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60" r:id="rId5"/>
    <p:sldId id="265" r:id="rId6"/>
    <p:sldId id="266" r:id="rId7"/>
    <p:sldId id="261" r:id="rId8"/>
    <p:sldId id="267" r:id="rId9"/>
    <p:sldId id="269" r:id="rId10"/>
    <p:sldId id="270" r:id="rId11"/>
    <p:sldId id="271" r:id="rId12"/>
    <p:sldId id="280" r:id="rId13"/>
    <p:sldId id="279" r:id="rId14"/>
    <p:sldId id="272" r:id="rId15"/>
    <p:sldId id="273" r:id="rId16"/>
    <p:sldId id="274" r:id="rId17"/>
    <p:sldId id="275" r:id="rId18"/>
    <p:sldId id="276" r:id="rId19"/>
    <p:sldId id="277" r:id="rId20"/>
    <p:sldId id="281" r:id="rId21"/>
    <p:sldId id="282" r:id="rId22"/>
    <p:sldId id="283"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194808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185080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31828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372012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328058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107537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383782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278567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276654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5095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2ACF4AD6-F695-4274-B9C1-E2FED5AA4620}" type="datetimeFigureOut">
              <a:rPr lang="ko-KR" altLang="en-US" smtClean="0"/>
              <a:t>2021-04-16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13866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F4AD6-F695-4274-B9C1-E2FED5AA4620}" type="datetimeFigureOut">
              <a:rPr lang="ko-KR" altLang="en-US" smtClean="0"/>
              <a:t>2021-04-16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10C46-94DC-46D7-8270-3B28EBE9BA5C}" type="slidenum">
              <a:rPr lang="ko-KR" altLang="en-US" smtClean="0"/>
              <a:t>‹#›</a:t>
            </a:fld>
            <a:endParaRPr lang="ko-KR" altLang="en-US"/>
          </a:p>
        </p:txBody>
      </p:sp>
    </p:spTree>
    <p:extLst>
      <p:ext uri="{BB962C8B-B14F-4D97-AF65-F5344CB8AC3E}">
        <p14:creationId xmlns:p14="http://schemas.microsoft.com/office/powerpoint/2010/main" val="118908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rownbears.tistory.com/25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2944019"/>
            <a:ext cx="9144000" cy="969963"/>
          </a:xfrm>
        </p:spPr>
        <p:txBody>
          <a:bodyPr/>
          <a:lstStyle/>
          <a:p>
            <a:r>
              <a:rPr lang="en-US" altLang="ko-KR" b="1" dirty="0" smtClean="0"/>
              <a:t>Spring Security</a:t>
            </a:r>
            <a:endParaRPr lang="ko-KR" altLang="en-US" b="1" dirty="0"/>
          </a:p>
        </p:txBody>
      </p:sp>
    </p:spTree>
    <p:extLst>
      <p:ext uri="{BB962C8B-B14F-4D97-AF65-F5344CB8AC3E}">
        <p14:creationId xmlns:p14="http://schemas.microsoft.com/office/powerpoint/2010/main" val="408509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4" name="직사각형 3"/>
          <p:cNvSpPr/>
          <p:nvPr/>
        </p:nvSpPr>
        <p:spPr>
          <a:xfrm>
            <a:off x="511473" y="611972"/>
            <a:ext cx="5587235" cy="369332"/>
          </a:xfrm>
          <a:prstGeom prst="rect">
            <a:avLst/>
          </a:prstGeom>
        </p:spPr>
        <p:txBody>
          <a:bodyPr wrap="none">
            <a:spAutoFit/>
          </a:bodyPr>
          <a:lstStyle/>
          <a:p>
            <a:r>
              <a:rPr lang="ko-KR" altLang="en-US" b="1" dirty="0" err="1" smtClean="0"/>
              <a:t>UsernamePasswordAuthenticationFilter</a:t>
            </a:r>
            <a:r>
              <a:rPr lang="ko-KR" altLang="en-US" b="1" dirty="0" smtClean="0"/>
              <a:t> 동작 과정</a:t>
            </a:r>
            <a:endParaRPr lang="ko-KR" altLang="en-US" dirty="0"/>
          </a:p>
        </p:txBody>
      </p:sp>
      <p:pic>
        <p:nvPicPr>
          <p:cNvPr id="6" name="그림 5"/>
          <p:cNvPicPr>
            <a:picLocks noChangeAspect="1"/>
          </p:cNvPicPr>
          <p:nvPr/>
        </p:nvPicPr>
        <p:blipFill>
          <a:blip r:embed="rId2"/>
          <a:stretch>
            <a:fillRect/>
          </a:stretch>
        </p:blipFill>
        <p:spPr>
          <a:xfrm>
            <a:off x="697835" y="3022600"/>
            <a:ext cx="3893255" cy="3543300"/>
          </a:xfrm>
          <a:prstGeom prst="rect">
            <a:avLst/>
          </a:prstGeom>
        </p:spPr>
      </p:pic>
      <p:sp>
        <p:nvSpPr>
          <p:cNvPr id="2" name="직사각형 1"/>
          <p:cNvSpPr/>
          <p:nvPr/>
        </p:nvSpPr>
        <p:spPr>
          <a:xfrm>
            <a:off x="680701" y="1054621"/>
            <a:ext cx="11155699" cy="738664"/>
          </a:xfrm>
          <a:prstGeom prst="rect">
            <a:avLst/>
          </a:prstGeom>
        </p:spPr>
        <p:txBody>
          <a:bodyPr wrap="square">
            <a:spAutoFit/>
          </a:bodyPr>
          <a:lstStyle/>
          <a:p>
            <a:r>
              <a:rPr lang="en-US" altLang="ko-KR" sz="1400" dirty="0"/>
              <a:t>6. </a:t>
            </a:r>
            <a:r>
              <a:rPr lang="ko-KR" altLang="en-US" sz="1400" dirty="0"/>
              <a:t>이후 인증 여부에 따라 추가적인 동작이 </a:t>
            </a:r>
            <a:r>
              <a:rPr lang="ko-KR" altLang="en-US" sz="1400"/>
              <a:t>진행된다</a:t>
            </a:r>
            <a:r>
              <a:rPr lang="en-US" altLang="ko-KR" sz="1400" smtClean="0"/>
              <a:t>.</a:t>
            </a:r>
            <a:endParaRPr lang="en-US" altLang="ko-KR" sz="1400"/>
          </a:p>
          <a:p>
            <a:r>
              <a:rPr lang="ko-KR" altLang="en-US" sz="1400" smtClean="0"/>
              <a:t>기본적으로는 </a:t>
            </a:r>
            <a:r>
              <a:rPr lang="en-US" altLang="ko-KR" sz="1400" smtClean="0"/>
              <a:t>SecurityContextHolder</a:t>
            </a:r>
            <a:r>
              <a:rPr lang="ko-KR" altLang="en-US" sz="1400" smtClean="0"/>
              <a:t>가 관리하는 </a:t>
            </a:r>
            <a:r>
              <a:rPr lang="en-US" altLang="ko-KR" sz="1400" smtClean="0"/>
              <a:t>SecurityContext(Session, DataBase, Token…)</a:t>
            </a:r>
            <a:r>
              <a:rPr lang="ko-KR" altLang="en-US" sz="1400" smtClean="0"/>
              <a:t>에 </a:t>
            </a:r>
            <a:r>
              <a:rPr lang="en-US" altLang="ko-KR" sz="1400" smtClean="0"/>
              <a:t>Autentication</a:t>
            </a:r>
            <a:r>
              <a:rPr lang="ko-KR" altLang="en-US" sz="1400" smtClean="0"/>
              <a:t>을 저장해두고 </a:t>
            </a:r>
            <a:endParaRPr lang="en-US" altLang="ko-KR" sz="1400" smtClean="0"/>
          </a:p>
          <a:p>
            <a:r>
              <a:rPr lang="ko-KR" altLang="en-US" sz="1400" smtClean="0"/>
              <a:t>필요할 때 사용한다</a:t>
            </a:r>
            <a:r>
              <a:rPr lang="en-US" altLang="ko-KR" sz="1400" smtClean="0"/>
              <a:t>.</a:t>
            </a:r>
            <a:r>
              <a:rPr lang="ko-KR" altLang="en-US" sz="1400" smtClean="0"/>
              <a:t> </a:t>
            </a:r>
            <a:endParaRPr lang="en-US" altLang="ko-KR" sz="1400" dirty="0"/>
          </a:p>
        </p:txBody>
      </p:sp>
      <p:pic>
        <p:nvPicPr>
          <p:cNvPr id="3" name="그림 2"/>
          <p:cNvPicPr>
            <a:picLocks noChangeAspect="1"/>
          </p:cNvPicPr>
          <p:nvPr/>
        </p:nvPicPr>
        <p:blipFill>
          <a:blip r:embed="rId3"/>
          <a:stretch>
            <a:fillRect/>
          </a:stretch>
        </p:blipFill>
        <p:spPr>
          <a:xfrm>
            <a:off x="697835" y="1765458"/>
            <a:ext cx="9526329" cy="1038370"/>
          </a:xfrm>
          <a:prstGeom prst="rect">
            <a:avLst/>
          </a:prstGeom>
        </p:spPr>
      </p:pic>
    </p:spTree>
    <p:extLst>
      <p:ext uri="{BB962C8B-B14F-4D97-AF65-F5344CB8AC3E}">
        <p14:creationId xmlns:p14="http://schemas.microsoft.com/office/powerpoint/2010/main" val="11427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4322017" cy="369332"/>
          </a:xfrm>
          <a:prstGeom prst="rect">
            <a:avLst/>
          </a:prstGeom>
        </p:spPr>
        <p:txBody>
          <a:bodyPr wrap="none">
            <a:spAutoFit/>
          </a:bodyPr>
          <a:lstStyle/>
          <a:p>
            <a:r>
              <a:rPr lang="en-US" altLang="ko-KR" dirty="0" smtClean="0"/>
              <a:t>Springboot Security dependencies </a:t>
            </a:r>
            <a:r>
              <a:rPr lang="ko-KR" altLang="en-US" dirty="0" smtClean="0"/>
              <a:t>추가</a:t>
            </a:r>
            <a:endParaRPr lang="ko-KR" altLang="en-US" dirty="0"/>
          </a:p>
        </p:txBody>
      </p:sp>
      <p:pic>
        <p:nvPicPr>
          <p:cNvPr id="6" name="그림 5"/>
          <p:cNvPicPr>
            <a:picLocks noChangeAspect="1"/>
          </p:cNvPicPr>
          <p:nvPr/>
        </p:nvPicPr>
        <p:blipFill>
          <a:blip r:embed="rId2"/>
          <a:stretch>
            <a:fillRect/>
          </a:stretch>
        </p:blipFill>
        <p:spPr>
          <a:xfrm>
            <a:off x="360739" y="1265383"/>
            <a:ext cx="7807196" cy="5469958"/>
          </a:xfrm>
          <a:prstGeom prst="rect">
            <a:avLst/>
          </a:prstGeom>
        </p:spPr>
      </p:pic>
      <p:sp>
        <p:nvSpPr>
          <p:cNvPr id="7" name="직사각형 6"/>
          <p:cNvSpPr/>
          <p:nvPr/>
        </p:nvSpPr>
        <p:spPr>
          <a:xfrm>
            <a:off x="511473" y="3592945"/>
            <a:ext cx="7542636" cy="67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8155708" y="3409949"/>
            <a:ext cx="3953164" cy="1169551"/>
          </a:xfrm>
          <a:prstGeom prst="rect">
            <a:avLst/>
          </a:prstGeom>
          <a:noFill/>
        </p:spPr>
        <p:txBody>
          <a:bodyPr wrap="square" rtlCol="0">
            <a:spAutoFit/>
          </a:bodyPr>
          <a:lstStyle/>
          <a:p>
            <a:r>
              <a:rPr lang="en-US" altLang="ko-KR" sz="1400" b="1" dirty="0" smtClean="0"/>
              <a:t>spring-security-taglibs :</a:t>
            </a:r>
          </a:p>
          <a:p>
            <a:r>
              <a:rPr lang="en-US" altLang="ko-KR" sz="1400" dirty="0" smtClean="0"/>
              <a:t>Authentication </a:t>
            </a:r>
            <a:r>
              <a:rPr lang="ko-KR" altLang="en-US" sz="1400" dirty="0" smtClean="0"/>
              <a:t>객체에 들어있는 사용자정보를 </a:t>
            </a:r>
            <a:r>
              <a:rPr lang="en-US" altLang="ko-KR" sz="1400" dirty="0" smtClean="0"/>
              <a:t>jsp</a:t>
            </a:r>
            <a:r>
              <a:rPr lang="ko-KR" altLang="en-US" sz="1400" dirty="0" smtClean="0"/>
              <a:t>에서 편하게 사용하도록 도와주는 태그라이브러리</a:t>
            </a:r>
            <a:endParaRPr lang="en-US" altLang="ko-KR" sz="1400" dirty="0" smtClean="0"/>
          </a:p>
          <a:p>
            <a:r>
              <a:rPr lang="en-US" altLang="ko-KR" sz="1400" dirty="0" smtClean="0"/>
              <a:t> </a:t>
            </a:r>
            <a:endParaRPr lang="ko-KR" altLang="en-US" sz="1400" dirty="0"/>
          </a:p>
        </p:txBody>
      </p:sp>
    </p:spTree>
    <p:extLst>
      <p:ext uri="{BB962C8B-B14F-4D97-AF65-F5344CB8AC3E}">
        <p14:creationId xmlns:p14="http://schemas.microsoft.com/office/powerpoint/2010/main" val="271899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4160113" cy="584775"/>
          </a:xfrm>
          <a:prstGeom prst="rect">
            <a:avLst/>
          </a:prstGeom>
        </p:spPr>
        <p:txBody>
          <a:bodyPr wrap="none">
            <a:spAutoFit/>
          </a:bodyPr>
          <a:lstStyle/>
          <a:p>
            <a:r>
              <a:rPr lang="en-US" altLang="ko-KR" sz="1600" dirty="0" smtClean="0"/>
              <a:t>Springboot Security / </a:t>
            </a:r>
            <a:r>
              <a:rPr lang="en-US" altLang="ko-KR" sz="1600" smtClean="0"/>
              <a:t>UserDetails </a:t>
            </a:r>
            <a:r>
              <a:rPr lang="ko-KR" altLang="en-US" sz="1600" smtClean="0"/>
              <a:t>작성</a:t>
            </a:r>
            <a:endParaRPr lang="en-US" altLang="ko-KR" sz="1600" smtClean="0"/>
          </a:p>
          <a:p>
            <a:r>
              <a:rPr lang="en-US" altLang="ko-KR" sz="1600" smtClean="0"/>
              <a:t>UserDetails</a:t>
            </a:r>
            <a:r>
              <a:rPr lang="ko-KR" altLang="en-US" sz="1600" smtClean="0"/>
              <a:t>의 구현체인 </a:t>
            </a:r>
            <a:r>
              <a:rPr lang="en-US" altLang="ko-KR" sz="1600" smtClean="0"/>
              <a:t>User</a:t>
            </a:r>
            <a:r>
              <a:rPr lang="ko-KR" altLang="en-US" sz="1600" smtClean="0"/>
              <a:t>를 상속받는다</a:t>
            </a:r>
            <a:r>
              <a:rPr lang="en-US" altLang="ko-KR" sz="1600" smtClean="0"/>
              <a:t>.</a:t>
            </a:r>
            <a:endParaRPr lang="ko-KR" altLang="en-US" sz="1600" dirty="0"/>
          </a:p>
        </p:txBody>
      </p:sp>
      <p:pic>
        <p:nvPicPr>
          <p:cNvPr id="2" name="그림 1"/>
          <p:cNvPicPr>
            <a:picLocks noChangeAspect="1"/>
          </p:cNvPicPr>
          <p:nvPr/>
        </p:nvPicPr>
        <p:blipFill>
          <a:blip r:embed="rId2"/>
          <a:stretch>
            <a:fillRect/>
          </a:stretch>
        </p:blipFill>
        <p:spPr>
          <a:xfrm>
            <a:off x="511473" y="1417775"/>
            <a:ext cx="11603069" cy="4667901"/>
          </a:xfrm>
          <a:prstGeom prst="rect">
            <a:avLst/>
          </a:prstGeom>
        </p:spPr>
      </p:pic>
    </p:spTree>
    <p:extLst>
      <p:ext uri="{BB962C8B-B14F-4D97-AF65-F5344CB8AC3E}">
        <p14:creationId xmlns:p14="http://schemas.microsoft.com/office/powerpoint/2010/main" val="383339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4961999" cy="369332"/>
          </a:xfrm>
          <a:prstGeom prst="rect">
            <a:avLst/>
          </a:prstGeom>
        </p:spPr>
        <p:txBody>
          <a:bodyPr wrap="none">
            <a:spAutoFit/>
          </a:bodyPr>
          <a:lstStyle/>
          <a:p>
            <a:r>
              <a:rPr lang="en-US" altLang="ko-KR" dirty="0" smtClean="0"/>
              <a:t>Springboot Security / UserDetailsService </a:t>
            </a:r>
            <a:r>
              <a:rPr lang="ko-KR" altLang="en-US" dirty="0" smtClean="0"/>
              <a:t>작성</a:t>
            </a:r>
            <a:endParaRPr lang="ko-KR" altLang="en-US" dirty="0"/>
          </a:p>
        </p:txBody>
      </p:sp>
      <p:pic>
        <p:nvPicPr>
          <p:cNvPr id="2" name="그림 1"/>
          <p:cNvPicPr>
            <a:picLocks noChangeAspect="1"/>
          </p:cNvPicPr>
          <p:nvPr/>
        </p:nvPicPr>
        <p:blipFill rotWithShape="1">
          <a:blip r:embed="rId2"/>
          <a:srcRect r="29846"/>
          <a:stretch/>
        </p:blipFill>
        <p:spPr>
          <a:xfrm>
            <a:off x="573789" y="953791"/>
            <a:ext cx="7493765" cy="1927956"/>
          </a:xfrm>
          <a:prstGeom prst="rect">
            <a:avLst/>
          </a:prstGeom>
        </p:spPr>
      </p:pic>
      <p:pic>
        <p:nvPicPr>
          <p:cNvPr id="3" name="그림 2"/>
          <p:cNvPicPr>
            <a:picLocks noChangeAspect="1"/>
          </p:cNvPicPr>
          <p:nvPr/>
        </p:nvPicPr>
        <p:blipFill>
          <a:blip r:embed="rId3"/>
          <a:stretch>
            <a:fillRect/>
          </a:stretch>
        </p:blipFill>
        <p:spPr>
          <a:xfrm>
            <a:off x="557654" y="3598465"/>
            <a:ext cx="10120129" cy="3177968"/>
          </a:xfrm>
          <a:prstGeom prst="rect">
            <a:avLst/>
          </a:prstGeom>
        </p:spPr>
      </p:pic>
      <p:sp>
        <p:nvSpPr>
          <p:cNvPr id="6" name="직사각형 5"/>
          <p:cNvSpPr/>
          <p:nvPr/>
        </p:nvSpPr>
        <p:spPr>
          <a:xfrm>
            <a:off x="511473" y="3223568"/>
            <a:ext cx="11270934" cy="307777"/>
          </a:xfrm>
          <a:prstGeom prst="rect">
            <a:avLst/>
          </a:prstGeom>
        </p:spPr>
        <p:txBody>
          <a:bodyPr wrap="square">
            <a:spAutoFit/>
          </a:bodyPr>
          <a:lstStyle/>
          <a:p>
            <a:r>
              <a:rPr lang="en-US" altLang="ko-KR" sz="1400" dirty="0" smtClean="0"/>
              <a:t>loadUserByUsernames </a:t>
            </a:r>
            <a:r>
              <a:rPr lang="ko-KR" altLang="en-US" sz="1400" dirty="0" smtClean="0"/>
              <a:t>메서드에 사용자의 아이디에 매칭되는 회원정보를 찾아서 반환하는 </a:t>
            </a:r>
            <a:r>
              <a:rPr lang="ko-KR" altLang="en-US" sz="1400" dirty="0" err="1" smtClean="0"/>
              <a:t>로직</a:t>
            </a:r>
            <a:r>
              <a:rPr lang="ko-KR" altLang="en-US" sz="1400" dirty="0" smtClean="0"/>
              <a:t> 작성</a:t>
            </a:r>
            <a:endParaRPr lang="en-US" altLang="ko-KR" sz="1400" dirty="0"/>
          </a:p>
        </p:txBody>
      </p:sp>
    </p:spTree>
    <p:extLst>
      <p:ext uri="{BB962C8B-B14F-4D97-AF65-F5344CB8AC3E}">
        <p14:creationId xmlns:p14="http://schemas.microsoft.com/office/powerpoint/2010/main" val="366395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6" name="직사각형 5"/>
          <p:cNvSpPr/>
          <p:nvPr/>
        </p:nvSpPr>
        <p:spPr>
          <a:xfrm>
            <a:off x="511473" y="611972"/>
            <a:ext cx="2799164" cy="369332"/>
          </a:xfrm>
          <a:prstGeom prst="rect">
            <a:avLst/>
          </a:prstGeom>
        </p:spPr>
        <p:txBody>
          <a:bodyPr wrap="none">
            <a:spAutoFit/>
          </a:bodyPr>
          <a:lstStyle/>
          <a:p>
            <a:r>
              <a:rPr lang="en-US" altLang="ko-KR" dirty="0" smtClean="0"/>
              <a:t>Springboot Security </a:t>
            </a:r>
            <a:r>
              <a:rPr lang="ko-KR" altLang="en-US" dirty="0" smtClean="0"/>
              <a:t>설정</a:t>
            </a:r>
            <a:endParaRPr lang="ko-KR" altLang="en-US" dirty="0"/>
          </a:p>
        </p:txBody>
      </p:sp>
      <p:sp>
        <p:nvSpPr>
          <p:cNvPr id="8" name="직사각형 7"/>
          <p:cNvSpPr/>
          <p:nvPr/>
        </p:nvSpPr>
        <p:spPr>
          <a:xfrm>
            <a:off x="717866" y="1693429"/>
            <a:ext cx="11270934" cy="738664"/>
          </a:xfrm>
          <a:prstGeom prst="rect">
            <a:avLst/>
          </a:prstGeom>
        </p:spPr>
        <p:txBody>
          <a:bodyPr wrap="square">
            <a:spAutoFit/>
          </a:bodyPr>
          <a:lstStyle/>
          <a:p>
            <a:r>
              <a:rPr lang="en-US" altLang="ko-KR" sz="1400" dirty="0"/>
              <a:t>2</a:t>
            </a:r>
            <a:r>
              <a:rPr lang="en-US" altLang="ko-KR" sz="1400" dirty="0" smtClean="0"/>
              <a:t>. @EnableWebSecurity </a:t>
            </a:r>
            <a:r>
              <a:rPr lang="ko-KR" altLang="en-US" sz="1400" dirty="0" err="1" smtClean="0"/>
              <a:t>어노테이션을</a:t>
            </a:r>
            <a:r>
              <a:rPr lang="ko-KR" altLang="en-US" sz="1400" dirty="0" smtClean="0"/>
              <a:t> 붙여 </a:t>
            </a:r>
            <a:r>
              <a:rPr lang="en-US" altLang="ko-KR" sz="1400" dirty="0" smtClean="0"/>
              <a:t>Spring </a:t>
            </a:r>
            <a:r>
              <a:rPr lang="en-US" altLang="ko-KR" sz="1400" smtClean="0"/>
              <a:t>Security</a:t>
            </a:r>
            <a:r>
              <a:rPr lang="ko-KR" altLang="en-US" sz="1400" smtClean="0"/>
              <a:t> 활성화</a:t>
            </a:r>
            <a:endParaRPr lang="en-US" altLang="ko-KR" sz="1400" dirty="0"/>
          </a:p>
          <a:p>
            <a:r>
              <a:rPr lang="en-US" altLang="ko-KR" sz="1400" smtClean="0"/>
              <a:t>3. </a:t>
            </a:r>
            <a:r>
              <a:rPr lang="en-US" altLang="ko-KR" sz="1400" dirty="0" smtClean="0"/>
              <a:t>Password Encoding</a:t>
            </a:r>
            <a:r>
              <a:rPr lang="ko-KR" altLang="en-US" sz="1400" dirty="0" smtClean="0"/>
              <a:t>을 위한 </a:t>
            </a:r>
            <a:r>
              <a:rPr lang="en-US" altLang="ko-KR" sz="1400" smtClean="0"/>
              <a:t>BCryptPasswordEncoder </a:t>
            </a:r>
            <a:r>
              <a:rPr lang="ko-KR" altLang="en-US" sz="1400" smtClean="0"/>
              <a:t>등록</a:t>
            </a:r>
            <a:endParaRPr lang="en-US" altLang="ko-KR" sz="1400" dirty="0" smtClean="0"/>
          </a:p>
          <a:p>
            <a:r>
              <a:rPr lang="en-US" altLang="ko-KR" sz="1400" smtClean="0"/>
              <a:t>4. </a:t>
            </a:r>
            <a:r>
              <a:rPr lang="en-US" altLang="ko-KR" sz="1400"/>
              <a:t>.requestMatchers(PathRequest.</a:t>
            </a:r>
            <a:r>
              <a:rPr lang="en-US" altLang="ko-KR" sz="1400" i="1"/>
              <a:t>toStaticResources().atCommonLocations()).permitAll()</a:t>
            </a:r>
            <a:r>
              <a:rPr lang="en-US" altLang="ko-KR" sz="1400" smtClean="0"/>
              <a:t>, </a:t>
            </a:r>
            <a:r>
              <a:rPr lang="ko-KR" altLang="en-US" sz="1400" dirty="0" smtClean="0"/>
              <a:t>정적 자원에 대해 </a:t>
            </a:r>
            <a:r>
              <a:rPr lang="en-US" altLang="ko-KR" sz="1400" dirty="0" smtClean="0"/>
              <a:t>Security </a:t>
            </a:r>
            <a:r>
              <a:rPr lang="ko-KR" altLang="en-US" sz="1400" dirty="0" smtClean="0"/>
              <a:t>적용하지 않게끔 설정</a:t>
            </a:r>
            <a:endParaRPr lang="ko-KR" altLang="en-US" sz="1400" dirty="0"/>
          </a:p>
        </p:txBody>
      </p:sp>
      <p:sp>
        <p:nvSpPr>
          <p:cNvPr id="9" name="직사각형 8"/>
          <p:cNvSpPr/>
          <p:nvPr/>
        </p:nvSpPr>
        <p:spPr>
          <a:xfrm>
            <a:off x="717865" y="973007"/>
            <a:ext cx="10273407" cy="800219"/>
          </a:xfrm>
          <a:prstGeom prst="rect">
            <a:avLst/>
          </a:prstGeom>
        </p:spPr>
        <p:txBody>
          <a:bodyPr wrap="square">
            <a:spAutoFit/>
          </a:bodyPr>
          <a:lstStyle/>
          <a:p>
            <a:r>
              <a:rPr lang="en-US" altLang="ko-KR" sz="1400" dirty="0" smtClean="0"/>
              <a:t>1.  </a:t>
            </a:r>
            <a:r>
              <a:rPr lang="en-US" altLang="ko-KR" sz="1600" dirty="0"/>
              <a:t>WebSecurityConfigureAdapter </a:t>
            </a:r>
            <a:r>
              <a:rPr lang="ko-KR" altLang="en-US" sz="1600" dirty="0"/>
              <a:t>클래스를 상속 받는 클래스 생성</a:t>
            </a:r>
            <a:endParaRPr lang="en-US" altLang="ko-KR" sz="1600" dirty="0"/>
          </a:p>
          <a:p>
            <a:r>
              <a:rPr lang="en-US" altLang="ko-KR" sz="1600" dirty="0"/>
              <a:t>	</a:t>
            </a:r>
            <a:r>
              <a:rPr lang="en-US" altLang="ko-KR" sz="1400" dirty="0"/>
              <a:t>*WebSecirutyConfigureAdapter : WebSecirutyConfigure </a:t>
            </a:r>
            <a:r>
              <a:rPr lang="ko-KR" altLang="en-US" sz="1400" dirty="0" err="1"/>
              <a:t>를</a:t>
            </a:r>
            <a:r>
              <a:rPr lang="ko-KR" altLang="en-US" sz="1400" dirty="0"/>
              <a:t> 쉽게 생성할 수 있도록 제공되는 </a:t>
            </a:r>
            <a:r>
              <a:rPr lang="ko-KR" altLang="en-US" sz="1400" dirty="0" smtClean="0"/>
              <a:t>추상 클래스</a:t>
            </a:r>
            <a:endParaRPr lang="en-US" altLang="ko-KR" sz="1400" dirty="0"/>
          </a:p>
          <a:p>
            <a:r>
              <a:rPr lang="en-US" altLang="ko-KR" sz="1400" dirty="0"/>
              <a:t>	 WebSecirutyConfigureAdapter</a:t>
            </a:r>
            <a:r>
              <a:rPr lang="ko-KR" altLang="en-US" sz="1400" dirty="0"/>
              <a:t>의 </a:t>
            </a:r>
            <a:r>
              <a:rPr lang="ko-KR" altLang="en-US" sz="1400" dirty="0" err="1"/>
              <a:t>메소드를</a:t>
            </a:r>
            <a:r>
              <a:rPr lang="ko-KR" altLang="en-US" sz="1400" dirty="0"/>
              <a:t> </a:t>
            </a:r>
            <a:r>
              <a:rPr lang="en-US" altLang="ko-KR" sz="1400" dirty="0"/>
              <a:t>override</a:t>
            </a:r>
            <a:r>
              <a:rPr lang="ko-KR" altLang="en-US" sz="1400" dirty="0"/>
              <a:t>하여 </a:t>
            </a:r>
            <a:r>
              <a:rPr lang="en-US" altLang="ko-KR" sz="1400" dirty="0" smtClean="0"/>
              <a:t>Security</a:t>
            </a:r>
            <a:r>
              <a:rPr lang="ko-KR" altLang="en-US" sz="1400" dirty="0"/>
              <a:t>설정을 할 수 있다</a:t>
            </a:r>
            <a:r>
              <a:rPr lang="en-US" altLang="ko-KR" sz="1400" dirty="0"/>
              <a:t>.</a:t>
            </a:r>
            <a:endParaRPr lang="ko-KR" altLang="en-US" sz="1400" dirty="0"/>
          </a:p>
        </p:txBody>
      </p:sp>
      <p:pic>
        <p:nvPicPr>
          <p:cNvPr id="3" name="그림 2"/>
          <p:cNvPicPr>
            <a:picLocks noChangeAspect="1"/>
          </p:cNvPicPr>
          <p:nvPr/>
        </p:nvPicPr>
        <p:blipFill>
          <a:blip r:embed="rId2"/>
          <a:stretch>
            <a:fillRect/>
          </a:stretch>
        </p:blipFill>
        <p:spPr>
          <a:xfrm>
            <a:off x="717865" y="2495593"/>
            <a:ext cx="6761616" cy="4151214"/>
          </a:xfrm>
          <a:prstGeom prst="rect">
            <a:avLst/>
          </a:prstGeom>
        </p:spPr>
      </p:pic>
    </p:spTree>
    <p:extLst>
      <p:ext uri="{BB962C8B-B14F-4D97-AF65-F5344CB8AC3E}">
        <p14:creationId xmlns:p14="http://schemas.microsoft.com/office/powerpoint/2010/main" val="102204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2799164" cy="369332"/>
          </a:xfrm>
          <a:prstGeom prst="rect">
            <a:avLst/>
          </a:prstGeom>
        </p:spPr>
        <p:txBody>
          <a:bodyPr wrap="none">
            <a:spAutoFit/>
          </a:bodyPr>
          <a:lstStyle/>
          <a:p>
            <a:r>
              <a:rPr lang="en-US" altLang="ko-KR" dirty="0" smtClean="0"/>
              <a:t>Springboot Security </a:t>
            </a:r>
            <a:r>
              <a:rPr lang="ko-KR" altLang="en-US" dirty="0" smtClean="0"/>
              <a:t>설정</a:t>
            </a:r>
            <a:endParaRPr lang="ko-KR" altLang="en-US" dirty="0"/>
          </a:p>
        </p:txBody>
      </p:sp>
      <p:sp>
        <p:nvSpPr>
          <p:cNvPr id="6" name="직사각형 5"/>
          <p:cNvSpPr/>
          <p:nvPr/>
        </p:nvSpPr>
        <p:spPr>
          <a:xfrm>
            <a:off x="717865" y="990788"/>
            <a:ext cx="11270934" cy="3539430"/>
          </a:xfrm>
          <a:prstGeom prst="rect">
            <a:avLst/>
          </a:prstGeom>
        </p:spPr>
        <p:txBody>
          <a:bodyPr wrap="square">
            <a:spAutoFit/>
          </a:bodyPr>
          <a:lstStyle/>
          <a:p>
            <a:r>
              <a:rPr lang="ko-KR" altLang="en-US" sz="1400" smtClean="0"/>
              <a:t>그 외 사용할 만한 설정</a:t>
            </a:r>
            <a:endParaRPr lang="en-US" altLang="ko-KR" sz="1400" smtClean="0"/>
          </a:p>
          <a:p>
            <a:endParaRPr lang="en-US" altLang="ko-KR" sz="1400" smtClean="0"/>
          </a:p>
          <a:p>
            <a:r>
              <a:rPr lang="en-US" altLang="ko-KR" sz="1400"/>
              <a:t>http.formLogin()</a:t>
            </a:r>
            <a:endParaRPr lang="en-US" altLang="ko-KR" sz="1400" smtClean="0"/>
          </a:p>
          <a:p>
            <a:pPr lvl="1"/>
            <a:r>
              <a:rPr lang="en-US" altLang="ko-KR" sz="1400" smtClean="0"/>
              <a:t>.loginProcessingUrl("/member/loginimpl.do") : </a:t>
            </a:r>
            <a:r>
              <a:rPr lang="ko-KR" altLang="en-US" sz="1400" smtClean="0"/>
              <a:t>로그인 진행을 위한 요청 경로를 지정  </a:t>
            </a:r>
            <a:r>
              <a:rPr lang="en-US" altLang="ko-KR" sz="1400" smtClean="0"/>
              <a:t>		</a:t>
            </a:r>
            <a:r>
              <a:rPr lang="en-US" altLang="ko-KR" sz="1400" smtClean="0">
                <a:solidFill>
                  <a:srgbClr val="FF0000"/>
                </a:solidFill>
              </a:rPr>
              <a:t>default</a:t>
            </a:r>
            <a:r>
              <a:rPr lang="ko-KR" altLang="en-US" sz="1400" smtClean="0">
                <a:solidFill>
                  <a:srgbClr val="FF0000"/>
                </a:solidFill>
              </a:rPr>
              <a:t> </a:t>
            </a:r>
            <a:r>
              <a:rPr lang="en-US" altLang="ko-KR" sz="1400" smtClean="0">
                <a:solidFill>
                  <a:srgbClr val="FF0000"/>
                </a:solidFill>
              </a:rPr>
              <a:t>: login(post)</a:t>
            </a:r>
          </a:p>
          <a:p>
            <a:pPr lvl="1"/>
            <a:r>
              <a:rPr lang="en-US" altLang="ko-KR" sz="1400" smtClean="0"/>
              <a:t>.usernameParameter("userId") : </a:t>
            </a:r>
            <a:r>
              <a:rPr lang="ko-KR" altLang="en-US" sz="1400" smtClean="0"/>
              <a:t>로그인 요청시 사용자 </a:t>
            </a:r>
            <a:r>
              <a:rPr lang="en-US" altLang="ko-KR" sz="1400" smtClean="0"/>
              <a:t>id</a:t>
            </a:r>
            <a:r>
              <a:rPr lang="ko-KR" altLang="en-US" sz="1400" smtClean="0"/>
              <a:t>가 담겨 올 </a:t>
            </a:r>
            <a:r>
              <a:rPr lang="en-US" altLang="ko-KR" sz="1400" smtClean="0"/>
              <a:t>parameter </a:t>
            </a:r>
            <a:r>
              <a:rPr lang="ko-KR" altLang="en-US" sz="1400" smtClean="0"/>
              <a:t>이름</a:t>
            </a:r>
            <a:r>
              <a:rPr lang="en-US" altLang="ko-KR" sz="1400" smtClean="0"/>
              <a:t> </a:t>
            </a:r>
            <a:r>
              <a:rPr lang="ko-KR" altLang="en-US" sz="1400" smtClean="0"/>
              <a:t>지정</a:t>
            </a:r>
            <a:r>
              <a:rPr lang="en-US" altLang="ko-KR" sz="1400" smtClean="0"/>
              <a:t> 	</a:t>
            </a:r>
            <a:r>
              <a:rPr lang="en-US" altLang="ko-KR" sz="1400" smtClean="0">
                <a:solidFill>
                  <a:srgbClr val="FF0000"/>
                </a:solidFill>
              </a:rPr>
              <a:t>default : username</a:t>
            </a:r>
          </a:p>
          <a:p>
            <a:pPr lvl="1"/>
            <a:r>
              <a:rPr lang="en-US" altLang="ko-KR" sz="1400" smtClean="0"/>
              <a:t>.successHandler(loginSuccessHandler) : </a:t>
            </a:r>
            <a:r>
              <a:rPr lang="ko-KR" altLang="en-US" sz="1400" smtClean="0"/>
              <a:t>로그인이 성공하면 실행할 </a:t>
            </a:r>
            <a:r>
              <a:rPr lang="en-US" altLang="ko-KR" sz="1400" smtClean="0"/>
              <a:t>AuthenticationSuccessHandler</a:t>
            </a:r>
            <a:r>
              <a:rPr lang="ko-KR" altLang="en-US" sz="1400" smtClean="0"/>
              <a:t>의 구현체 등록</a:t>
            </a:r>
            <a:endParaRPr lang="en-US" altLang="ko-KR" sz="1400" smtClean="0"/>
          </a:p>
          <a:p>
            <a:endParaRPr lang="en-US" altLang="ko-KR" sz="1400"/>
          </a:p>
          <a:p>
            <a:r>
              <a:rPr lang="en-US" altLang="ko-KR" sz="1400"/>
              <a:t>http.logout</a:t>
            </a:r>
            <a:r>
              <a:rPr lang="en-US" altLang="ko-KR" sz="1400" smtClean="0"/>
              <a:t>()</a:t>
            </a:r>
          </a:p>
          <a:p>
            <a:r>
              <a:rPr lang="en-US" altLang="ko-KR" sz="1400"/>
              <a:t> </a:t>
            </a:r>
            <a:r>
              <a:rPr lang="en-US" altLang="ko-KR" sz="1400" smtClean="0"/>
              <a:t>      </a:t>
            </a:r>
            <a:r>
              <a:rPr lang="en-US" altLang="ko-KR" sz="1400"/>
              <a:t>.invalidateHttpSession(true</a:t>
            </a:r>
            <a:r>
              <a:rPr lang="en-US" altLang="ko-KR" sz="1400" smtClean="0"/>
              <a:t>) : </a:t>
            </a:r>
            <a:r>
              <a:rPr lang="ko-KR" altLang="en-US" sz="1400" smtClean="0"/>
              <a:t>로그아웃 성공 시 세션 초기화 여부</a:t>
            </a:r>
            <a:endParaRPr lang="en-US" altLang="ko-KR" sz="1400" smtClean="0"/>
          </a:p>
          <a:p>
            <a:endParaRPr lang="en-US" altLang="ko-KR" sz="1400" smtClean="0"/>
          </a:p>
          <a:p>
            <a:r>
              <a:rPr lang="en-US" altLang="ko-KR" sz="1400" smtClean="0"/>
              <a:t>http.sessionManagement()</a:t>
            </a:r>
          </a:p>
          <a:p>
            <a:r>
              <a:rPr lang="en-US" altLang="ko-KR" sz="1400" smtClean="0"/>
              <a:t>       .sessionFixation().migrateSession() : </a:t>
            </a:r>
            <a:r>
              <a:rPr lang="ko-KR" altLang="en-US" sz="1400" smtClean="0"/>
              <a:t>사용자가 접속할 때 마다 </a:t>
            </a:r>
            <a:r>
              <a:rPr lang="en-US" altLang="ko-KR" sz="1400" smtClean="0"/>
              <a:t>JSESSIONID</a:t>
            </a:r>
            <a:r>
              <a:rPr lang="ko-KR" altLang="en-US" sz="1400" smtClean="0"/>
              <a:t>를 발급</a:t>
            </a:r>
            <a:endParaRPr lang="en-US" altLang="ko-KR" sz="1400" smtClean="0"/>
          </a:p>
          <a:p>
            <a:r>
              <a:rPr lang="en-US" altLang="ko-KR" sz="1400"/>
              <a:t>	</a:t>
            </a:r>
            <a:r>
              <a:rPr lang="en-US" altLang="ko-KR" sz="1400" smtClean="0"/>
              <a:t>		         JSESSIONID</a:t>
            </a:r>
            <a:r>
              <a:rPr lang="ko-KR" altLang="en-US" sz="1400" smtClean="0"/>
              <a:t>를 가로채서 </a:t>
            </a:r>
            <a:r>
              <a:rPr lang="en-US" altLang="ko-KR" sz="1400" smtClean="0"/>
              <a:t>Session</a:t>
            </a:r>
            <a:r>
              <a:rPr lang="ko-KR" altLang="en-US" sz="1400" smtClean="0"/>
              <a:t>을 공유하여 공격하는 것을 방지</a:t>
            </a:r>
            <a:endParaRPr lang="en-US" altLang="ko-KR" sz="1400" smtClean="0"/>
          </a:p>
          <a:p>
            <a:r>
              <a:rPr lang="en-US" altLang="ko-KR" sz="1400"/>
              <a:t>	</a:t>
            </a:r>
            <a:r>
              <a:rPr lang="en-US" altLang="ko-KR" sz="1400" smtClean="0"/>
              <a:t>		         migrateSession()</a:t>
            </a:r>
            <a:r>
              <a:rPr lang="ko-KR" altLang="en-US" sz="1400" smtClean="0"/>
              <a:t>을 사용해 이전 </a:t>
            </a:r>
            <a:r>
              <a:rPr lang="en-US" altLang="ko-KR" sz="1400" smtClean="0"/>
              <a:t>Session</a:t>
            </a:r>
            <a:r>
              <a:rPr lang="ko-KR" altLang="en-US" sz="1400" smtClean="0"/>
              <a:t>의 </a:t>
            </a:r>
            <a:r>
              <a:rPr lang="en-US" altLang="ko-KR" sz="1400" smtClean="0"/>
              <a:t>attribute</a:t>
            </a:r>
            <a:r>
              <a:rPr lang="ko-KR" altLang="en-US" sz="1400" smtClean="0"/>
              <a:t>를 새로운 세선에게 이전한다</a:t>
            </a:r>
            <a:r>
              <a:rPr lang="en-US" altLang="ko-KR" sz="1400" smtClean="0"/>
              <a:t>.</a:t>
            </a:r>
          </a:p>
          <a:p>
            <a:endParaRPr lang="en-US" altLang="ko-KR" sz="1400" smtClean="0"/>
          </a:p>
          <a:p>
            <a:endParaRPr lang="en-US" altLang="ko-KR" sz="1400" smtClean="0"/>
          </a:p>
        </p:txBody>
      </p:sp>
    </p:spTree>
    <p:extLst>
      <p:ext uri="{BB962C8B-B14F-4D97-AF65-F5344CB8AC3E}">
        <p14:creationId xmlns:p14="http://schemas.microsoft.com/office/powerpoint/2010/main" val="4474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pic>
        <p:nvPicPr>
          <p:cNvPr id="2" name="그림 1"/>
          <p:cNvPicPr>
            <a:picLocks noChangeAspect="1"/>
          </p:cNvPicPr>
          <p:nvPr/>
        </p:nvPicPr>
        <p:blipFill>
          <a:blip r:embed="rId2"/>
          <a:stretch>
            <a:fillRect/>
          </a:stretch>
        </p:blipFill>
        <p:spPr>
          <a:xfrm>
            <a:off x="604587" y="5532987"/>
            <a:ext cx="10669489" cy="1162212"/>
          </a:xfrm>
          <a:prstGeom prst="rect">
            <a:avLst/>
          </a:prstGeom>
        </p:spPr>
      </p:pic>
      <p:sp>
        <p:nvSpPr>
          <p:cNvPr id="5" name="직사각형 4"/>
          <p:cNvSpPr/>
          <p:nvPr/>
        </p:nvSpPr>
        <p:spPr>
          <a:xfrm>
            <a:off x="511473" y="611972"/>
            <a:ext cx="6759799" cy="369332"/>
          </a:xfrm>
          <a:prstGeom prst="rect">
            <a:avLst/>
          </a:prstGeom>
        </p:spPr>
        <p:txBody>
          <a:bodyPr wrap="none">
            <a:spAutoFit/>
          </a:bodyPr>
          <a:lstStyle/>
          <a:p>
            <a:r>
              <a:rPr lang="en-US" altLang="ko-KR" dirty="0" smtClean="0"/>
              <a:t>Springboot </a:t>
            </a:r>
            <a:r>
              <a:rPr lang="en-US" altLang="ko-KR" smtClean="0"/>
              <a:t>Security CustomAuthenticationProvider </a:t>
            </a:r>
            <a:r>
              <a:rPr lang="ko-KR" altLang="en-US" smtClean="0"/>
              <a:t>생성해보기</a:t>
            </a:r>
            <a:endParaRPr lang="ko-KR" altLang="en-US" dirty="0"/>
          </a:p>
        </p:txBody>
      </p:sp>
      <p:sp>
        <p:nvSpPr>
          <p:cNvPr id="6" name="직사각형 5"/>
          <p:cNvSpPr/>
          <p:nvPr/>
        </p:nvSpPr>
        <p:spPr>
          <a:xfrm>
            <a:off x="717865" y="4497916"/>
            <a:ext cx="11270934" cy="954107"/>
          </a:xfrm>
          <a:prstGeom prst="rect">
            <a:avLst/>
          </a:prstGeom>
        </p:spPr>
        <p:txBody>
          <a:bodyPr wrap="square">
            <a:spAutoFit/>
          </a:bodyPr>
          <a:lstStyle/>
          <a:p>
            <a:r>
              <a:rPr lang="en-US" altLang="ko-KR" sz="1400" dirty="0"/>
              <a:t>7</a:t>
            </a:r>
            <a:r>
              <a:rPr lang="en-US" altLang="ko-KR" sz="1400" dirty="0" smtClean="0"/>
              <a:t>. configure( AuthenticationManagerBuilder) override</a:t>
            </a:r>
            <a:r>
              <a:rPr lang="en-US" altLang="ko-KR" sz="1400" dirty="0"/>
              <a:t>, </a:t>
            </a:r>
            <a:r>
              <a:rPr lang="en-US" altLang="ko-KR" sz="1400" dirty="0" smtClean="0"/>
              <a:t>AuthenticationManagerBuilder</a:t>
            </a:r>
            <a:r>
              <a:rPr lang="ko-KR" altLang="en-US" sz="1400" dirty="0" smtClean="0"/>
              <a:t>에게 </a:t>
            </a:r>
            <a:endParaRPr lang="en-US" altLang="ko-KR" sz="1400" dirty="0" smtClean="0"/>
          </a:p>
          <a:p>
            <a:r>
              <a:rPr lang="en-US" altLang="ko-KR" sz="1400" dirty="0"/>
              <a:t> </a:t>
            </a:r>
            <a:r>
              <a:rPr lang="en-US" altLang="ko-KR" sz="1400" dirty="0" smtClean="0"/>
              <a:t>  </a:t>
            </a:r>
            <a:r>
              <a:rPr lang="ko-KR" altLang="en-US" sz="1400" dirty="0" smtClean="0"/>
              <a:t>사용할 </a:t>
            </a:r>
            <a:r>
              <a:rPr lang="en-US" altLang="ko-KR" sz="1400" dirty="0" smtClean="0"/>
              <a:t>userDetailService</a:t>
            </a:r>
            <a:r>
              <a:rPr lang="ko-KR" altLang="en-US" sz="1400" dirty="0" smtClean="0"/>
              <a:t>와</a:t>
            </a:r>
            <a:r>
              <a:rPr lang="en-US" altLang="ko-KR" sz="1400" dirty="0" smtClean="0"/>
              <a:t> </a:t>
            </a:r>
            <a:r>
              <a:rPr lang="ko-KR" altLang="en-US" sz="1400" dirty="0" smtClean="0"/>
              <a:t>패스워드 </a:t>
            </a:r>
            <a:r>
              <a:rPr lang="ko-KR" altLang="en-US" sz="1400" dirty="0" err="1" smtClean="0"/>
              <a:t>인코딩</a:t>
            </a:r>
            <a:r>
              <a:rPr lang="ko-KR" altLang="en-US" sz="1400" dirty="0" smtClean="0"/>
              <a:t> 방식 전달</a:t>
            </a:r>
            <a:endParaRPr lang="en-US" altLang="ko-KR" sz="1400" dirty="0" smtClean="0"/>
          </a:p>
          <a:p>
            <a:endParaRPr lang="en-US" altLang="ko-KR" sz="1400" dirty="0"/>
          </a:p>
          <a:p>
            <a:r>
              <a:rPr lang="en-US" altLang="ko-KR" sz="1400" dirty="0" smtClean="0"/>
              <a:t>   *passwordEncoder() : BCryptPasswordEncoder </a:t>
            </a:r>
            <a:r>
              <a:rPr lang="ko-KR" altLang="en-US" sz="1400" dirty="0" smtClean="0"/>
              <a:t>클래스를 반환하는 메서드</a:t>
            </a:r>
            <a:endParaRPr lang="en-US" altLang="ko-KR" sz="1400" dirty="0"/>
          </a:p>
        </p:txBody>
      </p:sp>
      <p:pic>
        <p:nvPicPr>
          <p:cNvPr id="3" name="그림 2"/>
          <p:cNvPicPr>
            <a:picLocks noChangeAspect="1"/>
          </p:cNvPicPr>
          <p:nvPr/>
        </p:nvPicPr>
        <p:blipFill>
          <a:blip r:embed="rId3"/>
          <a:stretch>
            <a:fillRect/>
          </a:stretch>
        </p:blipFill>
        <p:spPr>
          <a:xfrm>
            <a:off x="545090" y="985174"/>
            <a:ext cx="9085047" cy="3426102"/>
          </a:xfrm>
          <a:prstGeom prst="rect">
            <a:avLst/>
          </a:prstGeom>
        </p:spPr>
      </p:pic>
    </p:spTree>
    <p:extLst>
      <p:ext uri="{BB962C8B-B14F-4D97-AF65-F5344CB8AC3E}">
        <p14:creationId xmlns:p14="http://schemas.microsoft.com/office/powerpoint/2010/main" val="136272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6240426" cy="369332"/>
          </a:xfrm>
          <a:prstGeom prst="rect">
            <a:avLst/>
          </a:prstGeom>
        </p:spPr>
        <p:txBody>
          <a:bodyPr wrap="none">
            <a:spAutoFit/>
          </a:bodyPr>
          <a:lstStyle/>
          <a:p>
            <a:r>
              <a:rPr lang="en-US" altLang="ko-KR" dirty="0" smtClean="0"/>
              <a:t>Springboot Security / CustomAuthenticationProvider </a:t>
            </a:r>
            <a:r>
              <a:rPr lang="ko-KR" altLang="en-US" dirty="0" smtClean="0"/>
              <a:t>작성</a:t>
            </a:r>
            <a:endParaRPr lang="ko-KR" altLang="en-US" dirty="0"/>
          </a:p>
        </p:txBody>
      </p:sp>
      <p:sp>
        <p:nvSpPr>
          <p:cNvPr id="7" name="직사각형 6"/>
          <p:cNvSpPr/>
          <p:nvPr/>
        </p:nvSpPr>
        <p:spPr>
          <a:xfrm>
            <a:off x="717865" y="990788"/>
            <a:ext cx="11270934" cy="307777"/>
          </a:xfrm>
          <a:prstGeom prst="rect">
            <a:avLst/>
          </a:prstGeom>
        </p:spPr>
        <p:txBody>
          <a:bodyPr wrap="square">
            <a:spAutoFit/>
          </a:bodyPr>
          <a:lstStyle/>
          <a:p>
            <a:r>
              <a:rPr lang="en-US" altLang="ko-KR" sz="1400" dirty="0" smtClean="0"/>
              <a:t>1. </a:t>
            </a:r>
            <a:r>
              <a:rPr lang="ko-KR" altLang="en-US" sz="1400" dirty="0" smtClean="0"/>
              <a:t>사용할 </a:t>
            </a:r>
            <a:r>
              <a:rPr lang="en-US" altLang="ko-KR" sz="1400" dirty="0" smtClean="0"/>
              <a:t>AuthenticationProvider</a:t>
            </a:r>
            <a:r>
              <a:rPr lang="ko-KR" altLang="en-US" sz="1400" dirty="0" err="1" smtClean="0"/>
              <a:t>를</a:t>
            </a:r>
            <a:r>
              <a:rPr lang="ko-KR" altLang="en-US" sz="1400" dirty="0" smtClean="0"/>
              <a:t> 생성하고 </a:t>
            </a:r>
            <a:r>
              <a:rPr lang="en-US" altLang="ko-KR" sz="1400" dirty="0" smtClean="0"/>
              <a:t>authenticate </a:t>
            </a:r>
            <a:r>
              <a:rPr lang="ko-KR" altLang="en-US" sz="1400" dirty="0" smtClean="0"/>
              <a:t>메서드 </a:t>
            </a:r>
            <a:r>
              <a:rPr lang="en-US" altLang="ko-KR" sz="1400" dirty="0" smtClean="0"/>
              <a:t>override</a:t>
            </a:r>
            <a:endParaRPr lang="en-US" altLang="ko-KR" sz="1400" dirty="0"/>
          </a:p>
        </p:txBody>
      </p:sp>
      <p:pic>
        <p:nvPicPr>
          <p:cNvPr id="8" name="그림 7"/>
          <p:cNvPicPr>
            <a:picLocks noChangeAspect="1"/>
          </p:cNvPicPr>
          <p:nvPr/>
        </p:nvPicPr>
        <p:blipFill rotWithShape="1">
          <a:blip r:embed="rId2"/>
          <a:srcRect r="9238"/>
          <a:stretch/>
        </p:blipFill>
        <p:spPr>
          <a:xfrm>
            <a:off x="717865" y="1474121"/>
            <a:ext cx="11377679" cy="5181322"/>
          </a:xfrm>
          <a:prstGeom prst="rect">
            <a:avLst/>
          </a:prstGeom>
        </p:spPr>
      </p:pic>
    </p:spTree>
    <p:extLst>
      <p:ext uri="{BB962C8B-B14F-4D97-AF65-F5344CB8AC3E}">
        <p14:creationId xmlns:p14="http://schemas.microsoft.com/office/powerpoint/2010/main" val="153209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6240426" cy="369332"/>
          </a:xfrm>
          <a:prstGeom prst="rect">
            <a:avLst/>
          </a:prstGeom>
        </p:spPr>
        <p:txBody>
          <a:bodyPr wrap="none">
            <a:spAutoFit/>
          </a:bodyPr>
          <a:lstStyle/>
          <a:p>
            <a:r>
              <a:rPr lang="en-US" altLang="ko-KR" dirty="0"/>
              <a:t>Springboot Security / CustomAuthenticationProvider </a:t>
            </a:r>
            <a:r>
              <a:rPr lang="ko-KR" altLang="en-US" dirty="0"/>
              <a:t>작성</a:t>
            </a:r>
          </a:p>
        </p:txBody>
      </p:sp>
      <p:pic>
        <p:nvPicPr>
          <p:cNvPr id="6" name="그림 5"/>
          <p:cNvPicPr>
            <a:picLocks noChangeAspect="1"/>
          </p:cNvPicPr>
          <p:nvPr/>
        </p:nvPicPr>
        <p:blipFill rotWithShape="1">
          <a:blip r:embed="rId2"/>
          <a:srcRect r="17087"/>
          <a:stretch/>
        </p:blipFill>
        <p:spPr>
          <a:xfrm>
            <a:off x="574588" y="1510022"/>
            <a:ext cx="11428359" cy="2124429"/>
          </a:xfrm>
          <a:prstGeom prst="rect">
            <a:avLst/>
          </a:prstGeom>
        </p:spPr>
      </p:pic>
      <p:sp>
        <p:nvSpPr>
          <p:cNvPr id="7" name="직사각형 6"/>
          <p:cNvSpPr/>
          <p:nvPr/>
        </p:nvSpPr>
        <p:spPr>
          <a:xfrm>
            <a:off x="717865" y="990788"/>
            <a:ext cx="11270934" cy="307777"/>
          </a:xfrm>
          <a:prstGeom prst="rect">
            <a:avLst/>
          </a:prstGeom>
        </p:spPr>
        <p:txBody>
          <a:bodyPr wrap="square">
            <a:spAutoFit/>
          </a:bodyPr>
          <a:lstStyle/>
          <a:p>
            <a:r>
              <a:rPr lang="en-US" altLang="ko-KR" sz="1400" dirty="0"/>
              <a:t>2</a:t>
            </a:r>
            <a:r>
              <a:rPr lang="en-US" altLang="ko-KR" sz="1400" dirty="0" smtClean="0"/>
              <a:t>. </a:t>
            </a:r>
            <a:r>
              <a:rPr lang="ko-KR" altLang="en-US" sz="1400" dirty="0" smtClean="0"/>
              <a:t>작성한 </a:t>
            </a:r>
            <a:r>
              <a:rPr lang="en-US" altLang="ko-KR" sz="1400" dirty="0" smtClean="0"/>
              <a:t>AuthenticationProvider</a:t>
            </a:r>
            <a:r>
              <a:rPr lang="ko-KR" altLang="en-US" sz="1400" dirty="0" smtClean="0"/>
              <a:t>가 처리할 수 있는 유형의 인증 설정 </a:t>
            </a:r>
            <a:endParaRPr lang="en-US" altLang="ko-KR" sz="1400" dirty="0"/>
          </a:p>
        </p:txBody>
      </p:sp>
    </p:spTree>
    <p:extLst>
      <p:ext uri="{BB962C8B-B14F-4D97-AF65-F5344CB8AC3E}">
        <p14:creationId xmlns:p14="http://schemas.microsoft.com/office/powerpoint/2010/main" val="367576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6200736" cy="369332"/>
          </a:xfrm>
          <a:prstGeom prst="rect">
            <a:avLst/>
          </a:prstGeom>
        </p:spPr>
        <p:txBody>
          <a:bodyPr wrap="none">
            <a:spAutoFit/>
          </a:bodyPr>
          <a:lstStyle/>
          <a:p>
            <a:r>
              <a:rPr lang="en-US" altLang="ko-KR" dirty="0" smtClean="0"/>
              <a:t>Springboot Security / </a:t>
            </a:r>
            <a:r>
              <a:rPr lang="en-US" altLang="ko-KR" dirty="0"/>
              <a:t>AuthenticationSuccessHandler</a:t>
            </a:r>
            <a:r>
              <a:rPr lang="en-US" altLang="ko-KR" dirty="0" smtClean="0"/>
              <a:t> </a:t>
            </a:r>
            <a:r>
              <a:rPr lang="ko-KR" altLang="en-US" dirty="0" smtClean="0"/>
              <a:t>작성</a:t>
            </a:r>
            <a:endParaRPr lang="ko-KR" altLang="en-US" dirty="0"/>
          </a:p>
        </p:txBody>
      </p:sp>
      <p:pic>
        <p:nvPicPr>
          <p:cNvPr id="6" name="그림 5"/>
          <p:cNvPicPr>
            <a:picLocks noChangeAspect="1"/>
          </p:cNvPicPr>
          <p:nvPr/>
        </p:nvPicPr>
        <p:blipFill>
          <a:blip r:embed="rId2"/>
          <a:stretch>
            <a:fillRect/>
          </a:stretch>
        </p:blipFill>
        <p:spPr>
          <a:xfrm>
            <a:off x="523048" y="1513668"/>
            <a:ext cx="8402223" cy="2048161"/>
          </a:xfrm>
          <a:prstGeom prst="rect">
            <a:avLst/>
          </a:prstGeom>
        </p:spPr>
      </p:pic>
      <p:sp>
        <p:nvSpPr>
          <p:cNvPr id="7" name="직사각형 6"/>
          <p:cNvSpPr/>
          <p:nvPr/>
        </p:nvSpPr>
        <p:spPr>
          <a:xfrm>
            <a:off x="717865" y="990788"/>
            <a:ext cx="11270934" cy="307777"/>
          </a:xfrm>
          <a:prstGeom prst="rect">
            <a:avLst/>
          </a:prstGeom>
        </p:spPr>
        <p:txBody>
          <a:bodyPr wrap="square">
            <a:spAutoFit/>
          </a:bodyPr>
          <a:lstStyle/>
          <a:p>
            <a:r>
              <a:rPr lang="en-US" altLang="ko-KR" sz="1400" dirty="0"/>
              <a:t>1</a:t>
            </a:r>
            <a:r>
              <a:rPr lang="en-US" altLang="ko-KR" sz="1400" dirty="0" smtClean="0"/>
              <a:t>. </a:t>
            </a:r>
            <a:r>
              <a:rPr lang="ko-KR" altLang="en-US" sz="1400" dirty="0" smtClean="0"/>
              <a:t>인증 성공 후 처리할 </a:t>
            </a:r>
            <a:r>
              <a:rPr lang="ko-KR" altLang="en-US" sz="1400" dirty="0" err="1" smtClean="0"/>
              <a:t>로직</a:t>
            </a:r>
            <a:r>
              <a:rPr lang="ko-KR" altLang="en-US" sz="1400" dirty="0" smtClean="0"/>
              <a:t> 작성 </a:t>
            </a:r>
            <a:endParaRPr lang="en-US" altLang="ko-KR" sz="1400" dirty="0"/>
          </a:p>
        </p:txBody>
      </p:sp>
    </p:spTree>
    <p:extLst>
      <p:ext uri="{BB962C8B-B14F-4D97-AF65-F5344CB8AC3E}">
        <p14:creationId xmlns:p14="http://schemas.microsoft.com/office/powerpoint/2010/main" val="179326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09586" y="1070130"/>
            <a:ext cx="4772691" cy="1810003"/>
          </a:xfrm>
          <a:prstGeom prst="rect">
            <a:avLst/>
          </a:prstGeom>
        </p:spPr>
      </p:pic>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pic>
        <p:nvPicPr>
          <p:cNvPr id="1026" name="Picture 2" descr="http://blog.skby.net/blog/wp-content/uploads/2019/01/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6" y="3295815"/>
            <a:ext cx="7813878" cy="266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99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1798890" cy="369332"/>
          </a:xfrm>
          <a:prstGeom prst="rect">
            <a:avLst/>
          </a:prstGeom>
        </p:spPr>
        <p:txBody>
          <a:bodyPr wrap="none">
            <a:spAutoFit/>
          </a:bodyPr>
          <a:lstStyle/>
          <a:p>
            <a:r>
              <a:rPr lang="en-US" altLang="ko-KR" smtClean="0"/>
              <a:t>CSRF </a:t>
            </a:r>
            <a:r>
              <a:rPr lang="ko-KR" altLang="en-US" smtClean="0"/>
              <a:t>공격 방어</a:t>
            </a:r>
            <a:endParaRPr lang="ko-KR" altLang="en-US" dirty="0"/>
          </a:p>
        </p:txBody>
      </p:sp>
      <p:sp>
        <p:nvSpPr>
          <p:cNvPr id="7" name="Rectangle 1"/>
          <p:cNvSpPr>
            <a:spLocks noChangeArrowheads="1"/>
          </p:cNvSpPr>
          <p:nvPr/>
        </p:nvSpPr>
        <p:spPr bwMode="auto">
          <a:xfrm>
            <a:off x="258618" y="1075978"/>
            <a:ext cx="1167476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i="0" u="none" strike="noStrike" cap="none" normalizeH="0" baseline="0" smtClean="0">
                <a:ln>
                  <a:noFill/>
                </a:ln>
                <a:solidFill>
                  <a:schemeClr val="tx1"/>
                </a:solidFill>
                <a:effectLst/>
                <a:latin typeface="Arial" panose="020B0604020202020204" pitchFamily="34" charset="0"/>
                <a:hlinkClick r:id="rId2"/>
              </a:rPr>
              <a:t>csrf란?</a:t>
            </a:r>
            <a:r>
              <a:rPr kumimoji="0" lang="ko-KR" altLang="ko-KR" sz="1800" i="0" u="none" strike="noStrike" cap="none" normalizeH="0" baseline="0" smtClean="0">
                <a:ln>
                  <a:noFill/>
                </a:ln>
                <a:solidFill>
                  <a:schemeClr val="tx1"/>
                </a:solidFill>
                <a:effectLst/>
                <a:latin typeface="Arial" panose="020B0604020202020204" pitchFamily="34" charset="0"/>
              </a:rPr>
              <a:t> </a:t>
            </a:r>
            <a:endParaRPr kumimoji="0" lang="en-US" altLang="ko-KR" sz="180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i="0" u="none" strike="noStrike" cap="none" normalizeH="0" baseline="0" smtClean="0">
                <a:ln>
                  <a:noFill/>
                </a:ln>
                <a:solidFill>
                  <a:schemeClr val="tx1"/>
                </a:solidFill>
                <a:effectLst/>
                <a:latin typeface="Arial" panose="020B0604020202020204" pitchFamily="34" charset="0"/>
              </a:rPr>
              <a:t>Croll-site Request Forgery </a:t>
            </a:r>
            <a:endParaRPr kumimoji="0" lang="en-US" altLang="ko-KR" sz="140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i="0" u="none" strike="noStrike" cap="none" normalizeH="0" baseline="0" smtClean="0">
                <a:ln>
                  <a:noFill/>
                </a:ln>
                <a:solidFill>
                  <a:schemeClr val="tx1"/>
                </a:solidFill>
                <a:effectLst/>
                <a:latin typeface="Arial" panose="020B0604020202020204" pitchFamily="34" charset="0"/>
              </a:rPr>
              <a:t>사용자가 자신의 의지와 무관하게 공격자</a:t>
            </a:r>
            <a:r>
              <a:rPr kumimoji="0" lang="ko-KR" altLang="en-US" sz="1400" i="0" u="none" strike="noStrike" cap="none" normalizeH="0" baseline="0" smtClean="0">
                <a:ln>
                  <a:noFill/>
                </a:ln>
                <a:solidFill>
                  <a:schemeClr val="tx1"/>
                </a:solidFill>
                <a:effectLst/>
                <a:latin typeface="Arial" panose="020B0604020202020204" pitchFamily="34" charset="0"/>
              </a:rPr>
              <a:t>가</a:t>
            </a:r>
            <a:r>
              <a:rPr kumimoji="0" lang="ko-KR" altLang="ko-KR" sz="1400" i="0" u="none" strike="noStrike" cap="none" normalizeH="0" baseline="0" smtClean="0">
                <a:ln>
                  <a:noFill/>
                </a:ln>
                <a:solidFill>
                  <a:schemeClr val="tx1"/>
                </a:solidFill>
                <a:effectLst/>
                <a:latin typeface="Arial" panose="020B0604020202020204" pitchFamily="34" charset="0"/>
              </a:rPr>
              <a:t> 의도한 행동을 실행하여 특정 웹페이지의 보안을 취약하게 하거나, </a:t>
            </a:r>
            <a:endParaRPr kumimoji="0" lang="en-US" altLang="ko-KR" sz="140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i="0" u="none" strike="noStrike" cap="none" normalizeH="0" baseline="0" smtClean="0">
                <a:ln>
                  <a:noFill/>
                </a:ln>
                <a:solidFill>
                  <a:schemeClr val="tx1"/>
                </a:solidFill>
                <a:effectLst/>
                <a:latin typeface="Arial" panose="020B0604020202020204" pitchFamily="34" charset="0"/>
              </a:rPr>
              <a:t>등록/수정/삭제등 작업을 </a:t>
            </a:r>
            <a:r>
              <a:rPr kumimoji="0" lang="ko-KR" altLang="ko-KR" sz="1400" i="0" u="none" strike="noStrike" cap="none" normalizeH="0" baseline="0" smtClean="0">
                <a:ln>
                  <a:noFill/>
                </a:ln>
                <a:solidFill>
                  <a:schemeClr val="tx1"/>
                </a:solidFill>
                <a:effectLst/>
                <a:latin typeface="Arial" panose="020B0604020202020204" pitchFamily="34" charset="0"/>
              </a:rPr>
              <a:t>실</a:t>
            </a:r>
            <a:r>
              <a:rPr kumimoji="0" lang="ko-KR" altLang="en-US" sz="1400" i="0" u="none" strike="noStrike" cap="none" normalizeH="0" baseline="0" smtClean="0">
                <a:ln>
                  <a:noFill/>
                </a:ln>
                <a:solidFill>
                  <a:schemeClr val="tx1"/>
                </a:solidFill>
                <a:effectLst/>
                <a:latin typeface="Arial" panose="020B0604020202020204" pitchFamily="34" charset="0"/>
              </a:rPr>
              <a:t>행</a:t>
            </a:r>
            <a:r>
              <a:rPr kumimoji="0" lang="ko-KR" altLang="ko-KR" sz="1400" i="0" u="none" strike="noStrike" cap="none" normalizeH="0" baseline="0" smtClean="0">
                <a:ln>
                  <a:noFill/>
                </a:ln>
                <a:solidFill>
                  <a:schemeClr val="tx1"/>
                </a:solidFill>
                <a:effectLst/>
                <a:latin typeface="Arial" panose="020B0604020202020204" pitchFamily="34" charset="0"/>
              </a:rPr>
              <a:t>하게 </a:t>
            </a:r>
            <a:r>
              <a:rPr kumimoji="0" lang="ko-KR" altLang="ko-KR" sz="1400" i="0" u="none" strike="noStrike" cap="none" normalizeH="0" baseline="0" smtClean="0">
                <a:ln>
                  <a:noFill/>
                </a:ln>
                <a:solidFill>
                  <a:schemeClr val="tx1"/>
                </a:solidFill>
                <a:effectLst/>
                <a:latin typeface="Arial" panose="020B0604020202020204" pitchFamily="34" charset="0"/>
              </a:rPr>
              <a:t>만든다. </a:t>
            </a:r>
            <a:endParaRPr kumimoji="0" lang="en-US" altLang="ko-KR" sz="140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400" i="0" u="none" strike="noStrike" cap="none" normalizeH="0" baseline="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r>
              <a:rPr kumimoji="0" lang="ko-KR" altLang="ko-KR" sz="1400" i="0" u="none" strike="noStrike" cap="none" normalizeH="0" baseline="0" smtClean="0">
                <a:ln>
                  <a:noFill/>
                </a:ln>
                <a:solidFill>
                  <a:schemeClr val="tx1"/>
                </a:solidFill>
                <a:effectLst/>
                <a:latin typeface="Arial" panose="020B0604020202020204" pitchFamily="34" charset="0"/>
              </a:rPr>
              <a:t>A사이트의 비밀변호 변경주소를 xss형태로 메일전송후, 관리자계정에서 해당링크를 클릭해서 비밀번호 변경 </a:t>
            </a:r>
            <a:endParaRPr kumimoji="0" lang="en-US" altLang="ko-KR" sz="1400" i="0" u="none" strike="noStrike" cap="none" normalizeH="0" baseline="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r>
              <a:rPr kumimoji="0" lang="ko-KR" altLang="ko-KR" sz="1400" i="0" u="none" strike="noStrike" cap="none" normalizeH="0" baseline="0" smtClean="0">
                <a:ln>
                  <a:noFill/>
                </a:ln>
                <a:solidFill>
                  <a:schemeClr val="tx1"/>
                </a:solidFill>
                <a:effectLst/>
                <a:latin typeface="Arial" panose="020B0604020202020204" pitchFamily="34" charset="0"/>
              </a:rPr>
              <a:t>b. img/js등의 src속성부에 실행링크등을 심어 사용자가 실행하게 함.</a:t>
            </a:r>
            <a:endParaRPr kumimoji="0" lang="en-US" altLang="ko-KR" sz="1400" i="0" u="none" strike="noStrike" cap="none" normalizeH="0" baseline="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endParaRPr kumimoji="0" lang="ko-KR" altLang="ko-KR" sz="140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i="0" u="none" strike="noStrike" cap="none" normalizeH="0" baseline="0" smtClean="0">
                <a:ln>
                  <a:noFill/>
                </a:ln>
                <a:solidFill>
                  <a:schemeClr val="tx1"/>
                </a:solidFill>
                <a:effectLst/>
                <a:latin typeface="Arial" panose="020B0604020202020204" pitchFamily="34" charset="0"/>
              </a:rPr>
              <a:t>방어법</a:t>
            </a:r>
            <a:r>
              <a:rPr kumimoji="0" lang="en-US" altLang="ko-KR" sz="1400" i="0" u="none" strike="noStrike" cap="none" normalizeH="0" baseline="0" smtClean="0">
                <a:ln>
                  <a:noFill/>
                </a:ln>
                <a:solidFill>
                  <a:schemeClr val="tx1"/>
                </a:solidFill>
                <a:effectLst/>
                <a:latin typeface="Arial" panose="020B0604020202020204" pitchFamily="34" charset="0"/>
              </a:rPr>
              <a:t> :</a:t>
            </a:r>
            <a:r>
              <a:rPr kumimoji="0" lang="ko-KR" altLang="ko-KR" sz="1400" i="0" u="none" strike="noStrike" cap="none" normalizeH="0" baseline="0" smtClean="0">
                <a:ln>
                  <a:noFill/>
                </a:ln>
                <a:solidFill>
                  <a:schemeClr val="tx1"/>
                </a:solidFill>
                <a:effectLst/>
                <a:latin typeface="Arial" panose="020B0604020202020204" pitchFamily="34" charset="0"/>
              </a:rPr>
              <a:t> 패스워드 변경 같은 민감한 정보를 다룰 때에는 세션에 임의난수(토큰)를 발급하여, 해당 난수가 없는 상황에서 해당 동작들이 이루어지면 요청을 거부하는 방법을 통하여 사용자가 정말로 변경을 의도하는 경우에만 변경을 시켜주는 방법, 변경 시에 CAPTCHA를 이용하여 캡챠 인증코드가 없거나 틀리면 거부하도록 하는 방법 등이 있다.</a:t>
            </a:r>
          </a:p>
        </p:txBody>
      </p:sp>
      <p:sp>
        <p:nvSpPr>
          <p:cNvPr id="8" name="TextBox 7"/>
          <p:cNvSpPr txBox="1"/>
          <p:nvPr/>
        </p:nvSpPr>
        <p:spPr>
          <a:xfrm>
            <a:off x="323273" y="4137069"/>
            <a:ext cx="11231418" cy="646331"/>
          </a:xfrm>
          <a:prstGeom prst="rect">
            <a:avLst/>
          </a:prstGeom>
          <a:noFill/>
        </p:spPr>
        <p:txBody>
          <a:bodyPr wrap="square" rtlCol="0">
            <a:spAutoFit/>
          </a:bodyPr>
          <a:lstStyle/>
          <a:p>
            <a:r>
              <a:rPr lang="en-US" altLang="ko-KR" smtClean="0"/>
              <a:t>Spring-security</a:t>
            </a:r>
            <a:r>
              <a:rPr lang="ko-KR" altLang="en-US" smtClean="0"/>
              <a:t>는 </a:t>
            </a:r>
            <a:r>
              <a:rPr lang="en-US" altLang="ko-KR" smtClean="0"/>
              <a:t>csrf</a:t>
            </a:r>
            <a:r>
              <a:rPr lang="ko-KR" altLang="en-US" smtClean="0"/>
              <a:t>를 방어하기 위해 토큰을 발급한다</a:t>
            </a:r>
            <a:r>
              <a:rPr lang="en-US" altLang="ko-KR" smtClean="0"/>
              <a:t>.</a:t>
            </a:r>
          </a:p>
          <a:p>
            <a:r>
              <a:rPr lang="en-US" altLang="ko-KR" smtClean="0"/>
              <a:t>post </a:t>
            </a:r>
            <a:r>
              <a:rPr lang="ko-KR" altLang="en-US" smtClean="0"/>
              <a:t>요청시 해당 토큰 값을 </a:t>
            </a:r>
            <a:r>
              <a:rPr lang="en-US" altLang="ko-KR" smtClean="0"/>
              <a:t>header</a:t>
            </a:r>
            <a:r>
              <a:rPr lang="ko-KR" altLang="en-US" smtClean="0"/>
              <a:t>에 추가해 요청해야한다</a:t>
            </a:r>
            <a:r>
              <a:rPr lang="en-US" altLang="ko-KR" smtClean="0"/>
              <a:t>.</a:t>
            </a:r>
            <a:r>
              <a:rPr lang="ko-KR" altLang="en-US" smtClean="0"/>
              <a:t> </a:t>
            </a:r>
            <a:endParaRPr lang="ko-KR" altLang="en-US"/>
          </a:p>
        </p:txBody>
      </p:sp>
    </p:spTree>
    <p:extLst>
      <p:ext uri="{BB962C8B-B14F-4D97-AF65-F5344CB8AC3E}">
        <p14:creationId xmlns:p14="http://schemas.microsoft.com/office/powerpoint/2010/main" val="261840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1798890" cy="369332"/>
          </a:xfrm>
          <a:prstGeom prst="rect">
            <a:avLst/>
          </a:prstGeom>
        </p:spPr>
        <p:txBody>
          <a:bodyPr wrap="none">
            <a:spAutoFit/>
          </a:bodyPr>
          <a:lstStyle/>
          <a:p>
            <a:r>
              <a:rPr lang="en-US" altLang="ko-KR" smtClean="0"/>
              <a:t>CSRF </a:t>
            </a:r>
            <a:r>
              <a:rPr lang="ko-KR" altLang="en-US" smtClean="0"/>
              <a:t>공격 방어</a:t>
            </a:r>
            <a:endParaRPr lang="ko-KR" altLang="en-US" dirty="0"/>
          </a:p>
        </p:txBody>
      </p:sp>
      <p:pic>
        <p:nvPicPr>
          <p:cNvPr id="6" name="그림 5"/>
          <p:cNvPicPr>
            <a:picLocks noChangeAspect="1"/>
          </p:cNvPicPr>
          <p:nvPr/>
        </p:nvPicPr>
        <p:blipFill rotWithShape="1">
          <a:blip r:embed="rId2"/>
          <a:srcRect t="740"/>
          <a:stretch/>
        </p:blipFill>
        <p:spPr>
          <a:xfrm>
            <a:off x="511473" y="1651158"/>
            <a:ext cx="7811590" cy="4396961"/>
          </a:xfrm>
          <a:prstGeom prst="rect">
            <a:avLst/>
          </a:prstGeom>
        </p:spPr>
      </p:pic>
      <p:sp>
        <p:nvSpPr>
          <p:cNvPr id="7" name="TextBox 6"/>
          <p:cNvSpPr txBox="1"/>
          <p:nvPr/>
        </p:nvSpPr>
        <p:spPr>
          <a:xfrm>
            <a:off x="511473" y="1054621"/>
            <a:ext cx="10128818" cy="523220"/>
          </a:xfrm>
          <a:prstGeom prst="rect">
            <a:avLst/>
          </a:prstGeom>
          <a:noFill/>
        </p:spPr>
        <p:txBody>
          <a:bodyPr wrap="square" rtlCol="0">
            <a:spAutoFit/>
          </a:bodyPr>
          <a:lstStyle/>
          <a:p>
            <a:r>
              <a:rPr lang="en-US" altLang="ko-KR" sz="1400" smtClean="0"/>
              <a:t>form </a:t>
            </a:r>
            <a:r>
              <a:rPr lang="ko-KR" altLang="en-US" sz="1400" smtClean="0"/>
              <a:t>태그 대신 스프링프레임워크 태그라이브러리의 </a:t>
            </a:r>
            <a:r>
              <a:rPr lang="en-US" altLang="ko-KR" sz="1400" smtClean="0"/>
              <a:t>&lt;form:form&gt; </a:t>
            </a:r>
            <a:r>
              <a:rPr lang="ko-KR" altLang="en-US" sz="1400" smtClean="0"/>
              <a:t>태그를 사용하면 </a:t>
            </a:r>
            <a:r>
              <a:rPr lang="en-US" altLang="ko-KR" sz="1400" smtClean="0"/>
              <a:t>hidden</a:t>
            </a:r>
            <a:r>
              <a:rPr lang="ko-KR" altLang="en-US" sz="1400" smtClean="0"/>
              <a:t>태그를 활용해 </a:t>
            </a:r>
            <a:r>
              <a:rPr lang="en-US" altLang="ko-KR" sz="1400" smtClean="0"/>
              <a:t>csrf</a:t>
            </a:r>
            <a:r>
              <a:rPr lang="ko-KR" altLang="en-US" sz="1400" smtClean="0"/>
              <a:t>값을 자동으로 넘겨준다</a:t>
            </a:r>
            <a:r>
              <a:rPr lang="en-US" altLang="ko-KR" sz="1400" smtClean="0"/>
              <a:t>.</a:t>
            </a:r>
            <a:endParaRPr lang="ko-KR" altLang="en-US" sz="1400"/>
          </a:p>
        </p:txBody>
      </p:sp>
    </p:spTree>
    <p:extLst>
      <p:ext uri="{BB962C8B-B14F-4D97-AF65-F5344CB8AC3E}">
        <p14:creationId xmlns:p14="http://schemas.microsoft.com/office/powerpoint/2010/main" val="102689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11972"/>
            <a:ext cx="1798890" cy="369332"/>
          </a:xfrm>
          <a:prstGeom prst="rect">
            <a:avLst/>
          </a:prstGeom>
        </p:spPr>
        <p:txBody>
          <a:bodyPr wrap="none">
            <a:spAutoFit/>
          </a:bodyPr>
          <a:lstStyle/>
          <a:p>
            <a:r>
              <a:rPr lang="en-US" altLang="ko-KR" smtClean="0"/>
              <a:t>CSRF </a:t>
            </a:r>
            <a:r>
              <a:rPr lang="ko-KR" altLang="en-US" smtClean="0"/>
              <a:t>공격 방어</a:t>
            </a:r>
            <a:endParaRPr lang="ko-KR" altLang="en-US" dirty="0"/>
          </a:p>
        </p:txBody>
      </p:sp>
      <p:sp>
        <p:nvSpPr>
          <p:cNvPr id="6" name="TextBox 5"/>
          <p:cNvSpPr txBox="1"/>
          <p:nvPr/>
        </p:nvSpPr>
        <p:spPr>
          <a:xfrm>
            <a:off x="511473" y="1054621"/>
            <a:ext cx="10128818" cy="523220"/>
          </a:xfrm>
          <a:prstGeom prst="rect">
            <a:avLst/>
          </a:prstGeom>
          <a:noFill/>
        </p:spPr>
        <p:txBody>
          <a:bodyPr wrap="square" rtlCol="0">
            <a:spAutoFit/>
          </a:bodyPr>
          <a:lstStyle/>
          <a:p>
            <a:r>
              <a:rPr lang="ko-KR" altLang="en-US" sz="1400" smtClean="0"/>
              <a:t>비동기통신의 경우 </a:t>
            </a:r>
            <a:r>
              <a:rPr lang="en-US" altLang="ko-KR" sz="1400" smtClean="0"/>
              <a:t>meta </a:t>
            </a:r>
            <a:r>
              <a:rPr lang="ko-KR" altLang="en-US" sz="1400" smtClean="0"/>
              <a:t>태그에 미리 </a:t>
            </a:r>
            <a:r>
              <a:rPr lang="en-US" altLang="ko-KR" sz="1400" smtClean="0"/>
              <a:t>csrf</a:t>
            </a:r>
            <a:r>
              <a:rPr lang="ko-KR" altLang="en-US" sz="1400" smtClean="0"/>
              <a:t>값과 </a:t>
            </a:r>
            <a:r>
              <a:rPr lang="en-US" altLang="ko-KR" sz="1400" smtClean="0"/>
              <a:t>headerName</a:t>
            </a:r>
            <a:r>
              <a:rPr lang="ko-KR" altLang="en-US" sz="1400" smtClean="0"/>
              <a:t>을 저장해 두었다가</a:t>
            </a:r>
            <a:endParaRPr lang="en-US" altLang="ko-KR" sz="1400" smtClean="0"/>
          </a:p>
          <a:p>
            <a:r>
              <a:rPr lang="ko-KR" altLang="en-US" sz="1400" smtClean="0"/>
              <a:t>비동기통신의 헤더에 해당 값을 추가해 보내야 한다</a:t>
            </a:r>
            <a:r>
              <a:rPr lang="en-US" altLang="ko-KR" sz="1400" smtClean="0"/>
              <a:t>.</a:t>
            </a:r>
            <a:endParaRPr lang="ko-KR" altLang="en-US" sz="1400"/>
          </a:p>
        </p:txBody>
      </p:sp>
      <p:pic>
        <p:nvPicPr>
          <p:cNvPr id="7" name="그림 6"/>
          <p:cNvPicPr>
            <a:picLocks noChangeAspect="1"/>
          </p:cNvPicPr>
          <p:nvPr/>
        </p:nvPicPr>
        <p:blipFill rotWithShape="1">
          <a:blip r:embed="rId2"/>
          <a:srcRect l="1631" t="392" r="-140" b="-392"/>
          <a:stretch/>
        </p:blipFill>
        <p:spPr>
          <a:xfrm>
            <a:off x="646546" y="1651158"/>
            <a:ext cx="6484398" cy="2357424"/>
          </a:xfrm>
          <a:prstGeom prst="rect">
            <a:avLst/>
          </a:prstGeom>
        </p:spPr>
      </p:pic>
      <p:pic>
        <p:nvPicPr>
          <p:cNvPr id="8" name="그림 7"/>
          <p:cNvPicPr>
            <a:picLocks noChangeAspect="1"/>
          </p:cNvPicPr>
          <p:nvPr/>
        </p:nvPicPr>
        <p:blipFill>
          <a:blip r:embed="rId3"/>
          <a:stretch>
            <a:fillRect/>
          </a:stretch>
        </p:blipFill>
        <p:spPr>
          <a:xfrm>
            <a:off x="646546" y="4500334"/>
            <a:ext cx="6620799" cy="1219370"/>
          </a:xfrm>
          <a:prstGeom prst="rect">
            <a:avLst/>
          </a:prstGeom>
        </p:spPr>
      </p:pic>
    </p:spTree>
    <p:extLst>
      <p:ext uri="{BB962C8B-B14F-4D97-AF65-F5344CB8AC3E}">
        <p14:creationId xmlns:p14="http://schemas.microsoft.com/office/powerpoint/2010/main" val="360848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942108"/>
            <a:ext cx="10455563" cy="830997"/>
          </a:xfrm>
          <a:prstGeom prst="rect">
            <a:avLst/>
          </a:prstGeom>
          <a:noFill/>
        </p:spPr>
        <p:txBody>
          <a:bodyPr wrap="square" rtlCol="0">
            <a:spAutoFit/>
          </a:bodyPr>
          <a:lstStyle/>
          <a:p>
            <a:r>
              <a:rPr lang="en-US" altLang="ko-KR" sz="2400" dirty="0" smtClean="0"/>
              <a:t>Spring Security :  </a:t>
            </a:r>
          </a:p>
          <a:p>
            <a:r>
              <a:rPr lang="ko-KR" altLang="en-US" sz="2400" b="1" dirty="0" smtClean="0"/>
              <a:t>스프링 </a:t>
            </a:r>
            <a:r>
              <a:rPr lang="ko-KR" altLang="en-US" sz="2400" b="1" dirty="0"/>
              <a:t>기반의 어플리케이션의 보안</a:t>
            </a:r>
            <a:r>
              <a:rPr lang="en-US" altLang="ko-KR" sz="2400" b="1" dirty="0"/>
              <a:t>(</a:t>
            </a:r>
            <a:r>
              <a:rPr lang="ko-KR" altLang="en-US" sz="2400" b="1" dirty="0"/>
              <a:t>인증과 권한</a:t>
            </a:r>
            <a:r>
              <a:rPr lang="en-US" altLang="ko-KR" sz="2400" b="1" dirty="0"/>
              <a:t>)</a:t>
            </a:r>
            <a:r>
              <a:rPr lang="ko-KR" altLang="en-US" sz="2400" b="1" dirty="0"/>
              <a:t>을 담당하는 </a:t>
            </a:r>
            <a:r>
              <a:rPr lang="ko-KR" altLang="en-US" sz="2400" b="1" dirty="0" smtClean="0"/>
              <a:t>프레임워크</a:t>
            </a:r>
            <a:endParaRPr lang="ko-KR" altLang="en-US" sz="2400" b="1" dirty="0"/>
          </a:p>
        </p:txBody>
      </p:sp>
      <p:sp>
        <p:nvSpPr>
          <p:cNvPr id="5" name="TextBox 4"/>
          <p:cNvSpPr txBox="1"/>
          <p:nvPr/>
        </p:nvSpPr>
        <p:spPr>
          <a:xfrm>
            <a:off x="618837" y="2170543"/>
            <a:ext cx="10769600" cy="646331"/>
          </a:xfrm>
          <a:prstGeom prst="rect">
            <a:avLst/>
          </a:prstGeom>
          <a:noFill/>
        </p:spPr>
        <p:txBody>
          <a:bodyPr wrap="square" rtlCol="0">
            <a:spAutoFit/>
          </a:bodyPr>
          <a:lstStyle/>
          <a:p>
            <a:r>
              <a:rPr lang="ko-KR" altLang="en-US" dirty="0" smtClean="0"/>
              <a:t>인증</a:t>
            </a:r>
            <a:r>
              <a:rPr lang="en-US" altLang="ko-KR" dirty="0" smtClean="0"/>
              <a:t>(</a:t>
            </a:r>
            <a:r>
              <a:rPr lang="en-US" altLang="ko-KR" b="1" dirty="0"/>
              <a:t>Authentication</a:t>
            </a:r>
            <a:r>
              <a:rPr lang="en-US" altLang="ko-KR" dirty="0" smtClean="0"/>
              <a:t>) : </a:t>
            </a:r>
            <a:r>
              <a:rPr lang="ko-KR" altLang="en-US" dirty="0"/>
              <a:t>특정 리소스에 </a:t>
            </a:r>
            <a:r>
              <a:rPr lang="ko-KR" altLang="en-US" dirty="0" smtClean="0"/>
              <a:t>접근하려는 </a:t>
            </a:r>
            <a:r>
              <a:rPr lang="ko-KR" altLang="en-US" dirty="0"/>
              <a:t>사용자의 </a:t>
            </a:r>
            <a:r>
              <a:rPr lang="ko-KR" altLang="en-US" dirty="0" smtClean="0"/>
              <a:t>신원을 파악</a:t>
            </a:r>
            <a:endParaRPr lang="en-US" altLang="ko-KR" dirty="0" smtClean="0"/>
          </a:p>
          <a:p>
            <a:r>
              <a:rPr lang="en-US" altLang="ko-KR" dirty="0"/>
              <a:t>	</a:t>
            </a:r>
            <a:r>
              <a:rPr lang="en-US" altLang="ko-KR" dirty="0" smtClean="0"/>
              <a:t>		ex) ID</a:t>
            </a:r>
            <a:r>
              <a:rPr lang="ko-KR" altLang="en-US" dirty="0" smtClean="0"/>
              <a:t>와 </a:t>
            </a:r>
            <a:r>
              <a:rPr lang="en-US" altLang="ko-KR" dirty="0" smtClean="0"/>
              <a:t>PW</a:t>
            </a:r>
            <a:r>
              <a:rPr lang="ko-KR" altLang="en-US" dirty="0" smtClean="0"/>
              <a:t>로 사용자 인증</a:t>
            </a:r>
            <a:endParaRPr lang="ko-KR" altLang="en-US" dirty="0"/>
          </a:p>
        </p:txBody>
      </p:sp>
      <p:sp>
        <p:nvSpPr>
          <p:cNvPr id="7" name="TextBox 6"/>
          <p:cNvSpPr txBox="1"/>
          <p:nvPr/>
        </p:nvSpPr>
        <p:spPr>
          <a:xfrm>
            <a:off x="618837" y="4724399"/>
            <a:ext cx="10769600" cy="646331"/>
          </a:xfrm>
          <a:prstGeom prst="rect">
            <a:avLst/>
          </a:prstGeom>
          <a:noFill/>
        </p:spPr>
        <p:txBody>
          <a:bodyPr wrap="square" rtlCol="0">
            <a:spAutoFit/>
          </a:bodyPr>
          <a:lstStyle/>
          <a:p>
            <a:r>
              <a:rPr lang="ko-KR" altLang="en-US" dirty="0" smtClean="0"/>
              <a:t>권한</a:t>
            </a:r>
            <a:r>
              <a:rPr lang="en-US" altLang="ko-KR" dirty="0" smtClean="0"/>
              <a:t>(</a:t>
            </a:r>
            <a:r>
              <a:rPr lang="en-US" altLang="ko-KR" b="1" dirty="0"/>
              <a:t>Authorization</a:t>
            </a:r>
            <a:r>
              <a:rPr lang="en-US" altLang="ko-KR" dirty="0" smtClean="0"/>
              <a:t>) :</a:t>
            </a:r>
            <a:r>
              <a:rPr lang="ko-KR" altLang="en-US" dirty="0"/>
              <a:t> </a:t>
            </a:r>
            <a:r>
              <a:rPr lang="ko-KR" altLang="en-US" dirty="0" smtClean="0"/>
              <a:t>인증이 완료된 사용자가 특정 리소스에 접근할 권한이 있는지 파악</a:t>
            </a:r>
            <a:endParaRPr lang="en-US" altLang="ko-KR" dirty="0" smtClean="0"/>
          </a:p>
          <a:p>
            <a:r>
              <a:rPr lang="en-US" altLang="ko-KR" dirty="0"/>
              <a:t>	</a:t>
            </a:r>
            <a:r>
              <a:rPr lang="en-US" altLang="ko-KR" dirty="0" smtClean="0"/>
              <a:t>		ex) admin</a:t>
            </a:r>
            <a:r>
              <a:rPr lang="ko-KR" altLang="en-US" dirty="0" smtClean="0"/>
              <a:t>권한을 가진 계정만 관리자페이지에 접근 가능</a:t>
            </a:r>
            <a:endParaRPr lang="ko-KR" altLang="en-US" dirty="0"/>
          </a:p>
        </p:txBody>
      </p:sp>
      <p:sp>
        <p:nvSpPr>
          <p:cNvPr id="8" name="직사각형 7"/>
          <p:cNvSpPr/>
          <p:nvPr/>
        </p:nvSpPr>
        <p:spPr>
          <a:xfrm>
            <a:off x="1463344" y="3620497"/>
            <a:ext cx="10051919" cy="369332"/>
          </a:xfrm>
          <a:prstGeom prst="rect">
            <a:avLst/>
          </a:prstGeom>
        </p:spPr>
        <p:txBody>
          <a:bodyPr wrap="none">
            <a:spAutoFit/>
          </a:bodyPr>
          <a:lstStyle/>
          <a:p>
            <a:r>
              <a:rPr lang="en-US" altLang="ko-KR" dirty="0" smtClean="0"/>
              <a:t>Credential : </a:t>
            </a:r>
            <a:r>
              <a:rPr lang="ko-KR" altLang="en-US" dirty="0" smtClean="0"/>
              <a:t>특정 리소스에 접근하려는 사용자가 인증을 위해 서버에 제공하는 것</a:t>
            </a:r>
            <a:r>
              <a:rPr lang="en-US" altLang="ko-KR" dirty="0" smtClean="0"/>
              <a:t>. Ex) Password</a:t>
            </a:r>
            <a:endParaRPr lang="ko-KR" altLang="en-US" dirty="0"/>
          </a:p>
        </p:txBody>
      </p:sp>
      <p:sp>
        <p:nvSpPr>
          <p:cNvPr id="9" name="직사각형 8"/>
          <p:cNvSpPr/>
          <p:nvPr/>
        </p:nvSpPr>
        <p:spPr>
          <a:xfrm>
            <a:off x="1472581" y="3253521"/>
            <a:ext cx="4754763" cy="369332"/>
          </a:xfrm>
          <a:prstGeom prst="rect">
            <a:avLst/>
          </a:prstGeom>
        </p:spPr>
        <p:txBody>
          <a:bodyPr wrap="none">
            <a:spAutoFit/>
          </a:bodyPr>
          <a:lstStyle/>
          <a:p>
            <a:r>
              <a:rPr lang="en-US" altLang="ko-KR" dirty="0" smtClean="0"/>
              <a:t>Principal : </a:t>
            </a:r>
            <a:r>
              <a:rPr lang="ko-KR" altLang="en-US" dirty="0" smtClean="0"/>
              <a:t>특정 리소스에 접근하려는 사용자</a:t>
            </a:r>
            <a:endParaRPr lang="ko-KR" altLang="en-US" dirty="0"/>
          </a:p>
        </p:txBody>
      </p:sp>
      <p:sp>
        <p:nvSpPr>
          <p:cNvPr id="10" name="TextBox 9"/>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Tree>
    <p:extLst>
      <p:ext uri="{BB962C8B-B14F-4D97-AF65-F5344CB8AC3E}">
        <p14:creationId xmlns:p14="http://schemas.microsoft.com/office/powerpoint/2010/main" val="93864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2" name="TextBox 1"/>
          <p:cNvSpPr txBox="1"/>
          <p:nvPr/>
        </p:nvSpPr>
        <p:spPr>
          <a:xfrm>
            <a:off x="138545" y="3463638"/>
            <a:ext cx="11924147" cy="3046988"/>
          </a:xfrm>
          <a:prstGeom prst="rect">
            <a:avLst/>
          </a:prstGeom>
          <a:noFill/>
        </p:spPr>
        <p:txBody>
          <a:bodyPr wrap="square" rtlCol="0">
            <a:spAutoFit/>
          </a:bodyPr>
          <a:lstStyle/>
          <a:p>
            <a:r>
              <a:rPr lang="en-US" altLang="ko-KR" sz="1600"/>
              <a:t>1) </a:t>
            </a:r>
            <a:r>
              <a:rPr lang="en-US" altLang="ko-KR" sz="1600" b="1" smtClean="0">
                <a:solidFill>
                  <a:srgbClr val="C00000"/>
                </a:solidFill>
              </a:rPr>
              <a:t>DelegatingFilterProxyRegistrationBean</a:t>
            </a:r>
            <a:r>
              <a:rPr lang="ko-KR" altLang="en-US" sz="1600" smtClean="0"/>
              <a:t>이 </a:t>
            </a:r>
            <a:r>
              <a:rPr lang="en-US" altLang="ko-KR" sz="1600" b="1" smtClean="0">
                <a:solidFill>
                  <a:srgbClr val="C00000"/>
                </a:solidFill>
              </a:rPr>
              <a:t>DelegatingFilterProxy</a:t>
            </a:r>
            <a:r>
              <a:rPr lang="ko-KR" altLang="en-US" sz="1600" smtClean="0"/>
              <a:t>클래스를 </a:t>
            </a:r>
            <a:r>
              <a:rPr lang="en-US" altLang="ko-KR" sz="1600" smtClean="0"/>
              <a:t>‘</a:t>
            </a:r>
            <a:r>
              <a:rPr lang="en-US" altLang="ko-KR" sz="1600" b="1" smtClean="0">
                <a:solidFill>
                  <a:srgbClr val="C00000"/>
                </a:solidFill>
              </a:rPr>
              <a:t>springSecurityFilterChain</a:t>
            </a:r>
            <a:r>
              <a:rPr lang="en-US" altLang="ko-KR" sz="1600" smtClean="0"/>
              <a:t>’</a:t>
            </a:r>
            <a:r>
              <a:rPr lang="ko-KR" altLang="en-US" sz="1600" smtClean="0"/>
              <a:t>이라는 이름의 </a:t>
            </a:r>
            <a:r>
              <a:rPr lang="en-US" altLang="ko-KR" sz="1600" smtClean="0"/>
              <a:t>Filter</a:t>
            </a:r>
            <a:r>
              <a:rPr lang="ko-KR" altLang="en-US" sz="1600" smtClean="0"/>
              <a:t>로 등록</a:t>
            </a:r>
            <a:r>
              <a:rPr lang="en-US" altLang="ko-KR" sz="1600" smtClean="0"/>
              <a:t>(Spring</a:t>
            </a:r>
            <a:r>
              <a:rPr lang="ko-KR" altLang="en-US" sz="1600"/>
              <a:t>에서는 </a:t>
            </a:r>
            <a:r>
              <a:rPr lang="en-US" altLang="ko-KR" sz="1600"/>
              <a:t>DelegatingFilterProxy</a:t>
            </a:r>
            <a:r>
              <a:rPr lang="ko-KR" altLang="en-US" sz="1600"/>
              <a:t>클래스를 사용자가 </a:t>
            </a:r>
            <a:r>
              <a:rPr lang="en-US" altLang="ko-KR" sz="1600" smtClean="0"/>
              <a:t>bean</a:t>
            </a:r>
            <a:r>
              <a:rPr lang="ko-KR" altLang="en-US" sz="1600"/>
              <a:t>으로 </a:t>
            </a:r>
            <a:r>
              <a:rPr lang="ko-KR" altLang="en-US" sz="1600" smtClean="0"/>
              <a:t>등록</a:t>
            </a:r>
            <a:r>
              <a:rPr lang="en-US" altLang="ko-KR" sz="1600" smtClean="0"/>
              <a:t>)</a:t>
            </a:r>
          </a:p>
          <a:p>
            <a:r>
              <a:rPr lang="en-US" altLang="ko-KR" sz="1600" smtClean="0">
                <a:solidFill>
                  <a:srgbClr val="C00000"/>
                </a:solidFill>
              </a:rPr>
              <a:t>	</a:t>
            </a:r>
            <a:r>
              <a:rPr lang="en-US" altLang="ko-KR" sz="1200" smtClean="0">
                <a:solidFill>
                  <a:srgbClr val="C00000"/>
                </a:solidFill>
              </a:rPr>
              <a:t>- DelegatingFilterProxy</a:t>
            </a:r>
            <a:r>
              <a:rPr lang="ko-KR" altLang="en-US" sz="1200"/>
              <a:t>클래스는 </a:t>
            </a:r>
            <a:r>
              <a:rPr lang="en-US" altLang="ko-KR" sz="1200" b="1">
                <a:solidFill>
                  <a:srgbClr val="C00000"/>
                </a:solidFill>
              </a:rPr>
              <a:t>FilterChainProxy </a:t>
            </a:r>
            <a:r>
              <a:rPr lang="ko-KR" altLang="en-US" sz="1200"/>
              <a:t>클래스에게 처리를 위임 </a:t>
            </a:r>
            <a:endParaRPr lang="en-US" altLang="ko-KR" sz="1200"/>
          </a:p>
          <a:p>
            <a:r>
              <a:rPr lang="en-US" altLang="ko-KR" sz="1200" b="1" smtClean="0">
                <a:solidFill>
                  <a:srgbClr val="C00000"/>
                </a:solidFill>
              </a:rPr>
              <a:t>	FilterChainProxy</a:t>
            </a:r>
            <a:r>
              <a:rPr lang="ko-KR" altLang="en-US" sz="1200"/>
              <a:t>는 </a:t>
            </a:r>
            <a:r>
              <a:rPr lang="en-US" altLang="ko-KR" sz="1200" b="1">
                <a:solidFill>
                  <a:srgbClr val="C00000"/>
                </a:solidFill>
              </a:rPr>
              <a:t>AuthenticationFilter</a:t>
            </a:r>
            <a:r>
              <a:rPr lang="en-US" altLang="ko-KR" sz="1200" b="1"/>
              <a:t> </a:t>
            </a:r>
            <a:r>
              <a:rPr lang="ko-KR" altLang="en-US" sz="1200"/>
              <a:t>들을 리스트로 보관하고 있는 클래스</a:t>
            </a:r>
            <a:r>
              <a:rPr lang="en-US" altLang="ko-KR" sz="1200"/>
              <a:t> </a:t>
            </a:r>
          </a:p>
          <a:p>
            <a:endParaRPr lang="en-US" altLang="ko-KR" sz="1600"/>
          </a:p>
          <a:p>
            <a:r>
              <a:rPr lang="en-US" altLang="ko-KR" sz="1600" smtClean="0"/>
              <a:t>1</a:t>
            </a:r>
            <a:r>
              <a:rPr lang="en-US" altLang="ko-KR" sz="1600" dirty="0" smtClean="0"/>
              <a:t>) </a:t>
            </a:r>
            <a:r>
              <a:rPr lang="ko-KR" altLang="en-US" sz="1600" dirty="0" smtClean="0"/>
              <a:t>요청이 서버에 도착</a:t>
            </a:r>
            <a:endParaRPr lang="en-US" altLang="ko-KR" sz="1600" dirty="0" smtClean="0"/>
          </a:p>
          <a:p>
            <a:endParaRPr lang="en-US" altLang="ko-KR" sz="1600" dirty="0" smtClean="0"/>
          </a:p>
          <a:p>
            <a:r>
              <a:rPr lang="en-US" altLang="ko-KR" sz="1600" dirty="0" smtClean="0"/>
              <a:t>2) </a:t>
            </a:r>
            <a:r>
              <a:rPr lang="ko-KR" altLang="en-US" sz="1600" dirty="0" smtClean="0"/>
              <a:t>요청이 </a:t>
            </a:r>
            <a:r>
              <a:rPr lang="en-US" altLang="ko-KR" sz="1600" dirty="0" smtClean="0"/>
              <a:t>Filter</a:t>
            </a:r>
            <a:r>
              <a:rPr lang="ko-KR" altLang="en-US" sz="1600" dirty="0" smtClean="0"/>
              <a:t>들을 거치다가</a:t>
            </a:r>
            <a:r>
              <a:rPr lang="en-US" altLang="ko-KR" sz="1600" dirty="0" smtClean="0"/>
              <a:t> Spring Security</a:t>
            </a:r>
            <a:r>
              <a:rPr lang="ko-KR" altLang="en-US" sz="1600" dirty="0" smtClean="0"/>
              <a:t>가 </a:t>
            </a:r>
            <a:r>
              <a:rPr lang="ko-KR" altLang="en-US" sz="1600" smtClean="0"/>
              <a:t>등록한 </a:t>
            </a:r>
            <a:r>
              <a:rPr lang="en-US" altLang="ko-KR" sz="1600" b="1">
                <a:solidFill>
                  <a:srgbClr val="C00000"/>
                </a:solidFill>
              </a:rPr>
              <a:t>DelegatingFilterProxy </a:t>
            </a:r>
            <a:r>
              <a:rPr lang="ko-KR" altLang="en-US" sz="1600" smtClean="0"/>
              <a:t>에 도착</a:t>
            </a:r>
            <a:endParaRPr lang="en-US" altLang="ko-KR" sz="1600"/>
          </a:p>
          <a:p>
            <a:r>
              <a:rPr lang="en-US" altLang="ko-KR" sz="1600" smtClean="0"/>
              <a:t>   </a:t>
            </a:r>
            <a:r>
              <a:rPr lang="ko-KR" altLang="en-US" sz="1600"/>
              <a:t>요청이 </a:t>
            </a:r>
            <a:r>
              <a:rPr lang="en-US" altLang="ko-KR" sz="1600" b="1">
                <a:solidFill>
                  <a:srgbClr val="C00000"/>
                </a:solidFill>
              </a:rPr>
              <a:t>FilterChainProxy</a:t>
            </a:r>
            <a:r>
              <a:rPr lang="en-US" altLang="ko-KR" sz="1600"/>
              <a:t> </a:t>
            </a:r>
            <a:r>
              <a:rPr lang="ko-KR" altLang="en-US" sz="1600"/>
              <a:t>에 등록되어 있는 </a:t>
            </a:r>
            <a:r>
              <a:rPr lang="en-US" altLang="ko-KR" sz="1600" b="1">
                <a:solidFill>
                  <a:srgbClr val="C00000"/>
                </a:solidFill>
              </a:rPr>
              <a:t>AuthenticationFilter</a:t>
            </a:r>
            <a:r>
              <a:rPr lang="ko-KR" altLang="en-US" sz="1600"/>
              <a:t>들을 순회하며 </a:t>
            </a:r>
            <a:r>
              <a:rPr lang="en-US" altLang="ko-KR" sz="1600" b="1">
                <a:solidFill>
                  <a:srgbClr val="C00000"/>
                </a:solidFill>
              </a:rPr>
              <a:t>AuthenticationFilter</a:t>
            </a:r>
            <a:r>
              <a:rPr lang="ko-KR" altLang="en-US" sz="1600"/>
              <a:t>를 </a:t>
            </a:r>
            <a:r>
              <a:rPr lang="ko-KR" altLang="en-US" sz="1600" smtClean="0"/>
              <a:t>실행</a:t>
            </a:r>
            <a:endParaRPr lang="en-US" altLang="ko-KR" sz="1600" dirty="0"/>
          </a:p>
          <a:p>
            <a:endParaRPr lang="en-US" altLang="ko-KR" sz="1600" dirty="0"/>
          </a:p>
          <a:p>
            <a:r>
              <a:rPr lang="en-US" altLang="ko-KR" sz="1600" dirty="0" smtClean="0"/>
              <a:t>5) </a:t>
            </a:r>
            <a:r>
              <a:rPr lang="ko-KR" altLang="en-US" sz="1600" dirty="0" smtClean="0"/>
              <a:t>사용자의 인증 방식에 알맞은 </a:t>
            </a:r>
            <a:r>
              <a:rPr lang="en-US" altLang="ko-KR" sz="1600" b="1" dirty="0" smtClean="0">
                <a:solidFill>
                  <a:srgbClr val="C00000"/>
                </a:solidFill>
              </a:rPr>
              <a:t>AuthenticationFilter</a:t>
            </a:r>
            <a:r>
              <a:rPr lang="en-US" altLang="ko-KR" sz="1600" b="1" dirty="0" smtClean="0"/>
              <a:t> </a:t>
            </a:r>
            <a:r>
              <a:rPr lang="ko-KR" altLang="en-US" sz="1600" dirty="0" err="1" smtClean="0"/>
              <a:t>를</a:t>
            </a:r>
            <a:r>
              <a:rPr lang="ko-KR" altLang="en-US" sz="1600" dirty="0" smtClean="0"/>
              <a:t> 실행한 후 </a:t>
            </a:r>
            <a:r>
              <a:rPr lang="en-US" altLang="ko-KR" sz="1600" dirty="0" smtClean="0"/>
              <a:t>Spring Security </a:t>
            </a:r>
            <a:r>
              <a:rPr lang="ko-KR" altLang="en-US" sz="1600" dirty="0" smtClean="0"/>
              <a:t>관련 처리가 끝나면 다음 </a:t>
            </a:r>
            <a:r>
              <a:rPr lang="en-US" altLang="ko-KR" sz="1600" dirty="0" smtClean="0"/>
              <a:t>Filter</a:t>
            </a:r>
            <a:r>
              <a:rPr lang="ko-KR" altLang="en-US" sz="1600" dirty="0" smtClean="0"/>
              <a:t>에게 요청을 넘김</a:t>
            </a:r>
            <a:r>
              <a:rPr lang="en-US" altLang="ko-KR" sz="1600" dirty="0" smtClean="0"/>
              <a:t>, </a:t>
            </a:r>
            <a:r>
              <a:rPr lang="ko-KR" altLang="en-US" sz="1600" dirty="0" smtClean="0"/>
              <a:t>이후 </a:t>
            </a:r>
            <a:r>
              <a:rPr lang="en-US" altLang="ko-KR" sz="1600" dirty="0" smtClean="0"/>
              <a:t>Filter -&gt; Dispatcher Servlet -&gt; Interface -&gt; Controller  </a:t>
            </a:r>
            <a:r>
              <a:rPr lang="ko-KR" altLang="en-US" sz="1600" dirty="0" smtClean="0"/>
              <a:t>순으로 요청이 진행</a:t>
            </a:r>
            <a:endParaRPr lang="ko-KR" altLang="en-US" sz="1600" dirty="0"/>
          </a:p>
        </p:txBody>
      </p:sp>
      <p:pic>
        <p:nvPicPr>
          <p:cNvPr id="3" name="그림 2"/>
          <p:cNvPicPr>
            <a:picLocks noChangeAspect="1"/>
          </p:cNvPicPr>
          <p:nvPr/>
        </p:nvPicPr>
        <p:blipFill>
          <a:blip r:embed="rId2"/>
          <a:stretch>
            <a:fillRect/>
          </a:stretch>
        </p:blipFill>
        <p:spPr>
          <a:xfrm>
            <a:off x="138545" y="574801"/>
            <a:ext cx="4332860" cy="2852691"/>
          </a:xfrm>
          <a:prstGeom prst="rect">
            <a:avLst/>
          </a:prstGeom>
        </p:spPr>
      </p:pic>
      <p:pic>
        <p:nvPicPr>
          <p:cNvPr id="4" name="그림 3"/>
          <p:cNvPicPr>
            <a:picLocks noChangeAspect="1"/>
          </p:cNvPicPr>
          <p:nvPr/>
        </p:nvPicPr>
        <p:blipFill>
          <a:blip r:embed="rId3"/>
          <a:stretch>
            <a:fillRect/>
          </a:stretch>
        </p:blipFill>
        <p:spPr>
          <a:xfrm>
            <a:off x="4690675" y="893625"/>
            <a:ext cx="5553850" cy="1971950"/>
          </a:xfrm>
          <a:prstGeom prst="rect">
            <a:avLst/>
          </a:prstGeom>
        </p:spPr>
      </p:pic>
    </p:spTree>
    <p:extLst>
      <p:ext uri="{BB962C8B-B14F-4D97-AF65-F5344CB8AC3E}">
        <p14:creationId xmlns:p14="http://schemas.microsoft.com/office/powerpoint/2010/main" val="302770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6" name="직사각형 5"/>
          <p:cNvSpPr/>
          <p:nvPr/>
        </p:nvSpPr>
        <p:spPr>
          <a:xfrm>
            <a:off x="415635" y="1204986"/>
            <a:ext cx="11600873" cy="4585871"/>
          </a:xfrm>
          <a:prstGeom prst="rect">
            <a:avLst/>
          </a:prstGeom>
        </p:spPr>
        <p:txBody>
          <a:bodyPr wrap="square">
            <a:spAutoFit/>
          </a:bodyPr>
          <a:lstStyle/>
          <a:p>
            <a:r>
              <a:rPr lang="en-US" altLang="ko-KR" sz="1600" dirty="0" smtClean="0"/>
              <a:t>1) </a:t>
            </a:r>
            <a:r>
              <a:rPr lang="ko-KR" altLang="en-US" sz="1600" b="1" dirty="0" err="1" smtClean="0"/>
              <a:t>WebAsyncManagerIntegrationFilter</a:t>
            </a:r>
            <a:r>
              <a:rPr lang="ko-KR" altLang="en-US" sz="1600" dirty="0" smtClean="0"/>
              <a:t> </a:t>
            </a:r>
            <a:r>
              <a:rPr lang="en-US" altLang="ko-KR" sz="1600" dirty="0" smtClean="0"/>
              <a:t>: </a:t>
            </a:r>
            <a:r>
              <a:rPr lang="ko-KR" altLang="en-US" sz="1400" dirty="0" smtClean="0"/>
              <a:t>비동기 요청에 대해 </a:t>
            </a:r>
            <a:r>
              <a:rPr lang="en-US" altLang="ko-KR" sz="1400" dirty="0" smtClean="0"/>
              <a:t>Authentication</a:t>
            </a:r>
            <a:r>
              <a:rPr lang="ko-KR" altLang="en-US" sz="1400" dirty="0" smtClean="0"/>
              <a:t>객체를 사용할 수 있도록 처리해주는 필터</a:t>
            </a:r>
          </a:p>
          <a:p>
            <a:endParaRPr lang="ko-KR" altLang="en-US" sz="1600" dirty="0" smtClean="0"/>
          </a:p>
          <a:p>
            <a:r>
              <a:rPr lang="en-US" altLang="ko-KR" sz="1600" dirty="0" smtClean="0"/>
              <a:t>2) </a:t>
            </a:r>
            <a:r>
              <a:rPr lang="ko-KR" altLang="en-US" sz="1600" b="1" dirty="0" err="1" smtClean="0"/>
              <a:t>SecurityContextPersistenceFilter</a:t>
            </a:r>
            <a:r>
              <a:rPr lang="ko-KR" altLang="en-US" sz="1600" dirty="0" smtClean="0"/>
              <a:t> </a:t>
            </a:r>
            <a:r>
              <a:rPr lang="en-US" altLang="ko-KR" sz="1600" dirty="0" smtClean="0"/>
              <a:t>: </a:t>
            </a:r>
          </a:p>
          <a:p>
            <a:r>
              <a:rPr lang="en-US" altLang="ko-KR" sz="1400" dirty="0" smtClean="0"/>
              <a:t>     Authentication</a:t>
            </a:r>
            <a:r>
              <a:rPr lang="ko-KR" altLang="en-US" sz="1400" dirty="0" smtClean="0"/>
              <a:t>객체를 보관하는 </a:t>
            </a:r>
            <a:r>
              <a:rPr lang="en-US" altLang="ko-KR" sz="1400" dirty="0" smtClean="0"/>
              <a:t>SecurityContext</a:t>
            </a:r>
            <a:r>
              <a:rPr lang="ko-KR" altLang="en-US" sz="1400" dirty="0" smtClean="0"/>
              <a:t>객체를 생성해주는 필터</a:t>
            </a:r>
            <a:endParaRPr lang="en-US" altLang="ko-KR" sz="1400" dirty="0"/>
          </a:p>
          <a:p>
            <a:endParaRPr lang="ko-KR" altLang="en-US" sz="1600" dirty="0" smtClean="0"/>
          </a:p>
          <a:p>
            <a:r>
              <a:rPr lang="en-US" altLang="ko-KR" sz="1600" dirty="0" smtClean="0"/>
              <a:t>3) </a:t>
            </a:r>
            <a:r>
              <a:rPr lang="ko-KR" altLang="en-US" sz="1600" b="1" dirty="0" err="1" smtClean="0"/>
              <a:t>HeaderWriterFilter</a:t>
            </a:r>
            <a:r>
              <a:rPr lang="ko-KR" altLang="en-US" sz="1600" dirty="0" smtClean="0"/>
              <a:t> </a:t>
            </a:r>
            <a:r>
              <a:rPr lang="en-US" altLang="ko-KR" sz="1600" dirty="0" smtClean="0"/>
              <a:t>: </a:t>
            </a:r>
            <a:r>
              <a:rPr lang="ko-KR" altLang="en-US" sz="1400" dirty="0" smtClean="0"/>
              <a:t>응답 </a:t>
            </a:r>
            <a:r>
              <a:rPr lang="en-US" altLang="ko-KR" sz="1400" dirty="0" smtClean="0"/>
              <a:t>Header</a:t>
            </a:r>
            <a:r>
              <a:rPr lang="ko-KR" altLang="en-US" sz="1400" dirty="0" err="1" smtClean="0"/>
              <a:t>를</a:t>
            </a:r>
            <a:r>
              <a:rPr lang="ko-KR" altLang="en-US" sz="1400" dirty="0" smtClean="0"/>
              <a:t> 작성하는 필터</a:t>
            </a:r>
          </a:p>
          <a:p>
            <a:endParaRPr lang="ko-KR" altLang="en-US" sz="1600" dirty="0" smtClean="0"/>
          </a:p>
          <a:p>
            <a:r>
              <a:rPr lang="en-US" altLang="ko-KR" sz="1600" dirty="0" smtClean="0"/>
              <a:t>4) </a:t>
            </a:r>
            <a:r>
              <a:rPr lang="ko-KR" altLang="en-US" sz="1600" b="1" dirty="0" err="1" smtClean="0"/>
              <a:t>CsrfFilter</a:t>
            </a:r>
            <a:r>
              <a:rPr lang="ko-KR" altLang="en-US" sz="1600" dirty="0" smtClean="0"/>
              <a:t> </a:t>
            </a:r>
            <a:r>
              <a:rPr lang="en-US" altLang="ko-KR" sz="1600" dirty="0" smtClean="0"/>
              <a:t>: </a:t>
            </a:r>
            <a:r>
              <a:rPr lang="en-US" altLang="ko-KR" sz="1400" dirty="0" smtClean="0"/>
              <a:t>Csrf </a:t>
            </a:r>
            <a:r>
              <a:rPr lang="ko-KR" altLang="en-US" sz="1400" dirty="0" smtClean="0"/>
              <a:t>공격을 방어하는 필터</a:t>
            </a:r>
          </a:p>
          <a:p>
            <a:endParaRPr lang="ko-KR" altLang="en-US" sz="1600" dirty="0" smtClean="0"/>
          </a:p>
          <a:p>
            <a:r>
              <a:rPr lang="en-US" altLang="ko-KR" sz="1600" dirty="0" smtClean="0"/>
              <a:t>5) </a:t>
            </a:r>
            <a:r>
              <a:rPr lang="ko-KR" altLang="en-US" sz="1600" b="1" dirty="0" err="1" smtClean="0"/>
              <a:t>LogoutFilter</a:t>
            </a:r>
            <a:r>
              <a:rPr lang="ko-KR" altLang="en-US" sz="1600" dirty="0" smtClean="0"/>
              <a:t> </a:t>
            </a:r>
            <a:r>
              <a:rPr lang="en-US" altLang="ko-KR" sz="1600" dirty="0" smtClean="0"/>
              <a:t>: </a:t>
            </a:r>
            <a:r>
              <a:rPr lang="ko-KR" altLang="en-US" sz="1400" dirty="0" smtClean="0"/>
              <a:t>로그아웃 요청을 처리하는 필터</a:t>
            </a:r>
          </a:p>
          <a:p>
            <a:endParaRPr lang="ko-KR" altLang="en-US" sz="1600" dirty="0" smtClean="0"/>
          </a:p>
          <a:p>
            <a:r>
              <a:rPr lang="en-US" altLang="ko-KR" b="1" dirty="0" smtClean="0">
                <a:solidFill>
                  <a:srgbClr val="C00000"/>
                </a:solidFill>
              </a:rPr>
              <a:t>6) </a:t>
            </a:r>
            <a:r>
              <a:rPr lang="ko-KR" altLang="en-US" b="1" dirty="0" err="1" smtClean="0">
                <a:solidFill>
                  <a:srgbClr val="C00000"/>
                </a:solidFill>
              </a:rPr>
              <a:t>UsernamePasswordAuthenticationFilter</a:t>
            </a:r>
            <a:r>
              <a:rPr lang="ko-KR" altLang="en-US" b="1" dirty="0" smtClean="0">
                <a:solidFill>
                  <a:srgbClr val="C00000"/>
                </a:solidFill>
              </a:rPr>
              <a:t> </a:t>
            </a:r>
            <a:r>
              <a:rPr lang="en-US" altLang="ko-KR" b="1" dirty="0" smtClean="0">
                <a:solidFill>
                  <a:srgbClr val="C00000"/>
                </a:solidFill>
              </a:rPr>
              <a:t>: </a:t>
            </a:r>
          </a:p>
          <a:p>
            <a:r>
              <a:rPr lang="en-US" altLang="ko-KR" b="1" dirty="0">
                <a:solidFill>
                  <a:srgbClr val="C00000"/>
                </a:solidFill>
              </a:rPr>
              <a:t> </a:t>
            </a:r>
            <a:r>
              <a:rPr lang="en-US" altLang="ko-KR" b="1" dirty="0" smtClean="0">
                <a:solidFill>
                  <a:srgbClr val="C00000"/>
                </a:solidFill>
              </a:rPr>
              <a:t>   username / password</a:t>
            </a:r>
            <a:r>
              <a:rPr lang="ko-KR" altLang="en-US" b="1" dirty="0" err="1" smtClean="0">
                <a:solidFill>
                  <a:srgbClr val="C00000"/>
                </a:solidFill>
              </a:rPr>
              <a:t>를</a:t>
            </a:r>
            <a:r>
              <a:rPr lang="ko-KR" altLang="en-US" b="1" dirty="0" smtClean="0">
                <a:solidFill>
                  <a:srgbClr val="C00000"/>
                </a:solidFill>
              </a:rPr>
              <a:t> 사용하는 </a:t>
            </a:r>
            <a:r>
              <a:rPr lang="en-US" altLang="ko-KR" b="1" dirty="0" smtClean="0">
                <a:solidFill>
                  <a:srgbClr val="C00000"/>
                </a:solidFill>
              </a:rPr>
              <a:t>form</a:t>
            </a:r>
            <a:r>
              <a:rPr lang="ko-KR" altLang="en-US" b="1" dirty="0" smtClean="0">
                <a:solidFill>
                  <a:srgbClr val="C00000"/>
                </a:solidFill>
              </a:rPr>
              <a:t>기반 </a:t>
            </a:r>
            <a:r>
              <a:rPr lang="ko-KR" altLang="en-US" b="1" dirty="0" err="1" smtClean="0">
                <a:solidFill>
                  <a:srgbClr val="C00000"/>
                </a:solidFill>
              </a:rPr>
              <a:t>인증요청을</a:t>
            </a:r>
            <a:r>
              <a:rPr lang="ko-KR" altLang="en-US" b="1" dirty="0" smtClean="0">
                <a:solidFill>
                  <a:srgbClr val="C00000"/>
                </a:solidFill>
              </a:rPr>
              <a:t> 처리하는 필터</a:t>
            </a:r>
            <a:endParaRPr lang="en-US" altLang="ko-KR" b="1" dirty="0" smtClean="0">
              <a:solidFill>
                <a:srgbClr val="C00000"/>
              </a:solidFill>
            </a:endParaRPr>
          </a:p>
          <a:p>
            <a:endParaRPr lang="ko-KR" altLang="en-US" sz="1600" dirty="0" smtClean="0"/>
          </a:p>
          <a:p>
            <a:r>
              <a:rPr lang="en-US" altLang="ko-KR" sz="1600" dirty="0" smtClean="0"/>
              <a:t>7) </a:t>
            </a:r>
            <a:r>
              <a:rPr lang="ko-KR" altLang="en-US" sz="1600" b="1" dirty="0" err="1" smtClean="0"/>
              <a:t>RequestCacheAwareFilter</a:t>
            </a:r>
            <a:r>
              <a:rPr lang="ko-KR" altLang="en-US" sz="1600" dirty="0" smtClean="0"/>
              <a:t> </a:t>
            </a:r>
            <a:r>
              <a:rPr lang="en-US" altLang="ko-KR" sz="1600" dirty="0" smtClean="0"/>
              <a:t>: </a:t>
            </a:r>
            <a:r>
              <a:rPr lang="ko-KR" altLang="en-US" sz="1400" dirty="0" smtClean="0"/>
              <a:t>인증 후, 원래 </a:t>
            </a:r>
            <a:r>
              <a:rPr lang="ko-KR" altLang="en-US" sz="1400" dirty="0" err="1" smtClean="0"/>
              <a:t>Request</a:t>
            </a:r>
            <a:r>
              <a:rPr lang="ko-KR" altLang="en-US" sz="1400" dirty="0" smtClean="0"/>
              <a:t> 정보로 재구성하는 필터</a:t>
            </a:r>
          </a:p>
          <a:p>
            <a:endParaRPr lang="ko-KR" altLang="en-US" sz="1600" dirty="0" smtClean="0"/>
          </a:p>
          <a:p>
            <a:r>
              <a:rPr lang="en-US" altLang="ko-KR" sz="1600" dirty="0" smtClean="0"/>
              <a:t>8) </a:t>
            </a:r>
            <a:r>
              <a:rPr lang="ko-KR" altLang="en-US" sz="1600" b="1" dirty="0" err="1" smtClean="0"/>
              <a:t>SecurityContextHolderAwareRequestFilter</a:t>
            </a:r>
            <a:r>
              <a:rPr lang="en-US" altLang="ko-KR" sz="1600" dirty="0" smtClean="0"/>
              <a:t>: </a:t>
            </a:r>
            <a:r>
              <a:rPr lang="en-US" altLang="ko-KR" sz="1400" dirty="0" smtClean="0"/>
              <a:t>HttpServlet </a:t>
            </a:r>
            <a:r>
              <a:rPr lang="ko-KR" altLang="en-US" sz="1400" dirty="0" smtClean="0"/>
              <a:t>인증 방식에 따라 </a:t>
            </a:r>
            <a:r>
              <a:rPr lang="en-US" altLang="ko-KR" sz="1400" dirty="0" smtClean="0"/>
              <a:t>ServletRequest</a:t>
            </a:r>
            <a:r>
              <a:rPr lang="ko-KR" altLang="en-US" sz="1400" dirty="0" smtClean="0"/>
              <a:t>객체를 재구성하는 필터</a:t>
            </a:r>
          </a:p>
          <a:p>
            <a:endParaRPr lang="ko-KR" altLang="en-US" sz="1400" dirty="0" smtClean="0"/>
          </a:p>
        </p:txBody>
      </p:sp>
      <p:sp>
        <p:nvSpPr>
          <p:cNvPr id="7" name="TextBox 6"/>
          <p:cNvSpPr txBox="1"/>
          <p:nvPr/>
        </p:nvSpPr>
        <p:spPr>
          <a:xfrm>
            <a:off x="415635" y="701964"/>
            <a:ext cx="6169892" cy="369332"/>
          </a:xfrm>
          <a:prstGeom prst="rect">
            <a:avLst/>
          </a:prstGeom>
          <a:noFill/>
        </p:spPr>
        <p:txBody>
          <a:bodyPr wrap="square" rtlCol="0">
            <a:spAutoFit/>
          </a:bodyPr>
          <a:lstStyle/>
          <a:p>
            <a:r>
              <a:rPr lang="en-US" altLang="ko-KR" b="1" dirty="0" smtClean="0"/>
              <a:t>AuthenticationFilter </a:t>
            </a:r>
            <a:r>
              <a:rPr lang="ko-KR" altLang="en-US" b="1" dirty="0" smtClean="0"/>
              <a:t>종류 및 실행 순서</a:t>
            </a:r>
            <a:endParaRPr lang="ko-KR" altLang="en-US" dirty="0"/>
          </a:p>
        </p:txBody>
      </p:sp>
      <p:pic>
        <p:nvPicPr>
          <p:cNvPr id="2" name="그림 1"/>
          <p:cNvPicPr>
            <a:picLocks noChangeAspect="1"/>
          </p:cNvPicPr>
          <p:nvPr/>
        </p:nvPicPr>
        <p:blipFill>
          <a:blip r:embed="rId2"/>
          <a:stretch>
            <a:fillRect/>
          </a:stretch>
        </p:blipFill>
        <p:spPr>
          <a:xfrm>
            <a:off x="7287490" y="1540596"/>
            <a:ext cx="3121892" cy="1190322"/>
          </a:xfrm>
          <a:prstGeom prst="rect">
            <a:avLst/>
          </a:prstGeom>
        </p:spPr>
      </p:pic>
    </p:spTree>
    <p:extLst>
      <p:ext uri="{BB962C8B-B14F-4D97-AF65-F5344CB8AC3E}">
        <p14:creationId xmlns:p14="http://schemas.microsoft.com/office/powerpoint/2010/main" val="363679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15634" y="1222633"/>
            <a:ext cx="11462327" cy="3570208"/>
          </a:xfrm>
          <a:prstGeom prst="rect">
            <a:avLst/>
          </a:prstGeom>
        </p:spPr>
        <p:txBody>
          <a:bodyPr wrap="square">
            <a:spAutoFit/>
          </a:bodyPr>
          <a:lstStyle/>
          <a:p>
            <a:r>
              <a:rPr lang="en-US" altLang="ko-KR" sz="1600" dirty="0" smtClean="0"/>
              <a:t>9) </a:t>
            </a:r>
            <a:r>
              <a:rPr lang="ko-KR" altLang="en-US" sz="1600" b="1" dirty="0" err="1" smtClean="0"/>
              <a:t>AnonymousAuthenticationFilter</a:t>
            </a:r>
            <a:endParaRPr lang="ko-KR" altLang="en-US" sz="1600" b="1" dirty="0" smtClean="0"/>
          </a:p>
          <a:p>
            <a:r>
              <a:rPr lang="ko-KR" altLang="en-US" sz="1400" dirty="0" smtClean="0"/>
              <a:t>   이 필터에 올 때까지 인증 객체가 생성되지 않으면 익명의 사용자가 보낸 것으로 판단하고 처리한다. (</a:t>
            </a:r>
            <a:r>
              <a:rPr lang="ko-KR" altLang="en-US" sz="1400" dirty="0" err="1" smtClean="0"/>
              <a:t>Authentication</a:t>
            </a:r>
            <a:r>
              <a:rPr lang="ko-KR" altLang="en-US" sz="1400" dirty="0" smtClean="0"/>
              <a:t> 객체를 새로 생성</a:t>
            </a:r>
            <a:r>
              <a:rPr lang="en-US" altLang="ko-KR" sz="1400" dirty="0" smtClean="0"/>
              <a:t>)</a:t>
            </a:r>
          </a:p>
          <a:p>
            <a:endParaRPr lang="ko-KR" altLang="en-US" sz="1600" dirty="0"/>
          </a:p>
          <a:p>
            <a:r>
              <a:rPr lang="en-US" altLang="ko-KR" sz="1600" dirty="0" smtClean="0"/>
              <a:t>10) </a:t>
            </a:r>
            <a:r>
              <a:rPr lang="ko-KR" altLang="en-US" sz="1600" b="1" dirty="0" err="1" smtClean="0"/>
              <a:t>SessionManagementFilter</a:t>
            </a:r>
            <a:endParaRPr lang="ko-KR" altLang="en-US" sz="1600" b="1" dirty="0"/>
          </a:p>
          <a:p>
            <a:r>
              <a:rPr lang="ko-KR" altLang="en-US" sz="1400" dirty="0" smtClean="0"/>
              <a:t>  세션 </a:t>
            </a:r>
            <a:r>
              <a:rPr lang="ko-KR" altLang="en-US" sz="1400" dirty="0"/>
              <a:t>변조 공격 방지 (</a:t>
            </a:r>
            <a:r>
              <a:rPr lang="ko-KR" altLang="en-US" sz="1400" dirty="0" err="1"/>
              <a:t>SessionId를</a:t>
            </a:r>
            <a:r>
              <a:rPr lang="ko-KR" altLang="en-US" sz="1400" dirty="0"/>
              <a:t> 계속 다르게 변경해서 클라이언트에 내려준다)</a:t>
            </a:r>
          </a:p>
          <a:p>
            <a:r>
              <a:rPr lang="ko-KR" altLang="en-US" sz="1400" dirty="0" smtClean="0"/>
              <a:t>  유효하지 </a:t>
            </a:r>
            <a:r>
              <a:rPr lang="ko-KR" altLang="en-US" sz="1400" dirty="0"/>
              <a:t>않은 세션으로 접근했을 때 URL 핸들링</a:t>
            </a:r>
          </a:p>
          <a:p>
            <a:r>
              <a:rPr lang="ko-KR" altLang="en-US" sz="1400" dirty="0" smtClean="0"/>
              <a:t>  하나의 </a:t>
            </a:r>
            <a:r>
              <a:rPr lang="ko-KR" altLang="en-US" sz="1400" dirty="0"/>
              <a:t>세션 아이디로 접속하는 최대 세션 수(동시 접속) 설정</a:t>
            </a:r>
          </a:p>
          <a:p>
            <a:r>
              <a:rPr lang="ko-KR" altLang="en-US" sz="1400" dirty="0" smtClean="0"/>
              <a:t>  세션 </a:t>
            </a:r>
            <a:r>
              <a:rPr lang="ko-KR" altLang="en-US" sz="1400" dirty="0"/>
              <a:t>생성 전략 설정</a:t>
            </a:r>
          </a:p>
          <a:p>
            <a:endParaRPr lang="ko-KR" altLang="en-US" sz="1600" dirty="0"/>
          </a:p>
          <a:p>
            <a:r>
              <a:rPr lang="en-US" altLang="ko-KR" sz="1600" dirty="0" smtClean="0"/>
              <a:t>11) </a:t>
            </a:r>
            <a:r>
              <a:rPr lang="ko-KR" altLang="en-US" sz="1600" b="1" dirty="0" err="1" smtClean="0"/>
              <a:t>ExceptionTranslationFilter</a:t>
            </a:r>
            <a:endParaRPr lang="ko-KR" altLang="en-US" sz="1600" b="1" dirty="0"/>
          </a:p>
          <a:p>
            <a:r>
              <a:rPr lang="ko-KR" altLang="en-US" sz="1400" dirty="0" smtClean="0"/>
              <a:t>   앞선 </a:t>
            </a:r>
            <a:r>
              <a:rPr lang="ko-KR" altLang="en-US" sz="1400" dirty="0"/>
              <a:t>필터 처리 과정에서 인증 예외(</a:t>
            </a:r>
            <a:r>
              <a:rPr lang="ko-KR" altLang="en-US" sz="1400" dirty="0" err="1"/>
              <a:t>AuthenticationException</a:t>
            </a:r>
            <a:r>
              <a:rPr lang="ko-KR" altLang="en-US" sz="1400" dirty="0"/>
              <a:t>) 또는 인가 예외(</a:t>
            </a:r>
            <a:r>
              <a:rPr lang="ko-KR" altLang="en-US" sz="1400" dirty="0" err="1"/>
              <a:t>AccessDeniedException</a:t>
            </a:r>
            <a:r>
              <a:rPr lang="ko-KR" altLang="en-US" sz="1400" dirty="0"/>
              <a:t>)가 발생한 경우, </a:t>
            </a:r>
            <a:endParaRPr lang="en-US" altLang="ko-KR" sz="1400" dirty="0" smtClean="0"/>
          </a:p>
          <a:p>
            <a:r>
              <a:rPr lang="ko-KR" altLang="en-US" sz="1400" dirty="0" smtClean="0"/>
              <a:t>   해당 </a:t>
            </a:r>
            <a:r>
              <a:rPr lang="ko-KR" altLang="en-US" sz="1400" dirty="0"/>
              <a:t>예외를 캐치하여 처리하는 필터 (모든 예외를 다 이 필터에서 처리하는 건 아님)</a:t>
            </a:r>
          </a:p>
          <a:p>
            <a:endParaRPr lang="ko-KR" altLang="en-US" sz="1600" dirty="0"/>
          </a:p>
          <a:p>
            <a:r>
              <a:rPr lang="en-US" altLang="ko-KR" sz="1600" dirty="0" smtClean="0"/>
              <a:t>12) </a:t>
            </a:r>
            <a:r>
              <a:rPr lang="ko-KR" altLang="en-US" sz="1600" b="1" dirty="0" err="1" smtClean="0"/>
              <a:t>FilterSecurityInterceptor</a:t>
            </a:r>
            <a:endParaRPr lang="ko-KR" altLang="en-US" sz="1600" b="1" dirty="0"/>
          </a:p>
          <a:p>
            <a:r>
              <a:rPr lang="ko-KR" altLang="en-US" sz="1400" dirty="0" smtClean="0"/>
              <a:t>   인가</a:t>
            </a:r>
            <a:r>
              <a:rPr lang="ko-KR" altLang="en-US" sz="1400" dirty="0"/>
              <a:t>(</a:t>
            </a:r>
            <a:r>
              <a:rPr lang="ko-KR" altLang="en-US" sz="1400" dirty="0" err="1"/>
              <a:t>Authorization</a:t>
            </a:r>
            <a:r>
              <a:rPr lang="ko-KR" altLang="en-US" sz="1400" dirty="0"/>
              <a:t>)</a:t>
            </a:r>
            <a:r>
              <a:rPr lang="ko-KR" altLang="en-US" sz="1400" dirty="0" err="1"/>
              <a:t>를</a:t>
            </a:r>
            <a:r>
              <a:rPr lang="ko-KR" altLang="en-US" sz="1400" dirty="0"/>
              <a:t> 결정하는 </a:t>
            </a:r>
            <a:r>
              <a:rPr lang="ko-KR" altLang="en-US" sz="1400" dirty="0" err="1"/>
              <a:t>AccessDecisionManager에게</a:t>
            </a:r>
            <a:r>
              <a:rPr lang="ko-KR" altLang="en-US" sz="1400" dirty="0"/>
              <a:t> 접근 권한이 있는지 확인하고 처리하는 </a:t>
            </a:r>
            <a:r>
              <a:rPr lang="ko-KR" altLang="en-US" sz="1400" dirty="0" smtClean="0"/>
              <a:t>필터 </a:t>
            </a:r>
            <a:endParaRPr lang="ko-KR" altLang="en-US" sz="1400" dirty="0"/>
          </a:p>
        </p:txBody>
      </p:sp>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6" name="TextBox 5"/>
          <p:cNvSpPr txBox="1"/>
          <p:nvPr/>
        </p:nvSpPr>
        <p:spPr>
          <a:xfrm>
            <a:off x="415635" y="701964"/>
            <a:ext cx="6169892" cy="369332"/>
          </a:xfrm>
          <a:prstGeom prst="rect">
            <a:avLst/>
          </a:prstGeom>
          <a:noFill/>
        </p:spPr>
        <p:txBody>
          <a:bodyPr wrap="square" rtlCol="0">
            <a:spAutoFit/>
          </a:bodyPr>
          <a:lstStyle/>
          <a:p>
            <a:r>
              <a:rPr lang="en-US" altLang="ko-KR" b="1" dirty="0" smtClean="0"/>
              <a:t>AuthenticationFilter </a:t>
            </a:r>
            <a:r>
              <a:rPr lang="ko-KR" altLang="en-US" b="1" dirty="0" smtClean="0"/>
              <a:t>종류 및 실행 순서</a:t>
            </a:r>
            <a:endParaRPr lang="ko-KR" altLang="en-US" dirty="0"/>
          </a:p>
        </p:txBody>
      </p:sp>
    </p:spTree>
    <p:extLst>
      <p:ext uri="{BB962C8B-B14F-4D97-AF65-F5344CB8AC3E}">
        <p14:creationId xmlns:p14="http://schemas.microsoft.com/office/powerpoint/2010/main" val="236385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2" name="직사각형 1"/>
          <p:cNvSpPr/>
          <p:nvPr/>
        </p:nvSpPr>
        <p:spPr>
          <a:xfrm>
            <a:off x="511473" y="602736"/>
            <a:ext cx="5587235" cy="369332"/>
          </a:xfrm>
          <a:prstGeom prst="rect">
            <a:avLst/>
          </a:prstGeom>
        </p:spPr>
        <p:txBody>
          <a:bodyPr wrap="none">
            <a:spAutoFit/>
          </a:bodyPr>
          <a:lstStyle/>
          <a:p>
            <a:r>
              <a:rPr lang="ko-KR" altLang="en-US" b="1" dirty="0" err="1" smtClean="0"/>
              <a:t>UsernamePasswordAuthenticationFilter</a:t>
            </a:r>
            <a:r>
              <a:rPr lang="ko-KR" altLang="en-US" b="1" dirty="0" smtClean="0"/>
              <a:t> 동작 과정</a:t>
            </a:r>
            <a:endParaRPr lang="ko-KR" altLang="en-US" dirty="0"/>
          </a:p>
        </p:txBody>
      </p:sp>
      <p:sp>
        <p:nvSpPr>
          <p:cNvPr id="3" name="TextBox 2"/>
          <p:cNvSpPr txBox="1"/>
          <p:nvPr/>
        </p:nvSpPr>
        <p:spPr>
          <a:xfrm>
            <a:off x="511473" y="1103991"/>
            <a:ext cx="11504064" cy="2985433"/>
          </a:xfrm>
          <a:prstGeom prst="rect">
            <a:avLst/>
          </a:prstGeom>
          <a:noFill/>
        </p:spPr>
        <p:txBody>
          <a:bodyPr wrap="square" rtlCol="0">
            <a:spAutoFit/>
          </a:bodyPr>
          <a:lstStyle/>
          <a:p>
            <a:pPr marL="342900" indent="-342900">
              <a:buAutoNum type="arabicPeriod"/>
            </a:pPr>
            <a:r>
              <a:rPr lang="ko-KR" altLang="en-US" sz="1600" dirty="0" smtClean="0"/>
              <a:t>요청으로 </a:t>
            </a:r>
            <a:r>
              <a:rPr lang="ko-KR" altLang="en-US" sz="1600" dirty="0" err="1" smtClean="0"/>
              <a:t>부터</a:t>
            </a:r>
            <a:r>
              <a:rPr lang="ko-KR" altLang="en-US" sz="1600" dirty="0" smtClean="0"/>
              <a:t> </a:t>
            </a:r>
            <a:r>
              <a:rPr lang="en-US" altLang="ko-KR" sz="1600" dirty="0" smtClean="0"/>
              <a:t>username</a:t>
            </a:r>
            <a:r>
              <a:rPr lang="ko-KR" altLang="en-US" sz="1600" dirty="0" smtClean="0"/>
              <a:t>과 </a:t>
            </a:r>
            <a:r>
              <a:rPr lang="en-US" altLang="ko-KR" sz="1600" dirty="0" smtClean="0"/>
              <a:t>password </a:t>
            </a:r>
            <a:r>
              <a:rPr lang="ko-KR" altLang="en-US" sz="1600" dirty="0" smtClean="0"/>
              <a:t>추출</a:t>
            </a:r>
            <a:endParaRPr lang="en-US" altLang="ko-KR" sz="1600" dirty="0" smtClean="0"/>
          </a:p>
          <a:p>
            <a:pPr marL="342900" indent="-342900">
              <a:buAutoNum type="arabicPeriod"/>
            </a:pPr>
            <a:endParaRPr lang="en-US" altLang="ko-KR" sz="1600" dirty="0" smtClean="0"/>
          </a:p>
          <a:p>
            <a:pPr marL="342900" indent="-342900">
              <a:buAutoNum type="arabicPeriod"/>
            </a:pPr>
            <a:r>
              <a:rPr lang="en-US" altLang="ko-KR" sz="1600" dirty="0" smtClean="0"/>
              <a:t>Username</a:t>
            </a:r>
            <a:r>
              <a:rPr lang="ko-KR" altLang="en-US" sz="1600" dirty="0" smtClean="0"/>
              <a:t>과 </a:t>
            </a:r>
            <a:r>
              <a:rPr lang="en-US" altLang="ko-KR" sz="1600" dirty="0" smtClean="0"/>
              <a:t>password</a:t>
            </a:r>
            <a:r>
              <a:rPr lang="ko-KR" altLang="en-US" sz="1600" dirty="0" smtClean="0"/>
              <a:t>로 </a:t>
            </a:r>
            <a:r>
              <a:rPr lang="en-US" altLang="ko-KR" sz="1600" dirty="0" smtClean="0"/>
              <a:t>Authentication</a:t>
            </a:r>
            <a:r>
              <a:rPr lang="ko-KR" altLang="en-US" sz="1600" dirty="0" smtClean="0"/>
              <a:t>의 구현체인 </a:t>
            </a:r>
            <a:r>
              <a:rPr lang="en-US" altLang="ko-KR" sz="1600" smtClean="0"/>
              <a:t>UsernamePasswordAuthenticationToken </a:t>
            </a:r>
            <a:r>
              <a:rPr lang="ko-KR" altLang="en-US" sz="1600" smtClean="0"/>
              <a:t>생성</a:t>
            </a:r>
            <a:endParaRPr lang="en-US" altLang="ko-KR" sz="1600" smtClean="0"/>
          </a:p>
          <a:p>
            <a:r>
              <a:rPr lang="en-US" altLang="ko-KR" sz="1600" smtClean="0"/>
              <a:t>     </a:t>
            </a:r>
            <a:r>
              <a:rPr lang="ko-KR" altLang="en-US" sz="1600" smtClean="0"/>
              <a:t>이때 </a:t>
            </a:r>
            <a:r>
              <a:rPr lang="en-US" altLang="ko-KR" sz="1600" smtClean="0"/>
              <a:t>UsernamePasswordAuthenticationToken</a:t>
            </a:r>
            <a:r>
              <a:rPr lang="ko-KR" altLang="en-US" sz="1600" smtClean="0"/>
              <a:t>의 </a:t>
            </a:r>
            <a:r>
              <a:rPr lang="en-US" altLang="ko-KR" sz="1600" smtClean="0"/>
              <a:t>prinipal</a:t>
            </a:r>
            <a:r>
              <a:rPr lang="ko-KR" altLang="en-US" sz="1600" smtClean="0"/>
              <a:t>에는 사용자의</a:t>
            </a:r>
            <a:r>
              <a:rPr lang="en-US" altLang="ko-KR" sz="1600"/>
              <a:t> </a:t>
            </a:r>
            <a:r>
              <a:rPr lang="en-US" altLang="ko-KR" sz="1600" smtClean="0"/>
              <a:t>Id</a:t>
            </a:r>
            <a:r>
              <a:rPr lang="ko-KR" altLang="en-US" sz="1600" smtClean="0"/>
              <a:t>가</a:t>
            </a:r>
            <a:r>
              <a:rPr lang="en-US" altLang="ko-KR" sz="1600" smtClean="0"/>
              <a:t>, credentials</a:t>
            </a:r>
            <a:r>
              <a:rPr lang="ko-KR" altLang="en-US" sz="1600" smtClean="0"/>
              <a:t>에는 </a:t>
            </a:r>
            <a:r>
              <a:rPr lang="en-US" altLang="ko-KR" sz="1600" smtClean="0"/>
              <a:t>passwor</a:t>
            </a:r>
            <a:r>
              <a:rPr lang="ko-KR" altLang="en-US" sz="1600" smtClean="0"/>
              <a:t>가 들어있다</a:t>
            </a:r>
            <a:r>
              <a:rPr lang="en-US" altLang="ko-KR" sz="1600" smtClean="0"/>
              <a:t>.</a:t>
            </a:r>
            <a:endParaRPr lang="en-US" altLang="ko-KR" sz="1600" dirty="0" smtClean="0"/>
          </a:p>
          <a:p>
            <a:endParaRPr lang="en-US" altLang="ko-KR" sz="1600" dirty="0" smtClean="0"/>
          </a:p>
          <a:p>
            <a:pPr marL="342900" indent="-342900">
              <a:buAutoNum type="arabicPeriod" startAt="3"/>
            </a:pPr>
            <a:r>
              <a:rPr lang="en-US" altLang="ko-KR" sz="1600" dirty="0" smtClean="0"/>
              <a:t>AuthenticationManager</a:t>
            </a:r>
            <a:r>
              <a:rPr lang="ko-KR" altLang="en-US" sz="1600" dirty="0" smtClean="0"/>
              <a:t>의</a:t>
            </a:r>
            <a:r>
              <a:rPr lang="en-US" altLang="ko-KR" sz="1600" dirty="0"/>
              <a:t> </a:t>
            </a:r>
            <a:r>
              <a:rPr lang="ko-KR" altLang="en-US" sz="1600" dirty="0" smtClean="0"/>
              <a:t>구현체인 </a:t>
            </a:r>
            <a:r>
              <a:rPr lang="en-US" altLang="ko-KR" sz="1600" dirty="0" smtClean="0"/>
              <a:t>ProviderManager</a:t>
            </a:r>
            <a:r>
              <a:rPr lang="ko-KR" altLang="en-US" sz="1600" dirty="0" smtClean="0"/>
              <a:t>에게 인증을 위임</a:t>
            </a:r>
            <a:endParaRPr lang="en-US" altLang="ko-KR" sz="1600" dirty="0" smtClean="0"/>
          </a:p>
          <a:p>
            <a:r>
              <a:rPr lang="en-US" altLang="ko-KR" sz="1600" dirty="0"/>
              <a:t> </a:t>
            </a:r>
            <a:r>
              <a:rPr lang="en-US" altLang="ko-KR" sz="1600" dirty="0" smtClean="0"/>
              <a:t>   </a:t>
            </a:r>
            <a:r>
              <a:rPr lang="en-US" altLang="ko-KR" sz="1200" dirty="0" smtClean="0"/>
              <a:t>* AuthenticationManager : Authentication </a:t>
            </a:r>
            <a:r>
              <a:rPr lang="ko-KR" altLang="en-US" sz="1200" dirty="0" smtClean="0"/>
              <a:t>객체를 받아 인증하고 인증이 완료된 객체를 돌려주는 메서드를 구현하도록 하는 인터페이스</a:t>
            </a:r>
            <a:endParaRPr lang="en-US" altLang="ko-KR" sz="1200" dirty="0" smtClean="0"/>
          </a:p>
          <a:p>
            <a:r>
              <a:rPr lang="en-US" altLang="ko-KR" sz="1600" dirty="0" smtClean="0"/>
              <a:t>    </a:t>
            </a:r>
            <a:r>
              <a:rPr lang="en-US" altLang="ko-KR" sz="1200" dirty="0" smtClean="0"/>
              <a:t>* ProvideManager : AuthenticationManager</a:t>
            </a:r>
            <a:r>
              <a:rPr lang="ko-KR" altLang="en-US" sz="1200" dirty="0" smtClean="0"/>
              <a:t>의 구현체</a:t>
            </a:r>
            <a:r>
              <a:rPr lang="en-US" altLang="ko-KR" sz="1200" dirty="0" smtClean="0"/>
              <a:t>. </a:t>
            </a:r>
            <a:r>
              <a:rPr lang="ko-KR" altLang="en-US" sz="1200" dirty="0" err="1" smtClean="0"/>
              <a:t>멤버변수로</a:t>
            </a:r>
            <a:r>
              <a:rPr lang="ko-KR" altLang="en-US" sz="1200" dirty="0" smtClean="0"/>
              <a:t> 존재하는</a:t>
            </a:r>
            <a:r>
              <a:rPr lang="en-US" altLang="ko-KR" sz="1200" dirty="0" smtClean="0"/>
              <a:t> AuthenticationProvider </a:t>
            </a:r>
            <a:r>
              <a:rPr lang="ko-KR" altLang="en-US" sz="1200" dirty="0" smtClean="0"/>
              <a:t>들에게 인증을 위임하고</a:t>
            </a:r>
            <a:r>
              <a:rPr lang="en-US" altLang="ko-KR" sz="1200" dirty="0" smtClean="0"/>
              <a:t>,</a:t>
            </a:r>
          </a:p>
          <a:p>
            <a:r>
              <a:rPr lang="en-US" altLang="ko-KR" sz="1200" dirty="0" smtClean="0"/>
              <a:t>    </a:t>
            </a:r>
            <a:r>
              <a:rPr lang="ko-KR" altLang="en-US" sz="1200" dirty="0" smtClean="0"/>
              <a:t>인증 요청을 처리할 수 있는 </a:t>
            </a:r>
            <a:r>
              <a:rPr lang="en-US" altLang="ko-KR" sz="1200" dirty="0" smtClean="0"/>
              <a:t>AuthenticationProvider</a:t>
            </a:r>
            <a:r>
              <a:rPr lang="ko-KR" altLang="en-US" sz="1200" dirty="0" smtClean="0"/>
              <a:t>가 인증에 성공하면 인증이 완료를 알려준다</a:t>
            </a:r>
            <a:r>
              <a:rPr lang="en-US" altLang="ko-KR" sz="1200" dirty="0" smtClean="0"/>
              <a:t>.</a:t>
            </a:r>
          </a:p>
          <a:p>
            <a:endParaRPr lang="en-US" altLang="ko-KR" sz="1200" dirty="0"/>
          </a:p>
          <a:p>
            <a:endParaRPr lang="en-US" altLang="ko-KR" sz="1200" dirty="0"/>
          </a:p>
          <a:p>
            <a:r>
              <a:rPr lang="en-US" altLang="ko-KR" sz="1200" dirty="0" smtClean="0"/>
              <a:t/>
            </a:r>
            <a:br>
              <a:rPr lang="en-US" altLang="ko-KR" sz="1200" dirty="0" smtClean="0"/>
            </a:br>
            <a:endParaRPr lang="ko-KR" altLang="en-US" sz="1200" dirty="0"/>
          </a:p>
        </p:txBody>
      </p:sp>
      <p:pic>
        <p:nvPicPr>
          <p:cNvPr id="6" name="그림 5"/>
          <p:cNvPicPr>
            <a:picLocks noChangeAspect="1"/>
          </p:cNvPicPr>
          <p:nvPr/>
        </p:nvPicPr>
        <p:blipFill>
          <a:blip r:embed="rId2"/>
          <a:stretch>
            <a:fillRect/>
          </a:stretch>
        </p:blipFill>
        <p:spPr>
          <a:xfrm>
            <a:off x="730635" y="3546764"/>
            <a:ext cx="5148910" cy="2465483"/>
          </a:xfrm>
          <a:prstGeom prst="rect">
            <a:avLst/>
          </a:prstGeom>
        </p:spPr>
      </p:pic>
    </p:spTree>
    <p:extLst>
      <p:ext uri="{BB962C8B-B14F-4D97-AF65-F5344CB8AC3E}">
        <p14:creationId xmlns:p14="http://schemas.microsoft.com/office/powerpoint/2010/main" val="270308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5" name="직사각형 4"/>
          <p:cNvSpPr/>
          <p:nvPr/>
        </p:nvSpPr>
        <p:spPr>
          <a:xfrm>
            <a:off x="511473" y="602736"/>
            <a:ext cx="5587235" cy="369332"/>
          </a:xfrm>
          <a:prstGeom prst="rect">
            <a:avLst/>
          </a:prstGeom>
        </p:spPr>
        <p:txBody>
          <a:bodyPr wrap="none">
            <a:spAutoFit/>
          </a:bodyPr>
          <a:lstStyle/>
          <a:p>
            <a:r>
              <a:rPr lang="ko-KR" altLang="en-US" b="1" dirty="0" err="1" smtClean="0"/>
              <a:t>UsernamePasswordAuthenticationFilter</a:t>
            </a:r>
            <a:r>
              <a:rPr lang="ko-KR" altLang="en-US" b="1" dirty="0" smtClean="0"/>
              <a:t> 동작 과정</a:t>
            </a:r>
            <a:endParaRPr lang="ko-KR" altLang="en-US" dirty="0"/>
          </a:p>
        </p:txBody>
      </p:sp>
      <p:pic>
        <p:nvPicPr>
          <p:cNvPr id="6" name="그림 5"/>
          <p:cNvPicPr>
            <a:picLocks noChangeAspect="1"/>
          </p:cNvPicPr>
          <p:nvPr/>
        </p:nvPicPr>
        <p:blipFill>
          <a:blip r:embed="rId2"/>
          <a:stretch>
            <a:fillRect/>
          </a:stretch>
        </p:blipFill>
        <p:spPr>
          <a:xfrm>
            <a:off x="511473" y="2433271"/>
            <a:ext cx="7097110" cy="3598070"/>
          </a:xfrm>
          <a:prstGeom prst="rect">
            <a:avLst/>
          </a:prstGeom>
        </p:spPr>
      </p:pic>
      <p:sp>
        <p:nvSpPr>
          <p:cNvPr id="7" name="직사각형 6"/>
          <p:cNvSpPr/>
          <p:nvPr/>
        </p:nvSpPr>
        <p:spPr>
          <a:xfrm>
            <a:off x="683490" y="1036149"/>
            <a:ext cx="11360727" cy="1200329"/>
          </a:xfrm>
          <a:prstGeom prst="rect">
            <a:avLst/>
          </a:prstGeom>
        </p:spPr>
        <p:txBody>
          <a:bodyPr wrap="square">
            <a:spAutoFit/>
          </a:bodyPr>
          <a:lstStyle/>
          <a:p>
            <a:r>
              <a:rPr lang="en-US" altLang="ko-KR" dirty="0"/>
              <a:t>4. ProviderManager</a:t>
            </a:r>
            <a:r>
              <a:rPr lang="ko-KR" altLang="en-US" dirty="0"/>
              <a:t>가 </a:t>
            </a:r>
            <a:r>
              <a:rPr lang="en-US" altLang="ko-KR" dirty="0"/>
              <a:t>AuthenticationProvider</a:t>
            </a:r>
            <a:r>
              <a:rPr lang="ko-KR" altLang="en-US" dirty="0"/>
              <a:t>에게 인증을 </a:t>
            </a:r>
            <a:r>
              <a:rPr lang="ko-KR" altLang="en-US" dirty="0" smtClean="0"/>
              <a:t>위임</a:t>
            </a:r>
            <a:endParaRPr lang="en-US" altLang="ko-KR" dirty="0" smtClean="0"/>
          </a:p>
          <a:p>
            <a:endParaRPr lang="en-US" altLang="ko-KR" dirty="0" smtClean="0"/>
          </a:p>
          <a:p>
            <a:r>
              <a:rPr lang="en-US" altLang="ko-KR" dirty="0"/>
              <a:t> </a:t>
            </a:r>
            <a:r>
              <a:rPr lang="en-US" altLang="ko-KR" dirty="0" smtClean="0"/>
              <a:t>  </a:t>
            </a:r>
            <a:r>
              <a:rPr lang="ko-KR" altLang="en-US" dirty="0" smtClean="0"/>
              <a:t>멤버 변수로 가지고 있는 </a:t>
            </a:r>
            <a:r>
              <a:rPr lang="en-US" altLang="ko-KR" dirty="0" smtClean="0"/>
              <a:t>AuthenticationProviders </a:t>
            </a:r>
            <a:r>
              <a:rPr lang="ko-KR" altLang="en-US" dirty="0" err="1" smtClean="0"/>
              <a:t>를</a:t>
            </a:r>
            <a:r>
              <a:rPr lang="ko-KR" altLang="en-US" dirty="0" smtClean="0"/>
              <a:t> 순회하며 인증을 처리할 수 있는 </a:t>
            </a:r>
            <a:r>
              <a:rPr lang="en-US" altLang="ko-KR" dirty="0" smtClean="0"/>
              <a:t>Provider </a:t>
            </a:r>
            <a:r>
              <a:rPr lang="ko-KR" altLang="en-US" dirty="0" err="1" smtClean="0"/>
              <a:t>를</a:t>
            </a:r>
            <a:r>
              <a:rPr lang="ko-KR" altLang="en-US" dirty="0" smtClean="0"/>
              <a:t> 찾는다</a:t>
            </a:r>
            <a:r>
              <a:rPr lang="en-US" altLang="ko-KR" dirty="0" smtClean="0"/>
              <a:t>.</a:t>
            </a:r>
          </a:p>
          <a:p>
            <a:r>
              <a:rPr lang="en-US" altLang="ko-KR" dirty="0"/>
              <a:t> </a:t>
            </a:r>
            <a:r>
              <a:rPr lang="en-US" altLang="ko-KR" dirty="0" smtClean="0"/>
              <a:t>  </a:t>
            </a:r>
            <a:r>
              <a:rPr lang="ko-KR" altLang="en-US" dirty="0" smtClean="0"/>
              <a:t>인증을 처리할 수 있는지 여부는 </a:t>
            </a:r>
            <a:r>
              <a:rPr lang="en-US" altLang="ko-KR" dirty="0" smtClean="0"/>
              <a:t>AuthenticationProviders</a:t>
            </a:r>
            <a:r>
              <a:rPr lang="ko-KR" altLang="en-US" dirty="0" smtClean="0"/>
              <a:t>의 </a:t>
            </a:r>
            <a:r>
              <a:rPr lang="en-US" altLang="ko-KR" dirty="0" smtClean="0"/>
              <a:t>support </a:t>
            </a:r>
            <a:r>
              <a:rPr lang="ko-KR" altLang="en-US" dirty="0" smtClean="0"/>
              <a:t>메서드에 의해 결정된다</a:t>
            </a:r>
            <a:r>
              <a:rPr lang="en-US" altLang="ko-KR" dirty="0" smtClean="0"/>
              <a:t>.</a:t>
            </a:r>
            <a:endParaRPr lang="en-US" altLang="ko-KR" dirty="0"/>
          </a:p>
        </p:txBody>
      </p:sp>
    </p:spTree>
    <p:extLst>
      <p:ext uri="{BB962C8B-B14F-4D97-AF65-F5344CB8AC3E}">
        <p14:creationId xmlns:p14="http://schemas.microsoft.com/office/powerpoint/2010/main" val="278122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71252" y="1157194"/>
            <a:ext cx="12238182" cy="892552"/>
          </a:xfrm>
          <a:prstGeom prst="rect">
            <a:avLst/>
          </a:prstGeom>
        </p:spPr>
        <p:txBody>
          <a:bodyPr wrap="square">
            <a:spAutoFit/>
          </a:bodyPr>
          <a:lstStyle/>
          <a:p>
            <a:r>
              <a:rPr lang="en-US" altLang="ko-KR" dirty="0"/>
              <a:t>5. AuthenticationProvider</a:t>
            </a:r>
            <a:r>
              <a:rPr lang="ko-KR" altLang="en-US" dirty="0"/>
              <a:t>가 인증을 처리</a:t>
            </a:r>
            <a:r>
              <a:rPr lang="en-US" altLang="ko-KR" dirty="0"/>
              <a:t>	</a:t>
            </a:r>
          </a:p>
          <a:p>
            <a:r>
              <a:rPr lang="en-US" altLang="ko-KR" sz="1600" dirty="0" smtClean="0"/>
              <a:t>       5-1</a:t>
            </a:r>
            <a:r>
              <a:rPr lang="en-US" altLang="ko-KR" sz="1600" dirty="0"/>
              <a:t>. Spring Security</a:t>
            </a:r>
            <a:r>
              <a:rPr lang="ko-KR" altLang="en-US" sz="1600" dirty="0"/>
              <a:t>에서 사용자 정보는 </a:t>
            </a:r>
            <a:r>
              <a:rPr lang="en-US" altLang="ko-KR" sz="1600" dirty="0"/>
              <a:t>UserDetails</a:t>
            </a:r>
            <a:r>
              <a:rPr lang="ko-KR" altLang="en-US" sz="1600" dirty="0"/>
              <a:t>에 담는다</a:t>
            </a:r>
            <a:r>
              <a:rPr lang="en-US" altLang="ko-KR" sz="1600" dirty="0"/>
              <a:t>. UserDetails</a:t>
            </a:r>
            <a:r>
              <a:rPr lang="ko-KR" altLang="en-US" sz="1600" dirty="0" err="1"/>
              <a:t>를</a:t>
            </a:r>
            <a:r>
              <a:rPr lang="ko-KR" altLang="en-US" sz="1600" dirty="0"/>
              <a:t> 구현한 </a:t>
            </a:r>
            <a:r>
              <a:rPr lang="en-US" altLang="ko-KR" sz="1600" dirty="0"/>
              <a:t>VO</a:t>
            </a:r>
            <a:r>
              <a:rPr lang="ko-KR" altLang="en-US" sz="1600" dirty="0" err="1"/>
              <a:t>를</a:t>
            </a:r>
            <a:r>
              <a:rPr lang="ko-KR" altLang="en-US" sz="1600" dirty="0"/>
              <a:t> 생성한다</a:t>
            </a:r>
            <a:r>
              <a:rPr lang="en-US" altLang="ko-KR" sz="1600" dirty="0"/>
              <a:t>.</a:t>
            </a:r>
          </a:p>
          <a:p>
            <a:r>
              <a:rPr lang="en-US" altLang="ko-KR" sz="1600" dirty="0" smtClean="0"/>
              <a:t>       5-2</a:t>
            </a:r>
            <a:r>
              <a:rPr lang="en-US" altLang="ko-KR" sz="1600" dirty="0"/>
              <a:t>. UserDetailsService</a:t>
            </a:r>
            <a:r>
              <a:rPr lang="ko-KR" altLang="en-US" sz="1600" dirty="0" err="1"/>
              <a:t>를</a:t>
            </a:r>
            <a:r>
              <a:rPr lang="ko-KR" altLang="en-US" sz="1600" dirty="0"/>
              <a:t> 구현한 클래스의 </a:t>
            </a:r>
            <a:r>
              <a:rPr lang="en-US" altLang="ko-KR" sz="1600" dirty="0"/>
              <a:t>loadUserByUsername()</a:t>
            </a:r>
            <a:r>
              <a:rPr lang="ko-KR" altLang="en-US" sz="1600" dirty="0"/>
              <a:t>메서드를 사용해 </a:t>
            </a:r>
            <a:r>
              <a:rPr lang="en-US" altLang="ko-KR" sz="1600" dirty="0"/>
              <a:t>DB</a:t>
            </a:r>
            <a:r>
              <a:rPr lang="ko-KR" altLang="en-US" sz="1600" dirty="0"/>
              <a:t>로부터 사용자정보를 가져온다</a:t>
            </a:r>
            <a:r>
              <a:rPr lang="en-US" altLang="ko-KR" sz="1600" dirty="0" smtClean="0"/>
              <a:t>.</a:t>
            </a:r>
          </a:p>
        </p:txBody>
      </p:sp>
      <p:sp>
        <p:nvSpPr>
          <p:cNvPr id="5" name="TextBox 4"/>
          <p:cNvSpPr txBox="1"/>
          <p:nvPr/>
        </p:nvSpPr>
        <p:spPr>
          <a:xfrm>
            <a:off x="138545" y="138545"/>
            <a:ext cx="3131128" cy="400110"/>
          </a:xfrm>
          <a:prstGeom prst="rect">
            <a:avLst/>
          </a:prstGeom>
          <a:noFill/>
        </p:spPr>
        <p:txBody>
          <a:bodyPr wrap="square" rtlCol="0">
            <a:spAutoFit/>
          </a:bodyPr>
          <a:lstStyle/>
          <a:p>
            <a:r>
              <a:rPr lang="en-US" altLang="ko-KR" sz="2000" b="1" dirty="0" smtClean="0"/>
              <a:t>Spring security</a:t>
            </a:r>
            <a:endParaRPr lang="ko-KR" altLang="en-US" sz="2000" b="1" dirty="0"/>
          </a:p>
        </p:txBody>
      </p:sp>
      <p:sp>
        <p:nvSpPr>
          <p:cNvPr id="6" name="직사각형 5"/>
          <p:cNvSpPr/>
          <p:nvPr/>
        </p:nvSpPr>
        <p:spPr>
          <a:xfrm>
            <a:off x="511473" y="602736"/>
            <a:ext cx="5587235" cy="369332"/>
          </a:xfrm>
          <a:prstGeom prst="rect">
            <a:avLst/>
          </a:prstGeom>
        </p:spPr>
        <p:txBody>
          <a:bodyPr wrap="none">
            <a:spAutoFit/>
          </a:bodyPr>
          <a:lstStyle/>
          <a:p>
            <a:r>
              <a:rPr lang="ko-KR" altLang="en-US" b="1" dirty="0" err="1" smtClean="0"/>
              <a:t>UsernamePasswordAuthenticationFilter</a:t>
            </a:r>
            <a:r>
              <a:rPr lang="ko-KR" altLang="en-US" b="1" dirty="0" smtClean="0"/>
              <a:t> 동작 과정</a:t>
            </a:r>
            <a:endParaRPr lang="ko-KR" altLang="en-US" dirty="0"/>
          </a:p>
        </p:txBody>
      </p:sp>
      <p:pic>
        <p:nvPicPr>
          <p:cNvPr id="8" name="Picture 2" descr="https://t1.daumcdn.net/cfile/tistory/99A7223C5B6B29F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55" y="2632578"/>
            <a:ext cx="5157645" cy="386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31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874</Words>
  <Application>Microsoft Office PowerPoint</Application>
  <PresentationFormat>와이드스크린</PresentationFormat>
  <Paragraphs>158</Paragraphs>
  <Slides>22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22</vt:i4>
      </vt:variant>
    </vt:vector>
  </HeadingPairs>
  <TitlesOfParts>
    <vt:vector size="25" baseType="lpstr">
      <vt:lpstr>맑은 고딕</vt:lpstr>
      <vt:lpstr>Arial</vt:lpstr>
      <vt:lpstr>Office 테마</vt:lpstr>
      <vt:lpstr>Spring Security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azimemory</dc:creator>
  <cp:lastModifiedBy>user1</cp:lastModifiedBy>
  <cp:revision>53</cp:revision>
  <dcterms:created xsi:type="dcterms:W3CDTF">2020-09-27T09:59:57Z</dcterms:created>
  <dcterms:modified xsi:type="dcterms:W3CDTF">2021-04-16T04:35:20Z</dcterms:modified>
</cp:coreProperties>
</file>