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303" r:id="rId5"/>
    <p:sldId id="304" r:id="rId6"/>
    <p:sldId id="305" r:id="rId7"/>
    <p:sldId id="306" r:id="rId8"/>
    <p:sldId id="309" r:id="rId9"/>
    <p:sldId id="261" r:id="rId10"/>
    <p:sldId id="312" r:id="rId11"/>
    <p:sldId id="317" r:id="rId12"/>
    <p:sldId id="314" r:id="rId13"/>
    <p:sldId id="295" r:id="rId14"/>
    <p:sldId id="313" r:id="rId15"/>
    <p:sldId id="315" r:id="rId16"/>
    <p:sldId id="318" r:id="rId17"/>
    <p:sldId id="319" r:id="rId18"/>
    <p:sldId id="310" r:id="rId19"/>
    <p:sldId id="311" r:id="rId20"/>
    <p:sldId id="272" r:id="rId21"/>
    <p:sldId id="316" r:id="rId22"/>
    <p:sldId id="273" r:id="rId23"/>
    <p:sldId id="300" r:id="rId24"/>
    <p:sldId id="301" r:id="rId25"/>
    <p:sldId id="302" r:id="rId26"/>
    <p:sldId id="308" r:id="rId27"/>
    <p:sldId id="307" r:id="rId28"/>
    <p:sldId id="299" r:id="rId29"/>
    <p:sldId id="276" r:id="rId30"/>
    <p:sldId id="279" r:id="rId31"/>
    <p:sldId id="281" r:id="rId32"/>
    <p:sldId id="259" r:id="rId33"/>
    <p:sldId id="282" r:id="rId34"/>
    <p:sldId id="287" r:id="rId35"/>
    <p:sldId id="291" r:id="rId36"/>
    <p:sldId id="286" r:id="rId37"/>
    <p:sldId id="289" r:id="rId38"/>
    <p:sldId id="290" r:id="rId39"/>
    <p:sldId id="294" r:id="rId40"/>
    <p:sldId id="284" r:id="rId41"/>
    <p:sldId id="285" r:id="rId42"/>
    <p:sldId id="292" r:id="rId43"/>
    <p:sldId id="293" r:id="rId44"/>
    <p:sldId id="283" r:id="rId45"/>
    <p:sldId id="29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6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7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6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2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5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1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2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BCFB-E07C-4B7C-A0D1-7AE1E5F9646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C56C-B917-46BA-B3F9-D0977A2D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1.10.1.RELEASE/reference/html/#projec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5308" y="2644170"/>
            <a:ext cx="7561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mtClean="0"/>
              <a:t>JPA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 smtClean="0"/>
              <a:t>Spring – hibernate - </a:t>
            </a:r>
            <a:r>
              <a:rPr lang="en-US" altLang="ko-KR" err="1" smtClean="0"/>
              <a:t>QueryDSL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875" y="349034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err="1" smtClean="0"/>
              <a:t>EntityManager</a:t>
            </a:r>
            <a:endParaRPr lang="ko-KR" alt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645084" y="803975"/>
            <a:ext cx="1135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역할 </a:t>
            </a:r>
            <a:r>
              <a:rPr lang="en-US" altLang="ko-KR" sz="1600" b="1" smtClean="0"/>
              <a:t>: PersistenceContext</a:t>
            </a:r>
            <a:r>
              <a:rPr lang="ko-KR" altLang="en-US" sz="1600" b="1" smtClean="0"/>
              <a:t>에 존재하는 </a:t>
            </a:r>
            <a:r>
              <a:rPr lang="en-US" altLang="ko-KR" sz="1600" b="1" smtClean="0"/>
              <a:t>Entity</a:t>
            </a:r>
            <a:r>
              <a:rPr lang="ko-KR" altLang="en-US" sz="1600" b="1"/>
              <a:t>를 관리한다</a:t>
            </a:r>
            <a:r>
              <a:rPr lang="en-US" altLang="ko-KR" sz="1600" b="1" smtClean="0"/>
              <a:t>.</a:t>
            </a:r>
          </a:p>
          <a:p>
            <a:endParaRPr lang="en-US" altLang="ko-KR" sz="1400" smtClean="0"/>
          </a:p>
          <a:p>
            <a:pPr marL="800100" lvl="1" indent="-342900">
              <a:buAutoNum type="arabicParenR"/>
            </a:pPr>
            <a:r>
              <a:rPr lang="en-US" altLang="ko-KR" sz="1400" b="1" smtClean="0"/>
              <a:t>dirty checking : </a:t>
            </a:r>
            <a:r>
              <a:rPr lang="en-US" altLang="ko-KR" sz="1400" smtClean="0"/>
              <a:t>entity </a:t>
            </a:r>
            <a:r>
              <a:rPr lang="ko-KR" altLang="en-US" sz="1400" smtClean="0"/>
              <a:t>상태 변경을 검사해 트랜잭션이 끝나는 시점에 변경된 모든 엔티티를 데이터베이스에 자동 반영</a:t>
            </a:r>
            <a:endParaRPr lang="en-US" altLang="ko-KR" sz="1400" smtClean="0"/>
          </a:p>
          <a:p>
            <a:pPr marL="800100" lvl="1" indent="-342900">
              <a:buAutoNum type="arabicParenR"/>
            </a:pPr>
            <a:endParaRPr lang="en-US" altLang="ko-KR" sz="1400" smtClean="0"/>
          </a:p>
          <a:p>
            <a:pPr marL="800100" lvl="1" indent="-342900">
              <a:buAutoNum type="arabicParenR" startAt="2"/>
            </a:pPr>
            <a:r>
              <a:rPr lang="en-US" altLang="ko-KR" sz="1400" b="1" smtClean="0"/>
              <a:t>1</a:t>
            </a:r>
            <a:r>
              <a:rPr lang="ko-KR" altLang="en-US" sz="1400" b="1" smtClean="0"/>
              <a:t>차 캐시 </a:t>
            </a:r>
            <a:r>
              <a:rPr lang="en-US" altLang="ko-KR" sz="1400" b="1" smtClean="0"/>
              <a:t>: </a:t>
            </a:r>
            <a:r>
              <a:rPr lang="ko-KR" altLang="en-US" sz="1400" smtClean="0"/>
              <a:t>트랜잭션 범위의 캐시</a:t>
            </a:r>
            <a:r>
              <a:rPr lang="en-US" altLang="ko-KR" sz="1400" smtClean="0"/>
              <a:t>, </a:t>
            </a:r>
          </a:p>
          <a:p>
            <a:pPr lvl="1"/>
            <a:r>
              <a:rPr lang="en-US" altLang="ko-KR" sz="1400" b="1"/>
              <a:t>	 </a:t>
            </a:r>
            <a:r>
              <a:rPr lang="en-US" altLang="ko-KR" sz="1400" b="1" smtClean="0"/>
              <a:t>           </a:t>
            </a:r>
            <a:r>
              <a:rPr lang="ko-KR" altLang="en-US" sz="1400" smtClean="0"/>
              <a:t>데이터베이스에서 조회 해온 </a:t>
            </a:r>
            <a:r>
              <a:rPr lang="en-US" altLang="ko-KR" sz="1400" smtClean="0"/>
              <a:t>entity</a:t>
            </a:r>
            <a:r>
              <a:rPr lang="ko-KR" altLang="en-US" sz="1400" smtClean="0"/>
              <a:t>를 저장</a:t>
            </a:r>
            <a:r>
              <a:rPr lang="ko-KR" altLang="en-US" sz="1400"/>
              <a:t>한</a:t>
            </a:r>
            <a:r>
              <a:rPr lang="ko-KR" altLang="en-US" sz="1400" smtClean="0"/>
              <a:t>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이후 같은 엔티티를 조회하면 캐시에 저장된 </a:t>
            </a:r>
            <a:r>
              <a:rPr lang="en-US" altLang="ko-KR" sz="1400" smtClean="0"/>
              <a:t>entity</a:t>
            </a:r>
            <a:r>
              <a:rPr lang="ko-KR" altLang="en-US" sz="1400" smtClean="0"/>
              <a:t>를 반환한다</a:t>
            </a:r>
            <a:r>
              <a:rPr lang="en-US" altLang="ko-KR" sz="1400" smtClean="0"/>
              <a:t>. </a:t>
            </a:r>
          </a:p>
          <a:p>
            <a:pPr lvl="1"/>
            <a:endParaRPr lang="en-US" altLang="ko-KR" sz="1400" smtClean="0"/>
          </a:p>
          <a:p>
            <a:pPr lvl="1"/>
            <a:r>
              <a:rPr lang="en-US" altLang="ko-KR" sz="1400" b="1" smtClean="0"/>
              <a:t>3)   </a:t>
            </a:r>
            <a:r>
              <a:rPr lang="ko-KR" altLang="en-US" sz="1400" b="1" smtClean="0"/>
              <a:t>쓰기 지연 </a:t>
            </a:r>
            <a:r>
              <a:rPr lang="en-US" altLang="ko-KR" sz="1400" b="1" smtClean="0"/>
              <a:t>: </a:t>
            </a:r>
            <a:r>
              <a:rPr lang="ko-KR" altLang="en-US" sz="1400" smtClean="0"/>
              <a:t>쓰기 지연 </a:t>
            </a:r>
            <a:r>
              <a:rPr lang="en-US" altLang="ko-KR" sz="1400" smtClean="0"/>
              <a:t>SQL </a:t>
            </a:r>
            <a:r>
              <a:rPr lang="ko-KR" altLang="en-US" sz="1400" smtClean="0"/>
              <a:t>저장소에 </a:t>
            </a:r>
            <a:r>
              <a:rPr lang="en-US" altLang="ko-KR" sz="1400" smtClean="0"/>
              <a:t>DB</a:t>
            </a:r>
            <a:r>
              <a:rPr lang="ko-KR" altLang="en-US" sz="1400" smtClean="0"/>
              <a:t>에 보낼 쿼리들을 저장해둔다</a:t>
            </a:r>
            <a:r>
              <a:rPr lang="en-US" altLang="ko-KR" sz="1400" smtClean="0"/>
              <a:t>. commit </a:t>
            </a:r>
            <a:r>
              <a:rPr lang="ko-KR" altLang="en-US" sz="1400" smtClean="0"/>
              <a:t>시점에 일괄적으로 쿼리를 </a:t>
            </a:r>
            <a:r>
              <a:rPr lang="en-US" altLang="ko-KR" sz="1400"/>
              <a:t>DB</a:t>
            </a:r>
            <a:r>
              <a:rPr lang="ko-KR" altLang="en-US" sz="1400"/>
              <a:t>에 </a:t>
            </a:r>
            <a:r>
              <a:rPr lang="ko-KR" altLang="en-US" sz="1400" smtClean="0"/>
              <a:t>보낸다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62" y="2947222"/>
            <a:ext cx="502990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011945"/>
            <a:ext cx="4563112" cy="3696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875" y="349034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JPA 2</a:t>
            </a:r>
            <a:r>
              <a:rPr lang="ko-KR" altLang="en-US" sz="2000" b="1" smtClean="0"/>
              <a:t>차 캐시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645084" y="803975"/>
            <a:ext cx="113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Application </a:t>
            </a:r>
            <a:r>
              <a:rPr lang="ko-KR" altLang="en-US" sz="1400" smtClean="0"/>
              <a:t>범위 캐시 </a:t>
            </a:r>
            <a:r>
              <a:rPr lang="en-US" altLang="ko-KR" sz="1400" smtClean="0"/>
              <a:t>:  </a:t>
            </a:r>
            <a:r>
              <a:rPr lang="ko-KR" altLang="en-US" sz="1400" smtClean="0"/>
              <a:t>트랜잭션이 종료되면 초기화되는 </a:t>
            </a:r>
            <a:r>
              <a:rPr lang="en-US" altLang="ko-KR" sz="1400" smtClean="0"/>
              <a:t>1</a:t>
            </a:r>
            <a:r>
              <a:rPr lang="ko-KR" altLang="en-US" sz="1400" smtClean="0"/>
              <a:t>차캐시와 달리 </a:t>
            </a:r>
            <a:r>
              <a:rPr lang="en-US" altLang="ko-KR" sz="1400" smtClean="0"/>
              <a:t>Application </a:t>
            </a:r>
            <a:r>
              <a:rPr lang="ko-KR" altLang="en-US" sz="1400" smtClean="0"/>
              <a:t>이 구동되는 동안 존재하는 캐시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		</a:t>
            </a:r>
            <a:r>
              <a:rPr lang="ko-KR" altLang="en-US" sz="1400" smtClean="0"/>
              <a:t>데이터를 조회 할 때 </a:t>
            </a:r>
            <a:r>
              <a:rPr lang="en-US" altLang="ko-KR" sz="1400" smtClean="0"/>
              <a:t>1</a:t>
            </a:r>
            <a:r>
              <a:rPr lang="ko-KR" altLang="en-US" sz="1400" smtClean="0"/>
              <a:t>차캐시에 존재하지 않으면 </a:t>
            </a:r>
            <a:r>
              <a:rPr lang="en-US" altLang="ko-KR" sz="1400" smtClean="0"/>
              <a:t>2</a:t>
            </a:r>
            <a:r>
              <a:rPr lang="ko-KR" altLang="en-US" sz="1400" smtClean="0"/>
              <a:t>차캐시를 먼저 탐색하고 </a:t>
            </a:r>
            <a:r>
              <a:rPr lang="en-US" altLang="ko-KR" sz="1400" smtClean="0"/>
              <a:t>2</a:t>
            </a:r>
            <a:r>
              <a:rPr lang="ko-KR" altLang="en-US" sz="1400" smtClean="0"/>
              <a:t>차캐시에도 없으면 </a:t>
            </a:r>
            <a:r>
              <a:rPr lang="en-US" altLang="ko-KR" sz="1400" smtClean="0"/>
              <a:t>DB</a:t>
            </a:r>
            <a:r>
              <a:rPr lang="ko-KR" altLang="en-US" sz="1400" smtClean="0"/>
              <a:t>를 조회한다</a:t>
            </a:r>
            <a:r>
              <a:rPr lang="en-US" altLang="ko-KR" sz="1400" smtClean="0"/>
              <a:t>.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	</a:t>
            </a:r>
            <a:r>
              <a:rPr lang="ko-KR" altLang="en-US" sz="1400" smtClean="0"/>
              <a:t>사용하기에 따라서 </a:t>
            </a:r>
            <a:r>
              <a:rPr lang="en-US" altLang="ko-KR" sz="1400" smtClean="0"/>
              <a:t>DB</a:t>
            </a:r>
            <a:r>
              <a:rPr lang="ko-KR" altLang="en-US" sz="1400" smtClean="0"/>
              <a:t>와의 네트워크 통신을 큰 폭으로 줄여줄 수 있다</a:t>
            </a:r>
            <a:endParaRPr lang="en-US" altLang="ko-KR" sz="1400" smtClean="0"/>
          </a:p>
          <a:p>
            <a:r>
              <a:rPr lang="en-US" altLang="ko-KR" sz="1400" smtClean="0"/>
              <a:t>		</a:t>
            </a:r>
            <a:r>
              <a:rPr lang="ko-KR" altLang="en-US" sz="1400" smtClean="0"/>
              <a:t>변경감지가 동작하기 때문에 수정이 잦은 데이터 보다는 읽기가 잦은 데이터를 저장하는 것이 좋다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69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875" y="349034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JPA Annotation </a:t>
            </a:r>
            <a:r>
              <a:rPr lang="ko-KR" altLang="en-US" sz="2000" b="1" smtClean="0"/>
              <a:t>정리</a:t>
            </a:r>
            <a:endParaRPr lang="ko-KR" altLang="en-US" sz="20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81896"/>
              </p:ext>
            </p:extLst>
          </p:nvPr>
        </p:nvGraphicFramePr>
        <p:xfrm>
          <a:off x="269875" y="807720"/>
          <a:ext cx="11607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84836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JPA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smtClean="0"/>
                        <a:t>Annotation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@Entity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테이블과 매핑하기 위해 </a:t>
                      </a:r>
                      <a:r>
                        <a:rPr lang="en-US" altLang="ko-KR" sz="1200" smtClean="0"/>
                        <a:t>JPA</a:t>
                      </a:r>
                      <a:r>
                        <a:rPr lang="ko-KR" altLang="en-US" sz="1200" smtClean="0"/>
                        <a:t>가 관리할 클래스 위에 작성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@Table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Entity</a:t>
                      </a:r>
                      <a:r>
                        <a:rPr lang="ko-KR" altLang="en-US" sz="1200" smtClean="0"/>
                        <a:t>와 매핑할 테이블 지정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@DynamicInsert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insert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쿼리 생성할 때 </a:t>
                      </a:r>
                      <a:r>
                        <a:rPr lang="en-US" altLang="ko-KR" sz="1200" baseline="0" smtClean="0"/>
                        <a:t>Entity</a:t>
                      </a:r>
                      <a:r>
                        <a:rPr lang="ko-KR" altLang="en-US" sz="1200" baseline="0" smtClean="0"/>
                        <a:t>의 속성 중 </a:t>
                      </a:r>
                      <a:r>
                        <a:rPr lang="en-US" altLang="ko-KR" sz="1200" baseline="0" smtClean="0"/>
                        <a:t>null</a:t>
                      </a:r>
                      <a:r>
                        <a:rPr lang="ko-KR" altLang="en-US" sz="1200" baseline="0" smtClean="0"/>
                        <a:t>인 속성은 제외 하고 쿼리 생성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@DynamicUpdate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update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쿼리 생성할 때 </a:t>
                      </a:r>
                      <a:r>
                        <a:rPr lang="en-US" altLang="ko-KR" sz="1200" baseline="0" smtClean="0"/>
                        <a:t>Entity</a:t>
                      </a:r>
                      <a:r>
                        <a:rPr lang="ko-KR" altLang="en-US" sz="1200" baseline="0" smtClean="0"/>
                        <a:t>의 속성 중 변경된 적이 없는 속성은 제외하고 쿼리 생성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@Cach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</a:t>
                      </a:r>
                      <a:r>
                        <a:rPr lang="ko-KR" altLang="en-US" sz="1200" smtClean="0"/>
                        <a:t>차 캐시에 등록할 </a:t>
                      </a:r>
                      <a:r>
                        <a:rPr lang="en-US" altLang="ko-KR" sz="1200" smtClean="0"/>
                        <a:t>Entity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Entity </a:t>
                      </a:r>
                      <a:r>
                        <a:rPr lang="ko-KR" altLang="en-US" sz="1200" smtClean="0"/>
                        <a:t>식별자로 활용할 속성을 지정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@GeneratedValue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식별자를 자동으로 생성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@Temporal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java.util.Date,</a:t>
                      </a:r>
                      <a:r>
                        <a:rPr lang="en-US" altLang="ko-KR" sz="1200" baseline="0" smtClean="0"/>
                        <a:t> java.util.Calendar </a:t>
                      </a:r>
                      <a:r>
                        <a:rPr lang="ko-KR" altLang="en-US" sz="1200" baseline="0" smtClean="0"/>
                        <a:t>타입의 속성 위에 작성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날짜 정보를 표시할 양식 지정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@Column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DDL</a:t>
                      </a:r>
                      <a:r>
                        <a:rPr lang="ko-KR" altLang="en-US" sz="1200" smtClean="0"/>
                        <a:t>을 사용할 경우 </a:t>
                      </a:r>
                      <a:r>
                        <a:rPr lang="en-US" altLang="ko-KR" sz="1200" smtClean="0"/>
                        <a:t>Column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속성을 지정하기 위해 사용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@OneToOne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1:1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관계 매핑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@OneToMany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1:N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관계 매핑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@ManyToOne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N:1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관계 매핑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@ManyToMany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M:N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관계 매핑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@JoinColumn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smtClean="0"/>
                        <a:t>테이블의 외래키로 속성을 지정</a:t>
                      </a:r>
                      <a:endParaRPr lang="ko-KR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01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5" y="330200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Entity </a:t>
            </a:r>
            <a:r>
              <a:rPr lang="ko-KR" altLang="en-US" sz="2000" b="1" smtClean="0"/>
              <a:t>연관관계 매핑 </a:t>
            </a:r>
            <a:endParaRPr lang="ko-KR" alt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469722" y="4188361"/>
            <a:ext cx="5541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다중성 </a:t>
            </a:r>
            <a:r>
              <a:rPr lang="en-US" altLang="ko-KR" sz="2000" b="1" smtClean="0"/>
              <a:t>: one to one :      </a:t>
            </a:r>
            <a:r>
              <a:rPr lang="en-US" altLang="ko-KR" sz="2000" smtClean="0"/>
              <a:t>1:1   </a:t>
            </a:r>
            <a:r>
              <a:rPr lang="ko-KR" altLang="en-US" sz="2000" smtClean="0"/>
              <a:t>관계</a:t>
            </a:r>
            <a:endParaRPr lang="en-US" altLang="ko-KR" sz="2000"/>
          </a:p>
          <a:p>
            <a:r>
              <a:rPr lang="en-US" altLang="ko-KR" sz="2000" b="1" smtClean="0"/>
              <a:t>	 one to many :    </a:t>
            </a:r>
            <a:r>
              <a:rPr lang="en-US" altLang="ko-KR" sz="2000" smtClean="0"/>
              <a:t>1:N  </a:t>
            </a:r>
            <a:r>
              <a:rPr lang="ko-KR" altLang="en-US" sz="2000" smtClean="0"/>
              <a:t>관계</a:t>
            </a:r>
            <a:endParaRPr lang="en-US" altLang="ko-KR" sz="2000" smtClean="0"/>
          </a:p>
          <a:p>
            <a:r>
              <a:rPr lang="en-US" altLang="ko-KR" sz="2000" b="1" smtClean="0"/>
              <a:t>	 many </a:t>
            </a:r>
            <a:r>
              <a:rPr lang="en-US" altLang="ko-KR" sz="2000" b="1"/>
              <a:t>to one : </a:t>
            </a:r>
            <a:r>
              <a:rPr lang="en-US" altLang="ko-KR" sz="2000" b="1" smtClean="0"/>
              <a:t>   </a:t>
            </a:r>
            <a:r>
              <a:rPr lang="en-US" altLang="ko-KR" sz="2000"/>
              <a:t>N</a:t>
            </a:r>
            <a:r>
              <a:rPr lang="en-US" altLang="ko-KR" sz="2000" smtClean="0"/>
              <a:t>:1  </a:t>
            </a:r>
            <a:r>
              <a:rPr lang="ko-KR" altLang="en-US" sz="2000" smtClean="0"/>
              <a:t>관계</a:t>
            </a:r>
            <a:endParaRPr lang="en-US" altLang="ko-KR" sz="2000"/>
          </a:p>
          <a:p>
            <a:r>
              <a:rPr lang="en-US" altLang="ko-KR" sz="2000" b="1" smtClean="0"/>
              <a:t>	 many </a:t>
            </a:r>
            <a:r>
              <a:rPr lang="en-US" altLang="ko-KR" sz="2000" b="1"/>
              <a:t>to many : </a:t>
            </a:r>
            <a:r>
              <a:rPr lang="en-US" altLang="ko-KR" sz="2000" b="1" smtClean="0"/>
              <a:t> </a:t>
            </a:r>
            <a:r>
              <a:rPr lang="en-US" altLang="ko-KR" sz="2000" smtClean="0"/>
              <a:t>N:M </a:t>
            </a:r>
            <a:r>
              <a:rPr lang="ko-KR" altLang="en-US" sz="2000" smtClean="0"/>
              <a:t>관계</a:t>
            </a:r>
            <a:endParaRPr lang="ko-KR" alt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469722" y="788874"/>
            <a:ext cx="114649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방향 </a:t>
            </a:r>
            <a:r>
              <a:rPr lang="en-US" altLang="ko-KR" sz="2000" b="1" smtClean="0"/>
              <a:t>: </a:t>
            </a:r>
          </a:p>
          <a:p>
            <a:r>
              <a:rPr lang="en-US" altLang="ko-KR" b="1"/>
              <a:t> </a:t>
            </a:r>
            <a:r>
              <a:rPr lang="en-US" altLang="ko-KR" b="1" smtClean="0"/>
              <a:t>   </a:t>
            </a:r>
            <a:r>
              <a:rPr lang="ko-KR" altLang="en-US" sz="1400" b="1" smtClean="0"/>
              <a:t>단방향 </a:t>
            </a:r>
            <a:r>
              <a:rPr lang="en-US" altLang="ko-KR" sz="1400" b="1" smtClean="0"/>
              <a:t>:</a:t>
            </a:r>
            <a:r>
              <a:rPr lang="en-US" altLang="ko-KR" b="1" smtClean="0"/>
              <a:t> </a:t>
            </a:r>
            <a:r>
              <a:rPr lang="ko-KR" altLang="en-US" sz="1400" smtClean="0"/>
              <a:t>객체간의 관계에서</a:t>
            </a:r>
            <a:r>
              <a:rPr lang="en-US" altLang="ko-KR" sz="1400" smtClean="0"/>
              <a:t>,</a:t>
            </a:r>
            <a:r>
              <a:rPr lang="ko-KR" altLang="en-US" sz="1400" smtClean="0"/>
              <a:t> 참조용 필드를 가진 객체가 하나 뿐인 경우 </a:t>
            </a:r>
            <a:endParaRPr lang="en-US" altLang="ko-KR" sz="1400" smtClean="0"/>
          </a:p>
          <a:p>
            <a:r>
              <a:rPr lang="en-US" altLang="ko-KR" sz="1400"/>
              <a:t>	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참조용 필드가 있는 객체에서만 다른 객체 참조 가능</a:t>
            </a:r>
            <a:endParaRPr lang="en-US" altLang="ko-KR" sz="1400" smtClean="0"/>
          </a:p>
          <a:p>
            <a:endParaRPr lang="en-US" altLang="ko-KR" b="1" smtClean="0"/>
          </a:p>
          <a:p>
            <a:r>
              <a:rPr lang="en-US" altLang="ko-KR" b="1"/>
              <a:t> </a:t>
            </a:r>
            <a:r>
              <a:rPr lang="en-US" altLang="ko-KR" b="1" smtClean="0"/>
              <a:t>   </a:t>
            </a:r>
            <a:r>
              <a:rPr lang="ko-KR" altLang="en-US" sz="1400" b="1" smtClean="0"/>
              <a:t>양방향 </a:t>
            </a:r>
            <a:r>
              <a:rPr lang="en-US" altLang="ko-KR" sz="1400" b="1" smtClean="0"/>
              <a:t>:</a:t>
            </a:r>
            <a:r>
              <a:rPr lang="en-US" altLang="ko-KR" b="1" smtClean="0"/>
              <a:t> </a:t>
            </a:r>
            <a:r>
              <a:rPr lang="ko-KR" altLang="en-US" sz="1400"/>
              <a:t>객체간의 관계에서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ko-KR" altLang="en-US" sz="1400" smtClean="0"/>
              <a:t>두 객체 모두 참조용 필드를 가진 경우</a:t>
            </a:r>
            <a:endParaRPr lang="en-US" altLang="ko-KR" sz="1400" smtClean="0"/>
          </a:p>
          <a:p>
            <a:r>
              <a:rPr lang="en-US" altLang="ko-KR" sz="1400"/>
              <a:t>	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서로 참조하고 있기 때문에 어디에서든 참조 가능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469722" y="2466194"/>
            <a:ext cx="117315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C00000"/>
                </a:solidFill>
              </a:rPr>
              <a:t>	</a:t>
            </a:r>
            <a:r>
              <a:rPr lang="ko-KR" altLang="en-US" sz="1400" b="1" smtClean="0">
                <a:solidFill>
                  <a:srgbClr val="C00000"/>
                </a:solidFill>
              </a:rPr>
              <a:t>주의사항</a:t>
            </a:r>
            <a:r>
              <a:rPr lang="en-US" altLang="ko-KR" sz="1400" b="1" smtClean="0">
                <a:solidFill>
                  <a:srgbClr val="C00000"/>
                </a:solidFill>
              </a:rPr>
              <a:t>!!!</a:t>
            </a:r>
          </a:p>
          <a:p>
            <a:r>
              <a:rPr lang="en-US" altLang="ko-KR" sz="1400" b="1" smtClean="0">
                <a:solidFill>
                  <a:srgbClr val="C00000"/>
                </a:solidFill>
              </a:rPr>
              <a:t>	SOLID </a:t>
            </a:r>
            <a:r>
              <a:rPr lang="ko-KR" altLang="en-US" sz="1400" b="1" smtClean="0">
                <a:solidFill>
                  <a:srgbClr val="C00000"/>
                </a:solidFill>
              </a:rPr>
              <a:t>원칙 중 </a:t>
            </a:r>
            <a:r>
              <a:rPr lang="en-US" altLang="ko-KR" sz="1400" b="1" smtClean="0">
                <a:solidFill>
                  <a:srgbClr val="C00000"/>
                </a:solidFill>
              </a:rPr>
              <a:t>DIP(Dependency Inversion Principle) :</a:t>
            </a:r>
            <a:r>
              <a:rPr lang="en-US" altLang="ko-KR" sz="1400" b="1" smtClean="0"/>
              <a:t>  </a:t>
            </a:r>
            <a:r>
              <a:rPr lang="ko-KR" altLang="en-US" sz="1200" smtClean="0"/>
              <a:t>자신보다 추상성이 높은 클래스에 의존 해야한다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	*** </a:t>
            </a:r>
            <a:r>
              <a:rPr lang="ko-KR" altLang="en-US" sz="1200" smtClean="0"/>
              <a:t>객치지향에서 객체간의 관계에는 방향이 있다</a:t>
            </a:r>
            <a:r>
              <a:rPr lang="en-US" altLang="ko-KR" sz="1200" smtClean="0"/>
              <a:t>.   </a:t>
            </a:r>
            <a:r>
              <a:rPr lang="ko-KR" altLang="en-US" sz="1200" b="1" smtClean="0"/>
              <a:t>추상성이 낮은 객체 </a:t>
            </a:r>
            <a:r>
              <a:rPr lang="en-US" altLang="ko-KR" sz="1200" b="1" smtClean="0"/>
              <a:t>-&gt; </a:t>
            </a:r>
            <a:r>
              <a:rPr lang="ko-KR" altLang="en-US" sz="1200" b="1" smtClean="0"/>
              <a:t>추상성이 높은 객체</a:t>
            </a:r>
            <a:endParaRPr lang="en-US" altLang="ko-KR" sz="1200" b="1" smtClean="0"/>
          </a:p>
          <a:p>
            <a:r>
              <a:rPr lang="en-US" altLang="ko-KR" sz="1200" smtClean="0"/>
              <a:t>	</a:t>
            </a:r>
            <a:r>
              <a:rPr lang="ko-KR" altLang="en-US" sz="1200" smtClean="0"/>
              <a:t>반면 </a:t>
            </a:r>
            <a:r>
              <a:rPr lang="en-US" altLang="ko-KR" sz="1200" smtClean="0"/>
              <a:t>RDBMS</a:t>
            </a:r>
            <a:r>
              <a:rPr lang="ko-KR" altLang="en-US" sz="1200" smtClean="0"/>
              <a:t>는 외래키 하나로 두 테이블 모두 참조가 가능하기 때문에 방향이라는 개념이 존재하지 않는다</a:t>
            </a:r>
            <a:r>
              <a:rPr lang="en-US" altLang="ko-KR" sz="1200" smtClean="0"/>
              <a:t>. </a:t>
            </a:r>
          </a:p>
          <a:p>
            <a:r>
              <a:rPr lang="en-US" altLang="ko-KR" sz="1200" smtClean="0"/>
              <a:t>	</a:t>
            </a:r>
            <a:r>
              <a:rPr lang="ko-KR" altLang="en-US" sz="1200" smtClean="0"/>
              <a:t>데이터베이스와 객체간의 페러다임 불일치 문제로 </a:t>
            </a:r>
            <a:r>
              <a:rPr lang="en-US" altLang="ko-KR" sz="1200" smtClean="0"/>
              <a:t>JPA</a:t>
            </a:r>
            <a:r>
              <a:rPr lang="ko-KR" altLang="en-US" sz="1200" smtClean="0"/>
              <a:t>에 단방향 매핑과 양방향 매핑이 모두 있지만</a:t>
            </a:r>
            <a:r>
              <a:rPr lang="en-US" altLang="ko-KR" sz="1200" smtClean="0"/>
              <a:t>, </a:t>
            </a:r>
          </a:p>
          <a:p>
            <a:r>
              <a:rPr lang="en-US" altLang="ko-KR" sz="1200"/>
              <a:t>	</a:t>
            </a:r>
            <a:r>
              <a:rPr lang="ko-KR" altLang="en-US" sz="1200" smtClean="0"/>
              <a:t>가능한 객체간의 관계를 단방향으로 매핑하는 것이 바람직 하다고 할 수 있다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1540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4" y="330200"/>
            <a:ext cx="563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Entity </a:t>
            </a:r>
            <a:r>
              <a:rPr lang="ko-KR" altLang="en-US" sz="2000" b="1" smtClean="0"/>
              <a:t>연관관계 매핑시 주의 사항 </a:t>
            </a:r>
            <a:endParaRPr lang="ko-KR" altLang="en-US" sz="20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0" y="2926754"/>
            <a:ext cx="7697274" cy="1124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4" y="957679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1. ToMany </a:t>
            </a:r>
            <a:r>
              <a:rPr lang="ko-KR" altLang="en-US" sz="1600" smtClean="0"/>
              <a:t>관계를 매핑하기 위해 </a:t>
            </a:r>
            <a:r>
              <a:rPr lang="en-US" altLang="ko-KR" sz="1600" smtClean="0"/>
              <a:t>Collection </a:t>
            </a:r>
            <a:r>
              <a:rPr lang="ko-KR" altLang="en-US" sz="1600" smtClean="0"/>
              <a:t>타입의 속성을 지정할 때는 빈 인스턴스로 초기화 해주는 것이 규약이다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   ToMany </a:t>
            </a:r>
            <a:r>
              <a:rPr lang="ko-KR" altLang="en-US" sz="1600" smtClean="0"/>
              <a:t>속성에 대한 </a:t>
            </a:r>
            <a:r>
              <a:rPr lang="en-US" altLang="ko-KR" sz="1600" smtClean="0"/>
              <a:t>JPA</a:t>
            </a:r>
            <a:r>
              <a:rPr lang="ko-KR" altLang="en-US" sz="1600" smtClean="0"/>
              <a:t>의 기본 정책이 </a:t>
            </a:r>
            <a:r>
              <a:rPr lang="en-US" altLang="ko-KR" sz="1600" smtClean="0"/>
              <a:t>Lazy Initialization(</a:t>
            </a:r>
            <a:r>
              <a:rPr lang="ko-KR" altLang="en-US" sz="1600" smtClean="0"/>
              <a:t>초기화 지연</a:t>
            </a:r>
            <a:r>
              <a:rPr lang="en-US" altLang="ko-KR" sz="1600" smtClean="0"/>
              <a:t>) </a:t>
            </a:r>
            <a:r>
              <a:rPr lang="ko-KR" altLang="en-US" sz="1600" smtClean="0"/>
              <a:t>이기 때문이다</a:t>
            </a:r>
            <a:r>
              <a:rPr lang="en-US" altLang="ko-KR" sz="1600" smtClean="0"/>
              <a:t>.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r>
              <a:rPr lang="en-US" altLang="ko-KR" sz="1400" smtClean="0"/>
              <a:t>* Lazy Initialization : Entity</a:t>
            </a:r>
            <a:r>
              <a:rPr lang="ko-KR" altLang="en-US" sz="1400" smtClean="0"/>
              <a:t>가 생성되는 시점에 모든 정보를 불러오지 않고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해당 속성이 필요한 시점에 정보를 불러와 속성을 초기화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333374" y="2214979"/>
            <a:ext cx="1139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2</a:t>
            </a:r>
            <a:r>
              <a:rPr lang="en-US" altLang="ko-KR" sz="1600" smtClean="0"/>
              <a:t>. ToMany </a:t>
            </a:r>
            <a:r>
              <a:rPr lang="ko-KR" altLang="en-US" sz="1600" smtClean="0"/>
              <a:t>관계를 매핑하기 위해 </a:t>
            </a:r>
            <a:r>
              <a:rPr lang="en-US" altLang="ko-KR" sz="1600" smtClean="0"/>
              <a:t>Collection </a:t>
            </a:r>
            <a:r>
              <a:rPr lang="ko-KR" altLang="en-US" sz="1600" smtClean="0"/>
              <a:t>타입의 속성을 지정한 경우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해당 </a:t>
            </a:r>
            <a:r>
              <a:rPr lang="en-US" altLang="ko-KR" sz="1600" smtClean="0"/>
              <a:t>entity</a:t>
            </a:r>
            <a:r>
              <a:rPr lang="ko-KR" altLang="en-US" sz="1600" smtClean="0"/>
              <a:t>를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차캐시에 저장하고 싶다면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entity class</a:t>
            </a:r>
            <a:r>
              <a:rPr lang="ko-KR" altLang="en-US" sz="1600"/>
              <a:t> </a:t>
            </a:r>
            <a:r>
              <a:rPr lang="ko-KR" altLang="en-US" sz="1600" smtClean="0"/>
              <a:t>위에 </a:t>
            </a:r>
            <a:r>
              <a:rPr lang="en-US" altLang="ko-KR" sz="1600" smtClean="0"/>
              <a:t>@Cache </a:t>
            </a:r>
            <a:r>
              <a:rPr lang="ko-KR" altLang="en-US" sz="1600" smtClean="0"/>
              <a:t>어노테이션이 있더라도 속성에 명시적으로 </a:t>
            </a:r>
            <a:r>
              <a:rPr lang="en-US" altLang="ko-KR" sz="1600" smtClean="0"/>
              <a:t>@Cache </a:t>
            </a:r>
            <a:r>
              <a:rPr lang="ko-KR" altLang="en-US" sz="1600" smtClean="0"/>
              <a:t>어노테이션을 사용 해줘야 한다</a:t>
            </a:r>
            <a:r>
              <a:rPr lang="en-US" altLang="ko-KR" sz="1600" smtClean="0"/>
              <a:t>. 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298449" y="4488279"/>
            <a:ext cx="1139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3</a:t>
            </a:r>
            <a:r>
              <a:rPr lang="en-US" altLang="ko-KR" sz="1600" smtClean="0"/>
              <a:t>. </a:t>
            </a:r>
            <a:r>
              <a:rPr lang="ko-KR" altLang="en-US" sz="1600" smtClean="0"/>
              <a:t>양방향 매핑이 이루어진 엔티티에서 참조하고 있는 엔티티를 수정할 경우 순수객체 상태를 고려해 반대쪽 엔티티도 수정     해줘야 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연관관계 편의 메서드를 생성해 사용하면 편리하다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5471299"/>
            <a:ext cx="4696480" cy="933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375" y="5245100"/>
            <a:ext cx="1139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ex) RentBook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Rent</a:t>
            </a:r>
            <a:r>
              <a:rPr lang="ko-KR" altLang="en-US" sz="1200" smtClean="0"/>
              <a:t>를 수정할 경우 </a:t>
            </a:r>
            <a:r>
              <a:rPr lang="en-US" altLang="ko-KR" sz="1200" smtClean="0"/>
              <a:t>Rent</a:t>
            </a:r>
            <a:r>
              <a:rPr lang="ko-KR" altLang="en-US" sz="1200" smtClean="0"/>
              <a:t>의 필드에도 </a:t>
            </a:r>
            <a:r>
              <a:rPr lang="en-US" altLang="ko-KR" sz="1200" smtClean="0"/>
              <a:t>RentBook</a:t>
            </a:r>
            <a:r>
              <a:rPr lang="ko-KR" altLang="en-US" sz="1200" smtClean="0"/>
              <a:t>을 추가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12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4" y="330200"/>
            <a:ext cx="563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Entity </a:t>
            </a:r>
            <a:r>
              <a:rPr lang="ko-KR" altLang="en-US" sz="2000" b="1" smtClean="0"/>
              <a:t>연관관계 매핑시 주의 사항 </a:t>
            </a:r>
            <a:endParaRPr lang="ko-KR" alt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333374" y="932279"/>
            <a:ext cx="118586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4. </a:t>
            </a:r>
            <a:r>
              <a:rPr lang="ko-KR" altLang="en-US" sz="1600" smtClean="0"/>
              <a:t>양방향 매핑을 할 경우 </a:t>
            </a:r>
            <a:r>
              <a:rPr lang="en-US" altLang="ko-KR" sz="1600" smtClean="0"/>
              <a:t>mappedBy </a:t>
            </a:r>
            <a:r>
              <a:rPr lang="ko-KR" altLang="en-US" sz="1600" smtClean="0"/>
              <a:t>속성을 사용해 연관관계의 주인을 지정해준다</a:t>
            </a:r>
            <a:r>
              <a:rPr lang="en-US" altLang="ko-KR" sz="1600" smtClean="0"/>
              <a:t>. 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r>
              <a:rPr lang="ko-KR" altLang="en-US" sz="1600" smtClean="0"/>
              <a:t>주인은 </a:t>
            </a:r>
            <a:r>
              <a:rPr lang="en-US" altLang="ko-KR" sz="1600" smtClean="0"/>
              <a:t>mappedBy</a:t>
            </a:r>
            <a:r>
              <a:rPr lang="ko-KR" altLang="en-US" sz="1600" smtClean="0"/>
              <a:t> 속성을 사용하지 않는다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  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*** </a:t>
            </a:r>
            <a:r>
              <a:rPr lang="ko-KR" altLang="en-US" sz="1600" smtClean="0"/>
              <a:t>연관관계의 주인 지정 규칙</a:t>
            </a:r>
            <a:endParaRPr lang="en-US" altLang="ko-KR" sz="1600" smtClean="0"/>
          </a:p>
          <a:p>
            <a:r>
              <a:rPr lang="en-US" altLang="ko-KR" sz="1600" smtClean="0"/>
              <a:t>    1. </a:t>
            </a:r>
            <a:r>
              <a:rPr lang="en-US" altLang="ko-KR" sz="1600"/>
              <a:t>1:n, n:1 </a:t>
            </a:r>
            <a:r>
              <a:rPr lang="ko-KR" altLang="en-US" sz="1600"/>
              <a:t>관계에서는 항상 </a:t>
            </a:r>
            <a:r>
              <a:rPr lang="en-US" altLang="ko-KR" sz="1600" smtClean="0"/>
              <a:t>n</a:t>
            </a:r>
            <a:r>
              <a:rPr lang="ko-KR" altLang="en-US" sz="1600" smtClean="0"/>
              <a:t>쪽이 연관관계의 주인이다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따라서 </a:t>
            </a:r>
            <a:r>
              <a:rPr lang="en-US" altLang="ko-KR" sz="1600" smtClean="0"/>
              <a:t>@ManyToOne </a:t>
            </a:r>
            <a:r>
              <a:rPr lang="ko-KR" altLang="en-US" sz="1600" smtClean="0"/>
              <a:t>에는 </a:t>
            </a:r>
            <a:r>
              <a:rPr lang="en-US" altLang="ko-KR" sz="1600" smtClean="0"/>
              <a:t>mappedBy</a:t>
            </a:r>
            <a:r>
              <a:rPr lang="ko-KR" altLang="en-US" sz="1600" smtClean="0"/>
              <a:t>를 설정할 수 없다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r>
              <a:rPr lang="en-US" altLang="ko-KR" sz="1600" smtClean="0"/>
              <a:t>    2. </a:t>
            </a:r>
            <a:r>
              <a:rPr lang="ko-KR" altLang="en-US" sz="1600" smtClean="0"/>
              <a:t>위의 경우가 아니라면 외래키를 가진 쪽이 연관관계의 주인이 된다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   </a:t>
            </a:r>
            <a:r>
              <a:rPr lang="ko-KR" altLang="en-US" sz="1600" smtClean="0"/>
              <a:t>연관관계의 주인만이 참조하고 있는 객체를 수정</a:t>
            </a:r>
            <a:r>
              <a:rPr lang="en-US" altLang="ko-KR" sz="1600" smtClean="0"/>
              <a:t>,</a:t>
            </a:r>
            <a:r>
              <a:rPr lang="ko-KR" altLang="en-US" sz="1600" smtClean="0"/>
              <a:t>변경 할 수 있다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   </a:t>
            </a:r>
            <a:r>
              <a:rPr lang="ko-KR" altLang="en-US" sz="1600" smtClean="0"/>
              <a:t>연관관계의 주인이 아닌 쪽은 참조하고 있는 객체를 읽는 것 만 가능하다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3365500"/>
            <a:ext cx="5957781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6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4" y="330200"/>
            <a:ext cx="563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N+1</a:t>
            </a:r>
            <a:r>
              <a:rPr lang="ko-KR" altLang="en-US" sz="2000" b="1" smtClean="0"/>
              <a:t>문제</a:t>
            </a:r>
            <a:endParaRPr lang="ko-KR" alt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333374" y="792579"/>
            <a:ext cx="1185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N</a:t>
            </a:r>
            <a:r>
              <a:rPr lang="ko-KR" altLang="en-US" sz="1600" smtClean="0"/>
              <a:t>개의 </a:t>
            </a:r>
            <a:r>
              <a:rPr lang="en-US" altLang="ko-KR" sz="1600" smtClean="0"/>
              <a:t>Entity</a:t>
            </a:r>
            <a:r>
              <a:rPr lang="ko-KR" altLang="en-US" sz="1600" smtClean="0"/>
              <a:t>를 조회할 때 해당 </a:t>
            </a:r>
            <a:r>
              <a:rPr lang="en-US" altLang="ko-KR" sz="1600" smtClean="0"/>
              <a:t>Entity</a:t>
            </a:r>
            <a:r>
              <a:rPr lang="ko-KR" altLang="en-US" sz="1600" smtClean="0"/>
              <a:t>와 연관관계인 </a:t>
            </a:r>
            <a:r>
              <a:rPr lang="en-US" altLang="ko-KR" sz="1600" smtClean="0"/>
              <a:t>Entity</a:t>
            </a:r>
            <a:r>
              <a:rPr lang="ko-KR" altLang="en-US" sz="1600" smtClean="0"/>
              <a:t>를 식별자로 조회하여 쿼리가 총 </a:t>
            </a:r>
            <a:r>
              <a:rPr lang="en-US" altLang="ko-KR" sz="1600" smtClean="0"/>
              <a:t>N+1</a:t>
            </a:r>
            <a:r>
              <a:rPr lang="ko-KR" altLang="en-US" sz="1600" smtClean="0"/>
              <a:t>개 생성되는 문제</a:t>
            </a:r>
            <a:endParaRPr lang="en-US" altLang="ko-KR" sz="16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5" y="1563448"/>
            <a:ext cx="2837135" cy="1394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800" y="1193402"/>
            <a:ext cx="1159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ex) RentBook Entity</a:t>
            </a:r>
            <a:r>
              <a:rPr lang="ko-KR" altLang="en-US" sz="1400" smtClean="0"/>
              <a:t>와 연관관계를 맺고 있는 </a:t>
            </a:r>
            <a:r>
              <a:rPr lang="en-US" altLang="ko-KR" sz="1400" smtClean="0"/>
              <a:t>Rent Entity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5</a:t>
            </a:r>
            <a:r>
              <a:rPr lang="ko-KR" altLang="en-US" sz="1400" smtClean="0"/>
              <a:t>건 조회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28365" y="3197422"/>
            <a:ext cx="1159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연관관계인 </a:t>
            </a:r>
            <a:r>
              <a:rPr lang="en-US" altLang="ko-KR" sz="1400" smtClean="0"/>
              <a:t>RentBook Entity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Rent</a:t>
            </a:r>
            <a:r>
              <a:rPr lang="ko-KR" altLang="en-US" sz="1400" smtClean="0"/>
              <a:t>의 식별자를 사용해 한 건씩 조회 </a:t>
            </a:r>
            <a:r>
              <a:rPr lang="en-US" altLang="ko-KR" sz="1400" smtClean="0"/>
              <a:t>=&gt; </a:t>
            </a:r>
            <a:r>
              <a:rPr lang="ko-KR" altLang="en-US" sz="1400" smtClean="0"/>
              <a:t>총 </a:t>
            </a:r>
            <a:r>
              <a:rPr lang="en-US" altLang="ko-KR" sz="1400" smtClean="0"/>
              <a:t>N+1 </a:t>
            </a:r>
            <a:r>
              <a:rPr lang="ko-KR" altLang="en-US" sz="1400" smtClean="0"/>
              <a:t>개의 쿼리가 생성되는 문제가 발생</a:t>
            </a:r>
            <a:endParaRPr lang="ko-KR" altLang="en-US" sz="1400"/>
          </a:p>
        </p:txBody>
      </p:sp>
      <p:grpSp>
        <p:nvGrpSpPr>
          <p:cNvPr id="14" name="그룹 13"/>
          <p:cNvGrpSpPr/>
          <p:nvPr/>
        </p:nvGrpSpPr>
        <p:grpSpPr>
          <a:xfrm>
            <a:off x="195930" y="3644900"/>
            <a:ext cx="11830970" cy="2650880"/>
            <a:chOff x="528365" y="3511440"/>
            <a:chExt cx="13220134" cy="29621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365" y="3632200"/>
              <a:ext cx="2728850" cy="284138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1186" y="3602010"/>
              <a:ext cx="2728850" cy="284138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007" y="3571820"/>
              <a:ext cx="2728850" cy="284138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6828" y="3541630"/>
              <a:ext cx="2728850" cy="284138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19649" y="3511440"/>
              <a:ext cx="2728850" cy="2841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31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4" y="330200"/>
            <a:ext cx="563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N+1</a:t>
            </a:r>
            <a:r>
              <a:rPr lang="ko-KR" altLang="en-US" sz="2000" b="1" smtClean="0"/>
              <a:t>문제 해결책</a:t>
            </a:r>
            <a:endParaRPr lang="ko-KR" altLang="en-US" sz="20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2479556"/>
            <a:ext cx="4734586" cy="1695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74" y="792579"/>
            <a:ext cx="1185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Fetch Join</a:t>
            </a:r>
            <a:r>
              <a:rPr lang="ko-KR" altLang="en-US" sz="1600" smtClean="0"/>
              <a:t>을 활용해 </a:t>
            </a:r>
            <a:r>
              <a:rPr lang="en-US" altLang="ko-KR" sz="1600" smtClean="0"/>
              <a:t>N+1</a:t>
            </a:r>
            <a:r>
              <a:rPr lang="ko-KR" altLang="en-US" sz="1600" smtClean="0"/>
              <a:t>문제를 해결할 수 있다</a:t>
            </a:r>
            <a:r>
              <a:rPr lang="en-US" altLang="ko-KR" sz="1600" smtClean="0"/>
              <a:t>.</a:t>
            </a:r>
            <a:endParaRPr lang="en-US" altLang="ko-KR" sz="160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13" y="330200"/>
            <a:ext cx="3753374" cy="629690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397500" y="2775940"/>
            <a:ext cx="1743474" cy="735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5" y="330200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JPA CRUD</a:t>
            </a:r>
            <a:endParaRPr lang="ko-KR" altLang="en-US" sz="2400" b="1"/>
          </a:p>
        </p:txBody>
      </p:sp>
      <p:sp>
        <p:nvSpPr>
          <p:cNvPr id="22" name="TextBox 21"/>
          <p:cNvSpPr txBox="1"/>
          <p:nvPr/>
        </p:nvSpPr>
        <p:spPr>
          <a:xfrm>
            <a:off x="7283076" y="1267874"/>
            <a:ext cx="415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전역에 </a:t>
            </a:r>
            <a:r>
              <a:rPr lang="en-US" altLang="ko-KR" sz="1400" smtClean="0"/>
              <a:t>EntityManagerFactory </a:t>
            </a:r>
            <a:r>
              <a:rPr lang="ko-KR" altLang="en-US" sz="1400" smtClean="0"/>
              <a:t>생성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283076" y="1903398"/>
            <a:ext cx="45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반드시 지역에 </a:t>
            </a:r>
            <a:r>
              <a:rPr lang="en-US" altLang="ko-KR" sz="1400" smtClean="0"/>
              <a:t>EntityManager</a:t>
            </a:r>
            <a:r>
              <a:rPr lang="ko-KR" altLang="en-US" sz="1400" smtClean="0"/>
              <a:t>를 생성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7283076" y="2313164"/>
            <a:ext cx="482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em.getTransaction: </a:t>
            </a:r>
            <a:r>
              <a:rPr lang="ko-KR" altLang="en-US" sz="1400" smtClean="0"/>
              <a:t>트랜잭션 관리 객체</a:t>
            </a:r>
            <a:endParaRPr lang="en-US" altLang="ko-KR" sz="1400" smtClean="0"/>
          </a:p>
          <a:p>
            <a:r>
              <a:rPr lang="en-US" altLang="ko-KR" sz="1400" smtClean="0"/>
              <a:t>tx.begin : </a:t>
            </a:r>
            <a:r>
              <a:rPr lang="ko-KR" altLang="en-US" sz="1400" smtClean="0"/>
              <a:t>트랜잭션 시작</a:t>
            </a:r>
            <a:endParaRPr lang="en-US" altLang="ko-KR" sz="140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283076" y="3117247"/>
            <a:ext cx="482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em.persist : EntityManager</a:t>
            </a:r>
            <a:r>
              <a:rPr lang="ko-KR" altLang="en-US" sz="1400" smtClean="0"/>
              <a:t>가 관리 할 수 있도록 영속성컨텍스트에 </a:t>
            </a:r>
            <a:r>
              <a:rPr lang="en-US" altLang="ko-KR" sz="1400" smtClean="0"/>
              <a:t>Entity </a:t>
            </a:r>
            <a:r>
              <a:rPr lang="ko-KR" altLang="en-US" sz="1400" smtClean="0"/>
              <a:t>등록</a:t>
            </a:r>
            <a:endParaRPr lang="en-US" altLang="ko-KR" sz="1400"/>
          </a:p>
        </p:txBody>
      </p:sp>
      <p:sp>
        <p:nvSpPr>
          <p:cNvPr id="19" name="TextBox 18"/>
          <p:cNvSpPr txBox="1"/>
          <p:nvPr/>
        </p:nvSpPr>
        <p:spPr>
          <a:xfrm>
            <a:off x="7283076" y="3676739"/>
            <a:ext cx="482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em.</a:t>
            </a:r>
            <a:r>
              <a:rPr lang="en-US" altLang="ko-KR" sz="1400" smtClean="0"/>
              <a:t>find : Entity </a:t>
            </a:r>
            <a:r>
              <a:rPr lang="ko-KR" altLang="en-US" sz="1400" smtClean="0"/>
              <a:t>식별자를 사용해 </a:t>
            </a:r>
            <a:r>
              <a:rPr lang="en-US" altLang="ko-KR" sz="1400" smtClean="0"/>
              <a:t>Entity</a:t>
            </a:r>
            <a:r>
              <a:rPr lang="ko-KR" altLang="en-US" sz="1400" smtClean="0"/>
              <a:t>를 가져온다</a:t>
            </a:r>
            <a:endParaRPr lang="en-US" altLang="ko-KR" sz="1400"/>
          </a:p>
        </p:txBody>
      </p:sp>
      <p:sp>
        <p:nvSpPr>
          <p:cNvPr id="20" name="TextBox 19"/>
          <p:cNvSpPr txBox="1"/>
          <p:nvPr/>
        </p:nvSpPr>
        <p:spPr>
          <a:xfrm>
            <a:off x="7283076" y="3969363"/>
            <a:ext cx="482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e</a:t>
            </a:r>
            <a:r>
              <a:rPr lang="en-US" altLang="ko-KR" sz="1400" smtClean="0"/>
              <a:t>ntity </a:t>
            </a:r>
            <a:r>
              <a:rPr lang="ko-KR" altLang="en-US" sz="1400" smtClean="0"/>
              <a:t>변경 시 </a:t>
            </a:r>
            <a:r>
              <a:rPr lang="en-US" altLang="ko-KR" sz="1400" smtClean="0"/>
              <a:t>EntityManager</a:t>
            </a:r>
            <a:r>
              <a:rPr lang="ko-KR" altLang="en-US" sz="1400" smtClean="0"/>
              <a:t>가 </a:t>
            </a:r>
            <a:r>
              <a:rPr lang="en-US" altLang="ko-KR" sz="1400" smtClean="0"/>
              <a:t>dirty check</a:t>
            </a:r>
            <a:r>
              <a:rPr lang="ko-KR" altLang="en-US" sz="1400" smtClean="0"/>
              <a:t>를 통해 변경된 내용을 </a:t>
            </a:r>
            <a:r>
              <a:rPr lang="en-US" altLang="ko-KR" sz="1400" smtClean="0"/>
              <a:t>commit </a:t>
            </a:r>
            <a:r>
              <a:rPr lang="ko-KR" altLang="en-US" sz="1400" smtClean="0"/>
              <a:t>시점에 </a:t>
            </a:r>
            <a:r>
              <a:rPr lang="en-US" altLang="ko-KR" sz="1400" smtClean="0"/>
              <a:t>DB</a:t>
            </a:r>
            <a:r>
              <a:rPr lang="ko-KR" altLang="en-US" sz="1400" smtClean="0"/>
              <a:t>에 반영</a:t>
            </a:r>
            <a:endParaRPr lang="en-US" altLang="ko-KR" sz="1400"/>
          </a:p>
        </p:txBody>
      </p:sp>
      <p:sp>
        <p:nvSpPr>
          <p:cNvPr id="23" name="TextBox 22"/>
          <p:cNvSpPr txBox="1"/>
          <p:nvPr/>
        </p:nvSpPr>
        <p:spPr>
          <a:xfrm>
            <a:off x="7283076" y="4503287"/>
            <a:ext cx="482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em.</a:t>
            </a:r>
            <a:r>
              <a:rPr lang="en-US" altLang="ko-KR" sz="1400" smtClean="0"/>
              <a:t>remove : </a:t>
            </a:r>
            <a:r>
              <a:rPr lang="ko-KR" altLang="en-US" sz="1400" smtClean="0"/>
              <a:t>데이터베이스에서  </a:t>
            </a:r>
            <a:r>
              <a:rPr lang="en-US" altLang="ko-KR" sz="1400" smtClean="0"/>
              <a:t>entity </a:t>
            </a:r>
            <a:r>
              <a:rPr lang="ko-KR" altLang="en-US" sz="1400" smtClean="0"/>
              <a:t>삭제</a:t>
            </a:r>
            <a:endParaRPr lang="en-US" altLang="ko-KR" sz="1400"/>
          </a:p>
        </p:txBody>
      </p:sp>
      <p:sp>
        <p:nvSpPr>
          <p:cNvPr id="26" name="TextBox 25"/>
          <p:cNvSpPr txBox="1"/>
          <p:nvPr/>
        </p:nvSpPr>
        <p:spPr>
          <a:xfrm>
            <a:off x="7283076" y="4986868"/>
            <a:ext cx="482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tx.commit : </a:t>
            </a:r>
            <a:r>
              <a:rPr lang="en-US" altLang="ko-KR" sz="1400" smtClean="0"/>
              <a:t>commit </a:t>
            </a:r>
            <a:r>
              <a:rPr lang="ko-KR" altLang="en-US" sz="1400" smtClean="0"/>
              <a:t>시점에 </a:t>
            </a:r>
            <a:r>
              <a:rPr lang="en-US" altLang="ko-KR" sz="1400" smtClean="0"/>
              <a:t>1</a:t>
            </a:r>
            <a:r>
              <a:rPr lang="ko-KR" altLang="en-US" sz="1400" smtClean="0"/>
              <a:t>차캐시에 저장된 쿼리 전송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869363"/>
            <a:ext cx="6287377" cy="6954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0" y="1687639"/>
            <a:ext cx="4734586" cy="5048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2352713"/>
            <a:ext cx="4182059" cy="5144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2888581"/>
            <a:ext cx="4858428" cy="341995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21176" y="5368849"/>
            <a:ext cx="482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tx.rollback </a:t>
            </a:r>
            <a:r>
              <a:rPr lang="en-US" altLang="ko-KR" sz="1400"/>
              <a:t>: </a:t>
            </a:r>
            <a:r>
              <a:rPr lang="en-US" altLang="ko-KR" sz="1400" smtClean="0"/>
              <a:t>rollback</a:t>
            </a:r>
            <a:endParaRPr lang="en-US" altLang="ko-KR" sz="1400"/>
          </a:p>
        </p:txBody>
      </p:sp>
      <p:sp>
        <p:nvSpPr>
          <p:cNvPr id="32" name="TextBox 31"/>
          <p:cNvSpPr txBox="1"/>
          <p:nvPr/>
        </p:nvSpPr>
        <p:spPr>
          <a:xfrm>
            <a:off x="7283076" y="5738130"/>
            <a:ext cx="482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em.close : </a:t>
            </a:r>
            <a:r>
              <a:rPr lang="ko-KR" altLang="en-US" sz="1400" smtClean="0"/>
              <a:t>영속성 컨텍스트 종료</a:t>
            </a:r>
            <a:endParaRPr lang="en-US" altLang="ko-KR" sz="1400"/>
          </a:p>
        </p:txBody>
      </p:sp>
      <p:cxnSp>
        <p:nvCxnSpPr>
          <p:cNvPr id="33" name="직선 화살표 연결선 32"/>
          <p:cNvCxnSpPr>
            <a:endCxn id="24" idx="1"/>
          </p:cNvCxnSpPr>
          <p:nvPr/>
        </p:nvCxnSpPr>
        <p:spPr>
          <a:xfrm>
            <a:off x="4748752" y="2057286"/>
            <a:ext cx="25343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590376" y="2519743"/>
            <a:ext cx="2692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8" idx="1"/>
          </p:cNvCxnSpPr>
          <p:nvPr/>
        </p:nvCxnSpPr>
        <p:spPr>
          <a:xfrm flipV="1">
            <a:off x="4092575" y="3378857"/>
            <a:ext cx="3190501" cy="1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9" idx="1"/>
          </p:cNvCxnSpPr>
          <p:nvPr/>
        </p:nvCxnSpPr>
        <p:spPr>
          <a:xfrm flipV="1">
            <a:off x="5191803" y="3830628"/>
            <a:ext cx="2091273" cy="1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146166" y="4246431"/>
            <a:ext cx="3136910" cy="26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2524120" y="4671319"/>
            <a:ext cx="4758956" cy="40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26" idx="1"/>
          </p:cNvCxnSpPr>
          <p:nvPr/>
        </p:nvCxnSpPr>
        <p:spPr>
          <a:xfrm flipV="1">
            <a:off x="3314700" y="5140757"/>
            <a:ext cx="3968376" cy="15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2148410" y="5553065"/>
            <a:ext cx="513466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3888310" y="5945072"/>
            <a:ext cx="339476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515100" y="1422400"/>
            <a:ext cx="767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791865"/>
            <a:ext cx="1069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Hibernate </a:t>
            </a:r>
            <a:r>
              <a:rPr lang="en-US" altLang="ko-KR" sz="1600" smtClean="0"/>
              <a:t>: JPA</a:t>
            </a:r>
            <a:r>
              <a:rPr lang="ko-KR" altLang="en-US" sz="1600"/>
              <a:t> </a:t>
            </a:r>
            <a:r>
              <a:rPr lang="en-US" altLang="ko-KR" sz="1600" smtClean="0"/>
              <a:t>Interface</a:t>
            </a:r>
            <a:r>
              <a:rPr lang="ko-KR" altLang="en-US" sz="1600" smtClean="0"/>
              <a:t>를 구현한 구현체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333375" y="330200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Hibernate</a:t>
            </a:r>
            <a:endParaRPr lang="ko-KR" altLang="en-US" sz="24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53530"/>
            <a:ext cx="832601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1577474"/>
            <a:ext cx="1069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JPA</a:t>
            </a:r>
            <a:r>
              <a:rPr lang="en-US" altLang="ko-KR" sz="1400" smtClean="0"/>
              <a:t> : </a:t>
            </a:r>
            <a:r>
              <a:rPr lang="ko-KR" altLang="en-US" sz="1400" b="1" smtClean="0"/>
              <a:t>자바 진영의 </a:t>
            </a:r>
            <a:r>
              <a:rPr lang="en-US" altLang="ko-KR" sz="1400" b="1" smtClean="0"/>
              <a:t>ORM(Object relation mapping) </a:t>
            </a:r>
            <a:r>
              <a:rPr lang="ko-KR" altLang="en-US" sz="1400" b="1" smtClean="0"/>
              <a:t>표준 인터페이스</a:t>
            </a:r>
            <a:endParaRPr lang="ko-KR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58800" y="914400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ORM : OOP</a:t>
            </a:r>
            <a:r>
              <a:rPr lang="ko-KR" altLang="en-US" sz="1400" b="1" smtClean="0"/>
              <a:t>객체와 </a:t>
            </a:r>
            <a:r>
              <a:rPr lang="ko-KR" altLang="en-US" sz="1400" b="1" err="1" smtClean="0"/>
              <a:t>관계형</a:t>
            </a:r>
            <a:r>
              <a:rPr lang="ko-KR" altLang="en-US" sz="1400" b="1" smtClean="0"/>
              <a:t> 데이터베이스의 데이터를 연결하는 기술</a:t>
            </a:r>
            <a:endParaRPr lang="en-US" altLang="ko-KR" sz="1400" b="1" smtClean="0"/>
          </a:p>
          <a:p>
            <a:r>
              <a:rPr lang="en-US" altLang="ko-KR" sz="1400" b="1" smtClean="0"/>
              <a:t>SQL</a:t>
            </a:r>
            <a:r>
              <a:rPr lang="ko-KR" altLang="en-US" sz="1400" b="1" smtClean="0"/>
              <a:t>코드를 입력하지 않고 프로그래밍 코드와 데이터베이스를 연결하는 것이 가능하다</a:t>
            </a:r>
            <a:r>
              <a:rPr lang="en-US" altLang="ko-KR" sz="1400" b="1" smtClean="0"/>
              <a:t>.</a:t>
            </a:r>
            <a:endParaRPr lang="ko-KR" altLang="en-US" sz="1400" b="1"/>
          </a:p>
        </p:txBody>
      </p:sp>
      <p:sp>
        <p:nvSpPr>
          <p:cNvPr id="8" name="TextBox 7"/>
          <p:cNvSpPr txBox="1"/>
          <p:nvPr/>
        </p:nvSpPr>
        <p:spPr>
          <a:xfrm>
            <a:off x="333375" y="330200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JPA</a:t>
            </a:r>
            <a:endParaRPr lang="ko-KR" altLang="en-US" sz="20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28882"/>
            <a:ext cx="738290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5" y="330200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Hibernate CRUD</a:t>
            </a:r>
            <a:endParaRPr lang="ko-KR" altLang="en-US" sz="2400" b="1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r="16704"/>
          <a:stretch/>
        </p:blipFill>
        <p:spPr>
          <a:xfrm>
            <a:off x="333375" y="882370"/>
            <a:ext cx="6598063" cy="53660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75500" y="856970"/>
            <a:ext cx="415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 smtClean="0"/>
              <a:t>SessionFactory</a:t>
            </a:r>
            <a:r>
              <a:rPr lang="ko-KR" altLang="en-US" sz="1400" smtClean="0"/>
              <a:t>로 부터 </a:t>
            </a:r>
            <a:r>
              <a:rPr lang="en-US" altLang="ko-KR" sz="1400" smtClean="0"/>
              <a:t>Session </a:t>
            </a:r>
            <a:r>
              <a:rPr lang="ko-KR" altLang="en-US" sz="1400" smtClean="0"/>
              <a:t>생성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175500" y="1453870"/>
            <a:ext cx="4513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 smtClean="0"/>
              <a:t>beginTransaction</a:t>
            </a:r>
            <a:r>
              <a:rPr lang="en-US" altLang="ko-KR" sz="1400" smtClean="0"/>
              <a:t>() </a:t>
            </a:r>
            <a:r>
              <a:rPr lang="ko-KR" altLang="en-US" sz="1400" smtClean="0"/>
              <a:t>으로 트랜잭션 시작</a:t>
            </a:r>
            <a:endParaRPr lang="en-US" altLang="ko-KR" sz="1400" smtClean="0"/>
          </a:p>
          <a:p>
            <a:r>
              <a:rPr lang="en-US" altLang="ko-KR" sz="1400" smtClean="0"/>
              <a:t>Data</a:t>
            </a:r>
            <a:r>
              <a:rPr lang="ko-KR" altLang="en-US" sz="1400" smtClean="0"/>
              <a:t>를 변경하는 작업은 반드시 트랜잭션 안에서 </a:t>
            </a:r>
            <a:endParaRPr lang="en-US" altLang="ko-KR" sz="1400" smtClean="0"/>
          </a:p>
          <a:p>
            <a:r>
              <a:rPr lang="ko-KR" altLang="en-US" sz="1400" smtClean="0"/>
              <a:t>실행되어야 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6540500" y="1010859"/>
            <a:ext cx="596900" cy="16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143375" y="1839047"/>
            <a:ext cx="29940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595562" y="2537547"/>
            <a:ext cx="4541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83206" y="3921847"/>
            <a:ext cx="3454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75500" y="2352713"/>
            <a:ext cx="482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save(): Entity</a:t>
            </a:r>
            <a:r>
              <a:rPr lang="ko-KR" altLang="en-US" sz="1400"/>
              <a:t>에 담아둔 값 테이블에 저장</a:t>
            </a: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7175500" y="3066381"/>
            <a:ext cx="482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get </a:t>
            </a:r>
            <a:r>
              <a:rPr lang="en-US" altLang="ko-KR" sz="1400"/>
              <a:t>: </a:t>
            </a:r>
            <a:r>
              <a:rPr lang="ko-KR" altLang="en-US" sz="1400" smtClean="0"/>
              <a:t>영속성 컨텍스트에서 </a:t>
            </a:r>
            <a:r>
              <a:rPr lang="ko-KR" altLang="en-US" sz="1400"/>
              <a:t>값을 가져와 </a:t>
            </a:r>
            <a:r>
              <a:rPr lang="en-US" altLang="ko-KR" sz="1400"/>
              <a:t>Entity</a:t>
            </a:r>
            <a:r>
              <a:rPr lang="ko-KR" altLang="en-US" sz="1400"/>
              <a:t>에 매핑</a:t>
            </a:r>
            <a:endParaRPr lang="en-US" altLang="ko-KR" sz="1400"/>
          </a:p>
        </p:txBody>
      </p:sp>
      <p:sp>
        <p:nvSpPr>
          <p:cNvPr id="19" name="TextBox 18"/>
          <p:cNvSpPr txBox="1"/>
          <p:nvPr/>
        </p:nvSpPr>
        <p:spPr>
          <a:xfrm>
            <a:off x="7175500" y="3752705"/>
            <a:ext cx="482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update(Entity) : </a:t>
            </a:r>
            <a:r>
              <a:rPr lang="ko-KR" altLang="en-US" sz="1400"/>
              <a:t>테이블을 </a:t>
            </a:r>
            <a:r>
              <a:rPr lang="en-US" altLang="ko-KR" sz="1400"/>
              <a:t>Entity</a:t>
            </a:r>
            <a:r>
              <a:rPr lang="ko-KR" altLang="en-US" sz="1400"/>
              <a:t>의 값으로 수정</a:t>
            </a:r>
            <a:endParaRPr lang="en-US" altLang="ko-KR" sz="1400"/>
          </a:p>
        </p:txBody>
      </p:sp>
      <p:sp>
        <p:nvSpPr>
          <p:cNvPr id="20" name="TextBox 19"/>
          <p:cNvSpPr txBox="1"/>
          <p:nvPr/>
        </p:nvSpPr>
        <p:spPr>
          <a:xfrm>
            <a:off x="7175500" y="4439029"/>
            <a:ext cx="482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delete(Entity) : Entity</a:t>
            </a:r>
            <a:r>
              <a:rPr lang="ko-KR" altLang="en-US" sz="1400"/>
              <a:t>값 삭제</a:t>
            </a:r>
            <a:endParaRPr lang="en-US" altLang="ko-KR" sz="1400"/>
          </a:p>
        </p:txBody>
      </p:sp>
      <p:sp>
        <p:nvSpPr>
          <p:cNvPr id="23" name="TextBox 22"/>
          <p:cNvSpPr txBox="1"/>
          <p:nvPr/>
        </p:nvSpPr>
        <p:spPr>
          <a:xfrm>
            <a:off x="7175500" y="5125353"/>
            <a:ext cx="482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createQuery(HQL) : </a:t>
            </a:r>
            <a:r>
              <a:rPr lang="ko-KR" altLang="en-US" sz="1400"/>
              <a:t>다양한 조건의 쿼리 작성을 위해 </a:t>
            </a:r>
            <a:r>
              <a:rPr lang="en-US" altLang="ko-KR" sz="1400" smtClean="0"/>
              <a:t>HQL (hibernates</a:t>
            </a:r>
            <a:r>
              <a:rPr lang="ko-KR" altLang="en-US" sz="1400" smtClean="0"/>
              <a:t> 쿼리</a:t>
            </a:r>
            <a:r>
              <a:rPr lang="en-US" altLang="ko-KR" sz="1400" smtClean="0"/>
              <a:t>)</a:t>
            </a:r>
            <a:r>
              <a:rPr lang="ko-KR" altLang="en-US" sz="1400" smtClean="0"/>
              <a:t>를 </a:t>
            </a:r>
            <a:r>
              <a:rPr lang="ko-KR" altLang="en-US" sz="1400"/>
              <a:t>지원</a:t>
            </a:r>
            <a:endParaRPr lang="en-US" altLang="ko-KR" sz="1400"/>
          </a:p>
        </p:txBody>
      </p:sp>
      <p:sp>
        <p:nvSpPr>
          <p:cNvPr id="26" name="TextBox 25"/>
          <p:cNvSpPr txBox="1"/>
          <p:nvPr/>
        </p:nvSpPr>
        <p:spPr>
          <a:xfrm>
            <a:off x="7175500" y="5816310"/>
            <a:ext cx="482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getTransaction</a:t>
            </a:r>
            <a:r>
              <a:rPr lang="en-US" altLang="ko-KR" sz="1400" smtClean="0"/>
              <a:t>().commit() : commit</a:t>
            </a:r>
            <a:endParaRPr lang="ko-KR" altLang="en-US" sz="140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937891" y="3245669"/>
            <a:ext cx="1902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534497" y="4592918"/>
            <a:ext cx="3602903" cy="10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693949" y="5301040"/>
            <a:ext cx="1443451" cy="4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4389685" y="6003021"/>
            <a:ext cx="2747715" cy="7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9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5" y="330200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JPQL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-407053" y="3271228"/>
            <a:ext cx="1300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https://docs.oracle.com/cd/E13189_01/kodo/docs40/full/html/ejb3_overview_query.html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340659" y="1142568"/>
            <a:ext cx="1151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주의 사항 </a:t>
            </a:r>
            <a:r>
              <a:rPr lang="en-US" altLang="ko-KR" smtClean="0"/>
              <a:t>: JPQL</a:t>
            </a:r>
            <a:r>
              <a:rPr lang="ko-KR" altLang="en-US" smtClean="0"/>
              <a:t>을 사용하는 쿼리는 </a:t>
            </a:r>
            <a:r>
              <a:rPr lang="en-US" altLang="ko-KR" smtClean="0"/>
              <a:t>2</a:t>
            </a:r>
            <a:r>
              <a:rPr lang="ko-KR" altLang="en-US" smtClean="0"/>
              <a:t>차캐시에 </a:t>
            </a:r>
            <a:r>
              <a:rPr lang="en-US" altLang="ko-KR" smtClean="0"/>
              <a:t>Entity</a:t>
            </a:r>
            <a:r>
              <a:rPr lang="ko-KR" altLang="en-US" smtClean="0"/>
              <a:t>가 존재하더라도 </a:t>
            </a:r>
            <a:r>
              <a:rPr lang="en-US" altLang="ko-KR" smtClean="0"/>
              <a:t>DB</a:t>
            </a:r>
            <a:r>
              <a:rPr lang="ko-KR" altLang="en-US" smtClean="0"/>
              <a:t>에 쿼리를 먼저 날린 후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	  </a:t>
            </a:r>
            <a:r>
              <a:rPr lang="ko-KR" altLang="en-US" smtClean="0"/>
              <a:t>만약 </a:t>
            </a:r>
            <a:r>
              <a:rPr lang="en-US" altLang="ko-KR" smtClean="0"/>
              <a:t>2</a:t>
            </a:r>
            <a:r>
              <a:rPr lang="ko-KR" altLang="en-US" smtClean="0"/>
              <a:t>차캐시에 </a:t>
            </a:r>
            <a:r>
              <a:rPr lang="en-US" altLang="ko-KR" smtClean="0"/>
              <a:t>DB</a:t>
            </a:r>
            <a:r>
              <a:rPr lang="ko-KR" altLang="en-US" smtClean="0"/>
              <a:t>에서 찾은 것과 동일한 </a:t>
            </a:r>
            <a:r>
              <a:rPr lang="en-US" altLang="ko-KR" smtClean="0"/>
              <a:t>Entity</a:t>
            </a:r>
            <a:r>
              <a:rPr lang="ko-KR" altLang="en-US" smtClean="0"/>
              <a:t>가 있을 경우 쿼리의 결과를 버린다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18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그 외의 </a:t>
            </a:r>
            <a:r>
              <a:rPr lang="en-US" altLang="ko-KR" b="1" smtClean="0"/>
              <a:t>JPA query </a:t>
            </a:r>
            <a:r>
              <a:rPr lang="ko-KR" altLang="en-US" b="1" smtClean="0"/>
              <a:t>작성하기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00100" y="800100"/>
            <a:ext cx="1130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 </a:t>
            </a:r>
            <a:r>
              <a:rPr lang="ko-KR" altLang="en-US" b="1" smtClean="0"/>
              <a:t>작성하는 방법들</a:t>
            </a:r>
            <a:endParaRPr lang="en-US" altLang="ko-KR" b="1" smtClean="0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en-US" altLang="ko-KR" smtClean="0"/>
              <a:t>hibernate</a:t>
            </a:r>
            <a:r>
              <a:rPr lang="ko-KR" altLang="en-US" smtClean="0"/>
              <a:t>의 </a:t>
            </a:r>
            <a:r>
              <a:rPr lang="en-US" altLang="ko-KR" err="1" smtClean="0"/>
              <a:t>save,get,update,delete</a:t>
            </a:r>
            <a:r>
              <a:rPr lang="en-US" altLang="ko-KR" smtClean="0"/>
              <a:t> </a:t>
            </a:r>
            <a:r>
              <a:rPr lang="ko-KR" altLang="en-US" err="1" smtClean="0"/>
              <a:t>메서드</a:t>
            </a:r>
            <a:r>
              <a:rPr lang="ko-KR" altLang="en-US" smtClean="0"/>
              <a:t> 사용하기</a:t>
            </a: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 hibernate</a:t>
            </a:r>
            <a:r>
              <a:rPr lang="ko-KR" altLang="en-US" smtClean="0"/>
              <a:t>가 제공해주는 </a:t>
            </a:r>
            <a:r>
              <a:rPr lang="en-US" altLang="ko-KR" smtClean="0"/>
              <a:t>HQL(JPQL)</a:t>
            </a:r>
            <a:r>
              <a:rPr lang="ko-KR" altLang="en-US"/>
              <a:t> </a:t>
            </a:r>
            <a:r>
              <a:rPr lang="ko-KR" altLang="en-US" smtClean="0"/>
              <a:t>사용하기</a:t>
            </a: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 </a:t>
            </a:r>
            <a:r>
              <a:rPr lang="en-US" altLang="ko-KR" smtClean="0"/>
              <a:t>hibernate</a:t>
            </a:r>
            <a:r>
              <a:rPr lang="ko-KR" altLang="en-US" smtClean="0"/>
              <a:t>가 제공해주는 </a:t>
            </a:r>
            <a:r>
              <a:rPr lang="en-US" altLang="ko-KR" smtClean="0"/>
              <a:t>Criteria </a:t>
            </a:r>
            <a:r>
              <a:rPr lang="ko-KR" altLang="en-US" smtClean="0"/>
              <a:t>인터페이스 사용하기</a:t>
            </a: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FontTx/>
              <a:buAutoNum type="arabicPeriod"/>
            </a:pPr>
            <a:r>
              <a:rPr lang="en-US" altLang="ko-KR" b="1" smtClean="0">
                <a:solidFill>
                  <a:srgbClr val="FF0000"/>
                </a:solidFill>
              </a:rPr>
              <a:t> hibernate</a:t>
            </a:r>
            <a:r>
              <a:rPr lang="ko-KR" altLang="en-US" b="1" smtClean="0">
                <a:solidFill>
                  <a:srgbClr val="FF0000"/>
                </a:solidFill>
              </a:rPr>
              <a:t>를 </a:t>
            </a:r>
            <a:r>
              <a:rPr lang="en-US" altLang="ko-KR" b="1" smtClean="0">
                <a:solidFill>
                  <a:srgbClr val="FF0000"/>
                </a:solidFill>
              </a:rPr>
              <a:t>Spring</a:t>
            </a:r>
            <a:r>
              <a:rPr lang="ko-KR" altLang="en-US" b="1" smtClean="0">
                <a:solidFill>
                  <a:srgbClr val="FF0000"/>
                </a:solidFill>
              </a:rPr>
              <a:t>이 한번 더 추상화 시킨 </a:t>
            </a:r>
            <a:r>
              <a:rPr lang="en-US" altLang="ko-KR" b="1" smtClean="0">
                <a:solidFill>
                  <a:srgbClr val="FF0000"/>
                </a:solidFill>
              </a:rPr>
              <a:t>Spring-data </a:t>
            </a:r>
            <a:r>
              <a:rPr lang="ko-KR" altLang="en-US" b="1" smtClean="0">
                <a:solidFill>
                  <a:srgbClr val="FF0000"/>
                </a:solidFill>
              </a:rPr>
              <a:t>사용하기</a:t>
            </a:r>
            <a:r>
              <a:rPr lang="en-US" altLang="ko-KR" b="1" smtClean="0">
                <a:solidFill>
                  <a:srgbClr val="FF0000"/>
                </a:solidFill>
              </a:rPr>
              <a:t>(*)</a:t>
            </a:r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b="1" smtClean="0">
                <a:solidFill>
                  <a:srgbClr val="FF0000"/>
                </a:solidFill>
              </a:rPr>
              <a:t> hibernate</a:t>
            </a:r>
            <a:r>
              <a:rPr lang="ko-KR" altLang="en-US" b="1" smtClean="0">
                <a:solidFill>
                  <a:srgbClr val="FF0000"/>
                </a:solidFill>
              </a:rPr>
              <a:t>를 간편하게 사용하도록 도와주는 외부 라이브러리 사용하기 </a:t>
            </a:r>
            <a:r>
              <a:rPr lang="en-US" altLang="ko-KR" b="1" smtClean="0">
                <a:solidFill>
                  <a:srgbClr val="FF0000"/>
                </a:solidFill>
              </a:rPr>
              <a:t>(*)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mtClean="0"/>
              <a:t>최후의 수단으로 </a:t>
            </a:r>
            <a:r>
              <a:rPr lang="en-US" altLang="ko-KR" err="1" smtClean="0"/>
              <a:t>EntityManager</a:t>
            </a:r>
            <a:r>
              <a:rPr lang="ko-KR" altLang="en-US" smtClean="0"/>
              <a:t>의 </a:t>
            </a:r>
            <a:r>
              <a:rPr lang="en-US" altLang="ko-KR" err="1" smtClean="0"/>
              <a:t>createNativeQuery</a:t>
            </a:r>
            <a:r>
              <a:rPr lang="ko-KR" altLang="en-US"/>
              <a:t> </a:t>
            </a:r>
            <a:r>
              <a:rPr lang="ko-KR" altLang="en-US" err="1" smtClean="0"/>
              <a:t>메서드를</a:t>
            </a:r>
            <a:r>
              <a:rPr lang="ko-KR" altLang="en-US" smtClean="0"/>
              <a:t> 사용해 </a:t>
            </a:r>
            <a:r>
              <a:rPr lang="en-US" altLang="ko-KR" smtClean="0"/>
              <a:t>SQL</a:t>
            </a:r>
            <a:r>
              <a:rPr lang="ko-KR" altLang="en-US" smtClean="0"/>
              <a:t>로 작성하기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6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5308" y="2644170"/>
            <a:ext cx="7561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mtClean="0"/>
              <a:t>Spring Data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 smtClean="0"/>
              <a:t>Spring – hibernate – Spring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80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Data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941294" y="927850"/>
            <a:ext cx="108248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Spring Data </a:t>
            </a:r>
            <a:r>
              <a:rPr lang="ko-KR" altLang="en-US" sz="2400" b="1" smtClean="0"/>
              <a:t>란</a:t>
            </a:r>
            <a:r>
              <a:rPr lang="en-US" altLang="ko-KR" sz="2400" b="1" smtClean="0"/>
              <a:t>?</a:t>
            </a:r>
          </a:p>
          <a:p>
            <a:endParaRPr lang="en-US" altLang="ko-KR"/>
          </a:p>
          <a:p>
            <a:r>
              <a:rPr lang="en-US" altLang="ko-KR" smtClean="0"/>
              <a:t>JPA</a:t>
            </a:r>
            <a:r>
              <a:rPr lang="ko-KR" altLang="en-US" smtClean="0"/>
              <a:t>를 더 쉽고 편하게 다루기 위한 모듈</a:t>
            </a:r>
            <a:endParaRPr lang="en-US" altLang="ko-KR" smtClean="0"/>
          </a:p>
          <a:p>
            <a:r>
              <a:rPr lang="en-US" altLang="ko-KR" smtClean="0"/>
              <a:t>JPA</a:t>
            </a:r>
            <a:r>
              <a:rPr lang="ko-KR" altLang="en-US" smtClean="0"/>
              <a:t>를 한단계 더 추상화 시킨 </a:t>
            </a:r>
            <a:r>
              <a:rPr lang="en-US" altLang="ko-KR" smtClean="0"/>
              <a:t>Repository </a:t>
            </a:r>
            <a:r>
              <a:rPr lang="ko-KR" altLang="en-US" smtClean="0"/>
              <a:t>인터페이스를 제공 해준다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사용자가 </a:t>
            </a:r>
            <a:r>
              <a:rPr lang="en-US" altLang="ko-KR" smtClean="0"/>
              <a:t>Repository </a:t>
            </a:r>
            <a:r>
              <a:rPr lang="ko-KR" altLang="en-US" smtClean="0"/>
              <a:t>인터페이스에 정해진 규칙대로 메소드를 선언하면</a:t>
            </a:r>
            <a:endParaRPr lang="en-US" altLang="ko-KR"/>
          </a:p>
          <a:p>
            <a:r>
              <a:rPr lang="en-US" altLang="ko-KR" smtClean="0"/>
              <a:t>Spring</a:t>
            </a:r>
            <a:r>
              <a:rPr lang="ko-KR" altLang="en-US" smtClean="0"/>
              <a:t>이 메소드 이름에 적합한 쿼리를 작성하는 구현체를 만들어 </a:t>
            </a:r>
            <a:r>
              <a:rPr lang="en-US" altLang="ko-KR" smtClean="0"/>
              <a:t>Bean</a:t>
            </a:r>
            <a:r>
              <a:rPr lang="ko-KR" altLang="en-US" smtClean="0"/>
              <a:t>으로 등록해준다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reference : </a:t>
            </a:r>
            <a:r>
              <a:rPr lang="en-US" altLang="ko-KR">
                <a:hlinkClick r:id="rId2"/>
              </a:rPr>
              <a:t>https://docs.spring.io/spring-data/jpa/docs/1.10.1.RELEASE/reference/html/#project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4184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Data</a:t>
            </a: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9" y="1717755"/>
            <a:ext cx="8523515" cy="1886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309" y="905944"/>
            <a:ext cx="112336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smtClean="0"/>
              <a:t>JPA</a:t>
            </a:r>
            <a:r>
              <a:rPr lang="ko-KR" altLang="en-US" b="1" smtClean="0"/>
              <a:t>를 추상화 시킨 </a:t>
            </a:r>
            <a:r>
              <a:rPr lang="en-US" altLang="ko-KR" b="1" smtClean="0"/>
              <a:t>JpaRepository </a:t>
            </a:r>
            <a:r>
              <a:rPr lang="ko-KR" altLang="en-US" b="1" smtClean="0"/>
              <a:t>인터페이스를 상속받는 인터페이스 작성</a:t>
            </a:r>
            <a:endParaRPr lang="en-US" altLang="ko-KR" b="1" smtClean="0"/>
          </a:p>
          <a:p>
            <a:pPr lvl="1"/>
            <a:r>
              <a:rPr lang="en-US" altLang="ko-KR" sz="1600" smtClean="0"/>
              <a:t>JpaRepository</a:t>
            </a:r>
            <a:r>
              <a:rPr lang="ko-KR" altLang="en-US" sz="1600" smtClean="0"/>
              <a:t>를 상속받는 인터페이스를 작성하는 것 만으로 </a:t>
            </a:r>
            <a:r>
              <a:rPr lang="en-US" altLang="ko-KR" sz="1600" smtClean="0"/>
              <a:t>JpaRepository</a:t>
            </a:r>
            <a:r>
              <a:rPr lang="ko-KR" altLang="en-US" sz="1600" smtClean="0"/>
              <a:t>의 메서드를 사용할 수 있다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75548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Data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97673"/>
            <a:ext cx="8879618" cy="557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3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 Data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97932"/>
            <a:ext cx="9232374" cy="62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66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5308" y="2644170"/>
            <a:ext cx="7561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/>
              <a:t>QueryDSL</a:t>
            </a:r>
            <a:endParaRPr lang="en-US" altLang="ko-KR" sz="6000" b="1" smtClean="0"/>
          </a:p>
          <a:p>
            <a:pPr algn="ctr"/>
            <a:endParaRPr lang="en-US" altLang="ko-KR"/>
          </a:p>
          <a:p>
            <a:pPr algn="ctr"/>
            <a:r>
              <a:rPr lang="en-US" altLang="ko-KR" smtClean="0"/>
              <a:t>Spring – hibernate - </a:t>
            </a:r>
            <a:r>
              <a:rPr lang="en-US" altLang="ko-KR" err="1" smtClean="0"/>
              <a:t>QueryDSL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45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Querydsl</a:t>
            </a:r>
            <a:r>
              <a:rPr lang="en-US" altLang="ko-KR" b="1" smtClean="0"/>
              <a:t> </a:t>
            </a:r>
            <a:r>
              <a:rPr lang="ko-KR" altLang="en-US" b="1" smtClean="0"/>
              <a:t>연동하기</a:t>
            </a:r>
            <a:r>
              <a:rPr lang="en-US" altLang="ko-KR" b="1" smtClean="0"/>
              <a:t>(</a:t>
            </a:r>
            <a:r>
              <a:rPr lang="en-US" altLang="ko-KR" err="1"/>
              <a:t>gradle</a:t>
            </a:r>
            <a:r>
              <a:rPr lang="en-US" altLang="ko-KR"/>
              <a:t> </a:t>
            </a:r>
            <a:r>
              <a:rPr lang="en-US" altLang="ko-KR" smtClean="0"/>
              <a:t>6.8.2</a:t>
            </a:r>
            <a:r>
              <a:rPr lang="ko-KR" altLang="en-US" smtClean="0"/>
              <a:t>버전 기준</a:t>
            </a:r>
            <a:r>
              <a:rPr lang="en-US" altLang="ko-KR" smtClean="0"/>
              <a:t>)</a:t>
            </a:r>
            <a:endParaRPr lang="ko-KR" altLang="en-US" b="1"/>
          </a:p>
        </p:txBody>
      </p:sp>
      <p:sp>
        <p:nvSpPr>
          <p:cNvPr id="9" name="직사각형 8"/>
          <p:cNvSpPr/>
          <p:nvPr/>
        </p:nvSpPr>
        <p:spPr>
          <a:xfrm>
            <a:off x="386976" y="716900"/>
            <a:ext cx="11424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err="1" smtClean="0"/>
              <a:t>querydsl</a:t>
            </a:r>
            <a:r>
              <a:rPr lang="en-US" altLang="ko-KR" sz="1400" smtClean="0"/>
              <a:t> reference : </a:t>
            </a:r>
            <a:r>
              <a:rPr lang="ko-KR" altLang="en-US" sz="1400" smtClean="0"/>
              <a:t>http</a:t>
            </a:r>
            <a:r>
              <a:rPr lang="ko-KR" altLang="en-US" sz="1400"/>
              <a:t>://www.querydsl.com/static/querydsl/4.0.1/reference/ko-KR/html_single/#d0e373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6" y="3867605"/>
            <a:ext cx="11326806" cy="154326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66700" y="1247708"/>
            <a:ext cx="11233605" cy="2619897"/>
            <a:chOff x="266700" y="1799035"/>
            <a:chExt cx="11233605" cy="261989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976" y="2255086"/>
              <a:ext cx="6420746" cy="135273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66700" y="1799035"/>
              <a:ext cx="1123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/>
                <a:t>1.</a:t>
              </a:r>
              <a:r>
                <a:rPr lang="ko-KR" altLang="en-US" b="1" smtClean="0"/>
                <a:t> </a:t>
              </a:r>
              <a:r>
                <a:rPr lang="en-US" altLang="ko-KR" b="1" smtClean="0"/>
                <a:t>annotation Processor </a:t>
              </a:r>
              <a:r>
                <a:rPr lang="ko-KR" altLang="en-US" b="1" smtClean="0"/>
                <a:t>구현을 위한 </a:t>
              </a:r>
              <a:r>
                <a:rPr lang="en-US" altLang="ko-KR" b="1" smtClean="0"/>
                <a:t>configurations </a:t>
              </a:r>
              <a:r>
                <a:rPr lang="ko-KR" altLang="en-US" b="1" smtClean="0"/>
                <a:t>등록</a:t>
              </a:r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700" y="4049600"/>
              <a:ext cx="1123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2</a:t>
              </a:r>
              <a:r>
                <a:rPr lang="en-US" altLang="ko-KR" b="1" smtClean="0"/>
                <a:t>.</a:t>
              </a:r>
              <a:r>
                <a:rPr lang="ko-KR" altLang="en-US" b="1" smtClean="0"/>
                <a:t> </a:t>
              </a:r>
              <a:r>
                <a:rPr lang="en-US" altLang="ko-KR" b="1" smtClean="0"/>
                <a:t>dependencies</a:t>
              </a:r>
              <a:r>
                <a:rPr lang="ko-KR" altLang="en-US" b="1" smtClean="0"/>
                <a:t>에 의존성 추가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17926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731" y="967553"/>
            <a:ext cx="1022252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1. SQL </a:t>
            </a:r>
            <a:r>
              <a:rPr lang="ko-KR" altLang="en-US" sz="2400" b="1" smtClean="0"/>
              <a:t>중심적인 개발에서 객체 중심 개발로의 전환</a:t>
            </a:r>
            <a:endParaRPr lang="en-US" altLang="ko-KR" sz="2400" b="1" smtClean="0"/>
          </a:p>
          <a:p>
            <a:endParaRPr lang="en-US" altLang="ko-KR" sz="1600" smtClean="0"/>
          </a:p>
          <a:p>
            <a:r>
              <a:rPr lang="en-US" altLang="ko-KR" sz="1600" smtClean="0"/>
              <a:t>2. </a:t>
            </a:r>
            <a:r>
              <a:rPr lang="ko-KR" altLang="en-US" sz="1600" smtClean="0"/>
              <a:t>생산성 향상</a:t>
            </a:r>
            <a:r>
              <a:rPr lang="en-US" altLang="ko-KR" sz="1600" smtClean="0"/>
              <a:t>(</a:t>
            </a:r>
            <a:r>
              <a:rPr lang="ko-KR" altLang="en-US" sz="1600" smtClean="0"/>
              <a:t>쿼리를 작성하지 않아도 된다</a:t>
            </a:r>
            <a:r>
              <a:rPr lang="en-US" altLang="ko-KR" sz="1600" smtClean="0"/>
              <a:t>.)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3. </a:t>
            </a:r>
            <a:r>
              <a:rPr lang="ko-KR" altLang="en-US" sz="1600" smtClean="0"/>
              <a:t>유지보수 향상</a:t>
            </a:r>
            <a:r>
              <a:rPr lang="en-US" altLang="ko-KR" sz="1600" smtClean="0"/>
              <a:t>(</a:t>
            </a:r>
            <a:r>
              <a:rPr lang="ko-KR" altLang="en-US" sz="1600" smtClean="0"/>
              <a:t>쿼리를 작성하지 않음으로 쿼리를 바꿀 일이 없다</a:t>
            </a:r>
            <a:r>
              <a:rPr lang="en-US" altLang="ko-KR" sz="1600" smtClean="0"/>
              <a:t>.)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4. </a:t>
            </a:r>
            <a:r>
              <a:rPr lang="ko-KR" altLang="en-US" sz="1600" smtClean="0"/>
              <a:t>성능</a:t>
            </a:r>
            <a:r>
              <a:rPr lang="en-US" altLang="ko-KR" sz="1600" smtClean="0"/>
              <a:t>(</a:t>
            </a:r>
            <a:r>
              <a:rPr lang="ko-KR" altLang="en-US" sz="1600" err="1" smtClean="0"/>
              <a:t>캐시레이어가</a:t>
            </a:r>
            <a:r>
              <a:rPr lang="ko-KR" altLang="en-US" sz="1600" smtClean="0"/>
              <a:t> 추가되어 최적화를 할 여지가 더 높다</a:t>
            </a:r>
            <a:r>
              <a:rPr lang="en-US" altLang="ko-KR" sz="1600" smtClean="0"/>
              <a:t>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5. </a:t>
            </a:r>
            <a:r>
              <a:rPr lang="ko-KR" altLang="en-US" sz="1600" smtClean="0"/>
              <a:t>데이터 접근 추상화</a:t>
            </a:r>
            <a:r>
              <a:rPr lang="en-US" altLang="ko-KR" sz="1600" smtClean="0"/>
              <a:t>(</a:t>
            </a:r>
            <a:r>
              <a:rPr lang="ko-KR" altLang="en-US" sz="1600" smtClean="0"/>
              <a:t>어떤 데이터베이스를 사용하든 동일한 방식으로 사용할 수 있다</a:t>
            </a:r>
            <a:r>
              <a:rPr lang="en-US" altLang="ko-KR" sz="16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375" y="330200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JPA</a:t>
            </a:r>
            <a:r>
              <a:rPr lang="ko-KR" altLang="en-US" sz="2000" b="1" smtClean="0"/>
              <a:t>를 사용하는 이유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46649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Querydsl</a:t>
            </a:r>
            <a:r>
              <a:rPr lang="en-US" altLang="ko-KR" b="1" smtClean="0"/>
              <a:t> </a:t>
            </a:r>
            <a:r>
              <a:rPr lang="ko-KR" altLang="en-US" b="1" smtClean="0"/>
              <a:t>연동하기</a:t>
            </a:r>
            <a:r>
              <a:rPr lang="en-US" altLang="ko-KR" b="1" smtClean="0"/>
              <a:t>(</a:t>
            </a:r>
            <a:r>
              <a:rPr lang="en-US" altLang="ko-KR" err="1"/>
              <a:t>gradle</a:t>
            </a:r>
            <a:r>
              <a:rPr lang="en-US" altLang="ko-KR"/>
              <a:t> </a:t>
            </a:r>
            <a:r>
              <a:rPr lang="en-US" altLang="ko-KR" smtClean="0"/>
              <a:t>6.8.2</a:t>
            </a:r>
            <a:r>
              <a:rPr lang="ko-KR" altLang="en-US" smtClean="0"/>
              <a:t>버전 기준</a:t>
            </a:r>
            <a:r>
              <a:rPr lang="en-US" altLang="ko-KR" smtClean="0"/>
              <a:t>)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266700" y="1247708"/>
            <a:ext cx="112336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3</a:t>
            </a:r>
            <a:r>
              <a:rPr lang="en-US" altLang="ko-KR" b="1" smtClean="0"/>
              <a:t>.</a:t>
            </a:r>
            <a:r>
              <a:rPr lang="ko-KR" altLang="en-US" b="1" smtClean="0"/>
              <a:t> </a:t>
            </a:r>
            <a:r>
              <a:rPr lang="en-US" altLang="ko-KR" b="1"/>
              <a:t>Annotation </a:t>
            </a:r>
            <a:r>
              <a:rPr lang="en-US" altLang="ko-KR" b="1" smtClean="0"/>
              <a:t>Processing Generate </a:t>
            </a:r>
            <a:r>
              <a:rPr lang="ko-KR" altLang="en-US" b="1" smtClean="0"/>
              <a:t>경로 설정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 sz="1600" smtClean="0"/>
              <a:t>Gradle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Annotation Processing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Generate </a:t>
            </a:r>
            <a:r>
              <a:rPr lang="ko-KR" altLang="en-US" sz="1600" smtClean="0"/>
              <a:t>경로는 </a:t>
            </a:r>
            <a:r>
              <a:rPr lang="en-US" altLang="ko-KR" sz="1600" smtClean="0"/>
              <a:t>build\generated\sources\annotationProcessor\java\main 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</a:p>
          <a:p>
            <a:r>
              <a:rPr lang="ko-KR" altLang="en-US" sz="1600" smtClean="0"/>
              <a:t>이클립스 프로젝트의 </a:t>
            </a:r>
            <a:r>
              <a:rPr lang="en-US" altLang="ko-KR" sz="1600" smtClean="0"/>
              <a:t>Annotation Processing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Generated source directory</a:t>
            </a:r>
            <a:r>
              <a:rPr lang="ko-KR" altLang="en-US" sz="1600" smtClean="0"/>
              <a:t>를 해당 경로로 맞춰준다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프로젝트 </a:t>
            </a:r>
            <a:r>
              <a:rPr lang="en-US" altLang="ko-KR" sz="1600" smtClean="0"/>
              <a:t>properties &gt; Java Compiler &gt; Anntation Processing &gt; Enable project specific settings </a:t>
            </a:r>
            <a:r>
              <a:rPr lang="ko-KR" altLang="en-US" sz="1600" smtClean="0"/>
              <a:t>체크</a:t>
            </a:r>
            <a:endParaRPr lang="ko-KR" altLang="en-US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878924"/>
            <a:ext cx="9511855" cy="32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01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 Q-Entity </a:t>
            </a:r>
            <a:r>
              <a:rPr lang="ko-KR" altLang="en-US" b="1" smtClean="0"/>
              <a:t> </a:t>
            </a:r>
            <a:endParaRPr lang="ko-KR" altLang="en-US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4" y="1359444"/>
            <a:ext cx="9250677" cy="51047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927" y="729673"/>
            <a:ext cx="1114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* </a:t>
            </a:r>
            <a:r>
              <a:rPr lang="ko-KR" altLang="en-US" sz="1400" smtClean="0"/>
              <a:t>설정을 마치고 </a:t>
            </a:r>
            <a:r>
              <a:rPr lang="en-US" altLang="ko-KR" sz="1400" smtClean="0"/>
              <a:t>gradle build</a:t>
            </a:r>
            <a:r>
              <a:rPr lang="ko-KR" altLang="en-US" sz="1400" err="1" smtClean="0"/>
              <a:t>를</a:t>
            </a:r>
            <a:r>
              <a:rPr lang="ko-KR" altLang="en-US" sz="1400" smtClean="0"/>
              <a:t> 수행하면 </a:t>
            </a:r>
            <a:r>
              <a:rPr lang="en-US" altLang="ko-KR" sz="1400" smtClean="0"/>
              <a:t>Entity</a:t>
            </a:r>
            <a:r>
              <a:rPr lang="ko-KR" altLang="en-US" sz="1400" smtClean="0"/>
              <a:t>로 등록했던 클래스들의 </a:t>
            </a:r>
            <a:r>
              <a:rPr lang="en-US" altLang="ko-KR" sz="1400" smtClean="0"/>
              <a:t>Q-Class</a:t>
            </a:r>
            <a:r>
              <a:rPr lang="ko-KR" altLang="en-US" sz="1400" smtClean="0"/>
              <a:t>가 생성된다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QueryDSL</a:t>
            </a:r>
            <a:r>
              <a:rPr lang="ko-KR" altLang="en-US" sz="1400" smtClean="0"/>
              <a:t>은 </a:t>
            </a:r>
            <a:r>
              <a:rPr lang="en-US" altLang="ko-KR" sz="1400" smtClean="0"/>
              <a:t>Q-Class</a:t>
            </a:r>
            <a:r>
              <a:rPr lang="ko-KR" altLang="en-US" sz="1400" err="1" smtClean="0"/>
              <a:t>를</a:t>
            </a:r>
            <a:r>
              <a:rPr lang="ko-KR" altLang="en-US" sz="1400" smtClean="0"/>
              <a:t> 사용해 데이터를</a:t>
            </a:r>
            <a:r>
              <a:rPr lang="en-US" altLang="ko-KR" sz="1400"/>
              <a:t> </a:t>
            </a:r>
            <a:r>
              <a:rPr lang="en-US" altLang="ko-KR" sz="1400" smtClean="0"/>
              <a:t>CRUD </a:t>
            </a:r>
            <a:r>
              <a:rPr lang="ko-KR" altLang="en-US" sz="1400" smtClean="0"/>
              <a:t>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06894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@Repository </a:t>
            </a:r>
            <a:r>
              <a:rPr lang="ko-KR" altLang="en-US" b="1" smtClean="0"/>
              <a:t>작성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387927" y="729673"/>
            <a:ext cx="1114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smtClean="0"/>
              <a:t>QueryDSL</a:t>
            </a:r>
            <a:r>
              <a:rPr lang="ko-KR" altLang="en-US" sz="1400" smtClean="0"/>
              <a:t>을 사용할 메서드를 선언한 </a:t>
            </a:r>
            <a:r>
              <a:rPr lang="en-US" altLang="ko-KR" sz="1400" smtClean="0"/>
              <a:t>Custom Interface </a:t>
            </a:r>
            <a:r>
              <a:rPr lang="ko-KR" altLang="en-US" sz="1400" smtClean="0"/>
              <a:t>생성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27" y="1004091"/>
            <a:ext cx="3180773" cy="1124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27" y="2860069"/>
            <a:ext cx="5415973" cy="1958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927" y="2336848"/>
            <a:ext cx="1114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sz="1400" smtClean="0"/>
              <a:t>QuerlDSL</a:t>
            </a:r>
            <a:r>
              <a:rPr lang="ko-KR" altLang="en-US" sz="1400" smtClean="0"/>
              <a:t>코드를 작성하기 위한 클래스를 </a:t>
            </a:r>
            <a:r>
              <a:rPr lang="en-US" altLang="ko-KR" sz="1400" smtClean="0"/>
              <a:t>Custom Interface</a:t>
            </a:r>
            <a:r>
              <a:rPr lang="ko-KR" altLang="en-US" sz="1400" smtClean="0"/>
              <a:t>의 구현체로 생성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JPAQueryFactory </a:t>
            </a:r>
            <a:r>
              <a:rPr lang="ko-KR" altLang="en-US" sz="1400" smtClean="0"/>
              <a:t>객체에 </a:t>
            </a:r>
            <a:r>
              <a:rPr lang="en-US" altLang="ko-KR" sz="1400" smtClean="0"/>
              <a:t>EntityManager</a:t>
            </a:r>
            <a:r>
              <a:rPr lang="ko-KR" altLang="en-US" sz="1400" smtClean="0"/>
              <a:t>를 주입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387927" y="4916621"/>
            <a:ext cx="1114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altLang="ko-KR" sz="1400" smtClean="0"/>
              <a:t>JPARepository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Custom Interface</a:t>
            </a:r>
            <a:r>
              <a:rPr lang="ko-KR" altLang="en-US" sz="1400" smtClean="0"/>
              <a:t>를 모두 상속받는 </a:t>
            </a:r>
            <a:r>
              <a:rPr lang="en-US" altLang="ko-KR" sz="1400" smtClean="0"/>
              <a:t>Repository Interface</a:t>
            </a:r>
            <a:r>
              <a:rPr lang="ko-KR" altLang="en-US" sz="1400" smtClean="0"/>
              <a:t>를 생성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Spring Data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QueryDSL</a:t>
            </a:r>
            <a:r>
              <a:rPr lang="ko-KR" altLang="en-US" sz="1400" smtClean="0"/>
              <a:t>을 모두 사용할 수 있는 </a:t>
            </a:r>
            <a:r>
              <a:rPr lang="en-US" altLang="ko-KR" sz="1400" smtClean="0"/>
              <a:t>Proxy</a:t>
            </a:r>
            <a:r>
              <a:rPr lang="ko-KR" altLang="en-US" sz="1400" smtClean="0"/>
              <a:t>객체를 주입받을 수 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27" y="5645089"/>
            <a:ext cx="6228773" cy="7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63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 select – where 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387927" y="729673"/>
            <a:ext cx="1114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Select</a:t>
            </a:r>
            <a:r>
              <a:rPr lang="ko-KR" altLang="en-US" sz="1400" smtClean="0"/>
              <a:t>문의 결과를 매핑 시킬 객체를 </a:t>
            </a:r>
            <a:r>
              <a:rPr lang="en-US" altLang="ko-KR" sz="1400" smtClean="0"/>
              <a:t>select() </a:t>
            </a:r>
            <a:r>
              <a:rPr lang="ko-KR" altLang="en-US" sz="1400" smtClean="0"/>
              <a:t>메서드의 전달 인자로 넣어 줘야한다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6489"/>
          <a:stretch/>
        </p:blipFill>
        <p:spPr>
          <a:xfrm>
            <a:off x="387927" y="1095845"/>
            <a:ext cx="7019637" cy="854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928" y="3251212"/>
            <a:ext cx="7878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fetch() : </a:t>
            </a:r>
            <a:r>
              <a:rPr lang="ko-KR" altLang="en-US" sz="1400" smtClean="0"/>
              <a:t>쿼리 실행</a:t>
            </a:r>
            <a:r>
              <a:rPr lang="en-US" altLang="ko-KR" sz="1400" smtClean="0"/>
              <a:t>. </a:t>
            </a:r>
            <a:r>
              <a:rPr lang="ko-KR" altLang="en-US" sz="1400" smtClean="0"/>
              <a:t>결과가 여러개</a:t>
            </a:r>
            <a:endParaRPr lang="en-US" altLang="ko-KR" sz="1400" smtClean="0"/>
          </a:p>
          <a:p>
            <a:r>
              <a:rPr lang="en-US" altLang="ko-KR" sz="1400" smtClean="0"/>
              <a:t>fetchOne() : </a:t>
            </a:r>
            <a:r>
              <a:rPr lang="ko-KR" altLang="en-US" sz="1400" smtClean="0"/>
              <a:t>쿼리 실행</a:t>
            </a:r>
            <a:r>
              <a:rPr lang="en-US" altLang="ko-KR" sz="1400" smtClean="0"/>
              <a:t>. </a:t>
            </a:r>
            <a:r>
              <a:rPr lang="ko-KR" altLang="en-US" sz="1400" smtClean="0"/>
              <a:t>결과가 하나</a:t>
            </a:r>
            <a:endParaRPr lang="en-US" altLang="ko-KR" sz="1400" smtClean="0"/>
          </a:p>
          <a:p>
            <a:r>
              <a:rPr lang="en-US" altLang="ko-KR" sz="1400" smtClean="0"/>
              <a:t>fetchCount : </a:t>
            </a:r>
            <a:r>
              <a:rPr lang="ko-KR" altLang="en-US" sz="1400" smtClean="0"/>
              <a:t>쿼리 실행</a:t>
            </a:r>
            <a:r>
              <a:rPr lang="en-US" altLang="ko-KR" sz="1400" smtClean="0"/>
              <a:t>. </a:t>
            </a:r>
            <a:r>
              <a:rPr lang="ko-KR" altLang="en-US" sz="1400" smtClean="0"/>
              <a:t>결과의 갯수를 반환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87926" y="2008457"/>
            <a:ext cx="93194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query.select(b) : JpaQueryFactory</a:t>
            </a:r>
            <a:r>
              <a:rPr lang="ko-KR" altLang="en-US" sz="1400" smtClean="0"/>
              <a:t>로 부터</a:t>
            </a:r>
            <a:r>
              <a:rPr lang="en-US" altLang="ko-KR" sz="1400" smtClean="0"/>
              <a:t> JpaQuery</a:t>
            </a:r>
            <a:r>
              <a:rPr lang="ko-KR" altLang="en-US" sz="1400" smtClean="0"/>
              <a:t>객체 반환 </a:t>
            </a:r>
            <a:r>
              <a:rPr lang="en-US" altLang="ko-KR" sz="1400" smtClean="0"/>
              <a:t>+ </a:t>
            </a:r>
            <a:r>
              <a:rPr lang="ko-KR" altLang="en-US" sz="1400" smtClean="0"/>
              <a:t>쿼리 실행결과를 매핑할 </a:t>
            </a:r>
            <a:r>
              <a:rPr lang="en-US" altLang="ko-KR" sz="1400" smtClean="0"/>
              <a:t>Entity</a:t>
            </a:r>
            <a:r>
              <a:rPr lang="ko-KR" altLang="en-US" sz="1400" smtClean="0"/>
              <a:t> 지정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from() : from</a:t>
            </a:r>
            <a:r>
              <a:rPr lang="ko-KR" altLang="en-US" sz="1400" smtClean="0"/>
              <a:t>절에 들어갈 </a:t>
            </a:r>
            <a:r>
              <a:rPr lang="en-US" altLang="ko-KR" sz="1400" smtClean="0"/>
              <a:t>Entity </a:t>
            </a:r>
            <a:r>
              <a:rPr lang="ko-KR" altLang="en-US" sz="1400" smtClean="0"/>
              <a:t>지정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where() : where </a:t>
            </a:r>
            <a:r>
              <a:rPr lang="ko-KR" altLang="en-US" sz="1400" smtClean="0"/>
              <a:t>조건절 작성</a:t>
            </a:r>
            <a:r>
              <a:rPr lang="en-US" altLang="ko-KR" sz="1400" smtClean="0"/>
              <a:t>, </a:t>
            </a:r>
            <a:r>
              <a:rPr lang="en-US" altLang="ko-KR" sz="1400"/>
              <a:t>where</a:t>
            </a:r>
            <a:r>
              <a:rPr lang="ko-KR" altLang="en-US" sz="1400"/>
              <a:t>조건절의 내용을 담은 </a:t>
            </a:r>
            <a:r>
              <a:rPr lang="en-US" altLang="ko-KR" sz="1400" b="1"/>
              <a:t>Predicate </a:t>
            </a:r>
            <a:r>
              <a:rPr lang="ko-KR" altLang="en-US" sz="1400" b="1"/>
              <a:t>인터페이스의 구현체를</a:t>
            </a:r>
            <a:r>
              <a:rPr lang="ko-KR" altLang="en-US" sz="1400"/>
              <a:t> 넘겨준다</a:t>
            </a:r>
            <a:r>
              <a:rPr lang="en-US" altLang="ko-KR" sz="1400"/>
              <a:t>.</a:t>
            </a:r>
            <a:r>
              <a:rPr lang="en-US" altLang="ko-KR" sz="14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72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11154"/>
            <a:ext cx="8754697" cy="250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 select – where 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87927" y="665020"/>
            <a:ext cx="1114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원하는 컬럼의 값만 </a:t>
            </a:r>
            <a:r>
              <a:rPr lang="en-US" altLang="ko-KR" sz="1400" smtClean="0"/>
              <a:t>Entity</a:t>
            </a:r>
            <a:r>
              <a:rPr lang="ko-KR" altLang="en-US" sz="1400" smtClean="0"/>
              <a:t>에 넣기</a:t>
            </a:r>
            <a:endParaRPr lang="en-US" altLang="ko-KR" sz="1400" smtClean="0"/>
          </a:p>
          <a:p>
            <a:r>
              <a:rPr lang="en-US" altLang="ko-KR" sz="1400" smtClean="0"/>
              <a:t>Projections.bean() </a:t>
            </a:r>
            <a:r>
              <a:rPr lang="ko-KR" altLang="en-US" sz="1400" smtClean="0"/>
              <a:t>메서드를 사용해 원하는 컬럼의 값만 지정할 수 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94589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 select – where 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425475" y="3098211"/>
            <a:ext cx="7065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!= (ne)</a:t>
            </a:r>
            <a:endParaRPr lang="ko-KR" altLang="en-US" sz="1600" b="1"/>
          </a:p>
        </p:txBody>
      </p:sp>
      <p:sp>
        <p:nvSpPr>
          <p:cNvPr id="8" name="직사각형 7"/>
          <p:cNvSpPr/>
          <p:nvPr/>
        </p:nvSpPr>
        <p:spPr>
          <a:xfrm>
            <a:off x="471656" y="625639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/>
              <a:t>= (eq) </a:t>
            </a:r>
            <a:endParaRPr lang="en-US" altLang="ko-KR" sz="16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4" y="991900"/>
            <a:ext cx="4296375" cy="1886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6" y="3360691"/>
            <a:ext cx="422016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43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 select – where 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86691"/>
            <a:ext cx="8193809" cy="22182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5475" y="3098211"/>
            <a:ext cx="7065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and</a:t>
            </a:r>
            <a:endParaRPr lang="ko-KR" altLang="en-US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12" y="3390584"/>
            <a:ext cx="4115374" cy="18671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1656" y="625639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/>
              <a:t>or 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285738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 select – where 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425475" y="3680104"/>
            <a:ext cx="7065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before</a:t>
            </a:r>
            <a:endParaRPr lang="ko-KR" altLang="en-US" sz="1600" b="1"/>
          </a:p>
        </p:txBody>
      </p:sp>
      <p:sp>
        <p:nvSpPr>
          <p:cNvPr id="8" name="직사각형 7"/>
          <p:cNvSpPr/>
          <p:nvPr/>
        </p:nvSpPr>
        <p:spPr>
          <a:xfrm>
            <a:off x="471656" y="625639"/>
            <a:ext cx="720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/>
              <a:t>after 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78" y="908775"/>
            <a:ext cx="6409815" cy="2561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5" y="3954001"/>
            <a:ext cx="5464577" cy="254199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3709" y="2410690"/>
            <a:ext cx="3195782" cy="1570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40691" y="5417127"/>
            <a:ext cx="3195782" cy="1570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02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 select – where 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471656" y="662583"/>
            <a:ext cx="1087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/>
              <a:t>between </a:t>
            </a:r>
            <a:endParaRPr lang="en-US" altLang="ko-KR" sz="16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56" y="991900"/>
            <a:ext cx="7220161" cy="29612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97709" y="2701635"/>
            <a:ext cx="6394108" cy="1708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6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 select – where 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92" y="1447813"/>
            <a:ext cx="7173326" cy="3943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1656" y="662583"/>
            <a:ext cx="8288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mtClean="0"/>
              <a:t>동적 쿼리 </a:t>
            </a:r>
            <a:r>
              <a:rPr lang="en-US" altLang="ko-KR" sz="1600" b="1" smtClean="0"/>
              <a:t>: BooleanBuilder</a:t>
            </a:r>
            <a:r>
              <a:rPr lang="ko-KR" altLang="en-US" sz="1600" b="1" smtClean="0"/>
              <a:t>를 직접 생성해 동적으로 </a:t>
            </a:r>
            <a:r>
              <a:rPr lang="en-US" altLang="ko-KR" sz="1600" b="1" smtClean="0"/>
              <a:t>where</a:t>
            </a:r>
            <a:r>
              <a:rPr lang="ko-KR" altLang="en-US" sz="1600" b="1" smtClean="0"/>
              <a:t>절의 조건을 지정할 수 있다</a:t>
            </a:r>
            <a:r>
              <a:rPr lang="en-US" altLang="ko-KR" sz="1600" b="1" smtClean="0"/>
              <a:t>.</a:t>
            </a:r>
          </a:p>
          <a:p>
            <a:r>
              <a:rPr lang="en-US" altLang="ko-KR" sz="1600" b="1" smtClean="0"/>
              <a:t>	  StringPath</a:t>
            </a:r>
            <a:r>
              <a:rPr lang="ko-KR" altLang="en-US" sz="1600" b="1" smtClean="0"/>
              <a:t>를 활용해 동적으로 </a:t>
            </a:r>
            <a:r>
              <a:rPr lang="en-US" altLang="ko-KR" sz="1600" b="1" smtClean="0"/>
              <a:t>orderBy</a:t>
            </a:r>
            <a:r>
              <a:rPr lang="ko-KR" altLang="en-US" sz="1600" b="1" smtClean="0"/>
              <a:t>절을 지정할 수 있다</a:t>
            </a:r>
            <a:r>
              <a:rPr lang="en-US" altLang="ko-KR" sz="1600" b="1" smtClean="0"/>
              <a:t>. 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321150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407837" y="2622736"/>
            <a:ext cx="5366014" cy="1885020"/>
            <a:chOff x="407837" y="1922928"/>
            <a:chExt cx="5360893" cy="1976718"/>
          </a:xfrm>
        </p:grpSpPr>
        <p:sp>
          <p:nvSpPr>
            <p:cNvPr id="7" name="타원 6"/>
            <p:cNvSpPr/>
            <p:nvPr/>
          </p:nvSpPr>
          <p:spPr>
            <a:xfrm>
              <a:off x="2536953" y="1922928"/>
              <a:ext cx="1102659" cy="11026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/>
                <a:t>대출</a:t>
              </a:r>
              <a:endParaRPr lang="ko-KR" altLang="en-US" sz="1600" b="1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7837" y="3442446"/>
              <a:ext cx="1586753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대출도서</a:t>
              </a:r>
              <a:endParaRPr lang="ko-KR" altLang="en-US" sz="14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94907" y="3442446"/>
              <a:ext cx="1586753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대출도서</a:t>
              </a:r>
              <a:endParaRPr lang="ko-KR" altLang="en-US" sz="14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81977" y="3442446"/>
              <a:ext cx="1586753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대출도서</a:t>
              </a:r>
              <a:endParaRPr lang="ko-KR" altLang="en-US" sz="1400"/>
            </a:p>
          </p:txBody>
        </p:sp>
        <p:cxnSp>
          <p:nvCxnSpPr>
            <p:cNvPr id="12" name="직선 연결선 11"/>
            <p:cNvCxnSpPr>
              <a:stCxn id="7" idx="2"/>
            </p:cNvCxnSpPr>
            <p:nvPr/>
          </p:nvCxnSpPr>
          <p:spPr>
            <a:xfrm flipH="1">
              <a:off x="1183341" y="2474258"/>
              <a:ext cx="1353612" cy="968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4"/>
              <a:endCxn id="9" idx="0"/>
            </p:cNvCxnSpPr>
            <p:nvPr/>
          </p:nvCxnSpPr>
          <p:spPr>
            <a:xfrm>
              <a:off x="3088283" y="3025587"/>
              <a:ext cx="1" cy="416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6"/>
              <a:endCxn id="10" idx="0"/>
            </p:cNvCxnSpPr>
            <p:nvPr/>
          </p:nvCxnSpPr>
          <p:spPr>
            <a:xfrm>
              <a:off x="3639612" y="2474258"/>
              <a:ext cx="1335742" cy="968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01966" y="1073335"/>
            <a:ext cx="843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bookManager</a:t>
            </a:r>
            <a:r>
              <a:rPr lang="ko-KR" altLang="en-US" smtClean="0"/>
              <a:t>의 도서대출 기능을 구현한다면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1966" y="1556625"/>
            <a:ext cx="575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하나의 대출 건에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여러 권의 대출도서가 존재</a:t>
            </a:r>
            <a:endParaRPr lang="en-US" altLang="ko-KR" sz="1600" smtClean="0"/>
          </a:p>
          <a:p>
            <a:r>
              <a:rPr lang="ko-KR" altLang="en-US" sz="1600" smtClean="0"/>
              <a:t>대출도서는 대출의 속성 중 하나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즉 </a:t>
            </a:r>
            <a:r>
              <a:rPr lang="en-US" altLang="ko-KR" sz="1600" smtClean="0"/>
              <a:t>1:</a:t>
            </a:r>
            <a:r>
              <a:rPr lang="ko-KR" altLang="en-US" sz="1600" smtClean="0"/>
              <a:t>다 </a:t>
            </a:r>
            <a:r>
              <a:rPr lang="en-US" altLang="ko-KR" sz="1600" smtClean="0"/>
              <a:t>has a </a:t>
            </a:r>
            <a:r>
              <a:rPr lang="ko-KR" altLang="en-US" sz="1600" smtClean="0"/>
              <a:t>관계</a:t>
            </a:r>
            <a:endParaRPr lang="ko-KR" altLang="en-US" sz="16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048" y="2469455"/>
            <a:ext cx="4982270" cy="2248214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5964745" y="3148490"/>
            <a:ext cx="1030361" cy="724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01754" y="3499972"/>
            <a:ext cx="4735884" cy="175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129048" y="2141400"/>
            <a:ext cx="33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객체를 만들면 이런 모습</a:t>
            </a:r>
            <a:r>
              <a:rPr lang="en-US" altLang="ko-KR" b="1" smtClean="0"/>
              <a:t>?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333375" y="330200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JPA</a:t>
            </a:r>
            <a:r>
              <a:rPr lang="ko-KR" altLang="en-US" sz="2000" b="1" smtClean="0"/>
              <a:t>를 사용하는 이유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41991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join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3288" b="15442"/>
          <a:stretch/>
        </p:blipFill>
        <p:spPr>
          <a:xfrm>
            <a:off x="266699" y="969820"/>
            <a:ext cx="5778669" cy="14033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5523" b="15611"/>
          <a:stretch/>
        </p:blipFill>
        <p:spPr>
          <a:xfrm>
            <a:off x="266700" y="2680977"/>
            <a:ext cx="6435298" cy="1570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-3792" t="14619" r="3792" b="17657"/>
          <a:stretch/>
        </p:blipFill>
        <p:spPr>
          <a:xfrm>
            <a:off x="266700" y="4599710"/>
            <a:ext cx="5911137" cy="1403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545" y="683490"/>
            <a:ext cx="338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innerJoin</a:t>
            </a:r>
            <a:endParaRPr lang="ko-KR" altLang="en-US" sz="1600" b="1"/>
          </a:p>
        </p:txBody>
      </p:sp>
      <p:sp>
        <p:nvSpPr>
          <p:cNvPr id="7" name="TextBox 6"/>
          <p:cNvSpPr txBox="1"/>
          <p:nvPr/>
        </p:nvSpPr>
        <p:spPr>
          <a:xfrm>
            <a:off x="646544" y="2373200"/>
            <a:ext cx="338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leftJoin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646544" y="4273461"/>
            <a:ext cx="338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rightJoin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531543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subquery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34109" y="701964"/>
            <a:ext cx="862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Jpa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subquery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select</a:t>
            </a:r>
            <a:r>
              <a:rPr lang="ko-KR" altLang="en-US" sz="1400" smtClean="0"/>
              <a:t>절과 </a:t>
            </a:r>
            <a:r>
              <a:rPr lang="en-US" altLang="ko-KR" sz="1400" smtClean="0"/>
              <a:t>where</a:t>
            </a:r>
            <a:r>
              <a:rPr lang="ko-KR" altLang="en-US" sz="1400" smtClean="0"/>
              <a:t>절에서만 사용 가능</a:t>
            </a:r>
            <a:endParaRPr lang="en-US" altLang="ko-KR" sz="1400"/>
          </a:p>
          <a:p>
            <a:r>
              <a:rPr lang="en-US" altLang="ko-KR" sz="1400" smtClean="0"/>
              <a:t>JPAExpressions </a:t>
            </a:r>
            <a:r>
              <a:rPr lang="ko-KR" altLang="en-US" sz="1400" smtClean="0"/>
              <a:t>객체를 사용해 </a:t>
            </a:r>
            <a:r>
              <a:rPr lang="en-US" altLang="ko-KR" sz="1400" smtClean="0"/>
              <a:t>subquery</a:t>
            </a:r>
            <a:r>
              <a:rPr lang="ko-KR" altLang="en-US" sz="1400" smtClean="0"/>
              <a:t>를 작성할 수 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1412735"/>
            <a:ext cx="941201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09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groupBy</a:t>
            </a:r>
            <a:endParaRPr lang="ko-KR" altLang="en-US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593316"/>
            <a:ext cx="7897327" cy="16766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" y="2851732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orderBy</a:t>
            </a:r>
            <a:endParaRPr lang="ko-KR" altLang="en-US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36" y="4197568"/>
            <a:ext cx="8430802" cy="1086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109" y="3325096"/>
            <a:ext cx="8626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desc() : </a:t>
            </a:r>
            <a:r>
              <a:rPr lang="ko-KR" altLang="en-US" sz="1400" smtClean="0"/>
              <a:t>내림차순</a:t>
            </a:r>
            <a:endParaRPr lang="en-US" altLang="ko-KR" sz="1400" smtClean="0"/>
          </a:p>
          <a:p>
            <a:r>
              <a:rPr lang="en-US" altLang="ko-KR" sz="1400" smtClean="0"/>
              <a:t>asc() : </a:t>
            </a:r>
            <a:r>
              <a:rPr lang="ko-KR" altLang="en-US" sz="1400" smtClean="0"/>
              <a:t>오름차순</a:t>
            </a:r>
            <a:endParaRPr lang="en-US" altLang="ko-KR" sz="1400" smtClean="0"/>
          </a:p>
          <a:p>
            <a:r>
              <a:rPr lang="en-US" altLang="ko-KR" sz="1400" smtClean="0"/>
              <a:t>limit() : top-N </a:t>
            </a:r>
            <a:r>
              <a:rPr lang="ko-KR" altLang="en-US" sz="1400" smtClean="0"/>
              <a:t>구문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936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1" y="1376951"/>
            <a:ext cx="4258269" cy="1924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offset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452582" y="665018"/>
            <a:ext cx="7989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offset() : </a:t>
            </a:r>
            <a:r>
              <a:rPr lang="ko-KR" altLang="en-US" sz="1400" smtClean="0"/>
              <a:t>쿼리 결과에서 시작 인덱스를 지정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ex) </a:t>
            </a:r>
            <a:r>
              <a:rPr lang="ko-KR" altLang="en-US" sz="1400" smtClean="0"/>
              <a:t>게시글 목록 추출쿼리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63821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insert, update, delete </a:t>
            </a:r>
            <a:r>
              <a:rPr lang="ko-KR" altLang="en-US" b="1" smtClean="0"/>
              <a:t>작성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2" y="1303439"/>
            <a:ext cx="7154273" cy="685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927" y="757380"/>
            <a:ext cx="1173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Insert</a:t>
            </a:r>
            <a:r>
              <a:rPr lang="en-US" altLang="ko-KR" sz="1400" smtClean="0"/>
              <a:t> : QueryDSL</a:t>
            </a:r>
            <a:r>
              <a:rPr lang="ko-KR" altLang="en-US" sz="1400" smtClean="0"/>
              <a:t>은 </a:t>
            </a:r>
            <a:r>
              <a:rPr lang="en-US" altLang="ko-KR" sz="1400" smtClean="0"/>
              <a:t>insert</a:t>
            </a:r>
            <a:r>
              <a:rPr lang="ko-KR" altLang="en-US" sz="1400" smtClean="0"/>
              <a:t>가 지원되지 않기 때문에 </a:t>
            </a:r>
            <a:r>
              <a:rPr lang="en-US" altLang="ko-KR" sz="1400" smtClean="0"/>
              <a:t>JPA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persist</a:t>
            </a:r>
            <a:r>
              <a:rPr lang="ko-KR" altLang="en-US" sz="1400" smtClean="0"/>
              <a:t>를 사용해야한다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72" y="2072463"/>
            <a:ext cx="6154009" cy="20100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72" y="6172104"/>
            <a:ext cx="9526329" cy="6858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6772" y="5978258"/>
            <a:ext cx="1173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Delete</a:t>
            </a:r>
            <a:endParaRPr lang="ko-KR" altLang="en-US" sz="14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t="18292"/>
          <a:stretch/>
        </p:blipFill>
        <p:spPr>
          <a:xfrm>
            <a:off x="386772" y="4509493"/>
            <a:ext cx="8268854" cy="13855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6772" y="4227774"/>
            <a:ext cx="1173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Update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740920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2860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Querydsl procedure </a:t>
            </a:r>
            <a:r>
              <a:rPr lang="ko-KR" altLang="en-US" b="1" smtClean="0"/>
              <a:t>실행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98061"/>
            <a:ext cx="9155244" cy="2138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677" y="865772"/>
            <a:ext cx="10280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Procedure </a:t>
            </a:r>
          </a:p>
          <a:p>
            <a:r>
              <a:rPr lang="en-US" altLang="ko-KR" sz="1400" smtClean="0"/>
              <a:t>Querydsl</a:t>
            </a:r>
            <a:r>
              <a:rPr lang="ko-KR" altLang="en-US" sz="1400" smtClean="0"/>
              <a:t>은 </a:t>
            </a:r>
            <a:r>
              <a:rPr lang="en-US" altLang="ko-KR" sz="1400" smtClean="0"/>
              <a:t>procedure</a:t>
            </a:r>
            <a:r>
              <a:rPr lang="ko-KR" altLang="en-US" sz="1400" smtClean="0"/>
              <a:t>를 실행할 방법이 없다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EntityManager </a:t>
            </a:r>
            <a:r>
              <a:rPr lang="ko-KR" altLang="en-US" sz="1400" smtClean="0"/>
              <a:t>객체의 </a:t>
            </a:r>
            <a:r>
              <a:rPr lang="en-US" altLang="ko-KR" sz="1400" smtClean="0"/>
              <a:t>createStoredProcedureQuery </a:t>
            </a:r>
            <a:r>
              <a:rPr lang="ko-KR" altLang="en-US" sz="1400" smtClean="0"/>
              <a:t>메서드를 통해 프로시저를 실행할 수 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5082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1966" y="1073335"/>
            <a:ext cx="843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현재 </a:t>
            </a:r>
            <a:r>
              <a:rPr lang="en-US" altLang="ko-KR" b="1" smtClean="0"/>
              <a:t>bookManager</a:t>
            </a:r>
            <a:r>
              <a:rPr lang="ko-KR" altLang="en-US" b="1" smtClean="0"/>
              <a:t>의 모습</a:t>
            </a:r>
            <a:endParaRPr lang="ko-KR" altLang="en-US" b="1"/>
          </a:p>
        </p:txBody>
      </p:sp>
      <p:grpSp>
        <p:nvGrpSpPr>
          <p:cNvPr id="13" name="그룹 12"/>
          <p:cNvGrpSpPr/>
          <p:nvPr/>
        </p:nvGrpSpPr>
        <p:grpSpPr>
          <a:xfrm>
            <a:off x="407837" y="1772166"/>
            <a:ext cx="3925970" cy="2851799"/>
            <a:chOff x="407837" y="1772166"/>
            <a:chExt cx="4076578" cy="29612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3399"/>
            <a:stretch/>
          </p:blipFill>
          <p:spPr>
            <a:xfrm>
              <a:off x="407837" y="2159000"/>
              <a:ext cx="4076578" cy="257436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01966" y="1772166"/>
              <a:ext cx="253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/>
                <a:t>Rent</a:t>
              </a:r>
              <a:endParaRPr lang="ko-KR" altLang="en-US" b="1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81118" y="1732240"/>
            <a:ext cx="3581278" cy="2942525"/>
            <a:chOff x="4146118" y="1732240"/>
            <a:chExt cx="3581278" cy="2942525"/>
          </a:xfrm>
        </p:grpSpPr>
        <p:sp>
          <p:nvSpPr>
            <p:cNvPr id="10" name="TextBox 9"/>
            <p:cNvSpPr txBox="1"/>
            <p:nvPr/>
          </p:nvSpPr>
          <p:spPr>
            <a:xfrm>
              <a:off x="4146118" y="1732240"/>
              <a:ext cx="253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/>
                <a:t>RentBook</a:t>
              </a:r>
              <a:endParaRPr lang="ko-KR" altLang="en-US" b="1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46118" y="2106374"/>
              <a:ext cx="3581278" cy="2568391"/>
              <a:chOff x="4146118" y="2055574"/>
              <a:chExt cx="3581278" cy="2568391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6118" y="2055574"/>
                <a:ext cx="3581278" cy="2568391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4392379" y="3418957"/>
                <a:ext cx="2082800" cy="1987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07837" y="4886596"/>
            <a:ext cx="11568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Rent</a:t>
            </a:r>
            <a:r>
              <a:rPr lang="ko-KR" altLang="en-US" sz="1600" smtClean="0"/>
              <a:t>객체가 </a:t>
            </a:r>
            <a:r>
              <a:rPr lang="en-US" altLang="ko-KR" sz="1600" smtClean="0"/>
              <a:t>RentBook </a:t>
            </a:r>
            <a:r>
              <a:rPr lang="ko-KR" altLang="en-US" sz="1600" smtClean="0"/>
              <a:t>객체를 속성으로 가지고 있을 것이라고 생각한 것과 달리</a:t>
            </a:r>
            <a:endParaRPr lang="en-US" altLang="ko-KR" sz="1600" smtClean="0"/>
          </a:p>
          <a:p>
            <a:r>
              <a:rPr lang="ko-KR" altLang="en-US" sz="1600" smtClean="0"/>
              <a:t>오히려 </a:t>
            </a:r>
            <a:r>
              <a:rPr lang="en-US" altLang="ko-KR" sz="1600" smtClean="0"/>
              <a:t>RentBook </a:t>
            </a:r>
            <a:r>
              <a:rPr lang="ko-KR" altLang="en-US" sz="1600" smtClean="0"/>
              <a:t>객체가 </a:t>
            </a:r>
            <a:r>
              <a:rPr lang="en-US" altLang="ko-KR" sz="1600" smtClean="0"/>
              <a:t>Rent</a:t>
            </a:r>
            <a:r>
              <a:rPr lang="ko-KR" altLang="en-US" sz="1600" smtClean="0"/>
              <a:t>객체의 속성 중 하나인 </a:t>
            </a:r>
            <a:r>
              <a:rPr lang="en-US" altLang="ko-KR" sz="1600" smtClean="0"/>
              <a:t>rmIdx </a:t>
            </a:r>
            <a:r>
              <a:rPr lang="ko-KR" altLang="en-US" sz="1600" smtClean="0"/>
              <a:t>값을 가지고 있다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ko-KR" altLang="en-US" sz="1600" b="1" smtClean="0">
                <a:solidFill>
                  <a:srgbClr val="FF0000"/>
                </a:solidFill>
              </a:rPr>
              <a:t>데이터를 </a:t>
            </a:r>
            <a:r>
              <a:rPr lang="en-US" altLang="ko-KR" sz="1600" b="1" smtClean="0">
                <a:solidFill>
                  <a:srgbClr val="FF0000"/>
                </a:solidFill>
              </a:rPr>
              <a:t>DB</a:t>
            </a:r>
            <a:r>
              <a:rPr lang="ko-KR" altLang="en-US" sz="1600" b="1" smtClean="0">
                <a:solidFill>
                  <a:srgbClr val="FF0000"/>
                </a:solidFill>
              </a:rPr>
              <a:t>에 저장하고</a:t>
            </a:r>
            <a:r>
              <a:rPr lang="en-US" altLang="ko-KR" sz="1600" b="1" smtClean="0">
                <a:solidFill>
                  <a:srgbClr val="FF0000"/>
                </a:solidFill>
              </a:rPr>
              <a:t>, SQL </a:t>
            </a:r>
            <a:r>
              <a:rPr lang="ko-KR" altLang="en-US" sz="1600" b="1" smtClean="0">
                <a:solidFill>
                  <a:srgbClr val="FF0000"/>
                </a:solidFill>
              </a:rPr>
              <a:t>중심의 개발을 하다보니 발생한 상황</a:t>
            </a:r>
            <a:endParaRPr lang="en-US" altLang="ko-KR" sz="1600" b="1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375" y="330200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JPA</a:t>
            </a:r>
            <a:r>
              <a:rPr lang="ko-KR" altLang="en-US" sz="2000" b="1" smtClean="0"/>
              <a:t>를 사용하는 이유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5186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1966" y="1073335"/>
            <a:ext cx="843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DB</a:t>
            </a:r>
            <a:r>
              <a:rPr lang="ko-KR" altLang="en-US" b="1" smtClean="0"/>
              <a:t>를 모르던 때 우리들의 코드</a:t>
            </a: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7" y="1732239"/>
            <a:ext cx="6263680" cy="3458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17" y="1651557"/>
            <a:ext cx="5210543" cy="3458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0953" y="3107018"/>
            <a:ext cx="3832412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17065" y="2991970"/>
            <a:ext cx="4170888" cy="974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3375" y="330200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JPA</a:t>
            </a:r>
            <a:r>
              <a:rPr lang="ko-KR" altLang="en-US" sz="2000" b="1" smtClean="0"/>
              <a:t>를 사용하는 이유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20615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1966" y="1073335"/>
            <a:ext cx="843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객체 중심 개발로 돌아가기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* JPA</a:t>
            </a:r>
            <a:r>
              <a:rPr lang="ko-KR" altLang="en-US" sz="1400" b="1" smtClean="0">
                <a:solidFill>
                  <a:srgbClr val="FF0000"/>
                </a:solidFill>
              </a:rPr>
              <a:t>를 사용한 </a:t>
            </a:r>
            <a:r>
              <a:rPr lang="en-US" altLang="ko-KR" sz="1400" b="1" smtClean="0">
                <a:solidFill>
                  <a:srgbClr val="FF0000"/>
                </a:solidFill>
              </a:rPr>
              <a:t>BookManager</a:t>
            </a:r>
            <a:r>
              <a:rPr lang="ko-KR" altLang="en-US" sz="1400" b="1" smtClean="0">
                <a:solidFill>
                  <a:srgbClr val="FF0000"/>
                </a:solidFill>
              </a:rPr>
              <a:t>의 실제 코드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6" y="1880157"/>
            <a:ext cx="9627202" cy="39289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2441" y="3913094"/>
            <a:ext cx="4589765" cy="5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375" y="330200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JPA</a:t>
            </a:r>
            <a:r>
              <a:rPr lang="ko-KR" altLang="en-US" sz="2000" b="1" smtClean="0"/>
              <a:t>를 사용하는 이유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76052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aeldung.com/wp-content/uploads/2019/11/transition-persistence-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64" y="3359803"/>
            <a:ext cx="9252280" cy="342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9436" y="2291665"/>
            <a:ext cx="108204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PersistenceContext(</a:t>
            </a:r>
            <a:r>
              <a:rPr lang="ko-KR" altLang="en-US" smtClean="0"/>
              <a:t>영속성 컨텍스트</a:t>
            </a:r>
            <a:r>
              <a:rPr lang="en-US" altLang="ko-KR" smtClean="0"/>
              <a:t>) : </a:t>
            </a:r>
          </a:p>
          <a:p>
            <a:r>
              <a:rPr lang="en-US" altLang="ko-KR" smtClean="0"/>
              <a:t>	 </a:t>
            </a:r>
            <a:r>
              <a:rPr lang="en-US" altLang="ko-KR" sz="1400" smtClean="0"/>
              <a:t>Entity</a:t>
            </a:r>
            <a:r>
              <a:rPr lang="ko-KR" altLang="en-US" sz="1400" smtClean="0"/>
              <a:t>를 영구히 저장하는 환경</a:t>
            </a:r>
            <a:endParaRPr lang="en-US" altLang="ko-KR" sz="1400" smtClean="0"/>
          </a:p>
          <a:p>
            <a:r>
              <a:rPr lang="en-US" altLang="ko-KR" sz="1400" smtClean="0"/>
              <a:t>                EntityManager</a:t>
            </a:r>
            <a:r>
              <a:rPr lang="ko-KR" altLang="en-US" sz="1400" smtClean="0"/>
              <a:t>를 사용해 관리할 </a:t>
            </a:r>
            <a:r>
              <a:rPr lang="en-US" altLang="ko-KR" sz="1400" smtClean="0"/>
              <a:t>Entity</a:t>
            </a:r>
            <a:r>
              <a:rPr lang="ko-KR" altLang="en-US" sz="1400" smtClean="0"/>
              <a:t>를 보관하고 관리한다</a:t>
            </a:r>
            <a:r>
              <a:rPr lang="en-US" altLang="ko-KR" sz="1400" smtClean="0"/>
              <a:t>.	</a:t>
            </a:r>
            <a:r>
              <a:rPr lang="en-US" altLang="ko-KR" smtClean="0"/>
              <a:t>		</a:t>
            </a: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333375" y="330200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PersistenceContext</a:t>
            </a:r>
            <a:endParaRPr lang="ko-KR" alt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501966" y="844735"/>
            <a:ext cx="115122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어떻게 가능한가</a:t>
            </a:r>
            <a:r>
              <a:rPr lang="en-US" altLang="ko-KR" b="1" smtClean="0"/>
              <a:t>?</a:t>
            </a:r>
          </a:p>
          <a:p>
            <a:endParaRPr lang="en-US" altLang="ko-KR" sz="700" b="1"/>
          </a:p>
          <a:p>
            <a:r>
              <a:rPr lang="ko-KR" altLang="en-US" sz="1400" b="1" smtClean="0"/>
              <a:t>객체지향방법론에 충실하게 모델링한 객체</a:t>
            </a:r>
            <a:r>
              <a:rPr lang="en-US" altLang="ko-KR" sz="1400" b="1" smtClean="0"/>
              <a:t>(Entity)</a:t>
            </a:r>
            <a:r>
              <a:rPr lang="ko-KR" altLang="en-US" sz="1400" b="1" smtClean="0"/>
              <a:t>와 </a:t>
            </a:r>
            <a:r>
              <a:rPr lang="en-US" altLang="ko-KR" sz="1400" b="1" smtClean="0"/>
              <a:t>RDBMS </a:t>
            </a:r>
            <a:r>
              <a:rPr lang="ko-KR" altLang="en-US" sz="1400" b="1" smtClean="0"/>
              <a:t>모델링 방식으로 설계된 테이블 사이에 존재하는 영속성 컨텍스트를 통해</a:t>
            </a:r>
            <a:endParaRPr lang="en-US" altLang="ko-KR" sz="1400" b="1" smtClean="0"/>
          </a:p>
          <a:p>
            <a:r>
              <a:rPr lang="en-US" altLang="ko-KR" sz="1400" b="1"/>
              <a:t>DB</a:t>
            </a:r>
            <a:r>
              <a:rPr lang="ko-KR" altLang="en-US" sz="1400" b="1"/>
              <a:t>와 객체 사이의 패러다임 불일치를 해결 해준다</a:t>
            </a:r>
            <a:r>
              <a:rPr lang="en-US" altLang="ko-KR" sz="1400" b="1" smtClean="0"/>
              <a:t>.</a:t>
            </a:r>
          </a:p>
          <a:p>
            <a:endParaRPr lang="en-US" altLang="ko-KR" sz="1400" b="1"/>
          </a:p>
          <a:p>
            <a:r>
              <a:rPr lang="ko-KR" altLang="en-US" sz="1400" b="1" smtClean="0"/>
              <a:t>테이블에 존재하는 데이터를 가져와 객체에 매핑 해주고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객체에 저장된 정보를 테이블에 저장할 수 있도록 </a:t>
            </a:r>
            <a:r>
              <a:rPr lang="en-US" altLang="ko-KR" sz="1400" b="1" smtClean="0"/>
              <a:t>SQL </a:t>
            </a:r>
            <a:r>
              <a:rPr lang="ko-KR" altLang="en-US" sz="1400" b="1" smtClean="0"/>
              <a:t>쿼리를 생성한다</a:t>
            </a:r>
            <a:r>
              <a:rPr lang="en-US" altLang="ko-KR" sz="1400" b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72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0282" y="756771"/>
            <a:ext cx="1096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Entity Class : </a:t>
            </a:r>
            <a:r>
              <a:rPr lang="ko-KR" altLang="en-US" sz="1400" smtClean="0"/>
              <a:t>자바 클래스에 </a:t>
            </a:r>
            <a:r>
              <a:rPr lang="en-US" altLang="ko-KR" sz="1400" smtClean="0"/>
              <a:t>@Entity </a:t>
            </a:r>
            <a:r>
              <a:rPr lang="ko-KR" altLang="en-US" sz="1400" err="1" smtClean="0"/>
              <a:t>어노테이션을</a:t>
            </a:r>
            <a:r>
              <a:rPr lang="ko-KR" altLang="en-US" sz="1400" smtClean="0"/>
              <a:t> 붙여 테이블과 </a:t>
            </a:r>
            <a:r>
              <a:rPr lang="ko-KR" altLang="en-US" sz="1400" err="1" smtClean="0"/>
              <a:t>매핑</a:t>
            </a:r>
            <a:r>
              <a:rPr lang="ko-KR" altLang="en-US" sz="1400" smtClean="0"/>
              <a:t> 할 객체로 지정한 클래스</a:t>
            </a:r>
            <a:endParaRPr lang="en-US" altLang="ko-KR" sz="1400" smtClean="0"/>
          </a:p>
          <a:p>
            <a:r>
              <a:rPr lang="en-US" altLang="ko-KR" sz="1400" b="1" smtClean="0"/>
              <a:t>Entity : </a:t>
            </a:r>
            <a:r>
              <a:rPr lang="en-US" altLang="ko-KR" sz="1400" smtClean="0"/>
              <a:t>Entity Class</a:t>
            </a:r>
            <a:r>
              <a:rPr lang="ko-KR" altLang="en-US" sz="1400" smtClean="0"/>
              <a:t>로 만든 객체</a:t>
            </a:r>
            <a:r>
              <a:rPr lang="en-US" altLang="ko-KR" sz="1400" smtClean="0"/>
              <a:t>. EntityManager</a:t>
            </a:r>
            <a:r>
              <a:rPr lang="ko-KR" altLang="en-US" sz="1400" smtClean="0"/>
              <a:t>가 관리할 객체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333375" y="330200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Entity</a:t>
            </a:r>
            <a:endParaRPr lang="ko-KR" altLang="en-US" sz="2000" b="1"/>
          </a:p>
        </p:txBody>
      </p:sp>
      <p:sp>
        <p:nvSpPr>
          <p:cNvPr id="17" name="TextBox 16"/>
          <p:cNvSpPr txBox="1"/>
          <p:nvPr/>
        </p:nvSpPr>
        <p:spPr>
          <a:xfrm>
            <a:off x="333375" y="1532235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Entity </a:t>
            </a:r>
            <a:r>
              <a:rPr lang="ko-KR" altLang="en-US" sz="2000" b="1" smtClean="0"/>
              <a:t>상태</a:t>
            </a:r>
            <a:endParaRPr lang="ko-KR" altLang="en-US" sz="2000" b="1"/>
          </a:p>
        </p:txBody>
      </p:sp>
      <p:sp>
        <p:nvSpPr>
          <p:cNvPr id="18" name="TextBox 17"/>
          <p:cNvSpPr txBox="1"/>
          <p:nvPr/>
        </p:nvSpPr>
        <p:spPr>
          <a:xfrm>
            <a:off x="561041" y="2023035"/>
            <a:ext cx="11366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 smtClean="0"/>
              <a:t>비영속</a:t>
            </a:r>
            <a:r>
              <a:rPr lang="ko-KR" altLang="en-US" sz="1400" b="1" smtClean="0"/>
              <a:t> 상태 </a:t>
            </a:r>
            <a:r>
              <a:rPr lang="en-US" altLang="ko-KR" sz="1400" smtClean="0"/>
              <a:t>: Entity </a:t>
            </a:r>
            <a:r>
              <a:rPr lang="ko-KR" altLang="en-US" sz="1400" smtClean="0"/>
              <a:t>를 처음 만들었을 때의 상태</a:t>
            </a:r>
            <a:r>
              <a:rPr lang="en-US" altLang="ko-KR" sz="1400" smtClean="0"/>
              <a:t>. </a:t>
            </a:r>
            <a:r>
              <a:rPr lang="ko-KR" altLang="en-US" sz="1400" smtClean="0"/>
              <a:t>엔티티 메니저가 관리하고 있지 않다</a:t>
            </a:r>
            <a:r>
              <a:rPr lang="en-US" altLang="ko-KR" sz="1400" smtClean="0"/>
              <a:t>.</a:t>
            </a:r>
          </a:p>
          <a:p>
            <a:r>
              <a:rPr lang="ko-KR" altLang="en-US" sz="1400" b="1" smtClean="0"/>
              <a:t>영속 상태 </a:t>
            </a:r>
            <a:r>
              <a:rPr lang="en-US" altLang="ko-KR" sz="1400" smtClean="0"/>
              <a:t>: EntityManager</a:t>
            </a:r>
            <a:r>
              <a:rPr lang="ko-KR" altLang="en-US" sz="1400" smtClean="0"/>
              <a:t>가 관리하는 </a:t>
            </a:r>
            <a:r>
              <a:rPr lang="en-US" altLang="ko-KR" sz="1400" smtClean="0"/>
              <a:t>Entity, 1</a:t>
            </a:r>
            <a:r>
              <a:rPr lang="ko-KR" altLang="en-US" sz="1400" smtClean="0"/>
              <a:t>차 캐시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지연로딩</a:t>
            </a:r>
            <a:r>
              <a:rPr lang="en-US" altLang="ko-KR" sz="1400" smtClean="0"/>
              <a:t>, dirty-check </a:t>
            </a:r>
            <a:r>
              <a:rPr lang="ko-KR" altLang="en-US" sz="1400" smtClean="0"/>
              <a:t>등의 관리를 </a:t>
            </a:r>
            <a:r>
              <a:rPr lang="en-US" altLang="ko-KR" sz="1400" smtClean="0"/>
              <a:t>EntityManager</a:t>
            </a:r>
            <a:r>
              <a:rPr lang="ko-KR" altLang="en-US" sz="1400" smtClean="0"/>
              <a:t>가 해준다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r>
              <a:rPr lang="ko-KR" altLang="en-US" sz="1400" b="1" err="1" smtClean="0"/>
              <a:t>준영속</a:t>
            </a:r>
            <a:r>
              <a:rPr lang="ko-KR" altLang="en-US" sz="1400" b="1" smtClean="0"/>
              <a:t> 상태</a:t>
            </a:r>
            <a:r>
              <a:rPr lang="ko-KR" altLang="en-US" sz="1400" smtClean="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엔티티 메니저에 의해 관리되고 있었으나</a:t>
            </a:r>
            <a:r>
              <a:rPr lang="en-US" altLang="ko-KR" sz="1400" smtClean="0"/>
              <a:t>, </a:t>
            </a:r>
            <a:r>
              <a:rPr lang="ko-KR" altLang="en-US" sz="1400" smtClean="0"/>
              <a:t>관리 대상이 아니게 된 상태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pic>
        <p:nvPicPr>
          <p:cNvPr id="19" name="Picture 2" descr="entity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1" y="2890489"/>
            <a:ext cx="4777440" cy="35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09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1606</Words>
  <Application>Microsoft Office PowerPoint</Application>
  <PresentationFormat>와이드스크린</PresentationFormat>
  <Paragraphs>277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133</cp:revision>
  <dcterms:created xsi:type="dcterms:W3CDTF">2020-09-08T03:04:04Z</dcterms:created>
  <dcterms:modified xsi:type="dcterms:W3CDTF">2021-04-14T02:17:17Z</dcterms:modified>
</cp:coreProperties>
</file>