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77" r:id="rId10"/>
    <p:sldId id="278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7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9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6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4476-CFA2-4CA0-BBEE-4BDE8F4E3E8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6154-17AB-4933-A117-DF35A2D1F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spring.io/spring-boot/docs/current/reference/html/appendix-application-properti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500" y="3044280"/>
            <a:ext cx="1003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mtClean="0"/>
              <a:t>Spring Boot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3475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설정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93700" y="787400"/>
            <a:ext cx="11544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3. org.springframework.boot.web.embedded.tomcat.TomcatServletWebServerFactory :</a:t>
            </a:r>
            <a:endParaRPr lang="en-US" altLang="ko-KR" sz="1600" b="1"/>
          </a:p>
          <a:p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en-US" altLang="ko-KR" sz="1600"/>
              <a:t>springboot</a:t>
            </a:r>
            <a:r>
              <a:rPr lang="ko-KR" altLang="en-US" sz="1600"/>
              <a:t>의 </a:t>
            </a:r>
            <a:r>
              <a:rPr lang="en-US" altLang="ko-KR" sz="1600"/>
              <a:t>tomcat </a:t>
            </a:r>
            <a:r>
              <a:rPr lang="ko-KR" altLang="en-US" sz="1600"/>
              <a:t>내장서버를 관리하는 객체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0" y="1970052"/>
            <a:ext cx="3391373" cy="5048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0" y="2600688"/>
            <a:ext cx="457263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00" y="3226560"/>
            <a:ext cx="3924848" cy="4858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400" y="1630182"/>
            <a:ext cx="337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* </a:t>
            </a:r>
            <a:r>
              <a:rPr lang="ko-KR" altLang="en-US" sz="1200" b="1" smtClean="0"/>
              <a:t>대표적인 메서드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7685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설정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28600" y="647640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* </a:t>
            </a:r>
            <a:r>
              <a:rPr lang="ko-KR" altLang="en-US" sz="1400" b="1" smtClean="0"/>
              <a:t>프로젝트 </a:t>
            </a:r>
            <a:r>
              <a:rPr lang="ko-KR" altLang="en-US" sz="1400" b="1" smtClean="0"/>
              <a:t>설정 우선 순위</a:t>
            </a:r>
            <a:endParaRPr lang="en-US" altLang="ko-KR" sz="14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54445"/>
            <a:ext cx="6849431" cy="4515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8030" y="956390"/>
            <a:ext cx="5025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우선순위가 높은 </a:t>
            </a:r>
            <a:r>
              <a:rPr lang="en-US" altLang="ko-KR" sz="1200" smtClean="0"/>
              <a:t>application.properties</a:t>
            </a:r>
            <a:r>
              <a:rPr lang="ko-KR" altLang="en-US" sz="1200" smtClean="0"/>
              <a:t>가 우선순위가 낮은</a:t>
            </a:r>
            <a:endParaRPr lang="en-US" altLang="ko-KR" sz="1200" smtClean="0"/>
          </a:p>
          <a:p>
            <a:r>
              <a:rPr lang="en-US" altLang="ko-KR" sz="1200"/>
              <a:t> </a:t>
            </a:r>
            <a:r>
              <a:rPr lang="en-US" altLang="ko-KR" sz="1200" smtClean="0"/>
              <a:t>   application.properties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override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2.  SpringBoot</a:t>
            </a:r>
            <a:r>
              <a:rPr lang="ko-KR" altLang="en-US" sz="1200" smtClean="0"/>
              <a:t>의 기본 설정은 우선순위가 가장 낮다</a:t>
            </a:r>
            <a:r>
              <a:rPr lang="en-US" altLang="ko-KR" sz="1200" smtClean="0"/>
              <a:t>. (17</a:t>
            </a:r>
            <a:r>
              <a:rPr lang="ko-KR" altLang="en-US" sz="1200" smtClean="0"/>
              <a:t>번</a:t>
            </a:r>
            <a:r>
              <a:rPr lang="en-US" altLang="ko-KR" sz="1200" smtClean="0"/>
              <a:t>)</a:t>
            </a:r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r>
              <a:rPr lang="en-US" altLang="ko-KR" sz="1200" smtClean="0"/>
              <a:t>3.  jar</a:t>
            </a:r>
            <a:r>
              <a:rPr lang="ko-KR" altLang="en-US" sz="1200" smtClean="0"/>
              <a:t>파일 외부의 </a:t>
            </a:r>
            <a:r>
              <a:rPr lang="en-US" altLang="ko-KR" sz="1200" smtClean="0"/>
              <a:t>application.properties </a:t>
            </a:r>
            <a:r>
              <a:rPr lang="ko-KR" altLang="en-US" sz="1200" smtClean="0"/>
              <a:t>파일의 우선순위</a:t>
            </a:r>
            <a:r>
              <a:rPr lang="en-US" altLang="ko-KR" sz="1200" smtClean="0"/>
              <a:t>(14)</a:t>
            </a:r>
            <a:r>
              <a:rPr lang="ko-KR" altLang="en-US" sz="1200" smtClean="0"/>
              <a:t>가 </a:t>
            </a:r>
            <a:endParaRPr lang="en-US" altLang="ko-KR" sz="1200" smtClean="0"/>
          </a:p>
          <a:p>
            <a:r>
              <a:rPr lang="en-US" altLang="ko-KR" sz="1200" smtClean="0"/>
              <a:t>    jar</a:t>
            </a:r>
            <a:r>
              <a:rPr lang="ko-KR" altLang="en-US" sz="1200" smtClean="0"/>
              <a:t>파일 내부의 </a:t>
            </a:r>
            <a:r>
              <a:rPr lang="en-US" altLang="ko-KR" sz="1200" smtClean="0"/>
              <a:t>application.properties </a:t>
            </a:r>
            <a:r>
              <a:rPr lang="ko-KR" altLang="en-US" sz="1200" smtClean="0"/>
              <a:t>파일</a:t>
            </a:r>
            <a:r>
              <a:rPr lang="en-US" altLang="ko-KR" sz="1200" smtClean="0"/>
              <a:t>(15)</a:t>
            </a:r>
            <a:r>
              <a:rPr lang="ko-KR" altLang="en-US" sz="1200" smtClean="0"/>
              <a:t>보다 높다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</a:t>
            </a:r>
            <a:endParaRPr lang="en-US" altLang="ko-KR" sz="1200"/>
          </a:p>
          <a:p>
            <a:r>
              <a:rPr lang="en-US" altLang="ko-KR" sz="1200"/>
              <a:t> </a:t>
            </a:r>
            <a:r>
              <a:rPr lang="en-US" altLang="ko-KR" sz="1200" smtClean="0"/>
              <a:t>   </a:t>
            </a:r>
            <a:r>
              <a:rPr lang="ko-KR" altLang="en-US" sz="1200" smtClean="0"/>
              <a:t>따라서 배포한 이후 외부의 </a:t>
            </a:r>
            <a:r>
              <a:rPr lang="en-US" altLang="ko-KR" sz="1200" smtClean="0"/>
              <a:t>application.properties</a:t>
            </a:r>
            <a:r>
              <a:rPr lang="ko-KR" altLang="en-US" sz="1200" smtClean="0"/>
              <a:t>를 수정하여 </a:t>
            </a:r>
            <a:endParaRPr lang="en-US" altLang="ko-KR" sz="1200" smtClean="0"/>
          </a:p>
          <a:p>
            <a:r>
              <a:rPr lang="en-US" altLang="ko-KR" sz="1200"/>
              <a:t> </a:t>
            </a:r>
            <a:r>
              <a:rPr lang="en-US" altLang="ko-KR" sz="1200" smtClean="0"/>
              <a:t>   </a:t>
            </a:r>
            <a:r>
              <a:rPr lang="ko-KR" altLang="en-US" sz="1200" smtClean="0"/>
              <a:t>애플리케이션의 설정을 손쉽게 변경할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</a:t>
            </a:r>
            <a:r>
              <a:rPr lang="ko-KR" altLang="en-US" sz="1200" smtClean="0"/>
              <a:t> </a:t>
            </a:r>
            <a:endParaRPr lang="en-US" altLang="ko-KR" sz="1200"/>
          </a:p>
          <a:p>
            <a:r>
              <a:rPr lang="en-US" altLang="ko-KR" sz="1200"/>
              <a:t> </a:t>
            </a:r>
            <a:r>
              <a:rPr lang="en-US" altLang="ko-KR" sz="1200" smtClean="0"/>
              <a:t> 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729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pom.xml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0090"/>
            <a:ext cx="10136015" cy="2095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508000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spring-boot-starter-parent pom.xml</a:t>
            </a:r>
            <a:r>
              <a:rPr lang="ko-KR" altLang="en-US" sz="1400" smtClean="0"/>
              <a:t>을 상속 받아 해당 </a:t>
            </a:r>
            <a:r>
              <a:rPr lang="en-US" altLang="ko-KR" sz="1400" smtClean="0"/>
              <a:t>pom.xml</a:t>
            </a:r>
            <a:r>
              <a:rPr lang="ko-KR" altLang="en-US" sz="1400" smtClean="0"/>
              <a:t>의 설정을 물려받는다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dependenc</a:t>
            </a:r>
            <a:r>
              <a:rPr lang="ko-KR" altLang="en-US" sz="1400" smtClean="0"/>
              <a:t>에 버전 정보가 없어도 </a:t>
            </a:r>
            <a:r>
              <a:rPr lang="en-US" altLang="ko-KR" sz="1400"/>
              <a:t>spring-boot-starter-parent </a:t>
            </a:r>
            <a:r>
              <a:rPr lang="en-US" altLang="ko-KR" sz="1400" smtClean="0"/>
              <a:t>pom.xml</a:t>
            </a:r>
            <a:r>
              <a:rPr lang="ko-KR" altLang="en-US" sz="1400" smtClean="0"/>
              <a:t>에 맞춰진 버전 정보를 바탕으로 의존성관리를 해준다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85504"/>
            <a:ext cx="6553200" cy="2733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030645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pom.xml</a:t>
            </a:r>
            <a:endParaRPr lang="en-US" altLang="ko-KR" sz="1400" b="1"/>
          </a:p>
        </p:txBody>
      </p:sp>
      <p:sp>
        <p:nvSpPr>
          <p:cNvPr id="9" name="TextBox 8"/>
          <p:cNvSpPr txBox="1"/>
          <p:nvPr/>
        </p:nvSpPr>
        <p:spPr>
          <a:xfrm>
            <a:off x="190500" y="3542754"/>
            <a:ext cx="1178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spring-boot-starter-parent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pom.xml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12464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Main Class 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158"/>
          <a:stretch/>
        </p:blipFill>
        <p:spPr>
          <a:xfrm>
            <a:off x="546100" y="1016000"/>
            <a:ext cx="7220958" cy="2664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596900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애플리케이션의 진입점인 </a:t>
            </a:r>
            <a:r>
              <a:rPr lang="en-US" altLang="ko-KR" sz="1400" smtClean="0"/>
              <a:t>main </a:t>
            </a:r>
            <a:r>
              <a:rPr lang="ko-KR" altLang="en-US" sz="1400" smtClean="0"/>
              <a:t>메서드를 가지고 있는 </a:t>
            </a:r>
            <a:r>
              <a:rPr lang="en-US" altLang="ko-KR" sz="1400" smtClean="0"/>
              <a:t>Class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46100" y="3680022"/>
            <a:ext cx="1132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@SpringBootApplication :  @SpringBootConfiguration + @EnableAutoConfiguration + @ComponentScan  </a:t>
            </a:r>
          </a:p>
          <a:p>
            <a:r>
              <a:rPr lang="en-US" altLang="ko-KR" sz="1400" smtClean="0"/>
              <a:t>	</a:t>
            </a:r>
          </a:p>
          <a:p>
            <a:r>
              <a:rPr lang="en-US" altLang="ko-KR" sz="1400" smtClean="0"/>
              <a:t>    @SpringBootConfiguration : </a:t>
            </a:r>
            <a:r>
              <a:rPr lang="ko-KR" altLang="en-US" sz="1400" smtClean="0"/>
              <a:t>해당 클래스가 하나 이상의 </a:t>
            </a:r>
            <a:r>
              <a:rPr lang="en-US" altLang="ko-KR" sz="1400" smtClean="0"/>
              <a:t>@Bean </a:t>
            </a:r>
            <a:r>
              <a:rPr lang="ko-KR" altLang="en-US" sz="1400" smtClean="0"/>
              <a:t>메서드를 제공하고 컨테이너가 해당 </a:t>
            </a:r>
            <a:r>
              <a:rPr lang="en-US" altLang="ko-KR" sz="1400" smtClean="0"/>
              <a:t>bean</a:t>
            </a:r>
            <a:r>
              <a:rPr lang="ko-KR" altLang="en-US" sz="1400" smtClean="0"/>
              <a:t>을 정의하고 생성할 것을 명시</a:t>
            </a:r>
            <a:endParaRPr lang="en-US" altLang="ko-KR" sz="1400" smtClean="0"/>
          </a:p>
          <a:p>
            <a:r>
              <a:rPr lang="en-US" altLang="ko-KR" sz="1400"/>
              <a:t>	</a:t>
            </a:r>
            <a:r>
              <a:rPr lang="en-US" altLang="ko-KR" sz="1400" smtClean="0"/>
              <a:t>	            </a:t>
            </a:r>
            <a:r>
              <a:rPr lang="ko-KR" altLang="en-US" sz="1400" smtClean="0"/>
              <a:t>등록되는 </a:t>
            </a:r>
            <a:r>
              <a:rPr lang="en-US" altLang="ko-KR" sz="1400" smtClean="0"/>
              <a:t>Bean</a:t>
            </a:r>
            <a:r>
              <a:rPr lang="ko-KR" altLang="en-US" sz="1400"/>
              <a:t>은</a:t>
            </a:r>
            <a:r>
              <a:rPr lang="ko-KR" altLang="en-US" sz="1400" smtClean="0"/>
              <a:t> 싱글톤패턴으로 생성된다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    @EnableAutoConfiguration : SpringBoot</a:t>
            </a:r>
            <a:r>
              <a:rPr lang="ko-KR" altLang="en-US" sz="1400" smtClean="0"/>
              <a:t>의 자동설정을 사용</a:t>
            </a:r>
            <a:endParaRPr lang="en-US" altLang="ko-KR" sz="1400" smtClean="0"/>
          </a:p>
          <a:p>
            <a:r>
              <a:rPr lang="en-US" altLang="ko-KR" sz="1400" smtClean="0"/>
              <a:t>    @ComponentScan :    @Component, @Controller, @Service, @Repository </a:t>
            </a:r>
            <a:r>
              <a:rPr lang="ko-KR" altLang="en-US" sz="1400" smtClean="0"/>
              <a:t>어노테이션이 명시된 클래스를 </a:t>
            </a:r>
            <a:r>
              <a:rPr lang="en-US" altLang="ko-KR" sz="1400" smtClean="0"/>
              <a:t>Bean</a:t>
            </a:r>
            <a:r>
              <a:rPr lang="ko-KR" altLang="en-US" sz="1400" smtClean="0"/>
              <a:t>으로 등록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686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Annotation</a:t>
            </a:r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7868"/>
              </p:ext>
            </p:extLst>
          </p:nvPr>
        </p:nvGraphicFramePr>
        <p:xfrm>
          <a:off x="228600" y="681566"/>
          <a:ext cx="11607800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8483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Spring Boot Annotation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@SpringBootApplication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@Configuration,</a:t>
                      </a:r>
                      <a:r>
                        <a:rPr lang="en-US" altLang="ko-KR" sz="1200" baseline="0" smtClean="0"/>
                        <a:t> @EnableAutoConfiguration, @ComponentScan </a:t>
                      </a:r>
                      <a:r>
                        <a:rPr lang="ko-KR" altLang="en-US" sz="1200" baseline="0" smtClean="0"/>
                        <a:t>을 합친 어노테이션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en-US" altLang="ko-KR" sz="1200" baseline="0" smtClean="0"/>
                        <a:t>Main Class </a:t>
                      </a:r>
                      <a:r>
                        <a:rPr lang="ko-KR" altLang="en-US" sz="1200" baseline="0" smtClean="0"/>
                        <a:t>위에 사용한다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@Configurations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@Bean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어노테이션을 </a:t>
                      </a:r>
                      <a:r>
                        <a:rPr lang="en-US" altLang="ko-KR" sz="1200" baseline="0" smtClean="0"/>
                        <a:t>Bean</a:t>
                      </a:r>
                      <a:r>
                        <a:rPr lang="ko-KR" altLang="en-US" sz="1200" baseline="0" smtClean="0"/>
                        <a:t>메서드에 적용해 </a:t>
                      </a:r>
                      <a:r>
                        <a:rPr lang="en-US" altLang="ko-KR" sz="1200" baseline="0" smtClean="0"/>
                        <a:t>Bean</a:t>
                      </a:r>
                      <a:r>
                        <a:rPr lang="ko-KR" altLang="en-US" sz="1200" baseline="0" smtClean="0"/>
                        <a:t>을 생성하게 하는 어노테이션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만들어진 </a:t>
                      </a:r>
                      <a:r>
                        <a:rPr lang="en-US" altLang="ko-KR" sz="1200" baseline="0" smtClean="0"/>
                        <a:t>Bean</a:t>
                      </a:r>
                      <a:r>
                        <a:rPr lang="ko-KR" altLang="en-US" sz="1200" baseline="0" smtClean="0"/>
                        <a:t>은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smtClean="0"/>
                        <a:t>싱글톤 패턴으로 생성된다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@EnableAutoConfiguration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Spring</a:t>
                      </a:r>
                      <a:r>
                        <a:rPr lang="en-US" altLang="ko-KR" sz="1200" baseline="0" smtClean="0"/>
                        <a:t> Boot</a:t>
                      </a:r>
                      <a:r>
                        <a:rPr lang="ko-KR" altLang="en-US" sz="1200" baseline="0" smtClean="0"/>
                        <a:t>의 자동 설정기능을 사용할 것임을 명시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@ComponentScan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Main</a:t>
                      </a:r>
                      <a:r>
                        <a:rPr lang="en-US" altLang="ko-KR" sz="1200" baseline="0" smtClean="0"/>
                        <a:t> Class</a:t>
                      </a:r>
                      <a:r>
                        <a:rPr lang="ko-KR" altLang="en-US" sz="1200" baseline="0" smtClean="0"/>
                        <a:t>가 위치한 </a:t>
                      </a:r>
                      <a:r>
                        <a:rPr lang="en-US" altLang="ko-KR" sz="1200" baseline="0" smtClean="0"/>
                        <a:t>Root Package</a:t>
                      </a:r>
                      <a:r>
                        <a:rPr lang="ko-KR" altLang="en-US" sz="1200" baseline="0" smtClean="0"/>
                        <a:t>부터 이하 모든 패키지의 클래스를 검색해 </a:t>
                      </a:r>
                      <a:r>
                        <a:rPr lang="en-US" altLang="ko-KR" sz="1200" baseline="0" smtClean="0"/>
                        <a:t>@Component, @Controller, @Service, @Repository </a:t>
                      </a:r>
                      <a:r>
                        <a:rPr lang="ko-KR" altLang="en-US" sz="1200" baseline="0" smtClean="0"/>
                        <a:t>어노테이션이 부여된 모든 클래스를 </a:t>
                      </a:r>
                      <a:r>
                        <a:rPr lang="en-US" altLang="ko-KR" sz="1200" baseline="0" smtClean="0"/>
                        <a:t>Bean</a:t>
                      </a:r>
                      <a:r>
                        <a:rPr lang="ko-KR" altLang="en-US" sz="1200" baseline="0" smtClean="0"/>
                        <a:t>으로 등록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@Bean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Method </a:t>
                      </a:r>
                      <a:r>
                        <a:rPr lang="ko-KR" altLang="en-US" sz="1200" smtClean="0"/>
                        <a:t>위에 사용하며 해당 메서드의 </a:t>
                      </a:r>
                      <a:r>
                        <a:rPr lang="en-US" altLang="ko-KR" sz="1200" smtClean="0"/>
                        <a:t>return objec</a:t>
                      </a:r>
                      <a:r>
                        <a:rPr lang="ko-KR" altLang="en-US" sz="1200" smtClean="0"/>
                        <a:t>를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으로 등록한다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외부라이브러리의 객체를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으로 등록할 때 사용한다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@Component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Class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위에 사용하여 해당 클래스의 객체를 </a:t>
                      </a:r>
                      <a:r>
                        <a:rPr lang="en-US" altLang="ko-KR" sz="1200" baseline="0" smtClean="0"/>
                        <a:t>Bean</a:t>
                      </a:r>
                      <a:r>
                        <a:rPr lang="ko-KR" altLang="en-US" sz="1200" baseline="0" smtClean="0"/>
                        <a:t>으로 등록한다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@Controller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클래스가 </a:t>
                      </a:r>
                      <a:r>
                        <a:rPr lang="en-US" altLang="ko-KR" sz="1200" smtClean="0"/>
                        <a:t>Controller</a:t>
                      </a:r>
                      <a:r>
                        <a:rPr lang="ko-KR" altLang="en-US" sz="1200" smtClean="0"/>
                        <a:t>임을 명시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해당 클래스는 </a:t>
                      </a:r>
                      <a:r>
                        <a:rPr lang="en-US" altLang="ko-KR" sz="1200" smtClean="0"/>
                        <a:t> @RequestMapping,</a:t>
                      </a:r>
                      <a:r>
                        <a:rPr lang="en-US" altLang="ko-KR" sz="1200" baseline="0" smtClean="0"/>
                        <a:t> @RequestBody, @ResponseBody </a:t>
                      </a:r>
                      <a:r>
                        <a:rPr lang="ko-KR" altLang="en-US" sz="1200" baseline="0" smtClean="0"/>
                        <a:t>어노테이션을 사용할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@RequestMapping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어떤 </a:t>
                      </a:r>
                      <a:r>
                        <a:rPr lang="en-US" altLang="ko-KR" sz="1200" smtClean="0"/>
                        <a:t>Http Request</a:t>
                      </a:r>
                      <a:r>
                        <a:rPr lang="ko-KR" altLang="en-US" sz="1200" smtClean="0"/>
                        <a:t>를 처리할 것인지를 </a:t>
                      </a:r>
                      <a:r>
                        <a:rPr lang="en-US" altLang="ko-KR" sz="1200" smtClean="0"/>
                        <a:t>URL</a:t>
                      </a:r>
                      <a:r>
                        <a:rPr lang="ko-KR" altLang="en-US" sz="1200" smtClean="0"/>
                        <a:t>로 명시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@RequestBody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Http</a:t>
                      </a:r>
                      <a:r>
                        <a:rPr lang="en-US" altLang="ko-KR" sz="1200" baseline="0" smtClean="0"/>
                        <a:t> Request Message</a:t>
                      </a:r>
                      <a:r>
                        <a:rPr lang="ko-KR" altLang="en-US" sz="1200" baseline="0" smtClean="0"/>
                        <a:t>의 </a:t>
                      </a:r>
                      <a:r>
                        <a:rPr lang="en-US" altLang="ko-KR" sz="1200" baseline="0" smtClean="0"/>
                        <a:t>Body</a:t>
                      </a:r>
                      <a:r>
                        <a:rPr lang="ko-KR" altLang="en-US" sz="1200" baseline="0" smtClean="0"/>
                        <a:t>를 변환해서 담을 </a:t>
                      </a:r>
                      <a:r>
                        <a:rPr lang="en-US" altLang="ko-KR" sz="1200" baseline="0" smtClean="0"/>
                        <a:t>argument</a:t>
                      </a:r>
                      <a:r>
                        <a:rPr lang="ko-KR" altLang="en-US" sz="1200" baseline="0" smtClean="0"/>
                        <a:t>앞에 명시</a:t>
                      </a:r>
                      <a:r>
                        <a:rPr lang="en-US" altLang="ko-KR" sz="1200" baseline="0" smtClean="0"/>
                        <a:t>, GET </a:t>
                      </a:r>
                      <a:r>
                        <a:rPr lang="ko-KR" altLang="en-US" sz="1200" baseline="0" smtClean="0"/>
                        <a:t>메서드는 </a:t>
                      </a:r>
                      <a:r>
                        <a:rPr lang="en-US" altLang="ko-KR" sz="1200" baseline="0" smtClean="0"/>
                        <a:t>Body</a:t>
                      </a:r>
                      <a:r>
                        <a:rPr lang="ko-KR" altLang="en-US" sz="1200" baseline="0" smtClean="0"/>
                        <a:t>가 없기 때문에 사용 불가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@ResponseBody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메서드의 </a:t>
                      </a:r>
                      <a:r>
                        <a:rPr lang="en-US" altLang="ko-KR" sz="1200" smtClean="0"/>
                        <a:t>Return </a:t>
                      </a:r>
                      <a:r>
                        <a:rPr lang="ko-KR" altLang="en-US" sz="1200" smtClean="0"/>
                        <a:t>값을 적절히 변환한 후 </a:t>
                      </a:r>
                      <a:r>
                        <a:rPr lang="en-US" altLang="ko-KR" sz="1200" smtClean="0"/>
                        <a:t>Http</a:t>
                      </a:r>
                      <a:r>
                        <a:rPr lang="en-US" altLang="ko-KR" sz="1200" baseline="0" smtClean="0"/>
                        <a:t> Response Message</a:t>
                      </a:r>
                      <a:r>
                        <a:rPr lang="ko-KR" altLang="en-US" sz="1200" baseline="0" smtClean="0"/>
                        <a:t>의 </a:t>
                      </a:r>
                      <a:r>
                        <a:rPr lang="en-US" altLang="ko-KR" sz="1200" baseline="0" smtClean="0"/>
                        <a:t>Body</a:t>
                      </a:r>
                      <a:r>
                        <a:rPr lang="ko-KR" altLang="en-US" sz="1200" smtClean="0"/>
                        <a:t>에 담아 반환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@Service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클래스가 </a:t>
                      </a:r>
                      <a:r>
                        <a:rPr lang="en-US" altLang="ko-KR" sz="1200" smtClean="0"/>
                        <a:t>Service </a:t>
                      </a:r>
                      <a:r>
                        <a:rPr lang="ko-KR" altLang="en-US" sz="1200" smtClean="0"/>
                        <a:t>역할을 함을 명시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@Repository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클래스가 </a:t>
                      </a:r>
                      <a:r>
                        <a:rPr lang="en-US" altLang="ko-KR" sz="1200" smtClean="0"/>
                        <a:t>Dao </a:t>
                      </a:r>
                      <a:r>
                        <a:rPr lang="ko-KR" altLang="en-US" sz="1200" smtClean="0"/>
                        <a:t>역할을 함을 명시</a:t>
                      </a:r>
                      <a:r>
                        <a:rPr lang="en-US" altLang="ko-KR" sz="1200" smtClean="0"/>
                        <a:t>, SQLException</a:t>
                      </a:r>
                      <a:r>
                        <a:rPr lang="ko-KR" altLang="en-US" sz="1200" smtClean="0"/>
                        <a:t>을 </a:t>
                      </a:r>
                      <a:r>
                        <a:rPr lang="en-US" altLang="ko-KR" sz="1200" smtClean="0"/>
                        <a:t>DataAccessException</a:t>
                      </a:r>
                      <a:r>
                        <a:rPr lang="ko-KR" altLang="en-US" sz="1200" smtClean="0"/>
                        <a:t>으로 변환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@Autowired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변수 또는 메서드 앞에 작성해 해당 타입에 맞는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을 자동으로 주입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@Qualifier(“value”)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@Autowired </a:t>
                      </a:r>
                      <a:r>
                        <a:rPr lang="ko-KR" altLang="en-US" sz="1200" smtClean="0"/>
                        <a:t>와 함께 사용하여 </a:t>
                      </a:r>
                      <a:r>
                        <a:rPr lang="en-US" altLang="ko-KR" sz="1200" smtClean="0"/>
                        <a:t>@Autowired</a:t>
                      </a:r>
                      <a:r>
                        <a:rPr lang="ko-KR" altLang="en-US" sz="1200" smtClean="0"/>
                        <a:t>가 알맞은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을 못 찾을 경우 </a:t>
                      </a:r>
                      <a:r>
                        <a:rPr lang="en-US" altLang="ko-KR" sz="1200" smtClean="0"/>
                        <a:t>name</a:t>
                      </a:r>
                      <a:r>
                        <a:rPr lang="ko-KR" altLang="en-US" sz="1200" smtClean="0"/>
                        <a:t>으로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을 찾도록 지정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Annotation</a:t>
            </a:r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7053"/>
              </p:ext>
            </p:extLst>
          </p:nvPr>
        </p:nvGraphicFramePr>
        <p:xfrm>
          <a:off x="228600" y="681566"/>
          <a:ext cx="116078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8483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Spring Boot Annotation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@Resource(name=“value”)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주어진 </a:t>
                      </a:r>
                      <a:r>
                        <a:rPr lang="en-US" altLang="ko-KR" sz="1200" smtClean="0"/>
                        <a:t>id </a:t>
                      </a:r>
                      <a:r>
                        <a:rPr lang="ko-KR" altLang="en-US" sz="1200" smtClean="0"/>
                        <a:t>의 </a:t>
                      </a:r>
                      <a:r>
                        <a:rPr lang="en-US" altLang="ko-KR" sz="1200" smtClean="0"/>
                        <a:t>bean</a:t>
                      </a:r>
                      <a:r>
                        <a:rPr lang="ko-KR" altLang="en-US" sz="1200" smtClean="0"/>
                        <a:t>을 찾아서 주입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properties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에서 값을 가져와 적용할 때 사용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@Transactional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메서드</a:t>
                      </a:r>
                      <a:r>
                        <a:rPr lang="ko-KR" altLang="en-US" sz="1200" baseline="0" smtClean="0"/>
                        <a:t> 또는 클래스의 </a:t>
                      </a:r>
                      <a:r>
                        <a:rPr lang="ko-KR" altLang="en-US" sz="1200" smtClean="0"/>
                        <a:t>데이터베이스 트랜잭션 처리를 </a:t>
                      </a:r>
                      <a:r>
                        <a:rPr lang="en-US" altLang="ko-KR" sz="1200" smtClean="0"/>
                        <a:t>Spring</a:t>
                      </a:r>
                      <a:r>
                        <a:rPr lang="ko-KR" altLang="en-US" sz="1200" smtClean="0"/>
                        <a:t>에게 위임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@ServletComponentScan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Servlet</a:t>
                      </a:r>
                      <a:r>
                        <a:rPr lang="en-US" altLang="ko-KR" sz="1200" baseline="0" smtClean="0"/>
                        <a:t> Component(filter, Servlet, Listener) </a:t>
                      </a:r>
                      <a:r>
                        <a:rPr lang="ko-KR" altLang="en-US" sz="1200" baseline="0" smtClean="0"/>
                        <a:t>를 </a:t>
                      </a:r>
                      <a:r>
                        <a:rPr lang="en-US" altLang="ko-KR" sz="1200" baseline="0" smtClean="0"/>
                        <a:t>scan</a:t>
                      </a:r>
                      <a:r>
                        <a:rPr lang="ko-KR" altLang="en-US" sz="1200" baseline="0" smtClean="0"/>
                        <a:t>하고 등록한다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내장 웹서버를 사용하는 경우에만 동작한다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@ControllerAdvice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@ExceptionHandler</a:t>
                      </a:r>
                      <a:r>
                        <a:rPr lang="ko-KR" altLang="en-US" sz="1200" smtClean="0"/>
                        <a:t>와 함께 사용되어 예외처리클래스를 적용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@ExceptionHandler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@ControllerAdvice</a:t>
                      </a:r>
                      <a:r>
                        <a:rPr lang="ko-KR" altLang="en-US" sz="1200" smtClean="0"/>
                        <a:t>와 함께 사용 되어 예외처리클래스를 적용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@ResponseStatus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응답 상태코드를 지정할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@RestController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@Controller +</a:t>
                      </a:r>
                      <a:r>
                        <a:rPr lang="en-US" altLang="ko-KR" sz="1200" baseline="0" smtClean="0"/>
                        <a:t> @ResponseBody </a:t>
                      </a:r>
                      <a:r>
                        <a:rPr lang="ko-KR" altLang="en-US" sz="1200" baseline="0" smtClean="0"/>
                        <a:t>메서드의 반환값이 </a:t>
                      </a:r>
                      <a:r>
                        <a:rPr lang="en-US" altLang="ko-KR" sz="1200" baseline="0" smtClean="0"/>
                        <a:t>json</a:t>
                      </a:r>
                      <a:r>
                        <a:rPr lang="ko-KR" altLang="en-US" sz="1200" baseline="0" smtClean="0"/>
                        <a:t>으로 변환되어 응답바디에 담긴다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@Aspect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클래스가 </a:t>
                      </a:r>
                      <a:r>
                        <a:rPr lang="en-US" altLang="ko-KR" sz="1200" smtClean="0"/>
                        <a:t>AOP</a:t>
                      </a:r>
                      <a:r>
                        <a:rPr lang="ko-KR" altLang="en-US" sz="1200" smtClean="0"/>
                        <a:t>의 </a:t>
                      </a:r>
                      <a:r>
                        <a:rPr lang="en-US" altLang="ko-KR" sz="1200" smtClean="0"/>
                        <a:t>Aspect </a:t>
                      </a:r>
                      <a:r>
                        <a:rPr lang="ko-KR" altLang="en-US" sz="1200" smtClean="0"/>
                        <a:t>역할을 하게끔 만들어 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@Before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@Aspect</a:t>
                      </a:r>
                      <a:r>
                        <a:rPr lang="ko-KR" altLang="en-US" sz="1200" smtClean="0"/>
                        <a:t>가 적용된 클래스의 메서드에 적용</a:t>
                      </a:r>
                      <a:r>
                        <a:rPr lang="en-US" altLang="ko-KR" sz="1200" smtClean="0"/>
                        <a:t>.</a:t>
                      </a:r>
                      <a:r>
                        <a:rPr lang="en-US" altLang="ko-KR" sz="1200" baseline="0" smtClean="0"/>
                        <a:t> target </a:t>
                      </a:r>
                      <a:r>
                        <a:rPr lang="ko-KR" altLang="en-US" sz="1200" baseline="0" smtClean="0"/>
                        <a:t>객체를 호출하기 전에 실행된다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@After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target </a:t>
                      </a:r>
                      <a:r>
                        <a:rPr lang="ko-KR" altLang="en-US" sz="1200" smtClean="0"/>
                        <a:t>객체를 호출한 이후에 실행된다</a:t>
                      </a:r>
                      <a:r>
                        <a:rPr lang="en-US" altLang="ko-KR" sz="1200" smtClean="0"/>
                        <a:t>. target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객체가 반환하는 반환값을 전달 받을 방법은 없다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@AfterReturning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target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객체를 호출한 이후에 실행</a:t>
                      </a:r>
                      <a:r>
                        <a:rPr lang="en-US" altLang="ko-KR" sz="1200" baseline="0" smtClean="0"/>
                        <a:t>, target </a:t>
                      </a:r>
                      <a:r>
                        <a:rPr lang="ko-KR" altLang="en-US" sz="1200" baseline="0" smtClean="0"/>
                        <a:t>객체가 반환하는 반환값을 파라미터로 전달 받을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@AfterThrowing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target </a:t>
                      </a:r>
                      <a:r>
                        <a:rPr lang="ko-KR" altLang="en-US" sz="1200" smtClean="0"/>
                        <a:t>객체를 호출한 뒤</a:t>
                      </a:r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예외가 발생할 경우 실행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Project </a:t>
            </a:r>
            <a:r>
              <a:rPr lang="ko-KR" altLang="en-US" b="1" smtClean="0"/>
              <a:t>준비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051942"/>
            <a:ext cx="2552699" cy="891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45648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1. application.properties</a:t>
            </a:r>
            <a:r>
              <a:rPr lang="ko-KR" altLang="en-US" sz="1400" b="1" smtClean="0"/>
              <a:t>에 서버 포트와 </a:t>
            </a:r>
            <a:r>
              <a:rPr lang="en-US" altLang="ko-KR" sz="1400" b="1" smtClean="0"/>
              <a:t>encoding </a:t>
            </a:r>
            <a:r>
              <a:rPr lang="ko-KR" altLang="en-US" sz="1400" b="1" smtClean="0"/>
              <a:t>설정</a:t>
            </a:r>
            <a:endParaRPr lang="en-US" altLang="ko-KR" sz="1400" b="1"/>
          </a:p>
        </p:txBody>
      </p:sp>
      <p:sp>
        <p:nvSpPr>
          <p:cNvPr id="8" name="TextBox 7"/>
          <p:cNvSpPr txBox="1"/>
          <p:nvPr/>
        </p:nvSpPr>
        <p:spPr>
          <a:xfrm>
            <a:off x="228600" y="2243769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en-US" altLang="ko-KR" sz="1400" b="1" smtClean="0"/>
              <a:t>. oracle ATP DB </a:t>
            </a:r>
            <a:r>
              <a:rPr lang="ko-KR" altLang="en-US" sz="1400" b="1" smtClean="0"/>
              <a:t>연동을 위한 </a:t>
            </a:r>
            <a:r>
              <a:rPr lang="en-US" altLang="ko-KR" sz="1400" b="1" smtClean="0"/>
              <a:t>ojdbc8, oraclepki, osdt_cert, osdt_core </a:t>
            </a:r>
            <a:r>
              <a:rPr lang="ko-KR" altLang="en-US" sz="1400" b="1" smtClean="0"/>
              <a:t>의존 라이브러리 추가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querydsl </a:t>
            </a:r>
            <a:r>
              <a:rPr lang="ko-KR" altLang="en-US" sz="1400" b="1" smtClean="0"/>
              <a:t>사용을 위한 </a:t>
            </a:r>
            <a:r>
              <a:rPr lang="en-US" altLang="ko-KR" sz="1400" b="1" smtClean="0"/>
              <a:t>querydsl-jpa </a:t>
            </a:r>
            <a:r>
              <a:rPr lang="ko-KR" altLang="en-US" sz="1400" b="1" smtClean="0"/>
              <a:t>의존 라이브러리 추가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63533"/>
            <a:ext cx="4577750" cy="3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Project </a:t>
            </a:r>
            <a:r>
              <a:rPr lang="ko-KR" altLang="en-US" b="1" smtClean="0"/>
              <a:t>준비</a:t>
            </a:r>
            <a:endParaRPr lang="ko-KR" altLang="en-US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74" y="1279164"/>
            <a:ext cx="7001852" cy="51632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174" y="651538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3. querydsl </a:t>
            </a:r>
            <a:r>
              <a:rPr lang="ko-KR" altLang="en-US" sz="1400" b="1" smtClean="0"/>
              <a:t>사용을 위한 </a:t>
            </a:r>
            <a:r>
              <a:rPr lang="en-US" altLang="ko-KR" sz="1400" b="1" smtClean="0"/>
              <a:t>Maven ATP Plugin </a:t>
            </a:r>
            <a:r>
              <a:rPr lang="ko-KR" altLang="en-US" sz="1400" b="1" smtClean="0"/>
              <a:t>추가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</a:t>
            </a:r>
            <a:r>
              <a:rPr lang="ko-KR" altLang="en-US" sz="1400" b="1" smtClean="0"/>
              <a:t>참고 </a:t>
            </a:r>
            <a:r>
              <a:rPr lang="en-US" altLang="ko-KR" sz="1400" b="1"/>
              <a:t>: https://github.com/querydsl/querydsl/tree/master/querydsl-jpa</a:t>
            </a:r>
          </a:p>
        </p:txBody>
      </p:sp>
    </p:spTree>
    <p:extLst>
      <p:ext uri="{BB962C8B-B14F-4D97-AF65-F5344CB8AC3E}">
        <p14:creationId xmlns:p14="http://schemas.microsoft.com/office/powerpoint/2010/main" val="3559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Project </a:t>
            </a:r>
            <a:r>
              <a:rPr lang="ko-KR" altLang="en-US" b="1" smtClean="0"/>
              <a:t>준비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28600" y="2169648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5. DBConfig </a:t>
            </a:r>
            <a:r>
              <a:rPr lang="ko-KR" altLang="en-US" sz="1400" b="1" smtClean="0"/>
              <a:t>클래스를 생성하고 </a:t>
            </a:r>
            <a:r>
              <a:rPr lang="en-US" altLang="ko-KR" sz="1400" b="1" smtClean="0"/>
              <a:t>oracle ATP DB </a:t>
            </a:r>
            <a:r>
              <a:rPr lang="ko-KR" altLang="en-US" sz="1400" b="1" smtClean="0"/>
              <a:t>연동을 위한 </a:t>
            </a:r>
            <a:r>
              <a:rPr lang="en-US" altLang="ko-KR" sz="1400" b="1" smtClean="0"/>
              <a:t>OracleDataSource </a:t>
            </a:r>
            <a:r>
              <a:rPr lang="ko-KR" altLang="en-US" sz="1400" b="1" smtClean="0"/>
              <a:t>객체 </a:t>
            </a:r>
            <a:r>
              <a:rPr lang="en-US" altLang="ko-KR" sz="1400" b="1" smtClean="0"/>
              <a:t>bean </a:t>
            </a:r>
            <a:r>
              <a:rPr lang="ko-KR" altLang="en-US" sz="1400" b="1" smtClean="0"/>
              <a:t>등록</a:t>
            </a:r>
            <a:endParaRPr lang="en-US" altLang="ko-KR" sz="1400" b="1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Wallet_&lt;DB</a:t>
            </a:r>
            <a:r>
              <a:rPr lang="ko-KR" altLang="en-US" sz="1400" smtClean="0"/>
              <a:t>이름</a:t>
            </a:r>
            <a:r>
              <a:rPr lang="en-US" altLang="ko-KR" sz="1400" smtClean="0"/>
              <a:t>&gt; </a:t>
            </a:r>
            <a:r>
              <a:rPr lang="ko-KR" altLang="en-US" sz="1400" smtClean="0"/>
              <a:t>경로를 동적으로 구하기 위해 </a:t>
            </a:r>
            <a:r>
              <a:rPr lang="en-US" altLang="ko-KR" sz="1400" smtClean="0"/>
              <a:t>OracleDataSource</a:t>
            </a:r>
            <a:r>
              <a:rPr lang="ko-KR" altLang="en-US" sz="1400" smtClean="0"/>
              <a:t>를 직접 </a:t>
            </a:r>
            <a:r>
              <a:rPr lang="en-US" altLang="ko-KR" sz="1400" smtClean="0"/>
              <a:t>bean</a:t>
            </a:r>
            <a:r>
              <a:rPr lang="ko-KR" altLang="en-US" sz="1400" smtClean="0"/>
              <a:t>으로 등록</a:t>
            </a: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1" y="2715641"/>
            <a:ext cx="8216029" cy="272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721848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4. src/main/resources </a:t>
            </a:r>
            <a:r>
              <a:rPr lang="ko-KR" altLang="en-US" sz="1400" b="1" smtClean="0"/>
              <a:t>아래 </a:t>
            </a:r>
            <a:r>
              <a:rPr lang="en-US" altLang="ko-KR" sz="1400" b="1" smtClean="0"/>
              <a:t>Oracle ATP Wallet </a:t>
            </a:r>
            <a:r>
              <a:rPr lang="ko-KR" altLang="en-US" sz="1400" b="1" smtClean="0"/>
              <a:t>추가</a:t>
            </a:r>
            <a:endParaRPr lang="en-US" altLang="ko-KR" sz="14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3120"/>
          <a:stretch/>
        </p:blipFill>
        <p:spPr>
          <a:xfrm>
            <a:off x="342901" y="1016000"/>
            <a:ext cx="2219635" cy="8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Project </a:t>
            </a:r>
            <a:r>
              <a:rPr lang="ko-KR" altLang="en-US" b="1" smtClean="0"/>
              <a:t>준비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28600" y="721848"/>
            <a:ext cx="1132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r>
              <a:rPr lang="en-US" altLang="ko-KR" sz="1400" b="1" smtClean="0"/>
              <a:t>. JPAConfig </a:t>
            </a:r>
            <a:r>
              <a:rPr lang="ko-KR" altLang="en-US" sz="1400" b="1" smtClean="0"/>
              <a:t>클래스 생성</a:t>
            </a:r>
            <a:r>
              <a:rPr lang="en-US" altLang="ko-KR" sz="1400" b="1"/>
              <a:t>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@PersistenceContext </a:t>
            </a:r>
            <a:r>
              <a:rPr lang="ko-KR" altLang="en-US" sz="1400" b="1" smtClean="0"/>
              <a:t>어노테이션을 사용해 </a:t>
            </a:r>
            <a:r>
              <a:rPr lang="en-US" altLang="ko-KR" sz="1400" b="1" smtClean="0"/>
              <a:t>EntityManager </a:t>
            </a:r>
            <a:r>
              <a:rPr lang="ko-KR" altLang="en-US" sz="1400" b="1" smtClean="0"/>
              <a:t>생성</a:t>
            </a:r>
            <a:endParaRPr lang="en-US" altLang="ko-KR" sz="1400" b="1" smtClean="0"/>
          </a:p>
          <a:p>
            <a:r>
              <a:rPr lang="en-US" altLang="ko-KR" sz="1400" b="1" smtClean="0"/>
              <a:t>   querydsl </a:t>
            </a:r>
            <a:r>
              <a:rPr lang="ko-KR" altLang="en-US" sz="1400" b="1" smtClean="0"/>
              <a:t>을 사용하기 위한 </a:t>
            </a:r>
            <a:r>
              <a:rPr lang="en-US" altLang="ko-KR" sz="1400" b="1" smtClean="0"/>
              <a:t>JPAQueryFactory </a:t>
            </a:r>
            <a:r>
              <a:rPr lang="ko-KR" altLang="en-US" sz="1400" b="1" smtClean="0"/>
              <a:t>객체를 </a:t>
            </a:r>
            <a:r>
              <a:rPr lang="en-US" altLang="ko-KR" sz="1400" b="1" smtClean="0"/>
              <a:t>bean</a:t>
            </a:r>
            <a:r>
              <a:rPr lang="ko-KR" altLang="en-US" sz="1400" b="1" smtClean="0"/>
              <a:t>으로 등록 </a:t>
            </a:r>
            <a:endParaRPr lang="en-US" altLang="ko-KR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5" y="1635228"/>
            <a:ext cx="4677428" cy="301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4889500"/>
            <a:ext cx="930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Spring Boot – jpa – querydsl </a:t>
            </a:r>
            <a:r>
              <a:rPr lang="ko-KR" altLang="en-US" sz="2800" b="1" smtClean="0"/>
              <a:t>연동 완료</a:t>
            </a:r>
            <a:endParaRPr lang="en-US" altLang="ko-KR" sz="2800" b="1" smtClean="0"/>
          </a:p>
          <a:p>
            <a:endParaRPr lang="en-US" altLang="ko-KR" sz="2800" b="1" smtClean="0"/>
          </a:p>
          <a:p>
            <a:r>
              <a:rPr lang="en-US" altLang="ko-KR" sz="2800" b="1" smtClean="0"/>
              <a:t>Test </a:t>
            </a:r>
            <a:r>
              <a:rPr lang="ko-KR" altLang="en-US" sz="2800" b="1" smtClean="0"/>
              <a:t>시작</a:t>
            </a:r>
            <a:r>
              <a:rPr lang="en-US" altLang="ko-KR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0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96900" y="812800"/>
            <a:ext cx="10693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Spring Boot</a:t>
            </a:r>
            <a:r>
              <a:rPr lang="ko-KR" altLang="en-US" sz="2000" b="1" smtClean="0"/>
              <a:t> 특징</a:t>
            </a:r>
            <a:endParaRPr lang="en-US" altLang="ko-KR" sz="2000" b="1" smtClean="0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600" smtClean="0"/>
              <a:t>단독으로 실행이 가능한 스프링 애플리케이션 생성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z="1600" smtClean="0"/>
              <a:t>Tomcat, Jetty, Undertow </a:t>
            </a:r>
            <a:r>
              <a:rPr lang="ko-KR" altLang="en-US" sz="1600" smtClean="0"/>
              <a:t>같은 웹서버를 내장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기본설정이 완료되어 있는 </a:t>
            </a:r>
            <a:r>
              <a:rPr lang="en-US" altLang="ko-KR" sz="1600" smtClean="0"/>
              <a:t>starter </a:t>
            </a:r>
            <a:r>
              <a:rPr lang="ko-KR" altLang="en-US" sz="1600" smtClean="0"/>
              <a:t>컴포넌트 제공</a:t>
            </a: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ko-KR" altLang="en-US" sz="1600" smtClean="0"/>
              <a:t>배포 이후 상용화에 필요한 통계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상태 체크 등의 기능을 제공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55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jpa(querydsl) test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772"/>
          <a:stretch/>
        </p:blipFill>
        <p:spPr>
          <a:xfrm>
            <a:off x="533400" y="1080425"/>
            <a:ext cx="1912759" cy="970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772648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7. Test</a:t>
            </a:r>
            <a:r>
              <a:rPr lang="ko-KR" altLang="en-US" sz="1400" b="1" smtClean="0"/>
              <a:t>를 위한 </a:t>
            </a:r>
            <a:r>
              <a:rPr lang="en-US" altLang="ko-KR" sz="1400" b="1" smtClean="0"/>
              <a:t>member dao</a:t>
            </a:r>
            <a:r>
              <a:rPr lang="ko-KR" altLang="en-US" sz="1400" b="1" smtClean="0"/>
              <a:t>와 </a:t>
            </a:r>
            <a:r>
              <a:rPr lang="en-US" altLang="ko-KR" sz="1400" b="1" smtClean="0"/>
              <a:t>member vo </a:t>
            </a:r>
            <a:r>
              <a:rPr lang="ko-KR" altLang="en-US" sz="1400" b="1" smtClean="0"/>
              <a:t>생성</a:t>
            </a:r>
            <a:endParaRPr lang="en-US" altLang="ko-KR" sz="1400" b="1"/>
          </a:p>
        </p:txBody>
      </p:sp>
      <p:grpSp>
        <p:nvGrpSpPr>
          <p:cNvPr id="13" name="그룹 12"/>
          <p:cNvGrpSpPr/>
          <p:nvPr/>
        </p:nvGrpSpPr>
        <p:grpSpPr>
          <a:xfrm>
            <a:off x="228600" y="2659052"/>
            <a:ext cx="11328400" cy="749042"/>
            <a:chOff x="228600" y="2151052"/>
            <a:chExt cx="11328400" cy="74904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2511337"/>
              <a:ext cx="1803400" cy="3887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8600" y="2151052"/>
              <a:ext cx="1132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8. Test</a:t>
              </a:r>
              <a:r>
                <a:rPr lang="ko-KR" altLang="en-US" sz="1400" b="1" smtClean="0"/>
                <a:t>때 </a:t>
              </a:r>
              <a:r>
                <a:rPr lang="en-US" altLang="ko-KR" sz="1400" b="1" smtClean="0"/>
                <a:t>ATP</a:t>
              </a:r>
              <a:r>
                <a:rPr lang="ko-KR" altLang="en-US" sz="1400" b="1" smtClean="0"/>
                <a:t>연동을 위해 </a:t>
              </a:r>
              <a:r>
                <a:rPr lang="en-US" altLang="ko-KR" sz="1400" b="1" smtClean="0"/>
                <a:t>src/test/reosurces </a:t>
              </a:r>
              <a:r>
                <a:rPr lang="ko-KR" altLang="en-US" sz="1400" b="1" smtClean="0"/>
                <a:t>경로를 생성하고</a:t>
              </a:r>
              <a:r>
                <a:rPr lang="en-US" altLang="ko-KR" sz="1400" b="1" smtClean="0"/>
                <a:t>, wallet</a:t>
              </a:r>
              <a:r>
                <a:rPr lang="ko-KR" altLang="en-US" sz="1400" b="1" smtClean="0"/>
                <a:t>을 저장</a:t>
              </a:r>
              <a:endParaRPr lang="en-US" altLang="ko-KR" sz="1400" b="1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28600" y="4111431"/>
            <a:ext cx="11328400" cy="1376136"/>
            <a:chOff x="228600" y="3184331"/>
            <a:chExt cx="11328400" cy="1376136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84331"/>
              <a:ext cx="1132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9. Test</a:t>
              </a:r>
              <a:r>
                <a:rPr lang="ko-KR" altLang="en-US" sz="1400" b="1" smtClean="0"/>
                <a:t> 코드 작성을 위한 구조 작성</a:t>
              </a:r>
              <a:endParaRPr lang="en-US" altLang="ko-KR" sz="1400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3542156"/>
              <a:ext cx="3077818" cy="1018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7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jpa(querydsl) test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28600" y="4354821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11. member dao </a:t>
            </a:r>
            <a:r>
              <a:rPr lang="ko-KR" altLang="en-US" sz="1400" b="1" smtClean="0"/>
              <a:t>작성</a:t>
            </a:r>
            <a:endParaRPr lang="en-US" altLang="ko-KR" sz="14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1" y="4662598"/>
            <a:ext cx="6964959" cy="208094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8600" y="615303"/>
            <a:ext cx="11328400" cy="3641524"/>
            <a:chOff x="228600" y="3184331"/>
            <a:chExt cx="11328400" cy="364152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500" y="4211032"/>
              <a:ext cx="3249970" cy="261482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8600" y="3184331"/>
              <a:ext cx="11328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10. member vo </a:t>
              </a:r>
              <a:r>
                <a:rPr lang="ko-KR" altLang="en-US" sz="1400" b="1" smtClean="0"/>
                <a:t>작성 </a:t>
              </a:r>
              <a:endParaRPr lang="en-US" altLang="ko-KR" sz="1400" b="1" smtClean="0"/>
            </a:p>
            <a:p>
              <a:r>
                <a:rPr lang="en-US" altLang="ko-KR" sz="1400" b="1" smtClean="0"/>
                <a:t>   @Entity : </a:t>
              </a:r>
              <a:r>
                <a:rPr lang="ko-KR" altLang="en-US" sz="1400" b="1" smtClean="0"/>
                <a:t>매핑 시킬 테이블</a:t>
              </a:r>
              <a:endParaRPr lang="en-US" altLang="ko-KR" sz="1400" b="1" smtClean="0"/>
            </a:p>
            <a:p>
              <a:r>
                <a:rPr lang="en-US" altLang="ko-KR" sz="1400" b="1"/>
                <a:t> </a:t>
              </a:r>
              <a:r>
                <a:rPr lang="en-US" altLang="ko-KR" sz="1400" b="1" smtClean="0"/>
                <a:t>  @DynamicInsert : null</a:t>
              </a:r>
              <a:r>
                <a:rPr lang="ko-KR" altLang="en-US" sz="1400" b="1" smtClean="0"/>
                <a:t>이 존재할 경우 해당 컬럼은 제외하고 쿼리 생성</a:t>
              </a:r>
              <a:endParaRPr lang="en-US" altLang="ko-KR" sz="1400" b="1" smtClean="0"/>
            </a:p>
            <a:p>
              <a:r>
                <a:rPr lang="en-US" altLang="ko-KR" sz="1400" b="1"/>
                <a:t> </a:t>
              </a:r>
              <a:r>
                <a:rPr lang="en-US" altLang="ko-KR" sz="1400" b="1" smtClean="0"/>
                <a:t>  @DynamicUpdate : null</a:t>
              </a:r>
              <a:r>
                <a:rPr lang="ko-KR" altLang="en-US" sz="1400" b="1" smtClean="0"/>
                <a:t>이 존재할 경우 해당 컬럼은 제외하고 쿼리 생성</a:t>
              </a:r>
              <a:endParaRPr lang="en-US" altLang="ko-KR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3769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jpa(querydsl) test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28600" y="772648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12. Test</a:t>
            </a:r>
            <a:r>
              <a:rPr lang="ko-KR" altLang="en-US" sz="1400" b="1" smtClean="0"/>
              <a:t>를 위한 </a:t>
            </a:r>
            <a:r>
              <a:rPr lang="en-US" altLang="ko-KR" sz="1400" b="1" smtClean="0"/>
              <a:t>MemberDaoTest </a:t>
            </a:r>
            <a:r>
              <a:rPr lang="ko-KR" altLang="en-US" sz="1400" b="1" smtClean="0"/>
              <a:t>작성</a:t>
            </a:r>
            <a:endParaRPr lang="en-US" altLang="ko-KR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1055025"/>
            <a:ext cx="5334410" cy="25459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79799"/>
            <a:ext cx="9831172" cy="1629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4061948"/>
            <a:ext cx="1132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13. Test Success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2631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12" y="1259342"/>
            <a:ext cx="5885177" cy="510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생성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71500" y="564683"/>
            <a:ext cx="1132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new -&gt; project -&gt; Spring Boot -&gt; Spring Starter Project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250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생성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4" y="1637843"/>
            <a:ext cx="6401693" cy="4744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673100"/>
            <a:ext cx="1132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Name : </a:t>
            </a:r>
            <a:r>
              <a:rPr lang="ko-KR" altLang="en-US" sz="1600" smtClean="0"/>
              <a:t>프로젝트명</a:t>
            </a:r>
            <a:endParaRPr lang="en-US" altLang="ko-KR" sz="1600" smtClean="0"/>
          </a:p>
          <a:p>
            <a:r>
              <a:rPr lang="en-US" altLang="ko-KR" sz="1600" smtClean="0"/>
              <a:t>Package : </a:t>
            </a:r>
            <a:r>
              <a:rPr lang="ko-KR" altLang="en-US" sz="1600" smtClean="0"/>
              <a:t>자동으로 생성할 패키지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45" y="1455498"/>
            <a:ext cx="5783710" cy="5225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생성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7700" y="673100"/>
            <a:ext cx="1132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사용할 의존 라이브러리 설정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91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생성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7700" y="673100"/>
            <a:ext cx="1132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프로젝트 생성 완료 </a:t>
            </a:r>
            <a:r>
              <a:rPr lang="en-US" altLang="ko-KR" sz="1600" smtClean="0"/>
              <a:t>-&gt; Run as Spring Boot App</a:t>
            </a:r>
            <a:r>
              <a:rPr lang="ko-KR" altLang="en-US" sz="1600" smtClean="0"/>
              <a:t>으로 실행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03745"/>
            <a:ext cx="5606535" cy="3071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1391622"/>
            <a:ext cx="38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콘솔창 확인</a:t>
            </a:r>
            <a:endParaRPr lang="ko-KR" altLang="en-US" sz="1400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21" y="1699399"/>
            <a:ext cx="5929779" cy="34512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98721" y="1400432"/>
            <a:ext cx="38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logcalhost:9090 </a:t>
            </a:r>
            <a:r>
              <a:rPr lang="ko-KR" altLang="en-US" sz="1400" b="1" smtClean="0"/>
              <a:t>으로 접근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1974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구조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7700" y="673100"/>
            <a:ext cx="1132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SpringBoot </a:t>
            </a:r>
            <a:r>
              <a:rPr lang="ko-KR" altLang="en-US" sz="1600" b="1" smtClean="0"/>
              <a:t>프로젝트 구조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5613400" y="1137622"/>
            <a:ext cx="6032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src/main/java</a:t>
            </a:r>
            <a:r>
              <a:rPr lang="en-US" altLang="ko-KR" sz="1600" smtClean="0"/>
              <a:t> : </a:t>
            </a:r>
            <a:r>
              <a:rPr lang="ko-KR" altLang="en-US" sz="1600" smtClean="0"/>
              <a:t>소스코드</a:t>
            </a:r>
            <a:endParaRPr lang="en-US" altLang="ko-KR" sz="1600" smtClean="0"/>
          </a:p>
          <a:p>
            <a:r>
              <a:rPr lang="en-US" altLang="ko-KR" sz="1600"/>
              <a:t>	 </a:t>
            </a:r>
            <a:r>
              <a:rPr lang="en-US" altLang="ko-KR" sz="1600" b="1" smtClean="0"/>
              <a:t>ToyProjectApplication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메인 애플리케이션</a:t>
            </a:r>
            <a:r>
              <a:rPr lang="en-US" altLang="ko-KR" sz="1600" smtClean="0"/>
              <a:t>(</a:t>
            </a:r>
            <a:r>
              <a:rPr lang="ko-KR" altLang="en-US" sz="1600" smtClean="0"/>
              <a:t>시작점</a:t>
            </a:r>
            <a:r>
              <a:rPr lang="en-US" altLang="ko-KR" sz="1600" smtClean="0"/>
              <a:t>)</a:t>
            </a:r>
          </a:p>
          <a:p>
            <a:endParaRPr lang="en-US" altLang="ko-KR" sz="1600" smtClean="0"/>
          </a:p>
          <a:p>
            <a:r>
              <a:rPr lang="en-US" altLang="ko-KR" sz="1600" b="1" smtClean="0"/>
              <a:t>src/main/resources</a:t>
            </a:r>
            <a:r>
              <a:rPr lang="en-US" altLang="ko-KR" sz="1600" smtClean="0"/>
              <a:t> : </a:t>
            </a:r>
            <a:r>
              <a:rPr lang="ko-KR" altLang="en-US" sz="1600" smtClean="0"/>
              <a:t>소스 리소스</a:t>
            </a:r>
            <a:endParaRPr lang="en-US" altLang="ko-KR" sz="1600" smtClean="0"/>
          </a:p>
          <a:p>
            <a:r>
              <a:rPr lang="en-US" altLang="ko-KR" sz="1600"/>
              <a:t>	</a:t>
            </a:r>
            <a:r>
              <a:rPr lang="en-US" altLang="ko-KR" sz="1600" b="1" smtClean="0"/>
              <a:t>static</a:t>
            </a:r>
            <a:r>
              <a:rPr lang="en-US" altLang="ko-KR" sz="1600" smtClean="0"/>
              <a:t> : js, css, image </a:t>
            </a:r>
            <a:r>
              <a:rPr lang="ko-KR" altLang="en-US" sz="1600" smtClean="0"/>
              <a:t>등의 정적 파일</a:t>
            </a:r>
            <a:endParaRPr lang="en-US" altLang="ko-KR" sz="1600" smtClean="0"/>
          </a:p>
          <a:p>
            <a:r>
              <a:rPr lang="en-US" altLang="ko-KR" sz="1600"/>
              <a:t>	</a:t>
            </a:r>
            <a:r>
              <a:rPr lang="en-US" altLang="ko-KR" sz="1600" b="1" smtClean="0"/>
              <a:t>template</a:t>
            </a:r>
            <a:r>
              <a:rPr lang="en-US" altLang="ko-KR" sz="1600" smtClean="0"/>
              <a:t> : thymeleafe </a:t>
            </a:r>
            <a:r>
              <a:rPr lang="ko-KR" altLang="en-US" sz="1600" smtClean="0"/>
              <a:t>파일</a:t>
            </a:r>
            <a:endParaRPr lang="en-US" altLang="ko-KR" sz="1600" smtClean="0"/>
          </a:p>
          <a:p>
            <a:r>
              <a:rPr lang="en-US" altLang="ko-KR" sz="1600"/>
              <a:t>	</a:t>
            </a:r>
            <a:r>
              <a:rPr lang="en-US" altLang="ko-KR" sz="1600" b="1" smtClean="0"/>
              <a:t>application.properties</a:t>
            </a:r>
            <a:r>
              <a:rPr lang="en-US" altLang="ko-KR" sz="1600" smtClean="0"/>
              <a:t> : </a:t>
            </a:r>
            <a:r>
              <a:rPr lang="ko-KR" altLang="en-US" sz="1600" smtClean="0"/>
              <a:t>프로젝트 설정 파일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b="1" smtClean="0"/>
              <a:t>src/test/java</a:t>
            </a:r>
            <a:r>
              <a:rPr lang="en-US" altLang="ko-KR" sz="1600" smtClean="0"/>
              <a:t> : </a:t>
            </a:r>
            <a:r>
              <a:rPr lang="ko-KR" altLang="en-US" sz="1600" smtClean="0"/>
              <a:t>테스트 코드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b="1" smtClean="0"/>
              <a:t>mvnw(maven wrapper)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배포환경에 </a:t>
            </a:r>
            <a:r>
              <a:rPr lang="en-US" altLang="ko-KR" sz="1600" smtClean="0"/>
              <a:t>maven</a:t>
            </a:r>
            <a:r>
              <a:rPr lang="ko-KR" altLang="en-US" sz="1600" smtClean="0"/>
              <a:t>이 설치되어 있지 않더라도 프로젝트를 빌드할 수 있도록 도와주는 도구</a:t>
            </a:r>
            <a:r>
              <a:rPr lang="en-US" altLang="ko-KR" sz="1600" smtClean="0"/>
              <a:t>, maven</a:t>
            </a:r>
            <a:r>
              <a:rPr lang="ko-KR" altLang="en-US" sz="1600" smtClean="0"/>
              <a:t>을 설치하지 않더라도</a:t>
            </a:r>
            <a:r>
              <a:rPr lang="en-US" altLang="ko-KR" sz="1600" smtClean="0"/>
              <a:t> </a:t>
            </a:r>
            <a:r>
              <a:rPr lang="ko-KR" altLang="en-US" sz="1600" smtClean="0"/>
              <a:t>프로젝트에서 설정한 </a:t>
            </a:r>
            <a:r>
              <a:rPr lang="en-US" altLang="ko-KR" sz="1600" smtClean="0"/>
              <a:t>maven </a:t>
            </a:r>
            <a:r>
              <a:rPr lang="ko-KR" altLang="en-US" sz="1600" smtClean="0"/>
              <a:t>버전으로 </a:t>
            </a:r>
            <a:r>
              <a:rPr lang="en-US" altLang="ko-KR" sz="1600" smtClean="0"/>
              <a:t>maven</a:t>
            </a:r>
            <a:r>
              <a:rPr lang="ko-KR" altLang="en-US" sz="1600" smtClean="0"/>
              <a:t>을 사용할 수 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b="1" smtClean="0"/>
              <a:t>mvnw.cmd</a:t>
            </a:r>
            <a:r>
              <a:rPr lang="en-US" altLang="ko-KR" sz="1600" smtClean="0"/>
              <a:t> : maven wrappe</a:t>
            </a:r>
            <a:r>
              <a:rPr lang="ko-KR" altLang="en-US" sz="1600" smtClean="0"/>
              <a:t>를 사용해 </a:t>
            </a:r>
            <a:r>
              <a:rPr lang="en-US" altLang="ko-KR" sz="1600" smtClean="0"/>
              <a:t>build</a:t>
            </a:r>
            <a:r>
              <a:rPr lang="ko-KR" altLang="en-US" sz="1600" smtClean="0"/>
              <a:t>를 하는 명령어를 저장한 </a:t>
            </a:r>
            <a:r>
              <a:rPr lang="en-US" altLang="ko-KR" sz="1600" smtClean="0"/>
              <a:t>cmd </a:t>
            </a:r>
            <a:r>
              <a:rPr lang="ko-KR" altLang="en-US" sz="1600" smtClean="0"/>
              <a:t>파일 </a:t>
            </a:r>
            <a:endParaRPr lang="en-US" altLang="ko-KR" sz="16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245"/>
          <a:stretch/>
        </p:blipFill>
        <p:spPr>
          <a:xfrm>
            <a:off x="430050" y="1137622"/>
            <a:ext cx="3785719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설정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622300" y="1181100"/>
            <a:ext cx="1092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1. SpringBoot </a:t>
            </a:r>
            <a:r>
              <a:rPr lang="ko-KR" altLang="en-US" sz="1400" b="1" smtClean="0"/>
              <a:t>프로젝트 기본 설정 확인</a:t>
            </a:r>
            <a:endParaRPr lang="en-US" altLang="ko-KR" sz="1400" b="1" smtClean="0"/>
          </a:p>
          <a:p>
            <a:r>
              <a:rPr lang="en-US" altLang="ko-KR" sz="1400" smtClean="0"/>
              <a:t>	 </a:t>
            </a:r>
            <a:r>
              <a:rPr lang="en-US" altLang="ko-KR" sz="1400" smtClean="0">
                <a:hlinkClick r:id="rId2"/>
              </a:rPr>
              <a:t>https://</a:t>
            </a:r>
            <a:r>
              <a:rPr lang="en-US" altLang="ko-KR" sz="1400" smtClean="0">
                <a:hlinkClick r:id="rId2"/>
              </a:rPr>
              <a:t>docs.spring.io/spring-boot/docs/current/reference/html/appendix-application-properties.html</a:t>
            </a:r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b="1" smtClean="0"/>
              <a:t>2. SpringBoot </a:t>
            </a:r>
            <a:r>
              <a:rPr lang="ko-KR" altLang="en-US" sz="1400" b="1" smtClean="0"/>
              <a:t>프로젝트 설정 변경</a:t>
            </a:r>
            <a:endParaRPr lang="en-US" altLang="ko-KR" sz="1400" b="1" smtClean="0"/>
          </a:p>
          <a:p>
            <a:r>
              <a:rPr lang="en-US" altLang="ko-KR" sz="1400"/>
              <a:t>	</a:t>
            </a:r>
            <a:r>
              <a:rPr lang="en-US" altLang="ko-KR" sz="1400" smtClean="0"/>
              <a:t>application.properties  </a:t>
            </a:r>
            <a:r>
              <a:rPr lang="ko-KR" altLang="en-US" sz="1400" smtClean="0"/>
              <a:t>파일에서 설정을 변경할 수 있다</a:t>
            </a:r>
            <a:r>
              <a:rPr lang="en-US" altLang="ko-KR" sz="1400" smtClean="0"/>
              <a:t>. 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182424"/>
            <a:ext cx="894522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778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Boot </a:t>
            </a:r>
            <a:r>
              <a:rPr lang="ko-KR" altLang="en-US" b="1" smtClean="0"/>
              <a:t>프로젝트 설정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393700" y="787400"/>
            <a:ext cx="11544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1. org.springframework.web.WebApplicationInitializer : </a:t>
            </a:r>
          </a:p>
          <a:p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en-US" altLang="ko-KR" sz="1600" smtClean="0"/>
              <a:t>web.xml</a:t>
            </a:r>
            <a:r>
              <a:rPr lang="ko-KR" altLang="en-US" sz="1600" smtClean="0"/>
              <a:t>에</a:t>
            </a:r>
            <a:r>
              <a:rPr lang="en-US" altLang="ko-KR" sz="1600" smtClean="0"/>
              <a:t> </a:t>
            </a:r>
            <a:r>
              <a:rPr lang="ko-KR" altLang="en-US" sz="1600" smtClean="0"/>
              <a:t>설정하던 내용을 자바 클래스로 설정할 수 있게끔 해주는 인터페이스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3700" y="4191000"/>
            <a:ext cx="1154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</a:t>
            </a:r>
            <a:r>
              <a:rPr lang="en-US" altLang="ko-KR" sz="1600" b="1"/>
              <a:t>. </a:t>
            </a:r>
            <a:r>
              <a:rPr lang="en-US" altLang="ko-KR" sz="1600" b="1" smtClean="0"/>
              <a:t>org.springframework.web.servlet.config.annotation.WebMvcConfigurer: </a:t>
            </a:r>
            <a:endParaRPr lang="en-US" altLang="ko-KR" sz="1600" b="1"/>
          </a:p>
          <a:p>
            <a:r>
              <a:rPr lang="en-US" altLang="ko-KR" sz="1600"/>
              <a:t>	</a:t>
            </a:r>
            <a:r>
              <a:rPr lang="en-US" altLang="ko-KR" sz="1600" smtClean="0"/>
              <a:t>	Spring MVC</a:t>
            </a:r>
            <a:r>
              <a:rPr lang="ko-KR" altLang="en-US" sz="1600" smtClean="0"/>
              <a:t>와 관련된 설정을 </a:t>
            </a:r>
            <a:r>
              <a:rPr lang="ko-KR" altLang="en-US" sz="1600"/>
              <a:t>자바 클래스로 설정할 수 있게끔 해주는 인터페이스</a:t>
            </a:r>
            <a:r>
              <a:rPr lang="en-US" altLang="ko-KR" sz="1600"/>
              <a:t>	</a:t>
            </a:r>
            <a:endParaRPr lang="ko-KR" altLang="en-US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2953"/>
            <a:ext cx="5127946" cy="24197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065678"/>
            <a:ext cx="9069066" cy="485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635589"/>
            <a:ext cx="10002646" cy="514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1" y="4775200"/>
            <a:ext cx="337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* </a:t>
            </a:r>
            <a:r>
              <a:rPr lang="ko-KR" altLang="en-US" sz="1200" b="1" smtClean="0"/>
              <a:t>대표적인 메서드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21358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935</Words>
  <Application>Microsoft Office PowerPoint</Application>
  <PresentationFormat>와이드스크린</PresentationFormat>
  <Paragraphs>171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37</cp:revision>
  <dcterms:created xsi:type="dcterms:W3CDTF">2021-02-02T01:21:43Z</dcterms:created>
  <dcterms:modified xsi:type="dcterms:W3CDTF">2021-04-07T12:40:13Z</dcterms:modified>
</cp:coreProperties>
</file>