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489" r:id="rId3"/>
    <p:sldId id="480" r:id="rId4"/>
    <p:sldId id="488" r:id="rId5"/>
    <p:sldId id="26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340661" y="5674274"/>
            <a:ext cx="7931048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맑은 고딕" panose="020B0503020000020004" charset="-127"/>
                <a:cs typeface="Times New Roman" panose="02020603050405020304" charset="0"/>
              </a:rPr>
              <a:t>Azimjon Akhtamov</a:t>
            </a:r>
          </a:p>
          <a:p>
            <a:pPr algn="ctr">
              <a:spcAft>
                <a:spcPts val="1500"/>
              </a:spcAft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맑은 고딕" panose="020B0503020000020004" charset="-127"/>
                <a:cs typeface="Times New Roman" panose="02020603050405020304" charset="0"/>
              </a:rPr>
              <a:t>Department of Computer Science, CBNU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E25C5-931A-F212-F48C-4D500BD81357}"/>
              </a:ext>
            </a:extLst>
          </p:cNvPr>
          <p:cNvSpPr txBox="1"/>
          <p:nvPr/>
        </p:nvSpPr>
        <p:spPr>
          <a:xfrm>
            <a:off x="2697192" y="2905780"/>
            <a:ext cx="67976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Multimodal Gloves Experiment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YOLOv8m-seg</a:t>
            </a:r>
          </a:p>
          <a:p>
            <a:pPr algn="ctr"/>
            <a:r>
              <a:rPr lang="en-US" sz="2800" dirty="0"/>
              <a:t>[ </a:t>
            </a:r>
            <a:r>
              <a:rPr lang="en-US" sz="2800" dirty="0">
                <a:solidFill>
                  <a:schemeClr val="accent1"/>
                </a:solidFill>
              </a:rPr>
              <a:t>07.17.2025</a:t>
            </a:r>
            <a:r>
              <a:rPr lang="en-US" sz="2800" dirty="0"/>
              <a:t>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4862D-D80D-B20D-32D5-A3581ACE4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38873-CCA1-DC28-C78D-9CB62456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262" y="239090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YOLOv8-seg </a:t>
            </a:r>
            <a:endParaRPr lang="en-US" altLang="ko-KR" sz="3600" b="1" dirty="0">
              <a:solidFill>
                <a:schemeClr val="accent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750E70-77C9-11D4-6879-238F3342F754}"/>
              </a:ext>
            </a:extLst>
          </p:cNvPr>
          <p:cNvGrpSpPr/>
          <p:nvPr/>
        </p:nvGrpSpPr>
        <p:grpSpPr>
          <a:xfrm>
            <a:off x="994143" y="2024109"/>
            <a:ext cx="8096250" cy="4039830"/>
            <a:chOff x="1032304" y="2024109"/>
            <a:chExt cx="8096250" cy="403983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DF5F8F4-DDE2-85C0-492E-7C5A41854A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1404" r="82683" b="57998"/>
            <a:stretch>
              <a:fillRect/>
            </a:stretch>
          </p:blipFill>
          <p:spPr bwMode="auto">
            <a:xfrm>
              <a:off x="1032304" y="2024109"/>
              <a:ext cx="1402022" cy="10653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F6EB0CF-3469-CCCC-9E00-F7F5FF8FE6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488"/>
            <a:stretch>
              <a:fillRect/>
            </a:stretch>
          </p:blipFill>
          <p:spPr bwMode="auto">
            <a:xfrm>
              <a:off x="1032304" y="3089429"/>
              <a:ext cx="8096250" cy="2974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74917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Ablation Study</a:t>
            </a:r>
            <a:endParaRPr lang="en-US" altLang="ko-KR" sz="28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E8B9702-3E60-9358-F471-ACCDDCC5F7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088708"/>
                  </p:ext>
                </p:extLst>
              </p:nvPr>
            </p:nvGraphicFramePr>
            <p:xfrm>
              <a:off x="1287145" y="2013114"/>
              <a:ext cx="9617710" cy="1214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0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3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284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802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061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15261259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Models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Precision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Recall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F1-score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: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𝟗𝟓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FPS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78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YOLOv8s-seg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0.761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0.866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74.37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14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YOLO11s-seg</a:t>
                          </a:r>
                          <a:endParaRPr lang="en-US" sz="1400" b="1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0.862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0.734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0.848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62.2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E8B9702-3E60-9358-F471-ACCDDCC5F7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088708"/>
                  </p:ext>
                </p:extLst>
              </p:nvPr>
            </p:nvGraphicFramePr>
            <p:xfrm>
              <a:off x="1287145" y="2013114"/>
              <a:ext cx="9617710" cy="1214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0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3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284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802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061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15261259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Models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Precision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Recall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F1-score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14783" r="-171739" b="-17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601015" r="-100508" b="-17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FPS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78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YOLOv8s-seg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0.761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0.866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74.37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14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YOLO11s-seg</a:t>
                          </a:r>
                          <a:endParaRPr lang="en-US" sz="1400" b="1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0.862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0.734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0.848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62.2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Subtitle 8">
            <a:extLst>
              <a:ext uri="{FF2B5EF4-FFF2-40B4-BE49-F238E27FC236}">
                <a16:creationId xmlns:a16="http://schemas.microsoft.com/office/drawing/2014/main" id="{6129DA99-E7DA-715B-40ED-CE8C846C90FA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2548FF5F-E336-BB77-C5CC-03CBC388ECFB}"/>
              </a:ext>
            </a:extLst>
          </p:cNvPr>
          <p:cNvSpPr txBox="1">
            <a:spLocks/>
          </p:cNvSpPr>
          <p:nvPr/>
        </p:nvSpPr>
        <p:spPr>
          <a:xfrm>
            <a:off x="1287145" y="1659011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YOLO-based Instance Segmentation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AF284-E389-AD0B-597F-6A4D99525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3EC07-BC7E-C115-37EC-153795B6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0395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EXPERIMENT 1: </a:t>
            </a:r>
            <a:r>
              <a:rPr lang="en-US" altLang="ko-KR" sz="3200" b="1" dirty="0"/>
              <a:t>Proximity-based Fusion</a:t>
            </a:r>
            <a:endParaRPr lang="en-US" altLang="ko-KR" sz="32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BBFB2B-8CCE-F0F1-F985-16BCC6E6634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2855728"/>
              </p:ext>
            </p:extLst>
          </p:nvPr>
        </p:nvGraphicFramePr>
        <p:xfrm>
          <a:off x="1058966" y="1844812"/>
          <a:ext cx="10074068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947">
                  <a:extLst>
                    <a:ext uri="{9D8B030D-6E8A-4147-A177-3AD203B41FA5}">
                      <a16:colId xmlns:a16="http://schemas.microsoft.com/office/drawing/2014/main" val="2660338122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1874970968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val="2658177937"/>
                    </a:ext>
                  </a:extLst>
                </a:gridCol>
                <a:gridCol w="2078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4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9072">
                  <a:extLst>
                    <a:ext uri="{9D8B030D-6E8A-4147-A177-3AD203B41FA5}">
                      <a16:colId xmlns:a16="http://schemas.microsoft.com/office/drawing/2014/main" val="1040022414"/>
                    </a:ext>
                  </a:extLst>
                </a:gridCol>
              </a:tblGrid>
              <a:tr h="589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Model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Yolo8s-pose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Yolo11s-pose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RTMPose-s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Gloves 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No Gloves 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FPS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Yolov8s-seg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alibri" panose="020F0502020204030204" charset="0"/>
                          <a:cs typeface="Calibri" panose="020F0502020204030204" charset="0"/>
                        </a:rPr>
                        <a:t>0.828</a:t>
                      </a:r>
                      <a:endParaRPr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0.755</a:t>
                      </a:r>
                      <a:endParaRPr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/>
                        <a:t>74.37</a:t>
                      </a:r>
                      <a:endParaRPr sz="1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100" b="1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>
                          <a:latin typeface="Calibri" panose="020F0502020204030204" charset="0"/>
                          <a:cs typeface="Calibri" panose="020F0502020204030204" charset="0"/>
                        </a:rPr>
                        <a:t>0.849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0.765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40.68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100" b="1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>
                          <a:latin typeface="Calibri" panose="020F0502020204030204" charset="0"/>
                          <a:cs typeface="Calibri" panose="020F0502020204030204" charset="0"/>
                        </a:rPr>
                        <a:t>0.856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>
                          <a:latin typeface="Calibri" panose="020F0502020204030204" charset="0"/>
                          <a:cs typeface="Calibri" panose="020F0502020204030204" charset="0"/>
                        </a:rPr>
                        <a:t>0.765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>
                          <a:latin typeface="Calibri" panose="020F0502020204030204" charset="0"/>
                          <a:cs typeface="Calibri" panose="020F0502020204030204" charset="0"/>
                        </a:rPr>
                        <a:t>42.3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100" b="1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510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E31522-8C2A-4079-9885-DF2D151DFBF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5385189"/>
              </p:ext>
            </p:extLst>
          </p:nvPr>
        </p:nvGraphicFramePr>
        <p:xfrm>
          <a:off x="1058966" y="4015212"/>
          <a:ext cx="10074068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947">
                  <a:extLst>
                    <a:ext uri="{9D8B030D-6E8A-4147-A177-3AD203B41FA5}">
                      <a16:colId xmlns:a16="http://schemas.microsoft.com/office/drawing/2014/main" val="2660338122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1874970968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val="2658177937"/>
                    </a:ext>
                  </a:extLst>
                </a:gridCol>
                <a:gridCol w="2078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4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9072">
                  <a:extLst>
                    <a:ext uri="{9D8B030D-6E8A-4147-A177-3AD203B41FA5}">
                      <a16:colId xmlns:a16="http://schemas.microsoft.com/office/drawing/2014/main" val="1040022414"/>
                    </a:ext>
                  </a:extLst>
                </a:gridCol>
              </a:tblGrid>
              <a:tr h="589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Model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Yolo8s-pose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Yolo11s-pose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RTMPose-s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Gloves 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No Gloves 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FPS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Yolo11s-seg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alibri" panose="020F0502020204030204" charset="0"/>
                          <a:cs typeface="Calibri" panose="020F0502020204030204" charset="0"/>
                        </a:rPr>
                        <a:t>0.808</a:t>
                      </a:r>
                      <a:endParaRPr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0.731</a:t>
                      </a:r>
                      <a:endParaRPr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/>
                        <a:t>62.2</a:t>
                      </a:r>
                      <a:endParaRPr sz="1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100" b="1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>
                          <a:latin typeface="Calibri" panose="020F0502020204030204" charset="0"/>
                          <a:cs typeface="Calibri" panose="020F0502020204030204" charset="0"/>
                        </a:rPr>
                        <a:t>0.826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>
                          <a:latin typeface="Calibri" panose="020F0502020204030204" charset="0"/>
                          <a:cs typeface="Calibri" panose="020F0502020204030204" charset="0"/>
                        </a:rPr>
                        <a:t>0.740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39.15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100" b="1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>
                          <a:latin typeface="Calibri" panose="020F0502020204030204" charset="0"/>
                          <a:cs typeface="Calibri" panose="020F0502020204030204" charset="0"/>
                        </a:rPr>
                        <a:t>0.832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>
                          <a:latin typeface="Calibri" panose="020F0502020204030204" charset="0"/>
                          <a:cs typeface="Calibri" panose="020F0502020204030204" charset="0"/>
                        </a:rPr>
                        <a:t>0.738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>
                          <a:latin typeface="Calibri" panose="020F0502020204030204" charset="0"/>
                          <a:cs typeface="Calibri" panose="020F0502020204030204" charset="0"/>
                        </a:rPr>
                        <a:t>20.92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100" b="1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51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98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Greetings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01*133"/>
  <p:tag name="TABLE_ENDDRAG_RECT" val="33*311*801*1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01*133"/>
  <p:tag name="TABLE_ENDDRAG_RECT" val="33*311*801*13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5864</TotalTime>
  <Words>106</Words>
  <Application>Microsoft Office PowerPoint</Application>
  <PresentationFormat>Widescreen</PresentationFormat>
  <Paragraphs>72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Times New Roman</vt:lpstr>
      <vt:lpstr>Office 테마</vt:lpstr>
      <vt:lpstr>PowerPoint Presentation</vt:lpstr>
      <vt:lpstr>YOLOv8-seg </vt:lpstr>
      <vt:lpstr>Ablation Study</vt:lpstr>
      <vt:lpstr>EXPERIMENT 1: Proximity-based Fusion</vt:lpstr>
      <vt:lpstr>Greetings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Title</dc:title>
  <dc:creator>Windows 사용자</dc:creator>
  <cp:lastModifiedBy>AkhtamovAzimjon</cp:lastModifiedBy>
  <cp:revision>115</cp:revision>
  <dcterms:created xsi:type="dcterms:W3CDTF">2024-11-26T04:58:00Z</dcterms:created>
  <dcterms:modified xsi:type="dcterms:W3CDTF">2025-07-15T11:15:32Z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A7C6BBC95B11452592167A949D856806_13</vt:lpwstr>
  </property>
  <property fmtid="{D5CDD505-2E9C-101B-9397-08002B2CF9AE}" pid="3" name="KSOProductBuildVer">
    <vt:lpwstr>1033-12.2.0.18639</vt:lpwstr>
  </property>
</Properties>
</file>