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480" r:id="rId3"/>
    <p:sldId id="488" r:id="rId4"/>
    <p:sldId id="489" r:id="rId5"/>
    <p:sldId id="482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9955851" y="268551"/>
            <a:ext cx="20896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Data Analytics Lab</a:t>
            </a:r>
            <a:endParaRPr lang="en-US" sz="2000" dirty="0"/>
          </a:p>
        </p:txBody>
      </p:sp>
      <p:pic>
        <p:nvPicPr>
          <p:cNvPr id="8" name="Picture 2" descr="충북대학교 심볼마크,로고(JPG, AI) 상세보기 -디자인 자료실&lt;홍보자료실&lt;충북대학교 홍보관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0435" y="165771"/>
            <a:ext cx="591983" cy="591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A0667-0F99-4A04-90E4-751FD182D81F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1FA1B-B2D0-4A76-A6BB-D531220BDF4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/>
          <p:cNvSpPr txBox="1"/>
          <p:nvPr/>
        </p:nvSpPr>
        <p:spPr>
          <a:xfrm>
            <a:off x="2340661" y="5674274"/>
            <a:ext cx="7931048" cy="899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500"/>
              </a:spcAft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Azimjon Akhtamov</a:t>
            </a:r>
          </a:p>
          <a:p>
            <a:pPr algn="ctr">
              <a:spcAft>
                <a:spcPts val="1500"/>
              </a:spcAft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charset="0"/>
                <a:ea typeface="맑은 고딕" panose="020B0503020000020004" charset="-127"/>
                <a:cs typeface="Times New Roman" panose="02020603050405020304" charset="0"/>
              </a:rPr>
              <a:t>Department of Computer Science, CBNU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6E25C5-931A-F212-F48C-4D500BD81357}"/>
              </a:ext>
            </a:extLst>
          </p:cNvPr>
          <p:cNvSpPr txBox="1"/>
          <p:nvPr/>
        </p:nvSpPr>
        <p:spPr>
          <a:xfrm>
            <a:off x="2697192" y="2905780"/>
            <a:ext cx="67976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Multimodal Gloves Experiment</a:t>
            </a:r>
          </a:p>
          <a:p>
            <a:pPr algn="ctr"/>
            <a:r>
              <a:rPr lang="en-US" sz="2800" dirty="0"/>
              <a:t>[ </a:t>
            </a:r>
            <a:r>
              <a:rPr lang="en-US" sz="2800" dirty="0">
                <a:solidFill>
                  <a:schemeClr val="accent1"/>
                </a:solidFill>
              </a:rPr>
              <a:t>07.11.2025</a:t>
            </a:r>
            <a:r>
              <a:rPr lang="en-US" sz="2800" dirty="0"/>
              <a:t> 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2800" b="1" dirty="0"/>
              <a:t>Performance Comparison of </a:t>
            </a:r>
            <a:r>
              <a:rPr lang="en-US" altLang="ko-KR" sz="2800" b="1" dirty="0">
                <a:solidFill>
                  <a:schemeClr val="accent1"/>
                </a:solidFill>
              </a:rPr>
              <a:t>segmentation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088708"/>
                  </p:ext>
                </p:extLst>
              </p:nvPr>
            </p:nvGraphicFramePr>
            <p:xfrm>
              <a:off x="1287145" y="2013114"/>
              <a:ext cx="9617710" cy="1214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3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YOLOv8s-seg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0.761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74.37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YOLO11s-seg</a:t>
                          </a:r>
                          <a:endParaRPr lang="en-US" sz="1400" b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0.734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0.848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7E8B9702-3E60-9358-F471-ACCDDCC5F7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45088708"/>
                  </p:ext>
                </p:extLst>
              </p:nvPr>
            </p:nvGraphicFramePr>
            <p:xfrm>
              <a:off x="1287145" y="2013114"/>
              <a:ext cx="9617710" cy="1214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3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Precision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Recall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F1-score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14783" r="-171739" b="-1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601015" r="-100508" b="-174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YOLOv8s-seg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0.884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0.761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0.656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74.37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5814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YOLO11s-seg</a:t>
                          </a:r>
                          <a:endParaRPr lang="en-US" sz="1400" b="1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0.862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0.734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0.848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0.637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62.2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ubtitle 8">
            <a:extLst>
              <a:ext uri="{FF2B5EF4-FFF2-40B4-BE49-F238E27FC236}">
                <a16:creationId xmlns:a16="http://schemas.microsoft.com/office/drawing/2014/main" id="{6129DA99-E7DA-715B-40ED-CE8C846C90FA}"/>
              </a:ext>
            </a:extLst>
          </p:cNvPr>
          <p:cNvSpPr txBox="1">
            <a:spLocks/>
          </p:cNvSpPr>
          <p:nvPr/>
        </p:nvSpPr>
        <p:spPr>
          <a:xfrm>
            <a:off x="3407434" y="6398979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Inference Speed (FPS)</a:t>
            </a:r>
            <a:r>
              <a:rPr lang="en-US" sz="1600" dirty="0"/>
              <a:t>: 512×512 resolution [ NVIDIA TITAN RTX ]</a:t>
            </a: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2548FF5F-E336-BB77-C5CC-03CBC388ECFB}"/>
              </a:ext>
            </a:extLst>
          </p:cNvPr>
          <p:cNvSpPr txBox="1">
            <a:spLocks/>
          </p:cNvSpPr>
          <p:nvPr/>
        </p:nvSpPr>
        <p:spPr>
          <a:xfrm>
            <a:off x="1287145" y="1659011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YOLO-based Instance Segmentation</a:t>
            </a:r>
            <a:endParaRPr lang="en-US" sz="1600" dirty="0"/>
          </a:p>
        </p:txBody>
      </p:sp>
      <p:sp>
        <p:nvSpPr>
          <p:cNvPr id="14" name="Subtitle 8">
            <a:extLst>
              <a:ext uri="{FF2B5EF4-FFF2-40B4-BE49-F238E27FC236}">
                <a16:creationId xmlns:a16="http://schemas.microsoft.com/office/drawing/2014/main" id="{A885EA44-CD25-1E25-1AA8-48A15B5633BE}"/>
              </a:ext>
            </a:extLst>
          </p:cNvPr>
          <p:cNvSpPr txBox="1">
            <a:spLocks/>
          </p:cNvSpPr>
          <p:nvPr/>
        </p:nvSpPr>
        <p:spPr>
          <a:xfrm>
            <a:off x="1287145" y="3746158"/>
            <a:ext cx="5549660" cy="2850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Instance Segmentation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A404DAA-648B-1C2B-F6A1-AB2799CDA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657277"/>
                  </p:ext>
                </p:extLst>
              </p:nvPr>
            </p:nvGraphicFramePr>
            <p:xfrm>
              <a:off x="1287145" y="4229798"/>
              <a:ext cx="9617710" cy="855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3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:</m:t>
                                    </m:r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𝟓𝟎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𝟕𝟎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  <a:sym typeface="+mn-ea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sz="1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𝒎𝑨𝑷</m:t>
                                    </m:r>
                                  </m:e>
                                  <m:sub>
                                    <m:r>
                                      <a:rPr lang="en-US" sz="12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Times New Roman" panose="02020603050405020304" charset="0"/>
                                        <a:sym typeface="+mn-ea"/>
                                      </a:rPr>
                                      <m:t>𝟗𝟓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400" dirty="0">
                            <a:solidFill>
                              <a:schemeClr val="tx1"/>
                            </a:solidFill>
                            <a:latin typeface="Times New Roman" panose="02020603050405020304" charset="0"/>
                            <a:ea typeface="+mn-ea"/>
                            <a:cs typeface="Times New Roman" panose="02020603050405020304" charset="0"/>
                          </a:endParaRP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YOLACT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ResNet-50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0.438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0.711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0.499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0.36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46.7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1A404DAA-648B-1C2B-F6A1-AB2799CDA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2657277"/>
                  </p:ext>
                </p:extLst>
              </p:nvPr>
            </p:nvGraphicFramePr>
            <p:xfrm>
              <a:off x="1287145" y="4229798"/>
              <a:ext cx="9617710" cy="8559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03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33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3284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3802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406105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1199605">
                      <a:extLst>
                        <a:ext uri="{9D8B030D-6E8A-4147-A177-3AD203B41FA5}">
                          <a16:colId xmlns:a16="http://schemas.microsoft.com/office/drawing/2014/main" val="152612599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6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Models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 b="1">
                              <a:solidFill>
                                <a:schemeClr val="lt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  <a:sym typeface="+mn-ea"/>
                            </a:rPr>
                            <a:t>Backbone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33486" r="-390826" b="-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20264" r="-275330" b="-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414783" r="-171739" b="-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1015" r="-100508" b="-894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solidFill>
                                <a:schemeClr val="tx1"/>
                              </a:solidFill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FPS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98780"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YOLACT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>
                          <a:solidFill>
                            <a:schemeClr val="tx1"/>
                          </a:solidFill>
                          <a:prstDash val="soli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ResNet-50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0.438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1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0.711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0.499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defPPr>
                            <a:defRPr lang="en-US">
                              <a:solidFill>
                                <a:schemeClr val="dk1"/>
                              </a:solidFill>
                            </a:defRPr>
                          </a:defPPr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+mn-lt"/>
                            </a:defRPr>
                          </a:lvl9pPr>
                        </a:lstStyle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0.36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>
                          <a:solidFill>
                            <a:schemeClr val="tx1"/>
                          </a:solidFill>
                          <a:prstDash val="soli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sz="1400" b="0" dirty="0">
                              <a:latin typeface="Times New Roman" panose="02020603050405020304" charset="0"/>
                              <a:ea typeface="+mn-ea"/>
                              <a:cs typeface="Times New Roman" panose="02020603050405020304" charset="0"/>
                            </a:rPr>
                            <a:t>46.7</a:t>
                          </a:r>
                        </a:p>
                      </a:txBody>
                      <a:tcPr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Subtitle 8">
            <a:extLst>
              <a:ext uri="{FF2B5EF4-FFF2-40B4-BE49-F238E27FC236}">
                <a16:creationId xmlns:a16="http://schemas.microsoft.com/office/drawing/2014/main" id="{4A1DF98E-7FA4-0635-1883-FB18D0E2D819}"/>
              </a:ext>
            </a:extLst>
          </p:cNvPr>
          <p:cNvSpPr txBox="1">
            <a:spLocks/>
          </p:cNvSpPr>
          <p:nvPr/>
        </p:nvSpPr>
        <p:spPr>
          <a:xfrm>
            <a:off x="1287144" y="5528560"/>
            <a:ext cx="7158115" cy="2850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>
                <a:solidFill>
                  <a:schemeClr val="accent1"/>
                </a:solidFill>
              </a:rPr>
              <a:t>SUMMARY:  </a:t>
            </a:r>
            <a:r>
              <a:rPr lang="en-US" sz="1800" dirty="0">
                <a:latin typeface="Times New Roman" panose="02020603050405020304" charset="0"/>
                <a:cs typeface="Times New Roman" panose="02020603050405020304" charset="0"/>
              </a:rPr>
              <a:t>YOLOv8s-seg model performed well both accuracy &amp; speed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AF284-E389-AD0B-597F-6A4D99525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3EC07-BC7E-C115-37EC-153795B63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0395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200" b="1" dirty="0">
                <a:solidFill>
                  <a:srgbClr val="FF0000"/>
                </a:solidFill>
              </a:rPr>
              <a:t>EXPERIMENT 1: </a:t>
            </a:r>
            <a:r>
              <a:rPr lang="en-US" altLang="ko-KR" sz="3200" b="1" dirty="0"/>
              <a:t>Proximity-based Fusion</a:t>
            </a:r>
            <a:endParaRPr lang="en-US" altLang="ko-KR" sz="3200" b="1" dirty="0">
              <a:solidFill>
                <a:schemeClr val="accent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8BBFB2B-8CCE-F0F1-F985-16BCC6E66345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855728"/>
              </p:ext>
            </p:extLst>
          </p:nvPr>
        </p:nvGraphicFramePr>
        <p:xfrm>
          <a:off x="1058966" y="1844812"/>
          <a:ext cx="10074068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47">
                  <a:extLst>
                    <a:ext uri="{9D8B030D-6E8A-4147-A177-3AD203B41FA5}">
                      <a16:colId xmlns:a16="http://schemas.microsoft.com/office/drawing/2014/main" val="2660338122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874970968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2658177937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1040022414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Yolo8s-pose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Yolo11s-pose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RTMPose-s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 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Yolov8s-seg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0.828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0.755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/>
                        <a:t>74.37</a:t>
                      </a:r>
                      <a:endParaRPr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0.849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0.765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40.68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0.856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0.765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42.3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5100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2E31522-8C2A-4079-9885-DF2D151DFBF1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35385189"/>
              </p:ext>
            </p:extLst>
          </p:nvPr>
        </p:nvGraphicFramePr>
        <p:xfrm>
          <a:off x="1058966" y="4015212"/>
          <a:ext cx="10074068" cy="162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3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5947">
                  <a:extLst>
                    <a:ext uri="{9D8B030D-6E8A-4147-A177-3AD203B41FA5}">
                      <a16:colId xmlns:a16="http://schemas.microsoft.com/office/drawing/2014/main" val="2660338122"/>
                    </a:ext>
                  </a:extLst>
                </a:gridCol>
                <a:gridCol w="1078302">
                  <a:extLst>
                    <a:ext uri="{9D8B030D-6E8A-4147-A177-3AD203B41FA5}">
                      <a16:colId xmlns:a16="http://schemas.microsoft.com/office/drawing/2014/main" val="1874970968"/>
                    </a:ext>
                  </a:extLst>
                </a:gridCol>
                <a:gridCol w="1104181">
                  <a:extLst>
                    <a:ext uri="{9D8B030D-6E8A-4147-A177-3AD203B41FA5}">
                      <a16:colId xmlns:a16="http://schemas.microsoft.com/office/drawing/2014/main" val="2658177937"/>
                    </a:ext>
                  </a:extLst>
                </a:gridCol>
                <a:gridCol w="20789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942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1040022414"/>
                    </a:ext>
                  </a:extLst>
                </a:gridCol>
              </a:tblGrid>
              <a:tr h="5892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Model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Yolo8s-pose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Yolo11s-pose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RTMPose-s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No Gloves </a:t>
                      </a:r>
                      <a:r>
                        <a:rPr lang="en-US" sz="1400" dirty="0">
                          <a:solidFill>
                            <a:schemeClr val="accent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F1-score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400" dirty="0"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Yolo11s-seg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0.808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0.731</a:t>
                      </a:r>
                      <a:endParaRPr sz="11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/>
                        <a:t>62.2</a:t>
                      </a:r>
                      <a:endParaRPr sz="1100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0.826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0.740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dirty="0">
                          <a:latin typeface="Calibri" panose="020F0502020204030204" charset="0"/>
                          <a:cs typeface="Calibri" panose="020F0502020204030204" charset="0"/>
                        </a:rPr>
                        <a:t>39.15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1" dirty="0">
                          <a:latin typeface="Calibri" panose="020F0502020204030204" charset="0"/>
                          <a:cs typeface="Calibri" panose="020F0502020204030204" charset="0"/>
                        </a:rPr>
                        <a:t>0.832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0.738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100" b="0" dirty="0">
                          <a:latin typeface="Calibri" panose="020F0502020204030204" charset="0"/>
                          <a:cs typeface="Calibri" panose="020F0502020204030204" charset="0"/>
                        </a:rPr>
                        <a:t>20.92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2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solidFill>
                          <a:srgbClr val="FF0000"/>
                        </a:solidFill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en-US" sz="1100" b="1" dirty="0">
                        <a:latin typeface="Times New Roman" panose="02020603050405020304" charset="0"/>
                        <a:cs typeface="Times New Roman" panose="02020603050405020304" charset="0"/>
                        <a:sym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n-US" sz="1100" b="1" dirty="0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51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989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4862D-D80D-B20D-32D5-A3581ACE4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B8D827A-DDA2-862F-3A34-1A896EF0B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135" y="1703717"/>
            <a:ext cx="3006306" cy="300630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238873-CCA1-DC28-C78D-9CB624567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650" y="390010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Wrist | Failure Cases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97002-0151-0AF8-184E-34410D0F7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367" y="1703718"/>
            <a:ext cx="3165895" cy="300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95C06-6C12-E3F6-3BC9-1041F2E98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053" y="1703717"/>
            <a:ext cx="3165896" cy="3006306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C8488A3-CBC0-4F90-7B97-FE4E4A48212D}"/>
              </a:ext>
            </a:extLst>
          </p:cNvPr>
          <p:cNvSpPr/>
          <p:nvPr/>
        </p:nvSpPr>
        <p:spPr>
          <a:xfrm>
            <a:off x="5857336" y="2682816"/>
            <a:ext cx="871268" cy="83676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6ED6FEB-618B-C7DB-D4C1-0BB9AD855783}"/>
              </a:ext>
            </a:extLst>
          </p:cNvPr>
          <p:cNvSpPr/>
          <p:nvPr/>
        </p:nvSpPr>
        <p:spPr>
          <a:xfrm>
            <a:off x="1118559" y="2938733"/>
            <a:ext cx="871268" cy="83676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DDA594-BD43-E3FD-A5E8-4D13243D3C05}"/>
              </a:ext>
            </a:extLst>
          </p:cNvPr>
          <p:cNvSpPr/>
          <p:nvPr/>
        </p:nvSpPr>
        <p:spPr>
          <a:xfrm>
            <a:off x="9759056" y="3122764"/>
            <a:ext cx="871268" cy="83676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Subtitle 8">
            <a:extLst>
              <a:ext uri="{FF2B5EF4-FFF2-40B4-BE49-F238E27FC236}">
                <a16:creationId xmlns:a16="http://schemas.microsoft.com/office/drawing/2014/main" id="{77AD4240-72C3-40BB-1A0F-358CC50AEAD2}"/>
              </a:ext>
            </a:extLst>
          </p:cNvPr>
          <p:cNvSpPr txBox="1">
            <a:spLocks/>
          </p:cNvSpPr>
          <p:nvPr/>
        </p:nvSpPr>
        <p:spPr>
          <a:xfrm>
            <a:off x="1118559" y="5154283"/>
            <a:ext cx="10015268" cy="418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b="1" dirty="0"/>
              <a:t>Yolov8s-pose &amp; Yolo11s-pose: </a:t>
            </a:r>
            <a:r>
              <a:rPr lang="en-US" sz="2000" dirty="0"/>
              <a:t>Missing wrist </a:t>
            </a:r>
            <a:r>
              <a:rPr lang="en-US" sz="2000" dirty="0" err="1"/>
              <a:t>keypoints</a:t>
            </a:r>
            <a:r>
              <a:rPr lang="en-US" sz="2000" dirty="0"/>
              <a:t> and wrong localization.</a:t>
            </a:r>
          </a:p>
        </p:txBody>
      </p:sp>
    </p:spTree>
    <p:extLst>
      <p:ext uri="{BB962C8B-B14F-4D97-AF65-F5344CB8AC3E}">
        <p14:creationId xmlns:p14="http://schemas.microsoft.com/office/powerpoint/2010/main" val="274917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19087-6B95-181F-2960-792E6A5F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5AC4E-176C-BB8C-F1C6-0046A520D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03" y="459021"/>
            <a:ext cx="8143037" cy="953135"/>
          </a:xfrm>
        </p:spPr>
        <p:txBody>
          <a:bodyPr>
            <a:noAutofit/>
          </a:bodyPr>
          <a:lstStyle/>
          <a:p>
            <a:r>
              <a:rPr lang="en-US" altLang="ko-KR" sz="3600" b="1" dirty="0"/>
              <a:t>RTMPose | Qualitative Cases</a:t>
            </a:r>
            <a:endParaRPr lang="en-US" altLang="ko-KR" sz="3600" b="1" dirty="0">
              <a:solidFill>
                <a:schemeClr val="accent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31158E-078C-EFB7-B1D1-E8E28850D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29"/>
          <a:stretch>
            <a:fillRect/>
          </a:stretch>
        </p:blipFill>
        <p:spPr bwMode="auto">
          <a:xfrm>
            <a:off x="7972954" y="1481167"/>
            <a:ext cx="3141461" cy="498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981A69E0-9578-54BA-FAA7-C0F6866C3D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03"/>
          <a:stretch>
            <a:fillRect/>
          </a:stretch>
        </p:blipFill>
        <p:spPr bwMode="auto">
          <a:xfrm>
            <a:off x="1077584" y="1481167"/>
            <a:ext cx="3141461" cy="499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C917CC56-A7E6-E0CB-B446-A08132BEBD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655"/>
          <a:stretch>
            <a:fillRect/>
          </a:stretch>
        </p:blipFill>
        <p:spPr bwMode="auto">
          <a:xfrm>
            <a:off x="4524743" y="1473264"/>
            <a:ext cx="3142513" cy="498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83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Greetings</a:t>
            </a:r>
            <a:endParaRPr lang="en-US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1*133"/>
  <p:tag name="TABLE_ENDDRAG_RECT" val="33*311*801*13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1*133"/>
  <p:tag name="TABLE_ENDDRAG_RECT" val="33*311*801*133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4267</TotalTime>
  <Words>152</Words>
  <Application>Microsoft Office PowerPoint</Application>
  <PresentationFormat>Widescreen</PresentationFormat>
  <Paragraphs>89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Times New Roman</vt:lpstr>
      <vt:lpstr>Office 테마</vt:lpstr>
      <vt:lpstr>PowerPoint Presentation</vt:lpstr>
      <vt:lpstr>Performance Comparison of segmentation models</vt:lpstr>
      <vt:lpstr>EXPERIMENT 1: Proximity-based Fusion</vt:lpstr>
      <vt:lpstr>Wrist | Failure Cases</vt:lpstr>
      <vt:lpstr>RTMPose | Qualitative Cases</vt:lpstr>
      <vt:lpstr>Greetings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Title</dc:title>
  <dc:creator>Windows 사용자</dc:creator>
  <cp:lastModifiedBy>AkhtamovAzimjon</cp:lastModifiedBy>
  <cp:revision>114</cp:revision>
  <dcterms:created xsi:type="dcterms:W3CDTF">2024-11-26T04:58:00Z</dcterms:created>
  <dcterms:modified xsi:type="dcterms:W3CDTF">2025-07-14T08:38:29Z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A7C6BBC95B11452592167A949D856806_13</vt:lpwstr>
  </property>
  <property fmtid="{D5CDD505-2E9C-101B-9397-08002B2CF9AE}" pid="3" name="KSOProductBuildVer">
    <vt:lpwstr>1033-12.2.0.18639</vt:lpwstr>
  </property>
</Properties>
</file>