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489" r:id="rId3"/>
    <p:sldId id="485" r:id="rId4"/>
    <p:sldId id="494" r:id="rId5"/>
    <p:sldId id="480" r:id="rId6"/>
    <p:sldId id="493" r:id="rId7"/>
    <p:sldId id="495" r:id="rId8"/>
    <p:sldId id="496" r:id="rId9"/>
    <p:sldId id="497" r:id="rId10"/>
    <p:sldId id="498" r:id="rId11"/>
    <p:sldId id="502" r:id="rId12"/>
    <p:sldId id="500" r:id="rId13"/>
    <p:sldId id="501" r:id="rId14"/>
    <p:sldId id="49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340661" y="5674274"/>
            <a:ext cx="7931048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맑은 고딕" panose="020B0503020000020004" charset="-127"/>
                <a:cs typeface="Times New Roman" panose="02020603050405020304" charset="0"/>
              </a:rPr>
              <a:t>Azimjon Akhtamov</a:t>
            </a:r>
          </a:p>
          <a:p>
            <a:pPr algn="ctr">
              <a:spcAft>
                <a:spcPts val="1500"/>
              </a:spcAft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맑은 고딕" panose="020B0503020000020004" charset="-127"/>
                <a:cs typeface="Times New Roman" panose="02020603050405020304" charset="0"/>
              </a:rPr>
              <a:t>Department of Computer Science, CBNU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E25C5-931A-F212-F48C-4D500BD81357}"/>
              </a:ext>
            </a:extLst>
          </p:cNvPr>
          <p:cNvSpPr txBox="1"/>
          <p:nvPr/>
        </p:nvSpPr>
        <p:spPr>
          <a:xfrm>
            <a:off x="2697192" y="2890391"/>
            <a:ext cx="6797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0" i="0" dirty="0">
                <a:solidFill>
                  <a:schemeClr val="accent1"/>
                </a:solidFill>
                <a:effectLst/>
                <a:latin typeface="fkGrotesk"/>
              </a:rPr>
              <a:t>Glove Detection in Manufacturing:</a:t>
            </a:r>
          </a:p>
          <a:p>
            <a:pPr algn="ctr">
              <a:buNone/>
            </a:pPr>
            <a:r>
              <a:rPr lang="en-US" sz="3200" b="0" i="0" dirty="0">
                <a:effectLst/>
                <a:latin typeface="fkGrotesk"/>
              </a:rPr>
              <a:t>Ablation Study of YOLOv8m-seg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635BD-0699-779A-2B51-86C66A21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975AD-3C54-6391-0B52-61D9510B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5  Reduce channel widths x2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63DB30F9-B29B-1A12-E8FE-3A2D14EA40D0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5A3D2869-4D89-0F4C-C29E-442DF9CD1EE4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967C4-A5A1-4D19-5862-68344FE5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686" y="1219260"/>
            <a:ext cx="4478227" cy="1492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61139-93E9-D4A0-10CD-10BF0B57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21" y="2945993"/>
            <a:ext cx="776395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675CD-3C0B-6978-1DAC-5E7D70C3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1B6D4-ABDE-635E-3DC6-97A8E396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6  Segment Head 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F8018AC3-FCCA-EFEB-04ED-C137240AD1A8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3229A6FA-D83E-5983-32C1-11B28F2A502E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P3 head only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3D47-0B26-4B75-F3D6-376F1B6A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32" y="1945439"/>
            <a:ext cx="762106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BA568-55EE-04FB-61BD-3D917155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A615B-C5FD-4D35-9D81-8F8EA565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#1 New Arch replace</a:t>
            </a:r>
            <a:endParaRPr lang="en-US" altLang="ko-KR" sz="2800" b="1" strike="sngStrike" dirty="0">
              <a:highlight>
                <a:srgbClr val="00FFFF"/>
              </a:highlight>
            </a:endParaRP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CF3D4E9A-0FAB-5E1B-7C5C-83A035AC28D2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F725CCD1-8B19-7497-C49A-F37E1C6E3732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CF2D2-1187-BE1B-4E98-23BE66F19D31}"/>
              </a:ext>
            </a:extLst>
          </p:cNvPr>
          <p:cNvSpPr txBox="1"/>
          <p:nvPr/>
        </p:nvSpPr>
        <p:spPr>
          <a:xfrm>
            <a:off x="3047246" y="3086310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Include something new to the existing model and make it novel and new. Show improvement results </a:t>
            </a:r>
          </a:p>
        </p:txBody>
      </p:sp>
    </p:spTree>
    <p:extLst>
      <p:ext uri="{BB962C8B-B14F-4D97-AF65-F5344CB8AC3E}">
        <p14:creationId xmlns:p14="http://schemas.microsoft.com/office/powerpoint/2010/main" val="421613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CCDEA-4408-65A8-2A98-395AA296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DAA02-C9C6-407C-C148-AFFFC78F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#2 New Arch + </a:t>
            </a:r>
            <a:r>
              <a:rPr lang="en-US" altLang="ko-KR" sz="2800" b="1" dirty="0" err="1">
                <a:solidFill>
                  <a:srgbClr val="FF0000"/>
                </a:solidFill>
              </a:rPr>
              <a:t>Keypoint</a:t>
            </a:r>
            <a:endParaRPr lang="en-US" altLang="ko-KR" sz="2800" b="1" strike="sngStrike" dirty="0">
              <a:highlight>
                <a:srgbClr val="00FFFF"/>
              </a:highlight>
            </a:endParaRP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550142A6-DC1C-C41A-1722-C3DFA79D5F02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13E4EC3F-70F5-9033-5B3D-A418413155F5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A695B-F619-9752-5EE0-027FF39A8736}"/>
              </a:ext>
            </a:extLst>
          </p:cNvPr>
          <p:cNvSpPr txBox="1"/>
          <p:nvPr/>
        </p:nvSpPr>
        <p:spPr>
          <a:xfrm>
            <a:off x="3047246" y="308631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Include </a:t>
            </a:r>
            <a:r>
              <a:rPr lang="en-US" dirty="0" err="1"/>
              <a:t>keypoint</a:t>
            </a:r>
            <a:r>
              <a:rPr lang="en-US" dirty="0"/>
              <a:t> and show results </a:t>
            </a:r>
          </a:p>
        </p:txBody>
      </p:sp>
    </p:spTree>
    <p:extLst>
      <p:ext uri="{BB962C8B-B14F-4D97-AF65-F5344CB8AC3E}">
        <p14:creationId xmlns:p14="http://schemas.microsoft.com/office/powerpoint/2010/main" val="317495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5A5AE-5B29-5FF1-9087-2DD95C9A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2F7B-0AF1-5DDC-44CF-1B821B24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</a:t>
            </a:r>
            <a:endParaRPr lang="en-US" altLang="ko-KR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9ABD2CD-A26C-660E-A281-E687B8919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536374"/>
                  </p:ext>
                </p:extLst>
              </p:nvPr>
            </p:nvGraphicFramePr>
            <p:xfrm>
              <a:off x="1287145" y="2013114"/>
              <a:ext cx="9617710" cy="326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7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65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Precision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Recall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F1-score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: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YOLO11m-seg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 [C3k2]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Backbone[x SPPF]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6138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Neck [x P5]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41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(lower mask resolution)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23608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(remove shared conv)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9734891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i="0" dirty="0">
                              <a:effectLst/>
                              <a:latin typeface="fkGroteskNeue"/>
                            </a:rPr>
                            <a:t>Anchor-Free Detect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6327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9ABD2CD-A26C-660E-A281-E687B8919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536374"/>
                  </p:ext>
                </p:extLst>
              </p:nvPr>
            </p:nvGraphicFramePr>
            <p:xfrm>
              <a:off x="1287145" y="2013114"/>
              <a:ext cx="9617710" cy="326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7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65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Precision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Recall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F1-score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14783" r="-171739" b="-6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601015" r="-100508" b="-6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YOLO11m-seg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 [C3k2]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Backbone[x SPPF]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6138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Neck [x P5]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4177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(lower mask resolution)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23608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(remove shared conv)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9734891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i="0" dirty="0">
                              <a:effectLst/>
                              <a:latin typeface="fkGroteskNeue"/>
                            </a:rPr>
                            <a:t>Anchor-Free Detect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6327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ubtitle 8">
            <a:extLst>
              <a:ext uri="{FF2B5EF4-FFF2-40B4-BE49-F238E27FC236}">
                <a16:creationId xmlns:a16="http://schemas.microsoft.com/office/drawing/2014/main" id="{47D810C2-0F32-FE2E-6350-EE6FF0B1F796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90B3CE92-EAA0-FC49-3740-D1D42F1B17F9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YOLO11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8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4862D-D80D-B20D-32D5-A3581ACE4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38873-CCA1-DC28-C78D-9CB62456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62" y="239090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Introduction </a:t>
            </a:r>
            <a:endParaRPr lang="en-US" altLang="ko-KR" sz="3600" b="1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750E70-77C9-11D4-6879-238F3342F754}"/>
              </a:ext>
            </a:extLst>
          </p:cNvPr>
          <p:cNvGrpSpPr/>
          <p:nvPr/>
        </p:nvGrpSpPr>
        <p:grpSpPr>
          <a:xfrm>
            <a:off x="994143" y="2024109"/>
            <a:ext cx="8096250" cy="4039830"/>
            <a:chOff x="1032304" y="2024109"/>
            <a:chExt cx="8096250" cy="403983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DF5F8F4-DDE2-85C0-492E-7C5A41854A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04" r="82683" b="57998"/>
            <a:stretch>
              <a:fillRect/>
            </a:stretch>
          </p:blipFill>
          <p:spPr bwMode="auto">
            <a:xfrm>
              <a:off x="1032304" y="2024109"/>
              <a:ext cx="1402022" cy="106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6EB0CF-3469-CCCC-9E00-F7F5FF8FE6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488"/>
            <a:stretch>
              <a:fillRect/>
            </a:stretch>
          </p:blipFill>
          <p:spPr bwMode="auto">
            <a:xfrm>
              <a:off x="1032304" y="3089429"/>
              <a:ext cx="8096250" cy="297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91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4262759687"/>
              </p:ext>
            </p:extLst>
          </p:nvPr>
        </p:nvGraphicFramePr>
        <p:xfrm>
          <a:off x="1769050" y="1469750"/>
          <a:ext cx="853313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Metadata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0" i="1" dirty="0"/>
                        <a:t>2,658</a:t>
                      </a:r>
                      <a:r>
                        <a:rPr lang="en-US" dirty="0"/>
                        <a:t> (JPG/PNG)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i="1" dirty="0"/>
                        <a:t>gloves, nogloves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Class Counts in Lebels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gloves:</a:t>
                      </a:r>
                      <a:r>
                        <a:rPr lang="en-US" dirty="0"/>
                        <a:t> 3,462      </a:t>
                      </a:r>
                      <a:r>
                        <a:rPr lang="en-US" b="1" dirty="0"/>
                        <a:t>nogloves:</a:t>
                      </a:r>
                      <a:r>
                        <a:rPr lang="en-US" dirty="0"/>
                        <a:t> 1,657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ym typeface="+mn-ea"/>
                        </a:rPr>
                        <a:t>Labels </a:t>
                      </a:r>
                      <a:r>
                        <a:rPr lang="en-US" b="1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0.81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Construction and industrial safety scenes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28320" y="171450"/>
            <a:ext cx="5274310" cy="1068070"/>
          </a:xfrm>
        </p:spPr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A7FC0-3481-C6B4-E51E-EE76122F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50" y="4321835"/>
            <a:ext cx="8540144" cy="17080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5B789-6756-E99B-8723-7164D9D29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74AC25-55F8-6AD8-46A2-CAAC7658A39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4283186"/>
              </p:ext>
            </p:extLst>
          </p:nvPr>
        </p:nvGraphicFramePr>
        <p:xfrm>
          <a:off x="3460398" y="1446557"/>
          <a:ext cx="5857947" cy="330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>
                          <a:sym typeface="+mn-ea"/>
                        </a:rPr>
                        <a:t>Epochs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>
                          <a:sym typeface="+mn-ea"/>
                        </a:rPr>
                        <a:t>Batch Size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>
                          <a:sym typeface="+mn-ea"/>
                        </a:rPr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AdamW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87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Weight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i="1" dirty="0"/>
                        <a:t>CUDA 12.4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TITAN RTX (24GB)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6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i="1" dirty="0"/>
                        <a:t>Windows 11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2813"/>
                  </a:ext>
                </a:extLst>
              </a:tr>
            </a:tbl>
          </a:graphicData>
        </a:graphic>
      </p:graphicFrame>
      <p:sp>
        <p:nvSpPr>
          <p:cNvPr id="10" name="Text Box 9">
            <a:extLst>
              <a:ext uri="{FF2B5EF4-FFF2-40B4-BE49-F238E27FC236}">
                <a16:creationId xmlns:a16="http://schemas.microsoft.com/office/drawing/2014/main" id="{F6C8F4DB-1C08-A235-B7AD-CBF915090DF3}"/>
              </a:ext>
            </a:extLst>
          </p:cNvPr>
          <p:cNvSpPr txBox="1"/>
          <p:nvPr/>
        </p:nvSpPr>
        <p:spPr>
          <a:xfrm>
            <a:off x="1050607" y="5081880"/>
            <a:ext cx="10090785" cy="1068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highlight>
                  <a:srgbClr val="FFFF00"/>
                </a:highlight>
              </a:rPr>
              <a:t>Training Strategy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Early Stopping: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Patience = 30,</a:t>
            </a:r>
            <a:r>
              <a:rPr lang="en-US" dirty="0"/>
              <a:t> stopping early if no improvement is observed for </a:t>
            </a:r>
            <a:r>
              <a:rPr lang="en-US" b="1" dirty="0"/>
              <a:t>30 epochs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E4A8957-1A7A-D177-EED0-69D9CBC9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171450"/>
            <a:ext cx="5274310" cy="1068070"/>
          </a:xfrm>
        </p:spPr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Experimental Settings</a:t>
            </a:r>
          </a:p>
        </p:txBody>
      </p:sp>
    </p:spTree>
    <p:extLst>
      <p:ext uri="{BB962C8B-B14F-4D97-AF65-F5344CB8AC3E}">
        <p14:creationId xmlns:p14="http://schemas.microsoft.com/office/powerpoint/2010/main" val="185348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</a:t>
            </a:r>
            <a:endParaRPr lang="en-US" altLang="ko-KR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B9702-3E60-9358-F471-ACCDDCC5F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426251"/>
                  </p:ext>
                </p:extLst>
              </p:nvPr>
            </p:nvGraphicFramePr>
            <p:xfrm>
              <a:off x="691549" y="1599887"/>
              <a:ext cx="10808897" cy="391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49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2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12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533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44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7313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  <a:gridCol w="1217761">
                      <a:extLst>
                        <a:ext uri="{9D8B030D-6E8A-4147-A177-3AD203B41FA5}">
                          <a16:colId xmlns:a16="http://schemas.microsoft.com/office/drawing/2014/main" val="278626679"/>
                        </a:ext>
                      </a:extLst>
                    </a:gridCol>
                  </a:tblGrid>
                  <a:tr h="431800">
                    <a:tc row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pt-BR" sz="140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Box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endParaRPr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Mask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endParaRPr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Params (M)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FLOPs (G)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: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: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18457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YOLOv8m-seg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0.627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27.2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110.0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62.85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87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- SPPF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26.4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109.3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65.17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432130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 [C2f_half]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0.616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0.822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23.7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96.8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72.12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- P5,  - SPPF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0.616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0.821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10.9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92.1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87.41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41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x2 reduce (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chw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0.577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40.9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123.75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21702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(P3 only)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3.4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35.8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23608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(P4 only)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9734891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i="0" dirty="0">
                              <a:effectLst/>
                              <a:latin typeface="fkGroteskNeue"/>
                            </a:rPr>
                            <a:t>Anchor-Free Detect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6327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B9702-3E60-9358-F471-ACCDDCC5F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7426251"/>
                  </p:ext>
                </p:extLst>
              </p:nvPr>
            </p:nvGraphicFramePr>
            <p:xfrm>
              <a:off x="691549" y="1599887"/>
              <a:ext cx="10808897" cy="391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49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2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12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533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44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7313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  <a:gridCol w="1217761">
                      <a:extLst>
                        <a:ext uri="{9D8B030D-6E8A-4147-A177-3AD203B41FA5}">
                          <a16:colId xmlns:a16="http://schemas.microsoft.com/office/drawing/2014/main" val="278626679"/>
                        </a:ext>
                      </a:extLst>
                    </a:gridCol>
                  </a:tblGrid>
                  <a:tr h="431800">
                    <a:tc row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pt-BR" sz="140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Box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endParaRPr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Mask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endParaRPr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Params (M)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FLOPs (G)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3448" t="-157778" r="-716667" b="-1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96629" t="-157778" r="-600562" b="-1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28372" t="-157778" r="-397209" b="-1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36493" t="-157778" r="-304739" b="-118222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18457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YOLOv8m-seg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0.627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27.2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110.0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62.85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87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- SPPF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26.4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109.3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65.17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432130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 [C2f_half]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0.616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0.822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23.7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96.8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72.12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- P5,  - SPPF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0.616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0.821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10.9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92.1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87.41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41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x2 reduce (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chw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0.577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40.9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123.75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21702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(P3 only)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3.4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35.8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23608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(P4 only)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9734891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i="0" dirty="0">
                              <a:effectLst/>
                              <a:latin typeface="fkGroteskNeue"/>
                            </a:rPr>
                            <a:t>Anchor-Free Detect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6327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ubtitle 8">
            <a:extLst>
              <a:ext uri="{FF2B5EF4-FFF2-40B4-BE49-F238E27FC236}">
                <a16:creationId xmlns:a16="http://schemas.microsoft.com/office/drawing/2014/main" id="{6129DA99-E7DA-715B-40ED-CE8C846C90FA}"/>
              </a:ext>
            </a:extLst>
          </p:cNvPr>
          <p:cNvSpPr txBox="1">
            <a:spLocks/>
          </p:cNvSpPr>
          <p:nvPr/>
        </p:nvSpPr>
        <p:spPr>
          <a:xfrm>
            <a:off x="1830236" y="6040779"/>
            <a:ext cx="8531525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FPS measured using PyTorch 2.4.1 on TITAN RTX with batch size = 1 and input resolution 640×640.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2548FF5F-E336-BB77-C5CC-03CBC388ECFB}"/>
              </a:ext>
            </a:extLst>
          </p:cNvPr>
          <p:cNvSpPr txBox="1">
            <a:spLocks/>
          </p:cNvSpPr>
          <p:nvPr/>
        </p:nvSpPr>
        <p:spPr>
          <a:xfrm>
            <a:off x="1278091" y="1298217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YOLOv8m-seg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BDAB7-FACA-252F-B580-D746A2E1C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832-FE35-9DB0-18D3-73AD9C93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1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692D4314-76F7-4937-9E8E-45AE86C5B78C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E485C9BD-4A79-6E12-A915-FC3548AE2456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1DA39-5C4D-BC62-0E09-33F0FABE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3033657"/>
            <a:ext cx="821169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6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B3D96-FC5F-1180-46B8-B762F4D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6FFA-9D09-5882-91EF-022C3FE5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2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D15F96F9-0809-2B71-6624-42BDE11316D8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99686F61-E8C8-49F9-B083-0FF13D2CC0E2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CFDC9-CF59-EC8D-ABEE-96F3D172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67" y="1943007"/>
            <a:ext cx="9088118" cy="2695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1CC416-85B8-A731-24A7-705DD91C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67" y="4715982"/>
            <a:ext cx="809738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7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3A1C-CC5C-E3A0-A994-37626377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24C01-43C2-E12D-AA47-A099B57F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3  NO SPPF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76E83A57-A977-55DE-BD87-0FFE85A7CDC9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D1CB2C93-8F10-E119-536C-E6966841546A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AC4CA-A346-BDC9-0E57-3F92623D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47" y="1712634"/>
            <a:ext cx="7640116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6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AB55C-6574-1483-8C6A-5BF70CF5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A9380-2130-1E3B-1914-C889075E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4  NO P5 (large)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A47057A6-1DB6-60BB-5F09-C06725553ED7}"/>
              </a:ext>
            </a:extLst>
          </p:cNvPr>
          <p:cNvSpPr txBox="1">
            <a:spLocks/>
          </p:cNvSpPr>
          <p:nvPr/>
        </p:nvSpPr>
        <p:spPr>
          <a:xfrm>
            <a:off x="2461705" y="5430457"/>
            <a:ext cx="7268589" cy="427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highlight>
                  <a:srgbClr val="00FFFF"/>
                </a:highlight>
              </a:rPr>
              <a:t>Gloves is small object detection, we don’t need  P5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37CA9088-2DF8-AD1A-E2E9-6CE67777512D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20375-32F7-C96F-EAD2-187FA142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2023866"/>
            <a:ext cx="726858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30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1*297"/>
  <p:tag name="TABLE_ENDDRAG_RECT" val="65*97*391*29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7270</TotalTime>
  <Words>450</Words>
  <Application>Microsoft Office PowerPoint</Application>
  <PresentationFormat>Widescreen</PresentationFormat>
  <Paragraphs>151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fkGrotesk</vt:lpstr>
      <vt:lpstr>fkGroteskNeue</vt:lpstr>
      <vt:lpstr>Arial</vt:lpstr>
      <vt:lpstr>Calibri</vt:lpstr>
      <vt:lpstr>Calibri Light</vt:lpstr>
      <vt:lpstr>Cambria Math</vt:lpstr>
      <vt:lpstr>Times New Roman</vt:lpstr>
      <vt:lpstr>Office 테마</vt:lpstr>
      <vt:lpstr>PowerPoint Presentation</vt:lpstr>
      <vt:lpstr>Introduction </vt:lpstr>
      <vt:lpstr>Dataset </vt:lpstr>
      <vt:lpstr>Experimental Settings</vt:lpstr>
      <vt:lpstr>Ablation Study</vt:lpstr>
      <vt:lpstr>Ablation Study  #STEP 1</vt:lpstr>
      <vt:lpstr>Ablation Study  #STEP 2</vt:lpstr>
      <vt:lpstr>Ablation Study  #STEP 3  NO SPPF</vt:lpstr>
      <vt:lpstr>Ablation Study  #STEP 4  NO P5 (large)</vt:lpstr>
      <vt:lpstr>Ablation Study  #STEP 5  Reduce channel widths x2</vt:lpstr>
      <vt:lpstr>Ablation Study  #STEP 6  Segment Head </vt:lpstr>
      <vt:lpstr>#1 New Arch replace</vt:lpstr>
      <vt:lpstr>#2 New Arch + Keypoint</vt:lpstr>
      <vt:lpstr>Ablation Study</vt:lpstr>
      <vt:lpstr>Greetings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AkhtamovAzimjon</cp:lastModifiedBy>
  <cp:revision>120</cp:revision>
  <dcterms:created xsi:type="dcterms:W3CDTF">2024-11-26T04:58:00Z</dcterms:created>
  <dcterms:modified xsi:type="dcterms:W3CDTF">2025-07-17T04:36:05Z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A7C6BBC95B11452592167A949D856806_13</vt:lpwstr>
  </property>
  <property fmtid="{D5CDD505-2E9C-101B-9397-08002B2CF9AE}" pid="3" name="KSOProductBuildVer">
    <vt:lpwstr>1033-12.2.0.18639</vt:lpwstr>
  </property>
</Properties>
</file>