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79" r:id="rId7"/>
    <p:sldId id="261" r:id="rId8"/>
    <p:sldId id="280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955851" y="268551"/>
            <a:ext cx="2089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Data Analytics Lab</a:t>
            </a:r>
            <a:endParaRPr lang="en-US" sz="2000" dirty="0"/>
          </a:p>
        </p:txBody>
      </p:sp>
      <p:pic>
        <p:nvPicPr>
          <p:cNvPr id="8" name="Picture 2" descr="충북대학교 심볼마크,로고(JPG, AI) 상세보기 -디자인 자료실&lt;홍보자료실&lt;충북대학교 홍보관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435" y="165771"/>
            <a:ext cx="591983" cy="59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955851" y="268551"/>
            <a:ext cx="2089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Data Analytics Lab</a:t>
            </a:r>
            <a:endParaRPr lang="en-US" sz="2000" dirty="0"/>
          </a:p>
        </p:txBody>
      </p:sp>
      <p:pic>
        <p:nvPicPr>
          <p:cNvPr id="8" name="Picture 2" descr="충북대학교 심볼마크,로고(JPG, AI) 상세보기 -디자인 자료실&lt;홍보자료실&lt;충북대학교 홍보관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435" y="165771"/>
            <a:ext cx="591983" cy="59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95705"/>
            <a:ext cx="9144000" cy="338645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6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#2239</a:t>
            </a:r>
            <a:br>
              <a:rPr lang="en-US" sz="6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6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Find Closest Number to Zero</a:t>
            </a:r>
            <a:endParaRPr lang="en-US" sz="6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156200"/>
            <a:ext cx="9144000" cy="1373505"/>
          </a:xfrm>
        </p:spPr>
        <p:txBody>
          <a:bodyPr>
            <a:normAutofit lnSpcReduction="20000"/>
          </a:bodyPr>
          <a:lstStyle/>
          <a:p>
            <a:r>
              <a:rPr lang="en-US" altLang="ko-KR"/>
              <a:t>Akhtamov Azimjon </a:t>
            </a:r>
            <a:r>
              <a:rPr lang="en-US" altLang="ko-KR" b="1"/>
              <a:t>2024299010</a:t>
            </a:r>
            <a:endParaRPr lang="en-US" altLang="ko-KR" dirty="0"/>
          </a:p>
          <a:p>
            <a:endParaRPr lang="en-US" dirty="0"/>
          </a:p>
          <a:p>
            <a:r>
              <a:rPr lang="en-US"/>
              <a:t>2025-01-09</a:t>
            </a:r>
            <a:endParaRPr lang="en-US" dirty="0"/>
          </a:p>
        </p:txBody>
      </p:sp>
      <p:pic>
        <p:nvPicPr>
          <p:cNvPr id="4" name="Picture 3" descr="avatar_16122105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0285" y="1932305"/>
            <a:ext cx="1557655" cy="1557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Definition (1)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5005"/>
            <a:ext cx="10515600" cy="4351338"/>
          </a:xfrm>
        </p:spPr>
        <p:txBody>
          <a:bodyPr/>
          <a:lstStyle/>
          <a:p>
            <a:r>
              <a:rPr lang="en-US" altLang="ko-KR" b="1" dirty="0"/>
              <a:t>Source</a:t>
            </a:r>
            <a:r>
              <a:rPr lang="en-US" altLang="ko-KR"/>
              <a:t>: </a:t>
            </a:r>
            <a:r>
              <a:rPr lang="en-US" altLang="ko-KR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Leetcode</a:t>
            </a:r>
            <a:r>
              <a:rPr lang="en-US" altLang="ko-KR"/>
              <a:t> </a:t>
            </a:r>
            <a:endParaRPr lang="en-US" altLang="ko-KR" dirty="0"/>
          </a:p>
          <a:p>
            <a:endParaRPr lang="en-US" altLang="ko-KR"/>
          </a:p>
          <a:p>
            <a:r>
              <a:rPr lang="en-US" altLang="ko-KR"/>
              <a:t>Title: 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Closest Number to Zero</a:t>
            </a:r>
            <a:endParaRPr lang="en-US" altLang="ko-KR"/>
          </a:p>
          <a:p>
            <a:r>
              <a:rPr lang="en-US" altLang="ko-KR"/>
              <a:t>Difficulty: </a:t>
            </a:r>
            <a:r>
              <a:rPr lang="en-US" altLang="ko-KR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easy</a:t>
            </a:r>
            <a:endParaRPr lang="en-US" altLang="ko-KR"/>
          </a:p>
          <a:p>
            <a:r>
              <a:rPr lang="en-US" altLang="ko-KR" dirty="0"/>
              <a:t>Type: 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Arrays</a:t>
            </a:r>
            <a:endParaRPr lang="en-US" altLang="ko-KR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avatar_16122105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115" y="1448435"/>
            <a:ext cx="1557655" cy="1557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Definition (1)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t="26667" b="23991"/>
          <a:stretch>
            <a:fillRect/>
          </a:stretch>
        </p:blipFill>
        <p:spPr>
          <a:xfrm>
            <a:off x="944245" y="2253615"/>
            <a:ext cx="9283700" cy="37420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t="12233" b="79006"/>
          <a:stretch>
            <a:fillRect/>
          </a:stretch>
        </p:blipFill>
        <p:spPr>
          <a:xfrm>
            <a:off x="419100" y="1440815"/>
            <a:ext cx="11354435" cy="81216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 t="84152" r="75037"/>
          <a:stretch>
            <a:fillRect/>
          </a:stretch>
        </p:blipFill>
        <p:spPr>
          <a:xfrm>
            <a:off x="8559800" y="3167380"/>
            <a:ext cx="2672715" cy="1386205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Solution (1)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622040" y="1163320"/>
            <a:ext cx="4954270" cy="1325880"/>
            <a:chOff x="5701" y="2088"/>
            <a:chExt cx="7802" cy="2088"/>
          </a:xfrm>
        </p:grpSpPr>
        <p:grpSp>
          <p:nvGrpSpPr>
            <p:cNvPr id="10" name="Group 9"/>
            <p:cNvGrpSpPr/>
            <p:nvPr/>
          </p:nvGrpSpPr>
          <p:grpSpPr>
            <a:xfrm>
              <a:off x="5701" y="2744"/>
              <a:ext cx="7803" cy="1432"/>
              <a:chOff x="4549" y="2966"/>
              <a:chExt cx="4924" cy="906"/>
            </a:xfrm>
            <a:noFill/>
          </p:grpSpPr>
          <p:grpSp>
            <p:nvGrpSpPr>
              <p:cNvPr id="6" name="Group 5"/>
              <p:cNvGrpSpPr/>
              <p:nvPr/>
            </p:nvGrpSpPr>
            <p:grpSpPr>
              <a:xfrm>
                <a:off x="4549" y="2966"/>
                <a:ext cx="2299" cy="906"/>
                <a:chOff x="4549" y="2966"/>
                <a:chExt cx="2299" cy="906"/>
              </a:xfrm>
              <a:grpFill/>
            </p:grpSpPr>
            <p:sp>
              <p:nvSpPr>
                <p:cNvPr id="3" name="Rectangles 2"/>
                <p:cNvSpPr/>
                <p:nvPr/>
              </p:nvSpPr>
              <p:spPr>
                <a:xfrm>
                  <a:off x="4549" y="2966"/>
                  <a:ext cx="986" cy="906"/>
                </a:xfrm>
                <a:prstGeom prst="rect">
                  <a:avLst/>
                </a:prstGeom>
                <a:grpFill/>
                <a:ln w="50800" cmpd="sng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" name="Rectangles 4"/>
                <p:cNvSpPr/>
                <p:nvPr/>
              </p:nvSpPr>
              <p:spPr>
                <a:xfrm>
                  <a:off x="5862" y="2966"/>
                  <a:ext cx="986" cy="906"/>
                </a:xfrm>
                <a:prstGeom prst="rect">
                  <a:avLst/>
                </a:prstGeom>
                <a:grpFill/>
                <a:ln w="508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7175" y="2966"/>
                <a:ext cx="2299" cy="906"/>
                <a:chOff x="4549" y="2966"/>
                <a:chExt cx="2299" cy="906"/>
              </a:xfrm>
              <a:grpFill/>
            </p:grpSpPr>
            <p:sp>
              <p:nvSpPr>
                <p:cNvPr id="8" name="Rectangles 7"/>
                <p:cNvSpPr/>
                <p:nvPr/>
              </p:nvSpPr>
              <p:spPr>
                <a:xfrm>
                  <a:off x="4549" y="2966"/>
                  <a:ext cx="986" cy="906"/>
                </a:xfrm>
                <a:prstGeom prst="rect">
                  <a:avLst/>
                </a:prstGeom>
                <a:grpFill/>
                <a:ln w="508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" name="Rectangles 8"/>
                <p:cNvSpPr/>
                <p:nvPr/>
              </p:nvSpPr>
              <p:spPr>
                <a:xfrm>
                  <a:off x="5862" y="2966"/>
                  <a:ext cx="986" cy="906"/>
                </a:xfrm>
                <a:prstGeom prst="rect">
                  <a:avLst/>
                </a:prstGeom>
                <a:grpFill/>
                <a:ln w="508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2" name="Text Box 11"/>
            <p:cNvSpPr txBox="1"/>
            <p:nvPr/>
          </p:nvSpPr>
          <p:spPr>
            <a:xfrm>
              <a:off x="5701" y="2088"/>
              <a:ext cx="1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/>
                <a:t>nums[0]</a:t>
              </a:r>
              <a:endParaRPr lang="en-US" b="1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6033" y="3001"/>
              <a:ext cx="90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3200"/>
                <a:t>-4</a:t>
              </a:r>
              <a:endParaRPr lang="en-US" sz="3200"/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8112" y="3001"/>
              <a:ext cx="90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3200"/>
                <a:t>-2</a:t>
              </a:r>
              <a:endParaRPr lang="en-US" sz="3200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10191" y="3001"/>
              <a:ext cx="90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3200"/>
                <a:t>1</a:t>
              </a:r>
              <a:endParaRPr lang="en-US" sz="3200"/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12339" y="3001"/>
              <a:ext cx="90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3200"/>
                <a:t>4</a:t>
              </a:r>
              <a:endParaRPr lang="en-US" sz="3200"/>
            </a:p>
          </p:txBody>
        </p:sp>
      </p:grpSp>
      <p:sp>
        <p:nvSpPr>
          <p:cNvPr id="18" name="Text Box 17"/>
          <p:cNvSpPr txBox="1"/>
          <p:nvPr/>
        </p:nvSpPr>
        <p:spPr>
          <a:xfrm>
            <a:off x="4811395" y="2743835"/>
            <a:ext cx="2569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abs()</a:t>
            </a:r>
            <a:r>
              <a:rPr lang="en-US" sz="2400"/>
              <a:t> in python  </a:t>
            </a:r>
            <a:endParaRPr lang="en-US" sz="2400"/>
          </a:p>
        </p:txBody>
      </p:sp>
      <p:sp>
        <p:nvSpPr>
          <p:cNvPr id="20" name="Down Arrow 19"/>
          <p:cNvSpPr/>
          <p:nvPr/>
        </p:nvSpPr>
        <p:spPr>
          <a:xfrm>
            <a:off x="5802630" y="3458845"/>
            <a:ext cx="586105" cy="47434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2" idx="3"/>
          </p:cNvCxnSpPr>
          <p:nvPr/>
        </p:nvCxnSpPr>
        <p:spPr>
          <a:xfrm>
            <a:off x="4615180" y="1347470"/>
            <a:ext cx="4030980" cy="5080"/>
          </a:xfrm>
          <a:prstGeom prst="straightConnector1">
            <a:avLst/>
          </a:prstGeom>
          <a:ln w="34925" cmpd="sng">
            <a:solidFill>
              <a:srgbClr val="FFC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623310" y="4208780"/>
            <a:ext cx="4954905" cy="909320"/>
            <a:chOff x="5701" y="2744"/>
            <a:chExt cx="7803" cy="1432"/>
          </a:xfrm>
        </p:grpSpPr>
        <p:grpSp>
          <p:nvGrpSpPr>
            <p:cNvPr id="23" name="Group 22"/>
            <p:cNvGrpSpPr/>
            <p:nvPr/>
          </p:nvGrpSpPr>
          <p:grpSpPr>
            <a:xfrm>
              <a:off x="5701" y="2744"/>
              <a:ext cx="7803" cy="1432"/>
              <a:chOff x="4549" y="2966"/>
              <a:chExt cx="4924" cy="906"/>
            </a:xfrm>
            <a:noFill/>
          </p:grpSpPr>
          <p:grpSp>
            <p:nvGrpSpPr>
              <p:cNvPr id="24" name="Group 23"/>
              <p:cNvGrpSpPr/>
              <p:nvPr/>
            </p:nvGrpSpPr>
            <p:grpSpPr>
              <a:xfrm>
                <a:off x="4549" y="2966"/>
                <a:ext cx="2299" cy="906"/>
                <a:chOff x="4549" y="2966"/>
                <a:chExt cx="2299" cy="906"/>
              </a:xfrm>
              <a:grpFill/>
            </p:grpSpPr>
            <p:sp>
              <p:nvSpPr>
                <p:cNvPr id="25" name="Rectangles 24"/>
                <p:cNvSpPr/>
                <p:nvPr/>
              </p:nvSpPr>
              <p:spPr>
                <a:xfrm>
                  <a:off x="4549" y="2966"/>
                  <a:ext cx="986" cy="906"/>
                </a:xfrm>
                <a:prstGeom prst="rect">
                  <a:avLst/>
                </a:prstGeom>
                <a:grpFill/>
                <a:ln w="50800" cmpd="sng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6" name="Rectangles 25"/>
                <p:cNvSpPr/>
                <p:nvPr/>
              </p:nvSpPr>
              <p:spPr>
                <a:xfrm>
                  <a:off x="5862" y="2966"/>
                  <a:ext cx="986" cy="906"/>
                </a:xfrm>
                <a:prstGeom prst="rect">
                  <a:avLst/>
                </a:prstGeom>
                <a:grpFill/>
                <a:ln w="50800" cmpd="sng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7175" y="2966"/>
                <a:ext cx="2299" cy="906"/>
                <a:chOff x="4549" y="2966"/>
                <a:chExt cx="2299" cy="906"/>
              </a:xfrm>
              <a:grpFill/>
            </p:grpSpPr>
            <p:sp>
              <p:nvSpPr>
                <p:cNvPr id="28" name="Rectangles 27"/>
                <p:cNvSpPr/>
                <p:nvPr/>
              </p:nvSpPr>
              <p:spPr>
                <a:xfrm>
                  <a:off x="4549" y="2966"/>
                  <a:ext cx="986" cy="906"/>
                </a:xfrm>
                <a:prstGeom prst="rect">
                  <a:avLst/>
                </a:prstGeom>
                <a:grpFill/>
                <a:ln w="50800" cmpd="sng">
                  <a:solidFill>
                    <a:srgbClr val="00B050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9" name="Rectangles 28"/>
                <p:cNvSpPr/>
                <p:nvPr/>
              </p:nvSpPr>
              <p:spPr>
                <a:xfrm>
                  <a:off x="5862" y="2966"/>
                  <a:ext cx="986" cy="906"/>
                </a:xfrm>
                <a:prstGeom prst="rect">
                  <a:avLst/>
                </a:prstGeom>
                <a:grpFill/>
                <a:ln w="50800" cmpd="sng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" name="Text Box 30"/>
            <p:cNvSpPr txBox="1"/>
            <p:nvPr/>
          </p:nvSpPr>
          <p:spPr>
            <a:xfrm>
              <a:off x="6033" y="3001"/>
              <a:ext cx="90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3200"/>
                <a:t>4</a:t>
              </a:r>
              <a:endParaRPr lang="en-US" sz="3200"/>
            </a:p>
          </p:txBody>
        </p:sp>
        <p:sp>
          <p:nvSpPr>
            <p:cNvPr id="32" name="Text Box 31"/>
            <p:cNvSpPr txBox="1"/>
            <p:nvPr/>
          </p:nvSpPr>
          <p:spPr>
            <a:xfrm>
              <a:off x="8112" y="3001"/>
              <a:ext cx="90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3200"/>
                <a:t>2</a:t>
              </a:r>
              <a:endParaRPr lang="en-US" sz="3200"/>
            </a:p>
          </p:txBody>
        </p:sp>
        <p:sp>
          <p:nvSpPr>
            <p:cNvPr id="33" name="Text Box 32"/>
            <p:cNvSpPr txBox="1"/>
            <p:nvPr/>
          </p:nvSpPr>
          <p:spPr>
            <a:xfrm>
              <a:off x="10191" y="3001"/>
              <a:ext cx="90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3200"/>
                <a:t>1</a:t>
              </a:r>
              <a:endParaRPr lang="en-US" sz="3200"/>
            </a:p>
          </p:txBody>
        </p:sp>
        <p:sp>
          <p:nvSpPr>
            <p:cNvPr id="34" name="Text Box 33"/>
            <p:cNvSpPr txBox="1"/>
            <p:nvPr/>
          </p:nvSpPr>
          <p:spPr>
            <a:xfrm>
              <a:off x="12339" y="3001"/>
              <a:ext cx="90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3200"/>
                <a:t>4</a:t>
              </a:r>
              <a:endParaRPr lang="en-US" sz="3200"/>
            </a:p>
          </p:txBody>
        </p:sp>
      </p:grpSp>
      <p:sp>
        <p:nvSpPr>
          <p:cNvPr id="35" name="Text Box 34"/>
          <p:cNvSpPr txBox="1"/>
          <p:nvPr/>
        </p:nvSpPr>
        <p:spPr>
          <a:xfrm>
            <a:off x="1175385" y="5812790"/>
            <a:ext cx="6205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 check also for negative and positive cases</a:t>
            </a:r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5726430" y="5450522"/>
            <a:ext cx="5080000" cy="1129665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ts val="2025"/>
              </a:lnSpc>
            </a:pPr>
            <a:r>
              <a:rPr sz="1600" b="0">
                <a:solidFill>
                  <a:srgbClr val="FFFFFF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1600" b="0">
                <a:solidFill>
                  <a:srgbClr val="FF006A"/>
                </a:solidFill>
                <a:latin typeface="Consolas" panose="020B0609020204030204"/>
                <a:ea typeface="Consolas" panose="020B0609020204030204"/>
              </a:rPr>
              <a:t>if</a:t>
            </a:r>
            <a:r>
              <a:rPr sz="1600" b="0">
                <a:solidFill>
                  <a:srgbClr val="FFFFFF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closest </a:t>
            </a:r>
            <a:r>
              <a:rPr sz="1600" b="0">
                <a:solidFill>
                  <a:srgbClr val="FF0062"/>
                </a:solidFill>
                <a:latin typeface="Consolas" panose="020B0609020204030204"/>
                <a:ea typeface="Consolas" panose="020B0609020204030204"/>
              </a:rPr>
              <a:t>&gt;</a:t>
            </a:r>
            <a:r>
              <a:rPr sz="1600" b="0">
                <a:solidFill>
                  <a:srgbClr val="FF7E34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lang="en-US" sz="1600" b="0">
                <a:solidFill>
                  <a:srgbClr val="FF7E34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1600" b="0">
                <a:solidFill>
                  <a:srgbClr val="FF0062"/>
                </a:solidFill>
                <a:latin typeface="Consolas" panose="020B0609020204030204"/>
                <a:ea typeface="Consolas" panose="020B0609020204030204"/>
              </a:rPr>
              <a:t>and</a:t>
            </a:r>
            <a:r>
              <a:rPr lang="en-US" sz="1600" b="0">
                <a:solidFill>
                  <a:srgbClr val="FF0062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1600" b="0">
                <a:solidFill>
                  <a:srgbClr val="00FFFF"/>
                </a:solidFill>
                <a:latin typeface="Consolas" panose="020B0609020204030204"/>
                <a:ea typeface="Consolas" panose="020B0609020204030204"/>
              </a:rPr>
              <a:t>abs</a:t>
            </a:r>
            <a:r>
              <a:rPr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0">
                <a:solidFill>
                  <a:srgbClr val="20DD20"/>
                </a:solidFill>
                <a:latin typeface="Consolas" panose="020B0609020204030204"/>
                <a:ea typeface="Consolas" panose="020B0609020204030204"/>
              </a:rPr>
              <a:t>closest</a:t>
            </a:r>
            <a:r>
              <a:rPr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)</a:t>
            </a:r>
            <a:r>
              <a:rPr sz="1600" b="0">
                <a:solidFill>
                  <a:srgbClr val="FFFFFF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1600" b="0">
                <a:solidFill>
                  <a:srgbClr val="FF0062"/>
                </a:solidFill>
                <a:latin typeface="Consolas" panose="020B0609020204030204"/>
                <a:ea typeface="Consolas" panose="020B0609020204030204"/>
              </a:rPr>
              <a:t>in</a:t>
            </a:r>
            <a:r>
              <a:rPr sz="1600" b="0">
                <a:solidFill>
                  <a:srgbClr val="FFFFFF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nums:</a:t>
            </a:r>
            <a:endParaRPr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2025"/>
              </a:lnSpc>
            </a:pPr>
            <a:r>
              <a:rPr sz="1600" b="0">
                <a:solidFill>
                  <a:srgbClr val="FFFFFF"/>
                </a:solidFill>
                <a:latin typeface="Consolas" panose="020B0609020204030204"/>
                <a:ea typeface="Consolas" panose="020B0609020204030204"/>
              </a:rPr>
              <a:t>                </a:t>
            </a:r>
            <a:r>
              <a:rPr sz="1600" b="0">
                <a:solidFill>
                  <a:srgbClr val="FF006A"/>
                </a:solidFill>
                <a:latin typeface="Consolas" panose="020B0609020204030204"/>
                <a:ea typeface="Consolas" panose="020B0609020204030204"/>
              </a:rPr>
              <a:t>return</a:t>
            </a:r>
            <a:r>
              <a:rPr lang="en-US" sz="1600" b="0">
                <a:solidFill>
                  <a:srgbClr val="FF006A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1600" b="0">
                <a:solidFill>
                  <a:srgbClr val="00FFFF"/>
                </a:solidFill>
                <a:latin typeface="Consolas" panose="020B0609020204030204"/>
                <a:ea typeface="Consolas" panose="020B0609020204030204"/>
              </a:rPr>
              <a:t>abs</a:t>
            </a:r>
            <a:r>
              <a:rPr 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0">
                <a:solidFill>
                  <a:srgbClr val="20DD20"/>
                </a:solidFill>
                <a:latin typeface="Consolas" panose="020B0609020204030204"/>
                <a:ea typeface="Consolas" panose="020B0609020204030204"/>
              </a:rPr>
              <a:t>closest</a:t>
            </a:r>
            <a:r>
              <a:rPr 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)</a:t>
            </a:r>
            <a:endParaRPr sz="1600" b="0">
              <a:solidFill>
                <a:srgbClr val="FFFFFF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2025"/>
              </a:lnSpc>
            </a:pPr>
            <a:r>
              <a:rPr sz="1600" b="0">
                <a:solidFill>
                  <a:srgbClr val="FFFFFF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sz="1600" b="0">
                <a:solidFill>
                  <a:srgbClr val="FF006A"/>
                </a:solidFill>
                <a:latin typeface="Consolas" panose="020B0609020204030204"/>
                <a:ea typeface="Consolas" panose="020B0609020204030204"/>
              </a:rPr>
              <a:t>else</a:t>
            </a:r>
            <a:r>
              <a:rPr sz="1600" b="0">
                <a:solidFill>
                  <a:srgbClr val="FFFFFF"/>
                </a:solidFill>
                <a:latin typeface="Consolas" panose="020B0609020204030204"/>
                <a:ea typeface="Consolas" panose="020B0609020204030204"/>
              </a:rPr>
              <a:t>:</a:t>
            </a:r>
            <a:endParaRPr sz="1600" b="0">
              <a:solidFill>
                <a:srgbClr val="FFFFFF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2025"/>
              </a:lnSpc>
            </a:pPr>
            <a:r>
              <a:rPr sz="1600" b="0">
                <a:solidFill>
                  <a:srgbClr val="FFFFFF"/>
                </a:solidFill>
                <a:latin typeface="Consolas" panose="020B0609020204030204"/>
                <a:ea typeface="Consolas" panose="020B0609020204030204"/>
              </a:rPr>
              <a:t>                </a:t>
            </a:r>
            <a:r>
              <a:rPr sz="1600" b="0">
                <a:solidFill>
                  <a:srgbClr val="FF006A"/>
                </a:solidFill>
                <a:latin typeface="Consolas" panose="020B0609020204030204"/>
                <a:ea typeface="Consolas" panose="020B0609020204030204"/>
              </a:rPr>
              <a:t>return</a:t>
            </a:r>
            <a:r>
              <a:rPr sz="1600" b="0">
                <a:solidFill>
                  <a:srgbClr val="FFFFFF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closest</a:t>
            </a:r>
            <a:endParaRPr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641985" y="1859915"/>
            <a:ext cx="2442845" cy="6102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ts val="2025"/>
              </a:lnSpc>
            </a:pPr>
            <a:r>
              <a:rPr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closest = nums[</a:t>
            </a:r>
            <a:r>
              <a:rPr sz="1600" b="0">
                <a:solidFill>
                  <a:srgbClr val="FF7E34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]</a:t>
            </a:r>
            <a:endParaRPr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2025"/>
              </a:lnSpc>
            </a:pPr>
            <a:r>
              <a:rPr lang="en-US" sz="1400" b="0">
                <a:solidFill>
                  <a:srgbClr val="FF0000"/>
                </a:solidFill>
                <a:latin typeface="Consolas" panose="020B0609020204030204"/>
                <a:ea typeface="Consolas" panose="020B0609020204030204"/>
              </a:rPr>
              <a:t># </a:t>
            </a:r>
            <a:r>
              <a:rPr lang="en-US" sz="14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sym typeface="+mn-ea"/>
              </a:rPr>
              <a:t>1st element in array</a:t>
            </a:r>
            <a:endParaRPr lang="en-US" sz="1400" b="1">
              <a:solidFill>
                <a:srgbClr val="FF0000"/>
              </a:solidFill>
              <a:latin typeface="Consolas" panose="020B0609020204030204"/>
              <a:ea typeface="Consolas" panose="020B0609020204030204"/>
              <a:sym typeface="+mn-ea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339090" y="4488815"/>
            <a:ext cx="3060065" cy="6102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ts val="2025"/>
              </a:lnSpc>
            </a:pPr>
            <a:r>
              <a:rPr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closest = </a:t>
            </a:r>
            <a:r>
              <a:rPr lang="en-US" sz="1600" b="1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x </a:t>
            </a:r>
            <a:endParaRPr lang="en-US" sz="1600" b="1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2025"/>
              </a:lnSpc>
            </a:pPr>
            <a:r>
              <a:rPr lang="en-US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</a:rPr>
              <a:t># lowest element from 1st element</a:t>
            </a:r>
            <a:endParaRPr lang="en-US" sz="1200" b="1">
              <a:solidFill>
                <a:srgbClr val="FF0000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Solution (2)</a:t>
            </a:r>
            <a:endParaRPr lang="en-US" dirty="0"/>
          </a:p>
        </p:txBody>
      </p:sp>
      <p:sp>
        <p:nvSpPr>
          <p:cNvPr id="8" name="Text Box 7"/>
          <p:cNvSpPr txBox="1"/>
          <p:nvPr/>
        </p:nvSpPr>
        <p:spPr>
          <a:xfrm>
            <a:off x="454025" y="1496695"/>
            <a:ext cx="6744970" cy="431927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class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Solution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:</a:t>
            </a:r>
            <a:endParaRPr sz="1600" b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50000"/>
              </a:lnSpc>
            </a:pP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def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findClosestNumber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nums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: List[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int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]) -&gt; 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int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:</a:t>
            </a:r>
            <a:endParaRPr sz="1600" b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50000"/>
              </a:lnSpc>
            </a:pP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       closest = nums[</a:t>
            </a:r>
            <a:r>
              <a:rPr sz="1600" b="0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]</a:t>
            </a:r>
            <a:endParaRPr sz="1600" b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50000"/>
              </a:lnSpc>
            </a:pP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for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 x 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in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 nums:</a:t>
            </a:r>
            <a:endParaRPr sz="1600" b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50000"/>
              </a:lnSpc>
            </a:pP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if</a:t>
            </a:r>
            <a:r>
              <a:rPr lang="en-US"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abs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(x) &lt; 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abs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(closest):</a:t>
            </a:r>
            <a:endParaRPr sz="1600" b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50000"/>
              </a:lnSpc>
            </a:pP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               closest = x</a:t>
            </a:r>
            <a:endParaRPr sz="1600" b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50000"/>
              </a:lnSpc>
            </a:pP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if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 closest &lt; </a:t>
            </a:r>
            <a:r>
              <a:rPr sz="1600" b="0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lang="en-US" sz="1600" b="0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and</a:t>
            </a:r>
            <a:r>
              <a:rPr lang="en-US"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abs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(closest) </a:t>
            </a: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 nums:</a:t>
            </a:r>
            <a:endParaRPr sz="1600" b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50000"/>
              </a:lnSpc>
            </a:pP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return</a:t>
            </a:r>
            <a:r>
              <a:rPr lang="en-US"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abs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(closest)</a:t>
            </a:r>
            <a:endParaRPr sz="1600" b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50000"/>
              </a:lnSpc>
            </a:pP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else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:</a:t>
            </a:r>
            <a:endParaRPr sz="1600" b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50000"/>
              </a:lnSpc>
            </a:pP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return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 closest</a:t>
            </a:r>
            <a:endParaRPr sz="1600" b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536690" y="2602230"/>
            <a:ext cx="5412740" cy="23069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b="1" i="0">
                <a:solidFill>
                  <a:srgbClr val="262626"/>
                </a:solidFill>
                <a:highlight>
                  <a:srgbClr val="FFFF00"/>
                </a:highlight>
                <a:latin typeface="Calibri" panose="020F0502020204030204" charset="0"/>
                <a:ea typeface="-apple-system"/>
                <a:cs typeface="Calibri" panose="020F0502020204030204" charset="0"/>
              </a:rPr>
              <a:t>The time complexity is </a:t>
            </a:r>
            <a:r>
              <a:rPr b="1" i="0">
                <a:solidFill>
                  <a:srgbClr val="262626"/>
                </a:solidFill>
                <a:highlight>
                  <a:srgbClr val="00FFFF"/>
                </a:highlight>
                <a:latin typeface="Calibri" panose="020F0502020204030204" charset="0"/>
                <a:ea typeface="-apple-system"/>
                <a:cs typeface="Calibri" panose="020F0502020204030204" charset="0"/>
              </a:rPr>
              <a:t>O(n)</a:t>
            </a:r>
            <a:r>
              <a:rPr lang="en-US" b="1" i="0">
                <a:solidFill>
                  <a:srgbClr val="262626"/>
                </a:solidFill>
                <a:highlight>
                  <a:srgbClr val="00FFFF"/>
                </a:highlight>
                <a:latin typeface="Calibri" panose="020F0502020204030204" charset="0"/>
                <a:ea typeface="-apple-system"/>
                <a:cs typeface="Calibri" panose="020F0502020204030204" charset="0"/>
              </a:rPr>
              <a:t>:  #operations</a:t>
            </a:r>
            <a:endParaRPr b="1" i="0">
              <a:solidFill>
                <a:srgbClr val="262626"/>
              </a:solidFill>
              <a:highlight>
                <a:srgbClr val="FFFF00"/>
              </a:highlight>
              <a:latin typeface="Calibri" panose="020F0502020204030204" charset="0"/>
              <a:ea typeface="-apple-system"/>
              <a:cs typeface="Calibri" panose="020F0502020204030204" charset="0"/>
            </a:endParaRPr>
          </a:p>
          <a:p>
            <a:pPr marL="0" indent="0"/>
            <a:r>
              <a:rPr b="0" i="0">
                <a:solidFill>
                  <a:srgbClr val="262626"/>
                </a:solidFill>
                <a:latin typeface="Calibri" panose="020F0502020204030204" charset="0"/>
                <a:ea typeface="-apple-system"/>
                <a:cs typeface="Calibri" panose="020F0502020204030204" charset="0"/>
              </a:rPr>
              <a:t>where n is the number of elements in the list nums. </a:t>
            </a:r>
            <a:endParaRPr b="0" i="0">
              <a:solidFill>
                <a:srgbClr val="262626"/>
              </a:solidFill>
              <a:latin typeface="Calibri" panose="020F0502020204030204" charset="0"/>
              <a:ea typeface="-apple-system"/>
              <a:cs typeface="Calibri" panose="020F0502020204030204" charset="0"/>
            </a:endParaRPr>
          </a:p>
          <a:p>
            <a:pPr marL="0" indent="0"/>
            <a:r>
              <a:rPr b="0" i="0">
                <a:solidFill>
                  <a:srgbClr val="262626"/>
                </a:solidFill>
                <a:latin typeface="Calibri" panose="020F0502020204030204" charset="0"/>
                <a:ea typeface="-apple-system"/>
                <a:cs typeface="Calibri" panose="020F0502020204030204" charset="0"/>
              </a:rPr>
              <a:t>This is because </a:t>
            </a:r>
            <a:r>
              <a:rPr lang="en-US" b="0" i="0">
                <a:solidFill>
                  <a:srgbClr val="262626"/>
                </a:solidFill>
                <a:latin typeface="Calibri" panose="020F0502020204030204" charset="0"/>
                <a:ea typeface="-apple-system"/>
                <a:cs typeface="Calibri" panose="020F0502020204030204" charset="0"/>
              </a:rPr>
              <a:t>I </a:t>
            </a:r>
            <a:r>
              <a:rPr b="0" i="0">
                <a:solidFill>
                  <a:srgbClr val="262626"/>
                </a:solidFill>
                <a:latin typeface="Calibri" panose="020F0502020204030204" charset="0"/>
                <a:ea typeface="-apple-system"/>
                <a:cs typeface="Calibri" panose="020F0502020204030204" charset="0"/>
              </a:rPr>
              <a:t>need to inspect each number exactly once.</a:t>
            </a:r>
            <a:endParaRPr b="0" i="0">
              <a:solidFill>
                <a:srgbClr val="262626"/>
              </a:solidFill>
              <a:latin typeface="Calibri" panose="020F0502020204030204" charset="0"/>
              <a:ea typeface="-apple-system"/>
              <a:cs typeface="Calibri" panose="020F0502020204030204" charset="0"/>
            </a:endParaRPr>
          </a:p>
          <a:p>
            <a:pPr marL="0" indent="0"/>
            <a:endParaRPr b="0" i="0">
              <a:solidFill>
                <a:srgbClr val="262626"/>
              </a:solidFill>
              <a:latin typeface="Calibri" panose="020F0502020204030204" charset="0"/>
              <a:ea typeface="-apple-system"/>
              <a:cs typeface="Calibri" panose="020F0502020204030204" charset="0"/>
            </a:endParaRPr>
          </a:p>
          <a:p>
            <a:pPr marL="0" indent="0"/>
            <a:r>
              <a:rPr b="1" i="0">
                <a:solidFill>
                  <a:srgbClr val="262626"/>
                </a:solidFill>
                <a:highlight>
                  <a:srgbClr val="FFFF00"/>
                </a:highlight>
                <a:latin typeface="Calibri" panose="020F0502020204030204" charset="0"/>
                <a:ea typeface="-apple-system"/>
                <a:cs typeface="Calibri" panose="020F0502020204030204" charset="0"/>
              </a:rPr>
              <a:t>The space complexity is </a:t>
            </a:r>
            <a:r>
              <a:rPr b="1" i="0">
                <a:solidFill>
                  <a:srgbClr val="262626"/>
                </a:solidFill>
                <a:highlight>
                  <a:srgbClr val="00FFFF"/>
                </a:highlight>
                <a:latin typeface="Calibri" panose="020F0502020204030204" charset="0"/>
                <a:ea typeface="-apple-system"/>
                <a:cs typeface="Calibri" panose="020F0502020204030204" charset="0"/>
              </a:rPr>
              <a:t>O(1)</a:t>
            </a:r>
            <a:r>
              <a:rPr lang="en-US" b="1" i="0">
                <a:solidFill>
                  <a:srgbClr val="262626"/>
                </a:solidFill>
                <a:highlight>
                  <a:srgbClr val="00FFFF"/>
                </a:highlight>
                <a:latin typeface="Calibri" panose="020F0502020204030204" charset="0"/>
                <a:ea typeface="-apple-system"/>
                <a:cs typeface="Calibri" panose="020F0502020204030204" charset="0"/>
              </a:rPr>
              <a:t>: #selected 1 array</a:t>
            </a:r>
            <a:endParaRPr b="1" i="0">
              <a:solidFill>
                <a:srgbClr val="262626"/>
              </a:solidFill>
              <a:highlight>
                <a:srgbClr val="FFFF00"/>
              </a:highlight>
              <a:latin typeface="Calibri" panose="020F0502020204030204" charset="0"/>
              <a:ea typeface="-apple-system"/>
              <a:cs typeface="Calibri" panose="020F0502020204030204" charset="0"/>
            </a:endParaRPr>
          </a:p>
          <a:p>
            <a:pPr marL="0" indent="0"/>
            <a:r>
              <a:rPr lang="en-US" b="0" i="0">
                <a:solidFill>
                  <a:srgbClr val="262626"/>
                </a:solidFill>
                <a:latin typeface="Calibri" panose="020F0502020204030204" charset="0"/>
                <a:ea typeface="-apple-system"/>
                <a:cs typeface="Calibri" panose="020F0502020204030204" charset="0"/>
              </a:rPr>
              <a:t>I am</a:t>
            </a:r>
            <a:r>
              <a:rPr b="0" i="0">
                <a:solidFill>
                  <a:srgbClr val="262626"/>
                </a:solidFill>
                <a:latin typeface="Calibri" panose="020F0502020204030204" charset="0"/>
                <a:ea typeface="-apple-system"/>
                <a:cs typeface="Calibri" panose="020F0502020204030204" charset="0"/>
              </a:rPr>
              <a:t> using a constant amount of space (the variable num) regardless of the size of the input list.</a:t>
            </a:r>
            <a:endParaRPr b="0" i="0">
              <a:solidFill>
                <a:srgbClr val="262626"/>
              </a:solidFill>
              <a:latin typeface="Calibri" panose="020F0502020204030204" charset="0"/>
              <a:ea typeface="-apple-system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Solution (3)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t="1738"/>
          <a:stretch>
            <a:fillRect/>
          </a:stretch>
        </p:blipFill>
        <p:spPr>
          <a:xfrm>
            <a:off x="266700" y="1038225"/>
            <a:ext cx="6366510" cy="57442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820" y="2056130"/>
            <a:ext cx="2838450" cy="3829050"/>
          </a:xfrm>
          <a:prstGeom prst="rect">
            <a:avLst/>
          </a:prstGeom>
          <a:ln w="47625" cmpd="sng">
            <a:solidFill>
              <a:srgbClr val="00B050"/>
            </a:solidFill>
            <a:prstDash val="solid"/>
          </a:ln>
        </p:spPr>
      </p:pic>
      <p:sp>
        <p:nvSpPr>
          <p:cNvPr id="5" name="Chevron 4"/>
          <p:cNvSpPr/>
          <p:nvPr/>
        </p:nvSpPr>
        <p:spPr>
          <a:xfrm>
            <a:off x="6807835" y="3723005"/>
            <a:ext cx="656590" cy="4953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 have learned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82445"/>
            <a:ext cx="10808335" cy="2756535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00000"/>
              </a:lnSpc>
              <a:buFont typeface="Wingdings" panose="05000000000000000000" charset="0"/>
              <a:buChar char=""/>
            </a:pPr>
            <a:r>
              <a:rPr lang="en-US" b="1">
                <a:highlight>
                  <a:srgbClr val="FFFF00"/>
                </a:highlight>
              </a:rPr>
              <a:t>Arrays:</a:t>
            </a:r>
            <a:r>
              <a:rPr lang="en-US"/>
              <a:t> </a:t>
            </a:r>
            <a:endParaRPr lang="en-US"/>
          </a:p>
          <a:p>
            <a:pPr lvl="1" algn="l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/>
              <a:t>I studied arrays and its functions to implement in Python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 algn="l">
              <a:lnSpc>
                <a:spcPct val="100000"/>
              </a:lnSpc>
              <a:buFont typeface="Wingdings" panose="05000000000000000000" charset="0"/>
              <a:buNone/>
            </a:pP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100000"/>
              </a:lnSpc>
              <a:buFont typeface="Wingdings" panose="05000000000000000000" charset="0"/>
              <a:buChar char=""/>
            </a:pP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Time &amp; Space Complexity: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</a:endParaRPr>
          </a:p>
          <a:p>
            <a:pPr lvl="1" algn="l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/>
              <a:t>I learnt how I can solve array problems for time &amp; space in Big O notations.</a:t>
            </a:r>
            <a:br>
              <a:rPr lang="en-US"/>
            </a:br>
            <a:r>
              <a:rPr lang="en-US"/>
              <a:t>e.g. Number of operations in O(n), and space ....</a:t>
            </a:r>
            <a:endParaRPr lang="en-US" b="1"/>
          </a:p>
          <a:p>
            <a:pPr lvl="1" algn="l">
              <a:lnSpc>
                <a:spcPct val="100000"/>
              </a:lnSpc>
              <a:buFont typeface="Wingdings" panose="05000000000000000000" charset="0"/>
              <a:buChar char="ü"/>
            </a:pP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38200" y="4771390"/>
            <a:ext cx="11063605" cy="14439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I started challenge in 2025 to cover DSA based on ROADMAP : https://algomap.io/</a:t>
            </a:r>
            <a:endParaRPr lang="en-US" sz="2000"/>
          </a:p>
          <a:p>
            <a:endParaRPr lang="en-US"/>
          </a:p>
          <a:p>
            <a:r>
              <a:rPr lang="en-US" sz="2000" b="1">
                <a:solidFill>
                  <a:schemeClr val="accent1"/>
                </a:solidFill>
              </a:rPr>
              <a:t>+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 I'll be tackling challenges and sharing my progress on </a:t>
            </a:r>
            <a:r>
              <a:rPr lang="en-US" sz="2000" b="1"/>
              <a:t>Github</a:t>
            </a:r>
            <a:r>
              <a:rPr lang="en-US" sz="2000"/>
              <a:t> </a:t>
            </a:r>
            <a:endParaRPr lang="en-US" sz="2000"/>
          </a:p>
          <a:p>
            <a:r>
              <a:rPr lang="en-US" sz="2000"/>
              <a:t>    as I work through the roadmap provided by </a:t>
            </a:r>
            <a:r>
              <a:rPr lang="en-US" sz="2000" b="1"/>
              <a:t>AlgoMap.io</a:t>
            </a:r>
            <a:r>
              <a:rPr lang="en-US" sz="2000"/>
              <a:t>.</a:t>
            </a: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 and Answers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Greetings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1575</Words>
  <Application>WPS Presentation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Wingdings</vt:lpstr>
      <vt:lpstr>Calibri</vt:lpstr>
      <vt:lpstr>Calibri Light</vt:lpstr>
      <vt:lpstr>Microsoft YaHei</vt:lpstr>
      <vt:lpstr>Arial Unicode MS</vt:lpstr>
      <vt:lpstr>맑은 고딕</vt:lpstr>
      <vt:lpstr>Consolas</vt:lpstr>
      <vt:lpstr>-apple-system</vt:lpstr>
      <vt:lpstr>Segoe Print</vt:lpstr>
      <vt:lpstr>바탕체</vt:lpstr>
      <vt:lpstr>Office 테마</vt:lpstr>
      <vt:lpstr>Incorrect Regex</vt:lpstr>
      <vt:lpstr>Problem Definition (1)</vt:lpstr>
      <vt:lpstr>Problem Definition (2)</vt:lpstr>
      <vt:lpstr>Solution (1)</vt:lpstr>
      <vt:lpstr>Solution (1)</vt:lpstr>
      <vt:lpstr>Solution (1)</vt:lpstr>
      <vt:lpstr>What I have learned</vt:lpstr>
      <vt:lpstr>Questions and Answers</vt:lpstr>
      <vt:lpstr>Greetings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Title</dc:title>
  <dc:creator>Windows 사용자</dc:creator>
  <cp:lastModifiedBy>dalab</cp:lastModifiedBy>
  <cp:revision>21</cp:revision>
  <dcterms:created xsi:type="dcterms:W3CDTF">2024-12-13T11:00:00Z</dcterms:created>
  <dcterms:modified xsi:type="dcterms:W3CDTF">2025-01-09T09:52:15Z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A0FE1D3953BC48CFA5C878BF1BF29AB5_13</vt:lpwstr>
  </property>
  <property fmtid="{D5CDD505-2E9C-101B-9397-08002B2CF9AE}" pid="3" name="KSOProductBuildVer">
    <vt:lpwstr>1033-12.2.0.18639</vt:lpwstr>
  </property>
</Properties>
</file>