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9" r:id="rId7"/>
    <p:sldId id="261" r:id="rId8"/>
    <p:sldId id="28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955851" y="268551"/>
            <a:ext cx="208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Analytics Lab</a:t>
            </a:r>
            <a:endParaRPr lang="en-US" sz="2000" dirty="0"/>
          </a:p>
        </p:txBody>
      </p:sp>
      <p:pic>
        <p:nvPicPr>
          <p:cNvPr id="8" name="Picture 2" descr="충북대학교 심볼마크,로고(JPG, AI) 상세보기 -디자인 자료실&lt;홍보자료실&lt;충북대학교 홍보관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35" y="165771"/>
            <a:ext cx="591983" cy="5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955851" y="268551"/>
            <a:ext cx="208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Analytics Lab</a:t>
            </a:r>
            <a:endParaRPr lang="en-US" sz="2000" dirty="0"/>
          </a:p>
        </p:txBody>
      </p:sp>
      <p:pic>
        <p:nvPicPr>
          <p:cNvPr id="8" name="Picture 2" descr="충북대학교 심볼마크,로고(JPG, AI) 상세보기 -디자인 자료실&lt;홍보자료실&lt;충북대학교 홍보관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35" y="165771"/>
            <a:ext cx="591983" cy="5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95705"/>
            <a:ext cx="9144000" cy="33864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#13</a:t>
            </a:r>
            <a:br>
              <a:rPr lang="en-US" sz="6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ko-KR" sz="6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Roman to Integer</a:t>
            </a:r>
            <a:endParaRPr lang="en-US" altLang="ko-KR" sz="6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156200"/>
            <a:ext cx="9144000" cy="1373505"/>
          </a:xfrm>
        </p:spPr>
        <p:txBody>
          <a:bodyPr>
            <a:normAutofit lnSpcReduction="20000"/>
          </a:bodyPr>
          <a:lstStyle/>
          <a:p>
            <a:r>
              <a:rPr lang="en-US" altLang="ko-KR"/>
              <a:t>Akhtamov Azimjon </a:t>
            </a:r>
            <a:r>
              <a:rPr lang="en-US" altLang="ko-KR" b="1"/>
              <a:t>2024299010</a:t>
            </a:r>
            <a:endParaRPr lang="en-US" altLang="ko-KR" dirty="0"/>
          </a:p>
          <a:p>
            <a:endParaRPr lang="en-US" dirty="0"/>
          </a:p>
          <a:p>
            <a:r>
              <a:rPr lang="en-US"/>
              <a:t>2025-01-16</a:t>
            </a:r>
            <a:endParaRPr lang="en-US" dirty="0"/>
          </a:p>
        </p:txBody>
      </p:sp>
      <p:pic>
        <p:nvPicPr>
          <p:cNvPr id="4" name="Picture 3" descr="avatar_16122105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0285" y="1685290"/>
            <a:ext cx="1557655" cy="1557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Definition (1)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5005"/>
            <a:ext cx="10515600" cy="4351338"/>
          </a:xfrm>
        </p:spPr>
        <p:txBody>
          <a:bodyPr/>
          <a:lstStyle/>
          <a:p>
            <a:r>
              <a:rPr lang="en-US" altLang="ko-KR" b="1" dirty="0"/>
              <a:t>Source</a:t>
            </a:r>
            <a:r>
              <a:rPr lang="en-US" altLang="ko-KR"/>
              <a:t>: </a:t>
            </a:r>
            <a:r>
              <a:rPr lang="en-US" altLang="ko-KR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Leetcode</a:t>
            </a:r>
            <a:r>
              <a:rPr lang="en-US" altLang="ko-KR"/>
              <a:t> </a:t>
            </a:r>
            <a:endParaRPr lang="en-US" altLang="ko-KR" dirty="0"/>
          </a:p>
          <a:p>
            <a:endParaRPr lang="en-US" altLang="ko-KR"/>
          </a:p>
          <a:p>
            <a:r>
              <a:rPr lang="en-US" altLang="ko-KR"/>
              <a:t>Title: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 Intervals</a:t>
            </a:r>
            <a:endParaRPr lang="en-US" altLang="ko-KR"/>
          </a:p>
          <a:p>
            <a:r>
              <a:rPr lang="en-US" altLang="ko-KR"/>
              <a:t>Difficulty: </a:t>
            </a:r>
            <a:r>
              <a:rPr lang="en-US" altLang="ko-KR" b="1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easy</a:t>
            </a:r>
            <a:endParaRPr lang="en-US" altLang="ko-KR"/>
          </a:p>
          <a:p>
            <a:r>
              <a:rPr lang="en-US" altLang="ko-KR" dirty="0"/>
              <a:t>Type: 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Hashmaps</a:t>
            </a:r>
            <a:endParaRPr lang="en-US" altLang="ko-KR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avatar_16122105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115" y="1448435"/>
            <a:ext cx="1557655" cy="1557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Definition (1)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r="28810" b="48228"/>
          <a:stretch>
            <a:fillRect/>
          </a:stretch>
        </p:blipFill>
        <p:spPr>
          <a:xfrm>
            <a:off x="562610" y="1691005"/>
            <a:ext cx="6346190" cy="320865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020" y="1691005"/>
            <a:ext cx="4523105" cy="1325245"/>
          </a:xfrm>
          <a:prstGeom prst="rect">
            <a:avLst/>
          </a:prstGeom>
          <a:ln w="28575" cmpd="sng">
            <a:solidFill>
              <a:srgbClr val="FFC000"/>
            </a:solidFill>
            <a:prstDash val="solid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055" y="3242310"/>
            <a:ext cx="4216400" cy="2869565"/>
          </a:xfrm>
          <a:prstGeom prst="rect">
            <a:avLst/>
          </a:prstGeom>
          <a:ln w="28575" cmpd="sng">
            <a:solidFill>
              <a:srgbClr val="00B050"/>
            </a:solidFill>
            <a:prstDash val="solid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4067175" y="4019550"/>
            <a:ext cx="2238375" cy="1219200"/>
          </a:xfrm>
          <a:prstGeom prst="roundRect">
            <a:avLst/>
          </a:prstGeom>
          <a:solidFill>
            <a:schemeClr val="accent6">
              <a:alpha val="53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Solution (1)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17566"/>
          <a:stretch>
            <a:fillRect/>
          </a:stretch>
        </p:blipFill>
        <p:spPr>
          <a:xfrm>
            <a:off x="8221345" y="2853690"/>
            <a:ext cx="3221990" cy="2976880"/>
          </a:xfrm>
          <a:prstGeom prst="rect">
            <a:avLst/>
          </a:prstGeom>
          <a:ln w="28575" cmpd="sng">
            <a:solidFill>
              <a:srgbClr val="FFC000"/>
            </a:solidFill>
            <a:prstDash val="sysDot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l="65291" t="5696" r="8992" b="85525"/>
          <a:stretch>
            <a:fillRect/>
          </a:stretch>
        </p:blipFill>
        <p:spPr>
          <a:xfrm>
            <a:off x="9272270" y="1548765"/>
            <a:ext cx="1271270" cy="486410"/>
          </a:xfrm>
          <a:prstGeom prst="round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" name="Down Arrow 5"/>
          <p:cNvSpPr/>
          <p:nvPr/>
        </p:nvSpPr>
        <p:spPr>
          <a:xfrm>
            <a:off x="9744075" y="2235835"/>
            <a:ext cx="327660" cy="41719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01015" y="1174750"/>
            <a:ext cx="5523230" cy="1635760"/>
            <a:chOff x="2468" y="2256"/>
            <a:chExt cx="8698" cy="2576"/>
          </a:xfrm>
        </p:grpSpPr>
        <p:sp>
          <p:nvSpPr>
            <p:cNvPr id="7" name="Text Box 6"/>
            <p:cNvSpPr txBox="1"/>
            <p:nvPr/>
          </p:nvSpPr>
          <p:spPr>
            <a:xfrm>
              <a:off x="2468" y="2435"/>
              <a:ext cx="869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6600"/>
                <a:t>M C M X C I V</a:t>
              </a:r>
              <a:endParaRPr lang="en-US" sz="6600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3203" y="2256"/>
              <a:ext cx="11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1000</a:t>
              </a:r>
              <a:endParaRPr 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5670" y="2256"/>
              <a:ext cx="11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1000</a:t>
              </a:r>
              <a:endPara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6902" y="2256"/>
              <a:ext cx="11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solidFill>
                    <a:schemeClr val="accent4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10</a:t>
              </a:r>
              <a:endParaRPr lang="en-US" b="1"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8663" y="2256"/>
              <a:ext cx="11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solidFill>
                    <a:schemeClr val="accent6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  <a:endParaRPr lang="en-US" b="1"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9469" y="2256"/>
              <a:ext cx="11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solidFill>
                    <a:srgbClr val="7030A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  <a:endParaRPr lang="en-US" b="1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7929" y="2256"/>
              <a:ext cx="11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solidFill>
                    <a:schemeClr val="accent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100</a:t>
              </a:r>
              <a:endParaRPr lang="en-US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4438" y="2256"/>
              <a:ext cx="11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solidFill>
                    <a:schemeClr val="accent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100</a:t>
              </a:r>
              <a:endParaRPr lang="en-US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3385" y="3914"/>
              <a:ext cx="657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>
                  <a:solidFill>
                    <a:srgbClr val="FF0000"/>
                  </a:solidFill>
                </a:rPr>
                <a:t>i</a:t>
              </a:r>
              <a:endParaRPr lang="en-US" sz="3200" b="1">
                <a:solidFill>
                  <a:srgbClr val="FF0000"/>
                </a:solidFill>
              </a:endParaRPr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4421" y="3914"/>
              <a:ext cx="124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>
                  <a:solidFill>
                    <a:srgbClr val="FF0000"/>
                  </a:solidFill>
                </a:rPr>
                <a:t>i+1</a:t>
              </a:r>
              <a:endParaRPr lang="en-US" sz="3200" b="1">
                <a:solidFill>
                  <a:srgbClr val="FF0000"/>
                </a:solidFill>
              </a:endParaRP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5603" y="3914"/>
              <a:ext cx="1094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>
                  <a:solidFill>
                    <a:srgbClr val="FF0000"/>
                  </a:solidFill>
                </a:rPr>
                <a:t>i+2</a:t>
              </a:r>
              <a:endParaRPr lang="en-US" sz="3200" b="1">
                <a:solidFill>
                  <a:srgbClr val="FF0000"/>
                </a:solidFill>
              </a:endParaRPr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6802" y="3914"/>
              <a:ext cx="283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>
                  <a:solidFill>
                    <a:srgbClr val="FF0000"/>
                  </a:solidFill>
                </a:rPr>
                <a:t>...............</a:t>
              </a:r>
              <a:endParaRPr lang="en-US" sz="3200" b="1">
                <a:solidFill>
                  <a:srgbClr val="FF0000"/>
                </a:solidFill>
              </a:endParaRPr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9469" y="3914"/>
              <a:ext cx="12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>
                  <a:solidFill>
                    <a:srgbClr val="FF0000"/>
                  </a:solidFill>
                </a:rPr>
                <a:t>i+n</a:t>
              </a:r>
              <a:endParaRPr lang="en-US" sz="3200" b="1">
                <a:solidFill>
                  <a:srgbClr val="FF0000"/>
                </a:solidFill>
              </a:endParaRPr>
            </a:p>
          </p:txBody>
        </p:sp>
      </p:grpSp>
      <p:sp>
        <p:nvSpPr>
          <p:cNvPr id="26" name="Text Box 25"/>
          <p:cNvSpPr txBox="1"/>
          <p:nvPr/>
        </p:nvSpPr>
        <p:spPr>
          <a:xfrm>
            <a:off x="5774690" y="2320290"/>
            <a:ext cx="2955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highlight>
                  <a:srgbClr val="FFFF00"/>
                </a:highlight>
              </a:rPr>
              <a:t>n</a:t>
            </a:r>
            <a:r>
              <a:rPr lang="en-US" sz="2000"/>
              <a:t> = </a:t>
            </a:r>
            <a:r>
              <a:rPr lang="en-US" sz="2000" i="1"/>
              <a:t>Length of string (input)</a:t>
            </a:r>
            <a:endParaRPr lang="en-US" sz="2000" i="1"/>
          </a:p>
        </p:txBody>
      </p:sp>
      <p:sp>
        <p:nvSpPr>
          <p:cNvPr id="28" name="Rectangles 27"/>
          <p:cNvSpPr/>
          <p:nvPr/>
        </p:nvSpPr>
        <p:spPr>
          <a:xfrm>
            <a:off x="723900" y="1190625"/>
            <a:ext cx="5000625" cy="1676400"/>
          </a:xfrm>
          <a:prstGeom prst="rect">
            <a:avLst/>
          </a:prstGeom>
          <a:noFill/>
          <a:ln w="28575" cmpd="sng">
            <a:solidFill>
              <a:srgbClr val="00B05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2853055" y="3009900"/>
            <a:ext cx="400050" cy="50482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596265" y="4037330"/>
            <a:ext cx="2174875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6600">
                <a:sym typeface="+mn-ea"/>
              </a:rPr>
              <a:t>C    M</a:t>
            </a:r>
            <a:endParaRPr lang="en-US" sz="6600">
              <a:sym typeface="+mn-ea"/>
            </a:endParaRPr>
          </a:p>
        </p:txBody>
      </p:sp>
      <p:sp>
        <p:nvSpPr>
          <p:cNvPr id="34" name="Notched Right Arrow 33"/>
          <p:cNvSpPr/>
          <p:nvPr/>
        </p:nvSpPr>
        <p:spPr>
          <a:xfrm>
            <a:off x="2771140" y="4319270"/>
            <a:ext cx="733425" cy="542925"/>
          </a:xfrm>
          <a:prstGeom prst="notchedRightArrow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501015" y="5024120"/>
            <a:ext cx="2270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 + 1   &lt;     i + 2      </a:t>
            </a:r>
            <a:endParaRPr lang="en-US" sz="28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4191000" y="4037330"/>
            <a:ext cx="26898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600"/>
              <a:t>M - C</a:t>
            </a:r>
            <a:endParaRPr lang="en-US" sz="6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Solution (2)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" y="1325880"/>
            <a:ext cx="11220450" cy="4743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Solution (3)</a:t>
            </a: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7009130" y="3723005"/>
            <a:ext cx="656590" cy="4953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0" y="2061210"/>
            <a:ext cx="3352800" cy="3819525"/>
          </a:xfrm>
          <a:prstGeom prst="rect">
            <a:avLst/>
          </a:prstGeom>
          <a:ln w="47625" cmpd="sng">
            <a:solidFill>
              <a:srgbClr val="00B050"/>
            </a:solidFill>
            <a:prstDash val="solid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5" y="1893570"/>
            <a:ext cx="6365240" cy="4153535"/>
          </a:xfrm>
          <a:prstGeom prst="rect">
            <a:avLst/>
          </a:prstGeom>
          <a:ln w="47625">
            <a:solidFill>
              <a:srgbClr val="FFC000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71550" y="3724910"/>
            <a:ext cx="5200650" cy="1466215"/>
          </a:xfrm>
          <a:prstGeom prst="round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 have learned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00200"/>
            <a:ext cx="10808335" cy="3590290"/>
          </a:xfrm>
        </p:spPr>
        <p:txBody>
          <a:bodyPr>
            <a:normAutofit fontScale="60000"/>
          </a:bodyPr>
          <a:lstStyle/>
          <a:p>
            <a:pPr algn="l">
              <a:lnSpc>
                <a:spcPct val="100000"/>
              </a:lnSpc>
              <a:buFont typeface="Wingdings" panose="05000000000000000000" charset="0"/>
              <a:buChar char=""/>
            </a:pPr>
            <a:r>
              <a:rPr lang="en-US" sz="4700" b="1">
                <a:highlight>
                  <a:srgbClr val="00FFFF"/>
                </a:highlight>
              </a:rPr>
              <a:t>Hashmaps:</a:t>
            </a:r>
            <a:r>
              <a:rPr lang="en-US" sz="4700">
                <a:highlight>
                  <a:srgbClr val="00FFFF"/>
                </a:highlight>
              </a:rPr>
              <a:t> </a:t>
            </a:r>
            <a:endParaRPr lang="en-US" sz="4700">
              <a:highlight>
                <a:srgbClr val="00FFFF"/>
              </a:highlight>
            </a:endParaRPr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 sz="3300"/>
              <a:t>I learnt to check </a:t>
            </a:r>
            <a:r>
              <a:rPr lang="en-US" sz="3300" b="1"/>
              <a:t>Hashmap’s elements by its indexe</a:t>
            </a:r>
            <a:r>
              <a:rPr lang="en-US" sz="3300"/>
              <a:t>s </a:t>
            </a:r>
            <a:endParaRPr lang="en-US" sz="33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 algn="l">
              <a:lnSpc>
                <a:spcPct val="100000"/>
              </a:lnSpc>
              <a:buFont typeface="Wingdings" panose="05000000000000000000" charset="0"/>
              <a:buNone/>
            </a:pPr>
            <a:endParaRPr lang="en-US" sz="33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 sz="3300"/>
              <a:t>Understood logic of </a:t>
            </a:r>
            <a:r>
              <a:rPr lang="en-US" sz="33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Roman Numbers</a:t>
            </a:r>
            <a:r>
              <a:rPr lang="en-US" sz="3300"/>
              <a:t> for </a:t>
            </a:r>
            <a:r>
              <a:rPr lang="en-US" sz="3300" b="1"/>
              <a:t>CM, IV,  IX, XL</a:t>
            </a:r>
            <a:r>
              <a:rPr lang="en-US" sz="3300"/>
              <a:t> cases</a:t>
            </a:r>
            <a:endParaRPr lang="en-US" sz="3300"/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endParaRPr lang="en-US"/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endParaRPr lang="en-US"/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endParaRPr lang="en-US"/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>
                <a:highlight>
                  <a:srgbClr val="FFFF00"/>
                </a:highlight>
              </a:rPr>
              <a:t>I used  </a:t>
            </a:r>
            <a:r>
              <a:rPr lang="en-US" b="1">
                <a:highlight>
                  <a:srgbClr val="FFFF00"/>
                </a:highlight>
              </a:rPr>
              <a:t>n</a:t>
            </a:r>
            <a:r>
              <a:rPr lang="en-US">
                <a:highlight>
                  <a:srgbClr val="FFFF00"/>
                </a:highlight>
              </a:rPr>
              <a:t> operators(times) ,</a:t>
            </a:r>
            <a:r>
              <a:rPr lang="en-US"/>
              <a:t> so ------&gt; </a:t>
            </a:r>
            <a:r>
              <a:rPr lang="en-US" b="1">
                <a:solidFill>
                  <a:srgbClr val="FF0000"/>
                </a:solidFill>
              </a:rPr>
              <a:t> time: O(n)</a:t>
            </a:r>
            <a:endParaRPr lang="en-US" b="1">
              <a:solidFill>
                <a:srgbClr val="FF0000"/>
              </a:solidFill>
            </a:endParaRPr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endParaRPr lang="en-US"/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>
                <a:highlight>
                  <a:srgbClr val="FFFF00"/>
                </a:highlight>
              </a:rPr>
              <a:t>I  didn’t use space ,</a:t>
            </a:r>
            <a:r>
              <a:rPr lang="en-US"/>
              <a:t> so -------&gt; </a:t>
            </a:r>
            <a:r>
              <a:rPr lang="en-US" b="1">
                <a:solidFill>
                  <a:srgbClr val="FF0000"/>
                </a:solidFill>
              </a:rPr>
              <a:t>space: O(1)</a:t>
            </a:r>
            <a:endParaRPr lang="en-US"/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endParaRPr lang="en-US"/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 and Answers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Greetings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WPS Presentation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Wingdings</vt:lpstr>
      <vt:lpstr>Calibri</vt:lpstr>
      <vt:lpstr>Calibri Light</vt:lpstr>
      <vt:lpstr>Microsoft YaHei</vt:lpstr>
      <vt:lpstr>Arial Unicode MS</vt:lpstr>
      <vt:lpstr>맑은 고딕</vt:lpstr>
      <vt:lpstr>바탕체</vt:lpstr>
      <vt:lpstr>Office 테마</vt:lpstr>
      <vt:lpstr>  #56 Merge Intervals</vt:lpstr>
      <vt:lpstr>Problem Definition (1)</vt:lpstr>
      <vt:lpstr>Problem Definition (1)</vt:lpstr>
      <vt:lpstr>Solution (1)</vt:lpstr>
      <vt:lpstr>Solution (2)</vt:lpstr>
      <vt:lpstr>Solution (3)</vt:lpstr>
      <vt:lpstr>What I have learned</vt:lpstr>
      <vt:lpstr>Questions and Answers</vt:lpstr>
      <vt:lpstr>Greetings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Title</dc:title>
  <dc:creator>Windows 사용자</dc:creator>
  <cp:lastModifiedBy>Azimjon Akhtamov</cp:lastModifiedBy>
  <cp:revision>28</cp:revision>
  <dcterms:created xsi:type="dcterms:W3CDTF">2024-12-13T11:00:00Z</dcterms:created>
  <dcterms:modified xsi:type="dcterms:W3CDTF">2025-01-16T06:00:57Z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DD7ED351DC164F0C80FAF6A81A4D1C51_13</vt:lpwstr>
  </property>
  <property fmtid="{D5CDD505-2E9C-101B-9397-08002B2CF9AE}" pid="3" name="KSOProductBuildVer">
    <vt:lpwstr>1033-12.2.0.18639</vt:lpwstr>
  </property>
</Properties>
</file>