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9" r:id="rId7"/>
    <p:sldId id="261" r:id="rId8"/>
    <p:sldId id="28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95705"/>
            <a:ext cx="9144000" cy="3386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#56</a:t>
            </a:r>
            <a:br>
              <a:rPr lang="en-US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ko-KR" sz="6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Merge Intervals</a:t>
            </a:r>
            <a:endParaRPr lang="en-US" altLang="ko-KR" sz="6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56200"/>
            <a:ext cx="9144000" cy="1373505"/>
          </a:xfrm>
        </p:spPr>
        <p:txBody>
          <a:bodyPr>
            <a:normAutofit lnSpcReduction="20000"/>
          </a:bodyPr>
          <a:lstStyle/>
          <a:p>
            <a:r>
              <a:rPr lang="en-US" altLang="ko-KR"/>
              <a:t>Akhtamov Azimjon </a:t>
            </a:r>
            <a:r>
              <a:rPr lang="en-US" altLang="ko-KR" b="1"/>
              <a:t>2024299010</a:t>
            </a:r>
            <a:endParaRPr lang="en-US" altLang="ko-KR" dirty="0"/>
          </a:p>
          <a:p>
            <a:endParaRPr lang="en-US" dirty="0"/>
          </a:p>
          <a:p>
            <a:r>
              <a:rPr lang="en-US"/>
              <a:t>2025-01-09</a:t>
            </a:r>
            <a:endParaRPr lang="en-US" dirty="0"/>
          </a:p>
        </p:txBody>
      </p:sp>
      <p:pic>
        <p:nvPicPr>
          <p:cNvPr id="4" name="Picture 3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85" y="1685290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5005"/>
            <a:ext cx="10515600" cy="4351338"/>
          </a:xfrm>
        </p:spPr>
        <p:txBody>
          <a:bodyPr/>
          <a:lstStyle/>
          <a:p>
            <a:r>
              <a:rPr lang="en-US" altLang="ko-KR" b="1" dirty="0"/>
              <a:t>Source</a:t>
            </a:r>
            <a:r>
              <a:rPr lang="en-US" altLang="ko-KR"/>
              <a:t>: </a:t>
            </a:r>
            <a:r>
              <a:rPr lang="en-US" altLang="ko-KR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Leetcode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Title: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Intervals</a:t>
            </a:r>
            <a:endParaRPr lang="en-US" altLang="ko-KR"/>
          </a:p>
          <a:p>
            <a:r>
              <a:rPr lang="en-US" altLang="ko-KR"/>
              <a:t>Difficulty: </a:t>
            </a:r>
            <a:r>
              <a:rPr lang="en-US" altLang="ko-KR" b="1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medium</a:t>
            </a:r>
            <a:endParaRPr lang="en-US" altLang="ko-KR"/>
          </a:p>
          <a:p>
            <a:r>
              <a:rPr lang="en-US" altLang="ko-KR" dirty="0"/>
              <a:t>Type: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</a:t>
            </a:r>
            <a:endParaRPr lang="en-US" altLang="ko-KR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115" y="1448435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895" y="1494790"/>
            <a:ext cx="8724900" cy="17430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" y="4047490"/>
            <a:ext cx="7105650" cy="2257425"/>
          </a:xfrm>
          <a:prstGeom prst="rect">
            <a:avLst/>
          </a:prstGeom>
          <a:ln w="31750">
            <a:solidFill>
              <a:schemeClr val="accent4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5" y="4353560"/>
            <a:ext cx="2828925" cy="146685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(1)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97455" y="5661025"/>
            <a:ext cx="7456170" cy="15240"/>
          </a:xfrm>
          <a:prstGeom prst="straightConnector1">
            <a:avLst/>
          </a:prstGeom>
          <a:ln w="3492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166620" y="1602105"/>
            <a:ext cx="78587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/>
              <a:t>[1,3]	 </a:t>
            </a:r>
            <a:r>
              <a:rPr lang="en-US" sz="4400">
                <a:sym typeface="+mn-ea"/>
              </a:rPr>
              <a:t>[2,6]	 [7,9]	 [8,10]</a:t>
            </a:r>
            <a:r>
              <a:rPr lang="en-US" sz="2400"/>
              <a:t> </a:t>
            </a:r>
            <a:endParaRPr 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2927985" y="2370455"/>
            <a:ext cx="470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rgbClr val="FF0000"/>
                </a:solidFill>
              </a:rPr>
              <a:t>x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931410" y="2370455"/>
            <a:ext cx="470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rgbClr val="FF0000"/>
                </a:solidFill>
              </a:rPr>
              <a:t>y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2689860" y="1402715"/>
            <a:ext cx="90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highlight>
                  <a:srgbClr val="00FFFF"/>
                </a:highlight>
              </a:rPr>
              <a:t>0 </a:t>
            </a:r>
            <a:r>
              <a:rPr lang="en-US"/>
              <a:t>    </a:t>
            </a:r>
            <a:r>
              <a:rPr lang="en-US">
                <a:highlight>
                  <a:srgbClr val="00FFFF"/>
                </a:highlight>
              </a:rPr>
              <a:t>1</a:t>
            </a:r>
            <a:endParaRPr lang="en-US">
              <a:highlight>
                <a:srgbClr val="00FFFF"/>
              </a:highlight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634230" y="1402715"/>
            <a:ext cx="90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highlight>
                  <a:srgbClr val="00FFFF"/>
                </a:highlight>
              </a:rPr>
              <a:t>0 </a:t>
            </a:r>
            <a:r>
              <a:rPr lang="en-US"/>
              <a:t>    </a:t>
            </a:r>
            <a:r>
              <a:rPr lang="en-US">
                <a:highlight>
                  <a:srgbClr val="00FFFF"/>
                </a:highlight>
              </a:rPr>
              <a:t>1</a:t>
            </a:r>
            <a:endParaRPr lang="en-US">
              <a:highlight>
                <a:srgbClr val="00FFFF"/>
              </a:highlight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6451600" y="1402715"/>
            <a:ext cx="90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highlight>
                  <a:srgbClr val="00FFFF"/>
                </a:highlight>
              </a:rPr>
              <a:t>0 </a:t>
            </a:r>
            <a:r>
              <a:rPr lang="en-US"/>
              <a:t>    </a:t>
            </a:r>
            <a:r>
              <a:rPr lang="en-US">
                <a:highlight>
                  <a:srgbClr val="00FFFF"/>
                </a:highlight>
              </a:rPr>
              <a:t>1</a:t>
            </a:r>
            <a:endParaRPr lang="en-US">
              <a:highlight>
                <a:srgbClr val="00FFFF"/>
              </a:highlight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8358505" y="1402715"/>
            <a:ext cx="93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highlight>
                  <a:srgbClr val="00FFFF"/>
                </a:highlight>
              </a:rPr>
              <a:t>0 </a:t>
            </a:r>
            <a:r>
              <a:rPr lang="en-US"/>
              <a:t>         </a:t>
            </a:r>
            <a:r>
              <a:rPr lang="en-US">
                <a:highlight>
                  <a:srgbClr val="00FFFF"/>
                </a:highlight>
              </a:rPr>
              <a:t>1</a:t>
            </a:r>
            <a:endParaRPr lang="en-US">
              <a:highlight>
                <a:srgbClr val="00FFFF"/>
              </a:highlight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859905" y="3368675"/>
            <a:ext cx="3942080" cy="1104900"/>
            <a:chOff x="10803" y="5305"/>
            <a:chExt cx="6208" cy="1740"/>
          </a:xfrm>
        </p:grpSpPr>
        <p:sp>
          <p:nvSpPr>
            <p:cNvPr id="40" name="Text Box 39"/>
            <p:cNvSpPr txBox="1"/>
            <p:nvPr/>
          </p:nvSpPr>
          <p:spPr>
            <a:xfrm>
              <a:off x="10803" y="5402"/>
              <a:ext cx="22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highlight>
                    <a:srgbClr val="FFFF00"/>
                  </a:highlight>
                </a:rPr>
                <a:t>Overlap:  </a:t>
              </a:r>
              <a:endParaRPr lang="en-US" sz="2800">
                <a:highlight>
                  <a:srgbClr val="FFFF00"/>
                </a:highlight>
              </a:endParaRPr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13379" y="5305"/>
              <a:ext cx="363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 b="1"/>
                <a:t>x[</a:t>
              </a:r>
              <a:r>
                <a:rPr lang="en-US" sz="3200" b="1">
                  <a:highlight>
                    <a:srgbClr val="00FFFF"/>
                  </a:highlight>
                </a:rPr>
                <a:t>1</a:t>
              </a:r>
              <a:r>
                <a:rPr lang="en-US" sz="3200" b="1"/>
                <a:t>] &lt;= y [</a:t>
              </a:r>
              <a:r>
                <a:rPr lang="en-US" sz="3200" b="1">
                  <a:highlight>
                    <a:srgbClr val="00FFFF"/>
                  </a:highlight>
                </a:rPr>
                <a:t>0</a:t>
              </a:r>
              <a:r>
                <a:rPr lang="en-US" sz="3200" b="1"/>
                <a:t>]</a:t>
              </a:r>
              <a:endParaRPr lang="en-US" sz="3200" b="1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432" y="6321"/>
              <a:ext cx="474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This case is </a:t>
              </a:r>
              <a:r>
                <a:rPr lang="en-US" sz="2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overlapping!</a:t>
              </a:r>
              <a:endPara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92350" y="3368675"/>
            <a:ext cx="2780030" cy="923290"/>
            <a:chOff x="3704" y="5071"/>
            <a:chExt cx="4378" cy="1454"/>
          </a:xfrm>
        </p:grpSpPr>
        <p:sp>
          <p:nvSpPr>
            <p:cNvPr id="37" name="Text Box 36"/>
            <p:cNvSpPr txBox="1"/>
            <p:nvPr/>
          </p:nvSpPr>
          <p:spPr>
            <a:xfrm>
              <a:off x="4236" y="5305"/>
              <a:ext cx="363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 b="1"/>
                <a:t>x[0] &lt;= y [0]</a:t>
              </a:r>
              <a:endParaRPr lang="en-US" sz="3200" b="1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3704" y="5071"/>
              <a:ext cx="4378" cy="1454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6710680" y="3169920"/>
            <a:ext cx="4130040" cy="1578610"/>
          </a:xfrm>
          <a:prstGeom prst="roundRect">
            <a:avLst/>
          </a:prstGeom>
          <a:noFill/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2564130" y="5787390"/>
            <a:ext cx="7322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/>
              <a:t>1  2  3  4  5  6  7  8  9  10 </a:t>
            </a:r>
            <a:endParaRPr lang="en-US" sz="4800"/>
          </a:p>
        </p:txBody>
      </p:sp>
      <p:sp>
        <p:nvSpPr>
          <p:cNvPr id="52" name="Text Box 51"/>
          <p:cNvSpPr txBox="1"/>
          <p:nvPr/>
        </p:nvSpPr>
        <p:spPr>
          <a:xfrm>
            <a:off x="5354955" y="5012055"/>
            <a:ext cx="1741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merged</a:t>
            </a:r>
            <a:endParaRPr lang="en-US" sz="3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1325880"/>
            <a:ext cx="8873490" cy="41490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71245" y="5474970"/>
            <a:ext cx="9782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/>
              <a:t>lambda</a:t>
            </a:r>
            <a:r>
              <a:rPr lang="en-US"/>
              <a:t> - to get any of them.</a:t>
            </a:r>
            <a:endParaRPr lang="en-US"/>
          </a:p>
          <a:p>
            <a:r>
              <a:rPr lang="en-US" b="1"/>
              <a:t>interval[0]:</a:t>
            </a:r>
            <a:r>
              <a:rPr lang="en-US"/>
              <a:t> I started to sort from starting point</a:t>
            </a:r>
            <a:endParaRPr lang="en-US"/>
          </a:p>
          <a:p>
            <a:r>
              <a:rPr lang="en-US"/>
              <a:t>I merged all in a new list </a:t>
            </a:r>
            <a:r>
              <a:rPr lang="en-US" sz="2000" b="1"/>
              <a:t>merged = []</a:t>
            </a:r>
            <a:r>
              <a:rPr lang="en-US"/>
              <a:t>    -&gt;  </a:t>
            </a:r>
            <a:r>
              <a:rPr lang="en-US" b="1"/>
              <a:t> merged[-1][-1]</a:t>
            </a:r>
            <a:r>
              <a:rPr lang="en-US"/>
              <a:t> is to check previus interval in </a:t>
            </a:r>
            <a:r>
              <a:rPr lang="en-US" b="1">
                <a:highlight>
                  <a:srgbClr val="00FFFF"/>
                </a:highlight>
              </a:rPr>
              <a:t>merged list</a:t>
            </a:r>
            <a:endParaRPr lang="en-US" b="1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(3)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6807835" y="3723005"/>
            <a:ext cx="656590" cy="4953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1335" y="2061210"/>
            <a:ext cx="3038475" cy="3819525"/>
          </a:xfrm>
          <a:prstGeom prst="rect">
            <a:avLst/>
          </a:prstGeom>
          <a:ln w="41275" cmpd="sng">
            <a:solidFill>
              <a:srgbClr val="00B050"/>
            </a:solidFill>
            <a:prstDash val="solid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977265"/>
            <a:ext cx="5475605" cy="5680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 have learned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5100"/>
            <a:ext cx="10808335" cy="291465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charset="0"/>
              <a:buChar char=""/>
            </a:pPr>
            <a:r>
              <a:rPr lang="en-US" b="1">
                <a:highlight>
                  <a:srgbClr val="FFFF00"/>
                </a:highlight>
              </a:rPr>
              <a:t>Arrays:</a:t>
            </a:r>
            <a:r>
              <a:rPr lang="en-US"/>
              <a:t> </a:t>
            </a: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I learnt to merge arrays without overlapping 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lnSpc>
                <a:spcPct val="100000"/>
              </a:lnSpc>
              <a:buFont typeface="Wingdings" panose="05000000000000000000" charset="0"/>
              <a:buNone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And I got how to sorting arrays on interval </a:t>
            </a: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I used append() to store all selected intervals in </a:t>
            </a:r>
            <a:r>
              <a:rPr lang="en-US"/>
              <a:t>a merged list </a:t>
            </a: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76045" y="4681855"/>
            <a:ext cx="7877175" cy="1443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 merged list (merged  = [])  stores at most n intervals in the worst case.</a:t>
            </a:r>
            <a:endParaRPr lang="en-US" sz="2000"/>
          </a:p>
          <a:p>
            <a:r>
              <a:rPr lang="en-US" sz="2000"/>
              <a:t>so , this is total O(n).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WPS Presentation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Calibri</vt:lpstr>
      <vt:lpstr>Calibri Light</vt:lpstr>
      <vt:lpstr>Microsoft YaHei</vt:lpstr>
      <vt:lpstr>Arial Unicode MS</vt:lpstr>
      <vt:lpstr>맑은 고딕</vt:lpstr>
      <vt:lpstr>Office 테마</vt:lpstr>
      <vt:lpstr>  #238 Merge Intervals</vt:lpstr>
      <vt:lpstr>Problem Definition (1)</vt:lpstr>
      <vt:lpstr>Problem Definition (1)</vt:lpstr>
      <vt:lpstr>Solution (1)</vt:lpstr>
      <vt:lpstr>Solution (2)</vt:lpstr>
      <vt:lpstr>Solution (3)</vt:lpstr>
      <vt:lpstr>What I have learned</vt:lpstr>
      <vt:lpstr>Questions and Answers</vt:lpstr>
      <vt:lpstr>Greetings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Azimjon Akhtamov</cp:lastModifiedBy>
  <cp:revision>25</cp:revision>
  <dcterms:created xsi:type="dcterms:W3CDTF">2024-12-13T11:00:00Z</dcterms:created>
  <dcterms:modified xsi:type="dcterms:W3CDTF">2025-01-09T11:41:35Z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79465DE5DCF740059C19730F672BCB3E_13</vt:lpwstr>
  </property>
  <property fmtid="{D5CDD505-2E9C-101B-9397-08002B2CF9AE}" pid="3" name="KSOProductBuildVer">
    <vt:lpwstr>1033-12.2.0.18639</vt:lpwstr>
  </property>
</Properties>
</file>