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9" r:id="rId3"/>
    <p:sldId id="268" r:id="rId4"/>
    <p:sldId id="336" r:id="rId5"/>
    <p:sldId id="338" r:id="rId6"/>
    <p:sldId id="339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40" r:id="rId17"/>
  </p:sldIdLst>
  <p:sldSz cx="12192000" cy="6858000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E0F5965-1D2F-42CB-A89B-0059A002DB6A}">
          <p14:sldIdLst>
            <p14:sldId id="256"/>
            <p14:sldId id="269"/>
            <p14:sldId id="268"/>
            <p14:sldId id="336"/>
            <p14:sldId id="338"/>
            <p14:sldId id="339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0C0"/>
    <a:srgbClr val="555454"/>
    <a:srgbClr val="000000"/>
    <a:srgbClr val="B9CDE5"/>
    <a:srgbClr val="00519C"/>
    <a:srgbClr val="004F9F"/>
    <a:srgbClr val="0070C0"/>
    <a:srgbClr val="0070AB"/>
    <a:srgbClr val="005AAB"/>
    <a:srgbClr val="DFF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69EA30-D79A-4C2D-A73B-4AF96C61992D}" v="10" dt="2017-01-30T15:28:12.575"/>
  </p1510:revLst>
</p1510:revInfo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6" autoAdjust="0"/>
    <p:restoredTop sz="73658" autoAdjust="0"/>
  </p:normalViewPr>
  <p:slideViewPr>
    <p:cSldViewPr snapToGrid="0">
      <p:cViewPr varScale="1">
        <p:scale>
          <a:sx n="52" d="100"/>
          <a:sy n="52" d="100"/>
        </p:scale>
        <p:origin x="1422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6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972" y="90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10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971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3463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119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0998" y="581025"/>
            <a:ext cx="5716003" cy="3216039"/>
          </a:xfrm>
          <a:prstGeom prst="rect">
            <a:avLst/>
          </a:prstGeom>
          <a:noFill/>
          <a:ln w="3175">
            <a:solidFill>
              <a:srgbClr val="555454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3" name="TextBox 12"/>
          <p:cNvSpPr txBox="1"/>
          <p:nvPr/>
        </p:nvSpPr>
        <p:spPr>
          <a:xfrm>
            <a:off x="576264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</a:t>
            </a: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2785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70999" y="3952480"/>
            <a:ext cx="5716002" cy="54611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3440999" y="9570802"/>
            <a:ext cx="2944813" cy="26527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/>
          <a:lstStyle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793163" algn="r"/>
              </a:tabLst>
              <a:defRPr lang="en-GB" sz="1000" kern="12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GB" dirty="0"/>
              <a:t>CONTINUED </a:t>
            </a:r>
            <a:fld id="{993982D2-741D-4BC6-8F8E-84F7C8891268}" type="slidenum">
              <a:rPr smtClean="0"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44313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1pPr>
    <a:lvl2pPr marL="447675" indent="9525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2pPr>
    <a:lvl3pPr marL="914400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3pPr>
    <a:lvl4pPr marL="1343025" indent="28575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4pPr>
    <a:lvl5pPr marL="1828800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ook.theautomatedtester.co.uk/chapter1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1037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hlinkClick r:id="rId3"/>
              </a:rPr>
              <a:t>http://book.theautomatedtester.co.uk/chapter1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CONTINUED </a:t>
            </a:r>
            <a:fld id="{993982D2-741D-4BC6-8F8E-84F7C8891268}" type="slidenum">
              <a:rPr smtClean="0"/>
              <a:pPr>
                <a:defRPr/>
              </a:pPr>
              <a:t>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6231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Depending on how eclipse is</a:t>
            </a:r>
            <a:r>
              <a:rPr lang="en-GB" baseline="0" dirty="0" smtClean="0"/>
              <a:t> set up it should automatically import everything, if not hover over the errors and import them one by one.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Example test of loading up google and checking that the element is there with the name of q.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CONTINUED </a:t>
            </a:r>
            <a:fld id="{993982D2-741D-4BC6-8F8E-84F7C8891268}" type="slidenum">
              <a:rPr smtClean="0"/>
              <a:pPr>
                <a:defRPr/>
              </a:pPr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6771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By</a:t>
            </a:r>
            <a:r>
              <a:rPr lang="en-GB" dirty="0" smtClean="0"/>
              <a:t> is a class with a bunch of static methods that let us retrieve elements in a multitude of ways.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CONTINUED </a:t>
            </a:r>
            <a:fld id="{993982D2-741D-4BC6-8F8E-84F7C8891268}" type="slidenum">
              <a:rPr smtClean="0"/>
              <a:pPr>
                <a:defRPr/>
              </a:pPr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8258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Whilst you can do</a:t>
            </a:r>
            <a:r>
              <a:rPr lang="en-GB" baseline="0" dirty="0" smtClean="0"/>
              <a:t> loads with firebug, we’re only interested in looking at tags so then we can work with them in Selenium.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CONTINUED </a:t>
            </a:r>
            <a:fld id="{993982D2-741D-4BC6-8F8E-84F7C8891268}" type="slidenum">
              <a:rPr smtClean="0"/>
              <a:pPr>
                <a:defRPr/>
              </a:pPr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625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Back/forward</a:t>
            </a:r>
            <a:r>
              <a:rPr lang="en-GB" baseline="0" dirty="0" smtClean="0"/>
              <a:t> lets you navigate between your most recent tabs/selections</a:t>
            </a:r>
          </a:p>
          <a:p>
            <a:r>
              <a:rPr lang="en-GB" baseline="0" dirty="0" smtClean="0"/>
              <a:t>Console/html/</a:t>
            </a:r>
            <a:r>
              <a:rPr lang="en-GB" baseline="0" dirty="0" err="1" smtClean="0"/>
              <a:t>css</a:t>
            </a:r>
            <a:r>
              <a:rPr lang="en-GB" baseline="0" dirty="0" smtClean="0"/>
              <a:t>/script/</a:t>
            </a:r>
            <a:r>
              <a:rPr lang="en-GB" baseline="0" dirty="0" err="1" smtClean="0"/>
              <a:t>dom</a:t>
            </a:r>
            <a:r>
              <a:rPr lang="en-GB" baseline="0" dirty="0" smtClean="0"/>
              <a:t>/net/cookies lets you view that aspect of the page</a:t>
            </a:r>
          </a:p>
          <a:p>
            <a:r>
              <a:rPr lang="en-GB" baseline="0" dirty="0" err="1" smtClean="0"/>
              <a:t>div.Tsf</a:t>
            </a:r>
            <a:r>
              <a:rPr lang="en-GB" baseline="0" dirty="0" smtClean="0"/>
              <a:t> to html refers to the hierarchy of the tag you have currently selected, letting you jump up and down through it.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CONTINUED </a:t>
            </a:r>
            <a:fld id="{993982D2-741D-4BC6-8F8E-84F7C8891268}" type="slidenum">
              <a:rPr smtClean="0"/>
              <a:pPr>
                <a:defRPr/>
              </a:pPr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9918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http://book.theautomatedtester.co.uk/chapter1</a:t>
            </a:r>
          </a:p>
          <a:p>
            <a:endParaRPr lang="en-GB" dirty="0" smtClean="0"/>
          </a:p>
          <a:p>
            <a:r>
              <a:rPr lang="en-GB" dirty="0" smtClean="0"/>
              <a:t>Manually</a:t>
            </a:r>
            <a:r>
              <a:rPr lang="en-GB" baseline="0" dirty="0" smtClean="0"/>
              <a:t> finding verifying elements with firebug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CONTINUED </a:t>
            </a:r>
            <a:fld id="{993982D2-741D-4BC6-8F8E-84F7C8891268}" type="slidenum">
              <a:rPr smtClean="0"/>
              <a:pPr>
                <a:defRPr/>
              </a:pPr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8101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http://book.theautomatedtester.co.uk/chapter2</a:t>
            </a:r>
          </a:p>
          <a:p>
            <a:endParaRPr lang="en-GB" dirty="0" smtClean="0"/>
          </a:p>
          <a:p>
            <a:r>
              <a:rPr lang="en-GB" dirty="0" smtClean="0"/>
              <a:t>Also works with</a:t>
            </a:r>
            <a:r>
              <a:rPr lang="en-GB" baseline="0" dirty="0" smtClean="0"/>
              <a:t> names, and links (As well as others to come)</a:t>
            </a:r>
            <a:endParaRPr lang="en-GB" dirty="0" smtClean="0"/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CONTINUED </a:t>
            </a:r>
            <a:fld id="{993982D2-741D-4BC6-8F8E-84F7C8891268}" type="slidenum">
              <a:rPr smtClean="0"/>
              <a:pPr>
                <a:defRPr/>
              </a:pPr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3480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CONTINUED </a:t>
            </a:r>
            <a:fld id="{993982D2-741D-4BC6-8F8E-84F7C8891268}" type="slidenum">
              <a:rPr smtClean="0"/>
              <a:pPr>
                <a:defRPr/>
              </a:pPr>
              <a:t>13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594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If a path starts with a slash (</a:t>
            </a:r>
            <a:r>
              <a:rPr lang="en-GB" baseline="0" dirty="0" smtClean="0"/>
              <a:t> / ) it always represents an absolute path to the element</a:t>
            </a:r>
          </a:p>
          <a:p>
            <a:endParaRPr lang="en-GB" baseline="0" dirty="0" smtClean="0"/>
          </a:p>
          <a:p>
            <a:r>
              <a:rPr lang="en-GB" baseline="0" dirty="0" smtClean="0"/>
              <a:t>More examples:</a:t>
            </a:r>
          </a:p>
          <a:p>
            <a:r>
              <a:rPr lang="en-GB" dirty="0" smtClean="0"/>
              <a:t>https://www.w3schools.com/xml/xpath_syntax.asp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CONTINUED </a:t>
            </a:r>
            <a:fld id="{993982D2-741D-4BC6-8F8E-84F7C8891268}" type="slidenum">
              <a:rPr smtClean="0"/>
              <a:pPr>
                <a:defRPr/>
              </a:pPr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8262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rgbClr val="555454"/>
                </a:solidFill>
                <a:latin typeface="+mj-lt"/>
              </a:defRPr>
            </a:lvl1pPr>
          </a:lstStyle>
          <a:p>
            <a:r>
              <a:rPr lang="en-GB" noProof="0" dirty="0"/>
              <a:t>Insert module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2E2D2C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MODULE X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542" y="5734420"/>
            <a:ext cx="748759" cy="5271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929600"/>
            <a:ext cx="114048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rgbClr val="00519C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114048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  <a:cs typeface="Arial" panose="020B060402020202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078034" y="1930402"/>
            <a:ext cx="45719" cy="4545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929600"/>
            <a:ext cx="55800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3405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4699322" cy="6858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baseline="0"/>
            </a:lvl1pPr>
          </a:lstStyle>
          <a:p>
            <a:r>
              <a:rPr lang="en-GB" dirty="0"/>
              <a:t>Use images from the photography folder from the Central Repository&gt;image library on CWS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4694821" y="0"/>
            <a:ext cx="7497179" cy="6858000"/>
          </a:xfrm>
          <a:prstGeom prst="rect">
            <a:avLst/>
          </a:prstGeom>
          <a:solidFill>
            <a:srgbClr val="00519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067093" y="0"/>
            <a:ext cx="7124907" cy="6858000"/>
          </a:xfrm>
          <a:prstGeom prst="rect">
            <a:avLst/>
          </a:prstGeom>
          <a:solidFill>
            <a:srgbClr val="00519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5447921" y="0"/>
            <a:ext cx="6744079" cy="6858000"/>
          </a:xfrm>
          <a:prstGeom prst="rect">
            <a:avLst/>
          </a:prstGeom>
          <a:solidFill>
            <a:srgbClr val="00519C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5834270" y="2733260"/>
            <a:ext cx="5963478" cy="3743139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b="0" baseline="0">
                <a:solidFill>
                  <a:schemeClr val="bg1"/>
                </a:solidFill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5834270" y="1921382"/>
            <a:ext cx="5973417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Course times/ objectives/summary</a:t>
            </a:r>
          </a:p>
        </p:txBody>
      </p:sp>
    </p:spTree>
    <p:extLst>
      <p:ext uri="{BB962C8B-B14F-4D97-AF65-F5344CB8AC3E}">
        <p14:creationId xmlns:p14="http://schemas.microsoft.com/office/powerpoint/2010/main" val="303919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" y="2"/>
            <a:ext cx="786063" cy="6880821"/>
          </a:xfrm>
          <a:prstGeom prst="rect">
            <a:avLst/>
          </a:prstGeom>
          <a:solidFill>
            <a:srgbClr val="005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 hasCustomPrompt="1"/>
          </p:nvPr>
        </p:nvSpPr>
        <p:spPr>
          <a:xfrm>
            <a:off x="1141200" y="349200"/>
            <a:ext cx="8215200" cy="61236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  <a:cs typeface="Arial" panose="020B060402020202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diagram, smart art, table, video etc.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title" hasCustomPrompt="1"/>
          </p:nvPr>
        </p:nvSpPr>
        <p:spPr>
          <a:xfrm rot="16200000">
            <a:off x="-3117600" y="3283200"/>
            <a:ext cx="7020000" cy="295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defRPr sz="1800" b="1" cap="all" spc="300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Diagram title goes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9571383" y="1753200"/>
            <a:ext cx="2387817" cy="4719600"/>
          </a:xfrm>
        </p:spPr>
        <p:txBody>
          <a:bodyPr anchor="b" anchorCtr="0">
            <a:noAutofit/>
          </a:bodyPr>
          <a:lstStyle>
            <a:lvl1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="0" baseline="0">
                <a:latin typeface="+mn-lt"/>
              </a:defRPr>
            </a:lvl1pPr>
            <a:lvl2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2pPr>
            <a:lvl3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3pPr>
            <a:lvl4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4pPr>
            <a:lvl5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5pPr>
          </a:lstStyle>
          <a:p>
            <a:pPr lvl="0"/>
            <a:r>
              <a:rPr lang="en-GB" noProof="0" dirty="0"/>
              <a:t>Information for the main diagram, smart art, table or video to be added here if needed. 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15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00" y="1929600"/>
            <a:ext cx="11404800" cy="454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14" r:id="rId2"/>
    <p:sldLayoutId id="2147483715" r:id="rId3"/>
    <p:sldLayoutId id="2147483698" r:id="rId4"/>
    <p:sldLayoutId id="2147483718" r:id="rId5"/>
    <p:sldLayoutId id="2147483716" r:id="rId6"/>
    <p:sldLayoutId id="2147483717" r:id="rId7"/>
  </p:sldLayoutIdLst>
  <p:hf hdr="0" ft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kumimoji="0" lang="en-GB" sz="36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20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1900" b="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ts val="20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ts val="20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ts val="20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ts val="20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1800" kern="1200" baseline="0">
          <a:solidFill>
            <a:srgbClr val="2E2D2C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book.theautomatedtester.co.uk/chapter1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Selenium WebDriver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Basics &amp; Creating a test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4000" y="972406"/>
            <a:ext cx="9126000" cy="6264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Firebug - Example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09" y="1795916"/>
            <a:ext cx="4723720" cy="37292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r="11357"/>
          <a:stretch/>
        </p:blipFill>
        <p:spPr>
          <a:xfrm>
            <a:off x="4540704" y="972406"/>
            <a:ext cx="7415439" cy="222463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7114" y="4043988"/>
            <a:ext cx="6844886" cy="63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406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4000" y="972406"/>
            <a:ext cx="9126000" cy="6264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Firebug - Example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00" y="1885496"/>
            <a:ext cx="4288629" cy="32909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4918" t="7980" r="10532"/>
          <a:stretch/>
        </p:blipFill>
        <p:spPr>
          <a:xfrm>
            <a:off x="4702629" y="1423624"/>
            <a:ext cx="7091265" cy="5947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5056" y="3181057"/>
            <a:ext cx="4230239" cy="4589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2629" y="2220204"/>
            <a:ext cx="6044962" cy="5993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7"/>
          <a:srcRect r="9175" b="21098"/>
          <a:stretch/>
        </p:blipFill>
        <p:spPr>
          <a:xfrm>
            <a:off x="4702629" y="3962266"/>
            <a:ext cx="7502947" cy="39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552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XPath is used to navigate through elements and attributes in an XML document.</a:t>
            </a:r>
          </a:p>
          <a:p>
            <a:r>
              <a:rPr lang="en-GB" dirty="0" smtClean="0"/>
              <a:t>Stands for XML Path Language.</a:t>
            </a:r>
          </a:p>
          <a:p>
            <a:r>
              <a:rPr lang="en-GB" dirty="0" smtClean="0"/>
              <a:t>Utilises ‘path like’ syntax to identify and navigate through nodes in an XML document.</a:t>
            </a:r>
          </a:p>
          <a:p>
            <a:r>
              <a:rPr lang="en-GB" dirty="0" smtClean="0"/>
              <a:t>W3C Recommendation.</a:t>
            </a:r>
          </a:p>
          <a:p>
            <a:r>
              <a:rPr lang="en-GB" dirty="0" smtClean="0"/>
              <a:t>Major element in the XSLT standard.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XPath – What is it?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4290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14000" y="1929600"/>
            <a:ext cx="6081393" cy="4546800"/>
          </a:xfrm>
        </p:spPr>
        <p:txBody>
          <a:bodyPr/>
          <a:lstStyle/>
          <a:p>
            <a:r>
              <a:rPr lang="en-GB" dirty="0" smtClean="0"/>
              <a:t>Nodes </a:t>
            </a:r>
          </a:p>
          <a:p>
            <a:pPr lvl="1"/>
            <a:r>
              <a:rPr lang="en-GB" dirty="0" smtClean="0"/>
              <a:t>Element	</a:t>
            </a:r>
          </a:p>
          <a:p>
            <a:pPr lvl="1"/>
            <a:r>
              <a:rPr lang="en-GB" dirty="0" smtClean="0"/>
              <a:t>Attribute</a:t>
            </a:r>
          </a:p>
          <a:p>
            <a:pPr lvl="1"/>
            <a:r>
              <a:rPr lang="en-GB" dirty="0" smtClean="0"/>
              <a:t>Text</a:t>
            </a:r>
          </a:p>
          <a:p>
            <a:pPr lvl="1"/>
            <a:r>
              <a:rPr lang="en-GB" dirty="0" smtClean="0"/>
              <a:t>Namespace</a:t>
            </a:r>
          </a:p>
          <a:p>
            <a:pPr lvl="1"/>
            <a:r>
              <a:rPr lang="en-GB" dirty="0" smtClean="0"/>
              <a:t>Processing-instruction</a:t>
            </a:r>
          </a:p>
          <a:p>
            <a:pPr lvl="1"/>
            <a:r>
              <a:rPr lang="en-GB" dirty="0" smtClean="0"/>
              <a:t>Comment</a:t>
            </a:r>
          </a:p>
          <a:p>
            <a:pPr lvl="1"/>
            <a:r>
              <a:rPr lang="en-GB" dirty="0" smtClean="0"/>
              <a:t>Document nodes</a:t>
            </a:r>
          </a:p>
          <a:p>
            <a:r>
              <a:rPr lang="en-GB" dirty="0" smtClean="0"/>
              <a:t>XML Documents are treated as a tree of nodes.</a:t>
            </a:r>
          </a:p>
          <a:p>
            <a:pPr lvl="1"/>
            <a:r>
              <a:rPr lang="en-GB" dirty="0" smtClean="0"/>
              <a:t>The topmost element of the tree is called the root element.</a:t>
            </a:r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XPath - Keywords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178" y="1350000"/>
            <a:ext cx="5511283" cy="273537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22262" y="4865391"/>
            <a:ext cx="51391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 smtClean="0"/>
              <a:t>&lt;</a:t>
            </a:r>
            <a:r>
              <a:rPr lang="en-GB" sz="1600" b="1" dirty="0"/>
              <a:t>Bookstore&gt; (root node)</a:t>
            </a:r>
          </a:p>
          <a:p>
            <a:r>
              <a:rPr lang="en-GB" sz="1600" b="1" dirty="0"/>
              <a:t>&lt;author&gt; Stephen King&lt;/author&gt; (element node)</a:t>
            </a:r>
          </a:p>
          <a:p>
            <a:r>
              <a:rPr lang="en-GB" sz="1600" b="1" dirty="0"/>
              <a:t>Lang=“</a:t>
            </a:r>
            <a:r>
              <a:rPr lang="en-GB" sz="1600" b="1" dirty="0" err="1"/>
              <a:t>en</a:t>
            </a:r>
            <a:r>
              <a:rPr lang="en-GB" sz="1600" b="1" dirty="0"/>
              <a:t>” (attribute node)</a:t>
            </a:r>
          </a:p>
        </p:txBody>
      </p:sp>
    </p:spTree>
    <p:extLst>
      <p:ext uri="{BB962C8B-B14F-4D97-AF65-F5344CB8AC3E}">
        <p14:creationId xmlns:p14="http://schemas.microsoft.com/office/powerpoint/2010/main" val="2628470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XPath uses path expressions to select a node from an XML Document.</a:t>
            </a:r>
          </a:p>
          <a:p>
            <a:r>
              <a:rPr lang="en-GB" dirty="0" smtClean="0"/>
              <a:t>Below are some of the more common expressions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Selecting Nodes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661766" y="2942602"/>
          <a:ext cx="8909268" cy="3278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358"/>
                <a:gridCol w="7403910"/>
              </a:tblGrid>
              <a:tr h="439754">
                <a:tc>
                  <a:txBody>
                    <a:bodyPr/>
                    <a:lstStyle/>
                    <a:p>
                      <a:r>
                        <a:rPr lang="en-GB" dirty="0" smtClean="0"/>
                        <a:t>Expression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Description</a:t>
                      </a:r>
                      <a:endParaRPr lang="en-GB" dirty="0"/>
                    </a:p>
                  </a:txBody>
                  <a:tcPr/>
                </a:tc>
              </a:tr>
              <a:tr h="439754">
                <a:tc>
                  <a:txBody>
                    <a:bodyPr/>
                    <a:lstStyle/>
                    <a:p>
                      <a:r>
                        <a:rPr lang="en-GB" i="1" dirty="0" err="1" smtClean="0"/>
                        <a:t>nodename</a:t>
                      </a:r>
                      <a:endParaRPr lang="en-GB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Selects all the nodes with the name “</a:t>
                      </a:r>
                      <a:r>
                        <a:rPr lang="en-GB" dirty="0" err="1" smtClean="0"/>
                        <a:t>nodename</a:t>
                      </a:r>
                      <a:r>
                        <a:rPr lang="en-GB" dirty="0" smtClean="0"/>
                        <a:t>”</a:t>
                      </a:r>
                      <a:endParaRPr lang="en-GB" dirty="0"/>
                    </a:p>
                  </a:txBody>
                  <a:tcPr/>
                </a:tc>
              </a:tr>
              <a:tr h="439754">
                <a:tc>
                  <a:txBody>
                    <a:bodyPr/>
                    <a:lstStyle/>
                    <a:p>
                      <a:r>
                        <a:rPr lang="en-GB" dirty="0" smtClean="0"/>
                        <a:t>/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Select from the</a:t>
                      </a:r>
                      <a:r>
                        <a:rPr lang="en-GB" baseline="0" dirty="0" smtClean="0"/>
                        <a:t> root node</a:t>
                      </a:r>
                      <a:endParaRPr lang="en-GB" dirty="0"/>
                    </a:p>
                  </a:txBody>
                  <a:tcPr/>
                </a:tc>
              </a:tr>
              <a:tr h="439754">
                <a:tc>
                  <a:txBody>
                    <a:bodyPr/>
                    <a:lstStyle/>
                    <a:p>
                      <a:r>
                        <a:rPr lang="en-GB" dirty="0" smtClean="0"/>
                        <a:t>//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Selects nodes in the document from the current node that match the selection no matter where they are</a:t>
                      </a:r>
                      <a:endParaRPr lang="en-GB" dirty="0"/>
                    </a:p>
                  </a:txBody>
                  <a:tcPr/>
                </a:tc>
              </a:tr>
              <a:tr h="439754">
                <a:tc>
                  <a:txBody>
                    <a:bodyPr/>
                    <a:lstStyle/>
                    <a:p>
                      <a:r>
                        <a:rPr lang="en-GB" dirty="0" smtClean="0"/>
                        <a:t>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Selects the current node</a:t>
                      </a:r>
                      <a:endParaRPr lang="en-GB" dirty="0"/>
                    </a:p>
                  </a:txBody>
                  <a:tcPr/>
                </a:tc>
              </a:tr>
              <a:tr h="439754">
                <a:tc>
                  <a:txBody>
                    <a:bodyPr/>
                    <a:lstStyle/>
                    <a:p>
                      <a:r>
                        <a:rPr lang="en-GB" dirty="0" smtClean="0"/>
                        <a:t>..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Selects the parent of the current node</a:t>
                      </a:r>
                      <a:endParaRPr lang="en-GB" dirty="0"/>
                    </a:p>
                  </a:txBody>
                  <a:tcPr/>
                </a:tc>
              </a:tr>
              <a:tr h="439754">
                <a:tc>
                  <a:txBody>
                    <a:bodyPr/>
                    <a:lstStyle/>
                    <a:p>
                      <a:r>
                        <a:rPr lang="en-GB" dirty="0" smtClean="0"/>
                        <a:t>@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Selects attributes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230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Examples	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306" r="6479"/>
          <a:stretch/>
        </p:blipFill>
        <p:spPr>
          <a:xfrm>
            <a:off x="6038194" y="2350869"/>
            <a:ext cx="5833241" cy="2978102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345316"/>
              </p:ext>
            </p:extLst>
          </p:nvPr>
        </p:nvGraphicFramePr>
        <p:xfrm>
          <a:off x="414000" y="2043556"/>
          <a:ext cx="5466540" cy="4596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3270"/>
                <a:gridCol w="2733270"/>
              </a:tblGrid>
              <a:tr h="481716">
                <a:tc>
                  <a:txBody>
                    <a:bodyPr/>
                    <a:lstStyle/>
                    <a:p>
                      <a:r>
                        <a:rPr lang="en-GB" dirty="0" smtClean="0"/>
                        <a:t>Expression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Result</a:t>
                      </a:r>
                      <a:endParaRPr lang="en-GB" dirty="0"/>
                    </a:p>
                  </a:txBody>
                  <a:tcPr/>
                </a:tc>
              </a:tr>
              <a:tr h="481716">
                <a:tc>
                  <a:txBody>
                    <a:bodyPr/>
                    <a:lstStyle/>
                    <a:p>
                      <a:r>
                        <a:rPr lang="en-GB" dirty="0" smtClean="0"/>
                        <a:t>bookstore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Selects all nodes with the name “bookstore”</a:t>
                      </a:r>
                      <a:endParaRPr lang="en-GB" dirty="0"/>
                    </a:p>
                  </a:txBody>
                  <a:tcPr/>
                </a:tc>
              </a:tr>
              <a:tr h="481716">
                <a:tc>
                  <a:txBody>
                    <a:bodyPr/>
                    <a:lstStyle/>
                    <a:p>
                      <a:r>
                        <a:rPr lang="en-GB" dirty="0" smtClean="0"/>
                        <a:t>/bookstore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Selects the root element bookstore</a:t>
                      </a:r>
                      <a:endParaRPr lang="en-GB" dirty="0"/>
                    </a:p>
                  </a:txBody>
                  <a:tcPr/>
                </a:tc>
              </a:tr>
              <a:tr h="481716">
                <a:tc>
                  <a:txBody>
                    <a:bodyPr/>
                    <a:lstStyle/>
                    <a:p>
                      <a:r>
                        <a:rPr lang="en-GB" dirty="0" smtClean="0"/>
                        <a:t>bookstore/book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Selects all book elements that are children of bookstore</a:t>
                      </a:r>
                      <a:endParaRPr lang="en-GB" dirty="0"/>
                    </a:p>
                  </a:txBody>
                  <a:tcPr/>
                </a:tc>
              </a:tr>
              <a:tr h="481716"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//book</a:t>
                      </a: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Selects all book elements no matter where</a:t>
                      </a:r>
                      <a:r>
                        <a:rPr lang="en-GB" baseline="0" dirty="0" smtClean="0"/>
                        <a:t> they are</a:t>
                      </a:r>
                      <a:endParaRPr lang="en-GB" dirty="0"/>
                    </a:p>
                  </a:txBody>
                  <a:tcPr/>
                </a:tc>
              </a:tr>
              <a:tr h="481716">
                <a:tc>
                  <a:txBody>
                    <a:bodyPr/>
                    <a:lstStyle/>
                    <a:p>
                      <a:r>
                        <a:rPr lang="en-GB" dirty="0" smtClean="0"/>
                        <a:t>bookstore//book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Selects all book elements that</a:t>
                      </a:r>
                      <a:r>
                        <a:rPr lang="en-GB" baseline="0" dirty="0" smtClean="0"/>
                        <a:t> are in bookstore</a:t>
                      </a:r>
                      <a:endParaRPr lang="en-GB" dirty="0"/>
                    </a:p>
                  </a:txBody>
                  <a:tcPr/>
                </a:tc>
              </a:tr>
              <a:tr h="481716">
                <a:tc>
                  <a:txBody>
                    <a:bodyPr/>
                    <a:lstStyle/>
                    <a:p>
                      <a:r>
                        <a:rPr lang="en-GB" dirty="0" smtClean="0"/>
                        <a:t>//@</a:t>
                      </a:r>
                      <a:r>
                        <a:rPr lang="en-GB" dirty="0" err="1" smtClean="0"/>
                        <a:t>lang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Selects all attributes that are named </a:t>
                      </a:r>
                      <a:r>
                        <a:rPr lang="en-GB" dirty="0" err="1" smtClean="0"/>
                        <a:t>lang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0832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Using basic Java programming, Firebug and By selectors, create a test using each </a:t>
            </a:r>
            <a:r>
              <a:rPr lang="en-GB" b="1" dirty="0" smtClean="0"/>
              <a:t>By Selector </a:t>
            </a:r>
            <a:r>
              <a:rPr lang="en-GB" dirty="0" smtClean="0"/>
              <a:t>on the following website.</a:t>
            </a:r>
          </a:p>
          <a:p>
            <a:r>
              <a:rPr lang="en-GB" dirty="0">
                <a:hlinkClick r:id="rId3"/>
              </a:rPr>
              <a:t>http://</a:t>
            </a:r>
            <a:r>
              <a:rPr lang="en-GB" dirty="0" smtClean="0">
                <a:hlinkClick r:id="rId3"/>
              </a:rPr>
              <a:t>book.theautomatedtester.co.uk/chapter1</a:t>
            </a:r>
            <a:endParaRPr lang="en-GB" dirty="0"/>
          </a:p>
          <a:p>
            <a:r>
              <a:rPr lang="en-GB" dirty="0" smtClean="0"/>
              <a:t>Verify multiple elements (Or the same element in different ways) using the By Selectors provided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Exercise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7738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7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91" r="25991"/>
          <a:stretch>
            <a:fillRect/>
          </a:stretch>
        </p:blipFill>
        <p:spPr>
          <a:xfrm>
            <a:off x="0" y="0"/>
            <a:ext cx="4699322" cy="6858000"/>
          </a:xfrm>
        </p:spPr>
      </p:pic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To create your first test and learn some basic commands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PURPOSE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2985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To create your first test.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4000" y="972406"/>
            <a:ext cx="9126000" cy="6264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Objective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2706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Create a WebDriver reference – Coding to an interface</a:t>
            </a:r>
          </a:p>
          <a:p>
            <a:r>
              <a:rPr lang="en-GB" dirty="0" smtClean="0"/>
              <a:t>Set the System Property (Or multiple) for the driver you’ll be using.</a:t>
            </a:r>
          </a:p>
          <a:p>
            <a:r>
              <a:rPr lang="en-GB" dirty="0" smtClean="0"/>
              <a:t>Instantiate your WebDriver as the implementation you’ll be using (Chrome, </a:t>
            </a:r>
            <a:r>
              <a:rPr lang="en-GB" dirty="0" err="1" smtClean="0"/>
              <a:t>firefox</a:t>
            </a:r>
            <a:r>
              <a:rPr lang="en-GB" dirty="0" smtClean="0"/>
              <a:t>, etc.)</a:t>
            </a:r>
          </a:p>
          <a:p>
            <a:r>
              <a:rPr lang="en-GB" dirty="0" smtClean="0"/>
              <a:t>Load a </a:t>
            </a:r>
            <a:r>
              <a:rPr lang="en-GB" dirty="0" err="1" smtClean="0"/>
              <a:t>WebPage</a:t>
            </a:r>
            <a:r>
              <a:rPr lang="en-GB" dirty="0" smtClean="0"/>
              <a:t> with </a:t>
            </a:r>
            <a:r>
              <a:rPr lang="en-GB" dirty="0" smtClean="0"/>
              <a:t>webDriver.</a:t>
            </a:r>
            <a:r>
              <a:rPr lang="en-GB" dirty="0" smtClean="0"/>
              <a:t>navigate.to</a:t>
            </a:r>
            <a:r>
              <a:rPr lang="en-GB" dirty="0" smtClean="0"/>
              <a:t>(String </a:t>
            </a:r>
            <a:r>
              <a:rPr lang="en-GB" dirty="0" err="1" smtClean="0"/>
              <a:t>url</a:t>
            </a:r>
            <a:r>
              <a:rPr lang="en-GB" dirty="0" smtClean="0"/>
              <a:t>) on your WebDriver</a:t>
            </a:r>
          </a:p>
          <a:p>
            <a:r>
              <a:rPr lang="en-GB" dirty="0" smtClean="0"/>
              <a:t>Do your test.</a:t>
            </a:r>
          </a:p>
          <a:p>
            <a:r>
              <a:rPr lang="en-GB" dirty="0" smtClean="0"/>
              <a:t>Close the driver.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Creating a test – The Order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6453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14000" y="1929600"/>
            <a:ext cx="5806326" cy="4546800"/>
          </a:xfrm>
          <a:solidFill>
            <a:schemeClr val="bg2"/>
          </a:solidFill>
        </p:spPr>
        <p:txBody>
          <a:bodyPr/>
          <a:lstStyle/>
          <a:p>
            <a:pPr marL="0" indent="0">
              <a:buNone/>
            </a:pPr>
            <a:r>
              <a:rPr lang="en-GB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GoogleSearch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GB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WebDriver </a:t>
            </a:r>
            <a:r>
              <a:rPr lang="en-GB" sz="1600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driver</a:t>
            </a:r>
            <a:r>
              <a:rPr lang="en-GB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GB" sz="1600" b="1" dirty="0" smtClean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GB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GB" sz="1600" b="1" dirty="0">
                <a:solidFill>
                  <a:srgbClr val="6A3E3E"/>
                </a:solidFill>
                <a:latin typeface="Courier New" panose="02070309020205020404" pitchFamily="49" charset="0"/>
              </a:rPr>
              <a:t>args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GB" sz="16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setProperty</a:t>
            </a:r>
            <a:r>
              <a:rPr lang="en-GB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6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GB" sz="1600" b="1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webdriver.chrome.driver</a:t>
            </a:r>
            <a:r>
              <a:rPr lang="en-GB" sz="16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GB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GB" sz="1600" b="1" dirty="0">
                <a:solidFill>
                  <a:srgbClr val="2A00FF"/>
                </a:solidFill>
                <a:latin typeface="Courier New" panose="02070309020205020404" pitchFamily="49" charset="0"/>
              </a:rPr>
              <a:t>"C:\\Users\\ewomack\\Desktop\\java\\selenium\\chromedriver.exe"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600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driver</a:t>
            </a:r>
            <a:r>
              <a:rPr lang="en-GB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sz="1600" b="1" i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GB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ChromeDriver</a:t>
            </a:r>
            <a:r>
              <a:rPr lang="en-GB" sz="1600" b="1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GB" sz="1600" b="1" i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b="1" i="1" dirty="0" smtClean="0">
                <a:solidFill>
                  <a:srgbClr val="0000C0"/>
                </a:solidFill>
                <a:latin typeface="Courier New" panose="02070309020205020404" pitchFamily="49" charset="0"/>
              </a:rPr>
              <a:t>driver</a:t>
            </a:r>
            <a:r>
              <a:rPr lang="en-GB" sz="1600" b="1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.navigate.to(</a:t>
            </a:r>
            <a:r>
              <a:rPr lang="en-GB" sz="1600" b="1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GB" sz="1600" b="1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http://www.google.com/"</a:t>
            </a:r>
            <a:r>
              <a:rPr lang="en-GB" sz="1600" b="1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6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boolean</a:t>
            </a:r>
            <a:r>
              <a:rPr lang="en-GB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6A3E3E"/>
                </a:solidFill>
                <a:latin typeface="Courier New" panose="02070309020205020404" pitchFamily="49" charset="0"/>
              </a:rPr>
              <a:t>result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true</a:t>
            </a:r>
            <a:r>
              <a:rPr lang="en-GB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GB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Creating a test - Example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545179" y="1929600"/>
            <a:ext cx="5534526" cy="452431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6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try</a:t>
            </a:r>
            <a:r>
              <a:rPr lang="en-GB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600" b="1" i="1" dirty="0" smtClean="0">
                <a:solidFill>
                  <a:srgbClr val="0000C0"/>
                </a:solidFill>
                <a:latin typeface="Courier New" panose="02070309020205020404" pitchFamily="49" charset="0"/>
              </a:rPr>
              <a:t>	</a:t>
            </a:r>
            <a:r>
              <a:rPr lang="en-GB" sz="1600" b="1" i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driver</a:t>
            </a:r>
            <a:r>
              <a:rPr lang="en-GB" sz="1600" b="1" i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.findElement</a:t>
            </a:r>
            <a:r>
              <a:rPr lang="en-GB" sz="1600" b="1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(By.name</a:t>
            </a:r>
            <a:r>
              <a:rPr lang="en-GB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6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"q"</a:t>
            </a:r>
            <a:r>
              <a:rPr lang="en-GB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en-GB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GB" sz="16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catch</a:t>
            </a:r>
            <a:r>
              <a:rPr lang="en-GB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NoSuchElementException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6A3E3E"/>
                </a:solidFill>
                <a:latin typeface="Courier New" panose="02070309020205020404" pitchFamily="49" charset="0"/>
              </a:rPr>
              <a:t>e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System.</a:t>
            </a:r>
            <a:r>
              <a:rPr lang="en-GB" sz="1600" b="1" i="1" dirty="0" smtClean="0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GB" sz="1600" b="1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GB" sz="1600" b="1" i="1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println(</a:t>
            </a:r>
            <a:r>
              <a:rPr lang="en-GB" sz="1600" b="1" i="1" dirty="0" smtClean="0">
                <a:solidFill>
                  <a:srgbClr val="6A3E3E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e</a:t>
            </a:r>
            <a:r>
              <a:rPr lang="en-GB" sz="1600" b="1" i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600" b="1" dirty="0" smtClean="0">
                <a:solidFill>
                  <a:srgbClr val="6A3E3E"/>
                </a:solidFill>
                <a:latin typeface="Courier New" panose="02070309020205020404" pitchFamily="49" charset="0"/>
              </a:rPr>
              <a:t>	result</a:t>
            </a:r>
            <a:r>
              <a:rPr lang="en-GB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GB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false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GB" sz="16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finally</a:t>
            </a:r>
            <a:r>
              <a:rPr lang="en-GB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600" b="1" i="1" dirty="0" smtClean="0">
                <a:solidFill>
                  <a:srgbClr val="0000C0"/>
                </a:solidFill>
                <a:latin typeface="Courier New" panose="02070309020205020404" pitchFamily="49" charset="0"/>
              </a:rPr>
              <a:t>	</a:t>
            </a:r>
            <a:r>
              <a:rPr lang="en-GB" sz="1600" b="1" i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driver</a:t>
            </a:r>
            <a:r>
              <a:rPr lang="en-GB" sz="1600" b="1" i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.quit</a:t>
            </a:r>
            <a:r>
              <a:rPr lang="en-GB" sz="1600" b="1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  <a:endParaRPr lang="en-GB" sz="1600" b="1" i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GB" sz="1600" b="1" dirty="0">
                <a:solidFill>
                  <a:srgbClr val="6A3E3E"/>
                </a:solidFill>
                <a:latin typeface="Courier New" panose="02070309020205020404" pitchFamily="49" charset="0"/>
              </a:rPr>
              <a:t>result</a:t>
            </a:r>
            <a:r>
              <a:rPr lang="en-GB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System.</a:t>
            </a:r>
            <a:r>
              <a:rPr lang="en-GB" sz="1600" b="1" i="1" dirty="0" smtClean="0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GB" sz="1600" b="1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GB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6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"---Passed---"</a:t>
            </a:r>
            <a:r>
              <a:rPr lang="en-GB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GB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System.</a:t>
            </a:r>
            <a:r>
              <a:rPr lang="en-GB" sz="1600" b="1" i="1" dirty="0" smtClean="0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GB" sz="1600" b="1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GB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6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"---Failed-</a:t>
            </a:r>
            <a:r>
              <a:rPr lang="en-GB" sz="1600" b="1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--"</a:t>
            </a:r>
            <a:r>
              <a:rPr lang="en-GB" sz="1600" b="1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GB" sz="16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GB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GB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271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By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68161"/>
              </p:ext>
            </p:extLst>
          </p:nvPr>
        </p:nvGraphicFramePr>
        <p:xfrm>
          <a:off x="626270" y="1663200"/>
          <a:ext cx="10885373" cy="4945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2973"/>
                <a:gridCol w="7772400"/>
              </a:tblGrid>
              <a:tr h="541923">
                <a:tc>
                  <a:txBody>
                    <a:bodyPr/>
                    <a:lstStyle/>
                    <a:p>
                      <a:r>
                        <a:rPr lang="en-GB" dirty="0" smtClean="0"/>
                        <a:t>Method</a:t>
                      </a:r>
                      <a:r>
                        <a:rPr lang="en-GB" baseline="0" dirty="0" smtClean="0"/>
                        <a:t> Call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Description</a:t>
                      </a:r>
                      <a:endParaRPr lang="en-GB" dirty="0"/>
                    </a:p>
                  </a:txBody>
                  <a:tcPr/>
                </a:tc>
              </a:tr>
              <a:tr h="541923">
                <a:tc>
                  <a:txBody>
                    <a:bodyPr/>
                    <a:lstStyle/>
                    <a:p>
                      <a:r>
                        <a:rPr lang="en-GB" dirty="0" smtClean="0"/>
                        <a:t>By.name(String)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Find elements based on their name</a:t>
                      </a:r>
                      <a:endParaRPr lang="en-GB" dirty="0"/>
                    </a:p>
                  </a:txBody>
                  <a:tcPr/>
                </a:tc>
              </a:tr>
              <a:tr h="541923">
                <a:tc>
                  <a:txBody>
                    <a:bodyPr/>
                    <a:lstStyle/>
                    <a:p>
                      <a:r>
                        <a:rPr lang="en-GB" dirty="0" smtClean="0"/>
                        <a:t>By.id(String)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Find</a:t>
                      </a:r>
                      <a:r>
                        <a:rPr lang="en-GB" baseline="0" dirty="0" smtClean="0"/>
                        <a:t> elements based on their ID</a:t>
                      </a:r>
                      <a:endParaRPr lang="en-GB" dirty="0"/>
                    </a:p>
                  </a:txBody>
                  <a:tcPr/>
                </a:tc>
              </a:tr>
              <a:tr h="541923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By.className</a:t>
                      </a:r>
                      <a:r>
                        <a:rPr lang="en-GB" dirty="0" smtClean="0"/>
                        <a:t>(String)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Fid elements based on the value of the class attribute</a:t>
                      </a:r>
                      <a:endParaRPr lang="en-GB" dirty="0"/>
                    </a:p>
                  </a:txBody>
                  <a:tcPr/>
                </a:tc>
              </a:tr>
              <a:tr h="541923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By.linkText</a:t>
                      </a:r>
                      <a:r>
                        <a:rPr lang="en-GB" dirty="0" smtClean="0"/>
                        <a:t>(String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Find elements based on their </a:t>
                      </a:r>
                      <a:r>
                        <a:rPr lang="en-GB" dirty="0" err="1" smtClean="0"/>
                        <a:t>linktext</a:t>
                      </a:r>
                      <a:endParaRPr lang="en-GB" dirty="0"/>
                    </a:p>
                  </a:txBody>
                  <a:tcPr/>
                </a:tc>
              </a:tr>
              <a:tr h="541923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By.XPath</a:t>
                      </a:r>
                      <a:r>
                        <a:rPr lang="en-GB" dirty="0" smtClean="0"/>
                        <a:t>(String)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Find elements using </a:t>
                      </a:r>
                      <a:r>
                        <a:rPr lang="en-GB" dirty="0" err="1" smtClean="0"/>
                        <a:t>xpath</a:t>
                      </a:r>
                      <a:endParaRPr lang="en-GB" dirty="0"/>
                    </a:p>
                  </a:txBody>
                  <a:tcPr/>
                </a:tc>
              </a:tr>
              <a:tr h="541923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By.CSSSelector</a:t>
                      </a:r>
                      <a:r>
                        <a:rPr lang="en-GB" dirty="0" smtClean="0"/>
                        <a:t>(String)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Find elements</a:t>
                      </a:r>
                      <a:r>
                        <a:rPr lang="en-GB" baseline="0" dirty="0" smtClean="0"/>
                        <a:t> via their </a:t>
                      </a:r>
                      <a:r>
                        <a:rPr lang="en-GB" baseline="0" dirty="0" err="1" smtClean="0"/>
                        <a:t>css</a:t>
                      </a:r>
                      <a:endParaRPr lang="en-GB" dirty="0"/>
                    </a:p>
                  </a:txBody>
                  <a:tcPr/>
                </a:tc>
              </a:tr>
              <a:tr h="609874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By.partialLinkText</a:t>
                      </a:r>
                      <a:r>
                        <a:rPr lang="en-GB" dirty="0" smtClean="0"/>
                        <a:t>(String)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Find elements that contain the given link text</a:t>
                      </a:r>
                      <a:endParaRPr lang="en-GB" dirty="0"/>
                    </a:p>
                  </a:txBody>
                  <a:tcPr/>
                </a:tc>
              </a:tr>
              <a:tr h="541923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By.tagName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Find</a:t>
                      </a:r>
                      <a:r>
                        <a:rPr lang="en-GB" baseline="0" dirty="0" smtClean="0"/>
                        <a:t> elements via their tag name.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1328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Learn to use Firebug to locate elements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4000" y="972406"/>
            <a:ext cx="9126000" cy="6264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Objective</a:t>
            </a:r>
            <a:endParaRPr lang="en-GB" dirty="0"/>
          </a:p>
        </p:txBody>
      </p:sp>
      <p:pic>
        <p:nvPicPr>
          <p:cNvPr id="1028" name="Picture 4" descr="https://avatars1.githubusercontent.com/u/386750?v=3&amp;s=4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203" y="972406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18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Firefox Plugin</a:t>
            </a:r>
          </a:p>
          <a:p>
            <a:r>
              <a:rPr lang="en-GB" dirty="0" smtClean="0"/>
              <a:t>Lets you view the contents of a webpage efficiently</a:t>
            </a:r>
          </a:p>
          <a:p>
            <a:r>
              <a:rPr lang="en-GB" dirty="0" smtClean="0"/>
              <a:t>Just shows you want you want to see.</a:t>
            </a:r>
          </a:p>
          <a:p>
            <a:r>
              <a:rPr lang="en-GB" dirty="0" smtClean="0"/>
              <a:t>Can view</a:t>
            </a:r>
          </a:p>
          <a:p>
            <a:pPr lvl="1"/>
            <a:r>
              <a:rPr lang="en-GB" dirty="0" smtClean="0"/>
              <a:t>Scripts</a:t>
            </a:r>
          </a:p>
          <a:p>
            <a:pPr lvl="1"/>
            <a:r>
              <a:rPr lang="en-GB" dirty="0" smtClean="0"/>
              <a:t>HTML</a:t>
            </a:r>
          </a:p>
          <a:p>
            <a:pPr lvl="1"/>
            <a:r>
              <a:rPr lang="en-GB" dirty="0" smtClean="0"/>
              <a:t>CSS</a:t>
            </a:r>
          </a:p>
          <a:p>
            <a:pPr lvl="1"/>
            <a:r>
              <a:rPr lang="en-GB" dirty="0" smtClean="0"/>
              <a:t>DOM</a:t>
            </a:r>
          </a:p>
          <a:p>
            <a:pPr lvl="1"/>
            <a:r>
              <a:rPr lang="en-GB" dirty="0" smtClean="0"/>
              <a:t>Console</a:t>
            </a:r>
          </a:p>
          <a:p>
            <a:pPr lvl="1"/>
            <a:r>
              <a:rPr lang="en-GB" dirty="0" smtClean="0"/>
              <a:t>Cookies</a:t>
            </a:r>
          </a:p>
          <a:p>
            <a:pPr lvl="1"/>
            <a:r>
              <a:rPr lang="en-GB" dirty="0" smtClean="0"/>
              <a:t>Network requests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4000" y="972406"/>
            <a:ext cx="9126000" cy="6264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Firebug - Introduction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318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4000" y="972406"/>
            <a:ext cx="9126000" cy="6264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Firebug - Introduction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31429"/>
          <a:stretch/>
        </p:blipFill>
        <p:spPr>
          <a:xfrm>
            <a:off x="414000" y="2176343"/>
            <a:ext cx="11449754" cy="355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204658"/>
      </p:ext>
    </p:extLst>
  </p:cSld>
  <p:clrMapOvr>
    <a:masterClrMapping/>
  </p:clrMapOvr>
</p:sld>
</file>

<file path=ppt/theme/theme1.xml><?xml version="1.0" encoding="utf-8"?>
<a:theme xmlns:a="http://schemas.openxmlformats.org/drawingml/2006/main" name="PPM Courseware Slides">
  <a:themeElements>
    <a:clrScheme name="QA">
      <a:dk1>
        <a:srgbClr val="2E2D2C"/>
      </a:dk1>
      <a:lt1>
        <a:srgbClr val="FFFFFF"/>
      </a:lt1>
      <a:dk2>
        <a:srgbClr val="0E3C58"/>
      </a:dk2>
      <a:lt2>
        <a:srgbClr val="DADADA"/>
      </a:lt2>
      <a:accent1>
        <a:srgbClr val="00519C"/>
      </a:accent1>
      <a:accent2>
        <a:srgbClr val="CA1E17"/>
      </a:accent2>
      <a:accent3>
        <a:srgbClr val="18BF2B"/>
      </a:accent3>
      <a:accent4>
        <a:srgbClr val="7713B2"/>
      </a:accent4>
      <a:accent5>
        <a:srgbClr val="4591CE"/>
      </a:accent5>
      <a:accent6>
        <a:srgbClr val="F08300"/>
      </a:accent6>
      <a:hlink>
        <a:srgbClr val="134983"/>
      </a:hlink>
      <a:folHlink>
        <a:srgbClr val="E50049"/>
      </a:folHlink>
    </a:clrScheme>
    <a:fontScheme name="QA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  <a:cs typeface="Arial" pitchFamily="34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rgbClr val="B9CDE5"/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K_Slides_2017" id="{0FF5ED07-C465-4523-AB9D-FA287080245B}" vid="{94E2E97D-F037-489C-9712-C2442CCB3707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IK_Slides_2017</Template>
  <TotalTime>9074</TotalTime>
  <Words>739</Words>
  <Application>Microsoft Office PowerPoint</Application>
  <PresentationFormat>Widescreen</PresentationFormat>
  <Paragraphs>163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Courier New</vt:lpstr>
      <vt:lpstr>Segoe UI</vt:lpstr>
      <vt:lpstr>Segoe UI Light</vt:lpstr>
      <vt:lpstr>PPM Courseware Slides</vt:lpstr>
      <vt:lpstr>Selenium WebDriver</vt:lpstr>
      <vt:lpstr>PURPOSE</vt:lpstr>
      <vt:lpstr>Objective</vt:lpstr>
      <vt:lpstr>Creating a test – The Order</vt:lpstr>
      <vt:lpstr>Creating a test - Example</vt:lpstr>
      <vt:lpstr>By</vt:lpstr>
      <vt:lpstr>Objective</vt:lpstr>
      <vt:lpstr>Firebug - Introduction</vt:lpstr>
      <vt:lpstr>Firebug - Introduction</vt:lpstr>
      <vt:lpstr>Firebug - Example</vt:lpstr>
      <vt:lpstr>Firebug - Example</vt:lpstr>
      <vt:lpstr>XPath – What is it?</vt:lpstr>
      <vt:lpstr>XPath - Keywords</vt:lpstr>
      <vt:lpstr>Selecting Nodes</vt:lpstr>
      <vt:lpstr>Examples </vt:lpstr>
      <vt:lpstr>Exercise</vt:lpstr>
    </vt:vector>
  </TitlesOfParts>
  <Company>QA Ltd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>Womack, Elliot</dc:creator>
  <cp:lastModifiedBy>Ashley Beeson</cp:lastModifiedBy>
  <cp:revision>161</cp:revision>
  <dcterms:created xsi:type="dcterms:W3CDTF">2017-01-16T15:28:50Z</dcterms:created>
  <dcterms:modified xsi:type="dcterms:W3CDTF">2017-06-13T09:09:06Z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</Properties>
</file>