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41"/>
  </p:notesMasterIdLst>
  <p:handoutMasterIdLst>
    <p:handoutMasterId r:id="rId142"/>
  </p:handoutMasterIdLst>
  <p:sldIdLst>
    <p:sldId id="303" r:id="rId2"/>
    <p:sldId id="382" r:id="rId3"/>
    <p:sldId id="515" r:id="rId4"/>
    <p:sldId id="514" r:id="rId5"/>
    <p:sldId id="516" r:id="rId6"/>
    <p:sldId id="517" r:id="rId7"/>
    <p:sldId id="518" r:id="rId8"/>
    <p:sldId id="519" r:id="rId9"/>
    <p:sldId id="520" r:id="rId10"/>
    <p:sldId id="522" r:id="rId11"/>
    <p:sldId id="524" r:id="rId12"/>
    <p:sldId id="384" r:id="rId13"/>
    <p:sldId id="411" r:id="rId14"/>
    <p:sldId id="344" r:id="rId15"/>
    <p:sldId id="390" r:id="rId16"/>
    <p:sldId id="392" r:id="rId17"/>
    <p:sldId id="525" r:id="rId18"/>
    <p:sldId id="526" r:id="rId19"/>
    <p:sldId id="393" r:id="rId20"/>
    <p:sldId id="395" r:id="rId21"/>
    <p:sldId id="527" r:id="rId22"/>
    <p:sldId id="397" r:id="rId23"/>
    <p:sldId id="398" r:id="rId24"/>
    <p:sldId id="399" r:id="rId25"/>
    <p:sldId id="400" r:id="rId26"/>
    <p:sldId id="409" r:id="rId27"/>
    <p:sldId id="403" r:id="rId28"/>
    <p:sldId id="404" r:id="rId29"/>
    <p:sldId id="405" r:id="rId30"/>
    <p:sldId id="407" r:id="rId31"/>
    <p:sldId id="416" r:id="rId32"/>
    <p:sldId id="417" r:id="rId33"/>
    <p:sldId id="419" r:id="rId34"/>
    <p:sldId id="420" r:id="rId35"/>
    <p:sldId id="422" r:id="rId36"/>
    <p:sldId id="421" r:id="rId37"/>
    <p:sldId id="423" r:id="rId38"/>
    <p:sldId id="424" r:id="rId39"/>
    <p:sldId id="425" r:id="rId40"/>
    <p:sldId id="426" r:id="rId41"/>
    <p:sldId id="427" r:id="rId42"/>
    <p:sldId id="428" r:id="rId43"/>
    <p:sldId id="430" r:id="rId44"/>
    <p:sldId id="431" r:id="rId45"/>
    <p:sldId id="433" r:id="rId46"/>
    <p:sldId id="434" r:id="rId47"/>
    <p:sldId id="440" r:id="rId48"/>
    <p:sldId id="435" r:id="rId49"/>
    <p:sldId id="436" r:id="rId50"/>
    <p:sldId id="437" r:id="rId51"/>
    <p:sldId id="438" r:id="rId52"/>
    <p:sldId id="439" r:id="rId53"/>
    <p:sldId id="441" r:id="rId54"/>
    <p:sldId id="442" r:id="rId55"/>
    <p:sldId id="608" r:id="rId56"/>
    <p:sldId id="528" r:id="rId57"/>
    <p:sldId id="529" r:id="rId58"/>
    <p:sldId id="530" r:id="rId59"/>
    <p:sldId id="531" r:id="rId60"/>
    <p:sldId id="533" r:id="rId61"/>
    <p:sldId id="532" r:id="rId62"/>
    <p:sldId id="534" r:id="rId63"/>
    <p:sldId id="535" r:id="rId64"/>
    <p:sldId id="536" r:id="rId65"/>
    <p:sldId id="537" r:id="rId66"/>
    <p:sldId id="542" r:id="rId67"/>
    <p:sldId id="548" r:id="rId68"/>
    <p:sldId id="544" r:id="rId69"/>
    <p:sldId id="543" r:id="rId70"/>
    <p:sldId id="545" r:id="rId71"/>
    <p:sldId id="538" r:id="rId72"/>
    <p:sldId id="539" r:id="rId73"/>
    <p:sldId id="540" r:id="rId74"/>
    <p:sldId id="549" r:id="rId75"/>
    <p:sldId id="546" r:id="rId76"/>
    <p:sldId id="550" r:id="rId77"/>
    <p:sldId id="551" r:id="rId78"/>
    <p:sldId id="552" r:id="rId79"/>
    <p:sldId id="547" r:id="rId80"/>
    <p:sldId id="553" r:id="rId81"/>
    <p:sldId id="554" r:id="rId82"/>
    <p:sldId id="555" r:id="rId83"/>
    <p:sldId id="556" r:id="rId84"/>
    <p:sldId id="557" r:id="rId85"/>
    <p:sldId id="558" r:id="rId86"/>
    <p:sldId id="559" r:id="rId87"/>
    <p:sldId id="561" r:id="rId88"/>
    <p:sldId id="562" r:id="rId89"/>
    <p:sldId id="563" r:id="rId90"/>
    <p:sldId id="564" r:id="rId91"/>
    <p:sldId id="566" r:id="rId92"/>
    <p:sldId id="565" r:id="rId93"/>
    <p:sldId id="571" r:id="rId94"/>
    <p:sldId id="567" r:id="rId95"/>
    <p:sldId id="568" r:id="rId96"/>
    <p:sldId id="569" r:id="rId97"/>
    <p:sldId id="570" r:id="rId98"/>
    <p:sldId id="572" r:id="rId99"/>
    <p:sldId id="609" r:id="rId100"/>
    <p:sldId id="610" r:id="rId101"/>
    <p:sldId id="611" r:id="rId102"/>
    <p:sldId id="612" r:id="rId103"/>
    <p:sldId id="613" r:id="rId104"/>
    <p:sldId id="577" r:id="rId105"/>
    <p:sldId id="578" r:id="rId106"/>
    <p:sldId id="580" r:id="rId107"/>
    <p:sldId id="581" r:id="rId108"/>
    <p:sldId id="582" r:id="rId109"/>
    <p:sldId id="583" r:id="rId110"/>
    <p:sldId id="584" r:id="rId111"/>
    <p:sldId id="585" r:id="rId112"/>
    <p:sldId id="586" r:id="rId113"/>
    <p:sldId id="587" r:id="rId114"/>
    <p:sldId id="600" r:id="rId115"/>
    <p:sldId id="588" r:id="rId116"/>
    <p:sldId id="589" r:id="rId117"/>
    <p:sldId id="590" r:id="rId118"/>
    <p:sldId id="591" r:id="rId119"/>
    <p:sldId id="592" r:id="rId120"/>
    <p:sldId id="593" r:id="rId121"/>
    <p:sldId id="594" r:id="rId122"/>
    <p:sldId id="595" r:id="rId123"/>
    <p:sldId id="596" r:id="rId124"/>
    <p:sldId id="597" r:id="rId125"/>
    <p:sldId id="598" r:id="rId126"/>
    <p:sldId id="599" r:id="rId127"/>
    <p:sldId id="601" r:id="rId128"/>
    <p:sldId id="579" r:id="rId129"/>
    <p:sldId id="573" r:id="rId130"/>
    <p:sldId id="574" r:id="rId131"/>
    <p:sldId id="575" r:id="rId132"/>
    <p:sldId id="576" r:id="rId133"/>
    <p:sldId id="602" r:id="rId134"/>
    <p:sldId id="603" r:id="rId135"/>
    <p:sldId id="604" r:id="rId136"/>
    <p:sldId id="605" r:id="rId137"/>
    <p:sldId id="606" r:id="rId138"/>
    <p:sldId id="607" r:id="rId139"/>
    <p:sldId id="509" r:id="rId14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41CE8A73-51CD-4AF9-A110-ECE162DB96CD}">
          <p14:sldIdLst>
            <p14:sldId id="303"/>
            <p14:sldId id="382"/>
            <p14:sldId id="515"/>
            <p14:sldId id="514"/>
            <p14:sldId id="516"/>
            <p14:sldId id="517"/>
            <p14:sldId id="518"/>
            <p14:sldId id="519"/>
            <p14:sldId id="520"/>
            <p14:sldId id="522"/>
            <p14:sldId id="524"/>
          </p14:sldIdLst>
        </p14:section>
        <p14:section name="HTML" id="{4453B713-6D7C-4F01-B1FC-7ECCC9870DBE}">
          <p14:sldIdLst>
            <p14:sldId id="384"/>
            <p14:sldId id="411"/>
            <p14:sldId id="344"/>
            <p14:sldId id="390"/>
            <p14:sldId id="392"/>
            <p14:sldId id="525"/>
            <p14:sldId id="526"/>
            <p14:sldId id="393"/>
            <p14:sldId id="395"/>
            <p14:sldId id="527"/>
            <p14:sldId id="397"/>
            <p14:sldId id="398"/>
            <p14:sldId id="399"/>
            <p14:sldId id="400"/>
            <p14:sldId id="409"/>
            <p14:sldId id="403"/>
            <p14:sldId id="404"/>
            <p14:sldId id="405"/>
            <p14:sldId id="407"/>
          </p14:sldIdLst>
        </p14:section>
        <p14:section name="CSS" id="{788EC45A-4414-40E4-8D7A-B8A36D828725}">
          <p14:sldIdLst>
            <p14:sldId id="416"/>
            <p14:sldId id="417"/>
            <p14:sldId id="419"/>
            <p14:sldId id="420"/>
            <p14:sldId id="422"/>
            <p14:sldId id="421"/>
            <p14:sldId id="423"/>
            <p14:sldId id="424"/>
            <p14:sldId id="425"/>
            <p14:sldId id="426"/>
            <p14:sldId id="427"/>
            <p14:sldId id="428"/>
          </p14:sldIdLst>
        </p14:section>
        <p14:section name="Bootstrap" id="{4530B0B4-96CE-4E8F-A899-7926DE73A2CB}">
          <p14:sldIdLst>
            <p14:sldId id="430"/>
            <p14:sldId id="431"/>
            <p14:sldId id="433"/>
            <p14:sldId id="434"/>
            <p14:sldId id="440"/>
            <p14:sldId id="435"/>
            <p14:sldId id="436"/>
            <p14:sldId id="437"/>
            <p14:sldId id="438"/>
            <p14:sldId id="439"/>
            <p14:sldId id="441"/>
            <p14:sldId id="442"/>
            <p14:sldId id="608"/>
          </p14:sldIdLst>
        </p14:section>
        <p14:section name="JavaScript" id="{8C795C34-2D79-4F77-83C3-C6B533718D26}">
          <p14:sldIdLst>
            <p14:sldId id="528"/>
            <p14:sldId id="529"/>
            <p14:sldId id="530"/>
            <p14:sldId id="531"/>
            <p14:sldId id="533"/>
            <p14:sldId id="532"/>
            <p14:sldId id="534"/>
            <p14:sldId id="535"/>
            <p14:sldId id="536"/>
            <p14:sldId id="537"/>
            <p14:sldId id="542"/>
            <p14:sldId id="548"/>
            <p14:sldId id="544"/>
            <p14:sldId id="543"/>
            <p14:sldId id="545"/>
            <p14:sldId id="538"/>
            <p14:sldId id="539"/>
            <p14:sldId id="540"/>
            <p14:sldId id="549"/>
            <p14:sldId id="546"/>
            <p14:sldId id="550"/>
            <p14:sldId id="551"/>
            <p14:sldId id="552"/>
            <p14:sldId id="547"/>
            <p14:sldId id="553"/>
            <p14:sldId id="554"/>
            <p14:sldId id="555"/>
            <p14:sldId id="556"/>
            <p14:sldId id="557"/>
            <p14:sldId id="558"/>
            <p14:sldId id="559"/>
            <p14:sldId id="561"/>
            <p14:sldId id="562"/>
            <p14:sldId id="563"/>
            <p14:sldId id="564"/>
            <p14:sldId id="566"/>
            <p14:sldId id="565"/>
            <p14:sldId id="571"/>
            <p14:sldId id="567"/>
            <p14:sldId id="568"/>
            <p14:sldId id="569"/>
            <p14:sldId id="570"/>
            <p14:sldId id="572"/>
            <p14:sldId id="609"/>
            <p14:sldId id="610"/>
            <p14:sldId id="611"/>
            <p14:sldId id="612"/>
            <p14:sldId id="613"/>
          </p14:sldIdLst>
        </p14:section>
        <p14:section name="Best Practices" id="{3BA609FA-F5ED-4D9F-B89F-13E61B8BFEB4}">
          <p14:sldIdLst>
            <p14:sldId id="577"/>
            <p14:sldId id="578"/>
            <p14:sldId id="580"/>
            <p14:sldId id="581"/>
            <p14:sldId id="582"/>
            <p14:sldId id="583"/>
            <p14:sldId id="584"/>
            <p14:sldId id="585"/>
            <p14:sldId id="586"/>
            <p14:sldId id="587"/>
            <p14:sldId id="600"/>
            <p14:sldId id="588"/>
            <p14:sldId id="589"/>
            <p14:sldId id="590"/>
            <p14:sldId id="591"/>
            <p14:sldId id="592"/>
            <p14:sldId id="593"/>
            <p14:sldId id="594"/>
            <p14:sldId id="595"/>
            <p14:sldId id="596"/>
            <p14:sldId id="597"/>
            <p14:sldId id="598"/>
            <p14:sldId id="599"/>
            <p14:sldId id="601"/>
          </p14:sldIdLst>
        </p14:section>
        <p14:section name="Advanced JS" id="{6F916BFF-5EC7-40D7-A4E3-BD196D0D46FB}">
          <p14:sldIdLst>
            <p14:sldId id="579"/>
            <p14:sldId id="573"/>
            <p14:sldId id="574"/>
            <p14:sldId id="575"/>
            <p14:sldId id="576"/>
            <p14:sldId id="602"/>
            <p14:sldId id="603"/>
            <p14:sldId id="604"/>
            <p14:sldId id="605"/>
            <p14:sldId id="606"/>
            <p14:sldId id="607"/>
          </p14:sldIdLst>
        </p14:section>
        <p14:section name="End" id="{697D8F6A-2B09-4D8B-A1A0-FAC9D42A7120}">
          <p14:sldIdLst>
            <p14:sldId id="5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1" autoAdjust="0"/>
    <p:restoredTop sz="71141" autoAdjust="0"/>
  </p:normalViewPr>
  <p:slideViewPr>
    <p:cSldViewPr snapToGrid="0">
      <p:cViewPr varScale="1">
        <p:scale>
          <a:sx n="56" d="100"/>
          <a:sy n="56" d="100"/>
        </p:scale>
        <p:origin x="1152"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08854-EA18-42D5-9A0A-2C19A32A40B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3DB85B13-4873-492A-BA59-0C76589183C3}">
      <dgm:prSet phldrT="[Text]" custT="1"/>
      <dgm:spPr/>
      <dgm:t>
        <a:bodyPr/>
        <a:lstStyle/>
        <a:p>
          <a:r>
            <a:rPr lang="en-US" sz="2000" dirty="0"/>
            <a:t>If it’s a Major Navigation Block:</a:t>
          </a:r>
        </a:p>
      </dgm:t>
    </dgm:pt>
    <dgm:pt modelId="{EA148C7A-338D-405A-A7E1-C0BE178557CC}" type="parTrans" cxnId="{3A28104D-3635-4D38-9201-BD0F789BC94D}">
      <dgm:prSet/>
      <dgm:spPr/>
      <dgm:t>
        <a:bodyPr/>
        <a:lstStyle/>
        <a:p>
          <a:endParaRPr lang="en-US"/>
        </a:p>
      </dgm:t>
    </dgm:pt>
    <dgm:pt modelId="{85617404-FE87-4195-A1E6-20C231AE2A4D}" type="sibTrans" cxnId="{3A28104D-3635-4D38-9201-BD0F789BC94D}">
      <dgm:prSet/>
      <dgm:spPr/>
      <dgm:t>
        <a:bodyPr/>
        <a:lstStyle/>
        <a:p>
          <a:endParaRPr lang="en-US"/>
        </a:p>
      </dgm:t>
    </dgm:pt>
    <dgm:pt modelId="{322B4063-DB01-44CB-B4AD-19AEB59B310C}">
      <dgm:prSet phldrT="[Text]"/>
      <dgm:spPr/>
      <dgm:t>
        <a:bodyPr/>
        <a:lstStyle/>
        <a:p>
          <a:r>
            <a:rPr lang="en-US" dirty="0"/>
            <a:t>&lt;</a:t>
          </a:r>
          <a:r>
            <a:rPr lang="en-US" dirty="0" err="1"/>
            <a:t>nav</a:t>
          </a:r>
          <a:r>
            <a:rPr lang="en-US" dirty="0"/>
            <a:t>&gt;</a:t>
          </a:r>
        </a:p>
      </dgm:t>
    </dgm:pt>
    <dgm:pt modelId="{1489F0D4-B3D3-4CF5-B40E-B6439F80E04E}" type="parTrans" cxnId="{D9BCB493-A961-4289-AE2D-EE84D1FDED6F}">
      <dgm:prSet/>
      <dgm:spPr/>
      <dgm:t>
        <a:bodyPr/>
        <a:lstStyle/>
        <a:p>
          <a:endParaRPr lang="en-US"/>
        </a:p>
      </dgm:t>
    </dgm:pt>
    <dgm:pt modelId="{9F303E6C-C405-43D6-8522-E86A57464FE7}" type="sibTrans" cxnId="{D9BCB493-A961-4289-AE2D-EE84D1FDED6F}">
      <dgm:prSet/>
      <dgm:spPr/>
      <dgm:t>
        <a:bodyPr/>
        <a:lstStyle/>
        <a:p>
          <a:endParaRPr lang="en-US"/>
        </a:p>
      </dgm:t>
    </dgm:pt>
    <dgm:pt modelId="{74EE3F6F-2C5C-48EE-B298-F893227AF070}">
      <dgm:prSet phldrT="[Text]" custT="1"/>
      <dgm:spPr/>
      <dgm:t>
        <a:bodyPr/>
        <a:lstStyle/>
        <a:p>
          <a:r>
            <a:rPr lang="en-US" sz="2000" dirty="0"/>
            <a:t>If it Makes Sense on its Own:</a:t>
          </a:r>
        </a:p>
      </dgm:t>
    </dgm:pt>
    <dgm:pt modelId="{1233C700-4CD4-4887-9ADD-01CD48B7C382}" type="parTrans" cxnId="{A61019C5-7456-4356-8626-54E979629CB4}">
      <dgm:prSet/>
      <dgm:spPr/>
      <dgm:t>
        <a:bodyPr/>
        <a:lstStyle/>
        <a:p>
          <a:endParaRPr lang="en-US"/>
        </a:p>
      </dgm:t>
    </dgm:pt>
    <dgm:pt modelId="{82555425-A4BA-44E5-A65B-A6F0B70EA345}" type="sibTrans" cxnId="{A61019C5-7456-4356-8626-54E979629CB4}">
      <dgm:prSet/>
      <dgm:spPr/>
      <dgm:t>
        <a:bodyPr/>
        <a:lstStyle/>
        <a:p>
          <a:endParaRPr lang="en-US"/>
        </a:p>
      </dgm:t>
    </dgm:pt>
    <dgm:pt modelId="{B18C6A36-74C6-4A4D-BBAA-CB6C07BD2EDC}">
      <dgm:prSet phldrT="[Text]"/>
      <dgm:spPr/>
      <dgm:t>
        <a:bodyPr/>
        <a:lstStyle/>
        <a:p>
          <a:r>
            <a:rPr lang="en-US" dirty="0"/>
            <a:t>&lt;article&gt;</a:t>
          </a:r>
        </a:p>
      </dgm:t>
    </dgm:pt>
    <dgm:pt modelId="{8308217C-4E10-4C45-A136-F5102103B2F4}" type="parTrans" cxnId="{DAFF0EC1-1E81-4EC0-8D5B-090DA22572C6}">
      <dgm:prSet/>
      <dgm:spPr/>
      <dgm:t>
        <a:bodyPr/>
        <a:lstStyle/>
        <a:p>
          <a:endParaRPr lang="en-US"/>
        </a:p>
      </dgm:t>
    </dgm:pt>
    <dgm:pt modelId="{75AFEC35-C069-4CC4-AF2D-72156A5F3E28}" type="sibTrans" cxnId="{DAFF0EC1-1E81-4EC0-8D5B-090DA22572C6}">
      <dgm:prSet/>
      <dgm:spPr/>
      <dgm:t>
        <a:bodyPr/>
        <a:lstStyle/>
        <a:p>
          <a:endParaRPr lang="en-US"/>
        </a:p>
      </dgm:t>
    </dgm:pt>
    <dgm:pt modelId="{C996DBAF-85AC-48D8-A78E-238102366E9E}">
      <dgm:prSet phldrT="[Text]" custT="1"/>
      <dgm:spPr/>
      <dgm:t>
        <a:bodyPr/>
        <a:lstStyle/>
        <a:p>
          <a:r>
            <a:rPr lang="en-US" sz="2000" dirty="0"/>
            <a:t>If it isn’t Needed to Understand the Content:</a:t>
          </a:r>
        </a:p>
      </dgm:t>
    </dgm:pt>
    <dgm:pt modelId="{8BF7C5DA-B874-4013-8963-B4D0A2ED8714}" type="parTrans" cxnId="{2BB8BECA-DDD6-4ED2-8F45-BE85E25E8E32}">
      <dgm:prSet/>
      <dgm:spPr/>
      <dgm:t>
        <a:bodyPr/>
        <a:lstStyle/>
        <a:p>
          <a:endParaRPr lang="en-US"/>
        </a:p>
      </dgm:t>
    </dgm:pt>
    <dgm:pt modelId="{5F09C9A5-59D8-403A-AE62-C566B9C7F056}" type="sibTrans" cxnId="{2BB8BECA-DDD6-4ED2-8F45-BE85E25E8E32}">
      <dgm:prSet/>
      <dgm:spPr/>
      <dgm:t>
        <a:bodyPr/>
        <a:lstStyle/>
        <a:p>
          <a:endParaRPr lang="en-US"/>
        </a:p>
      </dgm:t>
    </dgm:pt>
    <dgm:pt modelId="{2950FBC7-1BF4-4A52-A2D1-A4E7F4B4FB36}">
      <dgm:prSet phldrT="[Text]"/>
      <dgm:spPr/>
      <dgm:t>
        <a:bodyPr/>
        <a:lstStyle/>
        <a:p>
          <a:r>
            <a:rPr lang="en-US" dirty="0"/>
            <a:t>&lt;aside&gt;</a:t>
          </a:r>
        </a:p>
      </dgm:t>
    </dgm:pt>
    <dgm:pt modelId="{872BC95D-7212-4D22-858F-7D1F7305244A}" type="parTrans" cxnId="{BD02B9EF-F352-49FA-8CA3-C884B002E9BE}">
      <dgm:prSet/>
      <dgm:spPr/>
      <dgm:t>
        <a:bodyPr/>
        <a:lstStyle/>
        <a:p>
          <a:endParaRPr lang="en-US"/>
        </a:p>
      </dgm:t>
    </dgm:pt>
    <dgm:pt modelId="{668AA8AF-9E93-41F3-BFD9-165149A2EAA6}" type="sibTrans" cxnId="{BD02B9EF-F352-49FA-8CA3-C884B002E9BE}">
      <dgm:prSet/>
      <dgm:spPr/>
      <dgm:t>
        <a:bodyPr/>
        <a:lstStyle/>
        <a:p>
          <a:endParaRPr lang="en-US"/>
        </a:p>
      </dgm:t>
    </dgm:pt>
    <dgm:pt modelId="{36FB597D-653D-42F4-A8FD-5B23EB9E9484}">
      <dgm:prSet phldrT="[Text]" custT="1"/>
      <dgm:spPr/>
      <dgm:t>
        <a:bodyPr/>
        <a:lstStyle/>
        <a:p>
          <a:r>
            <a:rPr lang="en-US" sz="2000" dirty="0"/>
            <a:t>If its Logical to add a Heading:</a:t>
          </a:r>
        </a:p>
      </dgm:t>
    </dgm:pt>
    <dgm:pt modelId="{32A614D1-0147-4EC1-AFE6-59A57DE68EE4}" type="parTrans" cxnId="{254E76A5-5DA8-412B-BCC3-644987E4D654}">
      <dgm:prSet/>
      <dgm:spPr/>
      <dgm:t>
        <a:bodyPr/>
        <a:lstStyle/>
        <a:p>
          <a:endParaRPr lang="en-US"/>
        </a:p>
      </dgm:t>
    </dgm:pt>
    <dgm:pt modelId="{3DA8C036-BF6A-4019-9BB8-8334B7AA267E}" type="sibTrans" cxnId="{254E76A5-5DA8-412B-BCC3-644987E4D654}">
      <dgm:prSet/>
      <dgm:spPr/>
      <dgm:t>
        <a:bodyPr/>
        <a:lstStyle/>
        <a:p>
          <a:endParaRPr lang="en-US"/>
        </a:p>
      </dgm:t>
    </dgm:pt>
    <dgm:pt modelId="{BBC4AD8A-26F5-47C8-9062-53C79A2F6133}">
      <dgm:prSet phldrT="[Text]"/>
      <dgm:spPr/>
      <dgm:t>
        <a:bodyPr/>
        <a:lstStyle/>
        <a:p>
          <a:r>
            <a:rPr lang="en-US" dirty="0"/>
            <a:t>&lt;section&gt;</a:t>
          </a:r>
        </a:p>
      </dgm:t>
    </dgm:pt>
    <dgm:pt modelId="{C6BF8F66-800A-4763-947D-84123D527138}" type="parTrans" cxnId="{AAA43383-78A1-48FA-8105-E9175E10415E}">
      <dgm:prSet/>
      <dgm:spPr/>
      <dgm:t>
        <a:bodyPr/>
        <a:lstStyle/>
        <a:p>
          <a:endParaRPr lang="en-US"/>
        </a:p>
      </dgm:t>
    </dgm:pt>
    <dgm:pt modelId="{FDAADB6E-FA69-4F85-961E-D87BB5E799FC}" type="sibTrans" cxnId="{AAA43383-78A1-48FA-8105-E9175E10415E}">
      <dgm:prSet/>
      <dgm:spPr/>
      <dgm:t>
        <a:bodyPr/>
        <a:lstStyle/>
        <a:p>
          <a:endParaRPr lang="en-US"/>
        </a:p>
      </dgm:t>
    </dgm:pt>
    <dgm:pt modelId="{96498F0D-95EE-451A-9A0E-671F01996B6A}">
      <dgm:prSet phldrT="[Text]" custT="1"/>
      <dgm:spPr/>
      <dgm:t>
        <a:bodyPr/>
        <a:lstStyle/>
        <a:p>
          <a:r>
            <a:rPr lang="en-US" sz="2000" dirty="0"/>
            <a:t>If there's any Other Semantic Meaning:</a:t>
          </a:r>
        </a:p>
      </dgm:t>
    </dgm:pt>
    <dgm:pt modelId="{FCF62F7D-E290-46E5-827C-8ED47A010FFA}" type="parTrans" cxnId="{21A3FA94-B52B-40E0-8D91-A608AAD2369C}">
      <dgm:prSet/>
      <dgm:spPr/>
      <dgm:t>
        <a:bodyPr/>
        <a:lstStyle/>
        <a:p>
          <a:endParaRPr lang="en-US"/>
        </a:p>
      </dgm:t>
    </dgm:pt>
    <dgm:pt modelId="{1B3D8B8D-FCEB-4BB4-960A-2B3209B53A77}" type="sibTrans" cxnId="{21A3FA94-B52B-40E0-8D91-A608AAD2369C}">
      <dgm:prSet/>
      <dgm:spPr/>
      <dgm:t>
        <a:bodyPr/>
        <a:lstStyle/>
        <a:p>
          <a:endParaRPr lang="en-US"/>
        </a:p>
      </dgm:t>
    </dgm:pt>
    <dgm:pt modelId="{C856F04E-61C3-4C68-A977-98A08FAEE969}">
      <dgm:prSet phldrT="[Text]"/>
      <dgm:spPr/>
      <dgm:t>
        <a:bodyPr/>
        <a:lstStyle/>
        <a:p>
          <a:r>
            <a:rPr lang="en-US" dirty="0"/>
            <a:t>&lt;header&gt;</a:t>
          </a:r>
        </a:p>
      </dgm:t>
    </dgm:pt>
    <dgm:pt modelId="{ABFC04D0-6C84-4AAB-B044-981A51DD1661}" type="parTrans" cxnId="{CA55930A-C547-4135-8CA2-660BD4A6AE52}">
      <dgm:prSet/>
      <dgm:spPr/>
      <dgm:t>
        <a:bodyPr/>
        <a:lstStyle/>
        <a:p>
          <a:endParaRPr lang="en-US"/>
        </a:p>
      </dgm:t>
    </dgm:pt>
    <dgm:pt modelId="{073B8D3C-8B59-43CD-AEBA-8C8A20ED00EA}" type="sibTrans" cxnId="{CA55930A-C547-4135-8CA2-660BD4A6AE52}">
      <dgm:prSet/>
      <dgm:spPr/>
      <dgm:t>
        <a:bodyPr/>
        <a:lstStyle/>
        <a:p>
          <a:endParaRPr lang="en-US"/>
        </a:p>
      </dgm:t>
    </dgm:pt>
    <dgm:pt modelId="{2B2635F9-611B-4A49-B12D-40F1C644B486}">
      <dgm:prSet phldrT="[Text]"/>
      <dgm:spPr/>
      <dgm:t>
        <a:bodyPr/>
        <a:lstStyle/>
        <a:p>
          <a:r>
            <a:rPr lang="en-US" dirty="0"/>
            <a:t>&lt;footer&gt;</a:t>
          </a:r>
        </a:p>
      </dgm:t>
    </dgm:pt>
    <dgm:pt modelId="{A32F4EF2-A10A-4379-895C-B65FF498283F}" type="parTrans" cxnId="{7F81D106-FDED-42EF-84E1-44C15248D5A5}">
      <dgm:prSet/>
      <dgm:spPr/>
      <dgm:t>
        <a:bodyPr/>
        <a:lstStyle/>
        <a:p>
          <a:endParaRPr lang="en-US"/>
        </a:p>
      </dgm:t>
    </dgm:pt>
    <dgm:pt modelId="{CB1D556D-49C6-4C16-97CF-7CC3E55A4FDA}" type="sibTrans" cxnId="{7F81D106-FDED-42EF-84E1-44C15248D5A5}">
      <dgm:prSet/>
      <dgm:spPr/>
      <dgm:t>
        <a:bodyPr/>
        <a:lstStyle/>
        <a:p>
          <a:endParaRPr lang="en-US"/>
        </a:p>
      </dgm:t>
    </dgm:pt>
    <dgm:pt modelId="{83BD09EA-F28C-42F1-86D9-9A51E6109588}">
      <dgm:prSet phldrT="[Text]" custT="1"/>
      <dgm:spPr/>
      <dgm:t>
        <a:bodyPr/>
        <a:lstStyle/>
        <a:p>
          <a:r>
            <a:rPr lang="en-US" sz="2000" dirty="0"/>
            <a:t>If you Reach This:</a:t>
          </a:r>
        </a:p>
      </dgm:t>
    </dgm:pt>
    <dgm:pt modelId="{939BD895-D9A5-491D-9083-0C815462B20F}" type="parTrans" cxnId="{EF98AAE5-7385-48B2-8FCC-D11C3409D3D5}">
      <dgm:prSet/>
      <dgm:spPr/>
      <dgm:t>
        <a:bodyPr/>
        <a:lstStyle/>
        <a:p>
          <a:endParaRPr lang="en-US"/>
        </a:p>
      </dgm:t>
    </dgm:pt>
    <dgm:pt modelId="{FB35E561-39E0-4BC7-B7F0-9C6882027E49}" type="sibTrans" cxnId="{EF98AAE5-7385-48B2-8FCC-D11C3409D3D5}">
      <dgm:prSet/>
      <dgm:spPr/>
      <dgm:t>
        <a:bodyPr/>
        <a:lstStyle/>
        <a:p>
          <a:endParaRPr lang="en-US"/>
        </a:p>
      </dgm:t>
    </dgm:pt>
    <dgm:pt modelId="{400DB659-F04B-4E67-9FB3-C9A72B1132D9}">
      <dgm:prSet phldrT="[Text]"/>
      <dgm:spPr/>
      <dgm:t>
        <a:bodyPr/>
        <a:lstStyle/>
        <a:p>
          <a:r>
            <a:rPr lang="en-US" dirty="0"/>
            <a:t>&lt;div&gt;</a:t>
          </a:r>
        </a:p>
      </dgm:t>
    </dgm:pt>
    <dgm:pt modelId="{E8DF5F78-A32E-4303-8571-C8057D66F8CD}" type="parTrans" cxnId="{EFD48393-EA82-4209-B117-003F7B320BFE}">
      <dgm:prSet/>
      <dgm:spPr/>
      <dgm:t>
        <a:bodyPr/>
        <a:lstStyle/>
        <a:p>
          <a:endParaRPr lang="en-US"/>
        </a:p>
      </dgm:t>
    </dgm:pt>
    <dgm:pt modelId="{80798CA7-41CD-4A96-B7EF-FB1B1D8A7D0A}" type="sibTrans" cxnId="{EFD48393-EA82-4209-B117-003F7B320BFE}">
      <dgm:prSet/>
      <dgm:spPr/>
      <dgm:t>
        <a:bodyPr/>
        <a:lstStyle/>
        <a:p>
          <a:endParaRPr lang="en-US"/>
        </a:p>
      </dgm:t>
    </dgm:pt>
    <dgm:pt modelId="{2DB0B26D-F6B9-4225-A8D1-9C527D5435C5}" type="pres">
      <dgm:prSet presAssocID="{C2108854-EA18-42D5-9A0A-2C19A32A40B0}" presName="theList" presStyleCnt="0">
        <dgm:presLayoutVars>
          <dgm:dir/>
          <dgm:animLvl val="lvl"/>
          <dgm:resizeHandles val="exact"/>
        </dgm:presLayoutVars>
      </dgm:prSet>
      <dgm:spPr/>
      <dgm:t>
        <a:bodyPr/>
        <a:lstStyle/>
        <a:p>
          <a:endParaRPr lang="en-GB"/>
        </a:p>
      </dgm:t>
    </dgm:pt>
    <dgm:pt modelId="{CB0A2DD5-669B-42DC-AAEC-3DF3647275F5}" type="pres">
      <dgm:prSet presAssocID="{3DB85B13-4873-492A-BA59-0C76589183C3}" presName="compNode" presStyleCnt="0"/>
      <dgm:spPr/>
    </dgm:pt>
    <dgm:pt modelId="{9B842E7D-B661-4CEE-B4DB-0B1717DF27DB}" type="pres">
      <dgm:prSet presAssocID="{3DB85B13-4873-492A-BA59-0C76589183C3}" presName="aNode" presStyleLbl="bgShp" presStyleIdx="0" presStyleCnt="6"/>
      <dgm:spPr/>
      <dgm:t>
        <a:bodyPr/>
        <a:lstStyle/>
        <a:p>
          <a:endParaRPr lang="en-GB"/>
        </a:p>
      </dgm:t>
    </dgm:pt>
    <dgm:pt modelId="{76024DBB-E202-4319-A14B-BADBBCA0C3A3}" type="pres">
      <dgm:prSet presAssocID="{3DB85B13-4873-492A-BA59-0C76589183C3}" presName="textNode" presStyleLbl="bgShp" presStyleIdx="0" presStyleCnt="6"/>
      <dgm:spPr/>
      <dgm:t>
        <a:bodyPr/>
        <a:lstStyle/>
        <a:p>
          <a:endParaRPr lang="en-GB"/>
        </a:p>
      </dgm:t>
    </dgm:pt>
    <dgm:pt modelId="{F5DCCC01-324C-4733-8752-534FF125E531}" type="pres">
      <dgm:prSet presAssocID="{3DB85B13-4873-492A-BA59-0C76589183C3}" presName="compChildNode" presStyleCnt="0"/>
      <dgm:spPr/>
    </dgm:pt>
    <dgm:pt modelId="{E05E6FA2-D914-4340-A436-A60DE536068E}" type="pres">
      <dgm:prSet presAssocID="{3DB85B13-4873-492A-BA59-0C76589183C3}" presName="theInnerList" presStyleCnt="0"/>
      <dgm:spPr/>
    </dgm:pt>
    <dgm:pt modelId="{1F242C54-A446-4A0B-A6F9-07E38BE87E5E}" type="pres">
      <dgm:prSet presAssocID="{322B4063-DB01-44CB-B4AD-19AEB59B310C}" presName="childNode" presStyleLbl="node1" presStyleIdx="0" presStyleCnt="7">
        <dgm:presLayoutVars>
          <dgm:bulletEnabled val="1"/>
        </dgm:presLayoutVars>
      </dgm:prSet>
      <dgm:spPr/>
      <dgm:t>
        <a:bodyPr/>
        <a:lstStyle/>
        <a:p>
          <a:endParaRPr lang="en-GB"/>
        </a:p>
      </dgm:t>
    </dgm:pt>
    <dgm:pt modelId="{5469AC94-FB12-4D69-AD84-C46C76FDB8D2}" type="pres">
      <dgm:prSet presAssocID="{3DB85B13-4873-492A-BA59-0C76589183C3}" presName="aSpace" presStyleCnt="0"/>
      <dgm:spPr/>
    </dgm:pt>
    <dgm:pt modelId="{EE97E4DA-21D1-4F4A-9152-ADDB68584274}" type="pres">
      <dgm:prSet presAssocID="{74EE3F6F-2C5C-48EE-B298-F893227AF070}" presName="compNode" presStyleCnt="0"/>
      <dgm:spPr/>
    </dgm:pt>
    <dgm:pt modelId="{84339284-E287-458A-80B4-988D0733D08B}" type="pres">
      <dgm:prSet presAssocID="{74EE3F6F-2C5C-48EE-B298-F893227AF070}" presName="aNode" presStyleLbl="bgShp" presStyleIdx="1" presStyleCnt="6"/>
      <dgm:spPr/>
      <dgm:t>
        <a:bodyPr/>
        <a:lstStyle/>
        <a:p>
          <a:endParaRPr lang="en-GB"/>
        </a:p>
      </dgm:t>
    </dgm:pt>
    <dgm:pt modelId="{98DECB8D-C42D-4A52-8987-E906CE66F856}" type="pres">
      <dgm:prSet presAssocID="{74EE3F6F-2C5C-48EE-B298-F893227AF070}" presName="textNode" presStyleLbl="bgShp" presStyleIdx="1" presStyleCnt="6"/>
      <dgm:spPr/>
      <dgm:t>
        <a:bodyPr/>
        <a:lstStyle/>
        <a:p>
          <a:endParaRPr lang="en-GB"/>
        </a:p>
      </dgm:t>
    </dgm:pt>
    <dgm:pt modelId="{5B33E40C-0A69-4A5C-A83E-C8144B3AAFA8}" type="pres">
      <dgm:prSet presAssocID="{74EE3F6F-2C5C-48EE-B298-F893227AF070}" presName="compChildNode" presStyleCnt="0"/>
      <dgm:spPr/>
    </dgm:pt>
    <dgm:pt modelId="{17164E37-61CA-41F5-96E9-A880959DE146}" type="pres">
      <dgm:prSet presAssocID="{74EE3F6F-2C5C-48EE-B298-F893227AF070}" presName="theInnerList" presStyleCnt="0"/>
      <dgm:spPr/>
    </dgm:pt>
    <dgm:pt modelId="{6D0B1E7B-4806-41F7-A1B4-B7AC0BEEB1A7}" type="pres">
      <dgm:prSet presAssocID="{B18C6A36-74C6-4A4D-BBAA-CB6C07BD2EDC}" presName="childNode" presStyleLbl="node1" presStyleIdx="1" presStyleCnt="7">
        <dgm:presLayoutVars>
          <dgm:bulletEnabled val="1"/>
        </dgm:presLayoutVars>
      </dgm:prSet>
      <dgm:spPr/>
      <dgm:t>
        <a:bodyPr/>
        <a:lstStyle/>
        <a:p>
          <a:endParaRPr lang="en-GB"/>
        </a:p>
      </dgm:t>
    </dgm:pt>
    <dgm:pt modelId="{6B68FAB0-D69A-4A54-8C40-055D5575A81F}" type="pres">
      <dgm:prSet presAssocID="{74EE3F6F-2C5C-48EE-B298-F893227AF070}" presName="aSpace" presStyleCnt="0"/>
      <dgm:spPr/>
    </dgm:pt>
    <dgm:pt modelId="{3B4535B5-A638-4C55-815E-1FCC79ECDAB8}" type="pres">
      <dgm:prSet presAssocID="{C996DBAF-85AC-48D8-A78E-238102366E9E}" presName="compNode" presStyleCnt="0"/>
      <dgm:spPr/>
    </dgm:pt>
    <dgm:pt modelId="{B6B77ECE-3E0B-47E6-AAB4-C27D31D6D185}" type="pres">
      <dgm:prSet presAssocID="{C996DBAF-85AC-48D8-A78E-238102366E9E}" presName="aNode" presStyleLbl="bgShp" presStyleIdx="2" presStyleCnt="6"/>
      <dgm:spPr/>
      <dgm:t>
        <a:bodyPr/>
        <a:lstStyle/>
        <a:p>
          <a:endParaRPr lang="en-GB"/>
        </a:p>
      </dgm:t>
    </dgm:pt>
    <dgm:pt modelId="{055EA71D-5686-4435-B35D-8093E3CA80EA}" type="pres">
      <dgm:prSet presAssocID="{C996DBAF-85AC-48D8-A78E-238102366E9E}" presName="textNode" presStyleLbl="bgShp" presStyleIdx="2" presStyleCnt="6"/>
      <dgm:spPr/>
      <dgm:t>
        <a:bodyPr/>
        <a:lstStyle/>
        <a:p>
          <a:endParaRPr lang="en-GB"/>
        </a:p>
      </dgm:t>
    </dgm:pt>
    <dgm:pt modelId="{E56B70A9-E8FB-46B9-AEC6-264F92DC26D9}" type="pres">
      <dgm:prSet presAssocID="{C996DBAF-85AC-48D8-A78E-238102366E9E}" presName="compChildNode" presStyleCnt="0"/>
      <dgm:spPr/>
    </dgm:pt>
    <dgm:pt modelId="{03E6060F-AA6A-45E3-B91E-458F203AC3D4}" type="pres">
      <dgm:prSet presAssocID="{C996DBAF-85AC-48D8-A78E-238102366E9E}" presName="theInnerList" presStyleCnt="0"/>
      <dgm:spPr/>
    </dgm:pt>
    <dgm:pt modelId="{0E400D22-8251-4288-A480-5B704DB43128}" type="pres">
      <dgm:prSet presAssocID="{2950FBC7-1BF4-4A52-A2D1-A4E7F4B4FB36}" presName="childNode" presStyleLbl="node1" presStyleIdx="2" presStyleCnt="7">
        <dgm:presLayoutVars>
          <dgm:bulletEnabled val="1"/>
        </dgm:presLayoutVars>
      </dgm:prSet>
      <dgm:spPr/>
      <dgm:t>
        <a:bodyPr/>
        <a:lstStyle/>
        <a:p>
          <a:endParaRPr lang="en-GB"/>
        </a:p>
      </dgm:t>
    </dgm:pt>
    <dgm:pt modelId="{58D26F3D-F3F4-43BC-B6D5-D047689D098A}" type="pres">
      <dgm:prSet presAssocID="{C996DBAF-85AC-48D8-A78E-238102366E9E}" presName="aSpace" presStyleCnt="0"/>
      <dgm:spPr/>
    </dgm:pt>
    <dgm:pt modelId="{AE7819AB-7FAA-4D42-A24D-065D9149818E}" type="pres">
      <dgm:prSet presAssocID="{36FB597D-653D-42F4-A8FD-5B23EB9E9484}" presName="compNode" presStyleCnt="0"/>
      <dgm:spPr/>
    </dgm:pt>
    <dgm:pt modelId="{24F5BB14-88F7-4AB7-8452-3A9D9A154767}" type="pres">
      <dgm:prSet presAssocID="{36FB597D-653D-42F4-A8FD-5B23EB9E9484}" presName="aNode" presStyleLbl="bgShp" presStyleIdx="3" presStyleCnt="6"/>
      <dgm:spPr/>
      <dgm:t>
        <a:bodyPr/>
        <a:lstStyle/>
        <a:p>
          <a:endParaRPr lang="en-GB"/>
        </a:p>
      </dgm:t>
    </dgm:pt>
    <dgm:pt modelId="{1085CE07-4A46-415D-B1A7-FAA99C435B9F}" type="pres">
      <dgm:prSet presAssocID="{36FB597D-653D-42F4-A8FD-5B23EB9E9484}" presName="textNode" presStyleLbl="bgShp" presStyleIdx="3" presStyleCnt="6"/>
      <dgm:spPr/>
      <dgm:t>
        <a:bodyPr/>
        <a:lstStyle/>
        <a:p>
          <a:endParaRPr lang="en-GB"/>
        </a:p>
      </dgm:t>
    </dgm:pt>
    <dgm:pt modelId="{DA1D6D38-2063-4EC6-81A6-DDFB911ABCF4}" type="pres">
      <dgm:prSet presAssocID="{36FB597D-653D-42F4-A8FD-5B23EB9E9484}" presName="compChildNode" presStyleCnt="0"/>
      <dgm:spPr/>
    </dgm:pt>
    <dgm:pt modelId="{4D71665A-9C73-4867-A7A5-D6028040E357}" type="pres">
      <dgm:prSet presAssocID="{36FB597D-653D-42F4-A8FD-5B23EB9E9484}" presName="theInnerList" presStyleCnt="0"/>
      <dgm:spPr/>
    </dgm:pt>
    <dgm:pt modelId="{C7E1BBAA-FAA4-47A9-AF89-A8FF9A1F842E}" type="pres">
      <dgm:prSet presAssocID="{BBC4AD8A-26F5-47C8-9062-53C79A2F6133}" presName="childNode" presStyleLbl="node1" presStyleIdx="3" presStyleCnt="7" custScaleX="113348">
        <dgm:presLayoutVars>
          <dgm:bulletEnabled val="1"/>
        </dgm:presLayoutVars>
      </dgm:prSet>
      <dgm:spPr/>
      <dgm:t>
        <a:bodyPr/>
        <a:lstStyle/>
        <a:p>
          <a:endParaRPr lang="en-GB"/>
        </a:p>
      </dgm:t>
    </dgm:pt>
    <dgm:pt modelId="{BEF3973B-BEA4-4D4E-868A-C24553EF57DE}" type="pres">
      <dgm:prSet presAssocID="{36FB597D-653D-42F4-A8FD-5B23EB9E9484}" presName="aSpace" presStyleCnt="0"/>
      <dgm:spPr/>
    </dgm:pt>
    <dgm:pt modelId="{0343AE0E-E624-4A43-90AE-499376C83171}" type="pres">
      <dgm:prSet presAssocID="{96498F0D-95EE-451A-9A0E-671F01996B6A}" presName="compNode" presStyleCnt="0"/>
      <dgm:spPr/>
    </dgm:pt>
    <dgm:pt modelId="{E9B463CA-6D7B-4380-AECC-4C4725823D16}" type="pres">
      <dgm:prSet presAssocID="{96498F0D-95EE-451A-9A0E-671F01996B6A}" presName="aNode" presStyleLbl="bgShp" presStyleIdx="4" presStyleCnt="6"/>
      <dgm:spPr/>
      <dgm:t>
        <a:bodyPr/>
        <a:lstStyle/>
        <a:p>
          <a:endParaRPr lang="en-GB"/>
        </a:p>
      </dgm:t>
    </dgm:pt>
    <dgm:pt modelId="{673021DC-1535-4539-A8D0-B5028A7DD3AE}" type="pres">
      <dgm:prSet presAssocID="{96498F0D-95EE-451A-9A0E-671F01996B6A}" presName="textNode" presStyleLbl="bgShp" presStyleIdx="4" presStyleCnt="6"/>
      <dgm:spPr/>
      <dgm:t>
        <a:bodyPr/>
        <a:lstStyle/>
        <a:p>
          <a:endParaRPr lang="en-GB"/>
        </a:p>
      </dgm:t>
    </dgm:pt>
    <dgm:pt modelId="{1D06ADD0-E460-4D69-BC40-47EEC361FAE0}" type="pres">
      <dgm:prSet presAssocID="{96498F0D-95EE-451A-9A0E-671F01996B6A}" presName="compChildNode" presStyleCnt="0"/>
      <dgm:spPr/>
    </dgm:pt>
    <dgm:pt modelId="{3CCBF2B0-C3AF-4229-90C7-84EF0B9FDEFB}" type="pres">
      <dgm:prSet presAssocID="{96498F0D-95EE-451A-9A0E-671F01996B6A}" presName="theInnerList" presStyleCnt="0"/>
      <dgm:spPr/>
    </dgm:pt>
    <dgm:pt modelId="{1EAF9A3E-8FCB-4911-BDDF-982A62D86344}" type="pres">
      <dgm:prSet presAssocID="{C856F04E-61C3-4C68-A977-98A08FAEE969}" presName="childNode" presStyleLbl="node1" presStyleIdx="4" presStyleCnt="7">
        <dgm:presLayoutVars>
          <dgm:bulletEnabled val="1"/>
        </dgm:presLayoutVars>
      </dgm:prSet>
      <dgm:spPr/>
      <dgm:t>
        <a:bodyPr/>
        <a:lstStyle/>
        <a:p>
          <a:endParaRPr lang="en-GB"/>
        </a:p>
      </dgm:t>
    </dgm:pt>
    <dgm:pt modelId="{38AAAD73-E90B-44A1-A669-A64E29E7BAF1}" type="pres">
      <dgm:prSet presAssocID="{C856F04E-61C3-4C68-A977-98A08FAEE969}" presName="aSpace2" presStyleCnt="0"/>
      <dgm:spPr/>
    </dgm:pt>
    <dgm:pt modelId="{80419AFA-5908-491F-B54E-62748097F758}" type="pres">
      <dgm:prSet presAssocID="{2B2635F9-611B-4A49-B12D-40F1C644B486}" presName="childNode" presStyleLbl="node1" presStyleIdx="5" presStyleCnt="7">
        <dgm:presLayoutVars>
          <dgm:bulletEnabled val="1"/>
        </dgm:presLayoutVars>
      </dgm:prSet>
      <dgm:spPr/>
      <dgm:t>
        <a:bodyPr/>
        <a:lstStyle/>
        <a:p>
          <a:endParaRPr lang="en-GB"/>
        </a:p>
      </dgm:t>
    </dgm:pt>
    <dgm:pt modelId="{CBAE835E-B2FF-4DC7-B16F-6ECF2B6ED73A}" type="pres">
      <dgm:prSet presAssocID="{96498F0D-95EE-451A-9A0E-671F01996B6A}" presName="aSpace" presStyleCnt="0"/>
      <dgm:spPr/>
    </dgm:pt>
    <dgm:pt modelId="{C07FE90B-6F9F-4E9D-A8F2-3FEB2B69D982}" type="pres">
      <dgm:prSet presAssocID="{83BD09EA-F28C-42F1-86D9-9A51E6109588}" presName="compNode" presStyleCnt="0"/>
      <dgm:spPr/>
    </dgm:pt>
    <dgm:pt modelId="{331CF0F9-5A4D-46CC-A32A-750A9E5132A3}" type="pres">
      <dgm:prSet presAssocID="{83BD09EA-F28C-42F1-86D9-9A51E6109588}" presName="aNode" presStyleLbl="bgShp" presStyleIdx="5" presStyleCnt="6"/>
      <dgm:spPr/>
      <dgm:t>
        <a:bodyPr/>
        <a:lstStyle/>
        <a:p>
          <a:endParaRPr lang="en-GB"/>
        </a:p>
      </dgm:t>
    </dgm:pt>
    <dgm:pt modelId="{D4DBC0A3-8EF6-4AFB-AE96-79DE94D96EDB}" type="pres">
      <dgm:prSet presAssocID="{83BD09EA-F28C-42F1-86D9-9A51E6109588}" presName="textNode" presStyleLbl="bgShp" presStyleIdx="5" presStyleCnt="6"/>
      <dgm:spPr/>
      <dgm:t>
        <a:bodyPr/>
        <a:lstStyle/>
        <a:p>
          <a:endParaRPr lang="en-GB"/>
        </a:p>
      </dgm:t>
    </dgm:pt>
    <dgm:pt modelId="{AACFE5BD-DFB3-4060-A9B1-54829829D8AE}" type="pres">
      <dgm:prSet presAssocID="{83BD09EA-F28C-42F1-86D9-9A51E6109588}" presName="compChildNode" presStyleCnt="0"/>
      <dgm:spPr/>
    </dgm:pt>
    <dgm:pt modelId="{36FC7BE9-7C68-4A4E-865B-FA0224AF0277}" type="pres">
      <dgm:prSet presAssocID="{83BD09EA-F28C-42F1-86D9-9A51E6109588}" presName="theInnerList" presStyleCnt="0"/>
      <dgm:spPr/>
    </dgm:pt>
    <dgm:pt modelId="{C361167B-67BC-49BB-8D7F-8415009E226A}" type="pres">
      <dgm:prSet presAssocID="{400DB659-F04B-4E67-9FB3-C9A72B1132D9}" presName="childNode" presStyleLbl="node1" presStyleIdx="6" presStyleCnt="7">
        <dgm:presLayoutVars>
          <dgm:bulletEnabled val="1"/>
        </dgm:presLayoutVars>
      </dgm:prSet>
      <dgm:spPr/>
      <dgm:t>
        <a:bodyPr/>
        <a:lstStyle/>
        <a:p>
          <a:endParaRPr lang="en-GB"/>
        </a:p>
      </dgm:t>
    </dgm:pt>
  </dgm:ptLst>
  <dgm:cxnLst>
    <dgm:cxn modelId="{7F81D106-FDED-42EF-84E1-44C15248D5A5}" srcId="{96498F0D-95EE-451A-9A0E-671F01996B6A}" destId="{2B2635F9-611B-4A49-B12D-40F1C644B486}" srcOrd="1" destOrd="0" parTransId="{A32F4EF2-A10A-4379-895C-B65FF498283F}" sibTransId="{CB1D556D-49C6-4C16-97CF-7CC3E55A4FDA}"/>
    <dgm:cxn modelId="{EF98AAE5-7385-48B2-8FCC-D11C3409D3D5}" srcId="{C2108854-EA18-42D5-9A0A-2C19A32A40B0}" destId="{83BD09EA-F28C-42F1-86D9-9A51E6109588}" srcOrd="5" destOrd="0" parTransId="{939BD895-D9A5-491D-9083-0C815462B20F}" sibTransId="{FB35E561-39E0-4BC7-B7F0-9C6882027E49}"/>
    <dgm:cxn modelId="{1C906923-B141-4583-AA59-32A655335691}" type="presOf" srcId="{96498F0D-95EE-451A-9A0E-671F01996B6A}" destId="{673021DC-1535-4539-A8D0-B5028A7DD3AE}" srcOrd="1" destOrd="0" presId="urn:microsoft.com/office/officeart/2005/8/layout/lProcess2"/>
    <dgm:cxn modelId="{467CF0BF-29AE-4709-92E3-A05CD701A4C2}" type="presOf" srcId="{96498F0D-95EE-451A-9A0E-671F01996B6A}" destId="{E9B463CA-6D7B-4380-AECC-4C4725823D16}" srcOrd="0" destOrd="0" presId="urn:microsoft.com/office/officeart/2005/8/layout/lProcess2"/>
    <dgm:cxn modelId="{69040782-5BD2-4326-85F9-A6B390054B43}" type="presOf" srcId="{83BD09EA-F28C-42F1-86D9-9A51E6109588}" destId="{331CF0F9-5A4D-46CC-A32A-750A9E5132A3}" srcOrd="0" destOrd="0" presId="urn:microsoft.com/office/officeart/2005/8/layout/lProcess2"/>
    <dgm:cxn modelId="{0B1053EC-A5EB-4546-978C-8D3F55E9C9B4}" type="presOf" srcId="{C996DBAF-85AC-48D8-A78E-238102366E9E}" destId="{055EA71D-5686-4435-B35D-8093E3CA80EA}" srcOrd="1" destOrd="0" presId="urn:microsoft.com/office/officeart/2005/8/layout/lProcess2"/>
    <dgm:cxn modelId="{3540C5C7-B7BB-4383-A519-A3AD760C6965}" type="presOf" srcId="{3DB85B13-4873-492A-BA59-0C76589183C3}" destId="{76024DBB-E202-4319-A14B-BADBBCA0C3A3}" srcOrd="1" destOrd="0" presId="urn:microsoft.com/office/officeart/2005/8/layout/lProcess2"/>
    <dgm:cxn modelId="{EFD48393-EA82-4209-B117-003F7B320BFE}" srcId="{83BD09EA-F28C-42F1-86D9-9A51E6109588}" destId="{400DB659-F04B-4E67-9FB3-C9A72B1132D9}" srcOrd="0" destOrd="0" parTransId="{E8DF5F78-A32E-4303-8571-C8057D66F8CD}" sibTransId="{80798CA7-41CD-4A96-B7EF-FB1B1D8A7D0A}"/>
    <dgm:cxn modelId="{CA55930A-C547-4135-8CA2-660BD4A6AE52}" srcId="{96498F0D-95EE-451A-9A0E-671F01996B6A}" destId="{C856F04E-61C3-4C68-A977-98A08FAEE969}" srcOrd="0" destOrd="0" parTransId="{ABFC04D0-6C84-4AAB-B044-981A51DD1661}" sibTransId="{073B8D3C-8B59-43CD-AEBA-8C8A20ED00EA}"/>
    <dgm:cxn modelId="{3A28104D-3635-4D38-9201-BD0F789BC94D}" srcId="{C2108854-EA18-42D5-9A0A-2C19A32A40B0}" destId="{3DB85B13-4873-492A-BA59-0C76589183C3}" srcOrd="0" destOrd="0" parTransId="{EA148C7A-338D-405A-A7E1-C0BE178557CC}" sibTransId="{85617404-FE87-4195-A1E6-20C231AE2A4D}"/>
    <dgm:cxn modelId="{21A3FA94-B52B-40E0-8D91-A608AAD2369C}" srcId="{C2108854-EA18-42D5-9A0A-2C19A32A40B0}" destId="{96498F0D-95EE-451A-9A0E-671F01996B6A}" srcOrd="4" destOrd="0" parTransId="{FCF62F7D-E290-46E5-827C-8ED47A010FFA}" sibTransId="{1B3D8B8D-FCEB-4BB4-960A-2B3209B53A77}"/>
    <dgm:cxn modelId="{7C8511DB-57F7-4F25-8BA8-8412E39F7E6E}" type="presOf" srcId="{400DB659-F04B-4E67-9FB3-C9A72B1132D9}" destId="{C361167B-67BC-49BB-8D7F-8415009E226A}" srcOrd="0" destOrd="0" presId="urn:microsoft.com/office/officeart/2005/8/layout/lProcess2"/>
    <dgm:cxn modelId="{3BECD4EA-17C2-453B-B050-2FED1EC58EE0}" type="presOf" srcId="{2950FBC7-1BF4-4A52-A2D1-A4E7F4B4FB36}" destId="{0E400D22-8251-4288-A480-5B704DB43128}" srcOrd="0" destOrd="0" presId="urn:microsoft.com/office/officeart/2005/8/layout/lProcess2"/>
    <dgm:cxn modelId="{7E7FFDA5-D2A2-4031-9BF1-9ADE53FD9F02}" type="presOf" srcId="{74EE3F6F-2C5C-48EE-B298-F893227AF070}" destId="{98DECB8D-C42D-4A52-8987-E906CE66F856}" srcOrd="1" destOrd="0" presId="urn:microsoft.com/office/officeart/2005/8/layout/lProcess2"/>
    <dgm:cxn modelId="{F5328224-9B87-47B1-963D-6CF803B7A750}" type="presOf" srcId="{C996DBAF-85AC-48D8-A78E-238102366E9E}" destId="{B6B77ECE-3E0B-47E6-AAB4-C27D31D6D185}" srcOrd="0" destOrd="0" presId="urn:microsoft.com/office/officeart/2005/8/layout/lProcess2"/>
    <dgm:cxn modelId="{6C8C0934-7271-4356-A370-9944E4A1BEC0}" type="presOf" srcId="{3DB85B13-4873-492A-BA59-0C76589183C3}" destId="{9B842E7D-B661-4CEE-B4DB-0B1717DF27DB}" srcOrd="0" destOrd="0" presId="urn:microsoft.com/office/officeart/2005/8/layout/lProcess2"/>
    <dgm:cxn modelId="{0D643764-4D29-4564-8C9D-1B40CFF34753}" type="presOf" srcId="{BBC4AD8A-26F5-47C8-9062-53C79A2F6133}" destId="{C7E1BBAA-FAA4-47A9-AF89-A8FF9A1F842E}" srcOrd="0" destOrd="0" presId="urn:microsoft.com/office/officeart/2005/8/layout/lProcess2"/>
    <dgm:cxn modelId="{1933172B-D6DD-4E52-8645-9DA8A212CF25}" type="presOf" srcId="{74EE3F6F-2C5C-48EE-B298-F893227AF070}" destId="{84339284-E287-458A-80B4-988D0733D08B}" srcOrd="0" destOrd="0" presId="urn:microsoft.com/office/officeart/2005/8/layout/lProcess2"/>
    <dgm:cxn modelId="{BD02B9EF-F352-49FA-8CA3-C884B002E9BE}" srcId="{C996DBAF-85AC-48D8-A78E-238102366E9E}" destId="{2950FBC7-1BF4-4A52-A2D1-A4E7F4B4FB36}" srcOrd="0" destOrd="0" parTransId="{872BC95D-7212-4D22-858F-7D1F7305244A}" sibTransId="{668AA8AF-9E93-41F3-BFD9-165149A2EAA6}"/>
    <dgm:cxn modelId="{3F9E6D74-8903-4A5A-87A0-F79AFEB6DD35}" type="presOf" srcId="{B18C6A36-74C6-4A4D-BBAA-CB6C07BD2EDC}" destId="{6D0B1E7B-4806-41F7-A1B4-B7AC0BEEB1A7}" srcOrd="0" destOrd="0" presId="urn:microsoft.com/office/officeart/2005/8/layout/lProcess2"/>
    <dgm:cxn modelId="{2BB8BECA-DDD6-4ED2-8F45-BE85E25E8E32}" srcId="{C2108854-EA18-42D5-9A0A-2C19A32A40B0}" destId="{C996DBAF-85AC-48D8-A78E-238102366E9E}" srcOrd="2" destOrd="0" parTransId="{8BF7C5DA-B874-4013-8963-B4D0A2ED8714}" sibTransId="{5F09C9A5-59D8-403A-AE62-C566B9C7F056}"/>
    <dgm:cxn modelId="{DBCE8440-9777-4864-B1B3-9CA554F0DDC4}" type="presOf" srcId="{2B2635F9-611B-4A49-B12D-40F1C644B486}" destId="{80419AFA-5908-491F-B54E-62748097F758}" srcOrd="0" destOrd="0" presId="urn:microsoft.com/office/officeart/2005/8/layout/lProcess2"/>
    <dgm:cxn modelId="{1AEEBF88-892F-42FD-B2A4-36FED244FB7F}" type="presOf" srcId="{C2108854-EA18-42D5-9A0A-2C19A32A40B0}" destId="{2DB0B26D-F6B9-4225-A8D1-9C527D5435C5}" srcOrd="0" destOrd="0" presId="urn:microsoft.com/office/officeart/2005/8/layout/lProcess2"/>
    <dgm:cxn modelId="{D9BCB493-A961-4289-AE2D-EE84D1FDED6F}" srcId="{3DB85B13-4873-492A-BA59-0C76589183C3}" destId="{322B4063-DB01-44CB-B4AD-19AEB59B310C}" srcOrd="0" destOrd="0" parTransId="{1489F0D4-B3D3-4CF5-B40E-B6439F80E04E}" sibTransId="{9F303E6C-C405-43D6-8522-E86A57464FE7}"/>
    <dgm:cxn modelId="{23BAAF7F-D955-415A-84A8-4E55627429AF}" type="presOf" srcId="{322B4063-DB01-44CB-B4AD-19AEB59B310C}" destId="{1F242C54-A446-4A0B-A6F9-07E38BE87E5E}" srcOrd="0" destOrd="0" presId="urn:microsoft.com/office/officeart/2005/8/layout/lProcess2"/>
    <dgm:cxn modelId="{E824EEFB-9E55-41F3-9D89-FD2265B8EC74}" type="presOf" srcId="{C856F04E-61C3-4C68-A977-98A08FAEE969}" destId="{1EAF9A3E-8FCB-4911-BDDF-982A62D86344}" srcOrd="0" destOrd="0" presId="urn:microsoft.com/office/officeart/2005/8/layout/lProcess2"/>
    <dgm:cxn modelId="{A61019C5-7456-4356-8626-54E979629CB4}" srcId="{C2108854-EA18-42D5-9A0A-2C19A32A40B0}" destId="{74EE3F6F-2C5C-48EE-B298-F893227AF070}" srcOrd="1" destOrd="0" parTransId="{1233C700-4CD4-4887-9ADD-01CD48B7C382}" sibTransId="{82555425-A4BA-44E5-A65B-A6F0B70EA345}"/>
    <dgm:cxn modelId="{39C17E6B-AD6E-4599-8AC5-D6FFF44350D8}" type="presOf" srcId="{83BD09EA-F28C-42F1-86D9-9A51E6109588}" destId="{D4DBC0A3-8EF6-4AFB-AE96-79DE94D96EDB}" srcOrd="1" destOrd="0" presId="urn:microsoft.com/office/officeart/2005/8/layout/lProcess2"/>
    <dgm:cxn modelId="{CF71FAA5-5F07-45EC-BEA9-C9422D57A96B}" type="presOf" srcId="{36FB597D-653D-42F4-A8FD-5B23EB9E9484}" destId="{24F5BB14-88F7-4AB7-8452-3A9D9A154767}" srcOrd="0" destOrd="0" presId="urn:microsoft.com/office/officeart/2005/8/layout/lProcess2"/>
    <dgm:cxn modelId="{F64BC777-029A-4976-9357-031031FC2DF9}" type="presOf" srcId="{36FB597D-653D-42F4-A8FD-5B23EB9E9484}" destId="{1085CE07-4A46-415D-B1A7-FAA99C435B9F}" srcOrd="1" destOrd="0" presId="urn:microsoft.com/office/officeart/2005/8/layout/lProcess2"/>
    <dgm:cxn modelId="{AAA43383-78A1-48FA-8105-E9175E10415E}" srcId="{36FB597D-653D-42F4-A8FD-5B23EB9E9484}" destId="{BBC4AD8A-26F5-47C8-9062-53C79A2F6133}" srcOrd="0" destOrd="0" parTransId="{C6BF8F66-800A-4763-947D-84123D527138}" sibTransId="{FDAADB6E-FA69-4F85-961E-D87BB5E799FC}"/>
    <dgm:cxn modelId="{DAFF0EC1-1E81-4EC0-8D5B-090DA22572C6}" srcId="{74EE3F6F-2C5C-48EE-B298-F893227AF070}" destId="{B18C6A36-74C6-4A4D-BBAA-CB6C07BD2EDC}" srcOrd="0" destOrd="0" parTransId="{8308217C-4E10-4C45-A136-F5102103B2F4}" sibTransId="{75AFEC35-C069-4CC4-AF2D-72156A5F3E28}"/>
    <dgm:cxn modelId="{254E76A5-5DA8-412B-BCC3-644987E4D654}" srcId="{C2108854-EA18-42D5-9A0A-2C19A32A40B0}" destId="{36FB597D-653D-42F4-A8FD-5B23EB9E9484}" srcOrd="3" destOrd="0" parTransId="{32A614D1-0147-4EC1-AFE6-59A57DE68EE4}" sibTransId="{3DA8C036-BF6A-4019-9BB8-8334B7AA267E}"/>
    <dgm:cxn modelId="{67CD8273-B727-49A4-9DF8-88293A8B427D}" type="presParOf" srcId="{2DB0B26D-F6B9-4225-A8D1-9C527D5435C5}" destId="{CB0A2DD5-669B-42DC-AAEC-3DF3647275F5}" srcOrd="0" destOrd="0" presId="urn:microsoft.com/office/officeart/2005/8/layout/lProcess2"/>
    <dgm:cxn modelId="{AD96F82C-4DAF-4383-B22A-6AAA22B5B0C0}" type="presParOf" srcId="{CB0A2DD5-669B-42DC-AAEC-3DF3647275F5}" destId="{9B842E7D-B661-4CEE-B4DB-0B1717DF27DB}" srcOrd="0" destOrd="0" presId="urn:microsoft.com/office/officeart/2005/8/layout/lProcess2"/>
    <dgm:cxn modelId="{A901F5FB-6243-40DA-BADB-D95F8F49B1C3}" type="presParOf" srcId="{CB0A2DD5-669B-42DC-AAEC-3DF3647275F5}" destId="{76024DBB-E202-4319-A14B-BADBBCA0C3A3}" srcOrd="1" destOrd="0" presId="urn:microsoft.com/office/officeart/2005/8/layout/lProcess2"/>
    <dgm:cxn modelId="{206ECE7A-4719-474A-92C5-9F25E8B23B1A}" type="presParOf" srcId="{CB0A2DD5-669B-42DC-AAEC-3DF3647275F5}" destId="{F5DCCC01-324C-4733-8752-534FF125E531}" srcOrd="2" destOrd="0" presId="urn:microsoft.com/office/officeart/2005/8/layout/lProcess2"/>
    <dgm:cxn modelId="{739312C5-BC8C-4949-98DA-7B3345ED2584}" type="presParOf" srcId="{F5DCCC01-324C-4733-8752-534FF125E531}" destId="{E05E6FA2-D914-4340-A436-A60DE536068E}" srcOrd="0" destOrd="0" presId="urn:microsoft.com/office/officeart/2005/8/layout/lProcess2"/>
    <dgm:cxn modelId="{2EF37853-4A72-467F-976A-B4F22B5C4A4B}" type="presParOf" srcId="{E05E6FA2-D914-4340-A436-A60DE536068E}" destId="{1F242C54-A446-4A0B-A6F9-07E38BE87E5E}" srcOrd="0" destOrd="0" presId="urn:microsoft.com/office/officeart/2005/8/layout/lProcess2"/>
    <dgm:cxn modelId="{CDA55F63-8692-46E6-BA62-04AAA2483B9B}" type="presParOf" srcId="{2DB0B26D-F6B9-4225-A8D1-9C527D5435C5}" destId="{5469AC94-FB12-4D69-AD84-C46C76FDB8D2}" srcOrd="1" destOrd="0" presId="urn:microsoft.com/office/officeart/2005/8/layout/lProcess2"/>
    <dgm:cxn modelId="{66E1383A-05BF-4987-A79C-BD2C3DDA3A65}" type="presParOf" srcId="{2DB0B26D-F6B9-4225-A8D1-9C527D5435C5}" destId="{EE97E4DA-21D1-4F4A-9152-ADDB68584274}" srcOrd="2" destOrd="0" presId="urn:microsoft.com/office/officeart/2005/8/layout/lProcess2"/>
    <dgm:cxn modelId="{9CF5EE3D-A4EB-4366-92BC-A84F6023DDBB}" type="presParOf" srcId="{EE97E4DA-21D1-4F4A-9152-ADDB68584274}" destId="{84339284-E287-458A-80B4-988D0733D08B}" srcOrd="0" destOrd="0" presId="urn:microsoft.com/office/officeart/2005/8/layout/lProcess2"/>
    <dgm:cxn modelId="{C6428D91-905D-4B60-8F9D-9C5D0EFA33CF}" type="presParOf" srcId="{EE97E4DA-21D1-4F4A-9152-ADDB68584274}" destId="{98DECB8D-C42D-4A52-8987-E906CE66F856}" srcOrd="1" destOrd="0" presId="urn:microsoft.com/office/officeart/2005/8/layout/lProcess2"/>
    <dgm:cxn modelId="{0ED71348-F891-4FFD-86DD-2AA6C8526A9F}" type="presParOf" srcId="{EE97E4DA-21D1-4F4A-9152-ADDB68584274}" destId="{5B33E40C-0A69-4A5C-A83E-C8144B3AAFA8}" srcOrd="2" destOrd="0" presId="urn:microsoft.com/office/officeart/2005/8/layout/lProcess2"/>
    <dgm:cxn modelId="{1ADAE8E5-E876-4C79-B466-5415FC67DE8F}" type="presParOf" srcId="{5B33E40C-0A69-4A5C-A83E-C8144B3AAFA8}" destId="{17164E37-61CA-41F5-96E9-A880959DE146}" srcOrd="0" destOrd="0" presId="urn:microsoft.com/office/officeart/2005/8/layout/lProcess2"/>
    <dgm:cxn modelId="{410E0B87-ADE2-451D-9122-096B17BC1F4E}" type="presParOf" srcId="{17164E37-61CA-41F5-96E9-A880959DE146}" destId="{6D0B1E7B-4806-41F7-A1B4-B7AC0BEEB1A7}" srcOrd="0" destOrd="0" presId="urn:microsoft.com/office/officeart/2005/8/layout/lProcess2"/>
    <dgm:cxn modelId="{CFC3691B-6E54-4DCE-B67B-3DBB0C07E604}" type="presParOf" srcId="{2DB0B26D-F6B9-4225-A8D1-9C527D5435C5}" destId="{6B68FAB0-D69A-4A54-8C40-055D5575A81F}" srcOrd="3" destOrd="0" presId="urn:microsoft.com/office/officeart/2005/8/layout/lProcess2"/>
    <dgm:cxn modelId="{2398C74B-50DF-4679-8F2F-73282755F300}" type="presParOf" srcId="{2DB0B26D-F6B9-4225-A8D1-9C527D5435C5}" destId="{3B4535B5-A638-4C55-815E-1FCC79ECDAB8}" srcOrd="4" destOrd="0" presId="urn:microsoft.com/office/officeart/2005/8/layout/lProcess2"/>
    <dgm:cxn modelId="{F4548048-F954-4F72-AD15-19DD4647BD9A}" type="presParOf" srcId="{3B4535B5-A638-4C55-815E-1FCC79ECDAB8}" destId="{B6B77ECE-3E0B-47E6-AAB4-C27D31D6D185}" srcOrd="0" destOrd="0" presId="urn:microsoft.com/office/officeart/2005/8/layout/lProcess2"/>
    <dgm:cxn modelId="{6591A7B1-D861-4DE4-92D5-D11BAF551173}" type="presParOf" srcId="{3B4535B5-A638-4C55-815E-1FCC79ECDAB8}" destId="{055EA71D-5686-4435-B35D-8093E3CA80EA}" srcOrd="1" destOrd="0" presId="urn:microsoft.com/office/officeart/2005/8/layout/lProcess2"/>
    <dgm:cxn modelId="{E8E4F045-0D6E-403E-A2E9-681378AB5374}" type="presParOf" srcId="{3B4535B5-A638-4C55-815E-1FCC79ECDAB8}" destId="{E56B70A9-E8FB-46B9-AEC6-264F92DC26D9}" srcOrd="2" destOrd="0" presId="urn:microsoft.com/office/officeart/2005/8/layout/lProcess2"/>
    <dgm:cxn modelId="{1C9C3505-7382-4E59-96DE-55D599F4B37E}" type="presParOf" srcId="{E56B70A9-E8FB-46B9-AEC6-264F92DC26D9}" destId="{03E6060F-AA6A-45E3-B91E-458F203AC3D4}" srcOrd="0" destOrd="0" presId="urn:microsoft.com/office/officeart/2005/8/layout/lProcess2"/>
    <dgm:cxn modelId="{6A3D75A2-AD37-4897-84EC-D2BB5930B7E5}" type="presParOf" srcId="{03E6060F-AA6A-45E3-B91E-458F203AC3D4}" destId="{0E400D22-8251-4288-A480-5B704DB43128}" srcOrd="0" destOrd="0" presId="urn:microsoft.com/office/officeart/2005/8/layout/lProcess2"/>
    <dgm:cxn modelId="{34DC6062-A309-4D34-A3A3-784CA0A54835}" type="presParOf" srcId="{2DB0B26D-F6B9-4225-A8D1-9C527D5435C5}" destId="{58D26F3D-F3F4-43BC-B6D5-D047689D098A}" srcOrd="5" destOrd="0" presId="urn:microsoft.com/office/officeart/2005/8/layout/lProcess2"/>
    <dgm:cxn modelId="{6162DAEB-E38F-4F30-9A73-07E93D7EEC97}" type="presParOf" srcId="{2DB0B26D-F6B9-4225-A8D1-9C527D5435C5}" destId="{AE7819AB-7FAA-4D42-A24D-065D9149818E}" srcOrd="6" destOrd="0" presId="urn:microsoft.com/office/officeart/2005/8/layout/lProcess2"/>
    <dgm:cxn modelId="{70294EB1-2821-49B3-BFF4-FF6730BCD774}" type="presParOf" srcId="{AE7819AB-7FAA-4D42-A24D-065D9149818E}" destId="{24F5BB14-88F7-4AB7-8452-3A9D9A154767}" srcOrd="0" destOrd="0" presId="urn:microsoft.com/office/officeart/2005/8/layout/lProcess2"/>
    <dgm:cxn modelId="{1015A149-798D-42A9-92B2-2C230F10F392}" type="presParOf" srcId="{AE7819AB-7FAA-4D42-A24D-065D9149818E}" destId="{1085CE07-4A46-415D-B1A7-FAA99C435B9F}" srcOrd="1" destOrd="0" presId="urn:microsoft.com/office/officeart/2005/8/layout/lProcess2"/>
    <dgm:cxn modelId="{5A3AD851-2C02-4B88-9994-D155D5EE647A}" type="presParOf" srcId="{AE7819AB-7FAA-4D42-A24D-065D9149818E}" destId="{DA1D6D38-2063-4EC6-81A6-DDFB911ABCF4}" srcOrd="2" destOrd="0" presId="urn:microsoft.com/office/officeart/2005/8/layout/lProcess2"/>
    <dgm:cxn modelId="{FD90B7CD-BE70-43AF-93B8-7AA927BDFAFC}" type="presParOf" srcId="{DA1D6D38-2063-4EC6-81A6-DDFB911ABCF4}" destId="{4D71665A-9C73-4867-A7A5-D6028040E357}" srcOrd="0" destOrd="0" presId="urn:microsoft.com/office/officeart/2005/8/layout/lProcess2"/>
    <dgm:cxn modelId="{5728A356-910F-43D6-9F0F-F386AE1F4056}" type="presParOf" srcId="{4D71665A-9C73-4867-A7A5-D6028040E357}" destId="{C7E1BBAA-FAA4-47A9-AF89-A8FF9A1F842E}" srcOrd="0" destOrd="0" presId="urn:microsoft.com/office/officeart/2005/8/layout/lProcess2"/>
    <dgm:cxn modelId="{BBA4BD66-72D1-4CE5-A321-BCC48580B8AD}" type="presParOf" srcId="{2DB0B26D-F6B9-4225-A8D1-9C527D5435C5}" destId="{BEF3973B-BEA4-4D4E-868A-C24553EF57DE}" srcOrd="7" destOrd="0" presId="urn:microsoft.com/office/officeart/2005/8/layout/lProcess2"/>
    <dgm:cxn modelId="{E26A94FF-1EF3-408F-9052-ED651E2EFB6B}" type="presParOf" srcId="{2DB0B26D-F6B9-4225-A8D1-9C527D5435C5}" destId="{0343AE0E-E624-4A43-90AE-499376C83171}" srcOrd="8" destOrd="0" presId="urn:microsoft.com/office/officeart/2005/8/layout/lProcess2"/>
    <dgm:cxn modelId="{32378DD8-62AB-43C1-BD48-C870271BE1AD}" type="presParOf" srcId="{0343AE0E-E624-4A43-90AE-499376C83171}" destId="{E9B463CA-6D7B-4380-AECC-4C4725823D16}" srcOrd="0" destOrd="0" presId="urn:microsoft.com/office/officeart/2005/8/layout/lProcess2"/>
    <dgm:cxn modelId="{57E88F79-E42F-4AB5-AFFB-56BC7F886D46}" type="presParOf" srcId="{0343AE0E-E624-4A43-90AE-499376C83171}" destId="{673021DC-1535-4539-A8D0-B5028A7DD3AE}" srcOrd="1" destOrd="0" presId="urn:microsoft.com/office/officeart/2005/8/layout/lProcess2"/>
    <dgm:cxn modelId="{1E99BCFC-D75E-4BBD-8781-93404BAE1CEA}" type="presParOf" srcId="{0343AE0E-E624-4A43-90AE-499376C83171}" destId="{1D06ADD0-E460-4D69-BC40-47EEC361FAE0}" srcOrd="2" destOrd="0" presId="urn:microsoft.com/office/officeart/2005/8/layout/lProcess2"/>
    <dgm:cxn modelId="{4B81A744-C5D3-4ABC-BDBE-26AFFF452352}" type="presParOf" srcId="{1D06ADD0-E460-4D69-BC40-47EEC361FAE0}" destId="{3CCBF2B0-C3AF-4229-90C7-84EF0B9FDEFB}" srcOrd="0" destOrd="0" presId="urn:microsoft.com/office/officeart/2005/8/layout/lProcess2"/>
    <dgm:cxn modelId="{6DE30140-EBDD-417B-9EC4-99729A6B1E8A}" type="presParOf" srcId="{3CCBF2B0-C3AF-4229-90C7-84EF0B9FDEFB}" destId="{1EAF9A3E-8FCB-4911-BDDF-982A62D86344}" srcOrd="0" destOrd="0" presId="urn:microsoft.com/office/officeart/2005/8/layout/lProcess2"/>
    <dgm:cxn modelId="{1EAE33F6-66D0-4299-939A-FCA6FEBCB2BA}" type="presParOf" srcId="{3CCBF2B0-C3AF-4229-90C7-84EF0B9FDEFB}" destId="{38AAAD73-E90B-44A1-A669-A64E29E7BAF1}" srcOrd="1" destOrd="0" presId="urn:microsoft.com/office/officeart/2005/8/layout/lProcess2"/>
    <dgm:cxn modelId="{B21A06C1-DEFE-4A39-A6CE-3E5DC9855F86}" type="presParOf" srcId="{3CCBF2B0-C3AF-4229-90C7-84EF0B9FDEFB}" destId="{80419AFA-5908-491F-B54E-62748097F758}" srcOrd="2" destOrd="0" presId="urn:microsoft.com/office/officeart/2005/8/layout/lProcess2"/>
    <dgm:cxn modelId="{E3CCA176-E367-4420-93E3-408A7B1218D3}" type="presParOf" srcId="{2DB0B26D-F6B9-4225-A8D1-9C527D5435C5}" destId="{CBAE835E-B2FF-4DC7-B16F-6ECF2B6ED73A}" srcOrd="9" destOrd="0" presId="urn:microsoft.com/office/officeart/2005/8/layout/lProcess2"/>
    <dgm:cxn modelId="{7A97ED2B-806D-4D96-B067-29A0AC01736E}" type="presParOf" srcId="{2DB0B26D-F6B9-4225-A8D1-9C527D5435C5}" destId="{C07FE90B-6F9F-4E9D-A8F2-3FEB2B69D982}" srcOrd="10" destOrd="0" presId="urn:microsoft.com/office/officeart/2005/8/layout/lProcess2"/>
    <dgm:cxn modelId="{836069DF-2E53-401D-9903-2BDEF0A4C62C}" type="presParOf" srcId="{C07FE90B-6F9F-4E9D-A8F2-3FEB2B69D982}" destId="{331CF0F9-5A4D-46CC-A32A-750A9E5132A3}" srcOrd="0" destOrd="0" presId="urn:microsoft.com/office/officeart/2005/8/layout/lProcess2"/>
    <dgm:cxn modelId="{F1EB5126-ACBE-4C36-9B3F-1A685F093B9D}" type="presParOf" srcId="{C07FE90B-6F9F-4E9D-A8F2-3FEB2B69D982}" destId="{D4DBC0A3-8EF6-4AFB-AE96-79DE94D96EDB}" srcOrd="1" destOrd="0" presId="urn:microsoft.com/office/officeart/2005/8/layout/lProcess2"/>
    <dgm:cxn modelId="{FCF1C37D-A1F3-4772-96EB-DB4E3AD8841A}" type="presParOf" srcId="{C07FE90B-6F9F-4E9D-A8F2-3FEB2B69D982}" destId="{AACFE5BD-DFB3-4060-A9B1-54829829D8AE}" srcOrd="2" destOrd="0" presId="urn:microsoft.com/office/officeart/2005/8/layout/lProcess2"/>
    <dgm:cxn modelId="{51BAE928-54F1-4C55-ACC2-9813CF20C4AA}" type="presParOf" srcId="{AACFE5BD-DFB3-4060-A9B1-54829829D8AE}" destId="{36FC7BE9-7C68-4A4E-865B-FA0224AF0277}" srcOrd="0" destOrd="0" presId="urn:microsoft.com/office/officeart/2005/8/layout/lProcess2"/>
    <dgm:cxn modelId="{9E11D515-733A-4335-9BE8-8510D3E2D3F4}" type="presParOf" srcId="{36FC7BE9-7C68-4A4E-865B-FA0224AF0277}" destId="{C361167B-67BC-49BB-8D7F-8415009E226A}"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42E7D-B661-4CEE-B4DB-0B1717DF27DB}">
      <dsp:nvSpPr>
        <dsp:cNvPr id="0" name=""/>
        <dsp:cNvSpPr/>
      </dsp:nvSpPr>
      <dsp:spPr>
        <a:xfrm>
          <a:off x="4524"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it’s a Major Navigation Block:</a:t>
          </a:r>
        </a:p>
      </dsp:txBody>
      <dsp:txXfrm>
        <a:off x="4524" y="0"/>
        <a:ext cx="1787537" cy="1364456"/>
      </dsp:txXfrm>
    </dsp:sp>
    <dsp:sp modelId="{1F242C54-A446-4A0B-A6F9-07E38BE87E5E}">
      <dsp:nvSpPr>
        <dsp:cNvPr id="0" name=""/>
        <dsp:cNvSpPr/>
      </dsp:nvSpPr>
      <dsp:spPr>
        <a:xfrm>
          <a:off x="183278"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a:t>
          </a:r>
          <a:r>
            <a:rPr lang="en-US" sz="2200" kern="1200" dirty="0" err="1"/>
            <a:t>nav</a:t>
          </a:r>
          <a:r>
            <a:rPr lang="en-US" sz="2200" kern="1200" dirty="0"/>
            <a:t>&gt;</a:t>
          </a:r>
        </a:p>
      </dsp:txBody>
      <dsp:txXfrm>
        <a:off x="225162" y="1406340"/>
        <a:ext cx="1346261" cy="2872553"/>
      </dsp:txXfrm>
    </dsp:sp>
    <dsp:sp modelId="{84339284-E287-458A-80B4-988D0733D08B}">
      <dsp:nvSpPr>
        <dsp:cNvPr id="0" name=""/>
        <dsp:cNvSpPr/>
      </dsp:nvSpPr>
      <dsp:spPr>
        <a:xfrm>
          <a:off x="1926127"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 Makes Sense on its Own:</a:t>
          </a:r>
        </a:p>
      </dsp:txBody>
      <dsp:txXfrm>
        <a:off x="1926127" y="0"/>
        <a:ext cx="1787537" cy="1364456"/>
      </dsp:txXfrm>
    </dsp:sp>
    <dsp:sp modelId="{6D0B1E7B-4806-41F7-A1B4-B7AC0BEEB1A7}">
      <dsp:nvSpPr>
        <dsp:cNvPr id="0" name=""/>
        <dsp:cNvSpPr/>
      </dsp:nvSpPr>
      <dsp:spPr>
        <a:xfrm>
          <a:off x="2104880"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&lt;article&gt;</a:t>
          </a:r>
        </a:p>
      </dsp:txBody>
      <dsp:txXfrm>
        <a:off x="2146764" y="1406340"/>
        <a:ext cx="1346261" cy="2872553"/>
      </dsp:txXfrm>
    </dsp:sp>
    <dsp:sp modelId="{B6B77ECE-3E0B-47E6-AAB4-C27D31D6D185}">
      <dsp:nvSpPr>
        <dsp:cNvPr id="0" name=""/>
        <dsp:cNvSpPr/>
      </dsp:nvSpPr>
      <dsp:spPr>
        <a:xfrm>
          <a:off x="3847729"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 isn’t Needed to Understand the Content:</a:t>
          </a:r>
        </a:p>
      </dsp:txBody>
      <dsp:txXfrm>
        <a:off x="3847729" y="0"/>
        <a:ext cx="1787537" cy="1364456"/>
      </dsp:txXfrm>
    </dsp:sp>
    <dsp:sp modelId="{0E400D22-8251-4288-A480-5B704DB43128}">
      <dsp:nvSpPr>
        <dsp:cNvPr id="0" name=""/>
        <dsp:cNvSpPr/>
      </dsp:nvSpPr>
      <dsp:spPr>
        <a:xfrm>
          <a:off x="4026483"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&lt;aside&gt;</a:t>
          </a:r>
        </a:p>
      </dsp:txBody>
      <dsp:txXfrm>
        <a:off x="4068367" y="1406340"/>
        <a:ext cx="1346261" cy="2872553"/>
      </dsp:txXfrm>
    </dsp:sp>
    <dsp:sp modelId="{24F5BB14-88F7-4AB7-8452-3A9D9A154767}">
      <dsp:nvSpPr>
        <dsp:cNvPr id="0" name=""/>
        <dsp:cNvSpPr/>
      </dsp:nvSpPr>
      <dsp:spPr>
        <a:xfrm>
          <a:off x="5769332"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its Logical to add a Heading:</a:t>
          </a:r>
        </a:p>
      </dsp:txBody>
      <dsp:txXfrm>
        <a:off x="5769332" y="0"/>
        <a:ext cx="1787537" cy="1364456"/>
      </dsp:txXfrm>
    </dsp:sp>
    <dsp:sp modelId="{C7E1BBAA-FAA4-47A9-AF89-A8FF9A1F842E}">
      <dsp:nvSpPr>
        <dsp:cNvPr id="0" name=""/>
        <dsp:cNvSpPr/>
      </dsp:nvSpPr>
      <dsp:spPr>
        <a:xfrm>
          <a:off x="5852646" y="1364456"/>
          <a:ext cx="1620910"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&lt;section&gt;</a:t>
          </a:r>
        </a:p>
      </dsp:txBody>
      <dsp:txXfrm>
        <a:off x="5900121" y="1411931"/>
        <a:ext cx="1525960" cy="2861371"/>
      </dsp:txXfrm>
    </dsp:sp>
    <dsp:sp modelId="{E9B463CA-6D7B-4380-AECC-4C4725823D16}">
      <dsp:nvSpPr>
        <dsp:cNvPr id="0" name=""/>
        <dsp:cNvSpPr/>
      </dsp:nvSpPr>
      <dsp:spPr>
        <a:xfrm>
          <a:off x="7690935"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there's any Other Semantic Meaning:</a:t>
          </a:r>
        </a:p>
      </dsp:txBody>
      <dsp:txXfrm>
        <a:off x="7690935" y="0"/>
        <a:ext cx="1787537" cy="1364456"/>
      </dsp:txXfrm>
    </dsp:sp>
    <dsp:sp modelId="{1EAF9A3E-8FCB-4911-BDDF-982A62D86344}">
      <dsp:nvSpPr>
        <dsp:cNvPr id="0" name=""/>
        <dsp:cNvSpPr/>
      </dsp:nvSpPr>
      <dsp:spPr>
        <a:xfrm>
          <a:off x="7869689" y="1365788"/>
          <a:ext cx="1430029" cy="13713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&lt;header&gt;</a:t>
          </a:r>
        </a:p>
      </dsp:txBody>
      <dsp:txXfrm>
        <a:off x="7909854" y="1405953"/>
        <a:ext cx="1349699" cy="1291010"/>
      </dsp:txXfrm>
    </dsp:sp>
    <dsp:sp modelId="{80419AFA-5908-491F-B54E-62748097F758}">
      <dsp:nvSpPr>
        <dsp:cNvPr id="0" name=""/>
        <dsp:cNvSpPr/>
      </dsp:nvSpPr>
      <dsp:spPr>
        <a:xfrm>
          <a:off x="7869689" y="2948104"/>
          <a:ext cx="1430029" cy="13713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&lt;footer&gt;</a:t>
          </a:r>
        </a:p>
      </dsp:txBody>
      <dsp:txXfrm>
        <a:off x="7909854" y="2988269"/>
        <a:ext cx="1349699" cy="1291010"/>
      </dsp:txXfrm>
    </dsp:sp>
    <dsp:sp modelId="{331CF0F9-5A4D-46CC-A32A-750A9E5132A3}">
      <dsp:nvSpPr>
        <dsp:cNvPr id="0" name=""/>
        <dsp:cNvSpPr/>
      </dsp:nvSpPr>
      <dsp:spPr>
        <a:xfrm>
          <a:off x="9612538"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you Reach This:</a:t>
          </a:r>
        </a:p>
      </dsp:txBody>
      <dsp:txXfrm>
        <a:off x="9612538" y="0"/>
        <a:ext cx="1787537" cy="1364456"/>
      </dsp:txXfrm>
    </dsp:sp>
    <dsp:sp modelId="{C361167B-67BC-49BB-8D7F-8415009E226A}">
      <dsp:nvSpPr>
        <dsp:cNvPr id="0" name=""/>
        <dsp:cNvSpPr/>
      </dsp:nvSpPr>
      <dsp:spPr>
        <a:xfrm>
          <a:off x="9791291"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&lt;div&gt;</a:t>
          </a:r>
        </a:p>
      </dsp:txBody>
      <dsp:txXfrm>
        <a:off x="9833175" y="1406340"/>
        <a:ext cx="1346261" cy="287255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We can add comments using &lt;!-- comments --&gt;</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23</a:t>
            </a:fld>
            <a:endParaRPr dirty="0"/>
          </a:p>
        </p:txBody>
      </p:sp>
    </p:spTree>
    <p:extLst>
      <p:ext uri="{BB962C8B-B14F-4D97-AF65-F5344CB8AC3E}">
        <p14:creationId xmlns:p14="http://schemas.microsoft.com/office/powerpoint/2010/main" val="1623053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65</a:t>
            </a:fld>
            <a:endParaRPr dirty="0"/>
          </a:p>
        </p:txBody>
      </p:sp>
    </p:spTree>
    <p:extLst>
      <p:ext uri="{BB962C8B-B14F-4D97-AF65-F5344CB8AC3E}">
        <p14:creationId xmlns:p14="http://schemas.microsoft.com/office/powerpoint/2010/main" val="237470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Only one number type</a:t>
            </a:r>
            <a:r>
              <a:rPr lang="en-GB" baseline="0" dirty="0" smtClean="0"/>
              <a:t> – 64bit and double, awful name for a type</a:t>
            </a:r>
          </a:p>
          <a:p>
            <a:r>
              <a:rPr lang="en-GB" baseline="0" dirty="0" smtClean="0"/>
              <a:t>It’s not very accurate, so always times your data by say 100, do the math, then revert it to decimals, 0.1 + 0.1 doesn’t always equal 0.2</a:t>
            </a:r>
          </a:p>
          <a:p>
            <a:endParaRPr lang="en-GB" baseline="0" dirty="0" smtClean="0"/>
          </a:p>
          <a:p>
            <a:r>
              <a:rPr lang="en-GB" baseline="0" dirty="0" smtClean="0"/>
              <a:t>NAN stands for “Not a number”</a:t>
            </a:r>
          </a:p>
          <a:p>
            <a:r>
              <a:rPr lang="en-GB" baseline="0" dirty="0" smtClean="0"/>
              <a:t>Toxic, any math performed with it will also output it.</a:t>
            </a:r>
          </a:p>
          <a:p>
            <a:r>
              <a:rPr lang="en-GB" baseline="0" dirty="0" smtClean="0"/>
              <a:t>NAN isn’t equal to anything, even itself, NAN = NAN is false.</a:t>
            </a:r>
          </a:p>
          <a:p>
            <a:r>
              <a:rPr lang="en-GB" baseline="0" dirty="0" smtClean="0"/>
              <a:t>NAN is not greater or less than NAN.</a:t>
            </a:r>
          </a:p>
          <a:p>
            <a:r>
              <a:rPr lang="en-GB" baseline="0" dirty="0" smtClean="0"/>
              <a:t>Even though it literally stands for Not A Number, it’s type is actually a number.</a:t>
            </a:r>
          </a:p>
          <a:p>
            <a:r>
              <a:rPr lang="en-GB" baseline="0" dirty="0" smtClean="0"/>
              <a:t>Number(value) produces NAN if it has a problem.</a:t>
            </a:r>
          </a:p>
          <a:p>
            <a:r>
              <a:rPr lang="en-GB" baseline="0" dirty="0" err="1" smtClean="0"/>
              <a:t>parseInt</a:t>
            </a:r>
            <a:r>
              <a:rPr lang="en-GB" baseline="0" dirty="0" smtClean="0"/>
              <a:t>(value,1) – Second number is radix,  always use it or you can get weird results.</a:t>
            </a:r>
          </a:p>
          <a:p>
            <a:endParaRPr lang="en-GB" baseline="0" dirty="0" smtClean="0"/>
          </a:p>
          <a:p>
            <a:r>
              <a:rPr lang="en-GB" b="1" dirty="0" smtClean="0"/>
              <a:t>Null</a:t>
            </a:r>
            <a:r>
              <a:rPr lang="en-GB" dirty="0" smtClean="0"/>
              <a:t> = no value</a:t>
            </a:r>
          </a:p>
          <a:p>
            <a:r>
              <a:rPr lang="en-GB" b="1" dirty="0" smtClean="0"/>
              <a:t>Undefined</a:t>
            </a:r>
            <a:r>
              <a:rPr lang="en-GB" dirty="0" smtClean="0"/>
              <a:t> = default value for variables and </a:t>
            </a:r>
            <a:r>
              <a:rPr lang="en-GB" dirty="0" err="1" smtClean="0"/>
              <a:t>params</a:t>
            </a:r>
            <a:endParaRPr lang="en-GB" dirty="0" smtClean="0"/>
          </a:p>
          <a:p>
            <a:pPr lvl="1"/>
            <a:r>
              <a:rPr lang="en-GB" dirty="0" smtClean="0"/>
              <a:t>“The missing value, value”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66</a:t>
            </a:fld>
            <a:endParaRPr dirty="0"/>
          </a:p>
        </p:txBody>
      </p:sp>
    </p:spTree>
    <p:extLst>
      <p:ext uri="{BB962C8B-B14F-4D97-AF65-F5344CB8AC3E}">
        <p14:creationId xmlns:p14="http://schemas.microsoft.com/office/powerpoint/2010/main" val="20511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err="1" smtClean="0"/>
              <a:t>typeof</a:t>
            </a:r>
            <a:r>
              <a:rPr lang="en-GB" dirty="0" smtClean="0"/>
              <a:t> prefix operator returns a string identifying the type of value.</a:t>
            </a:r>
          </a:p>
          <a:p>
            <a:r>
              <a:rPr lang="en-GB" dirty="0" smtClean="0"/>
              <a:t>  </a:t>
            </a:r>
          </a:p>
          <a:p>
            <a:r>
              <a:rPr lang="en-GB" dirty="0" smtClean="0"/>
              <a:t>It's not super good, as no matter what the object is it will return "object", if its an array it will return "object", if its null </a:t>
            </a:r>
            <a:r>
              <a:rPr lang="en-GB" dirty="0" err="1" smtClean="0"/>
              <a:t>itll</a:t>
            </a:r>
            <a:r>
              <a:rPr lang="en-GB" dirty="0" smtClean="0"/>
              <a:t> return "object", this is a mistake in the language.</a:t>
            </a:r>
          </a:p>
          <a:p>
            <a:r>
              <a:rPr lang="en-GB" dirty="0" smtClean="0"/>
              <a:t>  </a:t>
            </a:r>
          </a:p>
          <a:p>
            <a:r>
              <a:rPr lang="en-GB" dirty="0" smtClean="0"/>
              <a:t>However if you use it on string/function it’ll return "string"/"function"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69</a:t>
            </a:fld>
            <a:endParaRPr dirty="0"/>
          </a:p>
        </p:txBody>
      </p:sp>
    </p:spTree>
    <p:extLst>
      <p:ext uri="{BB962C8B-B14F-4D97-AF65-F5344CB8AC3E}">
        <p14:creationId xmlns:p14="http://schemas.microsoft.com/office/powerpoint/2010/main" val="4240988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73</a:t>
            </a:fld>
            <a:endParaRPr dirty="0"/>
          </a:p>
        </p:txBody>
      </p:sp>
    </p:spTree>
    <p:extLst>
      <p:ext uri="{BB962C8B-B14F-4D97-AF65-F5344CB8AC3E}">
        <p14:creationId xmlns:p14="http://schemas.microsoft.com/office/powerpoint/2010/main" val="20850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74</a:t>
            </a:fld>
            <a:endParaRPr dirty="0"/>
          </a:p>
        </p:txBody>
      </p:sp>
    </p:spTree>
    <p:extLst>
      <p:ext uri="{BB962C8B-B14F-4D97-AF65-F5344CB8AC3E}">
        <p14:creationId xmlns:p14="http://schemas.microsoft.com/office/powerpoint/2010/main" val="208727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good as it</a:t>
            </a:r>
            <a:r>
              <a:rPr lang="en-GB" baseline="0" dirty="0" smtClean="0"/>
              <a:t> makes coding quicker to write but makes them buggier</a:t>
            </a:r>
          </a:p>
          <a:p>
            <a:r>
              <a:rPr lang="en-GB" baseline="0" dirty="0" err="1" smtClean="0"/>
              <a:t>JSLint</a:t>
            </a:r>
            <a:r>
              <a:rPr lang="en-GB" baseline="0" dirty="0" smtClean="0"/>
              <a:t> is a tool that helps identify stuff like this, covered later.</a:t>
            </a:r>
          </a:p>
          <a:p>
            <a:r>
              <a:rPr lang="en-GB" dirty="0" smtClean="0"/>
              <a:t>A way to prevent implied </a:t>
            </a:r>
            <a:r>
              <a:rPr lang="en-GB" dirty="0" err="1" smtClean="0"/>
              <a:t>globals</a:t>
            </a:r>
            <a:r>
              <a:rPr lang="en-GB" dirty="0" smtClean="0"/>
              <a:t> is using Objects, as they</a:t>
            </a:r>
            <a:r>
              <a:rPr lang="en-GB" baseline="0" dirty="0" smtClean="0"/>
              <a:t> have their own namespace. It’s almost like creating a package for your own variables. So when you’re using other scripts you don’t clash in namespace.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75</a:t>
            </a:fld>
            <a:endParaRPr dirty="0"/>
          </a:p>
        </p:txBody>
      </p:sp>
    </p:spTree>
    <p:extLst>
      <p:ext uri="{BB962C8B-B14F-4D97-AF65-F5344CB8AC3E}">
        <p14:creationId xmlns:p14="http://schemas.microsoft.com/office/powerpoint/2010/main" val="2497316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Error, undefined, undefined,</a:t>
            </a:r>
            <a:r>
              <a:rPr lang="en-GB" baseline="0" dirty="0" smtClean="0"/>
              <a:t> 10/25 (if function is called), 10</a:t>
            </a:r>
          </a:p>
          <a:p>
            <a:r>
              <a:rPr lang="en-GB" baseline="0" dirty="0" smtClean="0"/>
              <a:t>The second </a:t>
            </a:r>
            <a:r>
              <a:rPr lang="en-GB" baseline="0" dirty="0" err="1" smtClean="0"/>
              <a:t>myVariable</a:t>
            </a:r>
            <a:r>
              <a:rPr lang="en-GB" baseline="0" dirty="0" smtClean="0"/>
              <a:t> declaration is declared in “function scope” so the </a:t>
            </a:r>
            <a:r>
              <a:rPr lang="en-GB" baseline="0" dirty="0" err="1" smtClean="0"/>
              <a:t>myVariable</a:t>
            </a:r>
            <a:r>
              <a:rPr lang="en-GB" baseline="0" dirty="0" smtClean="0"/>
              <a:t> = 25 will select that one to assign 25 to, over the global one, then when we print out it’ll prefer the global one.</a:t>
            </a:r>
          </a:p>
          <a:p>
            <a:endParaRPr lang="en-GB" dirty="0" smtClean="0"/>
          </a:p>
          <a:p>
            <a:r>
              <a:rPr lang="en-GB" dirty="0" smtClean="0"/>
              <a:t>Hoisting is </a:t>
            </a:r>
            <a:r>
              <a:rPr lang="en-GB" dirty="0" err="1" smtClean="0"/>
              <a:t>js</a:t>
            </a:r>
            <a:r>
              <a:rPr lang="en-GB" dirty="0" smtClean="0"/>
              <a:t> default behaviour of moving all declarations to the top of the current scope.</a:t>
            </a:r>
          </a:p>
          <a:p>
            <a:endParaRPr lang="en-GB" dirty="0" smtClean="0"/>
          </a:p>
          <a:p>
            <a:r>
              <a:rPr lang="en-GB" dirty="0" smtClean="0"/>
              <a:t>"A </a:t>
            </a:r>
            <a:r>
              <a:rPr lang="en-GB" dirty="0" err="1" smtClean="0"/>
              <a:t>var</a:t>
            </a:r>
            <a:r>
              <a:rPr lang="en-GB" dirty="0" smtClean="0"/>
              <a:t> statement declares variables that are scoped to the running execution contexts </a:t>
            </a:r>
            <a:r>
              <a:rPr lang="en-GB" dirty="0" err="1" smtClean="0"/>
              <a:t>VariableEnvironment</a:t>
            </a:r>
            <a:r>
              <a:rPr lang="en-GB" dirty="0" smtClean="0"/>
              <a:t>. </a:t>
            </a:r>
            <a:r>
              <a:rPr lang="en-GB" dirty="0" err="1" smtClean="0"/>
              <a:t>var</a:t>
            </a:r>
            <a:r>
              <a:rPr lang="en-GB" dirty="0" smtClean="0"/>
              <a:t> variables are created when their containing lexical environment is instantiated and are initialized to undefined when created."</a:t>
            </a:r>
          </a:p>
          <a:p>
            <a:endParaRPr lang="en-GB" dirty="0" smtClean="0"/>
          </a:p>
          <a:p>
            <a:r>
              <a:rPr lang="en-GB" dirty="0" smtClean="0"/>
              <a:t>"variables are created when their environment is instantiated"</a:t>
            </a:r>
          </a:p>
          <a:p>
            <a:r>
              <a:rPr lang="en-GB" dirty="0" smtClean="0"/>
              <a:t>this is the hoisting bit.</a:t>
            </a:r>
          </a:p>
          <a:p>
            <a:r>
              <a:rPr lang="en-GB" dirty="0" smtClean="0"/>
              <a:t>its like it scans through the code for variable declarations, creates them as undefined, and then will execute code normally.</a:t>
            </a:r>
          </a:p>
          <a:p>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Best practice is to declare all your variables at the top of your scope, not always initialization but at least declaration to avoid confusion</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76</a:t>
            </a:fld>
            <a:endParaRPr dirty="0"/>
          </a:p>
        </p:txBody>
      </p:sp>
    </p:spTree>
    <p:extLst>
      <p:ext uri="{BB962C8B-B14F-4D97-AF65-F5344CB8AC3E}">
        <p14:creationId xmlns:p14="http://schemas.microsoft.com/office/powerpoint/2010/main" val="228205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Hoisting works with methods too, in the expression</a:t>
            </a:r>
            <a:r>
              <a:rPr lang="en-GB" baseline="0" dirty="0" smtClean="0"/>
              <a:t> example if we try to call the method before it’s initialized, we’ll get undefined, in the first example it doesn’t matter when we call it.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77</a:t>
            </a:fld>
            <a:endParaRPr dirty="0"/>
          </a:p>
        </p:txBody>
      </p:sp>
    </p:spTree>
    <p:extLst>
      <p:ext uri="{BB962C8B-B14F-4D97-AF65-F5344CB8AC3E}">
        <p14:creationId xmlns:p14="http://schemas.microsoft.com/office/powerpoint/2010/main" val="1274764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Everytime</a:t>
            </a:r>
            <a:r>
              <a:rPr lang="en-GB" baseline="0" dirty="0" smtClean="0"/>
              <a:t> you create a new scope, follow the same pattern.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78</a:t>
            </a:fld>
            <a:endParaRPr dirty="0"/>
          </a:p>
        </p:txBody>
      </p:sp>
    </p:spTree>
    <p:extLst>
      <p:ext uri="{BB962C8B-B14F-4D97-AF65-F5344CB8AC3E}">
        <p14:creationId xmlns:p14="http://schemas.microsoft.com/office/powerpoint/2010/main" val="3183541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ever</a:t>
            </a:r>
            <a:r>
              <a:rPr lang="en-GB" baseline="0" dirty="0" smtClean="0"/>
              <a:t> find yourself passing a lot of data to a function via parameters, put them in an object!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82</a:t>
            </a:fld>
            <a:endParaRPr dirty="0"/>
          </a:p>
        </p:txBody>
      </p:sp>
    </p:spTree>
    <p:extLst>
      <p:ext uri="{BB962C8B-B14F-4D97-AF65-F5344CB8AC3E}">
        <p14:creationId xmlns:p14="http://schemas.microsoft.com/office/powerpoint/2010/main" val="49686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Href</a:t>
            </a:r>
            <a:r>
              <a:rPr lang="en-GB" dirty="0" smtClean="0"/>
              <a:t> stands for hyper text reference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24</a:t>
            </a:fld>
            <a:endParaRPr dirty="0"/>
          </a:p>
        </p:txBody>
      </p:sp>
    </p:spTree>
    <p:extLst>
      <p:ext uri="{BB962C8B-B14F-4D97-AF65-F5344CB8AC3E}">
        <p14:creationId xmlns:p14="http://schemas.microsoft.com/office/powerpoint/2010/main" val="2366745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83</a:t>
            </a:fld>
            <a:endParaRPr dirty="0"/>
          </a:p>
        </p:txBody>
      </p:sp>
    </p:spTree>
    <p:extLst>
      <p:ext uri="{BB962C8B-B14F-4D97-AF65-F5344CB8AC3E}">
        <p14:creationId xmlns:p14="http://schemas.microsoft.com/office/powerpoint/2010/main" val="3531325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events;</a:t>
            </a:r>
          </a:p>
          <a:p>
            <a:endParaRPr lang="en-GB" dirty="0" smtClean="0"/>
          </a:p>
          <a:p>
            <a:r>
              <a:rPr lang="en-GB" dirty="0" smtClean="0"/>
              <a:t>https://www.tutorialspoint.com/javascript/javascript_events.htm</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86</a:t>
            </a:fld>
            <a:endParaRPr dirty="0"/>
          </a:p>
        </p:txBody>
      </p:sp>
    </p:spTree>
    <p:extLst>
      <p:ext uri="{BB962C8B-B14F-4D97-AF65-F5344CB8AC3E}">
        <p14:creationId xmlns:p14="http://schemas.microsoft.com/office/powerpoint/2010/main" val="1500749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NB: \v and \0</a:t>
            </a:r>
            <a:r>
              <a:rPr lang="en-GB" baseline="0" dirty="0" smtClean="0"/>
              <a:t> aren’t allowed in JSON strings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89</a:t>
            </a:fld>
            <a:endParaRPr dirty="0"/>
          </a:p>
        </p:txBody>
      </p:sp>
    </p:spTree>
    <p:extLst>
      <p:ext uri="{BB962C8B-B14F-4D97-AF65-F5344CB8AC3E}">
        <p14:creationId xmlns:p14="http://schemas.microsoft.com/office/powerpoint/2010/main" val="2169928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“0” is </a:t>
            </a:r>
            <a:r>
              <a:rPr lang="en-GB" dirty="0" err="1" smtClean="0"/>
              <a:t>truthy</a:t>
            </a:r>
            <a:endParaRPr lang="en-GB" dirty="0" smtClean="0"/>
          </a:p>
          <a:p>
            <a:r>
              <a:rPr lang="en-GB" dirty="0" smtClean="0"/>
              <a:t>“false” is </a:t>
            </a:r>
            <a:r>
              <a:rPr lang="en-GB" dirty="0" err="1" smtClean="0"/>
              <a:t>truthy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90</a:t>
            </a:fld>
            <a:endParaRPr dirty="0"/>
          </a:p>
        </p:txBody>
      </p:sp>
    </p:spTree>
    <p:extLst>
      <p:ext uri="{BB962C8B-B14F-4D97-AF65-F5344CB8AC3E}">
        <p14:creationId xmlns:p14="http://schemas.microsoft.com/office/powerpoint/2010/main" val="3362359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if both operators are numbers it’ll add them, if both are strings it’ll concatenate them. – this is a big mistake since it’s a loosely typed language, means you have to strictly put them in types before working with them.</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Type coercion is where</a:t>
            </a:r>
            <a:r>
              <a:rPr lang="en-GB" baseline="0" dirty="0" smtClean="0"/>
              <a:t> it’ll try and convert the type to make it pass, which isn’t always </a:t>
            </a:r>
            <a:r>
              <a:rPr lang="en-GB" baseline="0" dirty="0" err="1" smtClean="0"/>
              <a:t>desireable</a:t>
            </a:r>
            <a:endParaRPr lang="en-GB" baseline="0"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Netscape tried to make == do what === does but got denied, so now we have both!...</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aseline="0"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 reads “if the input is </a:t>
            </a:r>
            <a:r>
              <a:rPr lang="en-GB" baseline="0" dirty="0" err="1" smtClean="0"/>
              <a:t>truthy</a:t>
            </a:r>
            <a:r>
              <a:rPr lang="en-GB" baseline="0" dirty="0" smtClean="0"/>
              <a:t>, use it, otherwise use the default value;</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92</a:t>
            </a:fld>
            <a:endParaRPr dirty="0"/>
          </a:p>
        </p:txBody>
      </p:sp>
    </p:spTree>
    <p:extLst>
      <p:ext uri="{BB962C8B-B14F-4D97-AF65-F5344CB8AC3E}">
        <p14:creationId xmlns:p14="http://schemas.microsoft.com/office/powerpoint/2010/main" val="3823927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First one will print out equals, as it converts the second value to</a:t>
            </a:r>
            <a:r>
              <a:rPr lang="en-GB" baseline="0" dirty="0" smtClean="0"/>
              <a:t> the type of the first value, and then check equality.</a:t>
            </a:r>
          </a:p>
          <a:p>
            <a:endParaRPr lang="en-GB" baseline="0" dirty="0" smtClean="0"/>
          </a:p>
          <a:p>
            <a:r>
              <a:rPr lang="en-GB" baseline="0" dirty="0" smtClean="0"/>
              <a:t>This is bad as it can become unpredictable and return things you might not expect.</a:t>
            </a:r>
          </a:p>
          <a:p>
            <a:r>
              <a:rPr lang="en-GB" baseline="0" dirty="0" smtClean="0"/>
              <a:t>=== doesn’t do type coercion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93</a:t>
            </a:fld>
            <a:endParaRPr dirty="0"/>
          </a:p>
        </p:txBody>
      </p:sp>
    </p:spTree>
    <p:extLst>
      <p:ext uri="{BB962C8B-B14F-4D97-AF65-F5344CB8AC3E}">
        <p14:creationId xmlns:p14="http://schemas.microsoft.com/office/powerpoint/2010/main" val="542587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 enhanced for loop works slightly weirdly in JS,</a:t>
            </a:r>
            <a:r>
              <a:rPr lang="en-GB" baseline="0" dirty="0" smtClean="0"/>
              <a:t> it loops through all the keys that the object inherits from too, which isn’t desirable, so it requires the if statement to make sure that we’re only looping through the object we provide it.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95</a:t>
            </a:fld>
            <a:endParaRPr dirty="0"/>
          </a:p>
        </p:txBody>
      </p:sp>
    </p:spTree>
    <p:extLst>
      <p:ext uri="{BB962C8B-B14F-4D97-AF65-F5344CB8AC3E}">
        <p14:creationId xmlns:p14="http://schemas.microsoft.com/office/powerpoint/2010/main" val="1277342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Other</a:t>
            </a:r>
            <a:r>
              <a:rPr lang="en-GB" baseline="0" dirty="0" smtClean="0"/>
              <a:t> DOM methods;</a:t>
            </a:r>
          </a:p>
          <a:p>
            <a:r>
              <a:rPr lang="en-GB" baseline="0" dirty="0" err="1" smtClean="0"/>
              <a:t>Document.createElement</a:t>
            </a:r>
            <a:r>
              <a:rPr lang="en-GB" baseline="0" dirty="0" smtClean="0"/>
              <a:t>(element)</a:t>
            </a:r>
          </a:p>
          <a:p>
            <a:r>
              <a:rPr lang="en-GB" baseline="0" dirty="0" err="1" smtClean="0"/>
              <a:t>Document.write</a:t>
            </a:r>
            <a:r>
              <a:rPr lang="en-GB" baseline="0" dirty="0" smtClean="0"/>
              <a:t>(text);</a:t>
            </a:r>
          </a:p>
          <a:p>
            <a:r>
              <a:rPr lang="en-GB" baseline="0" dirty="0" err="1" smtClean="0"/>
              <a:t>Document.getElementById</a:t>
            </a:r>
            <a:r>
              <a:rPr lang="en-GB" baseline="0" dirty="0" smtClean="0"/>
              <a:t>(id).</a:t>
            </a:r>
            <a:r>
              <a:rPr lang="en-GB" baseline="0" dirty="0" err="1" smtClean="0"/>
              <a:t>onclick</a:t>
            </a:r>
            <a:r>
              <a:rPr lang="en-GB" baseline="0" dirty="0" smtClean="0"/>
              <a:t> = function() {code} ;</a:t>
            </a:r>
          </a:p>
          <a:p>
            <a:endParaRPr lang="en-GB" baseline="0" dirty="0" smtClean="0"/>
          </a:p>
          <a:p>
            <a:r>
              <a:rPr lang="en-GB" dirty="0" smtClean="0"/>
              <a:t>https://www.w3schools.com/js/js_htmldom_document.asp</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97</a:t>
            </a:fld>
            <a:endParaRPr dirty="0"/>
          </a:p>
        </p:txBody>
      </p:sp>
    </p:spTree>
    <p:extLst>
      <p:ext uri="{BB962C8B-B14F-4D97-AF65-F5344CB8AC3E}">
        <p14:creationId xmlns:p14="http://schemas.microsoft.com/office/powerpoint/2010/main" val="3065893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99</a:t>
            </a:fld>
            <a:endParaRPr dirty="0"/>
          </a:p>
        </p:txBody>
      </p:sp>
    </p:spTree>
    <p:extLst>
      <p:ext uri="{BB962C8B-B14F-4D97-AF65-F5344CB8AC3E}">
        <p14:creationId xmlns:p14="http://schemas.microsoft.com/office/powerpoint/2010/main" val="1953859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100</a:t>
            </a:fld>
            <a:endParaRPr dirty="0"/>
          </a:p>
        </p:txBody>
      </p:sp>
    </p:spTree>
    <p:extLst>
      <p:ext uri="{BB962C8B-B14F-4D97-AF65-F5344CB8AC3E}">
        <p14:creationId xmlns:p14="http://schemas.microsoft.com/office/powerpoint/2010/main" val="256730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Common ones are input type=“text” and “number”</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25</a:t>
            </a:fld>
            <a:endParaRPr dirty="0"/>
          </a:p>
        </p:txBody>
      </p:sp>
    </p:spTree>
    <p:extLst>
      <p:ext uri="{BB962C8B-B14F-4D97-AF65-F5344CB8AC3E}">
        <p14:creationId xmlns:p14="http://schemas.microsoft.com/office/powerpoint/2010/main" val="819247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just</a:t>
            </a:r>
            <a:r>
              <a:rPr lang="en-GB" baseline="0" dirty="0" smtClean="0"/>
              <a:t> means end of file it’ll put one in, np</a:t>
            </a:r>
            <a:endParaRPr lang="en-GB" dirty="0" smtClean="0"/>
          </a:p>
          <a:p>
            <a:r>
              <a:rPr lang="en-GB" dirty="0" smtClean="0"/>
              <a:t>Restricted production is a fancy way</a:t>
            </a:r>
            <a:r>
              <a:rPr lang="en-GB" baseline="0" dirty="0" smtClean="0"/>
              <a:t> of saying continue/break/return/throw, if it encounters one of these and then a line terminator, it’ll put a SC in.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108</a:t>
            </a:fld>
            <a:endParaRPr dirty="0"/>
          </a:p>
        </p:txBody>
      </p:sp>
    </p:spTree>
    <p:extLst>
      <p:ext uri="{BB962C8B-B14F-4D97-AF65-F5344CB8AC3E}">
        <p14:creationId xmlns:p14="http://schemas.microsoft.com/office/powerpoint/2010/main" val="2129053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In this case, the </a:t>
            </a:r>
            <a:r>
              <a:rPr lang="en-GB" b="1" dirty="0" smtClean="0"/>
              <a:t>v</a:t>
            </a:r>
            <a:r>
              <a:rPr lang="en-GB" b="0" dirty="0" smtClean="0"/>
              <a:t> of</a:t>
            </a:r>
            <a:r>
              <a:rPr lang="en-GB" b="0" baseline="0" dirty="0" smtClean="0"/>
              <a:t> </a:t>
            </a:r>
            <a:r>
              <a:rPr lang="en-GB" b="0" baseline="0" dirty="0" err="1" smtClean="0"/>
              <a:t>var</a:t>
            </a:r>
            <a:r>
              <a:rPr lang="en-GB" b="0" baseline="0" dirty="0" smtClean="0"/>
              <a:t> b = 13 doesn’t make sense, so it puts a SC between them. </a:t>
            </a:r>
          </a:p>
          <a:p>
            <a:r>
              <a:rPr lang="en-GB" b="0" baseline="0" dirty="0" smtClean="0"/>
              <a:t>If the offending token is separated from the previous token by at least one line terminator</a:t>
            </a:r>
          </a:p>
          <a:p>
            <a:r>
              <a:rPr lang="en-GB" b="0" baseline="0" dirty="0" smtClean="0"/>
              <a:t>If the offending token is a curly brace }, then we put a semi colon in between.</a:t>
            </a:r>
          </a:p>
          <a:p>
            <a:endParaRPr lang="en-GB" dirty="0" smtClean="0"/>
          </a:p>
          <a:p>
            <a:r>
              <a:rPr lang="en-GB" dirty="0" smtClean="0"/>
              <a:t>[] is an allowed character</a:t>
            </a:r>
            <a:r>
              <a:rPr lang="en-GB" baseline="0" dirty="0" smtClean="0"/>
              <a:t> after </a:t>
            </a:r>
            <a:r>
              <a:rPr lang="en-GB" baseline="0" dirty="0" err="1" smtClean="0"/>
              <a:t>b+a</a:t>
            </a:r>
            <a:r>
              <a:rPr lang="en-GB" baseline="0" dirty="0" smtClean="0"/>
              <a:t>, so it wont put a SC there, but then we’re </a:t>
            </a:r>
            <a:r>
              <a:rPr lang="en-GB" baseline="0" dirty="0" err="1" smtClean="0"/>
              <a:t>gonna</a:t>
            </a:r>
            <a:r>
              <a:rPr lang="en-GB" baseline="0" dirty="0" smtClean="0"/>
              <a:t> get an error since it’s looking for something that doesn’t exist.</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109</a:t>
            </a:fld>
            <a:endParaRPr dirty="0"/>
          </a:p>
        </p:txBody>
      </p:sp>
    </p:spTree>
    <p:extLst>
      <p:ext uri="{BB962C8B-B14F-4D97-AF65-F5344CB8AC3E}">
        <p14:creationId xmlns:p14="http://schemas.microsoft.com/office/powerpoint/2010/main" val="2214705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is an allowed character</a:t>
            </a:r>
            <a:r>
              <a:rPr lang="en-GB" baseline="0" dirty="0" smtClean="0"/>
              <a:t> after a, so it won’t get a semi colon, but again we’ll get an error. </a:t>
            </a:r>
          </a:p>
          <a:p>
            <a:endParaRPr lang="en-GB" baseline="0" dirty="0" smtClean="0"/>
          </a:p>
          <a:p>
            <a:r>
              <a:rPr lang="en-GB" baseline="0" dirty="0" smtClean="0"/>
              <a:t>This is a common issue when loading in multiple scripts.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110</a:t>
            </a:fld>
            <a:endParaRPr dirty="0"/>
          </a:p>
        </p:txBody>
      </p:sp>
    </p:spTree>
    <p:extLst>
      <p:ext uri="{BB962C8B-B14F-4D97-AF65-F5344CB8AC3E}">
        <p14:creationId xmlns:p14="http://schemas.microsoft.com/office/powerpoint/2010/main" val="4148929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will put a semicolon after the return, meaning h1 isn’t going</a:t>
            </a:r>
            <a:r>
              <a:rPr lang="en-GB" baseline="0" dirty="0" smtClean="0"/>
              <a:t> to be executed or be returned, not good!</a:t>
            </a:r>
          </a:p>
          <a:p>
            <a:endParaRPr lang="en-GB" baseline="0" dirty="0" smtClean="0"/>
          </a:p>
          <a:p>
            <a:r>
              <a:rPr lang="en-GB" baseline="0" dirty="0" smtClean="0"/>
              <a:t>You can live without using them, but you’re prone to getting bugs if so, I’d </a:t>
            </a:r>
            <a:r>
              <a:rPr lang="en-GB" b="1" baseline="0" dirty="0" smtClean="0"/>
              <a:t>highly</a:t>
            </a:r>
            <a:r>
              <a:rPr lang="en-GB" b="0" baseline="0" dirty="0" smtClean="0"/>
              <a:t> recommend you just use them everywhere.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111</a:t>
            </a:fld>
            <a:endParaRPr dirty="0"/>
          </a:p>
        </p:txBody>
      </p:sp>
    </p:spTree>
    <p:extLst>
      <p:ext uri="{BB962C8B-B14F-4D97-AF65-F5344CB8AC3E}">
        <p14:creationId xmlns:p14="http://schemas.microsoft.com/office/powerpoint/2010/main" val="1816611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smtClean="0"/>
              <a:t>JSHint</a:t>
            </a:r>
            <a:r>
              <a:rPr lang="en-GB" baseline="0" dirty="0" smtClean="0"/>
              <a:t> is recommended</a:t>
            </a:r>
          </a:p>
          <a:p>
            <a:endParaRPr lang="en-GB" baseline="0" dirty="0" smtClean="0"/>
          </a:p>
          <a:p>
            <a:endParaRPr lang="en-GB" dirty="0" smtClean="0"/>
          </a:p>
          <a:p>
            <a:r>
              <a:rPr lang="en-GB" dirty="0" smtClean="0"/>
              <a:t>jshint.com/code</a:t>
            </a:r>
          </a:p>
          <a:p>
            <a:r>
              <a:rPr lang="en-GB" b="1" dirty="0" smtClean="0"/>
              <a:t>Brackets</a:t>
            </a:r>
            <a:r>
              <a:rPr lang="en-GB" dirty="0" smtClean="0"/>
              <a:t> plugin, or </a:t>
            </a:r>
            <a:r>
              <a:rPr lang="en-GB" b="1" dirty="0" smtClean="0"/>
              <a:t>ATOM </a:t>
            </a:r>
            <a:r>
              <a:rPr lang="en-GB" dirty="0" smtClean="0"/>
              <a:t>plugin</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112</a:t>
            </a:fld>
            <a:endParaRPr dirty="0"/>
          </a:p>
        </p:txBody>
      </p:sp>
    </p:spTree>
    <p:extLst>
      <p:ext uri="{BB962C8B-B14F-4D97-AF65-F5344CB8AC3E}">
        <p14:creationId xmlns:p14="http://schemas.microsoft.com/office/powerpoint/2010/main" val="3078508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Why is an extra comma bad? – </a:t>
            </a:r>
            <a:r>
              <a:rPr lang="en-GB" b="1" dirty="0" smtClean="0"/>
              <a:t>Different</a:t>
            </a:r>
            <a:r>
              <a:rPr lang="en-GB" b="1" baseline="0" dirty="0" smtClean="0"/>
              <a:t> browsers interpret this different, returning different lengths, some count by elements, some count by commas!</a:t>
            </a:r>
          </a:p>
          <a:p>
            <a:endParaRPr lang="en-GB" b="0"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114</a:t>
            </a:fld>
            <a:endParaRPr dirty="0"/>
          </a:p>
        </p:txBody>
      </p:sp>
    </p:spTree>
    <p:extLst>
      <p:ext uri="{BB962C8B-B14F-4D97-AF65-F5344CB8AC3E}">
        <p14:creationId xmlns:p14="http://schemas.microsoft.com/office/powerpoint/2010/main" val="2206680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Good/bad/good</a:t>
            </a:r>
          </a:p>
          <a:p>
            <a:endParaRPr lang="en-GB" dirty="0" smtClean="0"/>
          </a:p>
          <a:p>
            <a:r>
              <a:rPr lang="en-GB" dirty="0" smtClean="0"/>
              <a:t>When it goes through the function, it sees that</a:t>
            </a:r>
            <a:r>
              <a:rPr lang="en-GB" baseline="0" dirty="0" smtClean="0"/>
              <a:t> you need a “</a:t>
            </a:r>
            <a:r>
              <a:rPr lang="en-GB" baseline="0" dirty="0" err="1" smtClean="0"/>
              <a:t>stringToPrint</a:t>
            </a:r>
            <a:r>
              <a:rPr lang="en-GB" baseline="0" dirty="0" smtClean="0"/>
              <a:t>” reference, but it doesn’t have it since it was never declared.</a:t>
            </a:r>
          </a:p>
          <a:p>
            <a:r>
              <a:rPr lang="en-GB" baseline="0" dirty="0" smtClean="0"/>
              <a:t>So the compiler looks in the function scope for it, doesn’t find it, asks the global scope for it, and then if that doesn’t have it either, it thinks “well you clearly meant to make one, here you go!” and it becomes GLOBAL.</a:t>
            </a:r>
          </a:p>
          <a:p>
            <a:endParaRPr lang="en-GB" baseline="0" dirty="0" smtClean="0"/>
          </a:p>
          <a:p>
            <a:r>
              <a:rPr lang="en-GB" baseline="0" dirty="0" smtClean="0"/>
              <a:t>This is bad.</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116</a:t>
            </a:fld>
            <a:endParaRPr dirty="0"/>
          </a:p>
        </p:txBody>
      </p:sp>
    </p:spTree>
    <p:extLst>
      <p:ext uri="{BB962C8B-B14F-4D97-AF65-F5344CB8AC3E}">
        <p14:creationId xmlns:p14="http://schemas.microsoft.com/office/powerpoint/2010/main" val="2448273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117</a:t>
            </a:fld>
            <a:endParaRPr dirty="0"/>
          </a:p>
        </p:txBody>
      </p:sp>
    </p:spTree>
    <p:extLst>
      <p:ext uri="{BB962C8B-B14F-4D97-AF65-F5344CB8AC3E}">
        <p14:creationId xmlns:p14="http://schemas.microsoft.com/office/powerpoint/2010/main" val="2209026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121</a:t>
            </a:fld>
            <a:endParaRPr dirty="0"/>
          </a:p>
        </p:txBody>
      </p:sp>
    </p:spTree>
    <p:extLst>
      <p:ext uri="{BB962C8B-B14F-4D97-AF65-F5344CB8AC3E}">
        <p14:creationId xmlns:p14="http://schemas.microsoft.com/office/powerpoint/2010/main" val="36571733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In this example we copy</a:t>
            </a:r>
            <a:r>
              <a:rPr lang="en-GB" baseline="0" dirty="0" smtClean="0"/>
              <a:t> the </a:t>
            </a:r>
            <a:r>
              <a:rPr lang="en-GB" baseline="0" dirty="0" err="1" smtClean="0"/>
              <a:t>printVal</a:t>
            </a:r>
            <a:r>
              <a:rPr lang="en-GB" baseline="0" dirty="0" smtClean="0"/>
              <a:t> function from </a:t>
            </a:r>
            <a:r>
              <a:rPr lang="en-GB" baseline="0" dirty="0" err="1" smtClean="0"/>
              <a:t>obj</a:t>
            </a:r>
            <a:r>
              <a:rPr lang="en-GB" baseline="0" dirty="0" smtClean="0"/>
              <a:t> into obj2 to save time.</a:t>
            </a:r>
          </a:p>
          <a:p>
            <a:r>
              <a:rPr lang="en-GB" baseline="0" dirty="0" smtClean="0"/>
              <a:t>So now </a:t>
            </a:r>
            <a:r>
              <a:rPr lang="en-GB" b="1" baseline="0" dirty="0" smtClean="0"/>
              <a:t>this</a:t>
            </a:r>
            <a:r>
              <a:rPr lang="en-GB" b="0" baseline="0" dirty="0" smtClean="0"/>
              <a:t> refers to obj2 instead of </a:t>
            </a:r>
            <a:r>
              <a:rPr lang="en-GB" b="0" baseline="0" dirty="0" err="1" smtClean="0"/>
              <a:t>obj</a:t>
            </a:r>
            <a:r>
              <a:rPr lang="en-GB" b="0" baseline="0" dirty="0" smtClean="0"/>
              <a:t>, good.</a:t>
            </a:r>
          </a:p>
          <a:p>
            <a:r>
              <a:rPr lang="en-GB" b="0" baseline="0" dirty="0" smtClean="0"/>
              <a:t>This can bind to the global object/scope, this is bad</a:t>
            </a:r>
          </a:p>
          <a:p>
            <a:r>
              <a:rPr lang="en-GB" b="0" baseline="0" dirty="0" smtClean="0"/>
              <a:t>Now it’ll print out the entire contents of the global object, which is massive and useless.</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124</a:t>
            </a:fld>
            <a:endParaRPr dirty="0"/>
          </a:p>
        </p:txBody>
      </p:sp>
    </p:spTree>
    <p:extLst>
      <p:ext uri="{BB962C8B-B14F-4D97-AF65-F5344CB8AC3E}">
        <p14:creationId xmlns:p14="http://schemas.microsoft.com/office/powerpoint/2010/main" val="162648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Feel</a:t>
            </a:r>
            <a:r>
              <a:rPr lang="en-GB" baseline="0" dirty="0" smtClean="0"/>
              <a:t> free to use bootstrap!</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55</a:t>
            </a:fld>
            <a:endParaRPr dirty="0"/>
          </a:p>
        </p:txBody>
      </p:sp>
    </p:spTree>
    <p:extLst>
      <p:ext uri="{BB962C8B-B14F-4D97-AF65-F5344CB8AC3E}">
        <p14:creationId xmlns:p14="http://schemas.microsoft.com/office/powerpoint/2010/main" val="3123417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smtClean="0"/>
              <a:t>Load and go delivery </a:t>
            </a:r>
            <a:r>
              <a:rPr lang="en-GB" dirty="0" smtClean="0"/>
              <a:t>- programs are delivered to the execution site as the source code, not an exe or anything, literally just the code.</a:t>
            </a:r>
          </a:p>
          <a:p>
            <a:r>
              <a:rPr lang="en-GB" dirty="0" smtClean="0"/>
              <a:t>reason for that is so that it can be embedded into web pages, which are text, super convenient.</a:t>
            </a:r>
          </a:p>
          <a:p>
            <a:r>
              <a:rPr lang="en-GB" b="1" dirty="0" smtClean="0"/>
              <a:t>Loose typing </a:t>
            </a:r>
            <a:r>
              <a:rPr lang="en-GB" dirty="0" smtClean="0"/>
              <a:t>- controversial, fashion right now is strong typing so compilers can check everything, loose typing has benefits though, easier to write.</a:t>
            </a:r>
          </a:p>
          <a:p>
            <a:r>
              <a:rPr lang="en-GB" b="1" dirty="0" smtClean="0"/>
              <a:t>Objects as general containers </a:t>
            </a:r>
            <a:r>
              <a:rPr lang="en-GB" dirty="0" smtClean="0"/>
              <a:t>- great idea, unification of objects and hash tables, objects are completely dynamic so attributes and functions can be added to them at any time.</a:t>
            </a:r>
          </a:p>
          <a:p>
            <a:r>
              <a:rPr lang="en-GB" b="1" dirty="0" smtClean="0"/>
              <a:t>Prototypal inheritance </a:t>
            </a:r>
            <a:r>
              <a:rPr lang="en-GB" dirty="0" smtClean="0"/>
              <a:t>- different than class inheritance which is common in other languages, objects inherit from other objects. powerful idea but not really understood very well, very powerful and effective.</a:t>
            </a:r>
          </a:p>
          <a:p>
            <a:r>
              <a:rPr lang="en-GB" b="1" dirty="0" smtClean="0"/>
              <a:t>Lambda</a:t>
            </a:r>
            <a:r>
              <a:rPr lang="en-GB" dirty="0" smtClean="0"/>
              <a:t> - use of functions as first class objects, super powerful idea.</a:t>
            </a:r>
          </a:p>
          <a:p>
            <a:r>
              <a:rPr lang="en-GB" b="1" dirty="0" smtClean="0"/>
              <a:t>Linkage through global variables </a:t>
            </a:r>
            <a:r>
              <a:rPr lang="en-GB" dirty="0" smtClean="0"/>
              <a:t>– because of the load and go model, there’s no linking, so separate compilation units are combined through a common global namespace, which is a really bad idea, security issues, reliability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129</a:t>
            </a:fld>
            <a:endParaRPr dirty="0"/>
          </a:p>
        </p:txBody>
      </p:sp>
    </p:spTree>
    <p:extLst>
      <p:ext uri="{BB962C8B-B14F-4D97-AF65-F5344CB8AC3E}">
        <p14:creationId xmlns:p14="http://schemas.microsoft.com/office/powerpoint/2010/main" val="3658737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JS</a:t>
            </a:r>
            <a:r>
              <a:rPr lang="en-GB" baseline="0" dirty="0" smtClean="0"/>
              <a:t> Notation can be really confusing as it’s trying to look like a classical pattern, but functioning like prototypal, ugh.</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130</a:t>
            </a:fld>
            <a:endParaRPr dirty="0"/>
          </a:p>
        </p:txBody>
      </p:sp>
    </p:spTree>
    <p:extLst>
      <p:ext uri="{BB962C8B-B14F-4D97-AF65-F5344CB8AC3E}">
        <p14:creationId xmlns:p14="http://schemas.microsoft.com/office/powerpoint/2010/main" val="11459867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Since it didn’t have a name, it’ll create a name value for our</a:t>
            </a:r>
            <a:r>
              <a:rPr lang="en-GB" baseline="0" dirty="0" smtClean="0"/>
              <a:t> </a:t>
            </a:r>
            <a:r>
              <a:rPr lang="en-GB" baseline="0" dirty="0" err="1" smtClean="0"/>
              <a:t>myNewObject</a:t>
            </a:r>
            <a:r>
              <a:rPr lang="en-GB" baseline="0" dirty="0" smtClean="0"/>
              <a:t>.</a:t>
            </a:r>
          </a:p>
          <a:p>
            <a:r>
              <a:rPr lang="en-GB" baseline="0" dirty="0" smtClean="0"/>
              <a:t>Since it didn’t have a level, it’ll look in the old object to get the level, then store the new increment in the new object.</a:t>
            </a:r>
          </a:p>
          <a:p>
            <a:r>
              <a:rPr lang="en-GB" baseline="0" dirty="0" smtClean="0"/>
              <a:t>This provides our simple inheritance mechanism!</a:t>
            </a: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131</a:t>
            </a:fld>
            <a:endParaRPr dirty="0"/>
          </a:p>
        </p:txBody>
      </p:sp>
    </p:spTree>
    <p:extLst>
      <p:ext uri="{BB962C8B-B14F-4D97-AF65-F5344CB8AC3E}">
        <p14:creationId xmlns:p14="http://schemas.microsoft.com/office/powerpoint/2010/main" val="2973731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132</a:t>
            </a:fld>
            <a:endParaRPr dirty="0"/>
          </a:p>
        </p:txBody>
      </p:sp>
    </p:spTree>
    <p:extLst>
      <p:ext uri="{BB962C8B-B14F-4D97-AF65-F5344CB8AC3E}">
        <p14:creationId xmlns:p14="http://schemas.microsoft.com/office/powerpoint/2010/main" val="8303281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228600" indent="-228600">
              <a:buAutoNum type="arabicPeriod"/>
            </a:pPr>
            <a:r>
              <a:rPr lang="en-GB" dirty="0" smtClean="0"/>
              <a:t>One of the most important features</a:t>
            </a:r>
            <a:r>
              <a:rPr lang="en-GB" baseline="0" dirty="0" smtClean="0"/>
              <a:t> is that the inner function still has access to the outer functions variables even after the outer function has returned.	</a:t>
            </a:r>
            <a:br>
              <a:rPr lang="en-GB" baseline="0" dirty="0" smtClean="0"/>
            </a:br>
            <a:r>
              <a:rPr lang="en-GB" baseline="0" dirty="0" smtClean="0"/>
              <a:t>When JS functions execute they use the same scope that was in effect when they were created, this means that even after the outer function has returned the inner function still has access to the variables later in your program.</a:t>
            </a:r>
          </a:p>
          <a:p>
            <a:pPr marL="228600" indent="-228600">
              <a:buAutoNum type="arabicPeriod"/>
            </a:pPr>
            <a:endParaRPr lang="en-GB" baseline="0" dirty="0" smtClean="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137</a:t>
            </a:fld>
            <a:endParaRPr dirty="0"/>
          </a:p>
        </p:txBody>
      </p:sp>
    </p:spTree>
    <p:extLst>
      <p:ext uri="{BB962C8B-B14F-4D97-AF65-F5344CB8AC3E}">
        <p14:creationId xmlns:p14="http://schemas.microsoft.com/office/powerpoint/2010/main" val="245576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They do not store the actual value,</a:t>
            </a:r>
            <a:r>
              <a:rPr lang="en-GB" baseline="0" dirty="0" smtClean="0"/>
              <a:t> closures get more interesting when the value of the outer functions’ variable changes before the closure is called. This powerful feature can be harnessed I creative ways, such as this private variables example.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138</a:t>
            </a:fld>
            <a:endParaRPr dirty="0"/>
          </a:p>
        </p:txBody>
      </p:sp>
    </p:spTree>
    <p:extLst>
      <p:ext uri="{BB962C8B-B14F-4D97-AF65-F5344CB8AC3E}">
        <p14:creationId xmlns:p14="http://schemas.microsoft.com/office/powerpoint/2010/main" val="1731869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8806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58</a:t>
            </a:fld>
            <a:endParaRPr dirty="0"/>
          </a:p>
        </p:txBody>
      </p:sp>
    </p:spTree>
    <p:extLst>
      <p:ext uri="{BB962C8B-B14F-4D97-AF65-F5344CB8AC3E}">
        <p14:creationId xmlns:p14="http://schemas.microsoft.com/office/powerpoint/2010/main" val="327571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59</a:t>
            </a:fld>
            <a:endParaRPr dirty="0"/>
          </a:p>
        </p:txBody>
      </p:sp>
    </p:spTree>
    <p:extLst>
      <p:ext uri="{BB962C8B-B14F-4D97-AF65-F5344CB8AC3E}">
        <p14:creationId xmlns:p14="http://schemas.microsoft.com/office/powerpoint/2010/main" val="328624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60</a:t>
            </a:fld>
            <a:endParaRPr dirty="0"/>
          </a:p>
        </p:txBody>
      </p:sp>
    </p:spTree>
    <p:extLst>
      <p:ext uri="{BB962C8B-B14F-4D97-AF65-F5344CB8AC3E}">
        <p14:creationId xmlns:p14="http://schemas.microsoft.com/office/powerpoint/2010/main" val="804541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62</a:t>
            </a:fld>
            <a:endParaRPr dirty="0"/>
          </a:p>
        </p:txBody>
      </p:sp>
    </p:spTree>
    <p:extLst>
      <p:ext uri="{BB962C8B-B14F-4D97-AF65-F5344CB8AC3E}">
        <p14:creationId xmlns:p14="http://schemas.microsoft.com/office/powerpoint/2010/main" val="74634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initial _ should be reserved for implementations</a:t>
            </a:r>
          </a:p>
          <a:p>
            <a:r>
              <a:rPr lang="en-GB" dirty="0" smtClean="0"/>
              <a:t>	$ should be reserved for machines</a:t>
            </a:r>
          </a:p>
          <a:p>
            <a:r>
              <a:rPr lang="en-GB" dirty="0" smtClean="0"/>
              <a:t>	meaning macro processors, program generators etc.</a:t>
            </a:r>
          </a:p>
          <a:p>
            <a:r>
              <a:rPr lang="en-GB" dirty="0" smtClean="0"/>
              <a:t>	ajax community loves dollar signs and use them everywhere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64</a:t>
            </a:fld>
            <a:endParaRPr dirty="0"/>
          </a:p>
        </p:txBody>
      </p:sp>
    </p:spTree>
    <p:extLst>
      <p:ext uri="{BB962C8B-B14F-4D97-AF65-F5344CB8AC3E}">
        <p14:creationId xmlns:p14="http://schemas.microsoft.com/office/powerpoint/2010/main" val="366969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github.com/womackx/JSONDataRepo/blob/master/kings.json" TargetMode="External"/><Relationship Id="rId2" Type="http://schemas.openxmlformats.org/officeDocument/2006/relationships/hyperlink" Target="https://github.com/womackx/JSONDataRepo/blob/master/example.json"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commons.wikimedia.org/w/index.php?curid=3635253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w3schools.com/js/js_reserved.asp"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Professional Front-End Web Development</a:t>
            </a:r>
          </a:p>
        </p:txBody>
      </p:sp>
      <p:sp>
        <p:nvSpPr>
          <p:cNvPr id="3" name="Subtitle 2"/>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13888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141413" y="512901"/>
            <a:ext cx="8215312" cy="5795685"/>
          </a:xfrm>
        </p:spPr>
      </p:pic>
      <p:sp>
        <p:nvSpPr>
          <p:cNvPr id="3" name="Title 2"/>
          <p:cNvSpPr>
            <a:spLocks noGrp="1"/>
          </p:cNvSpPr>
          <p:nvPr>
            <p:ph type="title"/>
          </p:nvPr>
        </p:nvSpPr>
        <p:spPr/>
        <p:txBody>
          <a:bodyPr/>
          <a:lstStyle/>
          <a:p>
            <a:r>
              <a:rPr lang="en-GB" dirty="0" err="1"/>
              <a:t>SiteMap</a:t>
            </a:r>
            <a:endParaRPr lang="en-GB" dirty="0"/>
          </a:p>
        </p:txBody>
      </p:sp>
      <p:sp>
        <p:nvSpPr>
          <p:cNvPr id="4" name="Text Placeholder 3"/>
          <p:cNvSpPr>
            <a:spLocks noGrp="1"/>
          </p:cNvSpPr>
          <p:nvPr>
            <p:ph type="body" sz="quarter" idx="17"/>
          </p:nvPr>
        </p:nvSpPr>
        <p:spPr/>
        <p:txBody>
          <a:bodyPr/>
          <a:lstStyle/>
          <a:p>
            <a:r>
              <a:rPr lang="en-GB" dirty="0"/>
              <a:t>Sitemaps are used to provide a high level overview of what pages are needed.</a:t>
            </a:r>
          </a:p>
          <a:p>
            <a:endParaRPr lang="en-GB" dirty="0"/>
          </a:p>
          <a:p>
            <a:r>
              <a:rPr lang="en-GB" dirty="0"/>
              <a:t>It also shows the hierarches of the pages.</a:t>
            </a:r>
          </a:p>
          <a:p>
            <a:endParaRPr lang="en-GB" dirty="0"/>
          </a:p>
          <a:p>
            <a:r>
              <a:rPr lang="en-GB" dirty="0"/>
              <a:t>They </a:t>
            </a:r>
            <a:r>
              <a:rPr lang="en-GB" b="1" dirty="0"/>
              <a:t>do not</a:t>
            </a:r>
            <a:r>
              <a:rPr lang="en-GB" dirty="0"/>
              <a:t> show how users move through the site.</a:t>
            </a:r>
          </a:p>
        </p:txBody>
      </p:sp>
    </p:spTree>
    <p:extLst>
      <p:ext uri="{BB962C8B-B14F-4D97-AF65-F5344CB8AC3E}">
        <p14:creationId xmlns:p14="http://schemas.microsoft.com/office/powerpoint/2010/main" val="2951745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JSON</a:t>
            </a:r>
            <a:endParaRPr lang="en-GB" dirty="0"/>
          </a:p>
        </p:txBody>
      </p:sp>
      <p:sp>
        <p:nvSpPr>
          <p:cNvPr id="4" name="Rectangle 3"/>
          <p:cNvSpPr/>
          <p:nvPr/>
        </p:nvSpPr>
        <p:spPr>
          <a:xfrm>
            <a:off x="5267864" y="2391453"/>
            <a:ext cx="6924136" cy="830997"/>
          </a:xfrm>
          <a:prstGeom prst="rect">
            <a:avLst/>
          </a:prstGeom>
        </p:spPr>
        <p:txBody>
          <a:bodyPr wrap="square">
            <a:spAutoFit/>
          </a:bodyPr>
          <a:lstStyle/>
          <a:p>
            <a:r>
              <a:rPr lang="en-GB" sz="1600" b="1" dirty="0"/>
              <a:t> </a:t>
            </a:r>
            <a:r>
              <a:rPr lang="en-GB" sz="1600" b="1" dirty="0" err="1"/>
              <a:t>var</a:t>
            </a:r>
            <a:r>
              <a:rPr lang="en-GB" sz="1600" b="1" dirty="0"/>
              <a:t> myH1 = </a:t>
            </a:r>
            <a:r>
              <a:rPr lang="en-GB" sz="1600" b="1" dirty="0" err="1"/>
              <a:t>document.createElement</a:t>
            </a:r>
            <a:r>
              <a:rPr lang="en-GB" sz="1600" b="1" dirty="0"/>
              <a:t>('h1');</a:t>
            </a:r>
          </a:p>
          <a:p>
            <a:r>
              <a:rPr lang="en-GB" sz="1600" b="1" dirty="0"/>
              <a:t> </a:t>
            </a:r>
            <a:r>
              <a:rPr lang="en-GB" sz="1600" b="1" dirty="0" smtClean="0"/>
              <a:t>myH1.textContent </a:t>
            </a:r>
            <a:r>
              <a:rPr lang="en-GB" sz="1600" b="1" dirty="0"/>
              <a:t>= </a:t>
            </a:r>
            <a:r>
              <a:rPr lang="en-GB" sz="1600" b="1" dirty="0" err="1"/>
              <a:t>jsonObj</a:t>
            </a:r>
            <a:r>
              <a:rPr lang="en-GB" sz="1600" b="1" dirty="0"/>
              <a:t>['</a:t>
            </a:r>
            <a:r>
              <a:rPr lang="en-GB" sz="1600" b="1" dirty="0" err="1"/>
              <a:t>squadName</a:t>
            </a:r>
            <a:r>
              <a:rPr lang="en-GB" sz="1600" b="1" dirty="0"/>
              <a:t>'];</a:t>
            </a:r>
          </a:p>
          <a:p>
            <a:r>
              <a:rPr lang="en-GB" sz="1600" b="1" dirty="0"/>
              <a:t> </a:t>
            </a:r>
            <a:r>
              <a:rPr lang="en-GB" sz="1600" b="1" dirty="0" err="1" smtClean="0"/>
              <a:t>document.getElementsByTagName</a:t>
            </a:r>
            <a:r>
              <a:rPr lang="en-GB" sz="1600" b="1" dirty="0"/>
              <a:t>('head')[0].</a:t>
            </a:r>
            <a:r>
              <a:rPr lang="en-GB" sz="1600" b="1" dirty="0" err="1"/>
              <a:t>appendChild</a:t>
            </a:r>
            <a:r>
              <a:rPr lang="en-GB" sz="1600" b="1" dirty="0"/>
              <a:t>(myH1);</a:t>
            </a:r>
          </a:p>
        </p:txBody>
      </p:sp>
      <p:sp>
        <p:nvSpPr>
          <p:cNvPr id="7" name="Rectangle 6"/>
          <p:cNvSpPr/>
          <p:nvPr/>
        </p:nvSpPr>
        <p:spPr>
          <a:xfrm>
            <a:off x="563593" y="2074783"/>
            <a:ext cx="6096000" cy="4278094"/>
          </a:xfrm>
          <a:prstGeom prst="rect">
            <a:avLst/>
          </a:prstGeom>
        </p:spPr>
        <p:txBody>
          <a:bodyPr>
            <a:spAutoFit/>
          </a:bodyPr>
          <a:lstStyle/>
          <a:p>
            <a:r>
              <a:rPr lang="en-GB" sz="1600" dirty="0"/>
              <a:t>{</a:t>
            </a:r>
          </a:p>
          <a:p>
            <a:r>
              <a:rPr lang="en-GB" sz="1600" dirty="0"/>
              <a:t>  "</a:t>
            </a:r>
            <a:r>
              <a:rPr lang="en-GB" sz="1600" dirty="0" err="1"/>
              <a:t>squadName</a:t>
            </a:r>
            <a:r>
              <a:rPr lang="en-GB" sz="1600" dirty="0"/>
              <a:t>" : "Super hero squad",</a:t>
            </a:r>
          </a:p>
          <a:p>
            <a:r>
              <a:rPr lang="en-GB" sz="1600" dirty="0"/>
              <a:t>  "</a:t>
            </a:r>
            <a:r>
              <a:rPr lang="en-GB" sz="1600" dirty="0" err="1"/>
              <a:t>homeTown</a:t>
            </a:r>
            <a:r>
              <a:rPr lang="en-GB" sz="1600" dirty="0"/>
              <a:t>" : "Metro City",</a:t>
            </a:r>
          </a:p>
          <a:p>
            <a:r>
              <a:rPr lang="en-GB" sz="1600" dirty="0"/>
              <a:t>  "formed" : 2016,</a:t>
            </a:r>
          </a:p>
          <a:p>
            <a:r>
              <a:rPr lang="en-GB" sz="1600" dirty="0"/>
              <a:t>  "</a:t>
            </a:r>
            <a:r>
              <a:rPr lang="en-GB" sz="1600" dirty="0" err="1"/>
              <a:t>secretBase</a:t>
            </a:r>
            <a:r>
              <a:rPr lang="en-GB" sz="1600" dirty="0"/>
              <a:t>" : "Super tower",</a:t>
            </a:r>
          </a:p>
          <a:p>
            <a:r>
              <a:rPr lang="en-GB" sz="1600" dirty="0"/>
              <a:t>  "active" : true,</a:t>
            </a:r>
          </a:p>
          <a:p>
            <a:r>
              <a:rPr lang="en-GB" sz="1600" dirty="0"/>
              <a:t>  "members" : [</a:t>
            </a:r>
          </a:p>
          <a:p>
            <a:r>
              <a:rPr lang="en-GB" sz="1600" dirty="0"/>
              <a:t>    {</a:t>
            </a:r>
          </a:p>
          <a:p>
            <a:r>
              <a:rPr lang="en-GB" sz="1600" dirty="0"/>
              <a:t>      "name" : "Molecule Man",</a:t>
            </a:r>
          </a:p>
          <a:p>
            <a:r>
              <a:rPr lang="en-GB" sz="1600" dirty="0"/>
              <a:t>      "age" : 29,</a:t>
            </a:r>
          </a:p>
          <a:p>
            <a:r>
              <a:rPr lang="en-GB" sz="1600" dirty="0"/>
              <a:t>      "</a:t>
            </a:r>
            <a:r>
              <a:rPr lang="en-GB" sz="1600" dirty="0" err="1"/>
              <a:t>secretIdentity</a:t>
            </a:r>
            <a:r>
              <a:rPr lang="en-GB" sz="1600" dirty="0"/>
              <a:t>" : "Dan Jukes",</a:t>
            </a:r>
          </a:p>
          <a:p>
            <a:r>
              <a:rPr lang="en-GB" sz="1600" dirty="0"/>
              <a:t>      "powers" : [</a:t>
            </a:r>
          </a:p>
          <a:p>
            <a:r>
              <a:rPr lang="en-GB" sz="1600" dirty="0"/>
              <a:t>        "Radiation resistance",</a:t>
            </a:r>
          </a:p>
          <a:p>
            <a:r>
              <a:rPr lang="en-GB" sz="1600" dirty="0"/>
              <a:t>        "Turning tiny",</a:t>
            </a:r>
          </a:p>
          <a:p>
            <a:r>
              <a:rPr lang="en-GB" sz="1600" dirty="0"/>
              <a:t>        "Radiation blast"</a:t>
            </a:r>
          </a:p>
          <a:p>
            <a:r>
              <a:rPr lang="en-GB" sz="1600" dirty="0"/>
              <a:t>      ]</a:t>
            </a:r>
          </a:p>
          <a:p>
            <a:r>
              <a:rPr lang="en-GB" sz="1600" dirty="0"/>
              <a:t>    },</a:t>
            </a:r>
          </a:p>
        </p:txBody>
      </p:sp>
    </p:spTree>
    <p:extLst>
      <p:ext uri="{BB962C8B-B14F-4D97-AF65-F5344CB8AC3E}">
        <p14:creationId xmlns:p14="http://schemas.microsoft.com/office/powerpoint/2010/main" val="18837074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a:t>
            </a:r>
            <a:r>
              <a:rPr lang="en-GB" i="1" dirty="0" err="1" smtClean="0"/>
              <a:t>VanillaJS</a:t>
            </a:r>
            <a:r>
              <a:rPr lang="en-GB" dirty="0" smtClean="0"/>
              <a:t>, access the JSON file at this address</a:t>
            </a:r>
          </a:p>
          <a:p>
            <a:pPr lvl="1"/>
            <a:r>
              <a:rPr lang="en-GB" dirty="0">
                <a:hlinkClick r:id="rId2"/>
              </a:rPr>
              <a:t>https://</a:t>
            </a:r>
            <a:r>
              <a:rPr lang="en-GB" dirty="0" smtClean="0">
                <a:hlinkClick r:id="rId2"/>
              </a:rPr>
              <a:t>github.com/womackx/JSONDataRepo/blob/master/example.json</a:t>
            </a:r>
            <a:endParaRPr lang="en-GB" dirty="0" smtClean="0"/>
          </a:p>
          <a:p>
            <a:r>
              <a:rPr lang="en-GB" dirty="0" smtClean="0"/>
              <a:t>Once loaded, display those objects on your page.</a:t>
            </a:r>
          </a:p>
          <a:p>
            <a:endParaRPr lang="en-GB" dirty="0"/>
          </a:p>
          <a:p>
            <a:r>
              <a:rPr lang="en-GB" dirty="0" smtClean="0"/>
              <a:t>Similarly, load this JSON file at this address</a:t>
            </a:r>
          </a:p>
          <a:p>
            <a:pPr lvl="1"/>
            <a:r>
              <a:rPr lang="en-GB" dirty="0">
                <a:hlinkClick r:id="rId3"/>
              </a:rPr>
              <a:t>https://</a:t>
            </a:r>
            <a:r>
              <a:rPr lang="en-GB" dirty="0" smtClean="0">
                <a:hlinkClick r:id="rId3"/>
              </a:rPr>
              <a:t>github.com/womackx/JSONDataRepo/blob/master/kings.json</a:t>
            </a:r>
            <a:endParaRPr lang="en-GB" dirty="0" smtClean="0"/>
          </a:p>
          <a:p>
            <a:r>
              <a:rPr lang="en-GB" dirty="0" smtClean="0"/>
              <a:t>Instead of loading all the object on the page, have a text box that will take an attribute that belongs to these objects, and output the contents of the specific object it’s associated with.</a:t>
            </a:r>
          </a:p>
          <a:p>
            <a:endParaRPr lang="en-GB" dirty="0"/>
          </a:p>
        </p:txBody>
      </p:sp>
      <p:sp>
        <p:nvSpPr>
          <p:cNvPr id="3" name="Title 2"/>
          <p:cNvSpPr>
            <a:spLocks noGrp="1"/>
          </p:cNvSpPr>
          <p:nvPr>
            <p:ph type="title"/>
          </p:nvPr>
        </p:nvSpPr>
        <p:spPr/>
        <p:txBody>
          <a:bodyPr>
            <a:normAutofit fontScale="90000"/>
          </a:bodyPr>
          <a:lstStyle/>
          <a:p>
            <a:r>
              <a:rPr lang="en-GB" dirty="0" smtClean="0"/>
              <a:t>Coding Challenge 8 &amp; 9  - JSON</a:t>
            </a:r>
            <a:endParaRPr lang="en-GB" dirty="0"/>
          </a:p>
        </p:txBody>
      </p:sp>
    </p:spTree>
    <p:extLst>
      <p:ext uri="{BB962C8B-B14F-4D97-AF65-F5344CB8AC3E}">
        <p14:creationId xmlns:p14="http://schemas.microsoft.com/office/powerpoint/2010/main" val="5073497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smtClean="0"/>
              <a:t>Create </a:t>
            </a:r>
            <a:r>
              <a:rPr lang="en-GB" sz="2000" dirty="0"/>
              <a:t>a virtual </a:t>
            </a:r>
            <a:r>
              <a:rPr lang="en-GB" sz="2000" dirty="0" smtClean="0"/>
              <a:t>garage with the following functionality;</a:t>
            </a:r>
            <a:endParaRPr lang="en-GB" sz="2000" dirty="0"/>
          </a:p>
          <a:p>
            <a:pPr lvl="1"/>
            <a:r>
              <a:rPr lang="en-GB" dirty="0"/>
              <a:t>Check in </a:t>
            </a:r>
            <a:r>
              <a:rPr lang="en-GB" b="1" dirty="0"/>
              <a:t>cars</a:t>
            </a:r>
            <a:r>
              <a:rPr lang="en-GB" dirty="0"/>
              <a:t> to the garage</a:t>
            </a:r>
          </a:p>
          <a:p>
            <a:pPr lvl="1"/>
            <a:r>
              <a:rPr lang="en-GB" dirty="0"/>
              <a:t>Check out </a:t>
            </a:r>
            <a:r>
              <a:rPr lang="en-GB" b="1" dirty="0"/>
              <a:t>cars</a:t>
            </a:r>
            <a:endParaRPr lang="en-GB" dirty="0"/>
          </a:p>
          <a:p>
            <a:pPr lvl="1"/>
            <a:r>
              <a:rPr lang="en-GB" dirty="0"/>
              <a:t>Output the contents of the garage</a:t>
            </a:r>
          </a:p>
          <a:p>
            <a:pPr lvl="1"/>
            <a:r>
              <a:rPr lang="en-GB" dirty="0"/>
              <a:t>Calculate the bill for a car, dependant on its attributes</a:t>
            </a:r>
          </a:p>
          <a:p>
            <a:r>
              <a:rPr lang="en-GB" sz="2000" dirty="0"/>
              <a:t>All of these should be able to be done via a user interface, as well as the following non-garage related features;</a:t>
            </a:r>
          </a:p>
          <a:p>
            <a:pPr lvl="0"/>
            <a:r>
              <a:rPr lang="en-GB" sz="2000" dirty="0"/>
              <a:t>Creating cars</a:t>
            </a:r>
          </a:p>
          <a:p>
            <a:pPr lvl="1"/>
            <a:r>
              <a:rPr lang="en-GB" dirty="0"/>
              <a:t>Creating cars with no faults</a:t>
            </a:r>
          </a:p>
          <a:p>
            <a:pPr lvl="1"/>
            <a:r>
              <a:rPr lang="en-GB" dirty="0"/>
              <a:t>Creating cars with numerous faults</a:t>
            </a:r>
          </a:p>
          <a:p>
            <a:endParaRPr lang="en-GB" sz="2000" dirty="0"/>
          </a:p>
        </p:txBody>
      </p:sp>
      <p:sp>
        <p:nvSpPr>
          <p:cNvPr id="3" name="Title 2"/>
          <p:cNvSpPr>
            <a:spLocks noGrp="1"/>
          </p:cNvSpPr>
          <p:nvPr>
            <p:ph type="title"/>
          </p:nvPr>
        </p:nvSpPr>
        <p:spPr/>
        <p:txBody>
          <a:bodyPr>
            <a:normAutofit fontScale="90000"/>
          </a:bodyPr>
          <a:lstStyle/>
          <a:p>
            <a:r>
              <a:rPr lang="en-GB" dirty="0" smtClean="0"/>
              <a:t>Coding Challenge 10 – Garage Project</a:t>
            </a:r>
            <a:endParaRPr lang="en-GB" dirty="0"/>
          </a:p>
        </p:txBody>
      </p:sp>
    </p:spTree>
    <p:extLst>
      <p:ext uri="{BB962C8B-B14F-4D97-AF65-F5344CB8AC3E}">
        <p14:creationId xmlns:p14="http://schemas.microsoft.com/office/powerpoint/2010/main" val="8579992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t>Once the initial garage application is done, create a console interface that accepts commands to perform the previous commands via the console, instead of the </a:t>
            </a:r>
            <a:r>
              <a:rPr lang="en-GB" sz="2000" dirty="0" smtClean="0"/>
              <a:t>interface e.g</a:t>
            </a:r>
            <a:r>
              <a:rPr lang="en-GB" sz="2000" dirty="0"/>
              <a:t>.</a:t>
            </a:r>
          </a:p>
          <a:p>
            <a:pPr lvl="1"/>
            <a:r>
              <a:rPr lang="en-GB" b="1" dirty="0"/>
              <a:t>add car Peugeot yk10ykm 4 </a:t>
            </a:r>
            <a:endParaRPr lang="en-GB" dirty="0"/>
          </a:p>
          <a:p>
            <a:pPr lvl="1"/>
            <a:r>
              <a:rPr lang="en-GB" b="1" dirty="0"/>
              <a:t>output Garage</a:t>
            </a:r>
            <a:endParaRPr lang="en-GB" dirty="0"/>
          </a:p>
          <a:p>
            <a:pPr lvl="1"/>
            <a:r>
              <a:rPr lang="en-GB" b="1" dirty="0"/>
              <a:t>check in yk10ykm</a:t>
            </a:r>
            <a:endParaRPr lang="en-GB" dirty="0"/>
          </a:p>
          <a:p>
            <a:pPr lvl="1"/>
            <a:r>
              <a:rPr lang="en-GB" b="1" dirty="0"/>
              <a:t>bill </a:t>
            </a:r>
            <a:r>
              <a:rPr lang="en-GB" b="1" dirty="0" smtClean="0"/>
              <a:t>yk10ykm</a:t>
            </a:r>
          </a:p>
          <a:p>
            <a:pPr lvl="1"/>
            <a:r>
              <a:rPr lang="en-GB" b="1" dirty="0"/>
              <a:t>g</a:t>
            </a:r>
            <a:r>
              <a:rPr lang="en-GB" b="1" dirty="0" smtClean="0"/>
              <a:t>arage </a:t>
            </a:r>
            <a:r>
              <a:rPr lang="en-GB" b="1" dirty="0" err="1" smtClean="0"/>
              <a:t>changeLimit</a:t>
            </a:r>
            <a:r>
              <a:rPr lang="en-GB" b="1" dirty="0" smtClean="0"/>
              <a:t> 10</a:t>
            </a:r>
          </a:p>
          <a:p>
            <a:pPr lvl="1"/>
            <a:r>
              <a:rPr lang="en-GB" b="1" dirty="0"/>
              <a:t>g</a:t>
            </a:r>
            <a:r>
              <a:rPr lang="en-GB" b="1" dirty="0" smtClean="0"/>
              <a:t>arage empty</a:t>
            </a:r>
            <a:endParaRPr lang="en-GB" dirty="0"/>
          </a:p>
          <a:p>
            <a:r>
              <a:rPr lang="en-GB" sz="2000" dirty="0"/>
              <a:t>Which will output the changes in the </a:t>
            </a:r>
            <a:r>
              <a:rPr lang="en-GB" sz="2000" dirty="0" smtClean="0"/>
              <a:t>console after being ran.</a:t>
            </a:r>
          </a:p>
          <a:p>
            <a:r>
              <a:rPr lang="en-GB" sz="2000" b="1" dirty="0" smtClean="0"/>
              <a:t>The commands must be </a:t>
            </a:r>
            <a:r>
              <a:rPr lang="en-GB" sz="2000" b="1" dirty="0" err="1" smtClean="0"/>
              <a:t>oneliners</a:t>
            </a:r>
            <a:r>
              <a:rPr lang="en-GB" sz="2000" b="1" dirty="0" smtClean="0"/>
              <a:t>.</a:t>
            </a:r>
            <a:endParaRPr lang="en-GB" sz="2000" b="1" dirty="0"/>
          </a:p>
          <a:p>
            <a:endParaRPr lang="en-GB" dirty="0"/>
          </a:p>
        </p:txBody>
      </p:sp>
      <p:sp>
        <p:nvSpPr>
          <p:cNvPr id="3" name="Title 2"/>
          <p:cNvSpPr>
            <a:spLocks noGrp="1"/>
          </p:cNvSpPr>
          <p:nvPr>
            <p:ph type="title"/>
          </p:nvPr>
        </p:nvSpPr>
        <p:spPr/>
        <p:txBody>
          <a:bodyPr>
            <a:normAutofit fontScale="90000"/>
          </a:bodyPr>
          <a:lstStyle/>
          <a:p>
            <a:r>
              <a:rPr lang="en-GB" dirty="0" smtClean="0"/>
              <a:t>Coding Challenge 11 – Garage Admin Interface</a:t>
            </a:r>
            <a:endParaRPr lang="en-GB" dirty="0"/>
          </a:p>
        </p:txBody>
      </p:sp>
    </p:spTree>
    <p:extLst>
      <p:ext uri="{BB962C8B-B14F-4D97-AF65-F5344CB8AC3E}">
        <p14:creationId xmlns:p14="http://schemas.microsoft.com/office/powerpoint/2010/main" val="2672561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JS Best Practices</a:t>
            </a:r>
            <a:endParaRPr lang="en-GB" dirty="0"/>
          </a:p>
        </p:txBody>
      </p:sp>
      <p:sp>
        <p:nvSpPr>
          <p:cNvPr id="7" name="Subtitle 6"/>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061415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Programming isn’t about personal taste</a:t>
            </a:r>
          </a:p>
          <a:p>
            <a:r>
              <a:rPr lang="en-GB" dirty="0" smtClean="0"/>
              <a:t>It’s rigor in expression</a:t>
            </a:r>
          </a:p>
          <a:p>
            <a:r>
              <a:rPr lang="en-GB" dirty="0" smtClean="0"/>
              <a:t>It’s clearness in presentation</a:t>
            </a:r>
          </a:p>
          <a:p>
            <a:r>
              <a:rPr lang="en-GB" dirty="0" smtClean="0"/>
              <a:t>It’s product adaptability/longevity</a:t>
            </a:r>
          </a:p>
          <a:p>
            <a:r>
              <a:rPr lang="en-GB" b="1" dirty="0" smtClean="0"/>
              <a:t>Style is more important in JS than most languages</a:t>
            </a:r>
          </a:p>
          <a:p>
            <a:pPr lvl="1"/>
            <a:r>
              <a:rPr lang="en-GB" dirty="0" smtClean="0"/>
              <a:t>Because of the “softness” of the language</a:t>
            </a:r>
          </a:p>
          <a:p>
            <a:r>
              <a:rPr lang="en-GB" b="1" dirty="0" smtClean="0"/>
              <a:t>DISCIPLINE IS NECESSARY!</a:t>
            </a:r>
          </a:p>
          <a:p>
            <a:r>
              <a:rPr lang="en-GB" dirty="0" smtClean="0"/>
              <a:t>90% of JS programs out there are awfully made.</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Style</a:t>
            </a:r>
            <a:endParaRPr lang="en-GB" dirty="0"/>
          </a:p>
        </p:txBody>
      </p:sp>
    </p:spTree>
    <p:extLst>
      <p:ext uri="{BB962C8B-B14F-4D97-AF65-F5344CB8AC3E}">
        <p14:creationId xmlns:p14="http://schemas.microsoft.com/office/powerpoint/2010/main" val="12031655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Semicolons</a:t>
            </a:r>
          </a:p>
          <a:p>
            <a:r>
              <a:rPr lang="en-GB" dirty="0" err="1" smtClean="0"/>
              <a:t>Linting</a:t>
            </a:r>
            <a:r>
              <a:rPr lang="en-GB" dirty="0"/>
              <a:t>	</a:t>
            </a:r>
            <a:endParaRPr lang="en-GB" dirty="0" smtClean="0"/>
          </a:p>
          <a:p>
            <a:r>
              <a:rPr lang="en-GB" dirty="0" smtClean="0"/>
              <a:t>Variables</a:t>
            </a:r>
          </a:p>
          <a:p>
            <a:r>
              <a:rPr lang="en-GB" dirty="0" smtClean="0"/>
              <a:t>Functions</a:t>
            </a:r>
          </a:p>
          <a:p>
            <a:endParaRPr lang="en-GB" dirty="0"/>
          </a:p>
        </p:txBody>
      </p:sp>
      <p:sp>
        <p:nvSpPr>
          <p:cNvPr id="3" name="Title 2"/>
          <p:cNvSpPr>
            <a:spLocks noGrp="1"/>
          </p:cNvSpPr>
          <p:nvPr>
            <p:ph type="title"/>
          </p:nvPr>
        </p:nvSpPr>
        <p:spPr/>
        <p:txBody>
          <a:bodyPr>
            <a:normAutofit fontScale="90000"/>
          </a:bodyPr>
          <a:lstStyle/>
          <a:p>
            <a:r>
              <a:rPr lang="en-GB" dirty="0" smtClean="0"/>
              <a:t>Syntax</a:t>
            </a:r>
            <a:endParaRPr lang="en-GB" dirty="0"/>
          </a:p>
        </p:txBody>
      </p:sp>
    </p:spTree>
    <p:extLst>
      <p:ext uri="{BB962C8B-B14F-4D97-AF65-F5344CB8AC3E}">
        <p14:creationId xmlns:p14="http://schemas.microsoft.com/office/powerpoint/2010/main" val="11963331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Semi colons are optional</a:t>
            </a:r>
            <a:endParaRPr lang="en-GB" sz="1600" dirty="0" smtClean="0"/>
          </a:p>
          <a:p>
            <a:pPr lvl="1"/>
            <a:r>
              <a:rPr lang="en-GB" sz="1400" b="1" dirty="0" smtClean="0"/>
              <a:t>Although they shouldn’t be</a:t>
            </a:r>
          </a:p>
          <a:p>
            <a:r>
              <a:rPr lang="en-GB" sz="1800" dirty="0" smtClean="0"/>
              <a:t>JS puts them in for you, if you don’t put them in.</a:t>
            </a:r>
          </a:p>
          <a:p>
            <a:pPr lvl="1"/>
            <a:r>
              <a:rPr lang="en-GB" sz="1700" b="1" dirty="0" smtClean="0"/>
              <a:t>THIS IS REALLY BAD</a:t>
            </a:r>
          </a:p>
          <a:p>
            <a:pPr lvl="1"/>
            <a:r>
              <a:rPr lang="en-GB" b="1" dirty="0" smtClean="0"/>
              <a:t>IT CAN BREAK YOUR CODE!</a:t>
            </a:r>
            <a:endParaRPr lang="en-GB" dirty="0" smtClean="0"/>
          </a:p>
          <a:p>
            <a:endParaRPr lang="en-GB" b="1" dirty="0"/>
          </a:p>
        </p:txBody>
      </p:sp>
      <p:sp>
        <p:nvSpPr>
          <p:cNvPr id="3" name="Title 2"/>
          <p:cNvSpPr>
            <a:spLocks noGrp="1"/>
          </p:cNvSpPr>
          <p:nvPr>
            <p:ph type="title"/>
          </p:nvPr>
        </p:nvSpPr>
        <p:spPr/>
        <p:txBody>
          <a:bodyPr>
            <a:normAutofit fontScale="90000"/>
          </a:bodyPr>
          <a:lstStyle/>
          <a:p>
            <a:r>
              <a:rPr lang="en-GB" dirty="0" smtClean="0"/>
              <a:t>Semicolons</a:t>
            </a:r>
            <a:endParaRPr lang="en-GB" dirty="0"/>
          </a:p>
        </p:txBody>
      </p:sp>
    </p:spTree>
    <p:extLst>
      <p:ext uri="{BB962C8B-B14F-4D97-AF65-F5344CB8AC3E}">
        <p14:creationId xmlns:p14="http://schemas.microsoft.com/office/powerpoint/2010/main" val="39319778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There are 3 rules that JS follows for ASI</a:t>
            </a:r>
          </a:p>
          <a:p>
            <a:pPr marL="800100" lvl="1" indent="-342900">
              <a:buFont typeface="+mj-lt"/>
              <a:buAutoNum type="arabicPeriod"/>
            </a:pPr>
            <a:r>
              <a:rPr lang="en-GB" dirty="0" smtClean="0"/>
              <a:t>When a script or module is parsed from left to right, if a token is encountered that is not allowed by any production of the grammar.</a:t>
            </a:r>
          </a:p>
          <a:p>
            <a:pPr marL="800100" lvl="1" indent="-342900">
              <a:buFont typeface="+mj-lt"/>
              <a:buAutoNum type="arabicPeriod"/>
            </a:pPr>
            <a:r>
              <a:rPr lang="en-GB" dirty="0" smtClean="0"/>
              <a:t>When a script or module is parsed from left to right, the end of the input stream of tokens is encountered.</a:t>
            </a:r>
          </a:p>
          <a:p>
            <a:pPr marL="800100" lvl="1" indent="-342900">
              <a:buFont typeface="+mj-lt"/>
              <a:buAutoNum type="arabicPeriod"/>
            </a:pPr>
            <a:r>
              <a:rPr lang="en-GB" dirty="0" smtClean="0"/>
              <a:t>When a token is encountered that is allowed by some production of the grammar but the production is a restricted production and the token would be the first token of a restricted production, and the restricted token is separated from the previous token by at least one line termination.</a:t>
            </a:r>
          </a:p>
          <a:p>
            <a:pPr marL="57150" indent="0">
              <a:buNone/>
            </a:pPr>
            <a:r>
              <a:rPr lang="en-GB" b="1" dirty="0" smtClean="0"/>
              <a:t>Then a semi colon is inserted.</a:t>
            </a:r>
            <a:endParaRPr lang="en-GB" b="1" dirty="0"/>
          </a:p>
        </p:txBody>
      </p:sp>
      <p:sp>
        <p:nvSpPr>
          <p:cNvPr id="3" name="Title 2"/>
          <p:cNvSpPr>
            <a:spLocks noGrp="1"/>
          </p:cNvSpPr>
          <p:nvPr>
            <p:ph type="title"/>
          </p:nvPr>
        </p:nvSpPr>
        <p:spPr/>
        <p:txBody>
          <a:bodyPr>
            <a:normAutofit fontScale="90000"/>
          </a:bodyPr>
          <a:lstStyle/>
          <a:p>
            <a:r>
              <a:rPr lang="en-GB" dirty="0" smtClean="0"/>
              <a:t>ASI – Automatic Semicolon Insertion</a:t>
            </a:r>
            <a:endParaRPr lang="en-GB" dirty="0"/>
          </a:p>
        </p:txBody>
      </p:sp>
    </p:spTree>
    <p:extLst>
      <p:ext uri="{BB962C8B-B14F-4D97-AF65-F5344CB8AC3E}">
        <p14:creationId xmlns:p14="http://schemas.microsoft.com/office/powerpoint/2010/main" val="33180678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Rule #1</a:t>
            </a:r>
            <a:endParaRPr lang="en-GB" dirty="0"/>
          </a:p>
        </p:txBody>
      </p:sp>
      <p:sp>
        <p:nvSpPr>
          <p:cNvPr id="4" name="Content Placeholder 2"/>
          <p:cNvSpPr txBox="1">
            <a:spLocks/>
          </p:cNvSpPr>
          <p:nvPr/>
        </p:nvSpPr>
        <p:spPr>
          <a:xfrm>
            <a:off x="414000" y="1929600"/>
            <a:ext cx="5072400" cy="2193826"/>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err="1" smtClean="0"/>
              <a:t>var</a:t>
            </a:r>
            <a:r>
              <a:rPr lang="en-GB" sz="2400" b="1" dirty="0" smtClean="0"/>
              <a:t> </a:t>
            </a:r>
            <a:r>
              <a:rPr lang="en-GB" sz="2400" b="1" dirty="0"/>
              <a:t>a = 12</a:t>
            </a:r>
          </a:p>
          <a:p>
            <a:pPr marL="0" indent="0">
              <a:buNone/>
            </a:pPr>
            <a:r>
              <a:rPr lang="en-GB" sz="2400" b="1" dirty="0" err="1" smtClean="0"/>
              <a:t>var</a:t>
            </a:r>
            <a:r>
              <a:rPr lang="en-GB" sz="2400" b="1" dirty="0" smtClean="0"/>
              <a:t> </a:t>
            </a:r>
            <a:r>
              <a:rPr lang="en-GB" sz="2400" b="1" dirty="0"/>
              <a:t>b = 13</a:t>
            </a:r>
          </a:p>
          <a:p>
            <a:pPr marL="0" indent="0">
              <a:buNone/>
            </a:pPr>
            <a:r>
              <a:rPr lang="en-GB" sz="2400" b="1" dirty="0" smtClean="0"/>
              <a:t>if(a</a:t>
            </a:r>
            <a:r>
              <a:rPr lang="en-GB" sz="2400" b="1" dirty="0"/>
              <a:t>) { console.log(a</a:t>
            </a:r>
            <a:r>
              <a:rPr lang="en-GB" sz="2400" b="1" dirty="0" smtClean="0"/>
              <a:t>) }</a:t>
            </a:r>
            <a:endParaRPr lang="en-GB" sz="2400" b="1" dirty="0"/>
          </a:p>
          <a:p>
            <a:pPr marL="0" indent="0">
              <a:buNone/>
            </a:pPr>
            <a:r>
              <a:rPr lang="en-GB" sz="2400" b="1" dirty="0" smtClean="0"/>
              <a:t>console.log(</a:t>
            </a:r>
            <a:r>
              <a:rPr lang="en-GB" sz="2400" b="1" dirty="0" err="1" smtClean="0"/>
              <a:t>a+b</a:t>
            </a:r>
            <a:r>
              <a:rPr lang="en-GB" sz="2400" b="1" dirty="0"/>
              <a:t>)</a:t>
            </a:r>
            <a:endParaRPr lang="en-GB" sz="2400" b="1" dirty="0"/>
          </a:p>
        </p:txBody>
      </p:sp>
      <p:sp>
        <p:nvSpPr>
          <p:cNvPr id="5" name="Content Placeholder 2"/>
          <p:cNvSpPr txBox="1">
            <a:spLocks/>
          </p:cNvSpPr>
          <p:nvPr/>
        </p:nvSpPr>
        <p:spPr>
          <a:xfrm>
            <a:off x="6522181" y="1929599"/>
            <a:ext cx="5296619" cy="424691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err="1" smtClean="0"/>
              <a:t>var</a:t>
            </a:r>
            <a:r>
              <a:rPr lang="en-GB" sz="2400" b="1" dirty="0" smtClean="0"/>
              <a:t> </a:t>
            </a:r>
            <a:r>
              <a:rPr lang="en-GB" sz="2400" b="1" dirty="0"/>
              <a:t>a = </a:t>
            </a:r>
            <a:r>
              <a:rPr lang="en-GB" sz="2400" b="1" dirty="0" smtClean="0"/>
              <a:t>12&lt;- </a:t>
            </a:r>
            <a:r>
              <a:rPr lang="en-GB" sz="2400" b="1" dirty="0"/>
              <a:t>rule 1a</a:t>
            </a:r>
          </a:p>
          <a:p>
            <a:pPr marL="0" indent="0">
              <a:buNone/>
            </a:pPr>
            <a:r>
              <a:rPr lang="en-GB" sz="2400" b="1" dirty="0" err="1" smtClean="0"/>
              <a:t>var</a:t>
            </a:r>
            <a:r>
              <a:rPr lang="en-GB" sz="2400" b="1" dirty="0" smtClean="0"/>
              <a:t> </a:t>
            </a:r>
            <a:r>
              <a:rPr lang="en-GB" sz="2400" b="1" dirty="0"/>
              <a:t>b = 13 </a:t>
            </a:r>
            <a:r>
              <a:rPr lang="en-GB" sz="2400" b="1" dirty="0" smtClean="0"/>
              <a:t>&lt;- </a:t>
            </a:r>
            <a:r>
              <a:rPr lang="en-GB" sz="2400" b="1" dirty="0"/>
              <a:t>rule 1a</a:t>
            </a:r>
          </a:p>
          <a:p>
            <a:pPr marL="0" indent="0">
              <a:buNone/>
            </a:pPr>
            <a:r>
              <a:rPr lang="en-GB" sz="2400" b="1" dirty="0" err="1" smtClean="0"/>
              <a:t>var</a:t>
            </a:r>
            <a:r>
              <a:rPr lang="en-GB" sz="2400" b="1" dirty="0" smtClean="0"/>
              <a:t> </a:t>
            </a:r>
            <a:r>
              <a:rPr lang="en-GB" sz="2400" b="1" dirty="0"/>
              <a:t>c = b + a </a:t>
            </a:r>
          </a:p>
          <a:p>
            <a:pPr marL="0" indent="0">
              <a:buNone/>
            </a:pPr>
            <a:r>
              <a:rPr lang="en-GB" sz="2400" b="1" dirty="0" smtClean="0"/>
              <a:t>[</a:t>
            </a:r>
            <a:r>
              <a:rPr lang="en-GB" sz="2400" b="1" dirty="0"/>
              <a:t>'menu', 'items', 'listed']</a:t>
            </a:r>
          </a:p>
          <a:p>
            <a:pPr marL="0" indent="0">
              <a:buNone/>
            </a:pPr>
            <a:r>
              <a:rPr lang="en-GB" sz="2400" b="1" dirty="0" smtClean="0"/>
              <a:t>.</a:t>
            </a:r>
            <a:r>
              <a:rPr lang="en-GB" sz="2400" b="1" dirty="0" err="1"/>
              <a:t>forEach</a:t>
            </a:r>
            <a:r>
              <a:rPr lang="en-GB" sz="2400" b="1" dirty="0"/>
              <a:t>(function (element){</a:t>
            </a:r>
          </a:p>
          <a:p>
            <a:pPr marL="0" indent="0">
              <a:buNone/>
            </a:pPr>
            <a:r>
              <a:rPr lang="en-GB" sz="2400" b="1" dirty="0" smtClean="0"/>
              <a:t>console.log(element</a:t>
            </a:r>
            <a:r>
              <a:rPr lang="en-GB" sz="2400" b="1" dirty="0"/>
              <a:t>) </a:t>
            </a:r>
            <a:r>
              <a:rPr lang="en-GB" sz="2400" b="1" dirty="0" smtClean="0"/>
              <a:t>-&lt; </a:t>
            </a:r>
            <a:r>
              <a:rPr lang="en-GB" sz="2400" b="1" dirty="0"/>
              <a:t>rule 1 b</a:t>
            </a:r>
          </a:p>
          <a:p>
            <a:pPr marL="0" indent="0">
              <a:buNone/>
            </a:pPr>
            <a:r>
              <a:rPr lang="en-GB" sz="2400" b="1" dirty="0" smtClean="0"/>
              <a:t>})</a:t>
            </a:r>
            <a:endParaRPr lang="en-GB" sz="2400" b="1" dirty="0"/>
          </a:p>
        </p:txBody>
      </p:sp>
    </p:spTree>
    <p:extLst>
      <p:ext uri="{BB962C8B-B14F-4D97-AF65-F5344CB8AC3E}">
        <p14:creationId xmlns:p14="http://schemas.microsoft.com/office/powerpoint/2010/main" val="3972201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Who Uses the Sitemap?</a:t>
            </a:r>
          </a:p>
        </p:txBody>
      </p:sp>
      <p:sp>
        <p:nvSpPr>
          <p:cNvPr id="5" name="Content Placeholder 7"/>
          <p:cNvSpPr>
            <a:spLocks noGrp="1"/>
          </p:cNvSpPr>
          <p:nvPr>
            <p:ph type="body" sz="quarter" idx="15"/>
          </p:nvPr>
        </p:nvSpPr>
        <p:spPr/>
        <p:txBody>
          <a:bodyPr>
            <a:normAutofit/>
          </a:bodyPr>
          <a:lstStyle/>
          <a:p>
            <a:r>
              <a:rPr lang="en-GB" b="1" dirty="0"/>
              <a:t>Designers:</a:t>
            </a:r>
          </a:p>
          <a:p>
            <a:r>
              <a:rPr lang="en-GB" dirty="0"/>
              <a:t>To see what wireframes/mock-ups are needed.</a:t>
            </a:r>
          </a:p>
          <a:p>
            <a:endParaRPr lang="en-GB" dirty="0"/>
          </a:p>
          <a:p>
            <a:r>
              <a:rPr lang="en-GB" b="1" dirty="0"/>
              <a:t>Content Teams:</a:t>
            </a:r>
          </a:p>
          <a:p>
            <a:r>
              <a:rPr lang="en-GB" dirty="0"/>
              <a:t>To see what is to be produced.</a:t>
            </a:r>
          </a:p>
          <a:p>
            <a:endParaRPr lang="en-GB" dirty="0"/>
          </a:p>
          <a:p>
            <a:r>
              <a:rPr lang="en-GB" b="1" dirty="0"/>
              <a:t>SEO Teams:</a:t>
            </a:r>
          </a:p>
          <a:p>
            <a:r>
              <a:rPr lang="en-GB" dirty="0"/>
              <a:t>To know the structure to advise on strategy.</a:t>
            </a:r>
          </a:p>
          <a:p>
            <a:endParaRPr lang="en-GB" dirty="0"/>
          </a:p>
          <a:p>
            <a:r>
              <a:rPr lang="en-GB" b="1" dirty="0"/>
              <a:t>Project Managers:</a:t>
            </a:r>
          </a:p>
          <a:p>
            <a:r>
              <a:rPr lang="en-GB" dirty="0"/>
              <a:t>To understand high level structure.</a:t>
            </a:r>
          </a:p>
        </p:txBody>
      </p:sp>
    </p:spTree>
    <p:extLst>
      <p:ext uri="{BB962C8B-B14F-4D97-AF65-F5344CB8AC3E}">
        <p14:creationId xmlns:p14="http://schemas.microsoft.com/office/powerpoint/2010/main" val="2991863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Rule #1</a:t>
            </a:r>
            <a:endParaRPr lang="en-GB" dirty="0"/>
          </a:p>
        </p:txBody>
      </p:sp>
      <p:sp>
        <p:nvSpPr>
          <p:cNvPr id="4" name="Content Placeholder 2"/>
          <p:cNvSpPr txBox="1">
            <a:spLocks/>
          </p:cNvSpPr>
          <p:nvPr/>
        </p:nvSpPr>
        <p:spPr>
          <a:xfrm>
            <a:off x="414000" y="1929599"/>
            <a:ext cx="5072400" cy="3901857"/>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err="1" smtClean="0"/>
              <a:t>var</a:t>
            </a:r>
            <a:r>
              <a:rPr lang="en-GB" sz="2400" b="1" dirty="0" smtClean="0"/>
              <a:t> </a:t>
            </a:r>
            <a:r>
              <a:rPr lang="en-GB" sz="2400" b="1" dirty="0"/>
              <a:t>a = </a:t>
            </a:r>
            <a:r>
              <a:rPr lang="en-GB" sz="2400" b="1" dirty="0" smtClean="0"/>
              <a:t>12</a:t>
            </a:r>
            <a:endParaRPr lang="en-GB" sz="2400" b="1" dirty="0"/>
          </a:p>
          <a:p>
            <a:pPr marL="0" indent="0">
              <a:buNone/>
            </a:pPr>
            <a:r>
              <a:rPr lang="en-GB" sz="2400" b="1" dirty="0" err="1"/>
              <a:t>var</a:t>
            </a:r>
            <a:r>
              <a:rPr lang="en-GB" sz="2400" b="1" dirty="0"/>
              <a:t> b = </a:t>
            </a:r>
            <a:r>
              <a:rPr lang="en-GB" sz="2400" b="1" dirty="0" smtClean="0"/>
              <a:t>13</a:t>
            </a:r>
            <a:endParaRPr lang="en-GB" sz="2400" b="1" dirty="0"/>
          </a:p>
          <a:p>
            <a:pPr marL="0" indent="0">
              <a:buNone/>
            </a:pPr>
            <a:r>
              <a:rPr lang="en-GB" sz="2400" b="1" dirty="0" err="1"/>
              <a:t>var</a:t>
            </a:r>
            <a:r>
              <a:rPr lang="en-GB" sz="2400" b="1" dirty="0"/>
              <a:t> c = b+ a</a:t>
            </a:r>
          </a:p>
          <a:p>
            <a:pPr marL="0" indent="0">
              <a:buNone/>
            </a:pPr>
            <a:r>
              <a:rPr lang="en-GB" sz="2400" b="1" dirty="0"/>
              <a:t>(function() {</a:t>
            </a:r>
          </a:p>
          <a:p>
            <a:pPr marL="0" indent="0">
              <a:buNone/>
            </a:pPr>
            <a:r>
              <a:rPr lang="en-GB" sz="2400" b="1" dirty="0"/>
              <a:t>console.log('inside my life');</a:t>
            </a:r>
          </a:p>
          <a:p>
            <a:pPr marL="0" indent="0">
              <a:buNone/>
            </a:pPr>
            <a:r>
              <a:rPr lang="en-GB" sz="2400" b="1" dirty="0"/>
              <a:t>console.log('doing secret stuff...');</a:t>
            </a:r>
          </a:p>
          <a:p>
            <a:pPr marL="0" indent="0">
              <a:buNone/>
            </a:pPr>
            <a:r>
              <a:rPr lang="en-GB" sz="2400" b="1" dirty="0"/>
              <a:t>}())</a:t>
            </a:r>
          </a:p>
          <a:p>
            <a:pPr marL="0" indent="0">
              <a:buNone/>
            </a:pPr>
            <a:r>
              <a:rPr lang="en-GB" sz="2400" b="1" dirty="0"/>
              <a:t>	</a:t>
            </a:r>
            <a:endParaRPr lang="en-GB" sz="2400" b="1" dirty="0"/>
          </a:p>
        </p:txBody>
      </p:sp>
    </p:spTree>
    <p:extLst>
      <p:ext uri="{BB962C8B-B14F-4D97-AF65-F5344CB8AC3E}">
        <p14:creationId xmlns:p14="http://schemas.microsoft.com/office/powerpoint/2010/main" val="27446969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Rule #3</a:t>
            </a:r>
            <a:endParaRPr lang="en-GB" dirty="0"/>
          </a:p>
        </p:txBody>
      </p:sp>
      <p:sp>
        <p:nvSpPr>
          <p:cNvPr id="4" name="Content Placeholder 2"/>
          <p:cNvSpPr txBox="1">
            <a:spLocks/>
          </p:cNvSpPr>
          <p:nvPr/>
        </p:nvSpPr>
        <p:spPr>
          <a:xfrm>
            <a:off x="414000" y="1929599"/>
            <a:ext cx="5072400" cy="454680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t>function </a:t>
            </a:r>
            <a:r>
              <a:rPr lang="en-GB" sz="2000" b="1" dirty="0" err="1"/>
              <a:t>returnObject</a:t>
            </a:r>
            <a:r>
              <a:rPr lang="en-GB" sz="2000" b="1" dirty="0"/>
              <a:t>(){</a:t>
            </a:r>
          </a:p>
          <a:p>
            <a:pPr marL="0" indent="0">
              <a:buNone/>
            </a:pPr>
            <a:r>
              <a:rPr lang="en-GB" sz="2000" b="1" dirty="0"/>
              <a:t>		if (</a:t>
            </a:r>
            <a:r>
              <a:rPr lang="en-GB" sz="2000" b="1" dirty="0" err="1"/>
              <a:t>someTrueThing</a:t>
            </a:r>
            <a:r>
              <a:rPr lang="en-GB" sz="2000" b="1" dirty="0"/>
              <a:t>)</a:t>
            </a:r>
          </a:p>
          <a:p>
            <a:pPr marL="0" indent="0">
              <a:buNone/>
            </a:pPr>
            <a:r>
              <a:rPr lang="en-GB" sz="2000" b="1" dirty="0"/>
              <a:t>		{</a:t>
            </a:r>
          </a:p>
          <a:p>
            <a:pPr marL="0" indent="0">
              <a:buNone/>
            </a:pPr>
            <a:r>
              <a:rPr lang="en-GB" sz="2000" b="1" dirty="0"/>
              <a:t>			return</a:t>
            </a:r>
          </a:p>
          <a:p>
            <a:pPr marL="0" indent="0">
              <a:buNone/>
            </a:pPr>
            <a:r>
              <a:rPr lang="en-GB" sz="2000" b="1" dirty="0"/>
              <a:t>			{ </a:t>
            </a:r>
          </a:p>
          <a:p>
            <a:pPr marL="0" indent="0">
              <a:buNone/>
            </a:pPr>
            <a:r>
              <a:rPr lang="en-GB" sz="2000" b="1" dirty="0"/>
              <a:t>				hi: 'hello'</a:t>
            </a:r>
          </a:p>
          <a:p>
            <a:pPr marL="0" indent="0">
              <a:buNone/>
            </a:pPr>
            <a:r>
              <a:rPr lang="en-GB" sz="2000" b="1" dirty="0"/>
              <a:t>			}</a:t>
            </a:r>
          </a:p>
          <a:p>
            <a:pPr marL="0" indent="0">
              <a:buNone/>
            </a:pPr>
            <a:r>
              <a:rPr lang="en-GB" sz="2000" b="1" dirty="0"/>
              <a:t>		}</a:t>
            </a:r>
          </a:p>
          <a:p>
            <a:pPr marL="0" indent="0">
              <a:buNone/>
            </a:pPr>
            <a:r>
              <a:rPr lang="en-GB" sz="2000" b="1" dirty="0"/>
              <a:t>	}</a:t>
            </a:r>
            <a:endParaRPr lang="en-GB" sz="2000" b="1" dirty="0"/>
          </a:p>
        </p:txBody>
      </p:sp>
    </p:spTree>
    <p:extLst>
      <p:ext uri="{BB962C8B-B14F-4D97-AF65-F5344CB8AC3E}">
        <p14:creationId xmlns:p14="http://schemas.microsoft.com/office/powerpoint/2010/main" val="21437738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Linting</a:t>
            </a:r>
            <a:r>
              <a:rPr lang="en-GB" dirty="0" smtClean="0"/>
              <a:t> is an external program that will scan your code to detect errors</a:t>
            </a:r>
          </a:p>
          <a:p>
            <a:r>
              <a:rPr lang="en-GB" dirty="0" smtClean="0"/>
              <a:t>Enforces style rules</a:t>
            </a:r>
          </a:p>
          <a:p>
            <a:r>
              <a:rPr lang="en-GB" dirty="0" smtClean="0"/>
              <a:t>Spot difficult to see errors</a:t>
            </a:r>
          </a:p>
          <a:p>
            <a:r>
              <a:rPr lang="en-GB" dirty="0" smtClean="0"/>
              <a:t>Eliminate implied </a:t>
            </a:r>
            <a:r>
              <a:rPr lang="en-GB" dirty="0" err="1" smtClean="0"/>
              <a:t>globals</a:t>
            </a:r>
            <a:endParaRPr lang="en-GB" dirty="0" smtClean="0"/>
          </a:p>
          <a:p>
            <a:pPr marL="0" indent="0">
              <a:buNone/>
            </a:pPr>
            <a:endParaRPr lang="en-GB" dirty="0" smtClean="0"/>
          </a:p>
          <a:p>
            <a:r>
              <a:rPr lang="en-GB" b="1" dirty="0" smtClean="0"/>
              <a:t>IT WILL HURT YOUR FEELINGS</a:t>
            </a:r>
          </a:p>
          <a:p>
            <a:endParaRPr lang="en-GB" b="1" dirty="0" smtClean="0"/>
          </a:p>
          <a:p>
            <a:r>
              <a:rPr lang="en-GB" dirty="0"/>
              <a:t>There are a lot of different ones with their own benefits;</a:t>
            </a:r>
          </a:p>
          <a:p>
            <a:pPr lvl="1"/>
            <a:r>
              <a:rPr lang="en-GB" dirty="0" err="1"/>
              <a:t>JSHint</a:t>
            </a:r>
            <a:r>
              <a:rPr lang="en-GB" dirty="0"/>
              <a:t> – very configurable, built in package support, not extensible.</a:t>
            </a:r>
          </a:p>
          <a:p>
            <a:pPr lvl="1"/>
            <a:r>
              <a:rPr lang="en-GB" dirty="0" err="1"/>
              <a:t>ESLint</a:t>
            </a:r>
            <a:r>
              <a:rPr lang="en-GB" dirty="0"/>
              <a:t> – custom rule support, lots of configuration, hard to use.</a:t>
            </a:r>
          </a:p>
          <a:p>
            <a:endParaRPr lang="en-GB" b="1" dirty="0" smtClean="0"/>
          </a:p>
          <a:p>
            <a:pPr lvl="1"/>
            <a:endParaRPr lang="en-GB" dirty="0"/>
          </a:p>
        </p:txBody>
      </p:sp>
      <p:sp>
        <p:nvSpPr>
          <p:cNvPr id="3" name="Title 2"/>
          <p:cNvSpPr>
            <a:spLocks noGrp="1"/>
          </p:cNvSpPr>
          <p:nvPr>
            <p:ph type="title"/>
          </p:nvPr>
        </p:nvSpPr>
        <p:spPr/>
        <p:txBody>
          <a:bodyPr>
            <a:normAutofit fontScale="90000"/>
          </a:bodyPr>
          <a:lstStyle/>
          <a:p>
            <a:r>
              <a:rPr lang="en-GB" dirty="0" err="1" smtClean="0"/>
              <a:t>Linting</a:t>
            </a:r>
            <a:endParaRPr lang="en-GB" dirty="0"/>
          </a:p>
        </p:txBody>
      </p:sp>
    </p:spTree>
    <p:extLst>
      <p:ext uri="{BB962C8B-B14F-4D97-AF65-F5344CB8AC3E}">
        <p14:creationId xmlns:p14="http://schemas.microsoft.com/office/powerpoint/2010/main" val="25325094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762513" cy="4546800"/>
          </a:xfrm>
        </p:spPr>
        <p:txBody>
          <a:bodyPr/>
          <a:lstStyle/>
          <a:p>
            <a:r>
              <a:rPr lang="en-GB" dirty="0" smtClean="0"/>
              <a:t>Always put your first curly bracket on the same line as the declaration, this is because of </a:t>
            </a:r>
            <a:r>
              <a:rPr lang="en-GB" b="1" dirty="0" smtClean="0"/>
              <a:t>ASI</a:t>
            </a:r>
            <a:r>
              <a:rPr lang="en-GB" dirty="0" smtClean="0"/>
              <a:t> rule #3</a:t>
            </a:r>
          </a:p>
          <a:p>
            <a:r>
              <a:rPr lang="en-GB" dirty="0" smtClean="0"/>
              <a:t>Might get a semicolon between them otherwise, not good!</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Brackets</a:t>
            </a:r>
            <a:endParaRPr lang="en-GB" dirty="0"/>
          </a:p>
        </p:txBody>
      </p:sp>
      <p:sp>
        <p:nvSpPr>
          <p:cNvPr id="4" name="Content Placeholder 2"/>
          <p:cNvSpPr txBox="1">
            <a:spLocks/>
          </p:cNvSpPr>
          <p:nvPr/>
        </p:nvSpPr>
        <p:spPr>
          <a:xfrm>
            <a:off x="6607766" y="1929599"/>
            <a:ext cx="5072400" cy="454680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t>Good:</a:t>
            </a:r>
          </a:p>
          <a:p>
            <a:pPr marL="0" indent="0">
              <a:buNone/>
            </a:pPr>
            <a:r>
              <a:rPr lang="en-GB" sz="2000" b="1" dirty="0"/>
              <a:t>function </a:t>
            </a:r>
            <a:r>
              <a:rPr lang="en-GB" sz="2000" b="1" dirty="0" err="1"/>
              <a:t>funcName</a:t>
            </a:r>
            <a:r>
              <a:rPr lang="en-GB" sz="2000" b="1" dirty="0"/>
              <a:t>() {</a:t>
            </a:r>
          </a:p>
          <a:p>
            <a:pPr marL="0" indent="0">
              <a:buNone/>
            </a:pPr>
            <a:r>
              <a:rPr lang="en-GB" sz="2000" b="1" dirty="0"/>
              <a:t>...</a:t>
            </a:r>
          </a:p>
          <a:p>
            <a:pPr marL="0" indent="0">
              <a:buNone/>
            </a:pPr>
            <a:r>
              <a:rPr lang="en-GB" sz="2000" b="1" dirty="0"/>
              <a:t>}</a:t>
            </a:r>
          </a:p>
          <a:p>
            <a:pPr marL="0" indent="0">
              <a:buNone/>
            </a:pPr>
            <a:endParaRPr lang="en-GB" sz="2000" b="1" dirty="0"/>
          </a:p>
          <a:p>
            <a:pPr marL="0" indent="0">
              <a:buNone/>
            </a:pPr>
            <a:r>
              <a:rPr lang="en-GB" sz="2000" b="1" dirty="0"/>
              <a:t>Bad:</a:t>
            </a:r>
          </a:p>
          <a:p>
            <a:pPr marL="0" indent="0">
              <a:buNone/>
            </a:pPr>
            <a:r>
              <a:rPr lang="en-GB" sz="2000" b="1" dirty="0"/>
              <a:t>function </a:t>
            </a:r>
            <a:r>
              <a:rPr lang="en-GB" sz="2000" b="1" dirty="0" err="1"/>
              <a:t>funcName</a:t>
            </a:r>
            <a:r>
              <a:rPr lang="en-GB" sz="2000" b="1" dirty="0"/>
              <a:t>() </a:t>
            </a:r>
          </a:p>
          <a:p>
            <a:pPr marL="0" indent="0">
              <a:buNone/>
            </a:pPr>
            <a:r>
              <a:rPr lang="en-GB" sz="2000" b="1" dirty="0"/>
              <a:t>{</a:t>
            </a:r>
          </a:p>
          <a:p>
            <a:pPr marL="0" indent="0">
              <a:buNone/>
            </a:pPr>
            <a:r>
              <a:rPr lang="en-GB" sz="2000" b="1" dirty="0"/>
              <a:t>...</a:t>
            </a:r>
          </a:p>
          <a:p>
            <a:pPr marL="0" indent="0">
              <a:buNone/>
            </a:pPr>
            <a:r>
              <a:rPr lang="en-GB" sz="2000" b="1" dirty="0"/>
              <a:t>}</a:t>
            </a:r>
            <a:endParaRPr lang="en-GB" sz="2000" b="1" dirty="0"/>
          </a:p>
        </p:txBody>
      </p:sp>
    </p:spTree>
    <p:extLst>
      <p:ext uri="{BB962C8B-B14F-4D97-AF65-F5344CB8AC3E}">
        <p14:creationId xmlns:p14="http://schemas.microsoft.com/office/powerpoint/2010/main" val="2166921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457200" indent="-457200">
              <a:buFont typeface="+mj-lt"/>
              <a:buAutoNum type="arabicPeriod"/>
            </a:pPr>
            <a:r>
              <a:rPr lang="en-GB" dirty="0" smtClean="0"/>
              <a:t>Break a line after any punctuator</a:t>
            </a:r>
          </a:p>
          <a:p>
            <a:pPr marL="457200" indent="-457200">
              <a:buFont typeface="+mj-lt"/>
              <a:buAutoNum type="arabicPeriod"/>
            </a:pPr>
            <a:r>
              <a:rPr lang="en-GB" dirty="0" smtClean="0"/>
              <a:t>Don’t break a line after a name, string, number, or ) ] ++ --</a:t>
            </a:r>
          </a:p>
          <a:p>
            <a:pPr marL="457200" indent="-457200">
              <a:buFont typeface="+mj-lt"/>
              <a:buAutoNum type="arabicPeriod"/>
            </a:pPr>
            <a:r>
              <a:rPr lang="en-GB" dirty="0" smtClean="0"/>
              <a:t>Avoid tricky expressions using comma operator</a:t>
            </a:r>
          </a:p>
          <a:p>
            <a:pPr marL="457200" indent="-457200">
              <a:buFont typeface="+mj-lt"/>
              <a:buAutoNum type="arabicPeriod"/>
            </a:pPr>
            <a:r>
              <a:rPr lang="en-GB" dirty="0" smtClean="0"/>
              <a:t>Do not use extra commas in array literals</a:t>
            </a:r>
          </a:p>
          <a:p>
            <a:pPr lvl="1"/>
            <a:r>
              <a:rPr lang="en-GB" b="1" dirty="0" smtClean="0"/>
              <a:t>Good: [1,2,3];</a:t>
            </a:r>
          </a:p>
          <a:p>
            <a:pPr lvl="1"/>
            <a:r>
              <a:rPr lang="en-GB" b="1" dirty="0" smtClean="0"/>
              <a:t>Bad: [1,2,3,];</a:t>
            </a:r>
          </a:p>
          <a:p>
            <a:pPr marL="457200" indent="-457200">
              <a:buFont typeface="+mj-lt"/>
              <a:buAutoNum type="arabicPeriod"/>
            </a:pPr>
            <a:r>
              <a:rPr lang="en-GB" dirty="0" smtClean="0"/>
              <a:t>Opening bracket on the start of your function</a:t>
            </a:r>
          </a:p>
          <a:p>
            <a:pPr marL="457200" indent="-457200">
              <a:buFont typeface="+mj-lt"/>
              <a:buAutoNum type="arabicPeriod"/>
            </a:pPr>
            <a:r>
              <a:rPr lang="en-GB" dirty="0" smtClean="0"/>
              <a:t>Always use brackets if you can,</a:t>
            </a:r>
          </a:p>
          <a:p>
            <a:pPr lvl="1"/>
            <a:r>
              <a:rPr lang="en-GB" b="1" dirty="0" smtClean="0"/>
              <a:t>Not if(a) //code</a:t>
            </a:r>
          </a:p>
          <a:p>
            <a:pPr lvl="1"/>
            <a:r>
              <a:rPr lang="en-GB" b="1" dirty="0" smtClean="0"/>
              <a:t>If(a) { //code }</a:t>
            </a:r>
          </a:p>
          <a:p>
            <a:pPr lvl="1"/>
            <a:endParaRPr lang="en-GB" b="1" dirty="0"/>
          </a:p>
        </p:txBody>
      </p:sp>
      <p:sp>
        <p:nvSpPr>
          <p:cNvPr id="3" name="Title 2"/>
          <p:cNvSpPr>
            <a:spLocks noGrp="1"/>
          </p:cNvSpPr>
          <p:nvPr>
            <p:ph type="title"/>
          </p:nvPr>
        </p:nvSpPr>
        <p:spPr/>
        <p:txBody>
          <a:bodyPr>
            <a:normAutofit fontScale="90000"/>
          </a:bodyPr>
          <a:lstStyle/>
          <a:p>
            <a:r>
              <a:rPr lang="en-GB" dirty="0" smtClean="0"/>
              <a:t>Coding Standard</a:t>
            </a:r>
            <a:endParaRPr lang="en-GB" dirty="0"/>
          </a:p>
        </p:txBody>
      </p:sp>
    </p:spTree>
    <p:extLst>
      <p:ext uri="{BB962C8B-B14F-4D97-AF65-F5344CB8AC3E}">
        <p14:creationId xmlns:p14="http://schemas.microsoft.com/office/powerpoint/2010/main" val="40139626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JS has a lot of behaviours to </a:t>
            </a:r>
            <a:r>
              <a:rPr lang="en-GB" i="1" dirty="0" smtClean="0"/>
              <a:t>help</a:t>
            </a:r>
            <a:r>
              <a:rPr lang="en-GB" dirty="0" smtClean="0"/>
              <a:t> you out.</a:t>
            </a:r>
          </a:p>
          <a:p>
            <a:pPr lvl="1"/>
            <a:r>
              <a:rPr lang="en-GB" dirty="0" smtClean="0"/>
              <a:t>ASI is the most problematic behaviour</a:t>
            </a:r>
          </a:p>
          <a:p>
            <a:pPr lvl="1"/>
            <a:r>
              <a:rPr lang="en-GB" dirty="0" smtClean="0"/>
              <a:t>Implied </a:t>
            </a:r>
            <a:r>
              <a:rPr lang="en-GB" dirty="0" err="1" smtClean="0"/>
              <a:t>globals</a:t>
            </a:r>
            <a:r>
              <a:rPr lang="en-GB" dirty="0" smtClean="0"/>
              <a:t> is a close second.</a:t>
            </a:r>
          </a:p>
          <a:p>
            <a:endParaRPr lang="en-GB" dirty="0"/>
          </a:p>
        </p:txBody>
      </p:sp>
      <p:sp>
        <p:nvSpPr>
          <p:cNvPr id="3" name="Title 2"/>
          <p:cNvSpPr>
            <a:spLocks noGrp="1"/>
          </p:cNvSpPr>
          <p:nvPr>
            <p:ph type="title"/>
          </p:nvPr>
        </p:nvSpPr>
        <p:spPr/>
        <p:txBody>
          <a:bodyPr>
            <a:normAutofit fontScale="90000"/>
          </a:bodyPr>
          <a:lstStyle/>
          <a:p>
            <a:r>
              <a:rPr lang="en-GB" dirty="0" smtClean="0"/>
              <a:t>More Behaviours</a:t>
            </a:r>
            <a:endParaRPr lang="en-GB" dirty="0"/>
          </a:p>
        </p:txBody>
      </p:sp>
    </p:spTree>
    <p:extLst>
      <p:ext uri="{BB962C8B-B14F-4D97-AF65-F5344CB8AC3E}">
        <p14:creationId xmlns:p14="http://schemas.microsoft.com/office/powerpoint/2010/main" val="215294095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Implied </a:t>
            </a:r>
            <a:r>
              <a:rPr lang="en-GB" dirty="0" err="1" smtClean="0"/>
              <a:t>Globals</a:t>
            </a:r>
            <a:endParaRPr lang="en-GB" dirty="0"/>
          </a:p>
        </p:txBody>
      </p:sp>
      <p:sp>
        <p:nvSpPr>
          <p:cNvPr id="4" name="Content Placeholder 2"/>
          <p:cNvSpPr txBox="1">
            <a:spLocks noGrp="1"/>
          </p:cNvSpPr>
          <p:nvPr>
            <p:ph type="body" sz="quarter" idx="15"/>
          </p:nvPr>
        </p:nvSpPr>
        <p:spPr>
          <a:xfrm>
            <a:off x="414000" y="1860589"/>
            <a:ext cx="4641079" cy="364306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err="1" smtClean="0"/>
              <a:t>var</a:t>
            </a:r>
            <a:r>
              <a:rPr lang="en-GB" sz="2000" b="1" dirty="0" smtClean="0"/>
              <a:t> </a:t>
            </a:r>
            <a:r>
              <a:rPr lang="en-GB" sz="2000" b="1" dirty="0" err="1"/>
              <a:t>toPrint</a:t>
            </a:r>
            <a:r>
              <a:rPr lang="en-GB" sz="2000" b="1" dirty="0"/>
              <a:t> = "print";</a:t>
            </a:r>
          </a:p>
          <a:p>
            <a:pPr marL="0" indent="0">
              <a:buNone/>
            </a:pPr>
            <a:endParaRPr lang="en-GB" sz="2000" b="1" dirty="0"/>
          </a:p>
          <a:p>
            <a:pPr marL="0" indent="0">
              <a:buNone/>
            </a:pPr>
            <a:r>
              <a:rPr lang="en-GB" sz="2000" b="1" dirty="0"/>
              <a:t>function print(out){</a:t>
            </a:r>
          </a:p>
          <a:p>
            <a:pPr marL="0" indent="0">
              <a:buNone/>
            </a:pPr>
            <a:r>
              <a:rPr lang="en-GB" sz="2000" b="1" dirty="0"/>
              <a:t>	</a:t>
            </a:r>
            <a:r>
              <a:rPr lang="en-GB" sz="2000" b="1" dirty="0" err="1"/>
              <a:t>var</a:t>
            </a:r>
            <a:r>
              <a:rPr lang="en-GB" sz="2000" b="1" dirty="0"/>
              <a:t> </a:t>
            </a:r>
            <a:r>
              <a:rPr lang="en-GB" sz="2000" b="1" dirty="0" err="1"/>
              <a:t>stringToPrint</a:t>
            </a:r>
            <a:r>
              <a:rPr lang="en-GB" sz="2000" b="1" dirty="0"/>
              <a:t> = out;</a:t>
            </a:r>
          </a:p>
          <a:p>
            <a:pPr marL="0" indent="0">
              <a:buNone/>
            </a:pPr>
            <a:r>
              <a:rPr lang="en-GB" sz="2000" b="1" dirty="0"/>
              <a:t>	console.log(</a:t>
            </a:r>
            <a:r>
              <a:rPr lang="en-GB" sz="2000" b="1" dirty="0" err="1"/>
              <a:t>stringtoPrint</a:t>
            </a:r>
            <a:r>
              <a:rPr lang="en-GB" sz="2000" b="1" dirty="0"/>
              <a:t>);</a:t>
            </a:r>
          </a:p>
          <a:p>
            <a:pPr marL="0" indent="0">
              <a:buNone/>
            </a:pPr>
            <a:r>
              <a:rPr lang="en-GB" sz="2000" b="1" dirty="0"/>
              <a:t>	console.log(</a:t>
            </a:r>
            <a:r>
              <a:rPr lang="en-GB" sz="2000" b="1" dirty="0" err="1"/>
              <a:t>toPrint</a:t>
            </a:r>
            <a:r>
              <a:rPr lang="en-GB" sz="2000" b="1" dirty="0"/>
              <a:t>);</a:t>
            </a:r>
          </a:p>
          <a:p>
            <a:pPr marL="0" indent="0">
              <a:buNone/>
            </a:pPr>
            <a:r>
              <a:rPr lang="en-GB" sz="2000" b="1" dirty="0"/>
              <a:t>}</a:t>
            </a:r>
          </a:p>
          <a:p>
            <a:pPr marL="0" indent="0">
              <a:buNone/>
            </a:pPr>
            <a:r>
              <a:rPr lang="en-GB" sz="2000" b="1" dirty="0"/>
              <a:t>print("hello");</a:t>
            </a:r>
            <a:endParaRPr lang="en-GB" sz="2000" b="1" dirty="0"/>
          </a:p>
        </p:txBody>
      </p:sp>
      <p:sp>
        <p:nvSpPr>
          <p:cNvPr id="5" name="Content Placeholder 2"/>
          <p:cNvSpPr txBox="1">
            <a:spLocks/>
          </p:cNvSpPr>
          <p:nvPr/>
        </p:nvSpPr>
        <p:spPr>
          <a:xfrm>
            <a:off x="6412233" y="263344"/>
            <a:ext cx="4641079" cy="319449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toPrint</a:t>
            </a:r>
            <a:r>
              <a:rPr lang="en-GB" sz="2000" b="1" dirty="0"/>
              <a:t> = "print";</a:t>
            </a:r>
          </a:p>
          <a:p>
            <a:pPr marL="0" indent="0" fontAlgn="auto">
              <a:buNone/>
            </a:pPr>
            <a:endParaRPr lang="en-GB" sz="2000" b="1" dirty="0"/>
          </a:p>
          <a:p>
            <a:pPr marL="0" indent="0" fontAlgn="auto">
              <a:buNone/>
            </a:pPr>
            <a:r>
              <a:rPr lang="en-GB" sz="2000" b="1" dirty="0"/>
              <a:t>function print(out){</a:t>
            </a:r>
          </a:p>
          <a:p>
            <a:pPr marL="0" indent="0" fontAlgn="auto">
              <a:buNone/>
            </a:pPr>
            <a:r>
              <a:rPr lang="en-GB" sz="2000" b="1" dirty="0"/>
              <a:t>	</a:t>
            </a:r>
            <a:r>
              <a:rPr lang="en-GB" sz="2000" b="1" dirty="0" err="1"/>
              <a:t>var</a:t>
            </a:r>
            <a:r>
              <a:rPr lang="en-GB" sz="2000" b="1" dirty="0"/>
              <a:t> </a:t>
            </a:r>
            <a:r>
              <a:rPr lang="en-GB" sz="2000" b="1" dirty="0" err="1"/>
              <a:t>stringToPrint</a:t>
            </a:r>
            <a:r>
              <a:rPr lang="en-GB" sz="2000" b="1" dirty="0"/>
              <a:t> = out;</a:t>
            </a:r>
          </a:p>
          <a:p>
            <a:pPr marL="0" indent="0" fontAlgn="auto">
              <a:buNone/>
            </a:pPr>
            <a:r>
              <a:rPr lang="en-GB" sz="2000" b="1" dirty="0"/>
              <a:t>}</a:t>
            </a:r>
          </a:p>
          <a:p>
            <a:pPr marL="0" indent="0" fontAlgn="auto">
              <a:buNone/>
            </a:pPr>
            <a:r>
              <a:rPr lang="en-GB" sz="2000" b="1" dirty="0" smtClean="0"/>
              <a:t>console.log(</a:t>
            </a:r>
            <a:r>
              <a:rPr lang="en-GB" sz="2000" b="1" dirty="0" err="1" smtClean="0"/>
              <a:t>stringtoPrint</a:t>
            </a:r>
            <a:r>
              <a:rPr lang="en-GB" sz="2000" b="1" dirty="0"/>
              <a:t>);</a:t>
            </a:r>
          </a:p>
          <a:p>
            <a:pPr marL="0" indent="0" fontAlgn="auto">
              <a:buNone/>
            </a:pPr>
            <a:r>
              <a:rPr lang="en-GB" sz="2000" b="1" dirty="0"/>
              <a:t>print("hello");</a:t>
            </a:r>
            <a:endParaRPr lang="en-GB" sz="2000" b="1" dirty="0" smtClean="0"/>
          </a:p>
        </p:txBody>
      </p:sp>
      <p:sp>
        <p:nvSpPr>
          <p:cNvPr id="6" name="Content Placeholder 2"/>
          <p:cNvSpPr txBox="1">
            <a:spLocks/>
          </p:cNvSpPr>
          <p:nvPr/>
        </p:nvSpPr>
        <p:spPr>
          <a:xfrm>
            <a:off x="6412233" y="3536831"/>
            <a:ext cx="4641079" cy="319449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toPrint</a:t>
            </a:r>
            <a:r>
              <a:rPr lang="en-GB" sz="2000" b="1" dirty="0"/>
              <a:t> = "print";</a:t>
            </a:r>
          </a:p>
          <a:p>
            <a:pPr marL="0" indent="0" fontAlgn="auto">
              <a:buNone/>
            </a:pPr>
            <a:endParaRPr lang="en-GB" sz="2000" b="1" dirty="0"/>
          </a:p>
          <a:p>
            <a:pPr marL="0" indent="0" fontAlgn="auto">
              <a:buNone/>
            </a:pPr>
            <a:r>
              <a:rPr lang="en-GB" sz="2000" b="1" dirty="0"/>
              <a:t>function print(out){</a:t>
            </a:r>
          </a:p>
          <a:p>
            <a:pPr marL="0" indent="0" fontAlgn="auto">
              <a:buNone/>
            </a:pPr>
            <a:r>
              <a:rPr lang="en-GB" sz="2000" b="1" dirty="0"/>
              <a:t>	 </a:t>
            </a:r>
            <a:r>
              <a:rPr lang="en-GB" sz="2000" b="1" dirty="0" err="1"/>
              <a:t>stringToPrint</a:t>
            </a:r>
            <a:r>
              <a:rPr lang="en-GB" sz="2000" b="1" dirty="0"/>
              <a:t> = out;</a:t>
            </a:r>
          </a:p>
          <a:p>
            <a:pPr marL="0" indent="0" fontAlgn="auto">
              <a:buNone/>
            </a:pPr>
            <a:r>
              <a:rPr lang="en-GB" sz="2000" b="1" dirty="0" smtClean="0"/>
              <a:t>}</a:t>
            </a:r>
            <a:endParaRPr lang="en-GB" sz="2000" b="1" dirty="0"/>
          </a:p>
          <a:p>
            <a:pPr marL="0" indent="0" fontAlgn="auto">
              <a:buNone/>
            </a:pPr>
            <a:r>
              <a:rPr lang="en-GB" sz="2000" b="1" dirty="0" smtClean="0"/>
              <a:t>console.log(</a:t>
            </a:r>
            <a:r>
              <a:rPr lang="en-GB" sz="2000" b="1" dirty="0" err="1" smtClean="0"/>
              <a:t>stringtoPrint</a:t>
            </a:r>
            <a:r>
              <a:rPr lang="en-GB" sz="2000" b="1" dirty="0" smtClean="0"/>
              <a:t>);</a:t>
            </a:r>
          </a:p>
          <a:p>
            <a:pPr marL="0" indent="0" fontAlgn="auto">
              <a:buNone/>
            </a:pPr>
            <a:r>
              <a:rPr lang="en-GB" sz="2000" b="1" dirty="0"/>
              <a:t>print("hello");</a:t>
            </a:r>
          </a:p>
          <a:p>
            <a:pPr marL="0" indent="0" fontAlgn="auto">
              <a:buNone/>
            </a:pPr>
            <a:endParaRPr lang="en-GB" sz="2000" b="1" dirty="0" smtClean="0"/>
          </a:p>
        </p:txBody>
      </p:sp>
    </p:spTree>
    <p:extLst>
      <p:ext uri="{BB962C8B-B14F-4D97-AF65-F5344CB8AC3E}">
        <p14:creationId xmlns:p14="http://schemas.microsoft.com/office/powerpoint/2010/main" val="71527231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Strict mode slaps JS on the wrist every time it tries to </a:t>
            </a:r>
            <a:r>
              <a:rPr lang="en-GB" i="1" dirty="0" smtClean="0"/>
              <a:t>help</a:t>
            </a:r>
            <a:r>
              <a:rPr lang="en-GB" dirty="0" smtClean="0"/>
              <a:t> you.</a:t>
            </a:r>
          </a:p>
          <a:p>
            <a:pPr lvl="1"/>
            <a:r>
              <a:rPr lang="en-GB" dirty="0" smtClean="0"/>
              <a:t>Can I create a variable for you? </a:t>
            </a:r>
            <a:r>
              <a:rPr lang="en-GB" b="1" dirty="0" smtClean="0"/>
              <a:t>No</a:t>
            </a:r>
            <a:r>
              <a:rPr lang="en-GB" dirty="0" smtClean="0"/>
              <a:t>, </a:t>
            </a:r>
            <a:r>
              <a:rPr lang="en-GB" b="1" dirty="0" smtClean="0"/>
              <a:t>throw an exception!</a:t>
            </a:r>
          </a:p>
          <a:p>
            <a:pPr lvl="1"/>
            <a:r>
              <a:rPr lang="en-GB" dirty="0" smtClean="0"/>
              <a:t>Can I put a semi colon in for you? </a:t>
            </a:r>
            <a:r>
              <a:rPr lang="en-GB" b="1" dirty="0" smtClean="0"/>
              <a:t>No</a:t>
            </a:r>
            <a:r>
              <a:rPr lang="en-GB" dirty="0" smtClean="0"/>
              <a:t>, </a:t>
            </a:r>
            <a:r>
              <a:rPr lang="en-GB" b="1" dirty="0" smtClean="0"/>
              <a:t>throw an exception!</a:t>
            </a:r>
          </a:p>
          <a:p>
            <a:pPr lvl="1"/>
            <a:r>
              <a:rPr lang="en-GB" dirty="0" smtClean="0"/>
              <a:t>Can I try and handle this bad code? </a:t>
            </a:r>
            <a:r>
              <a:rPr lang="en-GB" b="1" dirty="0" smtClean="0"/>
              <a:t>No</a:t>
            </a:r>
            <a:r>
              <a:rPr lang="en-GB" dirty="0" smtClean="0"/>
              <a:t>, </a:t>
            </a:r>
            <a:r>
              <a:rPr lang="en-GB" b="1" dirty="0" smtClean="0"/>
              <a:t>throw an exception!</a:t>
            </a:r>
          </a:p>
          <a:p>
            <a:pPr lvl="1"/>
            <a:r>
              <a:rPr lang="en-GB" dirty="0" smtClean="0"/>
              <a:t>Can I help you out when you make any mistake? </a:t>
            </a:r>
            <a:r>
              <a:rPr lang="en-GB" b="1" dirty="0" smtClean="0"/>
              <a:t>NO, TELL ME I’M WRONG!</a:t>
            </a:r>
          </a:p>
          <a:p>
            <a:pPr lvl="1"/>
            <a:endParaRPr lang="en-GB" b="1" dirty="0" smtClean="0"/>
          </a:p>
          <a:p>
            <a:r>
              <a:rPr lang="en-GB" dirty="0" smtClean="0"/>
              <a:t>To enable this, simply write </a:t>
            </a:r>
            <a:r>
              <a:rPr lang="en-GB" b="1" dirty="0" smtClean="0"/>
              <a:t>‘use strict’; </a:t>
            </a:r>
            <a:r>
              <a:rPr lang="en-GB" dirty="0" smtClean="0"/>
              <a:t>at the top of your JS script</a:t>
            </a:r>
          </a:p>
          <a:p>
            <a:pPr lvl="1"/>
            <a:r>
              <a:rPr lang="en-GB" dirty="0" smtClean="0"/>
              <a:t>If you only want it to apply to certain scopes, like a function, put it at the top of your function.</a:t>
            </a:r>
          </a:p>
          <a:p>
            <a:pPr lvl="1"/>
            <a:endParaRPr lang="en-GB" dirty="0" smtClean="0"/>
          </a:p>
          <a:p>
            <a:r>
              <a:rPr lang="en-GB" b="1" dirty="0" smtClean="0"/>
              <a:t>Strict</a:t>
            </a:r>
            <a:r>
              <a:rPr lang="en-GB" dirty="0" smtClean="0"/>
              <a:t> will make you a better programmer!</a:t>
            </a:r>
            <a:endParaRPr lang="en-GB" b="1" dirty="0" smtClean="0"/>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smtClean="0"/>
              <a:t>Strict mode</a:t>
            </a:r>
            <a:endParaRPr lang="en-GB" dirty="0"/>
          </a:p>
        </p:txBody>
      </p:sp>
    </p:spTree>
    <p:extLst>
      <p:ext uri="{BB962C8B-B14F-4D97-AF65-F5344CB8AC3E}">
        <p14:creationId xmlns:p14="http://schemas.microsoft.com/office/powerpoint/2010/main" val="13039296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693502" cy="4546800"/>
          </a:xfrm>
        </p:spPr>
        <p:txBody>
          <a:bodyPr/>
          <a:lstStyle/>
          <a:p>
            <a:r>
              <a:rPr lang="en-GB" dirty="0" smtClean="0"/>
              <a:t>We can define properties with some settings</a:t>
            </a:r>
            <a:endParaRPr lang="en-GB" dirty="0"/>
          </a:p>
          <a:p>
            <a:pPr lvl="1"/>
            <a:r>
              <a:rPr lang="en-GB" b="1" dirty="0" smtClean="0"/>
              <a:t>Enumerable</a:t>
            </a:r>
            <a:r>
              <a:rPr lang="en-GB" dirty="0" smtClean="0"/>
              <a:t> (</a:t>
            </a:r>
            <a:r>
              <a:rPr lang="en-GB" dirty="0" err="1" smtClean="0"/>
              <a:t>Loopable</a:t>
            </a:r>
            <a:r>
              <a:rPr lang="en-GB" dirty="0" smtClean="0"/>
              <a:t>)</a:t>
            </a:r>
          </a:p>
          <a:p>
            <a:pPr lvl="1"/>
            <a:r>
              <a:rPr lang="en-GB" b="1" dirty="0" smtClean="0"/>
              <a:t>Configurable</a:t>
            </a:r>
          </a:p>
          <a:p>
            <a:pPr lvl="1"/>
            <a:r>
              <a:rPr lang="en-GB" b="1" dirty="0" smtClean="0"/>
              <a:t>Writable</a:t>
            </a:r>
            <a:r>
              <a:rPr lang="en-GB" dirty="0" smtClean="0"/>
              <a:t> (Ability to change it)</a:t>
            </a:r>
          </a:p>
          <a:p>
            <a:pPr lvl="1"/>
            <a:r>
              <a:rPr lang="en-GB" b="1" dirty="0" smtClean="0"/>
              <a:t>Value</a:t>
            </a:r>
          </a:p>
          <a:p>
            <a:r>
              <a:rPr lang="en-GB" dirty="0" smtClean="0"/>
              <a:t>If you try to write to a non-writable property, you wont get an error but it also wont change the value.</a:t>
            </a:r>
          </a:p>
          <a:p>
            <a:r>
              <a:rPr lang="en-GB" dirty="0" smtClean="0"/>
              <a:t>If you have </a:t>
            </a:r>
            <a:r>
              <a:rPr lang="en-GB" b="1" dirty="0" smtClean="0"/>
              <a:t>use strict</a:t>
            </a:r>
            <a:r>
              <a:rPr lang="en-GB" dirty="0" smtClean="0"/>
              <a:t> enabled, you </a:t>
            </a:r>
            <a:r>
              <a:rPr lang="en-GB" u="sng" dirty="0" smtClean="0"/>
              <a:t>will</a:t>
            </a:r>
            <a:r>
              <a:rPr lang="en-GB" dirty="0" smtClean="0"/>
              <a:t> get an error.</a:t>
            </a:r>
          </a:p>
        </p:txBody>
      </p:sp>
      <p:sp>
        <p:nvSpPr>
          <p:cNvPr id="3" name="Title 2"/>
          <p:cNvSpPr>
            <a:spLocks noGrp="1"/>
          </p:cNvSpPr>
          <p:nvPr>
            <p:ph type="title"/>
          </p:nvPr>
        </p:nvSpPr>
        <p:spPr/>
        <p:txBody>
          <a:bodyPr>
            <a:normAutofit fontScale="90000"/>
          </a:bodyPr>
          <a:lstStyle/>
          <a:p>
            <a:r>
              <a:rPr lang="en-GB" dirty="0" smtClean="0"/>
              <a:t>Read Only Properties</a:t>
            </a:r>
            <a:endParaRPr lang="en-GB" dirty="0"/>
          </a:p>
        </p:txBody>
      </p:sp>
      <p:sp>
        <p:nvSpPr>
          <p:cNvPr id="4" name="Content Placeholder 2"/>
          <p:cNvSpPr txBox="1">
            <a:spLocks/>
          </p:cNvSpPr>
          <p:nvPr/>
        </p:nvSpPr>
        <p:spPr>
          <a:xfrm>
            <a:off x="6745788" y="1347282"/>
            <a:ext cx="4641079" cy="512911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t>
            </a:r>
          </a:p>
          <a:p>
            <a:pPr marL="0" indent="0" fontAlgn="auto">
              <a:buNone/>
            </a:pPr>
            <a:endParaRPr lang="en-GB" sz="2000" b="1" dirty="0"/>
          </a:p>
          <a:p>
            <a:pPr marL="0" indent="0" fontAlgn="auto">
              <a:buNone/>
            </a:pPr>
            <a:r>
              <a:rPr lang="en-GB" sz="2000" b="1" dirty="0" err="1"/>
              <a:t>Object.defineProperty</a:t>
            </a:r>
            <a:r>
              <a:rPr lang="en-GB" sz="2000" b="1" dirty="0"/>
              <a:t>(</a:t>
            </a:r>
            <a:r>
              <a:rPr lang="en-GB" sz="2000" b="1" dirty="0" err="1"/>
              <a:t>obj</a:t>
            </a:r>
            <a:r>
              <a:rPr lang="en-GB" sz="2000" b="1" dirty="0"/>
              <a:t>, '</a:t>
            </a:r>
            <a:r>
              <a:rPr lang="en-GB" sz="2000" b="1" dirty="0" err="1"/>
              <a:t>readOnly</a:t>
            </a:r>
            <a:r>
              <a:rPr lang="en-GB" sz="2000" b="1" dirty="0"/>
              <a:t>', {</a:t>
            </a:r>
          </a:p>
          <a:p>
            <a:pPr marL="0" indent="0" fontAlgn="auto">
              <a:buNone/>
            </a:pPr>
            <a:r>
              <a:rPr lang="en-GB" sz="2000" b="1" dirty="0"/>
              <a:t>	enumerable: false,</a:t>
            </a:r>
          </a:p>
          <a:p>
            <a:pPr marL="0" indent="0" fontAlgn="auto">
              <a:buNone/>
            </a:pPr>
            <a:r>
              <a:rPr lang="en-GB" sz="2000" b="1" dirty="0"/>
              <a:t>	configurable: false,</a:t>
            </a:r>
          </a:p>
          <a:p>
            <a:pPr marL="0" indent="0" fontAlgn="auto">
              <a:buNone/>
            </a:pPr>
            <a:r>
              <a:rPr lang="en-GB" sz="2000" b="1" dirty="0"/>
              <a:t>	writable: false,</a:t>
            </a:r>
          </a:p>
          <a:p>
            <a:pPr marL="0" indent="0" fontAlgn="auto">
              <a:buNone/>
            </a:pPr>
            <a:r>
              <a:rPr lang="en-GB" sz="2000" b="1" dirty="0"/>
              <a:t>	value: "This </a:t>
            </a:r>
            <a:r>
              <a:rPr lang="en-GB" sz="2000" b="1" dirty="0" err="1"/>
              <a:t>var</a:t>
            </a:r>
            <a:r>
              <a:rPr lang="en-GB" sz="2000" b="1" dirty="0"/>
              <a:t> is read only"</a:t>
            </a:r>
          </a:p>
          <a:p>
            <a:pPr marL="0" indent="0" fontAlgn="auto">
              <a:buNone/>
            </a:pPr>
            <a:r>
              <a:rPr lang="en-GB" sz="2000" b="1" dirty="0"/>
              <a:t>	});</a:t>
            </a:r>
          </a:p>
          <a:p>
            <a:pPr marL="0" indent="0" fontAlgn="auto">
              <a:buNone/>
            </a:pPr>
            <a:r>
              <a:rPr lang="en-GB" sz="2000" b="1" dirty="0"/>
              <a:t>	</a:t>
            </a:r>
          </a:p>
          <a:p>
            <a:pPr marL="0" indent="0" fontAlgn="auto">
              <a:buNone/>
            </a:pPr>
            <a:r>
              <a:rPr lang="en-GB" sz="2000" b="1" dirty="0"/>
              <a:t>	console.log(</a:t>
            </a:r>
            <a:r>
              <a:rPr lang="en-GB" sz="2000" b="1" dirty="0" err="1"/>
              <a:t>obj.readOnly</a:t>
            </a:r>
            <a:r>
              <a:rPr lang="en-GB" sz="2000" b="1" dirty="0"/>
              <a:t>)</a:t>
            </a:r>
          </a:p>
        </p:txBody>
      </p:sp>
    </p:spTree>
    <p:extLst>
      <p:ext uri="{BB962C8B-B14F-4D97-AF65-F5344CB8AC3E}">
        <p14:creationId xmlns:p14="http://schemas.microsoft.com/office/powerpoint/2010/main" val="2468911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003389" cy="4546800"/>
          </a:xfrm>
        </p:spPr>
        <p:txBody>
          <a:bodyPr/>
          <a:lstStyle/>
          <a:p>
            <a:r>
              <a:rPr lang="en-GB" dirty="0" smtClean="0"/>
              <a:t>If you try to delete a property, but later access it, it won’t delete it</a:t>
            </a:r>
          </a:p>
          <a:p>
            <a:r>
              <a:rPr lang="en-GB" b="1" dirty="0" smtClean="0"/>
              <a:t>Use strict</a:t>
            </a:r>
            <a:r>
              <a:rPr lang="en-GB" dirty="0" smtClean="0"/>
              <a:t> will force it to be deleted.</a:t>
            </a:r>
            <a:endParaRPr lang="en-GB" b="1" dirty="0"/>
          </a:p>
        </p:txBody>
      </p:sp>
      <p:sp>
        <p:nvSpPr>
          <p:cNvPr id="3" name="Title 2"/>
          <p:cNvSpPr>
            <a:spLocks noGrp="1"/>
          </p:cNvSpPr>
          <p:nvPr>
            <p:ph type="title"/>
          </p:nvPr>
        </p:nvSpPr>
        <p:spPr/>
        <p:txBody>
          <a:bodyPr>
            <a:normAutofit fontScale="90000"/>
          </a:bodyPr>
          <a:lstStyle/>
          <a:p>
            <a:r>
              <a:rPr lang="en-GB" dirty="0" smtClean="0"/>
              <a:t>Deleting Properties</a:t>
            </a:r>
            <a:endParaRPr lang="en-GB" dirty="0"/>
          </a:p>
        </p:txBody>
      </p:sp>
      <p:sp>
        <p:nvSpPr>
          <p:cNvPr id="4" name="Content Placeholder 2"/>
          <p:cNvSpPr txBox="1">
            <a:spLocks/>
          </p:cNvSpPr>
          <p:nvPr/>
        </p:nvSpPr>
        <p:spPr>
          <a:xfrm>
            <a:off x="6745788" y="1347282"/>
            <a:ext cx="4641079" cy="512911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 100, b:200};</a:t>
            </a:r>
          </a:p>
          <a:p>
            <a:pPr marL="0" indent="0" fontAlgn="auto">
              <a:buNone/>
            </a:pPr>
            <a:r>
              <a:rPr lang="en-GB" sz="2000" b="1" dirty="0" err="1"/>
              <a:t>var</a:t>
            </a:r>
            <a:r>
              <a:rPr lang="en-GB" sz="2000" b="1" dirty="0"/>
              <a:t> </a:t>
            </a:r>
            <a:r>
              <a:rPr lang="en-GB" sz="2000" b="1" dirty="0" err="1"/>
              <a:t>myVar</a:t>
            </a:r>
            <a:r>
              <a:rPr lang="en-GB" sz="2000" b="1" dirty="0"/>
              <a:t> = 10;</a:t>
            </a:r>
          </a:p>
          <a:p>
            <a:pPr marL="0" indent="0" fontAlgn="auto">
              <a:buNone/>
            </a:pPr>
            <a:r>
              <a:rPr lang="en-GB" sz="2000" b="1" dirty="0"/>
              <a:t>delete </a:t>
            </a:r>
            <a:r>
              <a:rPr lang="en-GB" sz="2000" b="1" dirty="0" err="1"/>
              <a:t>obj.a</a:t>
            </a:r>
            <a:r>
              <a:rPr lang="en-GB" sz="2000" b="1" dirty="0"/>
              <a:t>;</a:t>
            </a:r>
          </a:p>
          <a:p>
            <a:pPr marL="0" indent="0" fontAlgn="auto">
              <a:buNone/>
            </a:pPr>
            <a:r>
              <a:rPr lang="en-GB" sz="2000" b="1" dirty="0"/>
              <a:t>console.log(</a:t>
            </a:r>
            <a:r>
              <a:rPr lang="en-GB" sz="2000" b="1" dirty="0" err="1"/>
              <a:t>obj</a:t>
            </a:r>
            <a:r>
              <a:rPr lang="en-GB" sz="2000" b="1" dirty="0"/>
              <a:t>);</a:t>
            </a:r>
          </a:p>
        </p:txBody>
      </p:sp>
    </p:spTree>
    <p:extLst>
      <p:ext uri="{BB962C8B-B14F-4D97-AF65-F5344CB8AC3E}">
        <p14:creationId xmlns:p14="http://schemas.microsoft.com/office/powerpoint/2010/main" val="1999090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HTML &amp; HTML5</a:t>
            </a:r>
            <a:br>
              <a:rPr lang="en-GB" dirty="0"/>
            </a:b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993972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520974" cy="4546800"/>
          </a:xfrm>
        </p:spPr>
        <p:txBody>
          <a:bodyPr/>
          <a:lstStyle/>
          <a:p>
            <a:r>
              <a:rPr lang="en-GB" dirty="0" smtClean="0"/>
              <a:t>You can technically have a function with two parameters sharing the same name.</a:t>
            </a:r>
          </a:p>
          <a:p>
            <a:r>
              <a:rPr lang="en-GB" dirty="0" smtClean="0"/>
              <a:t>This is bad as it can cause unpredictable results</a:t>
            </a:r>
          </a:p>
          <a:p>
            <a:r>
              <a:rPr lang="en-GB" b="1" dirty="0"/>
              <a:t>u</a:t>
            </a:r>
            <a:r>
              <a:rPr lang="en-GB" b="1" dirty="0" smtClean="0"/>
              <a:t>se strict</a:t>
            </a:r>
            <a:r>
              <a:rPr lang="en-GB" dirty="0" smtClean="0"/>
              <a:t> will give you an error if this is the case</a:t>
            </a:r>
            <a:endParaRPr lang="en-GB" b="1" dirty="0"/>
          </a:p>
        </p:txBody>
      </p:sp>
      <p:sp>
        <p:nvSpPr>
          <p:cNvPr id="3" name="Title 2"/>
          <p:cNvSpPr>
            <a:spLocks noGrp="1"/>
          </p:cNvSpPr>
          <p:nvPr>
            <p:ph type="title"/>
          </p:nvPr>
        </p:nvSpPr>
        <p:spPr/>
        <p:txBody>
          <a:bodyPr>
            <a:normAutofit fontScale="90000"/>
          </a:bodyPr>
          <a:lstStyle/>
          <a:p>
            <a:r>
              <a:rPr lang="en-GB" dirty="0" smtClean="0"/>
              <a:t>Duplications</a:t>
            </a:r>
            <a:endParaRPr lang="en-GB" dirty="0"/>
          </a:p>
        </p:txBody>
      </p:sp>
      <p:sp>
        <p:nvSpPr>
          <p:cNvPr id="4" name="Content Placeholder 2"/>
          <p:cNvSpPr txBox="1">
            <a:spLocks/>
          </p:cNvSpPr>
          <p:nvPr/>
        </p:nvSpPr>
        <p:spPr>
          <a:xfrm>
            <a:off x="7219460" y="1302453"/>
            <a:ext cx="4641079" cy="512911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a:t>function x(</a:t>
            </a:r>
            <a:r>
              <a:rPr lang="en-GB" sz="2000" b="1" dirty="0" err="1"/>
              <a:t>a,b,a</a:t>
            </a:r>
            <a:r>
              <a:rPr lang="en-GB" sz="2000" b="1" dirty="0"/>
              <a:t>)</a:t>
            </a:r>
          </a:p>
          <a:p>
            <a:pPr marL="0" indent="0" fontAlgn="auto">
              <a:buNone/>
            </a:pPr>
            <a:r>
              <a:rPr lang="en-GB" sz="2000" b="1" dirty="0"/>
              <a:t>{</a:t>
            </a:r>
          </a:p>
          <a:p>
            <a:pPr marL="0" indent="0" fontAlgn="auto">
              <a:buNone/>
            </a:pPr>
            <a:r>
              <a:rPr lang="en-GB" sz="2000" b="1" dirty="0"/>
              <a:t>console.log(a);</a:t>
            </a:r>
          </a:p>
          <a:p>
            <a:pPr marL="0" indent="0" fontAlgn="auto">
              <a:buNone/>
            </a:pPr>
            <a:r>
              <a:rPr lang="en-GB" sz="2000" b="1" dirty="0"/>
              <a:t>}</a:t>
            </a:r>
          </a:p>
          <a:p>
            <a:pPr marL="0" indent="0" fontAlgn="auto">
              <a:buNone/>
            </a:pPr>
            <a:endParaRPr lang="en-GB" sz="2000" b="1" dirty="0"/>
          </a:p>
          <a:p>
            <a:pPr marL="0" indent="0" fontAlgn="auto">
              <a:buNone/>
            </a:pPr>
            <a:r>
              <a:rPr lang="en-GB" sz="2000" b="1" dirty="0"/>
              <a:t>x(1,2,3);</a:t>
            </a:r>
          </a:p>
          <a:p>
            <a:pPr marL="0" indent="0" fontAlgn="auto">
              <a:buNone/>
            </a:pPr>
            <a:endParaRPr lang="en-GB" sz="2000" b="1" dirty="0"/>
          </a:p>
          <a:p>
            <a:pPr marL="0" indent="0" fontAlgn="auto">
              <a:buNone/>
            </a:pPr>
            <a:endParaRPr lang="en-GB" sz="2000" b="1" dirty="0"/>
          </a:p>
          <a:p>
            <a:pPr marL="0" indent="0" fontAlgn="auto">
              <a:buNone/>
            </a:pPr>
            <a:r>
              <a:rPr lang="en-GB" sz="2000" b="1" dirty="0" smtClean="0"/>
              <a:t>//this </a:t>
            </a:r>
            <a:r>
              <a:rPr lang="en-GB" sz="2000" b="1" dirty="0"/>
              <a:t>outputs 3</a:t>
            </a:r>
          </a:p>
        </p:txBody>
      </p:sp>
    </p:spTree>
    <p:extLst>
      <p:ext uri="{BB962C8B-B14F-4D97-AF65-F5344CB8AC3E}">
        <p14:creationId xmlns:p14="http://schemas.microsoft.com/office/powerpoint/2010/main" val="30572839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012 = 10 in Octal</a:t>
            </a:r>
          </a:p>
          <a:p>
            <a:r>
              <a:rPr lang="en-GB" dirty="0" smtClean="0"/>
              <a:t>If we enable </a:t>
            </a:r>
            <a:r>
              <a:rPr lang="en-GB" b="1" dirty="0" smtClean="0"/>
              <a:t>use strict</a:t>
            </a:r>
            <a:r>
              <a:rPr lang="en-GB" dirty="0" smtClean="0"/>
              <a:t>, it will complain about 0s before a number.</a:t>
            </a:r>
          </a:p>
          <a:p>
            <a:r>
              <a:rPr lang="en-GB" dirty="0" smtClean="0"/>
              <a:t>If we </a:t>
            </a:r>
            <a:r>
              <a:rPr lang="en-GB" b="1" dirty="0" smtClean="0"/>
              <a:t>want</a:t>
            </a:r>
            <a:r>
              <a:rPr lang="en-GB" dirty="0" smtClean="0"/>
              <a:t> to use octal/hexadecimal;</a:t>
            </a:r>
            <a:endParaRPr lang="en-GB" b="1" dirty="0" smtClean="0"/>
          </a:p>
          <a:p>
            <a:pPr lvl="1"/>
            <a:r>
              <a:rPr lang="en-GB" b="1" dirty="0" err="1" smtClean="0"/>
              <a:t>parseInt</a:t>
            </a:r>
            <a:r>
              <a:rPr lang="en-GB" b="1" dirty="0" smtClean="0"/>
              <a:t>(12,8)</a:t>
            </a:r>
          </a:p>
          <a:p>
            <a:pPr lvl="1"/>
            <a:r>
              <a:rPr lang="en-GB" dirty="0" smtClean="0"/>
              <a:t>This parses the integer 12, in the octal format.</a:t>
            </a:r>
          </a:p>
          <a:p>
            <a:pPr lvl="1"/>
            <a:endParaRPr lang="en-GB" dirty="0"/>
          </a:p>
        </p:txBody>
      </p:sp>
      <p:sp>
        <p:nvSpPr>
          <p:cNvPr id="3" name="Title 2"/>
          <p:cNvSpPr>
            <a:spLocks noGrp="1"/>
          </p:cNvSpPr>
          <p:nvPr>
            <p:ph type="title"/>
          </p:nvPr>
        </p:nvSpPr>
        <p:spPr/>
        <p:txBody>
          <a:bodyPr>
            <a:normAutofit fontScale="90000"/>
          </a:bodyPr>
          <a:lstStyle/>
          <a:p>
            <a:r>
              <a:rPr lang="en-GB" dirty="0" err="1" smtClean="0"/>
              <a:t>Octals</a:t>
            </a:r>
            <a:r>
              <a:rPr lang="en-GB" dirty="0" smtClean="0"/>
              <a:t>/Hexadecimals</a:t>
            </a:r>
            <a:endParaRPr lang="en-GB" dirty="0"/>
          </a:p>
        </p:txBody>
      </p:sp>
    </p:spTree>
    <p:extLst>
      <p:ext uri="{BB962C8B-B14F-4D97-AF65-F5344CB8AC3E}">
        <p14:creationId xmlns:p14="http://schemas.microsoft.com/office/powerpoint/2010/main" val="16841212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813608" cy="4546800"/>
          </a:xfrm>
        </p:spPr>
        <p:txBody>
          <a:bodyPr/>
          <a:lstStyle/>
          <a:p>
            <a:r>
              <a:rPr lang="en-GB" dirty="0" smtClean="0"/>
              <a:t>The with keyword is a way of simplifying some lines of code</a:t>
            </a:r>
          </a:p>
          <a:p>
            <a:r>
              <a:rPr lang="en-GB" dirty="0" smtClean="0"/>
              <a:t>But it has a lot of problems</a:t>
            </a:r>
          </a:p>
          <a:p>
            <a:r>
              <a:rPr lang="en-GB" dirty="0" smtClean="0"/>
              <a:t>If we had a </a:t>
            </a:r>
            <a:r>
              <a:rPr lang="en-GB" dirty="0" err="1" smtClean="0"/>
              <a:t>var</a:t>
            </a:r>
            <a:r>
              <a:rPr lang="en-GB" dirty="0" smtClean="0"/>
              <a:t> </a:t>
            </a:r>
            <a:r>
              <a:rPr lang="en-GB" b="1" dirty="0" smtClean="0"/>
              <a:t>c</a:t>
            </a:r>
            <a:r>
              <a:rPr lang="en-GB" dirty="0" smtClean="0"/>
              <a:t> before the </a:t>
            </a:r>
            <a:r>
              <a:rPr lang="en-GB" b="1" dirty="0" smtClean="0"/>
              <a:t>with</a:t>
            </a:r>
            <a:r>
              <a:rPr lang="en-GB" dirty="0" smtClean="0"/>
              <a:t>, we don’t know which </a:t>
            </a:r>
            <a:r>
              <a:rPr lang="en-GB" b="1" dirty="0" smtClean="0"/>
              <a:t>c</a:t>
            </a:r>
            <a:r>
              <a:rPr lang="en-GB" dirty="0" smtClean="0"/>
              <a:t> it would be referring too.</a:t>
            </a:r>
          </a:p>
          <a:p>
            <a:r>
              <a:rPr lang="en-GB" b="1" dirty="0" smtClean="0"/>
              <a:t>Use strict</a:t>
            </a:r>
            <a:r>
              <a:rPr lang="en-GB" dirty="0" smtClean="0"/>
              <a:t> simply </a:t>
            </a:r>
            <a:r>
              <a:rPr lang="en-GB" i="1" dirty="0" smtClean="0"/>
              <a:t>disables</a:t>
            </a:r>
            <a:r>
              <a:rPr lang="en-GB" dirty="0" smtClean="0"/>
              <a:t> with statements</a:t>
            </a:r>
            <a:endParaRPr lang="en-GB" b="1" dirty="0"/>
          </a:p>
        </p:txBody>
      </p:sp>
      <p:sp>
        <p:nvSpPr>
          <p:cNvPr id="3" name="Title 2"/>
          <p:cNvSpPr>
            <a:spLocks noGrp="1"/>
          </p:cNvSpPr>
          <p:nvPr>
            <p:ph type="title"/>
          </p:nvPr>
        </p:nvSpPr>
        <p:spPr/>
        <p:txBody>
          <a:bodyPr>
            <a:normAutofit fontScale="90000"/>
          </a:bodyPr>
          <a:lstStyle/>
          <a:p>
            <a:r>
              <a:rPr lang="en-GB" dirty="0" smtClean="0"/>
              <a:t>With</a:t>
            </a:r>
            <a:endParaRPr lang="en-GB" dirty="0"/>
          </a:p>
        </p:txBody>
      </p:sp>
      <p:sp>
        <p:nvSpPr>
          <p:cNvPr id="4" name="Content Placeholder 2"/>
          <p:cNvSpPr txBox="1">
            <a:spLocks/>
          </p:cNvSpPr>
          <p:nvPr/>
        </p:nvSpPr>
        <p:spPr>
          <a:xfrm>
            <a:off x="7219460" y="483079"/>
            <a:ext cx="4641079" cy="5948491"/>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t>
            </a:r>
          </a:p>
          <a:p>
            <a:pPr marL="0" indent="0" fontAlgn="auto">
              <a:buNone/>
            </a:pPr>
            <a:r>
              <a:rPr lang="en-GB" sz="2000" b="1" dirty="0"/>
              <a:t>		a: {</a:t>
            </a:r>
          </a:p>
          <a:p>
            <a:pPr marL="0" indent="0" fontAlgn="auto">
              <a:buNone/>
            </a:pPr>
            <a:r>
              <a:rPr lang="en-GB" sz="2000" b="1" dirty="0"/>
              <a:t>			b: {</a:t>
            </a:r>
          </a:p>
          <a:p>
            <a:pPr marL="0" indent="0" fontAlgn="auto">
              <a:buNone/>
            </a:pPr>
            <a:r>
              <a:rPr lang="en-GB" sz="2000" b="1" dirty="0"/>
              <a:t>				c: 'hello'</a:t>
            </a:r>
          </a:p>
          <a:p>
            <a:pPr marL="0" indent="0" fontAlgn="auto">
              <a:buNone/>
            </a:pPr>
            <a:r>
              <a:rPr lang="en-GB" sz="2000" b="1" dirty="0"/>
              <a:t>			}</a:t>
            </a:r>
          </a:p>
          <a:p>
            <a:pPr marL="0" indent="0" fontAlgn="auto">
              <a:buNone/>
            </a:pPr>
            <a:r>
              <a:rPr lang="en-GB" sz="2000" b="1" dirty="0"/>
              <a:t>		}</a:t>
            </a:r>
          </a:p>
          <a:p>
            <a:pPr marL="0" indent="0" fontAlgn="auto">
              <a:buNone/>
            </a:pPr>
            <a:r>
              <a:rPr lang="en-GB" sz="2000" b="1" dirty="0"/>
              <a:t>	}</a:t>
            </a:r>
          </a:p>
          <a:p>
            <a:pPr marL="0" indent="0" fontAlgn="auto">
              <a:buNone/>
            </a:pPr>
            <a:r>
              <a:rPr lang="en-GB" sz="2000" b="1" dirty="0"/>
              <a:t>console.log(</a:t>
            </a:r>
            <a:r>
              <a:rPr lang="en-GB" sz="2000" b="1" dirty="0" err="1"/>
              <a:t>obj.a.b.c</a:t>
            </a:r>
            <a:r>
              <a:rPr lang="en-GB" sz="2000" b="1" dirty="0" smtClean="0"/>
              <a:t>);</a:t>
            </a:r>
          </a:p>
          <a:p>
            <a:pPr marL="0" indent="0" fontAlgn="auto">
              <a:buNone/>
            </a:pPr>
            <a:r>
              <a:rPr lang="en-GB" sz="2000" b="1" dirty="0" smtClean="0"/>
              <a:t>//same as</a:t>
            </a:r>
            <a:endParaRPr lang="en-GB" sz="2000" b="1" dirty="0"/>
          </a:p>
          <a:p>
            <a:pPr marL="0" indent="0" fontAlgn="auto">
              <a:buNone/>
            </a:pPr>
            <a:r>
              <a:rPr lang="en-GB" sz="2000" b="1" dirty="0" smtClean="0"/>
              <a:t>with(</a:t>
            </a:r>
            <a:r>
              <a:rPr lang="en-GB" sz="2000" b="1" dirty="0" err="1" smtClean="0"/>
              <a:t>obj.a.b</a:t>
            </a:r>
            <a:r>
              <a:rPr lang="en-GB" sz="2000" b="1" dirty="0"/>
              <a:t>)</a:t>
            </a:r>
          </a:p>
          <a:p>
            <a:pPr marL="0" indent="0" fontAlgn="auto">
              <a:buNone/>
            </a:pPr>
            <a:r>
              <a:rPr lang="en-GB" sz="2000" b="1" dirty="0"/>
              <a:t>{</a:t>
            </a:r>
          </a:p>
          <a:p>
            <a:pPr marL="0" indent="0" fontAlgn="auto">
              <a:buNone/>
            </a:pPr>
            <a:r>
              <a:rPr lang="en-GB" sz="2000" b="1" dirty="0"/>
              <a:t>console.log(c);</a:t>
            </a:r>
          </a:p>
          <a:p>
            <a:pPr marL="0" indent="0" fontAlgn="auto">
              <a:buNone/>
            </a:pPr>
            <a:r>
              <a:rPr lang="en-GB" sz="2000" b="1" dirty="0"/>
              <a:t>}</a:t>
            </a:r>
          </a:p>
        </p:txBody>
      </p:sp>
    </p:spTree>
    <p:extLst>
      <p:ext uri="{BB962C8B-B14F-4D97-AF65-F5344CB8AC3E}">
        <p14:creationId xmlns:p14="http://schemas.microsoft.com/office/powerpoint/2010/main" val="2854456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607238" cy="4546800"/>
          </a:xfrm>
        </p:spPr>
        <p:txBody>
          <a:bodyPr/>
          <a:lstStyle/>
          <a:p>
            <a:r>
              <a:rPr lang="en-GB" dirty="0" smtClean="0"/>
              <a:t>What with </a:t>
            </a:r>
            <a:r>
              <a:rPr lang="en-GB" b="1" dirty="0" smtClean="0"/>
              <a:t>attempts</a:t>
            </a:r>
            <a:r>
              <a:rPr lang="en-GB" dirty="0" smtClean="0"/>
              <a:t> to do, is useful.</a:t>
            </a:r>
          </a:p>
          <a:p>
            <a:pPr lvl="1"/>
            <a:r>
              <a:rPr lang="en-GB" dirty="0" smtClean="0"/>
              <a:t>Just done badly.</a:t>
            </a:r>
          </a:p>
          <a:p>
            <a:r>
              <a:rPr lang="en-GB" dirty="0" smtClean="0"/>
              <a:t>We have “IIFE” instead</a:t>
            </a:r>
          </a:p>
          <a:p>
            <a:r>
              <a:rPr lang="en-GB" b="1" dirty="0" smtClean="0"/>
              <a:t>Immediately invoked function expression</a:t>
            </a:r>
          </a:p>
          <a:p>
            <a:endParaRPr lang="en-GB" dirty="0"/>
          </a:p>
        </p:txBody>
      </p:sp>
      <p:sp>
        <p:nvSpPr>
          <p:cNvPr id="3" name="Title 2"/>
          <p:cNvSpPr>
            <a:spLocks noGrp="1"/>
          </p:cNvSpPr>
          <p:nvPr>
            <p:ph type="title"/>
          </p:nvPr>
        </p:nvSpPr>
        <p:spPr/>
        <p:txBody>
          <a:bodyPr>
            <a:normAutofit fontScale="90000"/>
          </a:bodyPr>
          <a:lstStyle/>
          <a:p>
            <a:r>
              <a:rPr lang="en-GB" dirty="0" smtClean="0"/>
              <a:t>With – Alternative (IIFE)</a:t>
            </a:r>
            <a:endParaRPr lang="en-GB" dirty="0"/>
          </a:p>
        </p:txBody>
      </p:sp>
      <p:sp>
        <p:nvSpPr>
          <p:cNvPr id="4" name="Content Placeholder 2"/>
          <p:cNvSpPr txBox="1">
            <a:spLocks/>
          </p:cNvSpPr>
          <p:nvPr/>
        </p:nvSpPr>
        <p:spPr>
          <a:xfrm>
            <a:off x="7263442" y="2398143"/>
            <a:ext cx="3881886" cy="150099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smtClean="0"/>
              <a:t>(</a:t>
            </a:r>
            <a:r>
              <a:rPr lang="en-GB" sz="2000" b="1" dirty="0"/>
              <a:t>function(</a:t>
            </a:r>
            <a:r>
              <a:rPr lang="en-GB" sz="2000" b="1" dirty="0" err="1"/>
              <a:t>newVar</a:t>
            </a:r>
            <a:r>
              <a:rPr lang="en-GB" sz="2000" b="1" dirty="0"/>
              <a:t>){</a:t>
            </a:r>
          </a:p>
          <a:p>
            <a:pPr marL="0" indent="0" fontAlgn="auto">
              <a:buNone/>
            </a:pPr>
            <a:r>
              <a:rPr lang="en-GB" sz="2000" b="1" dirty="0" smtClean="0"/>
              <a:t>	console.log(</a:t>
            </a:r>
            <a:r>
              <a:rPr lang="en-GB" sz="2000" b="1" dirty="0" err="1" smtClean="0"/>
              <a:t>newVar</a:t>
            </a:r>
            <a:r>
              <a:rPr lang="en-GB" sz="2000" b="1" dirty="0"/>
              <a:t>);</a:t>
            </a:r>
          </a:p>
          <a:p>
            <a:pPr marL="0" indent="0" fontAlgn="auto">
              <a:buNone/>
            </a:pPr>
            <a:r>
              <a:rPr lang="en-GB" sz="2000" b="1" dirty="0"/>
              <a:t>}(</a:t>
            </a:r>
            <a:r>
              <a:rPr lang="en-GB" sz="2000" b="1" dirty="0" err="1"/>
              <a:t>obj.a.b.c</a:t>
            </a:r>
            <a:r>
              <a:rPr lang="en-GB" sz="2000" b="1" dirty="0"/>
              <a:t>))</a:t>
            </a:r>
          </a:p>
        </p:txBody>
      </p:sp>
    </p:spTree>
    <p:extLst>
      <p:ext uri="{BB962C8B-B14F-4D97-AF65-F5344CB8AC3E}">
        <p14:creationId xmlns:p14="http://schemas.microsoft.com/office/powerpoint/2010/main" val="10619645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This</a:t>
            </a:r>
            <a:r>
              <a:rPr lang="en-GB" dirty="0" smtClean="0"/>
              <a:t> is the most confusing thing in JS</a:t>
            </a:r>
          </a:p>
          <a:p>
            <a:r>
              <a:rPr lang="en-GB" dirty="0" smtClean="0"/>
              <a:t>It’s used to reach inside the containing object.</a:t>
            </a:r>
          </a:p>
          <a:p>
            <a:endParaRPr lang="en-GB" dirty="0"/>
          </a:p>
          <a:p>
            <a:r>
              <a:rPr lang="en-GB" b="1" dirty="0" smtClean="0"/>
              <a:t>Use strict</a:t>
            </a:r>
            <a:r>
              <a:rPr lang="en-GB" dirty="0" smtClean="0"/>
              <a:t> will make the global object </a:t>
            </a:r>
            <a:r>
              <a:rPr lang="en-GB" b="1" i="1" dirty="0" err="1" smtClean="0"/>
              <a:t>unbindable</a:t>
            </a:r>
            <a:endParaRPr lang="en-GB" dirty="0"/>
          </a:p>
          <a:p>
            <a:pPr lvl="1"/>
            <a:r>
              <a:rPr lang="en-GB" dirty="0" smtClean="0"/>
              <a:t>at least implicitly</a:t>
            </a:r>
          </a:p>
          <a:p>
            <a:endParaRPr lang="en-GB" b="1" dirty="0" smtClean="0"/>
          </a:p>
          <a:p>
            <a:endParaRPr lang="en-GB" dirty="0" smtClean="0"/>
          </a:p>
        </p:txBody>
      </p:sp>
      <p:sp>
        <p:nvSpPr>
          <p:cNvPr id="3" name="Title 2"/>
          <p:cNvSpPr>
            <a:spLocks noGrp="1"/>
          </p:cNvSpPr>
          <p:nvPr>
            <p:ph type="title"/>
          </p:nvPr>
        </p:nvSpPr>
        <p:spPr/>
        <p:txBody>
          <a:bodyPr>
            <a:normAutofit fontScale="90000"/>
          </a:bodyPr>
          <a:lstStyle/>
          <a:p>
            <a:r>
              <a:rPr lang="en-GB" dirty="0" smtClean="0"/>
              <a:t>This</a:t>
            </a:r>
            <a:endParaRPr lang="en-GB" dirty="0"/>
          </a:p>
        </p:txBody>
      </p:sp>
      <p:sp>
        <p:nvSpPr>
          <p:cNvPr id="4" name="Content Placeholder 2"/>
          <p:cNvSpPr txBox="1">
            <a:spLocks/>
          </p:cNvSpPr>
          <p:nvPr/>
        </p:nvSpPr>
        <p:spPr>
          <a:xfrm>
            <a:off x="7219460" y="1350000"/>
            <a:ext cx="4641079" cy="491705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t>
            </a:r>
          </a:p>
          <a:p>
            <a:pPr marL="0" indent="0" fontAlgn="auto">
              <a:buNone/>
            </a:pPr>
            <a:r>
              <a:rPr lang="en-GB" sz="2000" b="1" dirty="0"/>
              <a:t>	</a:t>
            </a:r>
            <a:r>
              <a:rPr lang="en-GB" sz="2000" b="1" dirty="0" err="1"/>
              <a:t>val</a:t>
            </a:r>
            <a:r>
              <a:rPr lang="en-GB" sz="2000" b="1" dirty="0"/>
              <a:t>:'Hi there',</a:t>
            </a:r>
          </a:p>
          <a:p>
            <a:pPr marL="0" indent="0" fontAlgn="auto">
              <a:buNone/>
            </a:pPr>
            <a:r>
              <a:rPr lang="en-GB" sz="2000" b="1" dirty="0"/>
              <a:t>	</a:t>
            </a:r>
            <a:r>
              <a:rPr lang="en-GB" sz="2000" b="1" dirty="0" err="1"/>
              <a:t>printVal</a:t>
            </a:r>
            <a:r>
              <a:rPr lang="en-GB" sz="2000" b="1" dirty="0"/>
              <a:t>: function() {</a:t>
            </a:r>
          </a:p>
          <a:p>
            <a:pPr marL="0" indent="0" fontAlgn="auto">
              <a:buNone/>
            </a:pPr>
            <a:r>
              <a:rPr lang="en-GB" sz="2000" b="1" dirty="0"/>
              <a:t>		console.log(this.obj);</a:t>
            </a:r>
          </a:p>
          <a:p>
            <a:pPr marL="0" indent="0" fontAlgn="auto">
              <a:buNone/>
            </a:pPr>
            <a:r>
              <a:rPr lang="en-GB" sz="2000" b="1" dirty="0"/>
              <a:t>	}	</a:t>
            </a:r>
          </a:p>
          <a:p>
            <a:pPr marL="0" indent="0" fontAlgn="auto">
              <a:buNone/>
            </a:pPr>
            <a:r>
              <a:rPr lang="en-GB" sz="2000" b="1" dirty="0"/>
              <a:t>};</a:t>
            </a:r>
          </a:p>
          <a:p>
            <a:pPr marL="0" indent="0" fontAlgn="auto">
              <a:buNone/>
            </a:pPr>
            <a:endParaRPr lang="en-GB" sz="2000" b="1" dirty="0"/>
          </a:p>
          <a:p>
            <a:pPr marL="0" indent="0" fontAlgn="auto">
              <a:buNone/>
            </a:pPr>
            <a:r>
              <a:rPr lang="en-GB" sz="2000" b="1" dirty="0" err="1"/>
              <a:t>var</a:t>
            </a:r>
            <a:r>
              <a:rPr lang="en-GB" sz="2000" b="1" dirty="0"/>
              <a:t> obj2 = {</a:t>
            </a:r>
          </a:p>
          <a:p>
            <a:pPr marL="0" indent="0" fontAlgn="auto">
              <a:buNone/>
            </a:pPr>
            <a:r>
              <a:rPr lang="en-GB" sz="2000" b="1" dirty="0" err="1"/>
              <a:t>val</a:t>
            </a:r>
            <a:r>
              <a:rPr lang="en-GB" sz="2000" b="1" dirty="0"/>
              <a:t>: "</a:t>
            </a:r>
            <a:r>
              <a:rPr lang="en-GB" sz="2000" b="1" dirty="0" err="1"/>
              <a:t>whats</a:t>
            </a:r>
            <a:r>
              <a:rPr lang="en-GB" sz="2000" b="1" dirty="0"/>
              <a:t> up"</a:t>
            </a:r>
          </a:p>
          <a:p>
            <a:pPr marL="0" indent="0" fontAlgn="auto">
              <a:buNone/>
            </a:pPr>
            <a:r>
              <a:rPr lang="en-GB" sz="2000" b="1" dirty="0"/>
              <a:t>};</a:t>
            </a:r>
          </a:p>
          <a:p>
            <a:pPr marL="0" indent="0" fontAlgn="auto">
              <a:buNone/>
            </a:pPr>
            <a:r>
              <a:rPr lang="en-GB" sz="2000" b="1" dirty="0"/>
              <a:t>obj2.printVal = </a:t>
            </a:r>
            <a:r>
              <a:rPr lang="en-GB" sz="2000" b="1" dirty="0" err="1"/>
              <a:t>obj.printVal</a:t>
            </a:r>
            <a:r>
              <a:rPr lang="en-GB" sz="2000" b="1" dirty="0"/>
              <a:t>;</a:t>
            </a:r>
          </a:p>
        </p:txBody>
      </p:sp>
      <p:sp>
        <p:nvSpPr>
          <p:cNvPr id="5" name="Content Placeholder 2"/>
          <p:cNvSpPr txBox="1">
            <a:spLocks/>
          </p:cNvSpPr>
          <p:nvPr/>
        </p:nvSpPr>
        <p:spPr>
          <a:xfrm>
            <a:off x="414000" y="5676180"/>
            <a:ext cx="5072400" cy="800219"/>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print = </a:t>
            </a:r>
            <a:r>
              <a:rPr lang="en-GB" sz="2000" b="1" dirty="0" err="1"/>
              <a:t>obj.printVal</a:t>
            </a:r>
            <a:r>
              <a:rPr lang="en-GB" sz="2000" b="1" dirty="0" smtClean="0"/>
              <a:t>();</a:t>
            </a:r>
          </a:p>
          <a:p>
            <a:pPr marL="0" indent="0" fontAlgn="auto">
              <a:buNone/>
            </a:pPr>
            <a:r>
              <a:rPr lang="en-GB" sz="2000" b="1" dirty="0" smtClean="0"/>
              <a:t>//what does </a:t>
            </a:r>
            <a:r>
              <a:rPr lang="en-GB" sz="2000" b="1" i="1" dirty="0" smtClean="0"/>
              <a:t>this</a:t>
            </a:r>
            <a:r>
              <a:rPr lang="en-GB" sz="2000" b="1" dirty="0" smtClean="0"/>
              <a:t> refer to now?</a:t>
            </a:r>
            <a:endParaRPr lang="en-GB" sz="2000" b="1" dirty="0"/>
          </a:p>
        </p:txBody>
      </p:sp>
    </p:spTree>
    <p:extLst>
      <p:ext uri="{BB962C8B-B14F-4D97-AF65-F5344CB8AC3E}">
        <p14:creationId xmlns:p14="http://schemas.microsoft.com/office/powerpoint/2010/main" val="3792642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This - Alternatives</a:t>
            </a:r>
            <a:endParaRPr lang="en-GB" dirty="0"/>
          </a:p>
        </p:txBody>
      </p:sp>
      <p:sp>
        <p:nvSpPr>
          <p:cNvPr id="4" name="Content Placeholder 2"/>
          <p:cNvSpPr txBox="1">
            <a:spLocks/>
          </p:cNvSpPr>
          <p:nvPr/>
        </p:nvSpPr>
        <p:spPr>
          <a:xfrm>
            <a:off x="414000" y="1929600"/>
            <a:ext cx="4848113" cy="93437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print = </a:t>
            </a:r>
            <a:r>
              <a:rPr lang="en-GB" sz="2000" b="1" dirty="0" err="1"/>
              <a:t>obj.printVal</a:t>
            </a:r>
            <a:r>
              <a:rPr lang="en-GB" sz="2000" b="1" dirty="0"/>
              <a:t>().bind(obj2</a:t>
            </a:r>
            <a:r>
              <a:rPr lang="en-GB" sz="2000" b="1" dirty="0" smtClean="0"/>
              <a:t>);</a:t>
            </a:r>
          </a:p>
          <a:p>
            <a:pPr marL="0" indent="0" fontAlgn="auto">
              <a:buNone/>
            </a:pPr>
            <a:r>
              <a:rPr lang="en-GB" sz="2000" b="1" dirty="0" smtClean="0"/>
              <a:t>//will act </a:t>
            </a:r>
            <a:r>
              <a:rPr lang="en-GB" sz="2000" b="1" dirty="0" err="1" smtClean="0"/>
              <a:t>asif</a:t>
            </a:r>
            <a:r>
              <a:rPr lang="en-GB" sz="2000" b="1" dirty="0" smtClean="0"/>
              <a:t> it’s acting on obj2</a:t>
            </a:r>
            <a:endParaRPr lang="en-GB" sz="2000" b="1" dirty="0"/>
          </a:p>
        </p:txBody>
      </p:sp>
      <p:sp>
        <p:nvSpPr>
          <p:cNvPr id="5" name="Content Placeholder 2"/>
          <p:cNvSpPr txBox="1">
            <a:spLocks/>
          </p:cNvSpPr>
          <p:nvPr/>
        </p:nvSpPr>
        <p:spPr>
          <a:xfrm>
            <a:off x="6970687" y="1929600"/>
            <a:ext cx="4848113" cy="454680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800" b="1" dirty="0" err="1" smtClean="0"/>
              <a:t>var</a:t>
            </a:r>
            <a:r>
              <a:rPr lang="en-GB" sz="1800" b="1" dirty="0" smtClean="0"/>
              <a:t> </a:t>
            </a:r>
            <a:r>
              <a:rPr lang="en-GB" sz="1800" b="1" dirty="0" err="1"/>
              <a:t>obj</a:t>
            </a:r>
            <a:r>
              <a:rPr lang="en-GB" sz="1800" b="1" dirty="0"/>
              <a:t> = function(){</a:t>
            </a:r>
          </a:p>
          <a:p>
            <a:pPr marL="400050" lvl="1" indent="0" fontAlgn="auto">
              <a:buNone/>
            </a:pPr>
            <a:r>
              <a:rPr lang="en-GB" b="1" dirty="0" err="1"/>
              <a:t>this.hello</a:t>
            </a:r>
            <a:r>
              <a:rPr lang="en-GB" b="1" dirty="0"/>
              <a:t> = "hello";</a:t>
            </a:r>
          </a:p>
          <a:p>
            <a:pPr marL="400050" lvl="1" indent="0" fontAlgn="auto">
              <a:buNone/>
            </a:pPr>
            <a:r>
              <a:rPr lang="en-GB" b="1" dirty="0" err="1"/>
              <a:t>this.greet</a:t>
            </a:r>
            <a:r>
              <a:rPr lang="en-GB" b="1" dirty="0"/>
              <a:t> = function(){</a:t>
            </a:r>
          </a:p>
          <a:p>
            <a:pPr marL="400050" lvl="1" indent="0" fontAlgn="auto">
              <a:buNone/>
            </a:pPr>
            <a:r>
              <a:rPr lang="en-GB" b="1" dirty="0" smtClean="0"/>
              <a:t>	console.log(</a:t>
            </a:r>
            <a:r>
              <a:rPr lang="en-GB" b="1" dirty="0" err="1" smtClean="0"/>
              <a:t>this.hello</a:t>
            </a:r>
            <a:r>
              <a:rPr lang="en-GB" b="1" dirty="0"/>
              <a:t>);</a:t>
            </a:r>
          </a:p>
          <a:p>
            <a:pPr marL="0" indent="0" fontAlgn="auto">
              <a:buNone/>
            </a:pPr>
            <a:r>
              <a:rPr lang="en-GB" sz="1800" b="1" dirty="0" smtClean="0"/>
              <a:t>	}</a:t>
            </a:r>
            <a:endParaRPr lang="en-GB" sz="1800" b="1" dirty="0"/>
          </a:p>
          <a:p>
            <a:pPr marL="0" indent="0" fontAlgn="auto">
              <a:buNone/>
            </a:pPr>
            <a:r>
              <a:rPr lang="en-GB" sz="1800" b="1" dirty="0"/>
              <a:t>}</a:t>
            </a:r>
          </a:p>
          <a:p>
            <a:pPr marL="0" indent="0" fontAlgn="auto">
              <a:buNone/>
            </a:pPr>
            <a:endParaRPr lang="en-GB" sz="1800" b="1" dirty="0"/>
          </a:p>
          <a:p>
            <a:pPr marL="0" indent="0" fontAlgn="auto">
              <a:buNone/>
            </a:pPr>
            <a:r>
              <a:rPr lang="en-GB" sz="1800" b="1" dirty="0" err="1"/>
              <a:t>obj</a:t>
            </a:r>
            <a:r>
              <a:rPr lang="en-GB" sz="1800" b="1" dirty="0" smtClean="0"/>
              <a:t>();</a:t>
            </a:r>
          </a:p>
          <a:p>
            <a:pPr marL="0" indent="0" fontAlgn="auto">
              <a:buNone/>
            </a:pPr>
            <a:endParaRPr lang="en-GB" sz="1800" b="1" dirty="0" smtClean="0"/>
          </a:p>
          <a:p>
            <a:pPr marL="0" indent="0" fontAlgn="auto">
              <a:buNone/>
            </a:pPr>
            <a:r>
              <a:rPr lang="en-GB" sz="1800" b="1" dirty="0" smtClean="0"/>
              <a:t>//or treat it like a constructor</a:t>
            </a:r>
            <a:endParaRPr lang="en-GB" sz="1800" b="1" dirty="0"/>
          </a:p>
          <a:p>
            <a:pPr marL="0" indent="0" fontAlgn="auto">
              <a:buNone/>
            </a:pPr>
            <a:r>
              <a:rPr lang="en-GB" sz="1800" b="1" dirty="0" err="1" smtClean="0"/>
              <a:t>Var</a:t>
            </a:r>
            <a:r>
              <a:rPr lang="en-GB" sz="1800" b="1" dirty="0" smtClean="0"/>
              <a:t> greeter = new </a:t>
            </a:r>
            <a:r>
              <a:rPr lang="en-GB" sz="1800" b="1" dirty="0" err="1" smtClean="0"/>
              <a:t>obj</a:t>
            </a:r>
            <a:r>
              <a:rPr lang="en-GB" sz="1800" b="1" dirty="0" smtClean="0"/>
              <a:t>();</a:t>
            </a:r>
            <a:endParaRPr lang="en-GB" sz="1800" b="1" dirty="0"/>
          </a:p>
        </p:txBody>
      </p:sp>
    </p:spTree>
    <p:extLst>
      <p:ext uri="{BB962C8B-B14F-4D97-AF65-F5344CB8AC3E}">
        <p14:creationId xmlns:p14="http://schemas.microsoft.com/office/powerpoint/2010/main" val="3563289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sz="11500" b="1" u="sng" dirty="0"/>
              <a:t>u</a:t>
            </a:r>
            <a:r>
              <a:rPr lang="en-GB" sz="11500" b="1" u="sng" dirty="0" smtClean="0"/>
              <a:t>se strict mode</a:t>
            </a:r>
            <a:endParaRPr lang="en-GB" sz="11500" u="sng" dirty="0" smtClean="0"/>
          </a:p>
          <a:p>
            <a:pPr marL="457200" lvl="1" indent="0">
              <a:buNone/>
            </a:pPr>
            <a:endParaRPr lang="en-GB" sz="11500" u="sng" dirty="0"/>
          </a:p>
        </p:txBody>
      </p:sp>
      <p:sp>
        <p:nvSpPr>
          <p:cNvPr id="3" name="Title 2"/>
          <p:cNvSpPr>
            <a:spLocks noGrp="1"/>
          </p:cNvSpPr>
          <p:nvPr>
            <p:ph type="title"/>
          </p:nvPr>
        </p:nvSpPr>
        <p:spPr/>
        <p:txBody>
          <a:bodyPr>
            <a:normAutofit fontScale="90000"/>
          </a:bodyPr>
          <a:lstStyle/>
          <a:p>
            <a:r>
              <a:rPr lang="en-GB" dirty="0" smtClean="0"/>
              <a:t>Behaviours - Summary</a:t>
            </a:r>
            <a:endParaRPr lang="en-GB" dirty="0"/>
          </a:p>
        </p:txBody>
      </p:sp>
    </p:spTree>
    <p:extLst>
      <p:ext uri="{BB962C8B-B14F-4D97-AF65-F5344CB8AC3E}">
        <p14:creationId xmlns:p14="http://schemas.microsoft.com/office/powerpoint/2010/main" val="35031153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Strings</a:t>
            </a:r>
            <a:endParaRPr lang="en-GB" dirty="0"/>
          </a:p>
          <a:p>
            <a:pPr lvl="1"/>
            <a:r>
              <a:rPr lang="en-GB" dirty="0" smtClean="0"/>
              <a:t>Like java, concatenating strings is inefficient</a:t>
            </a:r>
          </a:p>
          <a:p>
            <a:pPr lvl="1"/>
            <a:r>
              <a:rPr lang="en-GB" dirty="0" smtClean="0"/>
              <a:t>Use </a:t>
            </a:r>
            <a:r>
              <a:rPr lang="en-GB" b="1" dirty="0" err="1" smtClean="0"/>
              <a:t>array.join</a:t>
            </a:r>
            <a:endParaRPr lang="en-GB" b="1" dirty="0" smtClean="0"/>
          </a:p>
          <a:p>
            <a:pPr lvl="2"/>
            <a:r>
              <a:rPr lang="en-GB" b="1" dirty="0"/>
              <a:t>foo = [</a:t>
            </a:r>
            <a:r>
              <a:rPr lang="en-GB" b="1" dirty="0" err="1"/>
              <a:t>a,b</a:t>
            </a:r>
            <a:r>
              <a:rPr lang="en-GB" b="1" dirty="0"/>
              <a:t>].join</a:t>
            </a:r>
            <a:r>
              <a:rPr lang="en-GB" b="1" dirty="0" smtClean="0"/>
              <a:t>('');</a:t>
            </a:r>
          </a:p>
          <a:p>
            <a:r>
              <a:rPr lang="en-GB" b="1" dirty="0" err="1" smtClean="0"/>
              <a:t>Minification</a:t>
            </a:r>
            <a:endParaRPr lang="en-GB" b="1" dirty="0" smtClean="0"/>
          </a:p>
          <a:p>
            <a:pPr lvl="1"/>
            <a:r>
              <a:rPr lang="en-GB" dirty="0" smtClean="0"/>
              <a:t>Reduces the amount of source code to minimize download time</a:t>
            </a:r>
          </a:p>
          <a:p>
            <a:pPr lvl="1"/>
            <a:r>
              <a:rPr lang="en-GB" dirty="0" smtClean="0"/>
              <a:t>Deletes whitespace and comments</a:t>
            </a:r>
          </a:p>
          <a:p>
            <a:pPr lvl="1"/>
            <a:r>
              <a:rPr lang="en-GB" dirty="0" smtClean="0"/>
              <a:t>Shortens variable name size</a:t>
            </a:r>
          </a:p>
          <a:p>
            <a:r>
              <a:rPr lang="en-GB" b="1" dirty="0" smtClean="0"/>
              <a:t>Obfuscation</a:t>
            </a:r>
          </a:p>
          <a:p>
            <a:pPr lvl="1"/>
            <a:r>
              <a:rPr lang="en-GB" dirty="0" smtClean="0"/>
              <a:t>Changes the name of things to make your code unreadable</a:t>
            </a:r>
          </a:p>
          <a:p>
            <a:pPr lvl="1"/>
            <a:r>
              <a:rPr lang="en-GB" dirty="0" smtClean="0"/>
              <a:t>Can introduce bugs</a:t>
            </a:r>
            <a:endParaRPr lang="en-GB" dirty="0"/>
          </a:p>
        </p:txBody>
      </p:sp>
      <p:sp>
        <p:nvSpPr>
          <p:cNvPr id="3" name="Title 2"/>
          <p:cNvSpPr>
            <a:spLocks noGrp="1"/>
          </p:cNvSpPr>
          <p:nvPr>
            <p:ph type="title"/>
          </p:nvPr>
        </p:nvSpPr>
        <p:spPr/>
        <p:txBody>
          <a:bodyPr>
            <a:normAutofit fontScale="90000"/>
          </a:bodyPr>
          <a:lstStyle/>
          <a:p>
            <a:r>
              <a:rPr lang="en-GB" dirty="0" smtClean="0"/>
              <a:t>Efficiency</a:t>
            </a:r>
            <a:endParaRPr lang="en-GB" dirty="0"/>
          </a:p>
        </p:txBody>
      </p:sp>
    </p:spTree>
    <p:extLst>
      <p:ext uri="{BB962C8B-B14F-4D97-AF65-F5344CB8AC3E}">
        <p14:creationId xmlns:p14="http://schemas.microsoft.com/office/powerpoint/2010/main" val="177658437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Advanced JS</a:t>
            </a:r>
            <a:endParaRPr lang="en-GB"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20547966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Load and go delivery </a:t>
            </a:r>
            <a:endParaRPr lang="en-GB" dirty="0" smtClean="0"/>
          </a:p>
          <a:p>
            <a:r>
              <a:rPr lang="en-GB" dirty="0" smtClean="0"/>
              <a:t>Loose </a:t>
            </a:r>
            <a:r>
              <a:rPr lang="en-GB" dirty="0"/>
              <a:t>typing </a:t>
            </a:r>
          </a:p>
          <a:p>
            <a:r>
              <a:rPr lang="en-GB" dirty="0" smtClean="0"/>
              <a:t>Objects </a:t>
            </a:r>
            <a:r>
              <a:rPr lang="en-GB" dirty="0"/>
              <a:t>as general </a:t>
            </a:r>
            <a:r>
              <a:rPr lang="en-GB" dirty="0" smtClean="0"/>
              <a:t>containers</a:t>
            </a:r>
          </a:p>
          <a:p>
            <a:r>
              <a:rPr lang="en-GB" dirty="0" smtClean="0"/>
              <a:t>Prototypal </a:t>
            </a:r>
            <a:r>
              <a:rPr lang="en-GB" dirty="0"/>
              <a:t>inheritance </a:t>
            </a:r>
            <a:endParaRPr lang="en-GB" dirty="0" smtClean="0"/>
          </a:p>
          <a:p>
            <a:r>
              <a:rPr lang="en-GB" dirty="0"/>
              <a:t>L</a:t>
            </a:r>
            <a:r>
              <a:rPr lang="en-GB" dirty="0" smtClean="0"/>
              <a:t>ambda </a:t>
            </a:r>
          </a:p>
          <a:p>
            <a:r>
              <a:rPr lang="en-GB" dirty="0" smtClean="0"/>
              <a:t>Linkage </a:t>
            </a:r>
            <a:r>
              <a:rPr lang="en-GB" dirty="0"/>
              <a:t>through global variables </a:t>
            </a:r>
          </a:p>
        </p:txBody>
      </p:sp>
      <p:sp>
        <p:nvSpPr>
          <p:cNvPr id="3" name="Title 2"/>
          <p:cNvSpPr>
            <a:spLocks noGrp="1"/>
          </p:cNvSpPr>
          <p:nvPr>
            <p:ph type="title"/>
          </p:nvPr>
        </p:nvSpPr>
        <p:spPr/>
        <p:txBody>
          <a:bodyPr>
            <a:normAutofit fontScale="90000"/>
          </a:bodyPr>
          <a:lstStyle/>
          <a:p>
            <a:r>
              <a:rPr lang="en-GB" dirty="0" smtClean="0"/>
              <a:t>Objectives to Learn</a:t>
            </a:r>
            <a:endParaRPr lang="en-GB" dirty="0"/>
          </a:p>
        </p:txBody>
      </p:sp>
    </p:spTree>
    <p:extLst>
      <p:ext uri="{BB962C8B-B14F-4D97-AF65-F5344CB8AC3E}">
        <p14:creationId xmlns:p14="http://schemas.microsoft.com/office/powerpoint/2010/main" val="3054400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HTML is.</a:t>
            </a:r>
          </a:p>
          <a:p>
            <a:endParaRPr lang="en-GB" dirty="0"/>
          </a:p>
          <a:p>
            <a:r>
              <a:rPr lang="en-GB" dirty="0"/>
              <a:t>Gain Practical knowledge in HTML5.</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287428881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296687" cy="4546800"/>
          </a:xfrm>
        </p:spPr>
        <p:txBody>
          <a:bodyPr/>
          <a:lstStyle/>
          <a:p>
            <a:r>
              <a:rPr lang="en-GB" b="1" dirty="0" smtClean="0"/>
              <a:t>Classical</a:t>
            </a:r>
          </a:p>
          <a:p>
            <a:pPr lvl="1"/>
            <a:r>
              <a:rPr lang="en-GB" dirty="0" smtClean="0"/>
              <a:t>Objects are instances of classes</a:t>
            </a:r>
          </a:p>
          <a:p>
            <a:pPr lvl="1"/>
            <a:r>
              <a:rPr lang="en-GB" dirty="0" smtClean="0"/>
              <a:t>Classes inherit from other classes</a:t>
            </a:r>
          </a:p>
          <a:p>
            <a:r>
              <a:rPr lang="en-GB" b="1" dirty="0" smtClean="0"/>
              <a:t>Prototypal</a:t>
            </a:r>
          </a:p>
          <a:p>
            <a:pPr lvl="1"/>
            <a:r>
              <a:rPr lang="en-GB" dirty="0" smtClean="0"/>
              <a:t>Class free</a:t>
            </a:r>
          </a:p>
          <a:p>
            <a:pPr lvl="1"/>
            <a:r>
              <a:rPr lang="en-GB" dirty="0" smtClean="0"/>
              <a:t>Objects inherit from objects</a:t>
            </a:r>
          </a:p>
          <a:p>
            <a:pPr lvl="1"/>
            <a:r>
              <a:rPr lang="en-GB" dirty="0" smtClean="0"/>
              <a:t>Objects contain links to other objects</a:t>
            </a:r>
          </a:p>
          <a:p>
            <a:pPr lvl="1"/>
            <a:endParaRPr lang="en-GB" dirty="0" smtClean="0"/>
          </a:p>
          <a:p>
            <a:pPr lvl="1"/>
            <a:endParaRPr lang="en-GB" dirty="0"/>
          </a:p>
        </p:txBody>
      </p:sp>
      <p:sp>
        <p:nvSpPr>
          <p:cNvPr id="3" name="Title 2"/>
          <p:cNvSpPr>
            <a:spLocks noGrp="1"/>
          </p:cNvSpPr>
          <p:nvPr>
            <p:ph type="title"/>
          </p:nvPr>
        </p:nvSpPr>
        <p:spPr/>
        <p:txBody>
          <a:bodyPr>
            <a:normAutofit fontScale="90000"/>
          </a:bodyPr>
          <a:lstStyle/>
          <a:p>
            <a:r>
              <a:rPr lang="en-GB" dirty="0" smtClean="0"/>
              <a:t>Classical vs Prototypal Inheritance</a:t>
            </a:r>
            <a:endParaRPr lang="en-GB" dirty="0"/>
          </a:p>
        </p:txBody>
      </p:sp>
      <p:sp>
        <p:nvSpPr>
          <p:cNvPr id="4" name="Content Placeholder 2"/>
          <p:cNvSpPr txBox="1">
            <a:spLocks/>
          </p:cNvSpPr>
          <p:nvPr/>
        </p:nvSpPr>
        <p:spPr>
          <a:xfrm>
            <a:off x="5164668" y="1929600"/>
            <a:ext cx="6694866"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err="1" smtClean="0"/>
              <a:t>var</a:t>
            </a:r>
            <a:r>
              <a:rPr lang="en-GB" sz="1600" b="1" dirty="0" smtClean="0"/>
              <a:t> </a:t>
            </a:r>
            <a:r>
              <a:rPr lang="en-GB" sz="1600" b="1" dirty="0" err="1"/>
              <a:t>oldObject</a:t>
            </a:r>
            <a:r>
              <a:rPr lang="en-GB" sz="1600" b="1" dirty="0"/>
              <a:t> = {</a:t>
            </a:r>
          </a:p>
          <a:p>
            <a:pPr marL="0" indent="0">
              <a:buNone/>
            </a:pPr>
            <a:r>
              <a:rPr lang="en-GB" sz="1600" b="1" dirty="0"/>
              <a:t>	</a:t>
            </a:r>
            <a:r>
              <a:rPr lang="en-GB" sz="1600" b="1" dirty="0" err="1"/>
              <a:t>firstMethod</a:t>
            </a:r>
            <a:r>
              <a:rPr lang="en-GB" sz="1600" b="1" dirty="0"/>
              <a:t>: function() {...},</a:t>
            </a:r>
          </a:p>
          <a:p>
            <a:pPr marL="0" indent="0">
              <a:buNone/>
            </a:pPr>
            <a:r>
              <a:rPr lang="en-GB" sz="1600" b="1" dirty="0"/>
              <a:t>	</a:t>
            </a:r>
            <a:r>
              <a:rPr lang="en-GB" sz="1600" b="1" dirty="0" err="1"/>
              <a:t>secondMethod</a:t>
            </a:r>
            <a:r>
              <a:rPr lang="en-GB" sz="1600" b="1" dirty="0"/>
              <a:t>: function() {...}</a:t>
            </a:r>
          </a:p>
          <a:p>
            <a:pPr marL="0" indent="0">
              <a:buNone/>
            </a:pPr>
            <a:r>
              <a:rPr lang="en-GB" sz="1600" b="1" dirty="0" smtClean="0"/>
              <a:t>};</a:t>
            </a:r>
          </a:p>
          <a:p>
            <a:pPr marL="0" indent="0">
              <a:buNone/>
            </a:pPr>
            <a:endParaRPr lang="en-GB" sz="1600" b="1" dirty="0" smtClean="0"/>
          </a:p>
          <a:p>
            <a:pPr marL="0" indent="0">
              <a:buNone/>
            </a:pPr>
            <a:r>
              <a:rPr lang="en-GB" sz="1600" b="1" dirty="0"/>
              <a:t>//creates an object to inherit from the old </a:t>
            </a:r>
            <a:r>
              <a:rPr lang="en-GB" sz="1600" b="1" dirty="0" smtClean="0"/>
              <a:t>object</a:t>
            </a:r>
            <a:endParaRPr lang="en-GB" sz="1600" b="1" dirty="0"/>
          </a:p>
          <a:p>
            <a:pPr marL="0" indent="0">
              <a:buNone/>
            </a:pPr>
            <a:r>
              <a:rPr lang="en-GB" sz="1600" b="1" dirty="0" err="1"/>
              <a:t>var</a:t>
            </a:r>
            <a:r>
              <a:rPr lang="en-GB" sz="1600" b="1" dirty="0"/>
              <a:t> </a:t>
            </a:r>
            <a:r>
              <a:rPr lang="en-GB" sz="1600" b="1" dirty="0" err="1"/>
              <a:t>newObject</a:t>
            </a:r>
            <a:r>
              <a:rPr lang="en-GB" sz="1600" b="1" dirty="0"/>
              <a:t> = object(</a:t>
            </a:r>
            <a:r>
              <a:rPr lang="en-GB" sz="1600" b="1" dirty="0" err="1"/>
              <a:t>oldObject</a:t>
            </a:r>
            <a:r>
              <a:rPr lang="en-GB" sz="1600" b="1" dirty="0" smtClean="0"/>
              <a:t>);</a:t>
            </a:r>
          </a:p>
          <a:p>
            <a:pPr marL="0" indent="0">
              <a:buNone/>
            </a:pPr>
            <a:endParaRPr lang="en-GB" sz="1600" b="1" dirty="0"/>
          </a:p>
          <a:p>
            <a:pPr marL="0" indent="0">
              <a:buNone/>
            </a:pPr>
            <a:r>
              <a:rPr lang="en-GB" sz="1600" b="1" dirty="0" err="1"/>
              <a:t>newObject.thirdMethod</a:t>
            </a:r>
            <a:r>
              <a:rPr lang="en-GB" sz="1600" b="1" dirty="0"/>
              <a:t> = function() </a:t>
            </a:r>
            <a:r>
              <a:rPr lang="en-GB" sz="1600" b="1" dirty="0" smtClean="0"/>
              <a:t>{...};</a:t>
            </a:r>
            <a:endParaRPr lang="en-GB" sz="1600" b="1" dirty="0"/>
          </a:p>
          <a:p>
            <a:pPr marL="0" indent="0">
              <a:buNone/>
            </a:pPr>
            <a:r>
              <a:rPr lang="en-GB" sz="1600" b="1" dirty="0" err="1"/>
              <a:t>var</a:t>
            </a:r>
            <a:r>
              <a:rPr lang="en-GB" sz="1600" b="1" dirty="0"/>
              <a:t> </a:t>
            </a:r>
            <a:r>
              <a:rPr lang="en-GB" sz="1600" b="1" dirty="0" err="1"/>
              <a:t>myDoppelGanger</a:t>
            </a:r>
            <a:r>
              <a:rPr lang="en-GB" sz="1600" b="1" dirty="0"/>
              <a:t> = object(</a:t>
            </a:r>
            <a:r>
              <a:rPr lang="en-GB" sz="1600" b="1" dirty="0" err="1"/>
              <a:t>newObject</a:t>
            </a:r>
            <a:r>
              <a:rPr lang="en-GB" sz="1600" b="1" dirty="0" smtClean="0"/>
              <a:t>);</a:t>
            </a:r>
            <a:endParaRPr lang="en-GB" sz="1600" b="1" dirty="0"/>
          </a:p>
          <a:p>
            <a:pPr marL="0" indent="0">
              <a:buNone/>
            </a:pPr>
            <a:r>
              <a:rPr lang="en-GB" sz="1600" b="1" dirty="0" err="1"/>
              <a:t>myDoppelGanger.firstMethod</a:t>
            </a:r>
            <a:r>
              <a:rPr lang="en-GB" sz="1600" b="1" dirty="0"/>
              <a:t>();</a:t>
            </a:r>
          </a:p>
        </p:txBody>
      </p:sp>
    </p:spTree>
    <p:extLst>
      <p:ext uri="{BB962C8B-B14F-4D97-AF65-F5344CB8AC3E}">
        <p14:creationId xmlns:p14="http://schemas.microsoft.com/office/powerpoint/2010/main" val="55747964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400868" cy="4546800"/>
          </a:xfrm>
        </p:spPr>
        <p:txBody>
          <a:bodyPr/>
          <a:lstStyle/>
          <a:p>
            <a:r>
              <a:rPr lang="en-GB" dirty="0" smtClean="0"/>
              <a:t>Objects can be created with a secret link to another object.</a:t>
            </a:r>
          </a:p>
          <a:p>
            <a:pPr lvl="1"/>
            <a:r>
              <a:rPr lang="en-GB" dirty="0" smtClean="0"/>
              <a:t>If an attempt to access a name </a:t>
            </a:r>
            <a:r>
              <a:rPr lang="en-GB" b="1" dirty="0" smtClean="0"/>
              <a:t>fails</a:t>
            </a:r>
            <a:r>
              <a:rPr lang="en-GB" dirty="0" smtClean="0"/>
              <a:t>, then the linked object will be used.</a:t>
            </a:r>
          </a:p>
          <a:p>
            <a:r>
              <a:rPr lang="en-GB" dirty="0" smtClean="0"/>
              <a:t>The secret link is not used when storing.</a:t>
            </a:r>
          </a:p>
          <a:p>
            <a:r>
              <a:rPr lang="en-GB" dirty="0" smtClean="0"/>
              <a:t>Object(o) makes a new object with a link to object o</a:t>
            </a:r>
          </a:p>
          <a:p>
            <a:pPr lvl="1"/>
            <a:r>
              <a:rPr lang="en-GB" sz="1400" dirty="0" smtClean="0"/>
              <a:t>This function technically doesn’t exist, so you have to create it.</a:t>
            </a:r>
          </a:p>
          <a:p>
            <a:endParaRPr lang="en-GB" sz="1800" b="1" dirty="0" smtClean="0"/>
          </a:p>
          <a:p>
            <a:endParaRPr lang="en-GB" sz="1800" b="1" dirty="0"/>
          </a:p>
          <a:p>
            <a:r>
              <a:rPr lang="en-GB" sz="1800" b="1" dirty="0" smtClean="0"/>
              <a:t>Any </a:t>
            </a:r>
            <a:r>
              <a:rPr lang="en-GB" sz="1800" b="1" dirty="0"/>
              <a:t>object can inherit from any object</a:t>
            </a:r>
          </a:p>
          <a:p>
            <a:endParaRPr lang="en-GB" sz="1800" dirty="0" smtClean="0"/>
          </a:p>
        </p:txBody>
      </p:sp>
      <p:sp>
        <p:nvSpPr>
          <p:cNvPr id="3" name="Title 2"/>
          <p:cNvSpPr>
            <a:spLocks noGrp="1"/>
          </p:cNvSpPr>
          <p:nvPr>
            <p:ph type="title"/>
          </p:nvPr>
        </p:nvSpPr>
        <p:spPr/>
        <p:txBody>
          <a:bodyPr>
            <a:normAutofit fontScale="90000"/>
          </a:bodyPr>
          <a:lstStyle/>
          <a:p>
            <a:r>
              <a:rPr lang="en-GB" dirty="0" smtClean="0"/>
              <a:t>Linkage</a:t>
            </a:r>
            <a:endParaRPr lang="en-GB" dirty="0"/>
          </a:p>
        </p:txBody>
      </p:sp>
      <p:sp>
        <p:nvSpPr>
          <p:cNvPr id="4" name="Content Placeholder 2"/>
          <p:cNvSpPr txBox="1">
            <a:spLocks/>
          </p:cNvSpPr>
          <p:nvPr/>
        </p:nvSpPr>
        <p:spPr>
          <a:xfrm>
            <a:off x="6538822" y="1929600"/>
            <a:ext cx="5303459" cy="403987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function object(o) {</a:t>
            </a:r>
          </a:p>
          <a:p>
            <a:pPr marL="400050" lvl="1" indent="0">
              <a:buNone/>
            </a:pPr>
            <a:r>
              <a:rPr lang="en-GB" sz="1500" b="1" dirty="0" smtClean="0"/>
              <a:t>function F() {}</a:t>
            </a:r>
          </a:p>
          <a:p>
            <a:pPr marL="400050" lvl="1" indent="0">
              <a:buNone/>
            </a:pPr>
            <a:r>
              <a:rPr lang="en-GB" sz="1500" b="1" dirty="0" err="1" smtClean="0"/>
              <a:t>f.prototype</a:t>
            </a:r>
            <a:r>
              <a:rPr lang="en-GB" sz="1500" b="1" dirty="0" smtClean="0"/>
              <a:t> = o;</a:t>
            </a:r>
          </a:p>
          <a:p>
            <a:pPr marL="400050" lvl="1" indent="0">
              <a:buNone/>
            </a:pPr>
            <a:r>
              <a:rPr lang="en-GB" sz="1500" b="1" dirty="0"/>
              <a:t>r</a:t>
            </a:r>
            <a:r>
              <a:rPr lang="en-GB" sz="1500" b="1" dirty="0" smtClean="0"/>
              <a:t>eturn new F();</a:t>
            </a:r>
          </a:p>
          <a:p>
            <a:pPr marL="0" indent="0">
              <a:buNone/>
            </a:pPr>
            <a:r>
              <a:rPr lang="en-GB" sz="1600" b="1" dirty="0" smtClean="0"/>
              <a:t>}</a:t>
            </a:r>
          </a:p>
          <a:p>
            <a:pPr marL="0" indent="0">
              <a:buNone/>
            </a:pPr>
            <a:endParaRPr lang="en-GB" sz="1600" b="1" dirty="0"/>
          </a:p>
          <a:p>
            <a:pPr marL="0" indent="0">
              <a:buNone/>
            </a:pPr>
            <a:r>
              <a:rPr lang="en-GB" sz="1600" b="1" dirty="0" err="1" smtClean="0"/>
              <a:t>var</a:t>
            </a:r>
            <a:r>
              <a:rPr lang="en-GB" sz="1600" b="1" dirty="0" smtClean="0"/>
              <a:t> </a:t>
            </a:r>
            <a:r>
              <a:rPr lang="en-GB" sz="1600" b="1" dirty="0" err="1" smtClean="0"/>
              <a:t>myNewObject</a:t>
            </a:r>
            <a:r>
              <a:rPr lang="en-GB" sz="1600" b="1" dirty="0" smtClean="0"/>
              <a:t> = object(</a:t>
            </a:r>
            <a:r>
              <a:rPr lang="en-GB" sz="1600" b="1" dirty="0" err="1" smtClean="0"/>
              <a:t>myOldObject</a:t>
            </a:r>
            <a:r>
              <a:rPr lang="en-GB" sz="1600" b="1" dirty="0" smtClean="0"/>
              <a:t>);</a:t>
            </a:r>
          </a:p>
          <a:p>
            <a:pPr marL="0" indent="0">
              <a:buNone/>
            </a:pPr>
            <a:r>
              <a:rPr lang="en-GB" sz="1600" b="1" dirty="0" smtClean="0"/>
              <a:t>//creates an empty object that has a pointer to the old object</a:t>
            </a:r>
          </a:p>
          <a:p>
            <a:pPr marL="0" indent="0">
              <a:buNone/>
            </a:pPr>
            <a:r>
              <a:rPr lang="en-GB" sz="1600" b="1" dirty="0"/>
              <a:t>myNewObject.name = "Tom";</a:t>
            </a:r>
          </a:p>
          <a:p>
            <a:pPr marL="0" indent="0">
              <a:buNone/>
            </a:pPr>
            <a:r>
              <a:rPr lang="en-GB" sz="1600" b="1" dirty="0" err="1"/>
              <a:t>myNewObject.level</a:t>
            </a:r>
            <a:r>
              <a:rPr lang="en-GB" sz="1600" b="1" dirty="0"/>
              <a:t> += 1;</a:t>
            </a:r>
          </a:p>
        </p:txBody>
      </p:sp>
    </p:spTree>
    <p:extLst>
      <p:ext uri="{BB962C8B-B14F-4D97-AF65-F5344CB8AC3E}">
        <p14:creationId xmlns:p14="http://schemas.microsoft.com/office/powerpoint/2010/main" val="178057218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Take an existing object – then add new things onto it</a:t>
            </a:r>
          </a:p>
          <a:p>
            <a:r>
              <a:rPr lang="en-GB" i="1" dirty="0" smtClean="0"/>
              <a:t>As simple as an assignment</a:t>
            </a:r>
          </a:p>
          <a:p>
            <a:endParaRPr lang="en-GB" dirty="0"/>
          </a:p>
        </p:txBody>
      </p:sp>
      <p:sp>
        <p:nvSpPr>
          <p:cNvPr id="3" name="Title 2"/>
          <p:cNvSpPr>
            <a:spLocks noGrp="1"/>
          </p:cNvSpPr>
          <p:nvPr>
            <p:ph type="title"/>
          </p:nvPr>
        </p:nvSpPr>
        <p:spPr/>
        <p:txBody>
          <a:bodyPr>
            <a:normAutofit fontScale="90000"/>
          </a:bodyPr>
          <a:lstStyle/>
          <a:p>
            <a:r>
              <a:rPr lang="en-GB" dirty="0" smtClean="0"/>
              <a:t>Object Augmentation</a:t>
            </a:r>
            <a:endParaRPr lang="en-GB" dirty="0"/>
          </a:p>
        </p:txBody>
      </p:sp>
      <p:sp>
        <p:nvSpPr>
          <p:cNvPr id="4" name="Rectangle 3"/>
          <p:cNvSpPr/>
          <p:nvPr/>
        </p:nvSpPr>
        <p:spPr>
          <a:xfrm>
            <a:off x="5263079" y="3305890"/>
            <a:ext cx="184731" cy="246221"/>
          </a:xfrm>
          <a:prstGeom prst="rect">
            <a:avLst/>
          </a:prstGeom>
        </p:spPr>
        <p:txBody>
          <a:bodyPr wrap="none">
            <a:spAutoFit/>
          </a:bodyPr>
          <a:lstStyle/>
          <a:p>
            <a:pPr marL="0" indent="0" fontAlgn="auto">
              <a:buNone/>
            </a:pPr>
            <a:endParaRPr lang="en-GB" b="1" dirty="0"/>
          </a:p>
        </p:txBody>
      </p:sp>
      <p:sp>
        <p:nvSpPr>
          <p:cNvPr id="5" name="Content Placeholder 2"/>
          <p:cNvSpPr txBox="1">
            <a:spLocks/>
          </p:cNvSpPr>
          <p:nvPr/>
        </p:nvSpPr>
        <p:spPr>
          <a:xfrm>
            <a:off x="6635296" y="1929600"/>
            <a:ext cx="5303459" cy="403987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err="1"/>
              <a:t>var</a:t>
            </a:r>
            <a:r>
              <a:rPr lang="en-GB" sz="1600" b="1" dirty="0"/>
              <a:t> </a:t>
            </a:r>
            <a:r>
              <a:rPr lang="en-GB" sz="1600" b="1" dirty="0" err="1"/>
              <a:t>obj</a:t>
            </a:r>
            <a:r>
              <a:rPr lang="en-GB" sz="1600" b="1" dirty="0"/>
              <a:t> = {a: 100, b:200</a:t>
            </a:r>
            <a:r>
              <a:rPr lang="en-GB" sz="1600" b="1" dirty="0" smtClean="0"/>
              <a:t>};</a:t>
            </a:r>
          </a:p>
          <a:p>
            <a:pPr marL="0" indent="0" fontAlgn="auto">
              <a:buNone/>
            </a:pPr>
            <a:r>
              <a:rPr lang="en-GB" sz="1600" b="1" dirty="0" err="1" smtClean="0"/>
              <a:t>obj.chocolateFactory</a:t>
            </a:r>
            <a:r>
              <a:rPr lang="en-GB" sz="1600" b="1" dirty="0" smtClean="0"/>
              <a:t> = “Dog”</a:t>
            </a:r>
          </a:p>
          <a:p>
            <a:pPr marL="0" indent="0" fontAlgn="auto">
              <a:buNone/>
            </a:pPr>
            <a:r>
              <a:rPr lang="en-GB" sz="1600" b="1" dirty="0" err="1" smtClean="0"/>
              <a:t>obj.methodName</a:t>
            </a:r>
            <a:r>
              <a:rPr lang="en-GB" sz="1600" b="1" dirty="0" smtClean="0"/>
              <a:t> = function()…</a:t>
            </a:r>
            <a:endParaRPr lang="en-GB" sz="1600" b="1" dirty="0"/>
          </a:p>
        </p:txBody>
      </p:sp>
    </p:spTree>
    <p:extLst>
      <p:ext uri="{BB962C8B-B14F-4D97-AF65-F5344CB8AC3E}">
        <p14:creationId xmlns:p14="http://schemas.microsoft.com/office/powerpoint/2010/main" val="372257349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658332" cy="4546800"/>
          </a:xfrm>
        </p:spPr>
        <p:txBody>
          <a:bodyPr/>
          <a:lstStyle/>
          <a:p>
            <a:r>
              <a:rPr lang="en-GB" dirty="0" smtClean="0"/>
              <a:t>If a function is called with too many arguments, the extra ones are ignored</a:t>
            </a:r>
          </a:p>
          <a:p>
            <a:r>
              <a:rPr lang="en-GB" dirty="0" smtClean="0"/>
              <a:t>If a function is called with too few arguments, the missing arguments will be undefined.</a:t>
            </a:r>
          </a:p>
          <a:p>
            <a:r>
              <a:rPr lang="en-GB" dirty="0" smtClean="0"/>
              <a:t>No type checking on arguments</a:t>
            </a:r>
          </a:p>
          <a:p>
            <a:r>
              <a:rPr lang="en-GB" dirty="0" smtClean="0"/>
              <a:t>Four ways of calling a function.</a:t>
            </a:r>
          </a:p>
          <a:p>
            <a:pPr lvl="1"/>
            <a:r>
              <a:rPr lang="en-GB" dirty="0" smtClean="0"/>
              <a:t>Function form</a:t>
            </a:r>
          </a:p>
          <a:p>
            <a:pPr lvl="1"/>
            <a:r>
              <a:rPr lang="en-GB" dirty="0" smtClean="0"/>
              <a:t>Method form</a:t>
            </a:r>
          </a:p>
          <a:p>
            <a:pPr lvl="1"/>
            <a:r>
              <a:rPr lang="en-GB" dirty="0" smtClean="0"/>
              <a:t>Constructor Form</a:t>
            </a:r>
          </a:p>
          <a:p>
            <a:pPr lvl="1"/>
            <a:r>
              <a:rPr lang="en-GB" dirty="0" smtClean="0"/>
              <a:t>Apply Form</a:t>
            </a:r>
          </a:p>
          <a:p>
            <a:r>
              <a:rPr lang="en-GB" dirty="0" smtClean="0"/>
              <a:t>The first three are the most common</a:t>
            </a:r>
          </a:p>
          <a:p>
            <a:endParaRPr lang="en-GB" dirty="0"/>
          </a:p>
        </p:txBody>
      </p:sp>
      <p:sp>
        <p:nvSpPr>
          <p:cNvPr id="3" name="Title 2"/>
          <p:cNvSpPr>
            <a:spLocks noGrp="1"/>
          </p:cNvSpPr>
          <p:nvPr>
            <p:ph type="title"/>
          </p:nvPr>
        </p:nvSpPr>
        <p:spPr/>
        <p:txBody>
          <a:bodyPr>
            <a:normAutofit fontScale="90000"/>
          </a:bodyPr>
          <a:lstStyle/>
          <a:p>
            <a:r>
              <a:rPr lang="en-GB" dirty="0" smtClean="0"/>
              <a:t>Invocation</a:t>
            </a:r>
            <a:endParaRPr lang="en-GB" dirty="0"/>
          </a:p>
        </p:txBody>
      </p:sp>
      <p:sp>
        <p:nvSpPr>
          <p:cNvPr id="4" name="Content Placeholder 2"/>
          <p:cNvSpPr txBox="1">
            <a:spLocks/>
          </p:cNvSpPr>
          <p:nvPr/>
        </p:nvSpPr>
        <p:spPr>
          <a:xfrm>
            <a:off x="6107503" y="2205646"/>
            <a:ext cx="5796747" cy="364306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a:t>
            </a:r>
            <a:r>
              <a:rPr lang="en-GB" sz="1600" b="1" dirty="0" smtClean="0"/>
              <a:t>unction form</a:t>
            </a:r>
          </a:p>
          <a:p>
            <a:pPr marL="0" indent="0" fontAlgn="auto">
              <a:buNone/>
            </a:pPr>
            <a:r>
              <a:rPr lang="en-GB" sz="1600" b="1" dirty="0" smtClean="0"/>
              <a:t>	</a:t>
            </a:r>
            <a:r>
              <a:rPr lang="en-GB" sz="1600" b="1" dirty="0" err="1" smtClean="0"/>
              <a:t>functionObject</a:t>
            </a:r>
            <a:r>
              <a:rPr lang="en-GB" sz="1600" b="1" dirty="0" smtClean="0"/>
              <a:t>(arguments)</a:t>
            </a:r>
          </a:p>
          <a:p>
            <a:pPr marL="0" indent="0" fontAlgn="auto">
              <a:buNone/>
            </a:pPr>
            <a:r>
              <a:rPr lang="en-GB" sz="1600" b="1" dirty="0"/>
              <a:t>M</a:t>
            </a:r>
            <a:r>
              <a:rPr lang="en-GB" sz="1600" b="1" dirty="0" smtClean="0"/>
              <a:t>ethod form</a:t>
            </a:r>
          </a:p>
          <a:p>
            <a:pPr marL="0" indent="0" fontAlgn="auto">
              <a:buNone/>
            </a:pPr>
            <a:r>
              <a:rPr lang="en-GB" sz="1600" b="1" dirty="0"/>
              <a:t>	</a:t>
            </a:r>
            <a:r>
              <a:rPr lang="en-GB" sz="1600" b="1" dirty="0" err="1"/>
              <a:t>thisObject.methodName</a:t>
            </a:r>
            <a:r>
              <a:rPr lang="en-GB" sz="1600" b="1" dirty="0"/>
              <a:t>(arguments);</a:t>
            </a:r>
          </a:p>
          <a:p>
            <a:pPr marL="0" indent="0" fontAlgn="auto">
              <a:buNone/>
            </a:pPr>
            <a:r>
              <a:rPr lang="en-GB" sz="1600" b="1" dirty="0"/>
              <a:t>	</a:t>
            </a:r>
            <a:r>
              <a:rPr lang="en-GB" sz="1600" b="1" dirty="0" err="1"/>
              <a:t>thisObject</a:t>
            </a:r>
            <a:r>
              <a:rPr lang="en-GB" sz="1600" b="1" dirty="0"/>
              <a:t>["</a:t>
            </a:r>
            <a:r>
              <a:rPr lang="en-GB" sz="1600" b="1" dirty="0" err="1"/>
              <a:t>methodName</a:t>
            </a:r>
            <a:r>
              <a:rPr lang="en-GB" sz="1600" b="1" dirty="0"/>
              <a:t>"](arguments)</a:t>
            </a:r>
          </a:p>
          <a:p>
            <a:pPr marL="0" indent="0" fontAlgn="auto">
              <a:buNone/>
            </a:pPr>
            <a:r>
              <a:rPr lang="en-GB" sz="1600" b="1" dirty="0"/>
              <a:t>Constructor </a:t>
            </a:r>
            <a:r>
              <a:rPr lang="en-GB" sz="1600" b="1" dirty="0" smtClean="0"/>
              <a:t>form</a:t>
            </a:r>
            <a:endParaRPr lang="en-GB" sz="1600" b="1" dirty="0"/>
          </a:p>
          <a:p>
            <a:pPr marL="0" indent="0" fontAlgn="auto">
              <a:buNone/>
            </a:pPr>
            <a:r>
              <a:rPr lang="en-GB" sz="1600" b="1" dirty="0"/>
              <a:t>	new </a:t>
            </a:r>
            <a:r>
              <a:rPr lang="en-GB" sz="1600" b="1" dirty="0" err="1"/>
              <a:t>functionObject</a:t>
            </a:r>
            <a:r>
              <a:rPr lang="en-GB" sz="1600" b="1" dirty="0"/>
              <a:t>(arguments)</a:t>
            </a:r>
          </a:p>
          <a:p>
            <a:pPr marL="0" indent="0" fontAlgn="auto">
              <a:buNone/>
            </a:pPr>
            <a:r>
              <a:rPr lang="en-GB" sz="1600" b="1" dirty="0" smtClean="0"/>
              <a:t>Apply form</a:t>
            </a:r>
            <a:endParaRPr lang="en-GB" sz="1600" b="1" dirty="0"/>
          </a:p>
          <a:p>
            <a:pPr marL="0" indent="0" fontAlgn="auto">
              <a:buNone/>
            </a:pPr>
            <a:r>
              <a:rPr lang="en-GB" sz="1600" b="1" dirty="0"/>
              <a:t>	</a:t>
            </a:r>
            <a:r>
              <a:rPr lang="en-GB" sz="1600" b="1" dirty="0" err="1"/>
              <a:t>functionObject.apply</a:t>
            </a:r>
            <a:r>
              <a:rPr lang="en-GB" sz="1600" b="1" dirty="0"/>
              <a:t>(</a:t>
            </a:r>
            <a:r>
              <a:rPr lang="en-GB" sz="1600" b="1" dirty="0" err="1"/>
              <a:t>thisObject</a:t>
            </a:r>
            <a:r>
              <a:rPr lang="en-GB" sz="1600" b="1" dirty="0"/>
              <a:t>,[arguments]);</a:t>
            </a:r>
            <a:endParaRPr lang="en-GB" sz="1600" b="1" dirty="0"/>
          </a:p>
        </p:txBody>
      </p:sp>
    </p:spTree>
    <p:extLst>
      <p:ext uri="{BB962C8B-B14F-4D97-AF65-F5344CB8AC3E}">
        <p14:creationId xmlns:p14="http://schemas.microsoft.com/office/powerpoint/2010/main" val="116444217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055147" cy="4546800"/>
          </a:xfrm>
        </p:spPr>
        <p:txBody>
          <a:bodyPr/>
          <a:lstStyle/>
          <a:p>
            <a:r>
              <a:rPr lang="en-GB" dirty="0" smtClean="0"/>
              <a:t>In JS we can augment the built in types;</a:t>
            </a:r>
          </a:p>
          <a:p>
            <a:pPr lvl="1"/>
            <a:r>
              <a:rPr lang="en-GB" dirty="0" err="1" smtClean="0"/>
              <a:t>Object.prototype</a:t>
            </a:r>
            <a:endParaRPr lang="en-GB" dirty="0" smtClean="0"/>
          </a:p>
          <a:p>
            <a:pPr lvl="1"/>
            <a:r>
              <a:rPr lang="en-GB" dirty="0" err="1" smtClean="0"/>
              <a:t>Array.prototype</a:t>
            </a:r>
            <a:endParaRPr lang="en-GB" dirty="0" smtClean="0"/>
          </a:p>
          <a:p>
            <a:pPr lvl="1"/>
            <a:r>
              <a:rPr lang="en-GB" dirty="0" err="1" smtClean="0"/>
              <a:t>Function.prototype</a:t>
            </a:r>
            <a:endParaRPr lang="en-GB" dirty="0" smtClean="0"/>
          </a:p>
          <a:p>
            <a:pPr lvl="1"/>
            <a:r>
              <a:rPr lang="en-GB" dirty="0" err="1" smtClean="0"/>
              <a:t>Number.prototype</a:t>
            </a:r>
            <a:endParaRPr lang="en-GB" dirty="0" smtClean="0"/>
          </a:p>
          <a:p>
            <a:pPr lvl="1"/>
            <a:r>
              <a:rPr lang="en-GB" dirty="0" err="1" smtClean="0"/>
              <a:t>String.prototype</a:t>
            </a:r>
            <a:endParaRPr lang="en-GB" dirty="0" smtClean="0"/>
          </a:p>
          <a:p>
            <a:pPr lvl="1"/>
            <a:r>
              <a:rPr lang="en-GB" dirty="0" err="1" smtClean="0"/>
              <a:t>Boolean.prototype</a:t>
            </a:r>
            <a:endParaRPr lang="en-GB" dirty="0" smtClean="0"/>
          </a:p>
          <a:p>
            <a:r>
              <a:rPr lang="en-GB" dirty="0" smtClean="0"/>
              <a:t>Unlike some languages, JS doesn’t have loads of String methods like </a:t>
            </a:r>
            <a:r>
              <a:rPr lang="en-GB" b="1" dirty="0" smtClean="0"/>
              <a:t>trim()</a:t>
            </a:r>
          </a:p>
          <a:p>
            <a:pPr lvl="1"/>
            <a:r>
              <a:rPr lang="en-GB" dirty="0" smtClean="0"/>
              <a:t>So we can create our own!</a:t>
            </a:r>
          </a:p>
        </p:txBody>
      </p:sp>
      <p:sp>
        <p:nvSpPr>
          <p:cNvPr id="3" name="Title 2"/>
          <p:cNvSpPr>
            <a:spLocks noGrp="1"/>
          </p:cNvSpPr>
          <p:nvPr>
            <p:ph type="title"/>
          </p:nvPr>
        </p:nvSpPr>
        <p:spPr/>
        <p:txBody>
          <a:bodyPr>
            <a:normAutofit fontScale="90000"/>
          </a:bodyPr>
          <a:lstStyle/>
          <a:p>
            <a:r>
              <a:rPr lang="en-GB" dirty="0" smtClean="0"/>
              <a:t>Augmenting Types</a:t>
            </a:r>
            <a:endParaRPr lang="en-GB" dirty="0"/>
          </a:p>
        </p:txBody>
      </p:sp>
      <p:sp>
        <p:nvSpPr>
          <p:cNvPr id="4" name="Content Placeholder 2"/>
          <p:cNvSpPr txBox="1">
            <a:spLocks/>
          </p:cNvSpPr>
          <p:nvPr/>
        </p:nvSpPr>
        <p:spPr>
          <a:xfrm>
            <a:off x="6107503" y="2205646"/>
            <a:ext cx="5796747" cy="364306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400" b="1" dirty="0" smtClean="0"/>
              <a:t> </a:t>
            </a:r>
            <a:r>
              <a:rPr lang="en-GB" sz="2400" b="1" dirty="0" err="1" smtClean="0"/>
              <a:t>String.prototype.trim</a:t>
            </a:r>
            <a:r>
              <a:rPr lang="en-GB" sz="2400" b="1" dirty="0" smtClean="0"/>
              <a:t> </a:t>
            </a:r>
            <a:r>
              <a:rPr lang="en-GB" sz="2400" b="1" dirty="0"/>
              <a:t>= </a:t>
            </a:r>
            <a:r>
              <a:rPr lang="en-GB" sz="2400" b="1" dirty="0" smtClean="0"/>
              <a:t>function(</a:t>
            </a:r>
            <a:r>
              <a:rPr lang="en-GB" sz="2400" b="1" dirty="0" err="1" smtClean="0"/>
              <a:t>a,b</a:t>
            </a:r>
            <a:r>
              <a:rPr lang="en-GB" sz="2400" b="1" dirty="0" smtClean="0"/>
              <a:t>) </a:t>
            </a:r>
            <a:r>
              <a:rPr lang="en-GB" sz="2400" b="1" dirty="0"/>
              <a:t>{ </a:t>
            </a:r>
          </a:p>
          <a:p>
            <a:pPr marL="0" indent="0" fontAlgn="auto">
              <a:buNone/>
            </a:pPr>
            <a:r>
              <a:rPr lang="en-GB" sz="2400" b="1" dirty="0"/>
              <a:t>  return </a:t>
            </a:r>
            <a:r>
              <a:rPr lang="en-GB" sz="2400" b="1" dirty="0" err="1" smtClean="0"/>
              <a:t>this.replace</a:t>
            </a:r>
            <a:r>
              <a:rPr lang="en-GB" sz="2400" b="1" dirty="0" smtClean="0"/>
              <a:t>(</a:t>
            </a:r>
            <a:r>
              <a:rPr lang="en-GB" sz="2400" b="1" dirty="0" err="1" smtClean="0"/>
              <a:t>a,b</a:t>
            </a:r>
            <a:r>
              <a:rPr lang="en-GB" sz="2400" b="1" dirty="0" smtClean="0"/>
              <a:t>);</a:t>
            </a:r>
            <a:endParaRPr lang="en-GB" sz="2400" b="1" dirty="0"/>
          </a:p>
          <a:p>
            <a:pPr marL="0" indent="0" fontAlgn="auto">
              <a:buNone/>
            </a:pPr>
            <a:r>
              <a:rPr lang="en-GB" sz="2400" b="1" dirty="0"/>
              <a:t>  };</a:t>
            </a:r>
            <a:endParaRPr lang="en-GB" sz="2400" b="1" dirty="0"/>
          </a:p>
        </p:txBody>
      </p:sp>
    </p:spTree>
    <p:extLst>
      <p:ext uri="{BB962C8B-B14F-4D97-AF65-F5344CB8AC3E}">
        <p14:creationId xmlns:p14="http://schemas.microsoft.com/office/powerpoint/2010/main" val="3277576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An inner function that has access to the outer functions scope chain</a:t>
            </a:r>
          </a:p>
          <a:p>
            <a:r>
              <a:rPr lang="en-GB" dirty="0" smtClean="0"/>
              <a:t>Closure has 3 scope chains</a:t>
            </a:r>
          </a:p>
          <a:p>
            <a:pPr lvl="1"/>
            <a:r>
              <a:rPr lang="en-GB" dirty="0" smtClean="0"/>
              <a:t>It’s own scope</a:t>
            </a:r>
          </a:p>
          <a:p>
            <a:pPr lvl="1"/>
            <a:r>
              <a:rPr lang="en-GB" dirty="0" smtClean="0"/>
              <a:t>Outer function scope</a:t>
            </a:r>
          </a:p>
          <a:p>
            <a:pPr lvl="1"/>
            <a:r>
              <a:rPr lang="en-GB" dirty="0" smtClean="0"/>
              <a:t>Global scope</a:t>
            </a:r>
          </a:p>
          <a:p>
            <a:r>
              <a:rPr lang="en-GB" dirty="0" smtClean="0"/>
              <a:t>Allows us to write code that is;</a:t>
            </a:r>
          </a:p>
          <a:p>
            <a:pPr marL="800100" lvl="1" indent="-342900">
              <a:buFont typeface="+mj-lt"/>
              <a:buAutoNum type="arabicPeriod"/>
            </a:pPr>
            <a:r>
              <a:rPr lang="en-GB" dirty="0" smtClean="0"/>
              <a:t>Creative</a:t>
            </a:r>
          </a:p>
          <a:p>
            <a:pPr marL="800100" lvl="1" indent="-342900">
              <a:buFont typeface="+mj-lt"/>
              <a:buAutoNum type="arabicPeriod"/>
            </a:pPr>
            <a:r>
              <a:rPr lang="en-GB" dirty="0" smtClean="0"/>
              <a:t>Expressive</a:t>
            </a:r>
          </a:p>
          <a:p>
            <a:pPr marL="800100" lvl="1" indent="-342900">
              <a:buFont typeface="+mj-lt"/>
              <a:buAutoNum type="arabicPeriod"/>
            </a:pPr>
            <a:r>
              <a:rPr lang="en-GB" dirty="0" smtClean="0"/>
              <a:t>Concise</a:t>
            </a:r>
          </a:p>
          <a:p>
            <a:pPr lvl="1"/>
            <a:endParaRPr lang="en-GB" dirty="0"/>
          </a:p>
        </p:txBody>
      </p:sp>
      <p:sp>
        <p:nvSpPr>
          <p:cNvPr id="3" name="Title 2"/>
          <p:cNvSpPr>
            <a:spLocks noGrp="1"/>
          </p:cNvSpPr>
          <p:nvPr>
            <p:ph type="title"/>
          </p:nvPr>
        </p:nvSpPr>
        <p:spPr/>
        <p:txBody>
          <a:bodyPr>
            <a:normAutofit fontScale="90000"/>
          </a:bodyPr>
          <a:lstStyle/>
          <a:p>
            <a:r>
              <a:rPr lang="en-GB" dirty="0" smtClean="0"/>
              <a:t>Closure</a:t>
            </a:r>
            <a:endParaRPr lang="en-GB" dirty="0"/>
          </a:p>
        </p:txBody>
      </p:sp>
    </p:spTree>
    <p:extLst>
      <p:ext uri="{BB962C8B-B14F-4D97-AF65-F5344CB8AC3E}">
        <p14:creationId xmlns:p14="http://schemas.microsoft.com/office/powerpoint/2010/main" val="266697395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106906" cy="4546800"/>
          </a:xfrm>
        </p:spPr>
        <p:txBody>
          <a:bodyPr/>
          <a:lstStyle/>
          <a:p>
            <a:r>
              <a:rPr lang="en-GB" dirty="0" smtClean="0"/>
              <a:t>Closure is a function inside another function.</a:t>
            </a:r>
            <a:endParaRPr lang="en-GB" dirty="0"/>
          </a:p>
        </p:txBody>
      </p:sp>
      <p:sp>
        <p:nvSpPr>
          <p:cNvPr id="3" name="Title 2"/>
          <p:cNvSpPr>
            <a:spLocks noGrp="1"/>
          </p:cNvSpPr>
          <p:nvPr>
            <p:ph type="title"/>
          </p:nvPr>
        </p:nvSpPr>
        <p:spPr/>
        <p:txBody>
          <a:bodyPr>
            <a:normAutofit fontScale="90000"/>
          </a:bodyPr>
          <a:lstStyle/>
          <a:p>
            <a:r>
              <a:rPr lang="en-GB" dirty="0" smtClean="0"/>
              <a:t>Closure</a:t>
            </a:r>
            <a:endParaRPr lang="en-GB" dirty="0"/>
          </a:p>
        </p:txBody>
      </p:sp>
      <p:sp>
        <p:nvSpPr>
          <p:cNvPr id="4" name="Content Placeholder 2"/>
          <p:cNvSpPr txBox="1">
            <a:spLocks/>
          </p:cNvSpPr>
          <p:nvPr/>
        </p:nvSpPr>
        <p:spPr>
          <a:xfrm>
            <a:off x="5796952" y="1663200"/>
            <a:ext cx="5969277" cy="414067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function </a:t>
            </a:r>
            <a:r>
              <a:rPr lang="en-GB" sz="1600" b="1" dirty="0" err="1"/>
              <a:t>showName</a:t>
            </a:r>
            <a:r>
              <a:rPr lang="en-GB" sz="1600" b="1" dirty="0"/>
              <a:t> (</a:t>
            </a:r>
            <a:r>
              <a:rPr lang="en-GB" sz="1600" b="1" dirty="0" err="1"/>
              <a:t>firstName</a:t>
            </a:r>
            <a:r>
              <a:rPr lang="en-GB" sz="1600" b="1" dirty="0"/>
              <a:t>, </a:t>
            </a:r>
            <a:r>
              <a:rPr lang="en-GB" sz="1600" b="1" dirty="0" err="1"/>
              <a:t>lastName</a:t>
            </a:r>
            <a:r>
              <a:rPr lang="en-GB" sz="1600" b="1" dirty="0"/>
              <a:t>) { </a:t>
            </a:r>
          </a:p>
          <a:p>
            <a:pPr marL="400050" lvl="1" indent="0" fontAlgn="auto">
              <a:buNone/>
            </a:pPr>
            <a:r>
              <a:rPr lang="en-GB" sz="1500" b="1" dirty="0"/>
              <a:t>​</a:t>
            </a:r>
            <a:r>
              <a:rPr lang="en-GB" sz="1500" b="1" dirty="0" err="1"/>
              <a:t>var</a:t>
            </a:r>
            <a:r>
              <a:rPr lang="en-GB" sz="1500" b="1" dirty="0"/>
              <a:t> </a:t>
            </a:r>
            <a:r>
              <a:rPr lang="en-GB" sz="1500" b="1" dirty="0" err="1"/>
              <a:t>nameIntro</a:t>
            </a:r>
            <a:r>
              <a:rPr lang="en-GB" sz="1500" b="1" dirty="0"/>
              <a:t> = "Your name is ";</a:t>
            </a:r>
          </a:p>
          <a:p>
            <a:pPr marL="400050" lvl="1" indent="0" fontAlgn="auto">
              <a:buNone/>
            </a:pPr>
            <a:r>
              <a:rPr lang="en-GB" sz="1500" b="1" dirty="0"/>
              <a:t> </a:t>
            </a:r>
            <a:r>
              <a:rPr lang="en-GB" sz="1500" b="1" dirty="0" smtClean="0"/>
              <a:t>// </a:t>
            </a:r>
            <a:r>
              <a:rPr lang="en-GB" sz="1500" b="1" dirty="0"/>
              <a:t>this inner function has access to the outer function's variables, including the parameter​</a:t>
            </a:r>
          </a:p>
          <a:p>
            <a:pPr marL="400050" lvl="1" indent="0" fontAlgn="auto">
              <a:buNone/>
            </a:pPr>
            <a:r>
              <a:rPr lang="en-GB" sz="1500" b="1" dirty="0"/>
              <a:t>​function </a:t>
            </a:r>
            <a:r>
              <a:rPr lang="en-GB" sz="1500" b="1" dirty="0" err="1"/>
              <a:t>makeFullName</a:t>
            </a:r>
            <a:r>
              <a:rPr lang="en-GB" sz="1500" b="1" dirty="0"/>
              <a:t> () {         </a:t>
            </a:r>
          </a:p>
          <a:p>
            <a:pPr marL="400050" lvl="1" indent="0" fontAlgn="auto">
              <a:buNone/>
            </a:pPr>
            <a:r>
              <a:rPr lang="en-GB" sz="1500" b="1" dirty="0" smtClean="0"/>
              <a:t>​	return </a:t>
            </a:r>
            <a:r>
              <a:rPr lang="en-GB" sz="1500" b="1" dirty="0" err="1"/>
              <a:t>nameIntro</a:t>
            </a:r>
            <a:r>
              <a:rPr lang="en-GB" sz="1500" b="1" dirty="0"/>
              <a:t> + </a:t>
            </a:r>
            <a:r>
              <a:rPr lang="en-GB" sz="1500" b="1" dirty="0" err="1"/>
              <a:t>firstName</a:t>
            </a:r>
            <a:r>
              <a:rPr lang="en-GB" sz="1500" b="1" dirty="0"/>
              <a:t> + " " + </a:t>
            </a:r>
            <a:r>
              <a:rPr lang="en-GB" sz="1500" b="1" dirty="0" err="1"/>
              <a:t>lastName</a:t>
            </a:r>
            <a:r>
              <a:rPr lang="en-GB" sz="1500" b="1" dirty="0"/>
              <a:t>;     </a:t>
            </a:r>
          </a:p>
          <a:p>
            <a:pPr marL="400050" lvl="1" indent="0" fontAlgn="auto">
              <a:buNone/>
            </a:pPr>
            <a:r>
              <a:rPr lang="en-GB" sz="1500" b="1" dirty="0"/>
              <a:t>}</a:t>
            </a:r>
          </a:p>
          <a:p>
            <a:pPr marL="400050" lvl="1" indent="0" fontAlgn="auto">
              <a:buNone/>
            </a:pPr>
            <a:r>
              <a:rPr lang="en-GB" sz="1500" b="1" dirty="0" smtClean="0"/>
              <a:t>​​</a:t>
            </a:r>
            <a:r>
              <a:rPr lang="en-GB" sz="1500" b="1" dirty="0"/>
              <a:t>return </a:t>
            </a:r>
            <a:r>
              <a:rPr lang="en-GB" sz="1500" b="1" dirty="0" err="1"/>
              <a:t>makeFullName</a:t>
            </a:r>
            <a:r>
              <a:rPr lang="en-GB" sz="1500" b="1" dirty="0"/>
              <a:t> (); </a:t>
            </a:r>
          </a:p>
          <a:p>
            <a:pPr marL="0" indent="0" fontAlgn="auto">
              <a:buNone/>
            </a:pPr>
            <a:r>
              <a:rPr lang="en-GB" sz="1600" b="1" dirty="0"/>
              <a:t>} </a:t>
            </a:r>
          </a:p>
          <a:p>
            <a:pPr marL="0" indent="0" fontAlgn="auto">
              <a:buNone/>
            </a:pPr>
            <a:r>
              <a:rPr lang="en-GB" sz="1600" b="1" dirty="0" smtClean="0"/>
              <a:t>​</a:t>
            </a:r>
            <a:r>
              <a:rPr lang="en-GB" sz="1600" b="1" dirty="0" err="1" smtClean="0"/>
              <a:t>showName</a:t>
            </a:r>
            <a:r>
              <a:rPr lang="en-GB" sz="1600" b="1" dirty="0" smtClean="0"/>
              <a:t> </a:t>
            </a:r>
            <a:r>
              <a:rPr lang="en-GB" sz="1600" b="1" dirty="0"/>
              <a:t>("Michael", "Jackson"); </a:t>
            </a:r>
            <a:endParaRPr lang="en-GB" sz="1600" b="1" dirty="0" smtClean="0"/>
          </a:p>
          <a:p>
            <a:pPr marL="0" indent="0" fontAlgn="auto">
              <a:buNone/>
            </a:pPr>
            <a:r>
              <a:rPr lang="en-GB" sz="1600" b="1" dirty="0" smtClean="0"/>
              <a:t>// </a:t>
            </a:r>
            <a:r>
              <a:rPr lang="en-GB" sz="1600" b="1" dirty="0"/>
              <a:t>Your name is Michael Jackson </a:t>
            </a:r>
            <a:endParaRPr lang="en-GB" sz="2400" b="1" dirty="0"/>
          </a:p>
        </p:txBody>
      </p:sp>
    </p:spTree>
    <p:extLst>
      <p:ext uri="{BB962C8B-B14F-4D97-AF65-F5344CB8AC3E}">
        <p14:creationId xmlns:p14="http://schemas.microsoft.com/office/powerpoint/2010/main" val="177406496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917789" cy="4546800"/>
          </a:xfrm>
        </p:spPr>
        <p:txBody>
          <a:bodyPr/>
          <a:lstStyle/>
          <a:p>
            <a:pPr marL="457200" indent="-457200">
              <a:buFont typeface="+mj-lt"/>
              <a:buAutoNum type="arabicPeriod"/>
            </a:pPr>
            <a:r>
              <a:rPr lang="en-GB" dirty="0" smtClean="0"/>
              <a:t>Closures have access to the outer functions variable even after the outer function returns</a:t>
            </a:r>
          </a:p>
          <a:p>
            <a:pPr marL="457200" indent="-4572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Closures’ Rules &amp; Side Effects</a:t>
            </a:r>
            <a:endParaRPr lang="en-GB" dirty="0"/>
          </a:p>
        </p:txBody>
      </p:sp>
      <p:sp>
        <p:nvSpPr>
          <p:cNvPr id="4" name="Content Placeholder 2"/>
          <p:cNvSpPr txBox="1">
            <a:spLocks/>
          </p:cNvSpPr>
          <p:nvPr/>
        </p:nvSpPr>
        <p:spPr>
          <a:xfrm>
            <a:off x="5900470" y="420894"/>
            <a:ext cx="5969277" cy="621078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function </a:t>
            </a:r>
            <a:r>
              <a:rPr lang="en-GB" sz="1600" b="1" dirty="0" err="1"/>
              <a:t>celebrityName</a:t>
            </a:r>
            <a:r>
              <a:rPr lang="en-GB" sz="1600" b="1" dirty="0"/>
              <a:t> (</a:t>
            </a:r>
            <a:r>
              <a:rPr lang="en-GB" sz="1600" b="1" dirty="0" err="1"/>
              <a:t>firstName</a:t>
            </a:r>
            <a:r>
              <a:rPr lang="en-GB" sz="1600" b="1" dirty="0"/>
              <a:t>) {</a:t>
            </a:r>
          </a:p>
          <a:p>
            <a:pPr marL="0" indent="0" fontAlgn="auto">
              <a:buNone/>
            </a:pPr>
            <a:r>
              <a:rPr lang="en-GB" sz="1600" b="1" dirty="0"/>
              <a:t>    </a:t>
            </a:r>
            <a:r>
              <a:rPr lang="en-GB" sz="1600" b="1" dirty="0" err="1"/>
              <a:t>var</a:t>
            </a:r>
            <a:r>
              <a:rPr lang="en-GB" sz="1600" b="1" dirty="0"/>
              <a:t> </a:t>
            </a:r>
            <a:r>
              <a:rPr lang="en-GB" sz="1600" b="1" dirty="0" err="1"/>
              <a:t>nameIntro</a:t>
            </a:r>
            <a:r>
              <a:rPr lang="en-GB" sz="1600" b="1" dirty="0"/>
              <a:t> = "This celebrity is ";</a:t>
            </a:r>
          </a:p>
          <a:p>
            <a:pPr marL="0" indent="0" fontAlgn="auto">
              <a:buNone/>
            </a:pPr>
            <a:r>
              <a:rPr lang="en-GB" sz="1600" b="1" dirty="0"/>
              <a:t> </a:t>
            </a:r>
            <a:r>
              <a:rPr lang="en-GB" sz="1600" b="1" dirty="0" smtClean="0"/>
              <a:t>   function </a:t>
            </a:r>
            <a:r>
              <a:rPr lang="en-GB" sz="1600" b="1" dirty="0" err="1"/>
              <a:t>lastName</a:t>
            </a:r>
            <a:r>
              <a:rPr lang="en-GB" sz="1600" b="1" dirty="0"/>
              <a:t> (</a:t>
            </a:r>
            <a:r>
              <a:rPr lang="en-GB" sz="1600" b="1" dirty="0" err="1"/>
              <a:t>theLastName</a:t>
            </a:r>
            <a:r>
              <a:rPr lang="en-GB" sz="1600" b="1" dirty="0"/>
              <a:t>) {</a:t>
            </a:r>
          </a:p>
          <a:p>
            <a:pPr marL="0" indent="0" fontAlgn="auto">
              <a:buNone/>
            </a:pPr>
            <a:r>
              <a:rPr lang="en-GB" sz="1600" b="1" dirty="0"/>
              <a:t>        return </a:t>
            </a:r>
            <a:r>
              <a:rPr lang="en-GB" sz="1600" b="1" dirty="0" err="1"/>
              <a:t>nameIntro</a:t>
            </a:r>
            <a:r>
              <a:rPr lang="en-GB" sz="1600" b="1" dirty="0"/>
              <a:t> + </a:t>
            </a:r>
            <a:r>
              <a:rPr lang="en-GB" sz="1600" b="1" dirty="0" err="1"/>
              <a:t>firstName</a:t>
            </a:r>
            <a:r>
              <a:rPr lang="en-GB" sz="1600" b="1" dirty="0"/>
              <a:t> + " " + </a:t>
            </a:r>
            <a:r>
              <a:rPr lang="en-GB" sz="1600" b="1" dirty="0" err="1"/>
              <a:t>theLastName</a:t>
            </a:r>
            <a:r>
              <a:rPr lang="en-GB" sz="1600" b="1" dirty="0"/>
              <a:t>;</a:t>
            </a:r>
          </a:p>
          <a:p>
            <a:pPr marL="0" indent="0" fontAlgn="auto">
              <a:buNone/>
            </a:pPr>
            <a:r>
              <a:rPr lang="en-GB" sz="1600" b="1" dirty="0"/>
              <a:t>    }</a:t>
            </a:r>
          </a:p>
          <a:p>
            <a:pPr marL="0" indent="0" fontAlgn="auto">
              <a:buNone/>
            </a:pPr>
            <a:r>
              <a:rPr lang="en-GB" sz="1600" b="1" dirty="0"/>
              <a:t>    return </a:t>
            </a:r>
            <a:r>
              <a:rPr lang="en-GB" sz="1600" b="1" dirty="0" err="1"/>
              <a:t>lastName</a:t>
            </a:r>
            <a:r>
              <a:rPr lang="en-GB" sz="1600" b="1" dirty="0"/>
              <a:t>;</a:t>
            </a:r>
          </a:p>
          <a:p>
            <a:pPr marL="0" indent="0" fontAlgn="auto">
              <a:buNone/>
            </a:pPr>
            <a:r>
              <a:rPr lang="en-GB" sz="1600" b="1" dirty="0"/>
              <a:t>}</a:t>
            </a:r>
          </a:p>
          <a:p>
            <a:pPr marL="0" indent="0" fontAlgn="auto">
              <a:buNone/>
            </a:pPr>
            <a:r>
              <a:rPr lang="en-GB" sz="1600" b="1" dirty="0"/>
              <a:t>​</a:t>
            </a:r>
          </a:p>
          <a:p>
            <a:pPr marL="0" indent="0" fontAlgn="auto">
              <a:buNone/>
            </a:pPr>
            <a:r>
              <a:rPr lang="en-GB" sz="1600" b="1" dirty="0"/>
              <a:t>​</a:t>
            </a:r>
            <a:r>
              <a:rPr lang="en-GB" sz="1600" b="1" dirty="0" err="1"/>
              <a:t>var</a:t>
            </a:r>
            <a:r>
              <a:rPr lang="en-GB" sz="1600" b="1" dirty="0"/>
              <a:t> </a:t>
            </a:r>
            <a:r>
              <a:rPr lang="en-GB" sz="1600" b="1" dirty="0" err="1"/>
              <a:t>mjName</a:t>
            </a:r>
            <a:r>
              <a:rPr lang="en-GB" sz="1600" b="1" dirty="0"/>
              <a:t> = </a:t>
            </a:r>
            <a:r>
              <a:rPr lang="en-GB" sz="1600" b="1" dirty="0" err="1"/>
              <a:t>celebrityName</a:t>
            </a:r>
            <a:r>
              <a:rPr lang="en-GB" sz="1600" b="1" dirty="0"/>
              <a:t> ("Michael"); </a:t>
            </a:r>
            <a:endParaRPr lang="en-GB" sz="1600" b="1" dirty="0" smtClean="0"/>
          </a:p>
          <a:p>
            <a:pPr marL="0" indent="0" fontAlgn="auto">
              <a:buNone/>
            </a:pPr>
            <a:r>
              <a:rPr lang="en-GB" sz="1600" b="1" dirty="0" smtClean="0"/>
              <a:t>// </a:t>
            </a:r>
            <a:r>
              <a:rPr lang="en-GB" sz="1600" b="1" dirty="0"/>
              <a:t>At this juncture, the </a:t>
            </a:r>
            <a:r>
              <a:rPr lang="en-GB" sz="1600" b="1" dirty="0" err="1"/>
              <a:t>celebrityName</a:t>
            </a:r>
            <a:r>
              <a:rPr lang="en-GB" sz="1600" b="1" dirty="0"/>
              <a:t> outer function has returned.</a:t>
            </a:r>
            <a:r>
              <a:rPr lang="en-GB" sz="1600" b="1" dirty="0" smtClean="0"/>
              <a:t>​​</a:t>
            </a:r>
            <a:endParaRPr lang="en-GB" sz="1600" b="1" dirty="0"/>
          </a:p>
          <a:p>
            <a:pPr marL="0" indent="0" fontAlgn="auto">
              <a:buNone/>
            </a:pPr>
            <a:r>
              <a:rPr lang="en-GB" sz="1600" b="1" dirty="0"/>
              <a:t>​// The closure (</a:t>
            </a:r>
            <a:r>
              <a:rPr lang="en-GB" sz="1600" b="1" dirty="0" err="1"/>
              <a:t>lastName</a:t>
            </a:r>
            <a:r>
              <a:rPr lang="en-GB" sz="1600" b="1" dirty="0"/>
              <a:t>) is called here after the outer function has returned above​</a:t>
            </a:r>
          </a:p>
          <a:p>
            <a:pPr marL="0" indent="0" fontAlgn="auto">
              <a:buNone/>
            </a:pPr>
            <a:r>
              <a:rPr lang="en-GB" sz="1600" b="1" dirty="0"/>
              <a:t>​// Yet, the closure still has access to the outer function's variables and parameter​</a:t>
            </a:r>
          </a:p>
          <a:p>
            <a:pPr marL="0" indent="0" fontAlgn="auto">
              <a:buNone/>
            </a:pPr>
            <a:r>
              <a:rPr lang="en-GB" sz="1600" b="1" dirty="0" err="1"/>
              <a:t>mjName</a:t>
            </a:r>
            <a:r>
              <a:rPr lang="en-GB" sz="1600" b="1" dirty="0"/>
              <a:t> ("Jackson"); // This celebrity is Michael Jackson </a:t>
            </a:r>
            <a:endParaRPr lang="en-GB" sz="2400" b="1" dirty="0"/>
          </a:p>
        </p:txBody>
      </p:sp>
    </p:spTree>
    <p:extLst>
      <p:ext uri="{BB962C8B-B14F-4D97-AF65-F5344CB8AC3E}">
        <p14:creationId xmlns:p14="http://schemas.microsoft.com/office/powerpoint/2010/main" val="118709088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675585" cy="4546800"/>
          </a:xfrm>
        </p:spPr>
        <p:txBody>
          <a:bodyPr/>
          <a:lstStyle/>
          <a:p>
            <a:r>
              <a:rPr lang="en-GB" dirty="0" smtClean="0"/>
              <a:t>2. Closures store references to the outer function’s variables</a:t>
            </a:r>
          </a:p>
          <a:p>
            <a:endParaRPr lang="en-GB" dirty="0"/>
          </a:p>
        </p:txBody>
      </p:sp>
      <p:sp>
        <p:nvSpPr>
          <p:cNvPr id="3" name="Title 2"/>
          <p:cNvSpPr>
            <a:spLocks noGrp="1"/>
          </p:cNvSpPr>
          <p:nvPr>
            <p:ph type="title"/>
          </p:nvPr>
        </p:nvSpPr>
        <p:spPr>
          <a:xfrm>
            <a:off x="414000" y="1036800"/>
            <a:ext cx="4675585" cy="550460"/>
          </a:xfrm>
        </p:spPr>
        <p:txBody>
          <a:bodyPr>
            <a:normAutofit fontScale="90000"/>
          </a:bodyPr>
          <a:lstStyle/>
          <a:p>
            <a:r>
              <a:rPr lang="en-GB" dirty="0" smtClean="0"/>
              <a:t>Closures’ Rules and Side Effects</a:t>
            </a:r>
            <a:endParaRPr lang="en-GB" dirty="0"/>
          </a:p>
        </p:txBody>
      </p:sp>
      <p:sp>
        <p:nvSpPr>
          <p:cNvPr id="4" name="Content Placeholder 2"/>
          <p:cNvSpPr txBox="1">
            <a:spLocks/>
          </p:cNvSpPr>
          <p:nvPr/>
        </p:nvSpPr>
        <p:spPr>
          <a:xfrm>
            <a:off x="5641674" y="420894"/>
            <a:ext cx="6228073" cy="621078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function </a:t>
            </a:r>
            <a:r>
              <a:rPr lang="en-GB" sz="1600" b="1" dirty="0" err="1"/>
              <a:t>celebrityID</a:t>
            </a:r>
            <a:r>
              <a:rPr lang="en-GB" sz="1600" b="1" dirty="0"/>
              <a:t> () {</a:t>
            </a:r>
          </a:p>
          <a:p>
            <a:pPr marL="0" indent="0" fontAlgn="auto">
              <a:buNone/>
            </a:pPr>
            <a:r>
              <a:rPr lang="en-GB" sz="1600" b="1" dirty="0"/>
              <a:t>    </a:t>
            </a:r>
            <a:r>
              <a:rPr lang="en-GB" sz="1600" b="1" dirty="0" err="1"/>
              <a:t>var</a:t>
            </a:r>
            <a:r>
              <a:rPr lang="en-GB" sz="1600" b="1" dirty="0"/>
              <a:t> </a:t>
            </a:r>
            <a:r>
              <a:rPr lang="en-GB" sz="1600" b="1" dirty="0" err="1"/>
              <a:t>celebrityID</a:t>
            </a:r>
            <a:r>
              <a:rPr lang="en-GB" sz="1600" b="1" dirty="0"/>
              <a:t> = 999;</a:t>
            </a:r>
          </a:p>
          <a:p>
            <a:pPr marL="0" indent="0" fontAlgn="auto">
              <a:buNone/>
            </a:pPr>
            <a:r>
              <a:rPr lang="en-GB" sz="1600" b="1" dirty="0"/>
              <a:t>    // We are returning an object with some inner functions​</a:t>
            </a:r>
          </a:p>
          <a:p>
            <a:pPr marL="0" indent="0" fontAlgn="auto">
              <a:buNone/>
            </a:pPr>
            <a:r>
              <a:rPr lang="en-GB" sz="1600" b="1" dirty="0"/>
              <a:t>    return {</a:t>
            </a:r>
          </a:p>
          <a:p>
            <a:pPr marL="0" indent="0" fontAlgn="auto">
              <a:buNone/>
            </a:pPr>
            <a:r>
              <a:rPr lang="en-GB" sz="1600" b="1" dirty="0"/>
              <a:t>        </a:t>
            </a:r>
            <a:r>
              <a:rPr lang="en-GB" sz="1600" b="1" dirty="0" err="1"/>
              <a:t>getID</a:t>
            </a:r>
            <a:r>
              <a:rPr lang="en-GB" sz="1600" b="1" dirty="0"/>
              <a:t>: function ()  {</a:t>
            </a:r>
          </a:p>
          <a:p>
            <a:pPr marL="0" indent="0" fontAlgn="auto">
              <a:buNone/>
            </a:pPr>
            <a:r>
              <a:rPr lang="en-GB" sz="1600" b="1" dirty="0"/>
              <a:t>          return </a:t>
            </a:r>
            <a:r>
              <a:rPr lang="en-GB" sz="1600" b="1" dirty="0" err="1"/>
              <a:t>celebrityID</a:t>
            </a:r>
            <a:r>
              <a:rPr lang="en-GB" sz="1600" b="1" dirty="0"/>
              <a:t>;</a:t>
            </a:r>
          </a:p>
          <a:p>
            <a:pPr marL="0" indent="0" fontAlgn="auto">
              <a:buNone/>
            </a:pPr>
            <a:r>
              <a:rPr lang="en-GB" sz="1600" b="1" dirty="0"/>
              <a:t>        },</a:t>
            </a:r>
          </a:p>
          <a:p>
            <a:pPr marL="0" indent="0" fontAlgn="auto">
              <a:buNone/>
            </a:pPr>
            <a:r>
              <a:rPr lang="en-GB" sz="1600" b="1" dirty="0"/>
              <a:t>        </a:t>
            </a:r>
            <a:r>
              <a:rPr lang="en-GB" sz="1600" b="1" dirty="0" err="1"/>
              <a:t>setID</a:t>
            </a:r>
            <a:r>
              <a:rPr lang="en-GB" sz="1600" b="1" dirty="0"/>
              <a:t>: function (</a:t>
            </a:r>
            <a:r>
              <a:rPr lang="en-GB" sz="1600" b="1" dirty="0" err="1"/>
              <a:t>theNewID</a:t>
            </a:r>
            <a:r>
              <a:rPr lang="en-GB" sz="1600" b="1" dirty="0"/>
              <a:t>)  {</a:t>
            </a:r>
          </a:p>
          <a:p>
            <a:pPr marL="0" indent="0" fontAlgn="auto">
              <a:buNone/>
            </a:pPr>
            <a:r>
              <a:rPr lang="en-GB" sz="1600" b="1" dirty="0"/>
              <a:t>            </a:t>
            </a:r>
            <a:r>
              <a:rPr lang="en-GB" sz="1600" b="1" dirty="0" err="1"/>
              <a:t>celebrityID</a:t>
            </a:r>
            <a:r>
              <a:rPr lang="en-GB" sz="1600" b="1" dirty="0"/>
              <a:t> = </a:t>
            </a:r>
            <a:r>
              <a:rPr lang="en-GB" sz="1600" b="1" dirty="0" err="1"/>
              <a:t>theNewID</a:t>
            </a:r>
            <a:r>
              <a:rPr lang="en-GB" sz="1600" b="1" dirty="0"/>
              <a:t>;</a:t>
            </a:r>
          </a:p>
          <a:p>
            <a:pPr marL="0" indent="0" fontAlgn="auto">
              <a:buNone/>
            </a:pPr>
            <a:r>
              <a:rPr lang="en-GB" sz="1600" b="1" dirty="0"/>
              <a:t>        }</a:t>
            </a:r>
          </a:p>
          <a:p>
            <a:pPr marL="0" indent="0" fontAlgn="auto">
              <a:buNone/>
            </a:pPr>
            <a:r>
              <a:rPr lang="en-GB" sz="1600" b="1" dirty="0"/>
              <a:t>    }</a:t>
            </a:r>
          </a:p>
          <a:p>
            <a:pPr marL="0" indent="0" fontAlgn="auto">
              <a:buNone/>
            </a:pPr>
            <a:r>
              <a:rPr lang="en-GB" sz="1600" b="1" dirty="0"/>
              <a:t>}​</a:t>
            </a:r>
          </a:p>
          <a:p>
            <a:pPr marL="0" indent="0" fontAlgn="auto">
              <a:buNone/>
            </a:pPr>
            <a:r>
              <a:rPr lang="en-GB" sz="1600" b="1" dirty="0"/>
              <a:t>​</a:t>
            </a:r>
            <a:r>
              <a:rPr lang="en-GB" sz="1600" b="1" dirty="0" err="1"/>
              <a:t>var</a:t>
            </a:r>
            <a:r>
              <a:rPr lang="en-GB" sz="1600" b="1" dirty="0"/>
              <a:t> </a:t>
            </a:r>
            <a:r>
              <a:rPr lang="en-GB" sz="1600" b="1" dirty="0" err="1"/>
              <a:t>mjID</a:t>
            </a:r>
            <a:r>
              <a:rPr lang="en-GB" sz="1600" b="1" dirty="0"/>
              <a:t> = </a:t>
            </a:r>
            <a:r>
              <a:rPr lang="en-GB" sz="1600" b="1" dirty="0" err="1"/>
              <a:t>celebrityID</a:t>
            </a:r>
            <a:r>
              <a:rPr lang="en-GB" sz="1600" b="1" dirty="0"/>
              <a:t> (); </a:t>
            </a:r>
            <a:endParaRPr lang="en-GB" sz="1600" b="1" dirty="0" smtClean="0"/>
          </a:p>
          <a:p>
            <a:pPr marL="0" indent="0" fontAlgn="auto">
              <a:buNone/>
            </a:pPr>
            <a:r>
              <a:rPr lang="en-GB" sz="1600" b="1" dirty="0" smtClean="0"/>
              <a:t>// </a:t>
            </a:r>
            <a:r>
              <a:rPr lang="en-GB" sz="1600" b="1" dirty="0"/>
              <a:t>At this juncture, the </a:t>
            </a:r>
            <a:r>
              <a:rPr lang="en-GB" sz="1600" b="1" dirty="0" err="1"/>
              <a:t>celebrityID</a:t>
            </a:r>
            <a:r>
              <a:rPr lang="en-GB" sz="1600" b="1" dirty="0"/>
              <a:t> outer function has returned.​</a:t>
            </a:r>
          </a:p>
          <a:p>
            <a:pPr marL="0" indent="0" fontAlgn="auto">
              <a:buNone/>
            </a:pPr>
            <a:r>
              <a:rPr lang="en-GB" sz="1600" b="1" dirty="0" err="1"/>
              <a:t>mjID.getID</a:t>
            </a:r>
            <a:r>
              <a:rPr lang="en-GB" sz="1600" b="1" dirty="0"/>
              <a:t>(); // 999​</a:t>
            </a:r>
          </a:p>
          <a:p>
            <a:pPr marL="0" indent="0" fontAlgn="auto">
              <a:buNone/>
            </a:pPr>
            <a:r>
              <a:rPr lang="en-GB" sz="1600" b="1" dirty="0" err="1"/>
              <a:t>mjID.setID</a:t>
            </a:r>
            <a:r>
              <a:rPr lang="en-GB" sz="1600" b="1" dirty="0"/>
              <a:t>(567); // Changes the outer function's variable​</a:t>
            </a:r>
          </a:p>
          <a:p>
            <a:pPr marL="0" indent="0" fontAlgn="auto">
              <a:buNone/>
            </a:pPr>
            <a:r>
              <a:rPr lang="en-GB" sz="1600" b="1" dirty="0" err="1"/>
              <a:t>mjID.getID</a:t>
            </a:r>
            <a:r>
              <a:rPr lang="en-GB" sz="1600" b="1" dirty="0"/>
              <a:t>(); // 567: It returns the updated </a:t>
            </a:r>
            <a:r>
              <a:rPr lang="en-GB" sz="1600" b="1" dirty="0" err="1"/>
              <a:t>celebrityId</a:t>
            </a:r>
            <a:r>
              <a:rPr lang="en-GB" sz="1600" b="1" dirty="0"/>
              <a:t> variable</a:t>
            </a:r>
            <a:endParaRPr lang="en-GB" sz="2400" b="1" dirty="0"/>
          </a:p>
        </p:txBody>
      </p:sp>
    </p:spTree>
    <p:extLst>
      <p:ext uri="{BB962C8B-B14F-4D97-AF65-F5344CB8AC3E}">
        <p14:creationId xmlns:p14="http://schemas.microsoft.com/office/powerpoint/2010/main" val="37335281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endParaRPr lang="en-GB" dirty="0"/>
          </a:p>
        </p:txBody>
      </p:sp>
      <p:sp>
        <p:nvSpPr>
          <p:cNvPr id="3" name="Subtitle 2"/>
          <p:cNvSpPr>
            <a:spLocks noGrp="1"/>
          </p:cNvSpPr>
          <p:nvPr>
            <p:ph type="subTitle" idx="1"/>
          </p:nvPr>
        </p:nvSpPr>
        <p:spPr/>
        <p:txBody>
          <a:bodyPr/>
          <a:lstStyle/>
          <a:p>
            <a:pPr lvl="0"/>
            <a:r>
              <a:rPr lang="en-GB"/>
              <a:t>QA hopes you enjoyed your course, </a:t>
            </a:r>
          </a:p>
          <a:p>
            <a:pPr lvl="0"/>
            <a:r>
              <a:rPr lang="en-GB"/>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5"/>
          </p:nvPr>
        </p:nvSpPr>
        <p:spPr/>
        <p:txBody>
          <a:bodyPr/>
          <a:lstStyle/>
          <a:p>
            <a:r>
              <a:rPr lang="en-GB" dirty="0"/>
              <a:t>HTML Stands for </a:t>
            </a:r>
            <a:r>
              <a:rPr lang="en-GB" b="1" dirty="0"/>
              <a:t>Hyper Text </a:t>
            </a:r>
            <a:r>
              <a:rPr lang="en-GB" b="1" dirty="0" err="1"/>
              <a:t>Markup</a:t>
            </a:r>
            <a:r>
              <a:rPr lang="en-GB" b="1" dirty="0"/>
              <a:t> Language</a:t>
            </a:r>
            <a:r>
              <a:rPr lang="en-GB" dirty="0"/>
              <a:t>.</a:t>
            </a:r>
          </a:p>
          <a:p>
            <a:endParaRPr lang="en-GB" dirty="0"/>
          </a:p>
          <a:p>
            <a:r>
              <a:rPr lang="en-GB" dirty="0"/>
              <a:t>It is used to specify the content and structure of web pages.</a:t>
            </a:r>
          </a:p>
          <a:p>
            <a:endParaRPr lang="en-GB" dirty="0"/>
          </a:p>
          <a:p>
            <a:r>
              <a:rPr lang="en-GB" dirty="0"/>
              <a:t>Like XML it uses opening and closing tags to build the documents structure .</a:t>
            </a:r>
          </a:p>
          <a:p>
            <a:endParaRPr lang="en-GB" dirty="0"/>
          </a:p>
          <a:p>
            <a:r>
              <a:rPr lang="en-GB" dirty="0"/>
              <a:t>Browsers interpret HTML tags in order to display the content specified within the file.</a:t>
            </a:r>
          </a:p>
          <a:p>
            <a:endParaRPr lang="en-GB" dirty="0"/>
          </a:p>
          <a:p>
            <a:r>
              <a:rPr lang="en-GB" dirty="0"/>
              <a:t>There are many versions of HTML with HTML5 being the most recent version</a:t>
            </a:r>
          </a:p>
        </p:txBody>
      </p:sp>
      <p:sp>
        <p:nvSpPr>
          <p:cNvPr id="4" name="Title 3"/>
          <p:cNvSpPr>
            <a:spLocks noGrp="1"/>
          </p:cNvSpPr>
          <p:nvPr>
            <p:ph type="title"/>
          </p:nvPr>
        </p:nvSpPr>
        <p:spPr/>
        <p:txBody>
          <a:bodyPr>
            <a:normAutofit fontScale="90000"/>
          </a:bodyPr>
          <a:lstStyle/>
          <a:p>
            <a:r>
              <a:rPr lang="en-GB" dirty="0"/>
              <a:t>HTML</a:t>
            </a:r>
          </a:p>
        </p:txBody>
      </p:sp>
    </p:spTree>
    <p:extLst>
      <p:ext uri="{BB962C8B-B14F-4D97-AF65-F5344CB8AC3E}">
        <p14:creationId xmlns:p14="http://schemas.microsoft.com/office/powerpoint/2010/main" val="3331831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HTML5 is a collection of technologies.</a:t>
            </a:r>
            <a:br>
              <a:rPr lang="en-GB" dirty="0"/>
            </a:br>
            <a:endParaRPr lang="en-GB" dirty="0"/>
          </a:p>
          <a:p>
            <a:r>
              <a:rPr lang="en-GB" dirty="0"/>
              <a:t>Browser support can be inconsistent, especially on slightly older browsers.</a:t>
            </a:r>
            <a:br>
              <a:rPr lang="en-GB" dirty="0"/>
            </a:br>
            <a:endParaRPr lang="en-GB" dirty="0"/>
          </a:p>
          <a:p>
            <a:r>
              <a:rPr lang="en-GB" dirty="0" smtClean="0"/>
              <a:t>HTML5 </a:t>
            </a:r>
            <a:r>
              <a:rPr lang="en-GB" dirty="0"/>
              <a:t>is not case sensitive, but a consistent coding style is important.</a:t>
            </a:r>
            <a:br>
              <a:rPr lang="en-GB" dirty="0"/>
            </a:br>
            <a:endParaRPr lang="en-GB" dirty="0"/>
          </a:p>
        </p:txBody>
      </p:sp>
      <p:sp>
        <p:nvSpPr>
          <p:cNvPr id="3" name="Title 2"/>
          <p:cNvSpPr>
            <a:spLocks noGrp="1"/>
          </p:cNvSpPr>
          <p:nvPr>
            <p:ph type="title"/>
          </p:nvPr>
        </p:nvSpPr>
        <p:spPr/>
        <p:txBody>
          <a:bodyPr>
            <a:normAutofit fontScale="90000"/>
          </a:bodyPr>
          <a:lstStyle/>
          <a:p>
            <a:r>
              <a:rPr lang="en-GB" dirty="0"/>
              <a:t>HTML5</a:t>
            </a:r>
          </a:p>
        </p:txBody>
      </p:sp>
    </p:spTree>
    <p:extLst>
      <p:ext uri="{BB962C8B-B14F-4D97-AF65-F5344CB8AC3E}">
        <p14:creationId xmlns:p14="http://schemas.microsoft.com/office/powerpoint/2010/main" val="1178639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5"/>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1413" y="561126"/>
            <a:ext cx="8215312" cy="5699236"/>
          </a:xfrm>
        </p:spPr>
      </p:pic>
      <p:sp>
        <p:nvSpPr>
          <p:cNvPr id="4" name="Title 3"/>
          <p:cNvSpPr>
            <a:spLocks noGrp="1"/>
          </p:cNvSpPr>
          <p:nvPr>
            <p:ph type="title"/>
          </p:nvPr>
        </p:nvSpPr>
        <p:spPr/>
        <p:txBody>
          <a:bodyPr/>
          <a:lstStyle/>
          <a:p>
            <a:r>
              <a:rPr lang="en-GB" dirty="0"/>
              <a:t>HTML5 Taxonomy &amp; Status</a:t>
            </a:r>
          </a:p>
        </p:txBody>
      </p:sp>
      <p:sp>
        <p:nvSpPr>
          <p:cNvPr id="6" name="Text Placeholder 5"/>
          <p:cNvSpPr>
            <a:spLocks noGrp="1"/>
          </p:cNvSpPr>
          <p:nvPr>
            <p:ph type="body" sz="quarter" idx="17"/>
          </p:nvPr>
        </p:nvSpPr>
        <p:spPr/>
        <p:txBody>
          <a:bodyPr/>
          <a:lstStyle/>
          <a:p>
            <a:r>
              <a:rPr lang="en-GB" dirty="0"/>
              <a:t>We don’t need to know all of these to get started with HTML5 however it is useful to understand how HTML5 is structured.</a:t>
            </a:r>
          </a:p>
          <a:p>
            <a:endParaRPr lang="en-GB" dirty="0"/>
          </a:p>
          <a:p>
            <a:endParaRPr lang="en-GB" dirty="0"/>
          </a:p>
          <a:p>
            <a:endParaRPr lang="en-GB" dirty="0"/>
          </a:p>
          <a:p>
            <a:r>
              <a:rPr lang="en-GB" dirty="0"/>
              <a:t>By Mercury999 - Own work, CC BY-SA 4.0, </a:t>
            </a:r>
            <a:r>
              <a:rPr lang="en-GB" dirty="0">
                <a:hlinkClick r:id="rId4"/>
              </a:rPr>
              <a:t>https://commons.wikimedia.org/w/index.php?curid=36352535</a:t>
            </a:r>
            <a:r>
              <a:rPr lang="en-GB" dirty="0"/>
              <a:t> </a:t>
            </a:r>
          </a:p>
        </p:txBody>
      </p:sp>
    </p:spTree>
    <p:extLst>
      <p:ext uri="{BB962C8B-B14F-4D97-AF65-F5344CB8AC3E}">
        <p14:creationId xmlns:p14="http://schemas.microsoft.com/office/powerpoint/2010/main" val="2114403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GB" dirty="0"/>
              <a:t>The </a:t>
            </a:r>
            <a:r>
              <a:rPr lang="en-GB" b="1" dirty="0"/>
              <a:t>DOM</a:t>
            </a:r>
            <a:r>
              <a:rPr lang="en-GB" dirty="0"/>
              <a:t> (</a:t>
            </a:r>
            <a:r>
              <a:rPr lang="en-GB" b="1" dirty="0"/>
              <a:t>D</a:t>
            </a:r>
            <a:r>
              <a:rPr lang="en-GB" dirty="0"/>
              <a:t>ocument </a:t>
            </a:r>
            <a:r>
              <a:rPr lang="en-GB" b="1" dirty="0"/>
              <a:t>O</a:t>
            </a:r>
            <a:r>
              <a:rPr lang="en-GB" dirty="0"/>
              <a:t>bject </a:t>
            </a:r>
            <a:r>
              <a:rPr lang="en-GB" b="1" dirty="0"/>
              <a:t>M</a:t>
            </a:r>
            <a:r>
              <a:rPr lang="en-GB" dirty="0"/>
              <a:t>odel) is a convention for representing and interacting with objects in a mark-up language.</a:t>
            </a:r>
          </a:p>
          <a:p>
            <a:endParaRPr lang="en-GB" dirty="0"/>
          </a:p>
          <a:p>
            <a:r>
              <a:rPr lang="en-GB" dirty="0"/>
              <a:t>This convention is cross-platform and language-independent.</a:t>
            </a:r>
          </a:p>
          <a:p>
            <a:endParaRPr lang="en-GB" dirty="0"/>
          </a:p>
          <a:p>
            <a:r>
              <a:rPr lang="en-GB" dirty="0"/>
              <a:t>The DOM utilises a tree structure to provide a logical and easily representable layout.</a:t>
            </a:r>
          </a:p>
          <a:p>
            <a:endParaRPr lang="en-GB" dirty="0"/>
          </a:p>
          <a:p>
            <a:r>
              <a:rPr lang="en-GB" dirty="0"/>
              <a:t>We can traverse this structure within code, travelling to nodes (objects) through the hierarchical layout.</a:t>
            </a:r>
          </a:p>
          <a:p>
            <a:endParaRPr lang="en-GB" dirty="0"/>
          </a:p>
          <a:p>
            <a:r>
              <a:rPr lang="en-GB" dirty="0"/>
              <a:t>The DOM in HTML is defined by the order of tags within the document.</a:t>
            </a:r>
          </a:p>
          <a:p>
            <a:endParaRPr lang="en-GB" dirty="0"/>
          </a:p>
        </p:txBody>
      </p:sp>
      <p:sp>
        <p:nvSpPr>
          <p:cNvPr id="4" name="Title 3"/>
          <p:cNvSpPr>
            <a:spLocks noGrp="1"/>
          </p:cNvSpPr>
          <p:nvPr>
            <p:ph type="title"/>
          </p:nvPr>
        </p:nvSpPr>
        <p:spPr/>
        <p:txBody>
          <a:bodyPr>
            <a:normAutofit fontScale="90000"/>
          </a:bodyPr>
          <a:lstStyle/>
          <a:p>
            <a:r>
              <a:rPr lang="en-GB" dirty="0"/>
              <a:t>Document Object Model</a:t>
            </a:r>
          </a:p>
        </p:txBody>
      </p:sp>
    </p:spTree>
    <p:extLst>
      <p:ext uri="{BB962C8B-B14F-4D97-AF65-F5344CB8AC3E}">
        <p14:creationId xmlns:p14="http://schemas.microsoft.com/office/powerpoint/2010/main" val="1934552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a:t>Document Object Model</a:t>
            </a:r>
          </a:p>
        </p:txBody>
      </p:sp>
      <p:sp>
        <p:nvSpPr>
          <p:cNvPr id="5" name="Content Placeholder 3"/>
          <p:cNvSpPr txBox="1">
            <a:spLocks/>
          </p:cNvSpPr>
          <p:nvPr/>
        </p:nvSpPr>
        <p:spPr>
          <a:xfrm>
            <a:off x="7589520" y="2705600"/>
            <a:ext cx="4122618" cy="3533701"/>
          </a:xfrm>
          <a:prstGeom prst="rect">
            <a:avLst/>
          </a:prstGeom>
          <a:solidFill>
            <a:srgbClr val="FFFFFF">
              <a:lumMod val="85000"/>
            </a:srgbClr>
          </a:solidFill>
        </p:spPr>
        <p:txBody>
          <a:bodyPr vert="horz" lIns="91440" tIns="45720" rIns="91440" bIns="45720" rtlCol="0">
            <a:normAutofit fontScale="92500" lnSpcReduction="10000"/>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DOCTYPE </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html&gt;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html</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head</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head</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body</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 </a:t>
            </a:r>
            <a:r>
              <a:rPr kumimoji="0" lang="en-GB" sz="1400" b="0" i="0" u="none" strike="noStrike" kern="1200" cap="none" spc="0" normalizeH="0" baseline="0" noProof="0">
                <a:ln>
                  <a:noFill/>
                </a:ln>
                <a:solidFill>
                  <a:srgbClr val="7F007F"/>
                </a:solidFill>
                <a:effectLst/>
                <a:uLnTx/>
                <a:uFillTx/>
                <a:latin typeface="Consolas" panose="020B0609020204030204" pitchFamily="49" charset="0"/>
                <a:ea typeface="+mn-ea"/>
                <a:cs typeface="Consolas" panose="020B0609020204030204" pitchFamily="49" charset="0"/>
              </a:rPr>
              <a:t>id</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GB" sz="1400" b="0" i="1" u="none" strike="noStrike" kern="1200" cap="none" spc="0" normalizeH="0" baseline="0" noProof="0">
                <a:ln>
                  <a:noFill/>
                </a:ln>
                <a:solidFill>
                  <a:srgbClr val="2A00FF"/>
                </a:solidFill>
                <a:effectLst/>
                <a:uLnTx/>
                <a:uFillTx/>
                <a:latin typeface="Consolas" panose="020B0609020204030204" pitchFamily="49" charset="0"/>
                <a:ea typeface="+mn-ea"/>
                <a:cs typeface="Consolas" panose="020B0609020204030204" pitchFamily="49" charset="0"/>
              </a:rPr>
              <a:t>"header"</a:t>
            </a:r>
            <a:r>
              <a:rPr kumimoji="0" lang="en-GB" sz="1400" b="0" i="1"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h1</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Welcome to WebExample.com!</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h1</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 </a:t>
            </a:r>
            <a:r>
              <a:rPr kumimoji="0" lang="en-GB" sz="1400" b="0" i="0" u="none" strike="noStrike" kern="1200" cap="none" spc="0" normalizeH="0" baseline="0" noProof="0">
                <a:ln>
                  <a:noFill/>
                </a:ln>
                <a:solidFill>
                  <a:srgbClr val="7F007F"/>
                </a:solidFill>
                <a:effectLst/>
                <a:uLnTx/>
                <a:uFillTx/>
                <a:latin typeface="Consolas" panose="020B0609020204030204" pitchFamily="49" charset="0"/>
                <a:ea typeface="+mn-ea"/>
                <a:cs typeface="Consolas" panose="020B0609020204030204" pitchFamily="49" charset="0"/>
              </a:rPr>
              <a:t>id</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GB" sz="1400" b="0" i="1" u="none" strike="noStrike" kern="1200" cap="none" spc="0" normalizeH="0" baseline="0" noProof="0">
                <a:ln>
                  <a:noFill/>
                </a:ln>
                <a:solidFill>
                  <a:srgbClr val="2A00FF"/>
                </a:solidFill>
                <a:effectLst/>
                <a:uLnTx/>
                <a:uFillTx/>
                <a:latin typeface="Consolas" panose="020B0609020204030204" pitchFamily="49" charset="0"/>
                <a:ea typeface="+mn-ea"/>
                <a:cs typeface="Consolas" panose="020B0609020204030204" pitchFamily="49" charset="0"/>
              </a:rPr>
              <a:t>"content"</a:t>
            </a:r>
            <a:r>
              <a:rPr kumimoji="0" lang="en-GB" sz="1400" b="0" i="1"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&lt;h2&gt;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Homepage</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&lt;/h2&gt;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There is nothing on this website.</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 </a:t>
            </a:r>
            <a:r>
              <a:rPr kumimoji="0" lang="en-GB" sz="1400" b="0" i="0" u="none" strike="noStrike" kern="1200" cap="none" spc="0" normalizeH="0" baseline="0" noProof="0">
                <a:ln>
                  <a:noFill/>
                </a:ln>
                <a:solidFill>
                  <a:srgbClr val="7F007F"/>
                </a:solidFill>
                <a:effectLst/>
                <a:uLnTx/>
                <a:uFillTx/>
                <a:latin typeface="Consolas" panose="020B0609020204030204" pitchFamily="49" charset="0"/>
                <a:ea typeface="+mn-ea"/>
                <a:cs typeface="Consolas" panose="020B0609020204030204" pitchFamily="49" charset="0"/>
              </a:rPr>
              <a:t>id</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GB" sz="1400" b="0" i="1" u="none" strike="noStrike" kern="1200" cap="none" spc="0" normalizeH="0" baseline="0" noProof="0">
                <a:ln>
                  <a:noFill/>
                </a:ln>
                <a:solidFill>
                  <a:srgbClr val="2A00FF"/>
                </a:solidFill>
                <a:effectLst/>
                <a:uLnTx/>
                <a:uFillTx/>
                <a:latin typeface="Consolas" panose="020B0609020204030204" pitchFamily="49" charset="0"/>
                <a:ea typeface="+mn-ea"/>
                <a:cs typeface="Consolas" panose="020B0609020204030204" pitchFamily="49" charset="0"/>
              </a:rPr>
              <a:t>"footer"</a:t>
            </a:r>
            <a:r>
              <a:rPr kumimoji="0" lang="en-GB" sz="1400" b="0" i="1"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Contact admin@webexample.com to lodge a complaint.</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body</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html</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endPar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Consolas" panose="020B0609020204030204" pitchFamily="49" charset="0"/>
            </a:endParaRPr>
          </a:p>
        </p:txBody>
      </p:sp>
      <p:sp>
        <p:nvSpPr>
          <p:cNvPr id="6" name="TextBox 5"/>
          <p:cNvSpPr txBox="1"/>
          <p:nvPr/>
        </p:nvSpPr>
        <p:spPr>
          <a:xfrm>
            <a:off x="1622419" y="2566782"/>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Document</a:t>
            </a:r>
          </a:p>
        </p:txBody>
      </p:sp>
      <p:sp>
        <p:nvSpPr>
          <p:cNvPr id="7" name="TextBox 6"/>
          <p:cNvSpPr txBox="1"/>
          <p:nvPr/>
        </p:nvSpPr>
        <p:spPr>
          <a:xfrm>
            <a:off x="1622419" y="3154720"/>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&lt;html&gt;</a:t>
            </a:r>
          </a:p>
        </p:txBody>
      </p:sp>
      <p:sp>
        <p:nvSpPr>
          <p:cNvPr id="8" name="TextBox 7"/>
          <p:cNvSpPr txBox="1"/>
          <p:nvPr/>
        </p:nvSpPr>
        <p:spPr>
          <a:xfrm>
            <a:off x="1076553" y="3941644"/>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&lt;head&gt;</a:t>
            </a:r>
          </a:p>
        </p:txBody>
      </p:sp>
      <p:sp>
        <p:nvSpPr>
          <p:cNvPr id="9" name="TextBox 8"/>
          <p:cNvSpPr txBox="1"/>
          <p:nvPr/>
        </p:nvSpPr>
        <p:spPr>
          <a:xfrm>
            <a:off x="2446863" y="3939812"/>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&lt;body&gt;</a:t>
            </a:r>
          </a:p>
        </p:txBody>
      </p:sp>
      <p:cxnSp>
        <p:nvCxnSpPr>
          <p:cNvPr id="10" name="Straight Arrow Connector 9"/>
          <p:cNvCxnSpPr>
            <a:stCxn id="6" idx="2"/>
            <a:endCxn id="7" idx="0"/>
          </p:cNvCxnSpPr>
          <p:nvPr/>
        </p:nvCxnSpPr>
        <p:spPr>
          <a:xfrm>
            <a:off x="2234487" y="2843781"/>
            <a:ext cx="0" cy="310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8"/>
          <p:cNvCxnSpPr>
            <a:stCxn id="7" idx="2"/>
            <a:endCxn id="8" idx="0"/>
          </p:cNvCxnSpPr>
          <p:nvPr/>
        </p:nvCxnSpPr>
        <p:spPr>
          <a:xfrm rot="5400000">
            <a:off x="1706592" y="3413748"/>
            <a:ext cx="509925" cy="5458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7" idx="2"/>
            <a:endCxn id="9" idx="0"/>
          </p:cNvCxnSpPr>
          <p:nvPr/>
        </p:nvCxnSpPr>
        <p:spPr>
          <a:xfrm rot="16200000" flipH="1">
            <a:off x="2392663" y="3273543"/>
            <a:ext cx="508093" cy="8244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27369" y="4907569"/>
            <a:ext cx="1433630" cy="276999"/>
          </a:xfrm>
          <a:prstGeom prst="rect">
            <a:avLst/>
          </a:prstGeom>
          <a:noFill/>
          <a:ln>
            <a:solidFill>
              <a:schemeClr val="tx1"/>
            </a:solidFill>
          </a:ln>
        </p:spPr>
        <p:txBody>
          <a:bodyPr wrap="square" rtlCol="0">
            <a:spAutoFit/>
          </a:bodyPr>
          <a:lstStyle/>
          <a:p>
            <a:pPr algn="ctr"/>
            <a:r>
              <a:rPr lang="en-GB" sz="1200" dirty="0">
                <a:solidFill>
                  <a:srgbClr val="141E23"/>
                </a:solidFill>
              </a:rPr>
              <a:t>&lt;div id=“header&gt;</a:t>
            </a:r>
          </a:p>
        </p:txBody>
      </p:sp>
      <p:sp>
        <p:nvSpPr>
          <p:cNvPr id="14" name="TextBox 13"/>
          <p:cNvSpPr txBox="1"/>
          <p:nvPr/>
        </p:nvSpPr>
        <p:spPr>
          <a:xfrm>
            <a:off x="2479334" y="4906169"/>
            <a:ext cx="1513724" cy="276999"/>
          </a:xfrm>
          <a:prstGeom prst="rect">
            <a:avLst/>
          </a:prstGeom>
          <a:noFill/>
          <a:ln>
            <a:solidFill>
              <a:schemeClr val="tx1"/>
            </a:solidFill>
          </a:ln>
        </p:spPr>
        <p:txBody>
          <a:bodyPr wrap="square" rtlCol="0">
            <a:spAutoFit/>
          </a:bodyPr>
          <a:lstStyle/>
          <a:p>
            <a:pPr algn="ctr"/>
            <a:r>
              <a:rPr lang="en-GB" sz="1200" dirty="0">
                <a:solidFill>
                  <a:srgbClr val="141E23"/>
                </a:solidFill>
              </a:rPr>
              <a:t>&lt;div id=“content”&gt;</a:t>
            </a:r>
          </a:p>
        </p:txBody>
      </p:sp>
      <p:cxnSp>
        <p:nvCxnSpPr>
          <p:cNvPr id="15" name="Elbow Connector 14"/>
          <p:cNvCxnSpPr>
            <a:stCxn id="9" idx="2"/>
            <a:endCxn id="13" idx="0"/>
          </p:cNvCxnSpPr>
          <p:nvPr/>
        </p:nvCxnSpPr>
        <p:spPr>
          <a:xfrm rot="5400000">
            <a:off x="2056179" y="3904817"/>
            <a:ext cx="690758" cy="131474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051548" y="4907569"/>
            <a:ext cx="1429531" cy="276999"/>
          </a:xfrm>
          <a:prstGeom prst="rect">
            <a:avLst/>
          </a:prstGeom>
          <a:noFill/>
          <a:ln>
            <a:solidFill>
              <a:schemeClr val="tx1"/>
            </a:solidFill>
          </a:ln>
        </p:spPr>
        <p:txBody>
          <a:bodyPr wrap="square" rtlCol="0">
            <a:spAutoFit/>
          </a:bodyPr>
          <a:lstStyle/>
          <a:p>
            <a:pPr algn="ctr"/>
            <a:r>
              <a:rPr lang="en-GB" sz="1200" dirty="0">
                <a:solidFill>
                  <a:srgbClr val="141E23"/>
                </a:solidFill>
              </a:rPr>
              <a:t>&lt;div id=“footer”&gt;</a:t>
            </a:r>
          </a:p>
        </p:txBody>
      </p:sp>
      <p:cxnSp>
        <p:nvCxnSpPr>
          <p:cNvPr id="17" name="Elbow Connector 16"/>
          <p:cNvCxnSpPr>
            <a:stCxn id="9" idx="2"/>
            <a:endCxn id="14" idx="0"/>
          </p:cNvCxnSpPr>
          <p:nvPr/>
        </p:nvCxnSpPr>
        <p:spPr>
          <a:xfrm rot="16200000" flipH="1">
            <a:off x="2802884" y="4472857"/>
            <a:ext cx="689358" cy="17726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9" idx="2"/>
            <a:endCxn id="16" idx="0"/>
          </p:cNvCxnSpPr>
          <p:nvPr/>
        </p:nvCxnSpPr>
        <p:spPr>
          <a:xfrm rot="16200000" flipH="1">
            <a:off x="3567243" y="3708498"/>
            <a:ext cx="690758" cy="17073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460821" y="5457996"/>
            <a:ext cx="575084" cy="276999"/>
          </a:xfrm>
          <a:prstGeom prst="rect">
            <a:avLst/>
          </a:prstGeom>
          <a:noFill/>
          <a:ln>
            <a:solidFill>
              <a:schemeClr val="tx1"/>
            </a:solidFill>
          </a:ln>
        </p:spPr>
        <p:txBody>
          <a:bodyPr wrap="square" rtlCol="0">
            <a:spAutoFit/>
          </a:bodyPr>
          <a:lstStyle/>
          <a:p>
            <a:pPr algn="ctr"/>
            <a:r>
              <a:rPr lang="en-GB" sz="1200" dirty="0">
                <a:solidFill>
                  <a:srgbClr val="141E23"/>
                </a:solidFill>
              </a:rPr>
              <a:t>&lt;h1&gt;</a:t>
            </a:r>
          </a:p>
        </p:txBody>
      </p:sp>
      <p:sp>
        <p:nvSpPr>
          <p:cNvPr id="20" name="TextBox 19"/>
          <p:cNvSpPr txBox="1"/>
          <p:nvPr/>
        </p:nvSpPr>
        <p:spPr>
          <a:xfrm>
            <a:off x="2399474" y="5630618"/>
            <a:ext cx="604808" cy="276999"/>
          </a:xfrm>
          <a:prstGeom prst="rect">
            <a:avLst/>
          </a:prstGeom>
          <a:noFill/>
          <a:ln>
            <a:solidFill>
              <a:schemeClr val="tx1"/>
            </a:solidFill>
          </a:ln>
        </p:spPr>
        <p:txBody>
          <a:bodyPr wrap="square" rtlCol="0">
            <a:spAutoFit/>
          </a:bodyPr>
          <a:lstStyle/>
          <a:p>
            <a:pPr algn="ctr"/>
            <a:r>
              <a:rPr lang="en-GB" sz="1200" dirty="0">
                <a:solidFill>
                  <a:srgbClr val="141E23"/>
                </a:solidFill>
              </a:rPr>
              <a:t>&lt;h2&gt;</a:t>
            </a:r>
          </a:p>
        </p:txBody>
      </p:sp>
      <p:sp>
        <p:nvSpPr>
          <p:cNvPr id="21" name="TextBox 20"/>
          <p:cNvSpPr txBox="1"/>
          <p:nvPr/>
        </p:nvSpPr>
        <p:spPr>
          <a:xfrm>
            <a:off x="3388250" y="5623053"/>
            <a:ext cx="604808" cy="276999"/>
          </a:xfrm>
          <a:prstGeom prst="rect">
            <a:avLst/>
          </a:prstGeom>
          <a:noFill/>
          <a:ln>
            <a:solidFill>
              <a:schemeClr val="tx1"/>
            </a:solidFill>
          </a:ln>
        </p:spPr>
        <p:txBody>
          <a:bodyPr wrap="square" rtlCol="0">
            <a:spAutoFit/>
          </a:bodyPr>
          <a:lstStyle/>
          <a:p>
            <a:pPr algn="ctr"/>
            <a:r>
              <a:rPr lang="en-GB" sz="1200" dirty="0">
                <a:solidFill>
                  <a:srgbClr val="141E23"/>
                </a:solidFill>
              </a:rPr>
              <a:t>&lt;p&gt;</a:t>
            </a:r>
          </a:p>
        </p:txBody>
      </p:sp>
      <p:sp>
        <p:nvSpPr>
          <p:cNvPr id="22" name="TextBox 21"/>
          <p:cNvSpPr txBox="1"/>
          <p:nvPr/>
        </p:nvSpPr>
        <p:spPr>
          <a:xfrm>
            <a:off x="4463909" y="5471891"/>
            <a:ext cx="604808" cy="276999"/>
          </a:xfrm>
          <a:prstGeom prst="rect">
            <a:avLst/>
          </a:prstGeom>
          <a:noFill/>
          <a:ln>
            <a:solidFill>
              <a:schemeClr val="tx1"/>
            </a:solidFill>
          </a:ln>
        </p:spPr>
        <p:txBody>
          <a:bodyPr wrap="square" rtlCol="0">
            <a:spAutoFit/>
          </a:bodyPr>
          <a:lstStyle/>
          <a:p>
            <a:pPr algn="ctr"/>
            <a:r>
              <a:rPr lang="en-GB" sz="1200" dirty="0">
                <a:solidFill>
                  <a:srgbClr val="141E23"/>
                </a:solidFill>
              </a:rPr>
              <a:t>&lt;p&gt;</a:t>
            </a:r>
          </a:p>
        </p:txBody>
      </p:sp>
      <p:cxnSp>
        <p:nvCxnSpPr>
          <p:cNvPr id="23" name="Elbow Connector 22"/>
          <p:cNvCxnSpPr>
            <a:stCxn id="14" idx="2"/>
            <a:endCxn id="20" idx="0"/>
          </p:cNvCxnSpPr>
          <p:nvPr/>
        </p:nvCxnSpPr>
        <p:spPr>
          <a:xfrm rot="5400000">
            <a:off x="2745312" y="5139734"/>
            <a:ext cx="447450" cy="5343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4" idx="2"/>
            <a:endCxn id="21" idx="0"/>
          </p:cNvCxnSpPr>
          <p:nvPr/>
        </p:nvCxnSpPr>
        <p:spPr>
          <a:xfrm rot="16200000" flipH="1">
            <a:off x="3243483" y="5175881"/>
            <a:ext cx="439885" cy="45445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6" idx="2"/>
            <a:endCxn id="22" idx="0"/>
          </p:cNvCxnSpPr>
          <p:nvPr/>
        </p:nvCxnSpPr>
        <p:spPr>
          <a:xfrm rot="5400000">
            <a:off x="4622653" y="5328229"/>
            <a:ext cx="287323"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3" idx="2"/>
            <a:endCxn id="19" idx="0"/>
          </p:cNvCxnSpPr>
          <p:nvPr/>
        </p:nvCxnSpPr>
        <p:spPr>
          <a:xfrm rot="16200000" flipH="1">
            <a:off x="1609559" y="5319192"/>
            <a:ext cx="273428" cy="417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35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Our </a:t>
            </a:r>
            <a:r>
              <a:rPr lang="en-GB" dirty="0"/>
              <a:t>file is </a:t>
            </a:r>
            <a:r>
              <a:rPr lang="en-GB" dirty="0" smtClean="0"/>
              <a:t>split </a:t>
            </a:r>
            <a:r>
              <a:rPr lang="en-GB" dirty="0"/>
              <a:t>into 2 sections: head &amp; body.</a:t>
            </a:r>
          </a:p>
          <a:p>
            <a:endParaRPr lang="en-GB" dirty="0"/>
          </a:p>
          <a:p>
            <a:r>
              <a:rPr lang="en-GB" dirty="0"/>
              <a:t>The head contains all the meta data for our page.</a:t>
            </a:r>
          </a:p>
          <a:p>
            <a:endParaRPr lang="en-GB" dirty="0"/>
          </a:p>
          <a:p>
            <a:r>
              <a:rPr lang="en-GB" dirty="0"/>
              <a:t>The body contains all the content.</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smtClean="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i="1" dirty="0" smtClean="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title</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QA Gardens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title</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Hello World</a:t>
            </a:r>
            <a:br>
              <a:rPr lang="en-GB" sz="2000" dirty="0">
                <a:solidFill>
                  <a:srgbClr val="00000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Creating a new HTML file</a:t>
            </a:r>
          </a:p>
        </p:txBody>
      </p:sp>
    </p:spTree>
    <p:extLst>
      <p:ext uri="{BB962C8B-B14F-4D97-AF65-F5344CB8AC3E}">
        <p14:creationId xmlns:p14="http://schemas.microsoft.com/office/powerpoint/2010/main" val="22940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5741" r="15741"/>
          <a:stretch>
            <a:fillRect/>
          </a:stretch>
        </p:blipFill>
        <p:spPr/>
      </p:pic>
      <p:sp>
        <p:nvSpPr>
          <p:cNvPr id="3" name="Content Placeholder 2"/>
          <p:cNvSpPr>
            <a:spLocks noGrp="1"/>
          </p:cNvSpPr>
          <p:nvPr>
            <p:ph sz="quarter" idx="16"/>
          </p:nvPr>
        </p:nvSpPr>
        <p:spPr/>
        <p:txBody>
          <a:bodyPr/>
          <a:lstStyle/>
          <a:p>
            <a:r>
              <a:rPr lang="en-GB" dirty="0"/>
              <a:t>Introduction</a:t>
            </a:r>
          </a:p>
          <a:p>
            <a:r>
              <a:rPr lang="en-GB" dirty="0"/>
              <a:t>HTML &amp; HTML5</a:t>
            </a:r>
          </a:p>
          <a:p>
            <a:r>
              <a:rPr lang="en-GB" dirty="0"/>
              <a:t>CSS</a:t>
            </a:r>
          </a:p>
          <a:p>
            <a:r>
              <a:rPr lang="en-GB" dirty="0"/>
              <a:t>Bootstrap</a:t>
            </a:r>
          </a:p>
        </p:txBody>
      </p:sp>
      <p:sp>
        <p:nvSpPr>
          <p:cNvPr id="4" name="Title 3"/>
          <p:cNvSpPr>
            <a:spLocks noGrp="1"/>
          </p:cNvSpPr>
          <p:nvPr>
            <p:ph type="title"/>
          </p:nvPr>
        </p:nvSpPr>
        <p:spPr/>
        <p:txBody>
          <a:bodyPr/>
          <a:lstStyle/>
          <a:p>
            <a:r>
              <a:rPr lang="en-GB" dirty="0"/>
              <a:t>Course Breakdown</a:t>
            </a:r>
          </a:p>
        </p:txBody>
      </p:sp>
    </p:spTree>
    <p:extLst>
      <p:ext uri="{BB962C8B-B14F-4D97-AF65-F5344CB8AC3E}">
        <p14:creationId xmlns:p14="http://schemas.microsoft.com/office/powerpoint/2010/main" val="838229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Within the body we can use &lt;div&gt; tags to divide content.</a:t>
            </a:r>
          </a:p>
          <a:p>
            <a:endParaRPr lang="en-GB" dirty="0"/>
          </a:p>
          <a:p>
            <a:r>
              <a:rPr lang="en-GB" dirty="0"/>
              <a:t>We can use &lt;</a:t>
            </a:r>
            <a:r>
              <a:rPr lang="en-GB" dirty="0" err="1"/>
              <a:t>nav</a:t>
            </a:r>
            <a:r>
              <a:rPr lang="en-GB" dirty="0"/>
              <a:t>&gt; tags indicate that the contained content is a navigation element.</a:t>
            </a:r>
          </a:p>
          <a:p>
            <a:endParaRPr lang="en-GB" dirty="0"/>
          </a:p>
          <a:p>
            <a:r>
              <a:rPr lang="en-GB" dirty="0"/>
              <a:t>We can also use &lt;section&gt; tags to indicate page sections.</a:t>
            </a:r>
          </a:p>
          <a:p>
            <a:endParaRPr lang="en-GB" dirty="0"/>
          </a:p>
          <a:p>
            <a:r>
              <a:rPr lang="en-GB" dirty="0"/>
              <a:t>If we end a tag with /&gt; then it removes the trailing tag (&lt;/tag&gt;).</a:t>
            </a:r>
          </a:p>
        </p:txBody>
      </p:sp>
      <p:sp>
        <p:nvSpPr>
          <p:cNvPr id="3" name="Content Placeholder 2"/>
          <p:cNvSpPr>
            <a:spLocks noGrp="1"/>
          </p:cNvSpPr>
          <p:nvPr>
            <p:ph sz="quarter" idx="16"/>
          </p:nvPr>
        </p:nvSpPr>
        <p:spPr>
          <a:xfrm>
            <a:off x="6206400" y="1358537"/>
            <a:ext cx="5580000" cy="5117863"/>
          </a:xfrm>
          <a:solidFill>
            <a:schemeClr val="bg1">
              <a:lumMod val="85000"/>
            </a:schemeClr>
          </a:solidFill>
        </p:spPr>
        <p:txBody>
          <a:bodyPr/>
          <a:lstStyle/>
          <a:p>
            <a:pPr marL="0" indent="0">
              <a:buNone/>
            </a:pP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body</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div </a:t>
            </a:r>
            <a:r>
              <a:rPr lang="en-GB" sz="1800" dirty="0">
                <a:solidFill>
                  <a:srgbClr val="7F007F"/>
                </a:solidFill>
                <a:latin typeface="Consolas" pitchFamily="49" charset="0"/>
                <a:cs typeface="Consolas" pitchFamily="49" charset="0"/>
              </a:rPr>
              <a:t>id</a:t>
            </a:r>
            <a:r>
              <a:rPr lang="en-GB" sz="1800" dirty="0">
                <a:solidFill>
                  <a:srgbClr val="000000"/>
                </a:solidFill>
                <a:latin typeface="Consolas" pitchFamily="49" charset="0"/>
                <a:cs typeface="Consolas" pitchFamily="49" charset="0"/>
              </a:rPr>
              <a:t>=</a:t>
            </a:r>
            <a:r>
              <a:rPr lang="en-GB" sz="1800" i="1" dirty="0">
                <a:solidFill>
                  <a:srgbClr val="2A00FF"/>
                </a:solidFill>
                <a:latin typeface="Consolas" pitchFamily="49" charset="0"/>
                <a:cs typeface="Consolas" pitchFamily="49" charset="0"/>
              </a:rPr>
              <a:t>"header"</a:t>
            </a:r>
            <a:r>
              <a:rPr lang="en-GB" sz="1800" i="1"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h1</a:t>
            </a:r>
            <a:r>
              <a:rPr lang="en-GB" sz="1800" dirty="0">
                <a:solidFill>
                  <a:srgbClr val="008080"/>
                </a:solidFill>
                <a:latin typeface="Consolas" pitchFamily="49" charset="0"/>
                <a:cs typeface="Consolas" pitchFamily="49" charset="0"/>
              </a:rPr>
              <a:t>&gt;</a:t>
            </a:r>
            <a:r>
              <a:rPr lang="en-GB" sz="1800" dirty="0">
                <a:solidFill>
                  <a:srgbClr val="000000"/>
                </a:solidFill>
                <a:latin typeface="Consolas" pitchFamily="49" charset="0"/>
                <a:cs typeface="Consolas" pitchFamily="49" charset="0"/>
              </a:rPr>
              <a:t>Welcome to WebExample.com!</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h1</a:t>
            </a:r>
            <a:r>
              <a:rPr lang="en-GB" sz="1800"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a:t>
            </a:r>
            <a:r>
              <a:rPr lang="en-GB" sz="1800" dirty="0">
                <a:solidFill>
                  <a:srgbClr val="008080"/>
                </a:solidFill>
                <a:latin typeface="Consolas" pitchFamily="49" charset="0"/>
                <a:cs typeface="Consolas" pitchFamily="49" charset="0"/>
              </a:rPr>
              <a:t>&gt;</a:t>
            </a:r>
            <a:endParaRPr lang="en-GB" sz="1800" dirty="0">
              <a:latin typeface="Consolas" pitchFamily="49" charset="0"/>
              <a:cs typeface="Consolas" pitchFamily="49" charset="0"/>
            </a:endParaRP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 </a:t>
            </a:r>
            <a:r>
              <a:rPr lang="en-GB" sz="1800" dirty="0">
                <a:solidFill>
                  <a:srgbClr val="7F007F"/>
                </a:solidFill>
                <a:latin typeface="Consolas" pitchFamily="49" charset="0"/>
                <a:cs typeface="Consolas" pitchFamily="49" charset="0"/>
              </a:rPr>
              <a:t>id</a:t>
            </a:r>
            <a:r>
              <a:rPr lang="en-GB" sz="1800" dirty="0">
                <a:solidFill>
                  <a:srgbClr val="000000"/>
                </a:solidFill>
                <a:latin typeface="Consolas" pitchFamily="49" charset="0"/>
                <a:cs typeface="Consolas" pitchFamily="49" charset="0"/>
              </a:rPr>
              <a:t>=</a:t>
            </a:r>
            <a:r>
              <a:rPr lang="en-GB" sz="1800" i="1" dirty="0">
                <a:solidFill>
                  <a:srgbClr val="2A00FF"/>
                </a:solidFill>
                <a:latin typeface="Consolas" pitchFamily="49" charset="0"/>
                <a:cs typeface="Consolas" pitchFamily="49" charset="0"/>
              </a:rPr>
              <a:t>"content"</a:t>
            </a:r>
            <a:r>
              <a:rPr lang="en-GB" sz="1800" i="1"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&lt;h2&gt;</a:t>
            </a:r>
            <a:r>
              <a:rPr lang="en-GB" sz="1800" dirty="0">
                <a:solidFill>
                  <a:srgbClr val="000000"/>
                </a:solidFill>
                <a:latin typeface="Consolas" pitchFamily="49" charset="0"/>
                <a:cs typeface="Consolas" pitchFamily="49" charset="0"/>
              </a:rPr>
              <a:t>Homepage</a:t>
            </a:r>
            <a:r>
              <a:rPr lang="en-GB" sz="1800" dirty="0">
                <a:solidFill>
                  <a:srgbClr val="008080"/>
                </a:solidFill>
                <a:latin typeface="Consolas" pitchFamily="49" charset="0"/>
                <a:cs typeface="Consolas" pitchFamily="49" charset="0"/>
              </a:rPr>
              <a:t>&lt;/h2&gt;		</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r>
              <a:rPr lang="en-GB" sz="1800" dirty="0">
                <a:solidFill>
                  <a:srgbClr val="000000"/>
                </a:solidFill>
                <a:latin typeface="Consolas" pitchFamily="49" charset="0"/>
                <a:cs typeface="Consolas" pitchFamily="49" charset="0"/>
              </a:rPr>
              <a:t>There is nothing on this website.</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a:t>
            </a:r>
            <a:r>
              <a:rPr lang="en-GB" sz="1800" dirty="0">
                <a:solidFill>
                  <a:srgbClr val="008080"/>
                </a:solidFill>
                <a:latin typeface="Consolas" pitchFamily="49" charset="0"/>
                <a:cs typeface="Consolas" pitchFamily="49" charset="0"/>
              </a:rPr>
              <a:t>&gt;</a:t>
            </a:r>
            <a:endParaRPr lang="en-GB" sz="1800" dirty="0">
              <a:latin typeface="Consolas" pitchFamily="49" charset="0"/>
              <a:cs typeface="Consolas" pitchFamily="49" charset="0"/>
            </a:endParaRP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 </a:t>
            </a:r>
            <a:r>
              <a:rPr lang="en-GB" sz="1800" dirty="0">
                <a:solidFill>
                  <a:srgbClr val="7F007F"/>
                </a:solidFill>
                <a:latin typeface="Consolas" pitchFamily="49" charset="0"/>
                <a:cs typeface="Consolas" pitchFamily="49" charset="0"/>
              </a:rPr>
              <a:t>id</a:t>
            </a:r>
            <a:r>
              <a:rPr lang="en-GB" sz="1800" dirty="0">
                <a:solidFill>
                  <a:srgbClr val="000000"/>
                </a:solidFill>
                <a:latin typeface="Consolas" pitchFamily="49" charset="0"/>
                <a:cs typeface="Consolas" pitchFamily="49" charset="0"/>
              </a:rPr>
              <a:t>=</a:t>
            </a:r>
            <a:r>
              <a:rPr lang="en-GB" sz="1800" i="1" dirty="0">
                <a:solidFill>
                  <a:srgbClr val="2A00FF"/>
                </a:solidFill>
                <a:latin typeface="Consolas" pitchFamily="49" charset="0"/>
                <a:cs typeface="Consolas" pitchFamily="49" charset="0"/>
              </a:rPr>
              <a:t>"footer"</a:t>
            </a:r>
            <a:r>
              <a:rPr lang="en-GB" sz="1800" i="1"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r>
              <a:rPr lang="en-GB" sz="1800" dirty="0">
                <a:solidFill>
                  <a:srgbClr val="000000"/>
                </a:solidFill>
                <a:latin typeface="Consolas" pitchFamily="49" charset="0"/>
                <a:cs typeface="Consolas" pitchFamily="49" charset="0"/>
              </a:rPr>
              <a:t>Contact admin@webexample.com to lodge a complaint.</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r>
              <a:rPr lang="en-GB" sz="1800" dirty="0">
                <a:solidFill>
                  <a:srgbClr val="008080"/>
                </a:solidFill>
                <a:latin typeface="Consolas" panose="020B0609020204030204" pitchFamily="49" charset="0"/>
              </a:rPr>
              <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&lt;/</a:t>
            </a:r>
            <a:r>
              <a:rPr lang="en-GB" sz="1800" dirty="0">
                <a:solidFill>
                  <a:srgbClr val="3F7F7F"/>
                </a:solidFill>
                <a:latin typeface="Consolas" panose="020B0609020204030204" pitchFamily="49" charset="0"/>
              </a:rPr>
              <a:t>div</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body</a:t>
            </a:r>
            <a:r>
              <a:rPr lang="en-GB" sz="1800" dirty="0">
                <a:solidFill>
                  <a:srgbClr val="008080"/>
                </a:solidFill>
                <a:latin typeface="Consolas" panose="020B0609020204030204" pitchFamily="49" charset="0"/>
              </a:rPr>
              <a:t>&gt;</a:t>
            </a:r>
            <a:endParaRPr lang="en-GB" sz="1600" dirty="0"/>
          </a:p>
        </p:txBody>
      </p:sp>
      <p:sp>
        <p:nvSpPr>
          <p:cNvPr id="4" name="Title 3"/>
          <p:cNvSpPr>
            <a:spLocks noGrp="1"/>
          </p:cNvSpPr>
          <p:nvPr>
            <p:ph type="title"/>
          </p:nvPr>
        </p:nvSpPr>
        <p:spPr/>
        <p:txBody>
          <a:bodyPr>
            <a:normAutofit fontScale="90000"/>
          </a:bodyPr>
          <a:lstStyle/>
          <a:p>
            <a:r>
              <a:rPr lang="en-GB" dirty="0"/>
              <a:t>Structuring Content</a:t>
            </a:r>
          </a:p>
        </p:txBody>
      </p:sp>
    </p:spTree>
    <p:extLst>
      <p:ext uri="{BB962C8B-B14F-4D97-AF65-F5344CB8AC3E}">
        <p14:creationId xmlns:p14="http://schemas.microsoft.com/office/powerpoint/2010/main" val="243586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5"/>
          </p:nvPr>
        </p:nvSpPr>
        <p:spPr/>
        <p:txBody>
          <a:bodyPr/>
          <a:lstStyle/>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We have already seen examples of HTML attributes</a:t>
            </a:r>
            <a:r>
              <a:rPr lang="en-GB" sz="1600" b="1" dirty="0">
                <a:solidFill>
                  <a:srgbClr val="F7F7F7">
                    <a:lumMod val="25000"/>
                  </a:srgbClr>
                </a:solidFill>
                <a:latin typeface="Arial"/>
              </a:rPr>
              <a:t> </a:t>
            </a:r>
            <a:r>
              <a:rPr lang="en-GB" sz="1600" dirty="0">
                <a:solidFill>
                  <a:srgbClr val="F7F7F7">
                    <a:lumMod val="25000"/>
                  </a:srgbClr>
                </a:solidFill>
                <a:latin typeface="Arial"/>
              </a:rPr>
              <a:t>in a few of our elements.</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An attribute provides additional information about an HTML element.</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The attributes available are different between each element, and the browser knows how to interpret each of them.</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We always specify an attribute within the opening</a:t>
            </a:r>
            <a:r>
              <a:rPr lang="en-GB" sz="1600" b="1" dirty="0">
                <a:solidFill>
                  <a:srgbClr val="F7F7F7">
                    <a:lumMod val="25000"/>
                  </a:srgbClr>
                </a:solidFill>
                <a:latin typeface="Arial"/>
              </a:rPr>
              <a:t> </a:t>
            </a:r>
            <a:r>
              <a:rPr lang="en-GB" sz="1600" dirty="0">
                <a:solidFill>
                  <a:srgbClr val="F7F7F7">
                    <a:lumMod val="25000"/>
                  </a:srgbClr>
                </a:solidFill>
                <a:latin typeface="Arial"/>
              </a:rPr>
              <a:t>tag.</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Attributes are defined by name/value pairs. </a:t>
            </a:r>
            <a:r>
              <a:rPr lang="en-GB" sz="1600" dirty="0" err="1">
                <a:solidFill>
                  <a:srgbClr val="F7F7F7">
                    <a:lumMod val="25000"/>
                  </a:srgbClr>
                </a:solidFill>
                <a:latin typeface="Arial"/>
              </a:rPr>
              <a:t>ie</a:t>
            </a:r>
            <a:r>
              <a:rPr lang="en-GB" sz="1600" dirty="0">
                <a:solidFill>
                  <a:srgbClr val="F7F7F7">
                    <a:lumMod val="25000"/>
                  </a:srgbClr>
                </a:solidFill>
                <a:latin typeface="Arial"/>
              </a:rPr>
              <a:t>. </a:t>
            </a:r>
            <a:r>
              <a:rPr lang="en-GB" sz="1600" b="1" dirty="0" err="1">
                <a:solidFill>
                  <a:srgbClr val="F7F7F7">
                    <a:lumMod val="25000"/>
                  </a:srgbClr>
                </a:solidFill>
                <a:latin typeface="Arial"/>
              </a:rPr>
              <a:t>src</a:t>
            </a:r>
            <a:r>
              <a:rPr lang="en-GB" sz="1600" b="1" dirty="0">
                <a:solidFill>
                  <a:srgbClr val="F7F7F7">
                    <a:lumMod val="25000"/>
                  </a:srgbClr>
                </a:solidFill>
                <a:latin typeface="Arial"/>
              </a:rPr>
              <a:t>=“logo.jpg” </a:t>
            </a:r>
          </a:p>
          <a:p>
            <a:endParaRPr lang="en-GB" sz="2000" dirty="0"/>
          </a:p>
        </p:txBody>
      </p:sp>
      <p:sp>
        <p:nvSpPr>
          <p:cNvPr id="4" name="Title 3"/>
          <p:cNvSpPr>
            <a:spLocks noGrp="1"/>
          </p:cNvSpPr>
          <p:nvPr>
            <p:ph type="title"/>
          </p:nvPr>
        </p:nvSpPr>
        <p:spPr/>
        <p:txBody>
          <a:bodyPr>
            <a:normAutofit fontScale="90000"/>
          </a:bodyPr>
          <a:lstStyle/>
          <a:p>
            <a:r>
              <a:rPr lang="en-GB" dirty="0"/>
              <a:t>Attributes</a:t>
            </a:r>
          </a:p>
        </p:txBody>
      </p:sp>
    </p:spTree>
    <p:extLst>
      <p:ext uri="{BB962C8B-B14F-4D97-AF65-F5344CB8AC3E}">
        <p14:creationId xmlns:p14="http://schemas.microsoft.com/office/powerpoint/2010/main" val="2634958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extLst>
              <p:ext uri="{D42A27DB-BD31-4B8C-83A1-F6EECF244321}">
                <p14:modId xmlns:p14="http://schemas.microsoft.com/office/powerpoint/2010/main" val="312184722"/>
              </p:ext>
            </p:extLst>
          </p:nvPr>
        </p:nvGraphicFramePr>
        <p:xfrm>
          <a:off x="414338" y="1928813"/>
          <a:ext cx="11404600" cy="454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GB" dirty="0"/>
              <a:t>When to use Each Structure Tag</a:t>
            </a:r>
          </a:p>
        </p:txBody>
      </p:sp>
    </p:spTree>
    <p:extLst>
      <p:ext uri="{BB962C8B-B14F-4D97-AF65-F5344CB8AC3E}">
        <p14:creationId xmlns:p14="http://schemas.microsoft.com/office/powerpoint/2010/main" val="3577971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dirty="0"/>
          </a:p>
          <a:p>
            <a:r>
              <a:rPr lang="en-GB" dirty="0"/>
              <a:t>Links to other pages are added using the &lt;a&gt; tag with </a:t>
            </a:r>
            <a:r>
              <a:rPr lang="en-GB" dirty="0" err="1"/>
              <a:t>href</a:t>
            </a:r>
            <a:r>
              <a:rPr lang="en-GB" dirty="0"/>
              <a:t> used to specify the destination.</a:t>
            </a:r>
          </a:p>
          <a:p>
            <a:endParaRPr lang="en-GB" dirty="0"/>
          </a:p>
          <a:p>
            <a:r>
              <a:rPr lang="en-GB" dirty="0"/>
              <a:t>Images are added with &lt;</a:t>
            </a:r>
            <a:r>
              <a:rPr lang="en-GB" dirty="0" err="1"/>
              <a:t>img</a:t>
            </a:r>
            <a:r>
              <a:rPr lang="en-GB" dirty="0"/>
              <a:t>&gt; with </a:t>
            </a:r>
            <a:r>
              <a:rPr lang="en-GB" dirty="0" err="1"/>
              <a:t>src</a:t>
            </a:r>
            <a:r>
              <a:rPr lang="en-GB" dirty="0"/>
              <a:t> used to specify the file.</a:t>
            </a:r>
          </a:p>
          <a:p>
            <a:endParaRPr lang="en-GB" dirty="0"/>
          </a:p>
          <a:p>
            <a:r>
              <a:rPr lang="en-GB" b="1" dirty="0"/>
              <a:t>alt</a:t>
            </a:r>
            <a:r>
              <a:rPr lang="en-GB" dirty="0"/>
              <a:t> is used to specify alternative text for screen readers.</a:t>
            </a:r>
          </a:p>
          <a:p>
            <a:endParaRPr lang="en-GB" dirty="0"/>
          </a:p>
        </p:txBody>
      </p:sp>
      <p:sp>
        <p:nvSpPr>
          <p:cNvPr id="3" name="Content Placeholder 2"/>
          <p:cNvSpPr>
            <a:spLocks noGrp="1"/>
          </p:cNvSpPr>
          <p:nvPr>
            <p:ph sz="quarter" idx="16"/>
          </p:nvPr>
        </p:nvSpPr>
        <p:spPr>
          <a:xfrm>
            <a:off x="6206400" y="1663200"/>
            <a:ext cx="5580000" cy="4813200"/>
          </a:xfrm>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nav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Main Navigation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Page Branding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"manage_stock.html"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img</a:t>
            </a:r>
            <a:r>
              <a:rPr lang="en-GB" sz="2000" dirty="0">
                <a:solidFill>
                  <a:srgbClr val="3F7F7F"/>
                </a:solidFill>
                <a:latin typeface="Consolas" panose="020B0609020204030204" pitchFamily="49" charset="0"/>
              </a:rPr>
              <a:t> </a:t>
            </a:r>
            <a:r>
              <a:rPr lang="en-GB" sz="2000" dirty="0">
                <a:solidFill>
                  <a:srgbClr val="7F007F"/>
                </a:solidFill>
                <a:latin typeface="Consolas" panose="020B0609020204030204" pitchFamily="49" charset="0"/>
              </a:rPr>
              <a:t>alt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"NB gardens"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err="1">
                <a:solidFill>
                  <a:srgbClr val="7F007F"/>
                </a:solidFill>
                <a:latin typeface="Consolas" panose="020B0609020204030204" pitchFamily="49" charset="0"/>
              </a:rPr>
              <a:t>src</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img</a:t>
            </a:r>
            <a:r>
              <a:rPr lang="en-GB" sz="2000" i="1" dirty="0">
                <a:solidFill>
                  <a:srgbClr val="2A00FF"/>
                </a:solidFill>
                <a:latin typeface="Consolas" panose="020B0609020204030204" pitchFamily="49" charset="0"/>
              </a:rPr>
              <a:t>/QA_logo_blue.png"</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width</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"50px" </a:t>
            </a:r>
            <a:r>
              <a:rPr lang="en-GB" sz="2000" dirty="0">
                <a:solidFill>
                  <a:srgbClr val="7F007F"/>
                </a:solidFill>
                <a:latin typeface="Consolas" panose="020B0609020204030204" pitchFamily="49" charset="0"/>
              </a:rPr>
              <a:t>height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"50px"</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navbar</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p>
          <a:p>
            <a:pPr marL="0" indent="0">
              <a:buNone/>
            </a:pPr>
            <a:r>
              <a:rPr lang="en-GB" sz="2000" dirty="0">
                <a:solidFill>
                  <a:srgbClr val="008080"/>
                </a:solidFill>
                <a:latin typeface="Consolas" panose="020B0609020204030204" pitchFamily="49" charset="0"/>
              </a:rPr>
              <a:t>…</a:t>
            </a:r>
          </a:p>
          <a:p>
            <a:pPr marL="0" indent="0">
              <a:buNone/>
            </a:pPr>
            <a:r>
              <a:rPr lang="en-GB" sz="2000" dirty="0">
                <a:solidFill>
                  <a:srgbClr val="008080"/>
                </a:solidFill>
                <a:latin typeface="Consolas" panose="020B0609020204030204" pitchFamily="49" charset="0"/>
              </a:rPr>
              <a:t>&lt;/</a:t>
            </a:r>
            <a:r>
              <a:rPr lang="en-GB" sz="2000" dirty="0" err="1">
                <a:solidFill>
                  <a:srgbClr val="008080"/>
                </a:solidFill>
                <a:latin typeface="Consolas" panose="020B0609020204030204" pitchFamily="49" charset="0"/>
              </a:rPr>
              <a:t>nav</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Adding </a:t>
            </a:r>
            <a:r>
              <a:rPr lang="en-GB" dirty="0" smtClean="0"/>
              <a:t>images</a:t>
            </a:r>
            <a:endParaRPr lang="en-GB" dirty="0"/>
          </a:p>
        </p:txBody>
      </p:sp>
    </p:spTree>
    <p:extLst>
      <p:ext uri="{BB962C8B-B14F-4D97-AF65-F5344CB8AC3E}">
        <p14:creationId xmlns:p14="http://schemas.microsoft.com/office/powerpoint/2010/main" val="379851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Here we are specifying a bullet point list using the &lt;</a:t>
            </a:r>
            <a:r>
              <a:rPr lang="en-GB" dirty="0" err="1"/>
              <a:t>ul</a:t>
            </a:r>
            <a:r>
              <a:rPr lang="en-GB" dirty="0"/>
              <a:t>&gt; tag.</a:t>
            </a:r>
          </a:p>
          <a:p>
            <a:endParaRPr lang="en-GB" dirty="0"/>
          </a:p>
          <a:p>
            <a:r>
              <a:rPr lang="en-GB" dirty="0"/>
              <a:t>If we wanted a numbered list we could use the &lt;</a:t>
            </a:r>
            <a:r>
              <a:rPr lang="en-GB" dirty="0" err="1"/>
              <a:t>ol</a:t>
            </a:r>
            <a:r>
              <a:rPr lang="en-GB" dirty="0"/>
              <a:t>&gt; tag instead.</a:t>
            </a:r>
          </a:p>
          <a:p>
            <a:endParaRPr lang="en-GB" dirty="0"/>
          </a:p>
          <a:p>
            <a:r>
              <a:rPr lang="en-GB" dirty="0"/>
              <a:t>Each point in the list is specified with the &lt;li&gt; tag.</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div </a:t>
            </a:r>
            <a:r>
              <a:rPr lang="en-GB" sz="1800" dirty="0">
                <a:solidFill>
                  <a:srgbClr val="7F007F"/>
                </a:solidFill>
                <a:latin typeface="Consolas" panose="020B0609020204030204" pitchFamily="49" charset="0"/>
              </a:rPr>
              <a:t>id</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"navbar"</a:t>
            </a:r>
            <a:r>
              <a:rPr lang="en-GB" sz="1800" dirty="0">
                <a:solidFill>
                  <a:srgbClr val="008080"/>
                </a:solidFill>
                <a:latin typeface="Consolas" panose="020B0609020204030204" pitchFamily="49" charset="0"/>
              </a:rPr>
              <a:t>&gt;</a:t>
            </a:r>
            <a:r>
              <a:rPr lang="en-GB" sz="1800" i="1" dirty="0">
                <a:solidFill>
                  <a:srgbClr val="008080"/>
                </a:solidFill>
                <a:latin typeface="Consolas" panose="020B0609020204030204" pitchFamily="49" charset="0"/>
              </a:rPr>
              <a:t/>
            </a:r>
            <a:br>
              <a:rPr lang="en-GB" sz="1800" i="1" dirty="0">
                <a:solidFill>
                  <a:srgbClr val="008080"/>
                </a:solidFill>
                <a:latin typeface="Consolas" panose="020B0609020204030204" pitchFamily="49" charset="0"/>
              </a:rPr>
            </a:br>
            <a:r>
              <a:rPr lang="en-GB" sz="1800" i="1" dirty="0">
                <a:solidFill>
                  <a:srgbClr val="00808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div</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3F5FBF"/>
                </a:solidFill>
                <a:latin typeface="Consolas" panose="020B0609020204030204" pitchFamily="49" charset="0"/>
              </a:rPr>
              <a:t>&lt;!-- Page Links --&gt;</a:t>
            </a:r>
            <a:br>
              <a:rPr lang="en-GB" sz="1800" dirty="0">
                <a:solidFill>
                  <a:srgbClr val="3F5FBF"/>
                </a:solidFill>
                <a:latin typeface="Consolas" panose="020B0609020204030204" pitchFamily="49" charset="0"/>
              </a:rPr>
            </a:br>
            <a:r>
              <a:rPr lang="en-GB" sz="1800" dirty="0">
                <a:solidFill>
                  <a:srgbClr val="3F5FBF"/>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err="1">
                <a:solidFill>
                  <a:srgbClr val="3F7F7F"/>
                </a:solidFill>
                <a:latin typeface="Consolas" panose="020B0609020204030204" pitchFamily="49" charset="0"/>
              </a:rPr>
              <a:t>ul</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a </a:t>
            </a:r>
            <a:r>
              <a:rPr lang="en-GB" sz="1800" dirty="0" err="1">
                <a:solidFill>
                  <a:srgbClr val="7F007F"/>
                </a:solidFill>
                <a:latin typeface="Consolas" panose="020B0609020204030204" pitchFamily="49" charset="0"/>
              </a:rPr>
              <a:t>href</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"manage_stock.html"</a:t>
            </a:r>
            <a:r>
              <a:rPr lang="en-GB" sz="1800" dirty="0">
                <a:solidFill>
                  <a:srgbClr val="008080"/>
                </a:solidFill>
                <a:latin typeface="Consolas" panose="020B0609020204030204" pitchFamily="49" charset="0"/>
              </a:rPr>
              <a:t>&gt; </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000000"/>
                </a:solidFill>
                <a:latin typeface="Consolas" panose="020B0609020204030204" pitchFamily="49" charset="0"/>
              </a:rPr>
              <a:t>Manage Stock</a:t>
            </a:r>
            <a:br>
              <a:rPr lang="en-GB" sz="1800" dirty="0">
                <a:solidFill>
                  <a:srgbClr val="000000"/>
                </a:solidFill>
                <a:latin typeface="Consolas" panose="020B0609020204030204" pitchFamily="49" charset="0"/>
              </a:rPr>
            </a:br>
            <a:r>
              <a:rPr lang="en-GB" sz="1800" dirty="0">
                <a:solidFill>
                  <a:srgbClr val="00000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a</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a:t>
            </a:r>
            <a:r>
              <a:rPr lang="en-GB" sz="1800" i="1" dirty="0">
                <a:solidFill>
                  <a:srgbClr val="008080"/>
                </a:solidFill>
                <a:latin typeface="Consolas" panose="020B0609020204030204" pitchFamily="49" charset="0"/>
              </a:rPr>
              <a:t/>
            </a:r>
            <a:br>
              <a:rPr lang="en-GB" sz="1800" i="1" dirty="0">
                <a:solidFill>
                  <a:srgbClr val="008080"/>
                </a:solidFill>
                <a:latin typeface="Consolas" panose="020B0609020204030204" pitchFamily="49" charset="0"/>
              </a:rPr>
            </a:br>
            <a:r>
              <a:rPr lang="en-GB" sz="1800" i="1" dirty="0">
                <a:solidFill>
                  <a:srgbClr val="00808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a </a:t>
            </a:r>
            <a:r>
              <a:rPr lang="en-GB" sz="1800" dirty="0" err="1">
                <a:solidFill>
                  <a:srgbClr val="7F007F"/>
                </a:solidFill>
                <a:latin typeface="Consolas" panose="020B0609020204030204" pitchFamily="49" charset="0"/>
              </a:rPr>
              <a:t>href</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"replenish_stock.html"</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000000"/>
                </a:solidFill>
                <a:latin typeface="Consolas" panose="020B0609020204030204" pitchFamily="49" charset="0"/>
              </a:rPr>
              <a:t>Replenish Stock</a:t>
            </a:r>
            <a:br>
              <a:rPr lang="en-GB" sz="1800" dirty="0">
                <a:solidFill>
                  <a:srgbClr val="000000"/>
                </a:solidFill>
                <a:latin typeface="Consolas" panose="020B0609020204030204" pitchFamily="49" charset="0"/>
              </a:rPr>
            </a:br>
            <a:r>
              <a:rPr lang="en-GB" sz="1800" dirty="0">
                <a:solidFill>
                  <a:srgbClr val="00000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a</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a:t>
            </a:r>
            <a:r>
              <a:rPr lang="en-GB" sz="1800" i="1" dirty="0">
                <a:solidFill>
                  <a:srgbClr val="008080"/>
                </a:solidFill>
                <a:latin typeface="Consolas" panose="020B0609020204030204" pitchFamily="49" charset="0"/>
              </a:rPr>
              <a:t/>
            </a:r>
            <a:br>
              <a:rPr lang="en-GB" sz="1800" i="1" dirty="0">
                <a:solidFill>
                  <a:srgbClr val="008080"/>
                </a:solidFill>
                <a:latin typeface="Consolas" panose="020B0609020204030204" pitchFamily="49" charset="0"/>
              </a:rPr>
            </a:br>
            <a:r>
              <a:rPr lang="en-GB" sz="1800" i="1" dirty="0">
                <a:solidFill>
                  <a:srgbClr val="00808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err="1">
                <a:solidFill>
                  <a:srgbClr val="3F7F7F"/>
                </a:solidFill>
                <a:latin typeface="Consolas" panose="020B0609020204030204" pitchFamily="49" charset="0"/>
              </a:rPr>
              <a:t>ul</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endParaRPr lang="en-GB" dirty="0"/>
          </a:p>
        </p:txBody>
      </p:sp>
      <p:sp>
        <p:nvSpPr>
          <p:cNvPr id="4" name="Title 3"/>
          <p:cNvSpPr>
            <a:spLocks noGrp="1"/>
          </p:cNvSpPr>
          <p:nvPr>
            <p:ph type="title"/>
          </p:nvPr>
        </p:nvSpPr>
        <p:spPr/>
        <p:txBody>
          <a:bodyPr>
            <a:normAutofit fontScale="90000"/>
          </a:bodyPr>
          <a:lstStyle/>
          <a:p>
            <a:r>
              <a:rPr lang="en-GB" dirty="0"/>
              <a:t>Unordered and Ordered Lists</a:t>
            </a:r>
          </a:p>
        </p:txBody>
      </p:sp>
    </p:spTree>
    <p:extLst>
      <p:ext uri="{BB962C8B-B14F-4D97-AF65-F5344CB8AC3E}">
        <p14:creationId xmlns:p14="http://schemas.microsoft.com/office/powerpoint/2010/main" val="1622075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Whenever we want to get an input from the user in a web page we need to use a form.</a:t>
            </a:r>
          </a:p>
          <a:p>
            <a:endParaRPr lang="en-GB" dirty="0"/>
          </a:p>
          <a:p>
            <a:r>
              <a:rPr lang="en-GB" dirty="0"/>
              <a:t>Forms are used to wrap inputs.</a:t>
            </a:r>
          </a:p>
          <a:p>
            <a:endParaRPr lang="en-GB" dirty="0"/>
          </a:p>
          <a:p>
            <a:r>
              <a:rPr lang="en-GB" dirty="0"/>
              <a:t>Inputs have a type which is used to bring up contextual controls on mobile. </a:t>
            </a:r>
          </a:p>
          <a:p>
            <a:endParaRPr lang="en-GB" dirty="0"/>
          </a:p>
          <a:p>
            <a:r>
              <a:rPr lang="en-GB" dirty="0"/>
              <a:t>Placeholders should be used with alts because if a user with a screen reader focuses on the input the placeholder disappears.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form</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input</a:t>
            </a: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"email"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placeholder</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"email..."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alt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"Enter Email"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required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"required" </a:t>
            </a:r>
            <a:r>
              <a:rPr lang="en-GB" sz="2000" dirty="0">
                <a:solidFill>
                  <a:srgbClr val="008080"/>
                </a:solidFill>
                <a:latin typeface="Consolas" panose="020B0609020204030204" pitchFamily="49" charset="0"/>
              </a:rPr>
              <a:t>/&gt;</a:t>
            </a:r>
            <a:r>
              <a:rPr lang="en-GB" sz="2000" i="1" dirty="0">
                <a:solidFill>
                  <a:srgbClr val="000000"/>
                </a:solidFill>
                <a:latin typeface="Consolas" panose="020B0609020204030204" pitchFamily="49" charset="0"/>
              </a:rPr>
              <a:t> </a:t>
            </a:r>
            <a:br>
              <a:rPr lang="en-GB" sz="2000" i="1" dirty="0">
                <a:solidFill>
                  <a:srgbClr val="000000"/>
                </a:solidFill>
                <a:latin typeface="Consolas" panose="020B0609020204030204" pitchFamily="49" charset="0"/>
              </a:rPr>
            </a:br>
            <a:r>
              <a:rPr lang="en-GB" sz="2000" i="1" dirty="0">
                <a:solidFill>
                  <a:srgbClr val="000000"/>
                </a:solidFill>
                <a:latin typeface="Consolas" panose="020B0609020204030204" pitchFamily="49" charset="0"/>
              </a:rPr>
              <a:t>    </a:t>
            </a:r>
            <a:r>
              <a:rPr lang="en-GB" sz="2000" i="1" dirty="0">
                <a:solidFill>
                  <a:srgbClr val="008080"/>
                </a:solidFill>
                <a:latin typeface="Consolas" panose="020B0609020204030204" pitchFamily="49" charset="0"/>
              </a:rPr>
              <a:t>&lt;</a:t>
            </a:r>
            <a:r>
              <a:rPr lang="en-GB" sz="2000" i="1" dirty="0">
                <a:solidFill>
                  <a:srgbClr val="3F7F7F"/>
                </a:solidFill>
                <a:latin typeface="Consolas" panose="020B0609020204030204" pitchFamily="49" charset="0"/>
              </a:rPr>
              <a:t>input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"password"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placeholder</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"password..."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alt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"Enter Password"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required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"required" </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"submit"</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Sign In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smtClean="0">
                <a:solidFill>
                  <a:srgbClr val="3F7F7F"/>
                </a:solidFill>
                <a:latin typeface="Consolas" panose="020B0609020204030204" pitchFamily="49" charset="0"/>
              </a:rPr>
              <a:t>form</a:t>
            </a:r>
            <a:endParaRPr lang="en-GB" dirty="0"/>
          </a:p>
        </p:txBody>
      </p:sp>
      <p:sp>
        <p:nvSpPr>
          <p:cNvPr id="4" name="Title 3"/>
          <p:cNvSpPr>
            <a:spLocks noGrp="1"/>
          </p:cNvSpPr>
          <p:nvPr>
            <p:ph type="title"/>
          </p:nvPr>
        </p:nvSpPr>
        <p:spPr/>
        <p:txBody>
          <a:bodyPr>
            <a:normAutofit fontScale="90000"/>
          </a:bodyPr>
          <a:lstStyle/>
          <a:p>
            <a:r>
              <a:rPr lang="en-GB" dirty="0"/>
              <a:t>Forms</a:t>
            </a:r>
          </a:p>
        </p:txBody>
      </p:sp>
    </p:spTree>
    <p:extLst>
      <p:ext uri="{BB962C8B-B14F-4D97-AF65-F5344CB8AC3E}">
        <p14:creationId xmlns:p14="http://schemas.microsoft.com/office/powerpoint/2010/main" val="3822749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When using radio buttons in a form we need to group them using the name attribute.</a:t>
            </a:r>
          </a:p>
          <a:p>
            <a:endParaRPr lang="en-GB" dirty="0"/>
          </a:p>
          <a:p>
            <a:r>
              <a:rPr lang="en-GB" dirty="0"/>
              <a:t>The name attribute allows us to group the buttons together.</a:t>
            </a:r>
          </a:p>
          <a:p>
            <a:endParaRPr lang="en-GB" dirty="0"/>
          </a:p>
          <a:p>
            <a:r>
              <a:rPr lang="en-GB" dirty="0"/>
              <a:t>Users can only select one button in each name group.</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itchFamily="49" charset="0"/>
                <a:cs typeface="Consolas" pitchFamily="49" charset="0"/>
              </a:rPr>
              <a:t>&lt;</a:t>
            </a:r>
            <a:r>
              <a:rPr lang="en-GB" sz="2000" dirty="0">
                <a:solidFill>
                  <a:srgbClr val="3F7F7F"/>
                </a:solidFill>
                <a:latin typeface="Consolas" pitchFamily="49" charset="0"/>
                <a:cs typeface="Consolas" pitchFamily="49" charset="0"/>
              </a:rPr>
              <a:t>form</a:t>
            </a:r>
            <a:r>
              <a:rPr lang="en-GB" sz="2000" dirty="0">
                <a:solidFill>
                  <a:srgbClr val="008080"/>
                </a:solidFill>
                <a:latin typeface="Consolas" pitchFamily="49" charset="0"/>
                <a:cs typeface="Consolas" pitchFamily="49" charset="0"/>
              </a:rPr>
              <a:t>&gt;</a:t>
            </a:r>
            <a:br>
              <a:rPr lang="en-GB" sz="2000" dirty="0">
                <a:solidFill>
                  <a:srgbClr val="00808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a:solidFill>
                  <a:srgbClr val="3F7F7F"/>
                </a:solidFill>
                <a:latin typeface="Consolas" pitchFamily="49" charset="0"/>
                <a:cs typeface="Consolas" pitchFamily="49" charset="0"/>
              </a:rPr>
              <a:t>p</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Age</a:t>
            </a:r>
            <a:r>
              <a:rPr lang="en-GB" sz="2000" dirty="0">
                <a:solidFill>
                  <a:srgbClr val="008080"/>
                </a:solidFill>
                <a:latin typeface="Consolas" pitchFamily="49" charset="0"/>
                <a:cs typeface="Consolas" pitchFamily="49" charset="0"/>
              </a:rPr>
              <a:t>&lt;/</a:t>
            </a:r>
            <a:r>
              <a:rPr lang="en-GB" sz="2000" dirty="0">
                <a:solidFill>
                  <a:srgbClr val="3F7F7F"/>
                </a:solidFill>
                <a:latin typeface="Consolas" pitchFamily="49" charset="0"/>
                <a:cs typeface="Consolas" pitchFamily="49" charset="0"/>
              </a:rPr>
              <a:t>p</a:t>
            </a:r>
            <a:r>
              <a:rPr lang="en-GB" sz="2000" dirty="0">
                <a:solidFill>
                  <a:srgbClr val="008080"/>
                </a:solidFill>
                <a:latin typeface="Consolas" pitchFamily="49" charset="0"/>
                <a:cs typeface="Consolas" pitchFamily="49" charset="0"/>
              </a:rPr>
              <a:t>&gt;</a:t>
            </a:r>
            <a:br>
              <a:rPr lang="en-GB" sz="2000" dirty="0">
                <a:solidFill>
                  <a:srgbClr val="00808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a:solidFill>
                  <a:srgbClr val="3F7F7F"/>
                </a:solidFill>
                <a:latin typeface="Consolas" pitchFamily="49" charset="0"/>
                <a:cs typeface="Consolas" pitchFamily="49" charset="0"/>
              </a:rPr>
              <a:t>input </a:t>
            </a:r>
            <a:r>
              <a:rPr lang="en-GB" sz="2000" dirty="0">
                <a:solidFill>
                  <a:srgbClr val="7F007F"/>
                </a:solidFill>
                <a:latin typeface="Consolas" pitchFamily="49" charset="0"/>
                <a:cs typeface="Consolas" pitchFamily="49" charset="0"/>
              </a:rPr>
              <a:t>name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"age" </a:t>
            </a:r>
            <a:br>
              <a:rPr lang="en-GB" sz="2000" i="1" dirty="0">
                <a:solidFill>
                  <a:srgbClr val="2A00FF"/>
                </a:solidFill>
                <a:latin typeface="Consolas" pitchFamily="49" charset="0"/>
                <a:cs typeface="Consolas" pitchFamily="49" charset="0"/>
              </a:rPr>
            </a:br>
            <a:r>
              <a:rPr lang="en-GB" sz="2000" i="1" dirty="0">
                <a:solidFill>
                  <a:srgbClr val="2A00FF"/>
                </a:solidFill>
                <a:latin typeface="Consolas" pitchFamily="49" charset="0"/>
                <a:cs typeface="Consolas" pitchFamily="49" charset="0"/>
              </a:rPr>
              <a:t>    </a:t>
            </a:r>
            <a:r>
              <a:rPr lang="en-GB" sz="2000" dirty="0">
                <a:solidFill>
                  <a:srgbClr val="7F007F"/>
                </a:solidFill>
                <a:latin typeface="Consolas" pitchFamily="49" charset="0"/>
                <a:cs typeface="Consolas" pitchFamily="49" charset="0"/>
              </a:rPr>
              <a:t>type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"radio"</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Under 16</a:t>
            </a:r>
            <a:r>
              <a:rPr lang="en-GB" sz="2000" i="1" dirty="0">
                <a:solidFill>
                  <a:srgbClr val="000000"/>
                </a:solidFill>
                <a:latin typeface="Consolas" pitchFamily="49" charset="0"/>
                <a:cs typeface="Consolas" pitchFamily="49" charset="0"/>
              </a:rPr>
              <a:t/>
            </a:r>
            <a:br>
              <a:rPr lang="en-GB" sz="2000" i="1" dirty="0">
                <a:solidFill>
                  <a:srgbClr val="00000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err="1">
                <a:solidFill>
                  <a:srgbClr val="3F7F7F"/>
                </a:solidFill>
                <a:latin typeface="Consolas" pitchFamily="49" charset="0"/>
                <a:cs typeface="Consolas" pitchFamily="49" charset="0"/>
              </a:rPr>
              <a:t>br</a:t>
            </a:r>
            <a:r>
              <a:rPr lang="en-GB" sz="2000" dirty="0">
                <a:solidFill>
                  <a:srgbClr val="008080"/>
                </a:solidFill>
                <a:latin typeface="Consolas" pitchFamily="49" charset="0"/>
                <a:cs typeface="Consolas" pitchFamily="49" charset="0"/>
              </a:rPr>
              <a:t>/&gt;&lt;</a:t>
            </a:r>
            <a:r>
              <a:rPr lang="en-GB" sz="2000" dirty="0">
                <a:solidFill>
                  <a:srgbClr val="3F7F7F"/>
                </a:solidFill>
                <a:latin typeface="Consolas" pitchFamily="49" charset="0"/>
                <a:cs typeface="Consolas" pitchFamily="49" charset="0"/>
              </a:rPr>
              <a:t>input </a:t>
            </a:r>
            <a:r>
              <a:rPr lang="en-GB" sz="2000" dirty="0">
                <a:solidFill>
                  <a:srgbClr val="7F007F"/>
                </a:solidFill>
                <a:latin typeface="Consolas" pitchFamily="49" charset="0"/>
                <a:cs typeface="Consolas" pitchFamily="49" charset="0"/>
              </a:rPr>
              <a:t>name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"age" </a:t>
            </a:r>
            <a:br>
              <a:rPr lang="en-GB" sz="2000" i="1" dirty="0">
                <a:solidFill>
                  <a:srgbClr val="2A00FF"/>
                </a:solidFill>
                <a:latin typeface="Consolas" pitchFamily="49" charset="0"/>
                <a:cs typeface="Consolas" pitchFamily="49" charset="0"/>
              </a:rPr>
            </a:br>
            <a:r>
              <a:rPr lang="en-GB" sz="2000" i="1" dirty="0">
                <a:solidFill>
                  <a:srgbClr val="2A00FF"/>
                </a:solidFill>
                <a:latin typeface="Consolas" pitchFamily="49" charset="0"/>
                <a:cs typeface="Consolas" pitchFamily="49" charset="0"/>
              </a:rPr>
              <a:t>    </a:t>
            </a:r>
            <a:r>
              <a:rPr lang="en-GB" sz="2000" dirty="0">
                <a:solidFill>
                  <a:srgbClr val="7F007F"/>
                </a:solidFill>
                <a:latin typeface="Consolas" pitchFamily="49" charset="0"/>
                <a:cs typeface="Consolas" pitchFamily="49" charset="0"/>
              </a:rPr>
              <a:t>type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"radio"</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16-18</a:t>
            </a:r>
            <a:r>
              <a:rPr lang="en-GB" sz="2000" i="1" dirty="0">
                <a:solidFill>
                  <a:srgbClr val="000000"/>
                </a:solidFill>
                <a:latin typeface="Consolas" pitchFamily="49" charset="0"/>
                <a:cs typeface="Consolas" pitchFamily="49" charset="0"/>
              </a:rPr>
              <a:t/>
            </a:r>
            <a:br>
              <a:rPr lang="en-GB" sz="2000" i="1" dirty="0">
                <a:solidFill>
                  <a:srgbClr val="00000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err="1">
                <a:solidFill>
                  <a:srgbClr val="3F7F7F"/>
                </a:solidFill>
                <a:latin typeface="Consolas" pitchFamily="49" charset="0"/>
                <a:cs typeface="Consolas" pitchFamily="49" charset="0"/>
              </a:rPr>
              <a:t>br</a:t>
            </a:r>
            <a:r>
              <a:rPr lang="en-GB" sz="2000" dirty="0">
                <a:solidFill>
                  <a:srgbClr val="008080"/>
                </a:solidFill>
                <a:latin typeface="Consolas" pitchFamily="49" charset="0"/>
                <a:cs typeface="Consolas" pitchFamily="49" charset="0"/>
              </a:rPr>
              <a:t>/&gt;&lt;</a:t>
            </a:r>
            <a:r>
              <a:rPr lang="en-GB" sz="2000" dirty="0">
                <a:solidFill>
                  <a:srgbClr val="3F7F7F"/>
                </a:solidFill>
                <a:latin typeface="Consolas" pitchFamily="49" charset="0"/>
                <a:cs typeface="Consolas" pitchFamily="49" charset="0"/>
              </a:rPr>
              <a:t>input </a:t>
            </a:r>
            <a:r>
              <a:rPr lang="en-GB" sz="2000" dirty="0">
                <a:solidFill>
                  <a:srgbClr val="7F007F"/>
                </a:solidFill>
                <a:latin typeface="Consolas" pitchFamily="49" charset="0"/>
                <a:cs typeface="Consolas" pitchFamily="49" charset="0"/>
              </a:rPr>
              <a:t>name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"age" </a:t>
            </a:r>
            <a:br>
              <a:rPr lang="en-GB" sz="2000" i="1" dirty="0">
                <a:solidFill>
                  <a:srgbClr val="2A00FF"/>
                </a:solidFill>
                <a:latin typeface="Consolas" pitchFamily="49" charset="0"/>
                <a:cs typeface="Consolas" pitchFamily="49" charset="0"/>
              </a:rPr>
            </a:br>
            <a:r>
              <a:rPr lang="en-GB" sz="2000" i="1" dirty="0">
                <a:solidFill>
                  <a:srgbClr val="2A00FF"/>
                </a:solidFill>
                <a:latin typeface="Consolas" pitchFamily="49" charset="0"/>
                <a:cs typeface="Consolas" pitchFamily="49" charset="0"/>
              </a:rPr>
              <a:t>    </a:t>
            </a:r>
            <a:r>
              <a:rPr lang="en-GB" sz="2000" dirty="0">
                <a:solidFill>
                  <a:srgbClr val="7F007F"/>
                </a:solidFill>
                <a:latin typeface="Consolas" pitchFamily="49" charset="0"/>
                <a:cs typeface="Consolas" pitchFamily="49" charset="0"/>
              </a:rPr>
              <a:t>type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"radio"</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18+</a:t>
            </a:r>
            <a:r>
              <a:rPr lang="en-GB" sz="2000" i="1" dirty="0">
                <a:solidFill>
                  <a:srgbClr val="000000"/>
                </a:solidFill>
                <a:latin typeface="Consolas" pitchFamily="49" charset="0"/>
                <a:cs typeface="Consolas" pitchFamily="49" charset="0"/>
              </a:rPr>
              <a:t> </a:t>
            </a:r>
            <a:br>
              <a:rPr lang="en-GB" sz="2000" i="1" dirty="0">
                <a:solidFill>
                  <a:srgbClr val="00000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&lt;/</a:t>
            </a:r>
            <a:r>
              <a:rPr lang="en-GB" sz="2000" dirty="0">
                <a:solidFill>
                  <a:srgbClr val="3F7F7F"/>
                </a:solidFill>
                <a:latin typeface="Consolas" pitchFamily="49" charset="0"/>
                <a:cs typeface="Consolas" pitchFamily="49" charset="0"/>
              </a:rPr>
              <a:t>form</a:t>
            </a:r>
            <a:r>
              <a:rPr lang="en-GB" sz="2000" dirty="0">
                <a:solidFill>
                  <a:srgbClr val="008080"/>
                </a:solidFill>
                <a:latin typeface="Consolas" pitchFamily="49" charset="0"/>
                <a:cs typeface="Consolas" pitchFamily="49" charset="0"/>
              </a:rPr>
              <a:t>&gt;</a:t>
            </a:r>
            <a:endParaRPr lang="en-GB" sz="2000" dirty="0">
              <a:latin typeface="Consolas" pitchFamily="49" charset="0"/>
              <a:cs typeface="Consolas" pitchFamily="49" charset="0"/>
            </a:endParaRPr>
          </a:p>
          <a:p>
            <a:endParaRPr lang="en-GB" dirty="0"/>
          </a:p>
        </p:txBody>
      </p:sp>
      <p:sp>
        <p:nvSpPr>
          <p:cNvPr id="4" name="Title 3"/>
          <p:cNvSpPr>
            <a:spLocks noGrp="1"/>
          </p:cNvSpPr>
          <p:nvPr>
            <p:ph type="title"/>
          </p:nvPr>
        </p:nvSpPr>
        <p:spPr/>
        <p:txBody>
          <a:bodyPr>
            <a:normAutofit fontScale="90000"/>
          </a:bodyPr>
          <a:lstStyle/>
          <a:p>
            <a:r>
              <a:rPr lang="en-GB" dirty="0"/>
              <a:t>Radio Buttons in forms</a:t>
            </a:r>
          </a:p>
        </p:txBody>
      </p:sp>
      <p:pic>
        <p:nvPicPr>
          <p:cNvPr id="5" name="Content Placeholder 7"/>
          <p:cNvPicPr>
            <a:picLocks noChangeAspect="1"/>
          </p:cNvPicPr>
          <p:nvPr/>
        </p:nvPicPr>
        <p:blipFill rotWithShape="1">
          <a:blip r:embed="rId2"/>
          <a:srcRect t="22082" b="45713"/>
          <a:stretch/>
        </p:blipFill>
        <p:spPr>
          <a:xfrm>
            <a:off x="8160376" y="4460488"/>
            <a:ext cx="3626024" cy="2015911"/>
          </a:xfrm>
          <a:prstGeom prst="rect">
            <a:avLst/>
          </a:prstGeom>
        </p:spPr>
      </p:pic>
    </p:spTree>
    <p:extLst>
      <p:ext uri="{BB962C8B-B14F-4D97-AF65-F5344CB8AC3E}">
        <p14:creationId xmlns:p14="http://schemas.microsoft.com/office/powerpoint/2010/main" val="206524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The &lt;section&gt;, &lt;header&gt; and &lt;footer&gt; tags behave in the same way as a div.</a:t>
            </a:r>
          </a:p>
          <a:p>
            <a:endParaRPr lang="en-GB" dirty="0"/>
          </a:p>
          <a:p>
            <a:r>
              <a:rPr lang="en-GB" dirty="0"/>
              <a:t>They are used to provide semantic meaning.</a:t>
            </a:r>
          </a:p>
          <a:p>
            <a:endParaRPr lang="en-GB" dirty="0"/>
          </a:p>
          <a:p>
            <a:r>
              <a:rPr lang="en-GB" dirty="0"/>
              <a:t>We can use the &lt;a&gt; tag to move us around pages as well as between them.</a:t>
            </a:r>
          </a:p>
          <a:p>
            <a:endParaRPr lang="en-GB" dirty="0"/>
          </a:p>
          <a:p>
            <a:r>
              <a:rPr lang="en-GB" dirty="0"/>
              <a:t>We do this by setting the </a:t>
            </a:r>
            <a:r>
              <a:rPr lang="en-GB" dirty="0" err="1"/>
              <a:t>href</a:t>
            </a:r>
            <a:r>
              <a:rPr lang="en-GB" dirty="0"/>
              <a:t> to the id of another tag prefaced with ‘#’;</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mainContent</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stockListSection</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Product List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stock list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stockListSection</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top</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Sections, Headers, Footers &amp; Bookmarks</a:t>
            </a:r>
          </a:p>
        </p:txBody>
      </p:sp>
    </p:spTree>
    <p:extLst>
      <p:ext uri="{BB962C8B-B14F-4D97-AF65-F5344CB8AC3E}">
        <p14:creationId xmlns:p14="http://schemas.microsoft.com/office/powerpoint/2010/main" val="1063812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If we want to make a table we can use the &lt;table&gt; tag.</a:t>
            </a:r>
          </a:p>
          <a:p>
            <a:endParaRPr lang="en-GB" dirty="0"/>
          </a:p>
          <a:p>
            <a:r>
              <a:rPr lang="en-GB" dirty="0"/>
              <a:t>To add rows within the table we use the &lt;</a:t>
            </a:r>
            <a:r>
              <a:rPr lang="en-GB" dirty="0" err="1"/>
              <a:t>tr</a:t>
            </a:r>
            <a:r>
              <a:rPr lang="en-GB" dirty="0"/>
              <a:t>&gt; tag.</a:t>
            </a:r>
          </a:p>
          <a:p>
            <a:endParaRPr lang="en-GB" dirty="0"/>
          </a:p>
          <a:p>
            <a:r>
              <a:rPr lang="en-GB" dirty="0"/>
              <a:t>&lt;</a:t>
            </a:r>
            <a:r>
              <a:rPr lang="en-GB" dirty="0" err="1"/>
              <a:t>th</a:t>
            </a:r>
            <a:r>
              <a:rPr lang="en-GB" dirty="0"/>
              <a:t>&gt; is used to specify a table header cell while &lt;td&gt; is used to specify a normal cell.</a:t>
            </a:r>
          </a:p>
          <a:p>
            <a:endParaRPr lang="en-GB" dirty="0"/>
          </a:p>
          <a:p>
            <a:r>
              <a:rPr lang="en-GB" dirty="0"/>
              <a:t>&lt;</a:t>
            </a:r>
            <a:r>
              <a:rPr lang="en-GB" dirty="0" err="1"/>
              <a:t>tbody</a:t>
            </a:r>
            <a:r>
              <a:rPr lang="en-GB" dirty="0"/>
              <a:t>&gt; can be used to separate the rows that make the body of the table.</a:t>
            </a:r>
          </a:p>
        </p:txBody>
      </p:sp>
      <p:sp>
        <p:nvSpPr>
          <p:cNvPr id="3" name="Content Placeholder 2"/>
          <p:cNvSpPr>
            <a:spLocks noGrp="1"/>
          </p:cNvSpPr>
          <p:nvPr>
            <p:ph sz="quarter" idx="16"/>
          </p:nvPr>
        </p:nvSpPr>
        <p:spPr>
          <a:solidFill>
            <a:schemeClr val="bg1">
              <a:lumMod val="85000"/>
            </a:schemeClr>
          </a:solidFill>
        </p:spPr>
        <p:txBody>
          <a:bodyPr>
            <a:normAutofit lnSpcReduction="10000"/>
          </a:bodyPr>
          <a:lstStyle/>
          <a:p>
            <a:pPr marL="0" indent="0">
              <a:buNone/>
            </a:pPr>
            <a:r>
              <a:rPr lang="en-GB" sz="2000" dirty="0">
                <a:solidFill>
                  <a:srgbClr val="3F5FBF"/>
                </a:solidFill>
                <a:latin typeface="Consolas" panose="020B0609020204030204" pitchFamily="49" charset="0"/>
              </a:rPr>
              <a:t>&lt;!-- stock list --&gt; </a:t>
            </a:r>
            <a:br>
              <a:rPr lang="en-GB" sz="2000" dirty="0">
                <a:solidFill>
                  <a:srgbClr val="3F5FBF"/>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table</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Product</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Quantity</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Status</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Just Boots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10</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ACTIVE</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r>
              <a:rPr lang="en-GB" sz="2000" dirty="0">
                <a:latin typeface="Consolas" panose="020B0609020204030204" pitchFamily="49" charset="0"/>
              </a:rPr>
              <a:t/>
            </a:r>
            <a:br>
              <a:rPr lang="en-GB" sz="2000" dirty="0">
                <a:latin typeface="Consolas" panose="020B0609020204030204" pitchFamily="49" charset="0"/>
              </a:rPr>
            </a:br>
            <a:r>
              <a:rPr lang="en-GB" sz="2000" dirty="0">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table</a:t>
            </a:r>
            <a:r>
              <a:rPr lang="en-GB" sz="2000" dirty="0">
                <a:solidFill>
                  <a:srgbClr val="008080"/>
                </a:solidFill>
                <a:latin typeface="Consolas" panose="020B0609020204030204" pitchFamily="49" charset="0"/>
              </a:rPr>
              <a:t>&gt;</a:t>
            </a:r>
            <a:endParaRPr lang="en-GB" sz="2000" dirty="0"/>
          </a:p>
        </p:txBody>
      </p:sp>
      <p:sp>
        <p:nvSpPr>
          <p:cNvPr id="4" name="Title 3"/>
          <p:cNvSpPr>
            <a:spLocks noGrp="1"/>
          </p:cNvSpPr>
          <p:nvPr>
            <p:ph type="title"/>
          </p:nvPr>
        </p:nvSpPr>
        <p:spPr/>
        <p:txBody>
          <a:bodyPr>
            <a:normAutofit fontScale="90000"/>
          </a:bodyPr>
          <a:lstStyle/>
          <a:p>
            <a:r>
              <a:rPr lang="en-GB" dirty="0"/>
              <a:t>Tables</a:t>
            </a:r>
          </a:p>
        </p:txBody>
      </p:sp>
    </p:spTree>
    <p:extLst>
      <p:ext uri="{BB962C8B-B14F-4D97-AF65-F5344CB8AC3E}">
        <p14:creationId xmlns:p14="http://schemas.microsoft.com/office/powerpoint/2010/main" val="739777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can use &lt;h1&gt; - &lt;h6&gt; tags to render text as headings.</a:t>
            </a:r>
          </a:p>
          <a:p>
            <a:endParaRPr lang="en-GB" dirty="0"/>
          </a:p>
          <a:p>
            <a:r>
              <a:rPr lang="en-GB" dirty="0"/>
              <a:t>The &lt;p&gt; tag is used to wrap a paragraph of text.</a:t>
            </a:r>
          </a:p>
          <a:p>
            <a:endParaRPr lang="en-GB" dirty="0"/>
          </a:p>
          <a:p>
            <a:r>
              <a:rPr lang="en-GB" dirty="0"/>
              <a:t>The &lt;q&gt; tag is used to wrap quotes.</a:t>
            </a:r>
          </a:p>
          <a:p>
            <a:endParaRPr lang="en-GB" dirty="0"/>
          </a:p>
          <a:p>
            <a:r>
              <a:rPr lang="en-GB" dirty="0"/>
              <a:t>There are many other tags that we can add to text to provide semantic meaning.</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Manage Product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h3</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Just Boots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h3</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p</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q</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The </a:t>
            </a:r>
            <a:r>
              <a:rPr lang="en-GB" sz="2000" dirty="0" err="1">
                <a:solidFill>
                  <a:srgbClr val="000000"/>
                </a:solidFill>
                <a:latin typeface="Consolas" panose="020B0609020204030204" pitchFamily="49" charset="0"/>
              </a:rPr>
              <a:t>Booiest</a:t>
            </a:r>
            <a:r>
              <a:rPr lang="en-GB" sz="2000" dirty="0">
                <a:solidFill>
                  <a:srgbClr val="000000"/>
                </a:solidFill>
                <a:latin typeface="Consolas" panose="020B0609020204030204" pitchFamily="49" charset="0"/>
              </a:rPr>
              <a:t> of all the boots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q</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Integer </a:t>
            </a:r>
            <a:r>
              <a:rPr lang="en-GB" sz="2000" dirty="0" err="1">
                <a:solidFill>
                  <a:srgbClr val="000000"/>
                </a:solidFill>
                <a:latin typeface="Consolas" panose="020B0609020204030204" pitchFamily="49" charset="0"/>
              </a:rPr>
              <a:t>dolor</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sem</a:t>
            </a:r>
            <a:r>
              <a:rPr lang="en-GB" sz="2000" dirty="0">
                <a:solidFill>
                  <a:srgbClr val="000000"/>
                </a:solidFill>
                <a:latin typeface="Consolas" panose="020B0609020204030204" pitchFamily="49" charset="0"/>
              </a:rPr>
              <a: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p</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Displaying text</a:t>
            </a:r>
          </a:p>
        </p:txBody>
      </p:sp>
    </p:spTree>
    <p:extLst>
      <p:ext uri="{BB962C8B-B14F-4D97-AF65-F5344CB8AC3E}">
        <p14:creationId xmlns:p14="http://schemas.microsoft.com/office/powerpoint/2010/main" val="3538855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solidFill>
                  <a:schemeClr val="accent4"/>
                </a:solidFill>
              </a:rPr>
              <a:t>https://</a:t>
            </a:r>
            <a:r>
              <a:rPr lang="en-GB" sz="2000" dirty="0">
                <a:solidFill>
                  <a:schemeClr val="accent5"/>
                </a:solidFill>
              </a:rPr>
              <a:t>qa.</a:t>
            </a:r>
            <a:r>
              <a:rPr lang="en-GB" sz="2000" dirty="0">
                <a:solidFill>
                  <a:schemeClr val="accent2"/>
                </a:solidFill>
              </a:rPr>
              <a:t>consultinguk.com</a:t>
            </a:r>
            <a:r>
              <a:rPr lang="en-GB" sz="2000" dirty="0">
                <a:solidFill>
                  <a:schemeClr val="accent3"/>
                </a:solidFill>
              </a:rPr>
              <a:t>:80</a:t>
            </a:r>
            <a:r>
              <a:rPr lang="en-GB" sz="2000" dirty="0">
                <a:solidFill>
                  <a:schemeClr val="bg2">
                    <a:lumMod val="50000"/>
                  </a:schemeClr>
                </a:solidFill>
              </a:rPr>
              <a:t>/2016</a:t>
            </a:r>
            <a:r>
              <a:rPr lang="en-GB" sz="2000" dirty="0">
                <a:solidFill>
                  <a:srgbClr val="002060"/>
                </a:solidFill>
              </a:rPr>
              <a:t>?</a:t>
            </a:r>
            <a:r>
              <a:rPr lang="en-GB" sz="2000" dirty="0">
                <a:solidFill>
                  <a:schemeClr val="accent6"/>
                </a:solidFill>
              </a:rPr>
              <a:t>s=AWS</a:t>
            </a:r>
            <a:r>
              <a:rPr lang="en-GB" sz="2000" dirty="0">
                <a:solidFill>
                  <a:schemeClr val="tx2">
                    <a:lumMod val="50000"/>
                  </a:schemeClr>
                </a:solidFill>
              </a:rPr>
              <a:t>#respond</a:t>
            </a:r>
          </a:p>
          <a:p>
            <a:endParaRPr lang="en-GB" sz="2000" dirty="0">
              <a:solidFill>
                <a:schemeClr val="tx2">
                  <a:lumMod val="50000"/>
                </a:schemeClr>
              </a:solidFill>
            </a:endParaRPr>
          </a:p>
          <a:p>
            <a:r>
              <a:rPr lang="en-GB" sz="2000" dirty="0">
                <a:solidFill>
                  <a:schemeClr val="accent4"/>
                </a:solidFill>
              </a:rPr>
              <a:t>https:// </a:t>
            </a:r>
            <a:r>
              <a:rPr lang="en-GB" sz="2000" dirty="0">
                <a:solidFill>
                  <a:schemeClr val="tx1"/>
                </a:solidFill>
              </a:rPr>
              <a:t>– Protocol</a:t>
            </a:r>
            <a:r>
              <a:rPr lang="en-GB" sz="2000" dirty="0"/>
              <a:t>. How your browser should communicate with a web server.</a:t>
            </a:r>
            <a:endParaRPr lang="en-GB" sz="2000" dirty="0">
              <a:solidFill>
                <a:schemeClr val="accent4"/>
              </a:solidFill>
            </a:endParaRPr>
          </a:p>
          <a:p>
            <a:r>
              <a:rPr lang="en-GB" sz="2000" dirty="0" err="1">
                <a:solidFill>
                  <a:schemeClr val="accent5"/>
                </a:solidFill>
              </a:rPr>
              <a:t>qa</a:t>
            </a:r>
            <a:r>
              <a:rPr lang="en-GB" sz="2000" dirty="0">
                <a:solidFill>
                  <a:schemeClr val="accent5"/>
                </a:solidFill>
              </a:rPr>
              <a:t>.</a:t>
            </a:r>
            <a:r>
              <a:rPr lang="en-GB" sz="2000" dirty="0">
                <a:solidFill>
                  <a:schemeClr val="tx1"/>
                </a:solidFill>
              </a:rPr>
              <a:t> – Subdomain</a:t>
            </a:r>
            <a:r>
              <a:rPr lang="en-GB" sz="2000" dirty="0"/>
              <a:t>. A sub-division of the main domain name.</a:t>
            </a:r>
            <a:endParaRPr lang="en-GB" sz="2000" dirty="0">
              <a:solidFill>
                <a:schemeClr val="accent5"/>
              </a:solidFill>
            </a:endParaRPr>
          </a:p>
          <a:p>
            <a:r>
              <a:rPr lang="en-GB" sz="2000" dirty="0">
                <a:solidFill>
                  <a:schemeClr val="accent2"/>
                </a:solidFill>
              </a:rPr>
              <a:t>consultinguk.com</a:t>
            </a:r>
            <a:r>
              <a:rPr lang="en-GB" sz="2000" dirty="0">
                <a:solidFill>
                  <a:schemeClr val="tx1"/>
                </a:solidFill>
              </a:rPr>
              <a:t> – Domain Name</a:t>
            </a:r>
            <a:r>
              <a:rPr lang="en-GB" sz="2000" dirty="0"/>
              <a:t>. A unique reference that identifies a website.</a:t>
            </a:r>
            <a:endParaRPr lang="en-GB" sz="2000" dirty="0">
              <a:solidFill>
                <a:schemeClr val="accent2"/>
              </a:solidFill>
            </a:endParaRPr>
          </a:p>
          <a:p>
            <a:r>
              <a:rPr lang="en-GB" sz="2000" dirty="0">
                <a:solidFill>
                  <a:schemeClr val="accent3"/>
                </a:solidFill>
              </a:rPr>
              <a:t>:80</a:t>
            </a:r>
            <a:r>
              <a:rPr lang="en-GB" sz="2000" dirty="0">
                <a:solidFill>
                  <a:schemeClr val="tx1"/>
                </a:solidFill>
              </a:rPr>
              <a:t>  – Port</a:t>
            </a:r>
            <a:r>
              <a:rPr lang="en-GB" sz="2000" dirty="0"/>
              <a:t>. Rarely Visible but always required.</a:t>
            </a:r>
            <a:endParaRPr lang="en-GB" sz="2000" dirty="0">
              <a:solidFill>
                <a:schemeClr val="accent3"/>
              </a:solidFill>
            </a:endParaRPr>
          </a:p>
          <a:p>
            <a:r>
              <a:rPr lang="en-GB" sz="2000" dirty="0">
                <a:solidFill>
                  <a:schemeClr val="bg2">
                    <a:lumMod val="50000"/>
                  </a:schemeClr>
                </a:solidFill>
              </a:rPr>
              <a:t>/2016</a:t>
            </a:r>
            <a:r>
              <a:rPr lang="en-GB" sz="2000" dirty="0">
                <a:solidFill>
                  <a:schemeClr val="tx1"/>
                </a:solidFill>
              </a:rPr>
              <a:t> – Path</a:t>
            </a:r>
            <a:r>
              <a:rPr lang="en-GB" sz="2000" dirty="0"/>
              <a:t>. Refers to a file or directory.</a:t>
            </a:r>
            <a:endParaRPr lang="en-GB" sz="2000" dirty="0">
              <a:solidFill>
                <a:schemeClr val="bg2">
                  <a:lumMod val="50000"/>
                </a:schemeClr>
              </a:solidFill>
            </a:endParaRPr>
          </a:p>
          <a:p>
            <a:r>
              <a:rPr lang="en-GB" sz="2000" dirty="0">
                <a:solidFill>
                  <a:srgbClr val="002060"/>
                </a:solidFill>
              </a:rPr>
              <a:t>?</a:t>
            </a:r>
            <a:r>
              <a:rPr lang="en-GB" sz="2000" dirty="0">
                <a:solidFill>
                  <a:schemeClr val="tx1"/>
                </a:solidFill>
              </a:rPr>
              <a:t> – Query. Used to attach parameters to the URL</a:t>
            </a:r>
            <a:r>
              <a:rPr lang="en-GB" sz="2000" dirty="0"/>
              <a:t>.</a:t>
            </a:r>
            <a:endParaRPr lang="en-GB" sz="2000" dirty="0">
              <a:solidFill>
                <a:srgbClr val="002060"/>
              </a:solidFill>
            </a:endParaRPr>
          </a:p>
          <a:p>
            <a:r>
              <a:rPr lang="en-GB" sz="2000" dirty="0">
                <a:solidFill>
                  <a:schemeClr val="accent6"/>
                </a:solidFill>
              </a:rPr>
              <a:t>s=AWS</a:t>
            </a:r>
            <a:r>
              <a:rPr lang="en-GB" sz="2000" dirty="0">
                <a:solidFill>
                  <a:schemeClr val="tx1"/>
                </a:solidFill>
              </a:rPr>
              <a:t> – Parameter</a:t>
            </a:r>
            <a:r>
              <a:rPr lang="en-GB" sz="2000" dirty="0"/>
              <a:t>. Snippets of information found in the Query.</a:t>
            </a:r>
            <a:endParaRPr lang="en-GB" sz="2000" dirty="0">
              <a:solidFill>
                <a:schemeClr val="accent6"/>
              </a:solidFill>
            </a:endParaRPr>
          </a:p>
          <a:p>
            <a:r>
              <a:rPr lang="en-GB" sz="2000" dirty="0">
                <a:solidFill>
                  <a:schemeClr val="tx2">
                    <a:lumMod val="50000"/>
                  </a:schemeClr>
                </a:solidFill>
              </a:rPr>
              <a:t>#respond</a:t>
            </a:r>
            <a:r>
              <a:rPr lang="en-GB" sz="2000" dirty="0">
                <a:solidFill>
                  <a:schemeClr val="tx1"/>
                </a:solidFill>
              </a:rPr>
              <a:t> – Fragment</a:t>
            </a:r>
            <a:r>
              <a:rPr lang="en-GB" sz="2000" dirty="0"/>
              <a:t>. An internal page reference, also referred to as an anchor.</a:t>
            </a:r>
            <a:endParaRPr lang="en-GB" sz="2000" dirty="0">
              <a:solidFill>
                <a:schemeClr val="tx2">
                  <a:lumMod val="50000"/>
                </a:schemeClr>
              </a:solidFill>
            </a:endParaRPr>
          </a:p>
        </p:txBody>
      </p:sp>
      <p:sp>
        <p:nvSpPr>
          <p:cNvPr id="3" name="Title 2"/>
          <p:cNvSpPr>
            <a:spLocks noGrp="1"/>
          </p:cNvSpPr>
          <p:nvPr>
            <p:ph type="title"/>
          </p:nvPr>
        </p:nvSpPr>
        <p:spPr/>
        <p:txBody>
          <a:bodyPr>
            <a:normAutofit fontScale="90000"/>
          </a:bodyPr>
          <a:lstStyle/>
          <a:p>
            <a:r>
              <a:rPr lang="en-GB" dirty="0"/>
              <a:t>The Anatomy of a URL</a:t>
            </a:r>
          </a:p>
        </p:txBody>
      </p:sp>
    </p:spTree>
    <p:extLst>
      <p:ext uri="{BB962C8B-B14F-4D97-AF65-F5344CB8AC3E}">
        <p14:creationId xmlns:p14="http://schemas.microsoft.com/office/powerpoint/2010/main" val="3307450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a:t>_blank</a:t>
            </a:r>
            <a:r>
              <a:rPr lang="en-GB" dirty="0"/>
              <a:t> - Opens in a new window or tab.</a:t>
            </a:r>
          </a:p>
          <a:p>
            <a:endParaRPr lang="en-GB" dirty="0"/>
          </a:p>
          <a:p>
            <a:r>
              <a:rPr lang="en-GB" b="1" dirty="0"/>
              <a:t>_self</a:t>
            </a:r>
            <a:r>
              <a:rPr lang="en-GB" dirty="0"/>
              <a:t> - Opens in the same window/tab as it was clicked (this is default).</a:t>
            </a:r>
          </a:p>
          <a:p>
            <a:endParaRPr lang="en-GB" dirty="0"/>
          </a:p>
          <a:p>
            <a:r>
              <a:rPr lang="en-GB" b="1" dirty="0"/>
              <a:t>_parent</a:t>
            </a:r>
            <a:r>
              <a:rPr lang="en-GB" dirty="0"/>
              <a:t> - Opens in the parent frame.</a:t>
            </a:r>
          </a:p>
          <a:p>
            <a:endParaRPr lang="en-GB" dirty="0"/>
          </a:p>
          <a:p>
            <a:r>
              <a:rPr lang="en-GB" b="1" dirty="0"/>
              <a:t>_top</a:t>
            </a:r>
            <a:r>
              <a:rPr lang="en-GB" dirty="0"/>
              <a:t> - Opens in the full body of the window.</a:t>
            </a:r>
          </a:p>
          <a:p>
            <a:endParaRPr lang="en-GB" dirty="0"/>
          </a:p>
          <a:p>
            <a:r>
              <a:rPr lang="en-GB" b="1" dirty="0" err="1"/>
              <a:t>framename</a:t>
            </a:r>
            <a:r>
              <a:rPr lang="en-GB" dirty="0"/>
              <a:t> - Opens in a named frame.</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Edit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Discontinue</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target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"_blank"</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View on Store front</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endParaRPr lang="en-GB" sz="2000" dirty="0"/>
          </a:p>
        </p:txBody>
      </p:sp>
      <p:sp>
        <p:nvSpPr>
          <p:cNvPr id="4" name="Title 3"/>
          <p:cNvSpPr>
            <a:spLocks noGrp="1"/>
          </p:cNvSpPr>
          <p:nvPr>
            <p:ph type="title"/>
          </p:nvPr>
        </p:nvSpPr>
        <p:spPr/>
        <p:txBody>
          <a:bodyPr>
            <a:normAutofit fontScale="90000"/>
          </a:bodyPr>
          <a:lstStyle/>
          <a:p>
            <a:r>
              <a:rPr lang="en-GB" dirty="0"/>
              <a:t>&lt;a&gt; targets</a:t>
            </a:r>
          </a:p>
        </p:txBody>
      </p:sp>
    </p:spTree>
    <p:extLst>
      <p:ext uri="{BB962C8B-B14F-4D97-AF65-F5344CB8AC3E}">
        <p14:creationId xmlns:p14="http://schemas.microsoft.com/office/powerpoint/2010/main" val="1763439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CSS/CSS3</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56934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CSS is.</a:t>
            </a:r>
          </a:p>
          <a:p>
            <a:endParaRPr lang="en-GB" dirty="0"/>
          </a:p>
          <a:p>
            <a:r>
              <a:rPr lang="en-GB" dirty="0"/>
              <a:t>Gain Practical knowledge in CSS.</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399328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CSS stands for Cascading Style Sheets.</a:t>
            </a:r>
          </a:p>
          <a:p>
            <a:endParaRPr lang="en-GB" dirty="0"/>
          </a:p>
          <a:p>
            <a:r>
              <a:rPr lang="en-GB" dirty="0"/>
              <a:t>CSS is used to change the look and feel of our HTML content.</a:t>
            </a:r>
          </a:p>
          <a:p>
            <a:endParaRPr lang="en-GB" dirty="0"/>
          </a:p>
          <a:p>
            <a:r>
              <a:rPr lang="en-GB" dirty="0"/>
              <a:t>Think of HTML as a chair and CSS as the fabric you use to cover the chair.</a:t>
            </a:r>
          </a:p>
          <a:p>
            <a:endParaRPr lang="en-GB" dirty="0"/>
          </a:p>
          <a:p>
            <a:r>
              <a:rPr lang="en-GB" dirty="0"/>
              <a:t>The Current version of CSS is CSS3 which was introduced in 1999.</a:t>
            </a:r>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a:t>What is CSS?</a:t>
            </a:r>
          </a:p>
        </p:txBody>
      </p:sp>
    </p:spTree>
    <p:extLst>
      <p:ext uri="{BB962C8B-B14F-4D97-AF65-F5344CB8AC3E}">
        <p14:creationId xmlns:p14="http://schemas.microsoft.com/office/powerpoint/2010/main" val="4221141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206918" y="1494262"/>
            <a:ext cx="7986213" cy="3880625"/>
          </a:xfrm>
        </p:spPr>
      </p:pic>
      <p:sp>
        <p:nvSpPr>
          <p:cNvPr id="3" name="Title 2"/>
          <p:cNvSpPr>
            <a:spLocks noGrp="1"/>
          </p:cNvSpPr>
          <p:nvPr>
            <p:ph type="title"/>
          </p:nvPr>
        </p:nvSpPr>
        <p:spPr/>
        <p:txBody>
          <a:bodyPr/>
          <a:lstStyle/>
          <a:p>
            <a:r>
              <a:rPr lang="en-GB" dirty="0"/>
              <a:t>CSS Box Model</a:t>
            </a:r>
          </a:p>
        </p:txBody>
      </p:sp>
      <p:sp>
        <p:nvSpPr>
          <p:cNvPr id="4" name="Text Placeholder 3"/>
          <p:cNvSpPr>
            <a:spLocks noGrp="1"/>
          </p:cNvSpPr>
          <p:nvPr>
            <p:ph type="body" sz="quarter" idx="17"/>
          </p:nvPr>
        </p:nvSpPr>
        <p:spPr/>
        <p:txBody>
          <a:bodyPr/>
          <a:lstStyle/>
          <a:p>
            <a:r>
              <a:rPr lang="en-GB" dirty="0"/>
              <a:t>The CSS box model is used to help visualise where margins, boarders and padding are applied on HTML elements.</a:t>
            </a:r>
          </a:p>
          <a:p>
            <a:endParaRPr lang="en-GB" dirty="0"/>
          </a:p>
          <a:p>
            <a:r>
              <a:rPr lang="en-GB" dirty="0"/>
              <a:t>It can be found in the inspector within your browser by right clicking on a webpage.</a:t>
            </a:r>
          </a:p>
        </p:txBody>
      </p:sp>
    </p:spTree>
    <p:extLst>
      <p:ext uri="{BB962C8B-B14F-4D97-AF65-F5344CB8AC3E}">
        <p14:creationId xmlns:p14="http://schemas.microsoft.com/office/powerpoint/2010/main" val="2331289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GB" dirty="0"/>
              <a:t>CSS files can be referenced by our HTML files by using the &lt;link&gt; tag.</a:t>
            </a:r>
          </a:p>
          <a:p>
            <a:endParaRPr lang="en-GB" dirty="0"/>
          </a:p>
          <a:p>
            <a:r>
              <a:rPr lang="en-GB" dirty="0"/>
              <a:t>By convention our CSS files belong in a dedicated folder.</a:t>
            </a:r>
          </a:p>
          <a:p>
            <a:endParaRPr lang="en-GB" dirty="0"/>
          </a:p>
          <a:p>
            <a:r>
              <a:rPr lang="en-GB" dirty="0"/>
              <a:t>This keeps our directories clean and makes it easier to find files.</a:t>
            </a:r>
          </a:p>
        </p:txBody>
      </p:sp>
      <p:sp>
        <p:nvSpPr>
          <p:cNvPr id="7" name="Content Placeholder 6"/>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rPr>
              <a:t>&lt;</a:t>
            </a:r>
            <a:r>
              <a:rPr lang="en-GB" sz="2000" dirty="0">
                <a:solidFill>
                  <a:srgbClr val="3F7F7F"/>
                </a:solidFill>
              </a:rPr>
              <a:t>link </a:t>
            </a:r>
            <a:r>
              <a:rPr lang="en-GB" sz="2000" dirty="0" err="1">
                <a:solidFill>
                  <a:srgbClr val="7F007F"/>
                </a:solidFill>
              </a:rPr>
              <a:t>href</a:t>
            </a:r>
            <a:r>
              <a:rPr lang="en-GB" sz="2000" dirty="0">
                <a:solidFill>
                  <a:srgbClr val="000000"/>
                </a:solidFill>
              </a:rPr>
              <a:t>=</a:t>
            </a:r>
            <a:r>
              <a:rPr lang="en-GB" sz="2000" i="1" dirty="0">
                <a:solidFill>
                  <a:srgbClr val="2A00FF"/>
                </a:solidFill>
              </a:rPr>
              <a:t>"</a:t>
            </a:r>
            <a:r>
              <a:rPr lang="en-GB" sz="2000" i="1" dirty="0" err="1">
                <a:solidFill>
                  <a:srgbClr val="2A00FF"/>
                </a:solidFill>
              </a:rPr>
              <a:t>css</a:t>
            </a:r>
            <a:r>
              <a:rPr lang="en-GB" sz="2000" i="1" dirty="0">
                <a:solidFill>
                  <a:srgbClr val="2A00FF"/>
                </a:solidFill>
              </a:rPr>
              <a:t>/style.css" </a:t>
            </a:r>
            <a:br>
              <a:rPr lang="en-GB" sz="2000" i="1" dirty="0">
                <a:solidFill>
                  <a:srgbClr val="2A00FF"/>
                </a:solidFill>
              </a:rPr>
            </a:br>
            <a:r>
              <a:rPr lang="en-GB" sz="2000" i="1" dirty="0">
                <a:solidFill>
                  <a:srgbClr val="2A00FF"/>
                </a:solidFill>
              </a:rPr>
              <a:t>  </a:t>
            </a:r>
            <a:r>
              <a:rPr lang="en-GB" sz="2000" dirty="0" err="1">
                <a:solidFill>
                  <a:srgbClr val="7F007F"/>
                </a:solidFill>
              </a:rPr>
              <a:t>rel</a:t>
            </a:r>
            <a:r>
              <a:rPr lang="en-GB" sz="2000" dirty="0">
                <a:solidFill>
                  <a:srgbClr val="000000"/>
                </a:solidFill>
              </a:rPr>
              <a:t>=</a:t>
            </a:r>
            <a:r>
              <a:rPr lang="en-GB" sz="2000" i="1" dirty="0">
                <a:solidFill>
                  <a:srgbClr val="2A00FF"/>
                </a:solidFill>
              </a:rPr>
              <a:t>"stylesheet" </a:t>
            </a:r>
            <a:br>
              <a:rPr lang="en-GB" sz="2000" i="1" dirty="0">
                <a:solidFill>
                  <a:srgbClr val="2A00FF"/>
                </a:solidFill>
              </a:rPr>
            </a:br>
            <a:r>
              <a:rPr lang="en-GB" sz="2000" i="1" dirty="0">
                <a:solidFill>
                  <a:srgbClr val="2A00FF"/>
                </a:solidFill>
              </a:rPr>
              <a:t>  </a:t>
            </a:r>
            <a:r>
              <a:rPr lang="en-GB" sz="2000" dirty="0">
                <a:solidFill>
                  <a:srgbClr val="7F007F"/>
                </a:solidFill>
              </a:rPr>
              <a:t>type</a:t>
            </a:r>
            <a:r>
              <a:rPr lang="en-GB" sz="2000" dirty="0">
                <a:solidFill>
                  <a:srgbClr val="000000"/>
                </a:solidFill>
              </a:rPr>
              <a:t>=</a:t>
            </a:r>
            <a:r>
              <a:rPr lang="en-GB" sz="2000" i="1" dirty="0">
                <a:solidFill>
                  <a:srgbClr val="2A00FF"/>
                </a:solidFill>
              </a:rPr>
              <a:t>"text/</a:t>
            </a:r>
            <a:r>
              <a:rPr lang="en-GB" sz="2000" i="1" dirty="0" err="1">
                <a:solidFill>
                  <a:srgbClr val="2A00FF"/>
                </a:solidFill>
              </a:rPr>
              <a:t>css</a:t>
            </a:r>
            <a:r>
              <a:rPr lang="en-GB" sz="2000" i="1" dirty="0">
                <a:solidFill>
                  <a:srgbClr val="2A00FF"/>
                </a:solidFill>
              </a:rPr>
              <a:t>"</a:t>
            </a:r>
            <a:r>
              <a:rPr lang="en-GB" sz="2000" dirty="0">
                <a:solidFill>
                  <a:srgbClr val="2A00FF"/>
                </a:solidFill>
              </a:rPr>
              <a:t> </a:t>
            </a:r>
            <a:r>
              <a:rPr lang="en-GB" sz="2000" dirty="0">
                <a:solidFill>
                  <a:srgbClr val="008080"/>
                </a:solidFill>
              </a:rPr>
              <a:t>/&gt;</a:t>
            </a:r>
            <a:endParaRPr lang="en-GB" sz="2000" dirty="0"/>
          </a:p>
        </p:txBody>
      </p:sp>
      <p:sp>
        <p:nvSpPr>
          <p:cNvPr id="5" name="Title 4"/>
          <p:cNvSpPr>
            <a:spLocks noGrp="1"/>
          </p:cNvSpPr>
          <p:nvPr>
            <p:ph type="title"/>
          </p:nvPr>
        </p:nvSpPr>
        <p:spPr/>
        <p:txBody>
          <a:bodyPr>
            <a:normAutofit fontScale="90000"/>
          </a:bodyPr>
          <a:lstStyle/>
          <a:p>
            <a:r>
              <a:rPr lang="en-GB" dirty="0"/>
              <a:t>Linking CSS to HTML</a:t>
            </a:r>
          </a:p>
        </p:txBody>
      </p:sp>
    </p:spTree>
    <p:extLst>
      <p:ext uri="{BB962C8B-B14F-4D97-AF65-F5344CB8AC3E}">
        <p14:creationId xmlns:p14="http://schemas.microsoft.com/office/powerpoint/2010/main" val="21318588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85000"/>
            </a:schemeClr>
          </a:solidFill>
        </p:spPr>
        <p:txBody>
          <a:bodyPr>
            <a:normAutofit fontScale="92500" lnSpcReduction="20000"/>
          </a:bodyPr>
          <a:lstStyle/>
          <a:p>
            <a:pPr marL="0" indent="0">
              <a:buNone/>
            </a:pPr>
            <a:r>
              <a:rPr lang="en-GB" sz="2000" dirty="0">
                <a:solidFill>
                  <a:srgbClr val="008080"/>
                </a:solidFill>
              </a:rPr>
              <a:t>&lt;!</a:t>
            </a:r>
            <a:r>
              <a:rPr lang="en-GB" sz="2000" dirty="0">
                <a:solidFill>
                  <a:srgbClr val="3F7F7F"/>
                </a:solidFill>
              </a:rPr>
              <a:t>DOCTYPE </a:t>
            </a:r>
            <a:r>
              <a:rPr lang="en-GB" sz="2000" dirty="0">
                <a:solidFill>
                  <a:srgbClr val="008080"/>
                </a:solidFill>
              </a:rPr>
              <a:t>html&gt;&lt;</a:t>
            </a:r>
            <a:r>
              <a:rPr lang="en-GB" sz="2000" dirty="0">
                <a:solidFill>
                  <a:srgbClr val="3F7F7F"/>
                </a:solidFill>
              </a:rPr>
              <a:t>html</a:t>
            </a:r>
            <a:r>
              <a:rPr lang="en-GB" sz="2000" dirty="0">
                <a:solidFill>
                  <a:srgbClr val="008080"/>
                </a:solidFill>
              </a:rPr>
              <a:t>&gt;</a:t>
            </a:r>
            <a:br>
              <a:rPr lang="en-GB" sz="2000" dirty="0">
                <a:solidFill>
                  <a:srgbClr val="008080"/>
                </a:solidFill>
              </a:rPr>
            </a:br>
            <a:r>
              <a:rPr lang="en-GB" sz="2000" dirty="0">
                <a:solidFill>
                  <a:srgbClr val="008080"/>
                </a:solidFill>
              </a:rPr>
              <a:t>&lt;</a:t>
            </a:r>
            <a:r>
              <a:rPr lang="en-GB" sz="2000" dirty="0">
                <a:solidFill>
                  <a:srgbClr val="3F7F7F"/>
                </a:solidFill>
              </a:rPr>
              <a:t>head</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meta </a:t>
            </a:r>
            <a:r>
              <a:rPr lang="en-GB" sz="2000" dirty="0">
                <a:solidFill>
                  <a:srgbClr val="7F007F"/>
                </a:solidFill>
              </a:rPr>
              <a:t>charset</a:t>
            </a:r>
            <a:r>
              <a:rPr lang="en-GB" sz="2000" dirty="0">
                <a:solidFill>
                  <a:srgbClr val="000000"/>
                </a:solidFill>
              </a:rPr>
              <a:t>=</a:t>
            </a:r>
            <a:r>
              <a:rPr lang="en-GB" sz="2000" i="1" dirty="0">
                <a:solidFill>
                  <a:srgbClr val="2A00FF"/>
                </a:solidFill>
              </a:rPr>
              <a:t>"ISO-8859-1"</a:t>
            </a:r>
            <a:r>
              <a:rPr lang="en-GB" sz="2000" i="1" dirty="0">
                <a:solidFill>
                  <a:srgbClr val="008080"/>
                </a:solidFill>
              </a:rPr>
              <a:t>&gt;</a:t>
            </a:r>
            <a:br>
              <a:rPr lang="en-GB" sz="2000" i="1" dirty="0">
                <a:solidFill>
                  <a:srgbClr val="008080"/>
                </a:solidFill>
              </a:rPr>
            </a:br>
            <a:r>
              <a:rPr lang="en-GB" sz="2000" dirty="0">
                <a:solidFill>
                  <a:srgbClr val="008080"/>
                </a:solidFill>
              </a:rPr>
              <a:t>  &lt;</a:t>
            </a:r>
            <a:r>
              <a:rPr lang="en-GB" sz="2000" dirty="0">
                <a:solidFill>
                  <a:srgbClr val="3F7F7F"/>
                </a:solidFill>
              </a:rPr>
              <a:t>title</a:t>
            </a:r>
            <a:r>
              <a:rPr lang="en-GB" sz="2000" dirty="0">
                <a:solidFill>
                  <a:srgbClr val="008080"/>
                </a:solidFill>
              </a:rPr>
              <a:t>&gt;</a:t>
            </a:r>
            <a:r>
              <a:rPr lang="en-GB" sz="2000" dirty="0">
                <a:solidFill>
                  <a:srgbClr val="000000"/>
                </a:solidFill>
              </a:rPr>
              <a:t>welcome</a:t>
            </a:r>
            <a:r>
              <a:rPr lang="en-GB" sz="2000" dirty="0">
                <a:solidFill>
                  <a:srgbClr val="008080"/>
                </a:solidFill>
              </a:rPr>
              <a:t>&lt;/</a:t>
            </a:r>
            <a:r>
              <a:rPr lang="en-GB" sz="2000" dirty="0">
                <a:solidFill>
                  <a:srgbClr val="3F7F7F"/>
                </a:solidFill>
              </a:rPr>
              <a:t>title</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link </a:t>
            </a:r>
            <a:r>
              <a:rPr lang="en-GB" sz="2000" dirty="0" err="1">
                <a:solidFill>
                  <a:srgbClr val="7F007F"/>
                </a:solidFill>
              </a:rPr>
              <a:t>href</a:t>
            </a:r>
            <a:r>
              <a:rPr lang="en-GB" sz="2000" dirty="0">
                <a:solidFill>
                  <a:srgbClr val="000000"/>
                </a:solidFill>
              </a:rPr>
              <a:t>=</a:t>
            </a:r>
            <a:r>
              <a:rPr lang="en-GB" sz="2000" i="1" dirty="0">
                <a:solidFill>
                  <a:srgbClr val="2A00FF"/>
                </a:solidFill>
              </a:rPr>
              <a:t>"</a:t>
            </a:r>
            <a:r>
              <a:rPr lang="en-GB" sz="2000" i="1" dirty="0" err="1">
                <a:solidFill>
                  <a:srgbClr val="2A00FF"/>
                </a:solidFill>
              </a:rPr>
              <a:t>css</a:t>
            </a:r>
            <a:r>
              <a:rPr lang="en-GB" sz="2000" i="1" dirty="0">
                <a:solidFill>
                  <a:srgbClr val="2A00FF"/>
                </a:solidFill>
              </a:rPr>
              <a:t>/style.css" </a:t>
            </a:r>
            <a:r>
              <a:rPr lang="en-GB" sz="2000" dirty="0" err="1">
                <a:solidFill>
                  <a:srgbClr val="7F007F"/>
                </a:solidFill>
              </a:rPr>
              <a:t>rel</a:t>
            </a:r>
            <a:r>
              <a:rPr lang="en-GB" sz="2000" dirty="0">
                <a:solidFill>
                  <a:srgbClr val="000000"/>
                </a:solidFill>
              </a:rPr>
              <a:t>=</a:t>
            </a:r>
            <a:r>
              <a:rPr lang="en-GB" sz="2000" i="1" dirty="0">
                <a:solidFill>
                  <a:srgbClr val="2A00FF"/>
                </a:solidFill>
              </a:rPr>
              <a:t>"stylesheet" </a:t>
            </a:r>
            <a:r>
              <a:rPr lang="en-GB" sz="2000" dirty="0">
                <a:solidFill>
                  <a:srgbClr val="7F007F"/>
                </a:solidFill>
              </a:rPr>
              <a:t>type</a:t>
            </a:r>
            <a:r>
              <a:rPr lang="en-GB" sz="2000" dirty="0">
                <a:solidFill>
                  <a:srgbClr val="000000"/>
                </a:solidFill>
              </a:rPr>
              <a:t>=</a:t>
            </a:r>
            <a:r>
              <a:rPr lang="en-GB" sz="2000" i="1" dirty="0">
                <a:solidFill>
                  <a:srgbClr val="2A00FF"/>
                </a:solidFill>
              </a:rPr>
              <a:t>"text/</a:t>
            </a:r>
            <a:r>
              <a:rPr lang="en-GB" sz="2000" i="1" dirty="0" err="1">
                <a:solidFill>
                  <a:srgbClr val="2A00FF"/>
                </a:solidFill>
              </a:rPr>
              <a:t>css</a:t>
            </a:r>
            <a:r>
              <a:rPr lang="en-GB" sz="2000" i="1" dirty="0">
                <a:solidFill>
                  <a:srgbClr val="2A00FF"/>
                </a:solidFill>
              </a:rPr>
              <a:t>"</a:t>
            </a:r>
            <a:r>
              <a:rPr lang="en-GB" sz="2000" dirty="0">
                <a:solidFill>
                  <a:srgbClr val="2A00FF"/>
                </a:solidFill>
              </a:rPr>
              <a:t> </a:t>
            </a:r>
            <a:r>
              <a:rPr lang="en-GB" sz="2000" dirty="0">
                <a:solidFill>
                  <a:srgbClr val="008080"/>
                </a:solidFill>
              </a:rPr>
              <a:t>/&gt;</a:t>
            </a:r>
            <a:r>
              <a:rPr lang="en-GB" sz="2000" i="1" dirty="0">
                <a:solidFill>
                  <a:srgbClr val="008080"/>
                </a:solidFill>
              </a:rPr>
              <a:t/>
            </a:r>
            <a:br>
              <a:rPr lang="en-GB" sz="2000" i="1" dirty="0">
                <a:solidFill>
                  <a:srgbClr val="008080"/>
                </a:solidFill>
              </a:rPr>
            </a:br>
            <a:r>
              <a:rPr lang="en-GB" sz="2000" dirty="0">
                <a:solidFill>
                  <a:srgbClr val="008080"/>
                </a:solidFill>
              </a:rPr>
              <a:t>&lt;/</a:t>
            </a:r>
            <a:r>
              <a:rPr lang="en-GB" sz="2000" dirty="0">
                <a:solidFill>
                  <a:srgbClr val="3F7F7F"/>
                </a:solidFill>
              </a:rPr>
              <a:t>head</a:t>
            </a:r>
            <a:r>
              <a:rPr lang="en-GB" sz="2000" dirty="0">
                <a:solidFill>
                  <a:srgbClr val="008080"/>
                </a:solidFill>
              </a:rPr>
              <a:t>&gt;&lt;</a:t>
            </a:r>
            <a:r>
              <a:rPr lang="en-GB" sz="2000" dirty="0">
                <a:solidFill>
                  <a:srgbClr val="3F7F7F"/>
                </a:solidFill>
              </a:rPr>
              <a:t>body</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 </a:t>
            </a:r>
            <a:r>
              <a:rPr lang="en-GB" sz="2000" dirty="0">
                <a:solidFill>
                  <a:srgbClr val="7F007F"/>
                </a:solidFill>
              </a:rPr>
              <a:t>class</a:t>
            </a:r>
            <a:r>
              <a:rPr lang="en-GB" sz="2000" dirty="0">
                <a:solidFill>
                  <a:srgbClr val="000000"/>
                </a:solidFill>
              </a:rPr>
              <a:t>=</a:t>
            </a:r>
            <a:r>
              <a:rPr lang="en-GB" sz="2000" i="1" dirty="0">
                <a:solidFill>
                  <a:srgbClr val="2A00FF"/>
                </a:solidFill>
              </a:rPr>
              <a:t>"</a:t>
            </a:r>
            <a:r>
              <a:rPr lang="en-GB" sz="2000" i="1" dirty="0" err="1">
                <a:solidFill>
                  <a:srgbClr val="2A00FF"/>
                </a:solidFill>
              </a:rPr>
              <a:t>mainContent</a:t>
            </a:r>
            <a:r>
              <a:rPr lang="en-GB" sz="2000" i="1" dirty="0">
                <a:solidFill>
                  <a:srgbClr val="2A00FF"/>
                </a:solidFill>
              </a:rPr>
              <a:t>"</a:t>
            </a:r>
            <a:r>
              <a:rPr lang="en-GB" sz="2000" dirty="0">
                <a:solidFill>
                  <a:srgbClr val="008080"/>
                </a:solidFill>
              </a:rPr>
              <a:t>&gt;</a:t>
            </a:r>
            <a:r>
              <a:rPr lang="en-GB" sz="2000" i="1" dirty="0">
                <a:solidFill>
                  <a:srgbClr val="008080"/>
                </a:solidFill>
              </a:rPr>
              <a:t/>
            </a:r>
            <a:br>
              <a:rPr lang="en-GB" sz="2000" i="1" dirty="0">
                <a:solidFill>
                  <a:srgbClr val="008080"/>
                </a:solidFill>
              </a:rPr>
            </a:br>
            <a:r>
              <a:rPr lang="en-GB" sz="2000" dirty="0">
                <a:solidFill>
                  <a:srgbClr val="008080"/>
                </a:solidFill>
              </a:rPr>
              <a:t>    &lt;</a:t>
            </a:r>
            <a:r>
              <a:rPr lang="en-GB" sz="2000" dirty="0">
                <a:solidFill>
                  <a:srgbClr val="3F7F7F"/>
                </a:solidFill>
              </a:rPr>
              <a:t>div </a:t>
            </a:r>
            <a:r>
              <a:rPr lang="en-GB" sz="2000" dirty="0">
                <a:solidFill>
                  <a:srgbClr val="7F007F"/>
                </a:solidFill>
              </a:rPr>
              <a:t>class</a:t>
            </a:r>
            <a:r>
              <a:rPr lang="en-GB" sz="2000" dirty="0">
                <a:solidFill>
                  <a:srgbClr val="000000"/>
                </a:solidFill>
              </a:rPr>
              <a:t>=</a:t>
            </a:r>
            <a:r>
              <a:rPr lang="en-GB" sz="2000" i="1" dirty="0">
                <a:solidFill>
                  <a:srgbClr val="2A00FF"/>
                </a:solidFill>
              </a:rPr>
              <a:t>"navigation"</a:t>
            </a:r>
            <a:r>
              <a:rPr lang="en-GB" sz="2000" dirty="0">
                <a:solidFill>
                  <a:srgbClr val="008080"/>
                </a:solidFill>
              </a:rPr>
              <a:t>&gt;</a:t>
            </a:r>
            <a:r>
              <a:rPr lang="en-GB" sz="2000" i="1" dirty="0">
                <a:solidFill>
                  <a:srgbClr val="008080"/>
                </a:solidFill>
              </a:rPr>
              <a:t/>
            </a:r>
            <a:br>
              <a:rPr lang="en-GB" sz="2000" i="1" dirty="0">
                <a:solidFill>
                  <a:srgbClr val="008080"/>
                </a:solidFill>
              </a:rPr>
            </a:br>
            <a:r>
              <a:rPr lang="en-GB" sz="2000" dirty="0">
                <a:solidFill>
                  <a:srgbClr val="008080"/>
                </a:solidFill>
              </a:rPr>
              <a:t>      &lt;</a:t>
            </a:r>
            <a:r>
              <a:rPr lang="en-GB" sz="2000" dirty="0" err="1">
                <a:solidFill>
                  <a:srgbClr val="3F7F7F"/>
                </a:solidFill>
              </a:rPr>
              <a:t>ol</a:t>
            </a:r>
            <a:r>
              <a:rPr lang="en-GB" sz="2000" dirty="0">
                <a:solidFill>
                  <a:srgbClr val="008080"/>
                </a:solidFill>
              </a:rPr>
              <a:t>&gt;</a:t>
            </a:r>
            <a:br>
              <a:rPr lang="en-GB" sz="2000"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en-GB" sz="2000" dirty="0">
                <a:solidFill>
                  <a:srgbClr val="7F007F"/>
                </a:solidFill>
              </a:rPr>
              <a:t>id</a:t>
            </a:r>
            <a:r>
              <a:rPr lang="en-GB" sz="2000" dirty="0">
                <a:solidFill>
                  <a:srgbClr val="000000"/>
                </a:solidFill>
              </a:rPr>
              <a:t>=</a:t>
            </a:r>
            <a:r>
              <a:rPr lang="en-GB" sz="2000" i="1" dirty="0">
                <a:solidFill>
                  <a:srgbClr val="2A00FF"/>
                </a:solidFill>
              </a:rPr>
              <a:t>"home" </a:t>
            </a:r>
            <a:r>
              <a:rPr lang="it-IT" sz="2000" dirty="0">
                <a:solidFill>
                  <a:srgbClr val="7F007F"/>
                </a:solidFill>
              </a:rPr>
              <a:t>href</a:t>
            </a:r>
            <a:r>
              <a:rPr lang="it-IT" sz="2000" dirty="0">
                <a:solidFill>
                  <a:srgbClr val="000000"/>
                </a:solidFill>
              </a:rPr>
              <a:t>=</a:t>
            </a:r>
            <a:r>
              <a:rPr lang="it-IT" sz="2000" i="1" dirty="0">
                <a:solidFill>
                  <a:srgbClr val="2A00FF"/>
                </a:solidFill>
              </a:rPr>
              <a:t>"www.qa.com"</a:t>
            </a:r>
            <a:r>
              <a:rPr lang="it-IT" sz="2000" dirty="0">
                <a:solidFill>
                  <a:srgbClr val="008080"/>
                </a:solidFill>
              </a:rPr>
              <a:t>&gt; </a:t>
            </a:r>
            <a:br>
              <a:rPr lang="it-IT" sz="2000" dirty="0">
                <a:solidFill>
                  <a:srgbClr val="008080"/>
                </a:solidFill>
              </a:rPr>
            </a:br>
            <a:r>
              <a:rPr lang="it-IT" sz="2000" dirty="0">
                <a:solidFill>
                  <a:srgbClr val="008080"/>
                </a:solidFill>
              </a:rPr>
              <a:t>          </a:t>
            </a:r>
            <a:r>
              <a:rPr lang="it-IT" sz="2000" dirty="0">
                <a:solidFill>
                  <a:srgbClr val="000000"/>
                </a:solidFill>
              </a:rPr>
              <a:t>Home</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it-IT" sz="2000" dirty="0">
                <a:solidFill>
                  <a:srgbClr val="7F007F"/>
                </a:solidFill>
              </a:rPr>
              <a:t>href</a:t>
            </a:r>
            <a:r>
              <a:rPr lang="it-IT" sz="2000" dirty="0">
                <a:solidFill>
                  <a:srgbClr val="000000"/>
                </a:solidFill>
              </a:rPr>
              <a:t>=</a:t>
            </a:r>
            <a:r>
              <a:rPr lang="it-IT" sz="2000" i="1" dirty="0">
                <a:solidFill>
                  <a:srgbClr val="2A00FF"/>
                </a:solidFill>
              </a:rPr>
              <a:t>"www.qa.com/about-qa"</a:t>
            </a:r>
            <a:r>
              <a:rPr lang="it-IT" sz="2000" dirty="0">
                <a:solidFill>
                  <a:srgbClr val="008080"/>
                </a:solidFill>
              </a:rPr>
              <a:t>&gt;</a:t>
            </a:r>
            <a:br>
              <a:rPr lang="it-IT" sz="2000" dirty="0">
                <a:solidFill>
                  <a:srgbClr val="008080"/>
                </a:solidFill>
              </a:rPr>
            </a:br>
            <a:r>
              <a:rPr lang="it-IT" sz="2000" dirty="0">
                <a:solidFill>
                  <a:srgbClr val="008080"/>
                </a:solidFill>
              </a:rPr>
              <a:t>          </a:t>
            </a:r>
            <a:r>
              <a:rPr lang="it-IT" sz="2000" dirty="0">
                <a:solidFill>
                  <a:srgbClr val="000000"/>
                </a:solidFill>
              </a:rPr>
              <a:t>About</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it-IT" sz="2000" dirty="0">
                <a:solidFill>
                  <a:srgbClr val="7F007F"/>
                </a:solidFill>
              </a:rPr>
              <a:t>href</a:t>
            </a:r>
            <a:r>
              <a:rPr lang="it-IT" sz="2000" dirty="0">
                <a:solidFill>
                  <a:srgbClr val="000000"/>
                </a:solidFill>
              </a:rPr>
              <a:t>=</a:t>
            </a:r>
            <a:r>
              <a:rPr lang="it-IT" sz="2000" i="1" dirty="0">
                <a:solidFill>
                  <a:srgbClr val="2A00FF"/>
                </a:solidFill>
              </a:rPr>
              <a:t>"https://www.qa.com/online-courses"</a:t>
            </a:r>
            <a:r>
              <a:rPr lang="it-IT" sz="2000" dirty="0">
                <a:solidFill>
                  <a:srgbClr val="008080"/>
                </a:solidFill>
              </a:rPr>
              <a:t>&gt;</a:t>
            </a:r>
            <a:r>
              <a:rPr lang="it-IT" sz="2000" dirty="0">
                <a:solidFill>
                  <a:srgbClr val="000000"/>
                </a:solidFill>
              </a:rPr>
              <a:t>Products</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it-IT" sz="2000" dirty="0">
                <a:solidFill>
                  <a:srgbClr val="7F007F"/>
                </a:solidFill>
              </a:rPr>
              <a:t>href</a:t>
            </a:r>
            <a:r>
              <a:rPr lang="it-IT" sz="2000" dirty="0">
                <a:solidFill>
                  <a:srgbClr val="000000"/>
                </a:solidFill>
              </a:rPr>
              <a:t>=</a:t>
            </a:r>
            <a:r>
              <a:rPr lang="it-IT" sz="2000" i="1" dirty="0">
                <a:solidFill>
                  <a:srgbClr val="2A00FF"/>
                </a:solidFill>
              </a:rPr>
              <a:t>"info@qa.com"</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i="1" dirty="0">
                <a:solidFill>
                  <a:srgbClr val="008080"/>
                </a:solidFill>
              </a:rPr>
              <a:t>         </a:t>
            </a:r>
            <a:r>
              <a:rPr lang="it-IT" sz="2000" dirty="0">
                <a:solidFill>
                  <a:srgbClr val="008080"/>
                </a:solidFill>
              </a:rPr>
              <a:t> </a:t>
            </a:r>
            <a:r>
              <a:rPr lang="it-IT" sz="2000" dirty="0">
                <a:solidFill>
                  <a:srgbClr val="000000"/>
                </a:solidFill>
              </a:rPr>
              <a:t>Contact</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en-GB" sz="2000" dirty="0">
                <a:solidFill>
                  <a:srgbClr val="008080"/>
                </a:solidFill>
              </a:rPr>
              <a:t>      &lt;/</a:t>
            </a:r>
            <a:r>
              <a:rPr lang="en-GB" sz="2000" dirty="0" err="1">
                <a:solidFill>
                  <a:srgbClr val="3F7F7F"/>
                </a:solidFill>
              </a:rPr>
              <a:t>ol</a:t>
            </a:r>
            <a:r>
              <a:rPr lang="en-GB" sz="2000" dirty="0">
                <a:solidFill>
                  <a:srgbClr val="008080"/>
                </a:solidFill>
              </a:rPr>
              <a:t>&gt;</a:t>
            </a:r>
          </a:p>
        </p:txBody>
      </p:sp>
      <p:sp>
        <p:nvSpPr>
          <p:cNvPr id="3" name="Content Placeholder 2"/>
          <p:cNvSpPr>
            <a:spLocks noGrp="1"/>
          </p:cNvSpPr>
          <p:nvPr>
            <p:ph sz="quarter" idx="16"/>
          </p:nvPr>
        </p:nvSpPr>
        <p:spPr>
          <a:solidFill>
            <a:schemeClr val="bg1">
              <a:lumMod val="85000"/>
            </a:schemeClr>
          </a:solidFill>
        </p:spPr>
        <p:txBody>
          <a:bodyPr>
            <a:normAutofit fontScale="92500" lnSpcReduction="20000"/>
          </a:bodyPr>
          <a:lstStyle/>
          <a:p>
            <a:pPr marL="0" indent="0">
              <a:buNone/>
            </a:pPr>
            <a:r>
              <a:rPr lang="en-GB" sz="2000" dirty="0">
                <a:solidFill>
                  <a:srgbClr val="008080"/>
                </a:solidFill>
              </a:rPr>
              <a:t>    &lt;/</a:t>
            </a:r>
            <a:r>
              <a:rPr lang="en-GB" sz="2000" dirty="0">
                <a:solidFill>
                  <a:srgbClr val="3F7F7F"/>
                </a:solidFill>
              </a:rPr>
              <a:t>div</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 </a:t>
            </a:r>
            <a:r>
              <a:rPr lang="en-GB" sz="2000" dirty="0">
                <a:solidFill>
                  <a:srgbClr val="7F007F"/>
                </a:solidFill>
              </a:rPr>
              <a:t>class</a:t>
            </a:r>
            <a:r>
              <a:rPr lang="en-GB" sz="2000" dirty="0">
                <a:solidFill>
                  <a:srgbClr val="000000"/>
                </a:solidFill>
              </a:rPr>
              <a:t>=</a:t>
            </a:r>
            <a:r>
              <a:rPr lang="en-GB" sz="2000" i="1" dirty="0">
                <a:solidFill>
                  <a:srgbClr val="2A00FF"/>
                </a:solidFill>
              </a:rPr>
              <a:t>"content"</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p</a:t>
            </a:r>
            <a:r>
              <a:rPr lang="en-GB" sz="2000" dirty="0">
                <a:solidFill>
                  <a:srgbClr val="008080"/>
                </a:solidFill>
              </a:rPr>
              <a:t>&gt;</a:t>
            </a:r>
            <a:r>
              <a:rPr lang="en-GB" sz="2000" dirty="0" err="1">
                <a:solidFill>
                  <a:srgbClr val="000000"/>
                </a:solidFill>
              </a:rPr>
              <a:t>Vestibulum</a:t>
            </a:r>
            <a:r>
              <a:rPr lang="en-GB" sz="2000" dirty="0">
                <a:solidFill>
                  <a:srgbClr val="000000"/>
                </a:solidFill>
              </a:rPr>
              <a:t> et ipsum non </a:t>
            </a:r>
            <a:r>
              <a:rPr lang="en-GB" sz="2000" dirty="0" err="1">
                <a:solidFill>
                  <a:srgbClr val="000000"/>
                </a:solidFill>
              </a:rPr>
              <a:t>turpis</a:t>
            </a:r>
            <a:r>
              <a:rPr lang="en-GB" sz="2000" dirty="0">
                <a:solidFill>
                  <a:srgbClr val="000000"/>
                </a:solidFill>
              </a:rPr>
              <a:t> </a:t>
            </a:r>
            <a:r>
              <a:rPr lang="en-GB" sz="2000" dirty="0" err="1">
                <a:solidFill>
                  <a:srgbClr val="000000"/>
                </a:solidFill>
              </a:rPr>
              <a:t>ultricies</a:t>
            </a:r>
            <a:r>
              <a:rPr lang="en-GB" sz="2000" dirty="0">
                <a:solidFill>
                  <a:srgbClr val="000000"/>
                </a:solidFill>
              </a:rPr>
              <a:t> </a:t>
            </a:r>
            <a:r>
              <a:rPr lang="en-GB" sz="2000" dirty="0" err="1">
                <a:solidFill>
                  <a:srgbClr val="000000"/>
                </a:solidFill>
              </a:rPr>
              <a:t>pretium</a:t>
            </a:r>
            <a:r>
              <a:rPr lang="en-GB" sz="2000" dirty="0">
                <a:solidFill>
                  <a:srgbClr val="000000"/>
                </a:solidFill>
              </a:rPr>
              <a:t> at </a:t>
            </a:r>
            <a:r>
              <a:rPr lang="en-GB" sz="2000" dirty="0" err="1">
                <a:solidFill>
                  <a:srgbClr val="000000"/>
                </a:solidFill>
              </a:rPr>
              <a:t>ut</a:t>
            </a:r>
            <a:r>
              <a:rPr lang="en-GB" sz="2000" dirty="0">
                <a:solidFill>
                  <a:srgbClr val="000000"/>
                </a:solidFill>
              </a:rPr>
              <a:t> </a:t>
            </a:r>
            <a:r>
              <a:rPr lang="en-GB" sz="2000" dirty="0" err="1">
                <a:solidFill>
                  <a:srgbClr val="000000"/>
                </a:solidFill>
              </a:rPr>
              <a:t>enim</a:t>
            </a:r>
            <a:r>
              <a:rPr lang="en-GB" sz="2000" dirty="0">
                <a:solidFill>
                  <a:srgbClr val="000000"/>
                </a:solidFill>
              </a:rPr>
              <a:t>. </a:t>
            </a:r>
            <a:r>
              <a:rPr lang="en-GB" sz="2000" dirty="0" err="1">
                <a:solidFill>
                  <a:srgbClr val="000000"/>
                </a:solidFill>
              </a:rPr>
              <a:t>Fusce</a:t>
            </a:r>
            <a:r>
              <a:rPr lang="en-GB" sz="2000" dirty="0">
                <a:solidFill>
                  <a:srgbClr val="000000"/>
                </a:solidFill>
              </a:rPr>
              <a:t> et </a:t>
            </a:r>
            <a:r>
              <a:rPr lang="en-GB" sz="2000" dirty="0" err="1">
                <a:solidFill>
                  <a:srgbClr val="000000"/>
                </a:solidFill>
              </a:rPr>
              <a:t>arcu</a:t>
            </a:r>
            <a:r>
              <a:rPr lang="en-GB" sz="2000" dirty="0">
                <a:solidFill>
                  <a:srgbClr val="000000"/>
                </a:solidFill>
              </a:rPr>
              <a:t> sit </a:t>
            </a:r>
            <a:r>
              <a:rPr lang="en-GB" sz="2000" dirty="0" err="1">
                <a:solidFill>
                  <a:srgbClr val="000000"/>
                </a:solidFill>
              </a:rPr>
              <a:t>amet</a:t>
            </a:r>
            <a:r>
              <a:rPr lang="en-GB" sz="2000" dirty="0">
                <a:solidFill>
                  <a:srgbClr val="000000"/>
                </a:solidFill>
              </a:rPr>
              <a:t> lorem </a:t>
            </a:r>
            <a:r>
              <a:rPr lang="en-GB" sz="2000" dirty="0" err="1">
                <a:solidFill>
                  <a:srgbClr val="000000"/>
                </a:solidFill>
              </a:rPr>
              <a:t>consequat</a:t>
            </a:r>
            <a:r>
              <a:rPr lang="en-GB" sz="2000" dirty="0">
                <a:solidFill>
                  <a:srgbClr val="000000"/>
                </a:solidFill>
              </a:rPr>
              <a:t> </a:t>
            </a:r>
            <a:r>
              <a:rPr lang="en-GB" sz="2000" dirty="0" err="1">
                <a:solidFill>
                  <a:srgbClr val="000000"/>
                </a:solidFill>
              </a:rPr>
              <a:t>scelerisque</a:t>
            </a:r>
            <a:r>
              <a:rPr lang="en-GB" sz="2000" dirty="0">
                <a:solidFill>
                  <a:srgbClr val="000000"/>
                </a:solidFill>
              </a:rPr>
              <a:t>. </a:t>
            </a:r>
            <a:r>
              <a:rPr lang="en-GB" sz="2000" dirty="0" err="1">
                <a:solidFill>
                  <a:srgbClr val="000000"/>
                </a:solidFill>
              </a:rPr>
              <a:t>Ut</a:t>
            </a:r>
            <a:r>
              <a:rPr lang="en-GB" sz="2000" dirty="0">
                <a:solidFill>
                  <a:srgbClr val="000000"/>
                </a:solidFill>
              </a:rPr>
              <a:t> </a:t>
            </a:r>
            <a:r>
              <a:rPr lang="en-GB" sz="2000" dirty="0" err="1">
                <a:solidFill>
                  <a:srgbClr val="000000"/>
                </a:solidFill>
              </a:rPr>
              <a:t>vulputate</a:t>
            </a:r>
            <a:r>
              <a:rPr lang="en-GB" sz="2000" dirty="0">
                <a:solidFill>
                  <a:srgbClr val="000000"/>
                </a:solidFill>
              </a:rPr>
              <a:t> </a:t>
            </a:r>
            <a:r>
              <a:rPr lang="en-GB" sz="2000" dirty="0" err="1">
                <a:solidFill>
                  <a:srgbClr val="000000"/>
                </a:solidFill>
              </a:rPr>
              <a:t>metus</a:t>
            </a:r>
            <a:r>
              <a:rPr lang="en-GB" sz="2000" dirty="0">
                <a:solidFill>
                  <a:srgbClr val="000000"/>
                </a:solidFill>
              </a:rPr>
              <a:t> ac ante </a:t>
            </a:r>
            <a:r>
              <a:rPr lang="en-GB" sz="2000" dirty="0" err="1">
                <a:solidFill>
                  <a:srgbClr val="000000"/>
                </a:solidFill>
              </a:rPr>
              <a:t>interdum</a:t>
            </a:r>
            <a:r>
              <a:rPr lang="en-GB" sz="2000" dirty="0">
                <a:solidFill>
                  <a:srgbClr val="000000"/>
                </a:solidFill>
              </a:rPr>
              <a:t>, </a:t>
            </a:r>
            <a:r>
              <a:rPr lang="en-GB" sz="2000" dirty="0" err="1">
                <a:solidFill>
                  <a:srgbClr val="000000"/>
                </a:solidFill>
              </a:rPr>
              <a:t>ut</a:t>
            </a:r>
            <a:r>
              <a:rPr lang="en-GB" sz="2000" dirty="0">
                <a:solidFill>
                  <a:srgbClr val="000000"/>
                </a:solidFill>
              </a:rPr>
              <a:t> </a:t>
            </a:r>
            <a:r>
              <a:rPr lang="en-GB" sz="2000" dirty="0" err="1">
                <a:solidFill>
                  <a:srgbClr val="000000"/>
                </a:solidFill>
              </a:rPr>
              <a:t>scelerisque</a:t>
            </a:r>
            <a:r>
              <a:rPr lang="en-GB" sz="2000" dirty="0">
                <a:solidFill>
                  <a:srgbClr val="000000"/>
                </a:solidFill>
              </a:rPr>
              <a:t> </a:t>
            </a:r>
            <a:r>
              <a:rPr lang="en-GB" sz="2000" dirty="0" err="1">
                <a:solidFill>
                  <a:srgbClr val="000000"/>
                </a:solidFill>
              </a:rPr>
              <a:t>lectus</a:t>
            </a:r>
            <a:r>
              <a:rPr lang="en-GB" sz="2000" dirty="0">
                <a:solidFill>
                  <a:srgbClr val="000000"/>
                </a:solidFill>
              </a:rPr>
              <a:t> </a:t>
            </a:r>
            <a:r>
              <a:rPr lang="en-GB" sz="2000" dirty="0" err="1">
                <a:solidFill>
                  <a:srgbClr val="000000"/>
                </a:solidFill>
              </a:rPr>
              <a:t>scelerisque</a:t>
            </a:r>
            <a:r>
              <a:rPr lang="en-GB" sz="2000" dirty="0">
                <a:solidFill>
                  <a:srgbClr val="000000"/>
                </a:solidFill>
              </a:rPr>
              <a:t>. </a:t>
            </a:r>
            <a:r>
              <a:rPr lang="en-GB" sz="2000" dirty="0" err="1">
                <a:solidFill>
                  <a:srgbClr val="000000"/>
                </a:solidFill>
              </a:rPr>
              <a:t>Fusce</a:t>
            </a:r>
            <a:r>
              <a:rPr lang="en-GB" sz="2000" dirty="0">
                <a:solidFill>
                  <a:srgbClr val="000000"/>
                </a:solidFill>
              </a:rPr>
              <a:t> </a:t>
            </a:r>
            <a:r>
              <a:rPr lang="en-GB" sz="2000" dirty="0" err="1">
                <a:solidFill>
                  <a:srgbClr val="000000"/>
                </a:solidFill>
              </a:rPr>
              <a:t>placerat</a:t>
            </a:r>
            <a:r>
              <a:rPr lang="en-GB" sz="2000" dirty="0">
                <a:solidFill>
                  <a:srgbClr val="000000"/>
                </a:solidFill>
              </a:rPr>
              <a:t> </a:t>
            </a:r>
            <a:r>
              <a:rPr lang="en-GB" sz="2000" dirty="0" err="1">
                <a:solidFill>
                  <a:srgbClr val="000000"/>
                </a:solidFill>
              </a:rPr>
              <a:t>nibh</a:t>
            </a:r>
            <a:r>
              <a:rPr lang="en-GB" sz="2000" dirty="0">
                <a:solidFill>
                  <a:srgbClr val="000000"/>
                </a:solidFill>
              </a:rPr>
              <a:t> </a:t>
            </a:r>
            <a:r>
              <a:rPr lang="en-GB" sz="2000" dirty="0" err="1">
                <a:solidFill>
                  <a:srgbClr val="000000"/>
                </a:solidFill>
              </a:rPr>
              <a:t>eros</a:t>
            </a:r>
            <a:r>
              <a:rPr lang="en-GB" sz="2000" dirty="0">
                <a:solidFill>
                  <a:srgbClr val="000000"/>
                </a:solidFill>
              </a:rPr>
              <a:t>, </a:t>
            </a:r>
            <a:r>
              <a:rPr lang="en-GB" sz="2000" dirty="0" err="1">
                <a:solidFill>
                  <a:srgbClr val="000000"/>
                </a:solidFill>
              </a:rPr>
              <a:t>vel</a:t>
            </a:r>
            <a:r>
              <a:rPr lang="en-GB" sz="2000" dirty="0">
                <a:solidFill>
                  <a:srgbClr val="000000"/>
                </a:solidFill>
              </a:rPr>
              <a:t> </a:t>
            </a:r>
            <a:r>
              <a:rPr lang="en-GB" sz="2000" dirty="0" err="1">
                <a:solidFill>
                  <a:srgbClr val="000000"/>
                </a:solidFill>
              </a:rPr>
              <a:t>auctor</a:t>
            </a:r>
            <a:r>
              <a:rPr lang="en-GB" sz="2000" dirty="0">
                <a:solidFill>
                  <a:srgbClr val="000000"/>
                </a:solidFill>
              </a:rPr>
              <a:t> </a:t>
            </a:r>
            <a:r>
              <a:rPr lang="en-GB" sz="2000" dirty="0" err="1">
                <a:solidFill>
                  <a:srgbClr val="000000"/>
                </a:solidFill>
              </a:rPr>
              <a:t>nisl</a:t>
            </a:r>
            <a:r>
              <a:rPr lang="en-GB" sz="2000" dirty="0">
                <a:solidFill>
                  <a:srgbClr val="000000"/>
                </a:solidFill>
              </a:rPr>
              <a:t> </a:t>
            </a:r>
            <a:r>
              <a:rPr lang="en-GB" sz="2000" dirty="0" err="1">
                <a:solidFill>
                  <a:srgbClr val="000000"/>
                </a:solidFill>
              </a:rPr>
              <a:t>facilisis</a:t>
            </a:r>
            <a:r>
              <a:rPr lang="en-GB" sz="2000" dirty="0">
                <a:solidFill>
                  <a:srgbClr val="000000"/>
                </a:solidFill>
              </a:rPr>
              <a:t> at. </a:t>
            </a:r>
            <a:r>
              <a:rPr lang="en-GB" sz="2000" dirty="0" err="1">
                <a:solidFill>
                  <a:srgbClr val="000000"/>
                </a:solidFill>
              </a:rPr>
              <a:t>Suspendisse</a:t>
            </a:r>
            <a:r>
              <a:rPr lang="en-GB" sz="2000" dirty="0">
                <a:solidFill>
                  <a:srgbClr val="000000"/>
                </a:solidFill>
              </a:rPr>
              <a:t> id </a:t>
            </a:r>
            <a:r>
              <a:rPr lang="en-GB" sz="2000" dirty="0" err="1">
                <a:solidFill>
                  <a:srgbClr val="000000"/>
                </a:solidFill>
              </a:rPr>
              <a:t>rhoncus</a:t>
            </a:r>
            <a:r>
              <a:rPr lang="en-GB" sz="2000" dirty="0">
                <a:solidFill>
                  <a:srgbClr val="000000"/>
                </a:solidFill>
              </a:rPr>
              <a:t> </a:t>
            </a:r>
            <a:r>
              <a:rPr lang="en-GB" sz="2000" dirty="0" err="1">
                <a:solidFill>
                  <a:srgbClr val="000000"/>
                </a:solidFill>
              </a:rPr>
              <a:t>dolor</a:t>
            </a:r>
            <a:r>
              <a:rPr lang="en-GB" sz="2000" dirty="0">
                <a:solidFill>
                  <a:srgbClr val="000000"/>
                </a:solidFill>
              </a:rPr>
              <a:t>. </a:t>
            </a:r>
            <a:r>
              <a:rPr lang="en-GB" sz="2000" dirty="0" err="1">
                <a:solidFill>
                  <a:srgbClr val="000000"/>
                </a:solidFill>
              </a:rPr>
              <a:t>Vivamus</a:t>
            </a:r>
            <a:r>
              <a:rPr lang="en-GB" sz="2000" dirty="0">
                <a:solidFill>
                  <a:srgbClr val="000000"/>
                </a:solidFill>
              </a:rPr>
              <a:t> ac </a:t>
            </a:r>
            <a:r>
              <a:rPr lang="en-GB" sz="2000" dirty="0" err="1">
                <a:solidFill>
                  <a:srgbClr val="000000"/>
                </a:solidFill>
              </a:rPr>
              <a:t>velit</a:t>
            </a:r>
            <a:r>
              <a:rPr lang="en-GB" sz="2000" dirty="0">
                <a:solidFill>
                  <a:srgbClr val="000000"/>
                </a:solidFill>
              </a:rPr>
              <a:t> </a:t>
            </a:r>
            <a:r>
              <a:rPr lang="en-GB" sz="2000" dirty="0" err="1">
                <a:solidFill>
                  <a:srgbClr val="000000"/>
                </a:solidFill>
              </a:rPr>
              <a:t>ultricies</a:t>
            </a:r>
            <a:r>
              <a:rPr lang="en-GB" sz="2000" dirty="0">
                <a:solidFill>
                  <a:srgbClr val="000000"/>
                </a:solidFill>
              </a:rPr>
              <a:t>, </a:t>
            </a:r>
            <a:r>
              <a:rPr lang="en-GB" sz="2000" dirty="0" err="1">
                <a:solidFill>
                  <a:srgbClr val="000000"/>
                </a:solidFill>
              </a:rPr>
              <a:t>dignissim</a:t>
            </a:r>
            <a:r>
              <a:rPr lang="en-GB" sz="2000" dirty="0">
                <a:solidFill>
                  <a:srgbClr val="000000"/>
                </a:solidFill>
              </a:rPr>
              <a:t> </a:t>
            </a:r>
            <a:r>
              <a:rPr lang="en-GB" sz="2000" dirty="0" err="1">
                <a:solidFill>
                  <a:srgbClr val="000000"/>
                </a:solidFill>
              </a:rPr>
              <a:t>urna</a:t>
            </a:r>
            <a:r>
              <a:rPr lang="en-GB" sz="2000" dirty="0">
                <a:solidFill>
                  <a:srgbClr val="000000"/>
                </a:solidFill>
              </a:rPr>
              <a:t> </a:t>
            </a:r>
            <a:r>
              <a:rPr lang="en-GB" sz="2000" dirty="0" err="1">
                <a:solidFill>
                  <a:srgbClr val="000000"/>
                </a:solidFill>
              </a:rPr>
              <a:t>vel</a:t>
            </a:r>
            <a:r>
              <a:rPr lang="en-GB" sz="2000" dirty="0">
                <a:solidFill>
                  <a:srgbClr val="000000"/>
                </a:solidFill>
              </a:rPr>
              <a:t>, </a:t>
            </a:r>
            <a:r>
              <a:rPr lang="en-GB" sz="2000" dirty="0" err="1">
                <a:solidFill>
                  <a:srgbClr val="000000"/>
                </a:solidFill>
              </a:rPr>
              <a:t>posuere</a:t>
            </a:r>
            <a:r>
              <a:rPr lang="en-GB" sz="2000" dirty="0">
                <a:solidFill>
                  <a:srgbClr val="000000"/>
                </a:solidFill>
              </a:rPr>
              <a:t> </a:t>
            </a:r>
            <a:r>
              <a:rPr lang="en-GB" sz="2000" dirty="0" err="1">
                <a:solidFill>
                  <a:srgbClr val="000000"/>
                </a:solidFill>
              </a:rPr>
              <a:t>arcu</a:t>
            </a:r>
            <a:r>
              <a:rPr lang="en-GB" sz="2000" dirty="0">
                <a:solidFill>
                  <a:srgbClr val="000000"/>
                </a:solidFill>
              </a:rPr>
              <a:t>. </a:t>
            </a:r>
            <a:r>
              <a:rPr lang="en-GB" sz="2000" dirty="0" err="1">
                <a:solidFill>
                  <a:srgbClr val="000000"/>
                </a:solidFill>
              </a:rPr>
              <a:t>Nulla</a:t>
            </a:r>
            <a:r>
              <a:rPr lang="en-GB" sz="2000" dirty="0">
                <a:solidFill>
                  <a:srgbClr val="000000"/>
                </a:solidFill>
              </a:rPr>
              <a:t> </a:t>
            </a:r>
            <a:r>
              <a:rPr lang="en-GB" sz="2000" dirty="0" err="1">
                <a:solidFill>
                  <a:srgbClr val="000000"/>
                </a:solidFill>
              </a:rPr>
              <a:t>quis</a:t>
            </a:r>
            <a:r>
              <a:rPr lang="en-GB" sz="2000" dirty="0">
                <a:solidFill>
                  <a:srgbClr val="000000"/>
                </a:solidFill>
              </a:rPr>
              <a:t> </a:t>
            </a:r>
            <a:r>
              <a:rPr lang="en-GB" sz="2000" dirty="0" err="1">
                <a:solidFill>
                  <a:srgbClr val="000000"/>
                </a:solidFill>
              </a:rPr>
              <a:t>massa</a:t>
            </a:r>
            <a:r>
              <a:rPr lang="en-GB" sz="2000" dirty="0">
                <a:solidFill>
                  <a:srgbClr val="000000"/>
                </a:solidFill>
              </a:rPr>
              <a:t> </a:t>
            </a:r>
            <a:r>
              <a:rPr lang="en-GB" sz="2000" dirty="0" err="1">
                <a:solidFill>
                  <a:srgbClr val="000000"/>
                </a:solidFill>
              </a:rPr>
              <a:t>imperdiet</a:t>
            </a:r>
            <a:r>
              <a:rPr lang="en-GB" sz="2000" dirty="0">
                <a:solidFill>
                  <a:srgbClr val="000000"/>
                </a:solidFill>
              </a:rPr>
              <a:t>, </a:t>
            </a:r>
            <a:r>
              <a:rPr lang="en-GB" sz="2000" dirty="0" err="1">
                <a:solidFill>
                  <a:srgbClr val="000000"/>
                </a:solidFill>
              </a:rPr>
              <a:t>efficitur</a:t>
            </a:r>
            <a:r>
              <a:rPr lang="en-GB" sz="2000" dirty="0">
                <a:solidFill>
                  <a:srgbClr val="000000"/>
                </a:solidFill>
              </a:rPr>
              <a:t> </a:t>
            </a:r>
            <a:r>
              <a:rPr lang="en-GB" sz="2000" dirty="0" err="1">
                <a:solidFill>
                  <a:srgbClr val="000000"/>
                </a:solidFill>
              </a:rPr>
              <a:t>mauris</a:t>
            </a:r>
            <a:r>
              <a:rPr lang="en-GB" sz="2000" dirty="0">
                <a:solidFill>
                  <a:srgbClr val="000000"/>
                </a:solidFill>
              </a:rPr>
              <a:t> in, gravida ante. In </a:t>
            </a:r>
            <a:r>
              <a:rPr lang="en-GB" sz="2000" dirty="0" err="1">
                <a:solidFill>
                  <a:srgbClr val="000000"/>
                </a:solidFill>
              </a:rPr>
              <a:t>molestie</a:t>
            </a:r>
            <a:r>
              <a:rPr lang="en-GB" sz="2000" dirty="0">
                <a:solidFill>
                  <a:srgbClr val="000000"/>
                </a:solidFill>
              </a:rPr>
              <a:t> </a:t>
            </a:r>
            <a:r>
              <a:rPr lang="en-GB" sz="2000" dirty="0" err="1">
                <a:solidFill>
                  <a:srgbClr val="000000"/>
                </a:solidFill>
              </a:rPr>
              <a:t>tempor</a:t>
            </a:r>
            <a:r>
              <a:rPr lang="en-GB" sz="2000" dirty="0">
                <a:solidFill>
                  <a:srgbClr val="000000"/>
                </a:solidFill>
              </a:rPr>
              <a:t> </a:t>
            </a:r>
            <a:r>
              <a:rPr lang="en-GB" sz="2000" dirty="0" err="1">
                <a:solidFill>
                  <a:srgbClr val="000000"/>
                </a:solidFill>
              </a:rPr>
              <a:t>euismod</a:t>
            </a:r>
            <a:r>
              <a:rPr lang="en-GB" sz="2000" dirty="0">
                <a:solidFill>
                  <a:srgbClr val="000000"/>
                </a:solidFill>
              </a:rPr>
              <a:t>. Maecenas at porta magna. </a:t>
            </a:r>
            <a:r>
              <a:rPr lang="en-GB" sz="2000" dirty="0" err="1">
                <a:solidFill>
                  <a:srgbClr val="000000"/>
                </a:solidFill>
              </a:rPr>
              <a:t>Proin</a:t>
            </a:r>
            <a:r>
              <a:rPr lang="en-GB" sz="2000" dirty="0">
                <a:solidFill>
                  <a:srgbClr val="000000"/>
                </a:solidFill>
              </a:rPr>
              <a:t> </a:t>
            </a:r>
            <a:r>
              <a:rPr lang="en-GB" sz="2000" dirty="0" err="1">
                <a:solidFill>
                  <a:srgbClr val="000000"/>
                </a:solidFill>
              </a:rPr>
              <a:t>sed</a:t>
            </a:r>
            <a:r>
              <a:rPr lang="en-GB" sz="2000" dirty="0">
                <a:solidFill>
                  <a:srgbClr val="000000"/>
                </a:solidFill>
              </a:rPr>
              <a:t> </a:t>
            </a:r>
            <a:r>
              <a:rPr lang="en-GB" sz="2000" dirty="0" err="1">
                <a:solidFill>
                  <a:srgbClr val="000000"/>
                </a:solidFill>
              </a:rPr>
              <a:t>pretium</a:t>
            </a:r>
            <a:r>
              <a:rPr lang="en-GB" sz="2000" dirty="0">
                <a:solidFill>
                  <a:srgbClr val="000000"/>
                </a:solidFill>
              </a:rPr>
              <a:t> </a:t>
            </a:r>
            <a:r>
              <a:rPr lang="en-GB" sz="2000" dirty="0" err="1">
                <a:solidFill>
                  <a:srgbClr val="000000"/>
                </a:solidFill>
              </a:rPr>
              <a:t>lectus</a:t>
            </a:r>
            <a:r>
              <a:rPr lang="en-GB" sz="2000" dirty="0">
                <a:solidFill>
                  <a:srgbClr val="000000"/>
                </a:solidFill>
              </a:rPr>
              <a:t>, at </a:t>
            </a:r>
            <a:r>
              <a:rPr lang="en-GB" sz="2000" dirty="0" err="1">
                <a:solidFill>
                  <a:srgbClr val="000000"/>
                </a:solidFill>
              </a:rPr>
              <a:t>pretium</a:t>
            </a:r>
            <a:r>
              <a:rPr lang="en-GB" sz="2000" dirty="0">
                <a:solidFill>
                  <a:srgbClr val="000000"/>
                </a:solidFill>
              </a:rPr>
              <a:t> </a:t>
            </a:r>
            <a:r>
              <a:rPr lang="en-GB" sz="2000" dirty="0" err="1">
                <a:solidFill>
                  <a:srgbClr val="000000"/>
                </a:solidFill>
              </a:rPr>
              <a:t>leo</a:t>
            </a:r>
            <a:r>
              <a:rPr lang="en-GB" sz="2000" dirty="0">
                <a:solidFill>
                  <a:srgbClr val="000000"/>
                </a:solidFill>
              </a:rPr>
              <a:t>. In </a:t>
            </a:r>
            <a:r>
              <a:rPr lang="en-GB" sz="2000" dirty="0" err="1">
                <a:solidFill>
                  <a:srgbClr val="000000"/>
                </a:solidFill>
              </a:rPr>
              <a:t>tellus</a:t>
            </a:r>
            <a:r>
              <a:rPr lang="en-GB" sz="2000" dirty="0">
                <a:solidFill>
                  <a:srgbClr val="000000"/>
                </a:solidFill>
              </a:rPr>
              <a:t> </a:t>
            </a:r>
            <a:r>
              <a:rPr lang="en-GB" sz="2000" dirty="0" err="1">
                <a:solidFill>
                  <a:srgbClr val="000000"/>
                </a:solidFill>
              </a:rPr>
              <a:t>arcu</a:t>
            </a:r>
            <a:r>
              <a:rPr lang="en-GB" sz="2000" dirty="0">
                <a:solidFill>
                  <a:srgbClr val="000000"/>
                </a:solidFill>
              </a:rPr>
              <a:t>, </a:t>
            </a:r>
            <a:r>
              <a:rPr lang="en-GB" sz="2000" dirty="0" err="1">
                <a:solidFill>
                  <a:srgbClr val="000000"/>
                </a:solidFill>
              </a:rPr>
              <a:t>efficitur</a:t>
            </a:r>
            <a:r>
              <a:rPr lang="en-GB" sz="2000" dirty="0">
                <a:solidFill>
                  <a:srgbClr val="000000"/>
                </a:solidFill>
              </a:rPr>
              <a:t> a </a:t>
            </a:r>
            <a:r>
              <a:rPr lang="en-GB" sz="2000" dirty="0" err="1">
                <a:solidFill>
                  <a:srgbClr val="000000"/>
                </a:solidFill>
              </a:rPr>
              <a:t>nulla</a:t>
            </a:r>
            <a:r>
              <a:rPr lang="en-GB" sz="2000" dirty="0">
                <a:solidFill>
                  <a:srgbClr val="000000"/>
                </a:solidFill>
              </a:rPr>
              <a:t> et, </a:t>
            </a:r>
            <a:r>
              <a:rPr lang="en-GB" sz="2000" dirty="0" err="1">
                <a:solidFill>
                  <a:srgbClr val="000000"/>
                </a:solidFill>
              </a:rPr>
              <a:t>consectetur</a:t>
            </a:r>
            <a:r>
              <a:rPr lang="en-GB" sz="2000" dirty="0">
                <a:solidFill>
                  <a:srgbClr val="000000"/>
                </a:solidFill>
              </a:rPr>
              <a:t> </a:t>
            </a:r>
            <a:r>
              <a:rPr lang="en-GB" sz="2000" dirty="0" err="1">
                <a:solidFill>
                  <a:srgbClr val="000000"/>
                </a:solidFill>
              </a:rPr>
              <a:t>malesuada</a:t>
            </a:r>
            <a:r>
              <a:rPr lang="en-GB" sz="2000" dirty="0">
                <a:solidFill>
                  <a:srgbClr val="000000"/>
                </a:solidFill>
              </a:rPr>
              <a:t> </a:t>
            </a:r>
            <a:r>
              <a:rPr lang="en-GB" sz="2000" dirty="0" err="1">
                <a:solidFill>
                  <a:srgbClr val="000000"/>
                </a:solidFill>
              </a:rPr>
              <a:t>urna</a:t>
            </a:r>
            <a:r>
              <a:rPr lang="en-GB" sz="2000" dirty="0">
                <a:solidFill>
                  <a:srgbClr val="000000"/>
                </a:solidFill>
              </a:rPr>
              <a:t>. </a:t>
            </a:r>
            <a:r>
              <a:rPr lang="en-GB" sz="2000" dirty="0" err="1">
                <a:solidFill>
                  <a:srgbClr val="000000"/>
                </a:solidFill>
              </a:rPr>
              <a:t>Curabitur</a:t>
            </a:r>
            <a:r>
              <a:rPr lang="en-GB" sz="2000" dirty="0">
                <a:solidFill>
                  <a:srgbClr val="000000"/>
                </a:solidFill>
              </a:rPr>
              <a:t> </a:t>
            </a:r>
            <a:r>
              <a:rPr lang="en-GB" sz="2000" dirty="0" err="1">
                <a:solidFill>
                  <a:srgbClr val="000000"/>
                </a:solidFill>
              </a:rPr>
              <a:t>facilisis</a:t>
            </a:r>
            <a:r>
              <a:rPr lang="en-GB" sz="2000" dirty="0">
                <a:solidFill>
                  <a:srgbClr val="000000"/>
                </a:solidFill>
              </a:rPr>
              <a:t> </a:t>
            </a:r>
            <a:r>
              <a:rPr lang="en-GB" sz="2000" dirty="0" err="1">
                <a:solidFill>
                  <a:srgbClr val="000000"/>
                </a:solidFill>
              </a:rPr>
              <a:t>diam</a:t>
            </a:r>
            <a:r>
              <a:rPr lang="en-GB" sz="2000" dirty="0">
                <a:solidFill>
                  <a:srgbClr val="000000"/>
                </a:solidFill>
              </a:rPr>
              <a:t> </a:t>
            </a:r>
            <a:r>
              <a:rPr lang="en-GB" sz="2000" dirty="0" err="1">
                <a:solidFill>
                  <a:srgbClr val="000000"/>
                </a:solidFill>
              </a:rPr>
              <a:t>enim</a:t>
            </a:r>
            <a:r>
              <a:rPr lang="en-GB" sz="2000" dirty="0">
                <a:solidFill>
                  <a:srgbClr val="000000"/>
                </a:solidFill>
              </a:rPr>
              <a:t>, non pharetra </a:t>
            </a:r>
            <a:r>
              <a:rPr lang="en-GB" sz="2000" dirty="0" err="1">
                <a:solidFill>
                  <a:srgbClr val="000000"/>
                </a:solidFill>
              </a:rPr>
              <a:t>nibh</a:t>
            </a:r>
            <a:r>
              <a:rPr lang="en-GB" sz="2000" dirty="0">
                <a:solidFill>
                  <a:srgbClr val="000000"/>
                </a:solidFill>
              </a:rPr>
              <a:t> </a:t>
            </a:r>
            <a:r>
              <a:rPr lang="en-GB" sz="2000" dirty="0" err="1">
                <a:solidFill>
                  <a:srgbClr val="000000"/>
                </a:solidFill>
              </a:rPr>
              <a:t>tincidunt</a:t>
            </a:r>
            <a:r>
              <a:rPr lang="en-GB" sz="2000" dirty="0">
                <a:solidFill>
                  <a:srgbClr val="000000"/>
                </a:solidFill>
              </a:rPr>
              <a:t> in. </a:t>
            </a:r>
            <a:r>
              <a:rPr lang="en-GB" sz="2000" dirty="0" err="1">
                <a:solidFill>
                  <a:srgbClr val="000000"/>
                </a:solidFill>
              </a:rPr>
              <a:t>Vestibulum</a:t>
            </a:r>
            <a:r>
              <a:rPr lang="en-GB" sz="2000" dirty="0">
                <a:solidFill>
                  <a:srgbClr val="000000"/>
                </a:solidFill>
              </a:rPr>
              <a:t> ipsum </a:t>
            </a:r>
            <a:r>
              <a:rPr lang="en-GB" sz="2000" dirty="0" err="1">
                <a:solidFill>
                  <a:srgbClr val="000000"/>
                </a:solidFill>
              </a:rPr>
              <a:t>enim</a:t>
            </a:r>
            <a:r>
              <a:rPr lang="en-GB" sz="2000" dirty="0">
                <a:solidFill>
                  <a:srgbClr val="000000"/>
                </a:solidFill>
              </a:rPr>
              <a:t>, </a:t>
            </a:r>
            <a:r>
              <a:rPr lang="en-GB" sz="2000" dirty="0" err="1">
                <a:solidFill>
                  <a:srgbClr val="000000"/>
                </a:solidFill>
              </a:rPr>
              <a:t>rhoncus</a:t>
            </a:r>
            <a:r>
              <a:rPr lang="en-GB" sz="2000" dirty="0">
                <a:solidFill>
                  <a:srgbClr val="000000"/>
                </a:solidFill>
              </a:rPr>
              <a:t> vitae </a:t>
            </a:r>
            <a:r>
              <a:rPr lang="en-GB" sz="2000" dirty="0" err="1">
                <a:solidFill>
                  <a:srgbClr val="000000"/>
                </a:solidFill>
              </a:rPr>
              <a:t>luctus</a:t>
            </a:r>
            <a:r>
              <a:rPr lang="en-GB" sz="2000" dirty="0">
                <a:solidFill>
                  <a:srgbClr val="000000"/>
                </a:solidFill>
              </a:rPr>
              <a:t> vitae, tempus </a:t>
            </a:r>
            <a:r>
              <a:rPr lang="en-GB" sz="2000" dirty="0" err="1">
                <a:solidFill>
                  <a:srgbClr val="000000"/>
                </a:solidFill>
              </a:rPr>
              <a:t>eu</a:t>
            </a:r>
            <a:r>
              <a:rPr lang="en-GB" sz="2000" dirty="0">
                <a:solidFill>
                  <a:srgbClr val="000000"/>
                </a:solidFill>
              </a:rPr>
              <a:t> </a:t>
            </a:r>
            <a:r>
              <a:rPr lang="en-GB" sz="2000" dirty="0" err="1">
                <a:solidFill>
                  <a:srgbClr val="000000"/>
                </a:solidFill>
              </a:rPr>
              <a:t>sapien</a:t>
            </a:r>
            <a:r>
              <a:rPr lang="en-GB" sz="2000" dirty="0">
                <a:solidFill>
                  <a:srgbClr val="000000"/>
                </a:solidFill>
              </a:rPr>
              <a:t>.</a:t>
            </a:r>
            <a:r>
              <a:rPr lang="en-GB" sz="2000" dirty="0">
                <a:solidFill>
                  <a:srgbClr val="008080"/>
                </a:solidFill>
              </a:rPr>
              <a:t>&lt;/</a:t>
            </a:r>
            <a:r>
              <a:rPr lang="en-GB" sz="2000" dirty="0">
                <a:solidFill>
                  <a:srgbClr val="3F7F7F"/>
                </a:solidFill>
              </a:rPr>
              <a:t>p</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a:t>
            </a:r>
            <a:r>
              <a:rPr lang="en-GB" sz="2000" dirty="0">
                <a:solidFill>
                  <a:srgbClr val="008080"/>
                </a:solidFill>
              </a:rPr>
              <a:t>&gt;</a:t>
            </a:r>
            <a:br>
              <a:rPr lang="en-GB" sz="2000" dirty="0">
                <a:solidFill>
                  <a:srgbClr val="008080"/>
                </a:solidFill>
              </a:rPr>
            </a:br>
            <a:r>
              <a:rPr lang="en-GB" sz="2000" dirty="0">
                <a:solidFill>
                  <a:srgbClr val="008080"/>
                </a:solidFill>
              </a:rPr>
              <a:t>&lt;/</a:t>
            </a:r>
            <a:r>
              <a:rPr lang="en-GB" sz="2000" dirty="0">
                <a:solidFill>
                  <a:srgbClr val="3F7F7F"/>
                </a:solidFill>
              </a:rPr>
              <a:t>body</a:t>
            </a:r>
            <a:r>
              <a:rPr lang="en-GB" sz="2000" dirty="0">
                <a:solidFill>
                  <a:srgbClr val="008080"/>
                </a:solidFill>
              </a:rPr>
              <a:t>&gt;&lt;/</a:t>
            </a:r>
            <a:r>
              <a:rPr lang="en-GB" sz="2000" dirty="0">
                <a:solidFill>
                  <a:srgbClr val="3F7F7F"/>
                </a:solidFill>
              </a:rPr>
              <a:t>html</a:t>
            </a:r>
            <a:r>
              <a:rPr lang="en-GB" sz="2000" dirty="0">
                <a:solidFill>
                  <a:srgbClr val="008080"/>
                </a:solidFill>
              </a:rPr>
              <a:t>&gt;</a:t>
            </a:r>
            <a:endParaRPr lang="en-GB" dirty="0"/>
          </a:p>
        </p:txBody>
      </p:sp>
      <p:sp>
        <p:nvSpPr>
          <p:cNvPr id="4" name="Title 3"/>
          <p:cNvSpPr>
            <a:spLocks noGrp="1"/>
          </p:cNvSpPr>
          <p:nvPr>
            <p:ph type="title"/>
          </p:nvPr>
        </p:nvSpPr>
        <p:spPr/>
        <p:txBody>
          <a:bodyPr>
            <a:normAutofit fontScale="90000"/>
          </a:bodyPr>
          <a:lstStyle/>
          <a:p>
            <a:r>
              <a:rPr lang="en-GB" dirty="0"/>
              <a:t>Example HTML code</a:t>
            </a:r>
          </a:p>
        </p:txBody>
      </p:sp>
    </p:spTree>
    <p:extLst>
      <p:ext uri="{BB962C8B-B14F-4D97-AF65-F5344CB8AC3E}">
        <p14:creationId xmlns:p14="http://schemas.microsoft.com/office/powerpoint/2010/main" val="1551614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a:t>Example Code Without any CSS</a:t>
            </a:r>
          </a:p>
        </p:txBody>
      </p:sp>
      <p:pic>
        <p:nvPicPr>
          <p:cNvPr id="4" name="Picture 3"/>
          <p:cNvPicPr>
            <a:picLocks noChangeAspect="1"/>
          </p:cNvPicPr>
          <p:nvPr/>
        </p:nvPicPr>
        <p:blipFill rotWithShape="1">
          <a:blip r:embed="rId2"/>
          <a:srcRect b="44405"/>
          <a:stretch/>
        </p:blipFill>
        <p:spPr>
          <a:xfrm>
            <a:off x="414000" y="1929600"/>
            <a:ext cx="11435326" cy="2151746"/>
          </a:xfrm>
          <a:prstGeom prst="rect">
            <a:avLst/>
          </a:prstGeom>
        </p:spPr>
      </p:pic>
    </p:spTree>
    <p:extLst>
      <p:ext uri="{BB962C8B-B14F-4D97-AF65-F5344CB8AC3E}">
        <p14:creationId xmlns:p14="http://schemas.microsoft.com/office/powerpoint/2010/main" val="1823600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Within Style.css we define our CSS rules in key/value pairs.</a:t>
            </a:r>
          </a:p>
          <a:p>
            <a:endParaRPr lang="en-GB" dirty="0"/>
          </a:p>
          <a:p>
            <a:r>
              <a:rPr lang="en-GB" dirty="0"/>
              <a:t>For now we will apply styles to the &lt;html&gt; and &lt;body&gt; tags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dirty="0">
                <a:solidFill>
                  <a:srgbClr val="3F7F7F"/>
                </a:solidFill>
              </a:rPr>
              <a:t>@CHARSET </a:t>
            </a:r>
            <a:r>
              <a:rPr lang="en-GB" i="1" dirty="0">
                <a:solidFill>
                  <a:srgbClr val="2A00E1"/>
                </a:solidFill>
              </a:rPr>
              <a:t>"ISO-8859-1"</a:t>
            </a:r>
            <a:r>
              <a:rPr lang="en-GB" dirty="0">
                <a:solidFill>
                  <a:srgbClr val="000000"/>
                </a:solidFill>
              </a:rPr>
              <a:t>;</a:t>
            </a:r>
          </a:p>
          <a:p>
            <a:pPr marL="0" indent="0">
              <a:buNone/>
            </a:pPr>
            <a:endParaRPr lang="en-GB" dirty="0"/>
          </a:p>
          <a:p>
            <a:pPr marL="0" indent="0">
              <a:buNone/>
            </a:pPr>
            <a:r>
              <a:rPr lang="en-GB" b="1" dirty="0">
                <a:solidFill>
                  <a:srgbClr val="3F7F7F"/>
                </a:solidFill>
              </a:rPr>
              <a:t>html </a:t>
            </a:r>
            <a:r>
              <a:rPr lang="en-GB" dirty="0">
                <a:solidFill>
                  <a:srgbClr val="000000"/>
                </a:solidFill>
              </a:rPr>
              <a:t>{</a:t>
            </a:r>
            <a:r>
              <a:rPr lang="en-GB" b="1" dirty="0">
                <a:solidFill>
                  <a:srgbClr val="000000"/>
                </a:solidFill>
              </a:rPr>
              <a:t/>
            </a:r>
            <a:br>
              <a:rPr lang="en-GB" b="1" dirty="0">
                <a:solidFill>
                  <a:srgbClr val="000000"/>
                </a:solidFill>
              </a:rPr>
            </a:br>
            <a:r>
              <a:rPr lang="en-GB" dirty="0"/>
              <a:t>  </a:t>
            </a:r>
            <a:r>
              <a:rPr lang="en-GB" dirty="0">
                <a:solidFill>
                  <a:srgbClr val="7F007F"/>
                </a:solidFill>
              </a:rPr>
              <a:t>background-</a:t>
            </a:r>
            <a:r>
              <a:rPr lang="en-GB" dirty="0" err="1">
                <a:solidFill>
                  <a:srgbClr val="7F007F"/>
                </a:solidFill>
              </a:rPr>
              <a:t>color</a:t>
            </a:r>
            <a:r>
              <a:rPr lang="en-GB" dirty="0">
                <a:solidFill>
                  <a:srgbClr val="000000"/>
                </a:solidFill>
              </a:rPr>
              <a:t>: </a:t>
            </a:r>
            <a:r>
              <a:rPr lang="en-GB" i="1" dirty="0">
                <a:solidFill>
                  <a:srgbClr val="2A00E1"/>
                </a:solidFill>
              </a:rPr>
              <a:t>#999999</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a:t>
            </a:r>
          </a:p>
          <a:p>
            <a:pPr marL="0" indent="0">
              <a:buNone/>
            </a:pPr>
            <a:endParaRPr lang="en-GB" dirty="0"/>
          </a:p>
          <a:p>
            <a:pPr marL="0" indent="0">
              <a:buNone/>
            </a:pPr>
            <a:r>
              <a:rPr lang="en-GB" b="1" dirty="0">
                <a:solidFill>
                  <a:srgbClr val="3F7F7F"/>
                </a:solidFill>
              </a:rPr>
              <a:t>body </a:t>
            </a:r>
            <a:r>
              <a:rPr lang="en-GB" dirty="0">
                <a:solidFill>
                  <a:srgbClr val="000000"/>
                </a:solidFill>
              </a:rPr>
              <a:t>{</a:t>
            </a:r>
            <a:r>
              <a:rPr lang="en-GB" b="1" dirty="0">
                <a:solidFill>
                  <a:srgbClr val="000000"/>
                </a:solidFill>
              </a:rPr>
              <a:t/>
            </a:r>
            <a:br>
              <a:rPr lang="en-GB" b="1" dirty="0">
                <a:solidFill>
                  <a:srgbClr val="000000"/>
                </a:solidFill>
              </a:rPr>
            </a:br>
            <a:r>
              <a:rPr lang="en-GB" dirty="0"/>
              <a:t>  </a:t>
            </a:r>
            <a:r>
              <a:rPr lang="en-GB" dirty="0">
                <a:solidFill>
                  <a:srgbClr val="7F007F"/>
                </a:solidFill>
              </a:rPr>
              <a:t>background-</a:t>
            </a:r>
            <a:r>
              <a:rPr lang="en-GB" dirty="0" err="1">
                <a:solidFill>
                  <a:srgbClr val="7F007F"/>
                </a:solidFill>
              </a:rPr>
              <a:t>color</a:t>
            </a:r>
            <a:r>
              <a:rPr lang="en-GB" dirty="0">
                <a:solidFill>
                  <a:srgbClr val="000000"/>
                </a:solidFill>
              </a:rPr>
              <a:t>: </a:t>
            </a:r>
            <a:r>
              <a:rPr lang="en-GB" i="1" dirty="0">
                <a:solidFill>
                  <a:srgbClr val="2A00E1"/>
                </a:solidFill>
              </a:rPr>
              <a:t>#FFFFFF</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  </a:t>
            </a:r>
            <a:r>
              <a:rPr lang="en-GB" dirty="0">
                <a:solidFill>
                  <a:srgbClr val="7F007F"/>
                </a:solidFill>
              </a:rPr>
              <a:t>width</a:t>
            </a:r>
            <a:r>
              <a:rPr lang="en-GB" dirty="0">
                <a:solidFill>
                  <a:srgbClr val="000000"/>
                </a:solidFill>
              </a:rPr>
              <a:t>: </a:t>
            </a:r>
            <a:r>
              <a:rPr lang="en-GB" i="1" dirty="0">
                <a:solidFill>
                  <a:srgbClr val="2A00E1"/>
                </a:solidFill>
              </a:rPr>
              <a:t>80%</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  </a:t>
            </a:r>
            <a:r>
              <a:rPr lang="en-GB" dirty="0">
                <a:solidFill>
                  <a:srgbClr val="7F007F"/>
                </a:solidFill>
              </a:rPr>
              <a:t>margin-left</a:t>
            </a:r>
            <a:r>
              <a:rPr lang="en-GB" dirty="0">
                <a:solidFill>
                  <a:srgbClr val="000000"/>
                </a:solidFill>
              </a:rPr>
              <a:t>: </a:t>
            </a:r>
            <a:r>
              <a:rPr lang="en-GB" i="1" dirty="0">
                <a:solidFill>
                  <a:srgbClr val="2A00E1"/>
                </a:solidFill>
              </a:rPr>
              <a:t>auto</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  </a:t>
            </a:r>
            <a:r>
              <a:rPr lang="en-GB" dirty="0">
                <a:solidFill>
                  <a:srgbClr val="7F007F"/>
                </a:solidFill>
              </a:rPr>
              <a:t>margin-right</a:t>
            </a:r>
            <a:r>
              <a:rPr lang="en-GB" dirty="0">
                <a:solidFill>
                  <a:srgbClr val="000000"/>
                </a:solidFill>
              </a:rPr>
              <a:t>: </a:t>
            </a:r>
            <a:r>
              <a:rPr lang="en-GB" i="1" dirty="0">
                <a:solidFill>
                  <a:srgbClr val="2A00E1"/>
                </a:solidFill>
              </a:rPr>
              <a:t>auto</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a:t>
            </a:r>
            <a:endParaRPr lang="en-GB" sz="2000" dirty="0">
              <a:latin typeface="Consolas" pitchFamily="49" charset="0"/>
              <a:cs typeface="Consolas" pitchFamily="49" charset="0"/>
            </a:endParaRP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a:t>Adding some basic CSS</a:t>
            </a:r>
          </a:p>
        </p:txBody>
      </p:sp>
      <p:pic>
        <p:nvPicPr>
          <p:cNvPr id="5" name="Picture 4"/>
          <p:cNvPicPr>
            <a:picLocks noChangeAspect="1"/>
          </p:cNvPicPr>
          <p:nvPr/>
        </p:nvPicPr>
        <p:blipFill>
          <a:blip r:embed="rId2"/>
          <a:stretch>
            <a:fillRect/>
          </a:stretch>
        </p:blipFill>
        <p:spPr>
          <a:xfrm>
            <a:off x="1336375" y="3769112"/>
            <a:ext cx="4657626" cy="2707288"/>
          </a:xfrm>
          <a:prstGeom prst="rect">
            <a:avLst/>
          </a:prstGeom>
        </p:spPr>
      </p:pic>
    </p:spTree>
    <p:extLst>
      <p:ext uri="{BB962C8B-B14F-4D97-AF65-F5344CB8AC3E}">
        <p14:creationId xmlns:p14="http://schemas.microsoft.com/office/powerpoint/2010/main" val="5951606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can apply styled to groups of tags by assigning them classes using the ‘.’ selector.</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i="1" dirty="0">
                <a:solidFill>
                  <a:srgbClr val="3F7F7F"/>
                </a:solidFill>
              </a:rPr>
              <a:t>.content </a:t>
            </a:r>
            <a:r>
              <a:rPr lang="en-GB" dirty="0">
                <a:solidFill>
                  <a:srgbClr val="000000"/>
                </a:solidFill>
              </a:rPr>
              <a:t>{</a:t>
            </a:r>
            <a:br>
              <a:rPr lang="en-GB" dirty="0">
                <a:solidFill>
                  <a:srgbClr val="000000"/>
                </a:solidFill>
              </a:rPr>
            </a:br>
            <a:r>
              <a:rPr lang="en-GB" dirty="0">
                <a:solidFill>
                  <a:srgbClr val="000000"/>
                </a:solidFill>
              </a:rPr>
              <a:t>  </a:t>
            </a:r>
            <a:r>
              <a:rPr lang="en-GB" dirty="0">
                <a:solidFill>
                  <a:srgbClr val="7F007F"/>
                </a:solidFill>
              </a:rPr>
              <a:t>padding</a:t>
            </a:r>
            <a:r>
              <a:rPr lang="en-GB" dirty="0">
                <a:solidFill>
                  <a:srgbClr val="000000"/>
                </a:solidFill>
              </a:rPr>
              <a:t>: </a:t>
            </a:r>
            <a:r>
              <a:rPr lang="en-GB" i="1" dirty="0">
                <a:solidFill>
                  <a:srgbClr val="2A00E1"/>
                </a:solidFill>
              </a:rPr>
              <a:t>0px 5px 10px 5px</a:t>
            </a:r>
            <a:r>
              <a:rPr lang="en-GB" dirty="0">
                <a:solidFill>
                  <a:srgbClr val="000000"/>
                </a:solidFill>
              </a:rPr>
              <a:t>;</a:t>
            </a:r>
            <a:br>
              <a:rPr lang="en-GB" dirty="0">
                <a:solidFill>
                  <a:srgbClr val="000000"/>
                </a:solidFill>
              </a:rPr>
            </a:br>
            <a:r>
              <a:rPr lang="en-GB" dirty="0">
                <a:solidFill>
                  <a:srgbClr val="000000"/>
                </a:solidFill>
              </a:rPr>
              <a:t>}</a:t>
            </a:r>
            <a:endParaRPr lang="en-GB" dirty="0"/>
          </a:p>
          <a:p>
            <a:pPr marL="0" indent="0">
              <a:buNone/>
            </a:pPr>
            <a:r>
              <a:rPr lang="en-GB" i="1" dirty="0">
                <a:solidFill>
                  <a:srgbClr val="3F7F7F"/>
                </a:solidFill>
              </a:rPr>
              <a:t>.navigation </a:t>
            </a:r>
            <a:r>
              <a:rPr lang="en-GB" dirty="0">
                <a:solidFill>
                  <a:srgbClr val="000000"/>
                </a:solidFill>
              </a:rPr>
              <a:t>{</a:t>
            </a:r>
            <a:br>
              <a:rPr lang="en-GB" dirty="0">
                <a:solidFill>
                  <a:srgbClr val="000000"/>
                </a:solidFill>
              </a:rPr>
            </a:br>
            <a:r>
              <a:rPr lang="en-GB" dirty="0"/>
              <a:t>  </a:t>
            </a:r>
            <a:r>
              <a:rPr lang="en-GB" dirty="0">
                <a:solidFill>
                  <a:srgbClr val="7F007F"/>
                </a:solidFill>
              </a:rPr>
              <a:t>background-</a:t>
            </a:r>
            <a:r>
              <a:rPr lang="en-GB" dirty="0" err="1">
                <a:solidFill>
                  <a:srgbClr val="7F007F"/>
                </a:solidFill>
              </a:rPr>
              <a:t>color</a:t>
            </a:r>
            <a:r>
              <a:rPr lang="en-GB" dirty="0">
                <a:solidFill>
                  <a:srgbClr val="000000"/>
                </a:solidFill>
              </a:rPr>
              <a:t>: </a:t>
            </a:r>
            <a:r>
              <a:rPr lang="en-GB" i="1" dirty="0">
                <a:solidFill>
                  <a:srgbClr val="2A00E1"/>
                </a:solidFill>
              </a:rPr>
              <a:t>#00004d</a:t>
            </a:r>
            <a:r>
              <a:rPr lang="en-GB" dirty="0">
                <a:solidFill>
                  <a:srgbClr val="000000"/>
                </a:solidFill>
              </a:rPr>
              <a:t>;</a:t>
            </a:r>
            <a:br>
              <a:rPr lang="en-GB" dirty="0">
                <a:solidFill>
                  <a:srgbClr val="000000"/>
                </a:solidFill>
              </a:rPr>
            </a:br>
            <a:r>
              <a:rPr lang="en-GB" dirty="0">
                <a:solidFill>
                  <a:srgbClr val="000000"/>
                </a:solidFill>
              </a:rPr>
              <a:t>  </a:t>
            </a:r>
            <a:r>
              <a:rPr lang="en-GB" dirty="0" err="1">
                <a:solidFill>
                  <a:srgbClr val="7F007F"/>
                </a:solidFill>
              </a:rPr>
              <a:t>color</a:t>
            </a:r>
            <a:r>
              <a:rPr lang="en-GB" dirty="0">
                <a:solidFill>
                  <a:srgbClr val="000000"/>
                </a:solidFill>
              </a:rPr>
              <a:t>: </a:t>
            </a:r>
            <a:r>
              <a:rPr lang="en-GB" i="1" dirty="0">
                <a:solidFill>
                  <a:srgbClr val="2A00E1"/>
                </a:solidFill>
              </a:rPr>
              <a:t>#FFFFFF</a:t>
            </a:r>
            <a:r>
              <a:rPr lang="en-GB" dirty="0">
                <a:solidFill>
                  <a:srgbClr val="000000"/>
                </a:solidFill>
              </a:rPr>
              <a:t>;</a:t>
            </a:r>
            <a:br>
              <a:rPr lang="en-GB" dirty="0">
                <a:solidFill>
                  <a:srgbClr val="000000"/>
                </a:solidFill>
              </a:rPr>
            </a:br>
            <a:r>
              <a:rPr lang="en-GB" dirty="0">
                <a:solidFill>
                  <a:srgbClr val="000000"/>
                </a:solidFill>
              </a:rPr>
              <a:t>}</a:t>
            </a:r>
            <a:endParaRPr lang="en-GB" dirty="0"/>
          </a:p>
          <a:p>
            <a:pPr marL="0" indent="0">
              <a:buNone/>
            </a:pPr>
            <a:r>
              <a:rPr lang="en-GB" i="1" dirty="0">
                <a:solidFill>
                  <a:srgbClr val="3F7F7F"/>
                </a:solidFill>
              </a:rPr>
              <a:t>.navigation </a:t>
            </a:r>
            <a:r>
              <a:rPr lang="en-GB" b="1" dirty="0">
                <a:solidFill>
                  <a:srgbClr val="3F7F7F"/>
                </a:solidFill>
              </a:rPr>
              <a:t>a:link</a:t>
            </a:r>
            <a:r>
              <a:rPr lang="en-GB" b="1" i="1" dirty="0">
                <a:solidFill>
                  <a:srgbClr val="3F7F7F"/>
                </a:solidFill>
              </a:rPr>
              <a:t> </a:t>
            </a:r>
            <a:r>
              <a:rPr lang="en-GB" dirty="0">
                <a:solidFill>
                  <a:srgbClr val="000000"/>
                </a:solidFill>
              </a:rPr>
              <a:t>{</a:t>
            </a:r>
            <a:br>
              <a:rPr lang="en-GB" dirty="0">
                <a:solidFill>
                  <a:srgbClr val="000000"/>
                </a:solidFill>
              </a:rPr>
            </a:br>
            <a:r>
              <a:rPr lang="en-GB" dirty="0"/>
              <a:t>  </a:t>
            </a:r>
            <a:r>
              <a:rPr lang="en-GB" dirty="0" err="1">
                <a:solidFill>
                  <a:srgbClr val="7F007F"/>
                </a:solidFill>
              </a:rPr>
              <a:t>color</a:t>
            </a:r>
            <a:r>
              <a:rPr lang="en-GB" dirty="0">
                <a:solidFill>
                  <a:srgbClr val="000000"/>
                </a:solidFill>
              </a:rPr>
              <a:t>: </a:t>
            </a:r>
            <a:r>
              <a:rPr lang="en-GB" i="1" dirty="0">
                <a:solidFill>
                  <a:srgbClr val="2A00E1"/>
                </a:solidFill>
              </a:rPr>
              <a:t>#</a:t>
            </a:r>
            <a:r>
              <a:rPr lang="en-GB" i="1" dirty="0" err="1">
                <a:solidFill>
                  <a:srgbClr val="2A00E1"/>
                </a:solidFill>
              </a:rPr>
              <a:t>ffffff</a:t>
            </a:r>
            <a:r>
              <a:rPr lang="en-GB" dirty="0">
                <a:solidFill>
                  <a:srgbClr val="000000"/>
                </a:solidFill>
              </a:rPr>
              <a:t>;</a:t>
            </a:r>
            <a:br>
              <a:rPr lang="en-GB" dirty="0">
                <a:solidFill>
                  <a:srgbClr val="000000"/>
                </a:solidFill>
              </a:rPr>
            </a:br>
            <a:r>
              <a:rPr lang="en-GB" dirty="0">
                <a:solidFill>
                  <a:srgbClr val="000000"/>
                </a:solidFill>
              </a:rPr>
              <a:t>}</a:t>
            </a:r>
            <a:endParaRPr lang="en-GB" dirty="0"/>
          </a:p>
          <a:p>
            <a:pPr marL="0" indent="0">
              <a:buNone/>
            </a:pPr>
            <a:r>
              <a:rPr lang="en-GB" i="1" dirty="0">
                <a:solidFill>
                  <a:srgbClr val="3F7F7F"/>
                </a:solidFill>
              </a:rPr>
              <a:t>.navigation </a:t>
            </a:r>
            <a:r>
              <a:rPr lang="en-GB" b="1" dirty="0">
                <a:solidFill>
                  <a:srgbClr val="3F7F7F"/>
                </a:solidFill>
              </a:rPr>
              <a:t>a:visited </a:t>
            </a:r>
            <a:r>
              <a:rPr lang="en-GB" dirty="0">
                <a:solidFill>
                  <a:srgbClr val="000000"/>
                </a:solidFill>
              </a:rPr>
              <a:t>{</a:t>
            </a:r>
            <a:br>
              <a:rPr lang="en-GB" dirty="0">
                <a:solidFill>
                  <a:srgbClr val="000000"/>
                </a:solidFill>
              </a:rPr>
            </a:br>
            <a:r>
              <a:rPr lang="en-GB" dirty="0"/>
              <a:t>  </a:t>
            </a:r>
            <a:r>
              <a:rPr lang="en-GB" dirty="0" err="1">
                <a:solidFill>
                  <a:srgbClr val="7F007F"/>
                </a:solidFill>
              </a:rPr>
              <a:t>color</a:t>
            </a:r>
            <a:r>
              <a:rPr lang="en-GB" dirty="0">
                <a:solidFill>
                  <a:srgbClr val="000000"/>
                </a:solidFill>
              </a:rPr>
              <a:t>: </a:t>
            </a:r>
            <a:r>
              <a:rPr lang="en-GB" i="1" dirty="0">
                <a:solidFill>
                  <a:srgbClr val="2A00E1"/>
                </a:solidFill>
              </a:rPr>
              <a:t>#</a:t>
            </a:r>
            <a:r>
              <a:rPr lang="en-GB" i="1" dirty="0" err="1">
                <a:solidFill>
                  <a:srgbClr val="2A00E1"/>
                </a:solidFill>
              </a:rPr>
              <a:t>ffffff</a:t>
            </a:r>
            <a:r>
              <a:rPr lang="en-GB" dirty="0">
                <a:solidFill>
                  <a:srgbClr val="000000"/>
                </a:solidFill>
              </a:rPr>
              <a:t>;</a:t>
            </a:r>
            <a:br>
              <a:rPr lang="en-GB" dirty="0">
                <a:solidFill>
                  <a:srgbClr val="000000"/>
                </a:solidFill>
              </a:rPr>
            </a:br>
            <a:r>
              <a:rPr lang="en-GB" dirty="0">
                <a:solidFill>
                  <a:srgbClr val="000000"/>
                </a:solidFill>
              </a:rPr>
              <a:t>}</a:t>
            </a:r>
            <a:endParaRPr lang="en-GB" sz="2000" dirty="0"/>
          </a:p>
          <a:p>
            <a:endParaRPr lang="en-GB" dirty="0"/>
          </a:p>
        </p:txBody>
      </p:sp>
      <p:sp>
        <p:nvSpPr>
          <p:cNvPr id="4" name="Title 3"/>
          <p:cNvSpPr>
            <a:spLocks noGrp="1"/>
          </p:cNvSpPr>
          <p:nvPr>
            <p:ph type="title"/>
          </p:nvPr>
        </p:nvSpPr>
        <p:spPr/>
        <p:txBody>
          <a:bodyPr>
            <a:normAutofit fontScale="90000"/>
          </a:bodyPr>
          <a:lstStyle/>
          <a:p>
            <a:r>
              <a:rPr lang="en-GB" dirty="0"/>
              <a:t>CSS Class Selectors</a:t>
            </a:r>
          </a:p>
        </p:txBody>
      </p:sp>
      <p:pic>
        <p:nvPicPr>
          <p:cNvPr id="5" name="Picture 4"/>
          <p:cNvPicPr>
            <a:picLocks noChangeAspect="1"/>
          </p:cNvPicPr>
          <p:nvPr/>
        </p:nvPicPr>
        <p:blipFill>
          <a:blip r:embed="rId2"/>
          <a:stretch>
            <a:fillRect/>
          </a:stretch>
        </p:blipFill>
        <p:spPr>
          <a:xfrm>
            <a:off x="414001" y="3201715"/>
            <a:ext cx="5580000" cy="3274685"/>
          </a:xfrm>
          <a:prstGeom prst="rect">
            <a:avLst/>
          </a:prstGeom>
        </p:spPr>
      </p:pic>
    </p:spTree>
    <p:extLst>
      <p:ext uri="{BB962C8B-B14F-4D97-AF65-F5344CB8AC3E}">
        <p14:creationId xmlns:p14="http://schemas.microsoft.com/office/powerpoint/2010/main" val="956365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HTTP – Hyper Text Transfer Protocol</a:t>
            </a:r>
          </a:p>
          <a:p>
            <a:r>
              <a:rPr lang="en-GB" dirty="0"/>
              <a:t>HTTPS – Secure HTTP</a:t>
            </a:r>
          </a:p>
          <a:p>
            <a:r>
              <a:rPr lang="en-GB" dirty="0"/>
              <a:t>FTP – File Transfer Protocol</a:t>
            </a:r>
          </a:p>
          <a:p>
            <a:r>
              <a:rPr lang="en-GB" dirty="0"/>
              <a:t>Email:</a:t>
            </a:r>
          </a:p>
          <a:p>
            <a:r>
              <a:rPr lang="en-GB" dirty="0"/>
              <a:t>SMTP – Simple Mail Transfer Protocol – Used to send e-mail.</a:t>
            </a:r>
          </a:p>
          <a:p>
            <a:r>
              <a:rPr lang="en-GB" dirty="0"/>
              <a:t>MIME – Multi-purpose Internet Mail Extensions – used to send multimedia across TCP/IP networks.</a:t>
            </a:r>
          </a:p>
          <a:p>
            <a:r>
              <a:rPr lang="en-GB" dirty="0"/>
              <a:t>POP – Post Office Protocol – downloads emails from the server once it connects.</a:t>
            </a:r>
          </a:p>
          <a:p>
            <a:r>
              <a:rPr lang="en-GB" dirty="0"/>
              <a:t>IMAP – Internet Message Access Protocol – lets you view your emails and decide whether to download them from the server or just remove them.</a:t>
            </a:r>
          </a:p>
        </p:txBody>
      </p:sp>
      <p:sp>
        <p:nvSpPr>
          <p:cNvPr id="3" name="Title 2"/>
          <p:cNvSpPr>
            <a:spLocks noGrp="1"/>
          </p:cNvSpPr>
          <p:nvPr>
            <p:ph type="title"/>
          </p:nvPr>
        </p:nvSpPr>
        <p:spPr/>
        <p:txBody>
          <a:bodyPr>
            <a:normAutofit fontScale="90000"/>
          </a:bodyPr>
          <a:lstStyle/>
          <a:p>
            <a:r>
              <a:rPr lang="en-GB" dirty="0"/>
              <a:t>Protocols</a:t>
            </a:r>
          </a:p>
        </p:txBody>
      </p:sp>
    </p:spTree>
    <p:extLst>
      <p:ext uri="{BB962C8B-B14F-4D97-AF65-F5344CB8AC3E}">
        <p14:creationId xmlns:p14="http://schemas.microsoft.com/office/powerpoint/2010/main" val="1306673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To style individual HTML elements they need an id which can be access using the ‘#’ selector.</a:t>
            </a:r>
          </a:p>
          <a:p>
            <a:endParaRPr lang="en-GB" dirty="0"/>
          </a:p>
          <a:p>
            <a:r>
              <a:rPr lang="en-GB" dirty="0"/>
              <a:t>When applying styles to classes we can specify tags within that class by adding the tag to the selection separated with a space.</a:t>
            </a:r>
          </a:p>
          <a:p>
            <a:endParaRPr lang="en-GB" dirty="0"/>
          </a:p>
          <a:p>
            <a:r>
              <a:rPr lang="en-GB" dirty="0"/>
              <a:t>Elements such as &lt;a&gt; tags also have events which we can apply styles to.</a:t>
            </a:r>
          </a:p>
          <a:p>
            <a:endParaRPr lang="en-GB" dirty="0"/>
          </a:p>
          <a:p>
            <a:endParaRPr lang="en-GB" dirty="0"/>
          </a:p>
          <a:p>
            <a:endParaRPr lang="en-GB" dirty="0"/>
          </a:p>
          <a:p>
            <a:endParaRPr lang="en-GB" dirty="0"/>
          </a:p>
        </p:txBody>
      </p:sp>
      <p:sp>
        <p:nvSpPr>
          <p:cNvPr id="3" name="Content Placeholder 2"/>
          <p:cNvSpPr>
            <a:spLocks noGrp="1"/>
          </p:cNvSpPr>
          <p:nvPr>
            <p:ph sz="quarter" idx="16"/>
          </p:nvPr>
        </p:nvSpPr>
        <p:spPr>
          <a:solidFill>
            <a:schemeClr val="bg1">
              <a:lumMod val="85000"/>
            </a:schemeClr>
          </a:solidFill>
        </p:spPr>
        <p:txBody>
          <a:bodyPr>
            <a:normAutofit lnSpcReduction="10000"/>
          </a:bodyPr>
          <a:lstStyle/>
          <a:p>
            <a:pPr marL="0" indent="0">
              <a:buNone/>
            </a:pPr>
            <a:r>
              <a:rPr lang="en-GB" sz="2000" i="1" dirty="0">
                <a:solidFill>
                  <a:srgbClr val="3F7F7F"/>
                </a:solidFill>
              </a:rPr>
              <a:t>#home </a:t>
            </a:r>
            <a:r>
              <a:rPr lang="en-GB" sz="2000" i="1" dirty="0">
                <a:solidFill>
                  <a:srgbClr val="000000"/>
                </a:solidFill>
              </a:rPr>
              <a:t>{ </a:t>
            </a:r>
            <a:r>
              <a:rPr lang="en-GB" sz="2000" dirty="0">
                <a:solidFill>
                  <a:srgbClr val="7F007F"/>
                </a:solidFill>
              </a:rPr>
              <a:t>font-weight</a:t>
            </a:r>
            <a:r>
              <a:rPr lang="en-GB" sz="2000" dirty="0">
                <a:solidFill>
                  <a:srgbClr val="000000"/>
                </a:solidFill>
              </a:rPr>
              <a:t>: </a:t>
            </a:r>
            <a:r>
              <a:rPr lang="en-GB" sz="2000" i="1" dirty="0">
                <a:solidFill>
                  <a:srgbClr val="2A00E1"/>
                </a:solidFill>
              </a:rPr>
              <a:t>bold</a:t>
            </a:r>
            <a:r>
              <a:rPr lang="en-GB" sz="2000" i="1" dirty="0">
                <a:solidFill>
                  <a:srgbClr val="000000"/>
                </a:solidFill>
              </a:rPr>
              <a:t>; </a:t>
            </a:r>
            <a:r>
              <a:rPr lang="en-GB" sz="2000" dirty="0">
                <a:solidFill>
                  <a:srgbClr val="000000"/>
                </a:solidFill>
              </a:rPr>
              <a:t>}</a:t>
            </a:r>
            <a:endParaRPr lang="en-GB" sz="2000" i="1" dirty="0">
              <a:solidFill>
                <a:srgbClr val="3F7F7F"/>
              </a:solidFill>
            </a:endParaRPr>
          </a:p>
          <a:p>
            <a:pPr marL="0" indent="0">
              <a:buNone/>
            </a:pPr>
            <a:r>
              <a:rPr lang="en-GB" sz="2000" i="1" dirty="0">
                <a:solidFill>
                  <a:srgbClr val="3F7F7F"/>
                </a:solidFill>
              </a:rPr>
              <a:t>.navigation </a:t>
            </a:r>
            <a:r>
              <a:rPr lang="en-GB" sz="2000" dirty="0">
                <a:solidFill>
                  <a:srgbClr val="000000"/>
                </a:solidFill>
              </a:rPr>
              <a:t>{</a:t>
            </a:r>
            <a:br>
              <a:rPr lang="en-GB" sz="2000" dirty="0">
                <a:solidFill>
                  <a:srgbClr val="000000"/>
                </a:solidFill>
              </a:rPr>
            </a:br>
            <a:r>
              <a:rPr lang="en-GB" sz="2000" dirty="0"/>
              <a:t>  </a:t>
            </a:r>
            <a:r>
              <a:rPr lang="en-GB" sz="2000" dirty="0">
                <a:solidFill>
                  <a:srgbClr val="7F007F"/>
                </a:solidFill>
              </a:rPr>
              <a:t>background-</a:t>
            </a:r>
            <a:r>
              <a:rPr lang="en-GB" sz="2000" dirty="0" err="1">
                <a:solidFill>
                  <a:srgbClr val="7F007F"/>
                </a:solidFill>
              </a:rPr>
              <a:t>color</a:t>
            </a:r>
            <a:r>
              <a:rPr lang="en-GB" sz="2000" dirty="0">
                <a:solidFill>
                  <a:srgbClr val="000000"/>
                </a:solidFill>
              </a:rPr>
              <a:t>: </a:t>
            </a:r>
            <a:r>
              <a:rPr lang="en-GB" sz="2000" i="1" dirty="0">
                <a:solidFill>
                  <a:srgbClr val="2A00E1"/>
                </a:solidFill>
              </a:rPr>
              <a:t>#00004d</a:t>
            </a:r>
            <a:r>
              <a:rPr lang="en-GB" sz="2000" dirty="0">
                <a:solidFill>
                  <a:srgbClr val="000000"/>
                </a:solidFill>
              </a:rPr>
              <a:t>;</a:t>
            </a:r>
            <a:br>
              <a:rPr lang="en-GB" sz="2000" dirty="0">
                <a:solidFill>
                  <a:srgbClr val="000000"/>
                </a:solidFill>
              </a:rPr>
            </a:br>
            <a:r>
              <a:rPr lang="en-GB" sz="2000" dirty="0">
                <a:solidFill>
                  <a:srgbClr val="000000"/>
                </a:solidFill>
              </a:rPr>
              <a:t>  </a:t>
            </a:r>
            <a:r>
              <a:rPr lang="en-GB" sz="2000" dirty="0" err="1">
                <a:solidFill>
                  <a:srgbClr val="7F007F"/>
                </a:solidFill>
              </a:rPr>
              <a:t>color</a:t>
            </a:r>
            <a:r>
              <a:rPr lang="en-GB" sz="2000" dirty="0">
                <a:solidFill>
                  <a:srgbClr val="000000"/>
                </a:solidFill>
              </a:rPr>
              <a:t>: </a:t>
            </a:r>
            <a:r>
              <a:rPr lang="en-GB" sz="2000" i="1" dirty="0">
                <a:solidFill>
                  <a:srgbClr val="2A00E1"/>
                </a:solidFill>
              </a:rPr>
              <a:t>#FFFFFF</a:t>
            </a:r>
            <a:r>
              <a:rPr lang="en-GB" sz="2000" i="1" dirty="0">
                <a:solidFill>
                  <a:srgbClr val="000000"/>
                </a:solidFill>
              </a:rPr>
              <a:t>;</a:t>
            </a:r>
            <a:br>
              <a:rPr lang="en-GB" sz="2000" i="1" dirty="0">
                <a:solidFill>
                  <a:srgbClr val="000000"/>
                </a:solidFill>
              </a:rPr>
            </a:br>
            <a:r>
              <a:rPr lang="en-GB" sz="2000" dirty="0">
                <a:solidFill>
                  <a:srgbClr val="000000"/>
                </a:solidFill>
              </a:rPr>
              <a:t>  </a:t>
            </a:r>
            <a:r>
              <a:rPr lang="en-GB" sz="2000" dirty="0">
                <a:solidFill>
                  <a:srgbClr val="7F007F"/>
                </a:solidFill>
              </a:rPr>
              <a:t>padding</a:t>
            </a:r>
            <a:r>
              <a:rPr lang="en-GB" sz="2000" dirty="0">
                <a:solidFill>
                  <a:srgbClr val="000000"/>
                </a:solidFill>
              </a:rPr>
              <a:t>: </a:t>
            </a:r>
            <a:r>
              <a:rPr lang="en-GB" sz="2000" i="1" dirty="0">
                <a:solidFill>
                  <a:srgbClr val="2A00E1"/>
                </a:solidFill>
              </a:rPr>
              <a:t>0px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dirty="0">
                <a:solidFill>
                  <a:srgbClr val="000000"/>
                </a:solidFill>
              </a:rPr>
              <a:t>;</a:t>
            </a:r>
            <a:br>
              <a:rPr lang="en-GB" sz="2000" dirty="0">
                <a:solidFill>
                  <a:srgbClr val="000000"/>
                </a:solidFill>
              </a:rPr>
            </a:br>
            <a:r>
              <a:rPr lang="en-GB" sz="2000" dirty="0">
                <a:solidFill>
                  <a:srgbClr val="000000"/>
                </a:solidFill>
              </a:rPr>
              <a:t>  </a:t>
            </a:r>
            <a:r>
              <a:rPr lang="en-GB" sz="2000" dirty="0">
                <a:solidFill>
                  <a:srgbClr val="7F007F"/>
                </a:solidFill>
              </a:rPr>
              <a:t>width</a:t>
            </a:r>
            <a:r>
              <a:rPr lang="en-GB" sz="2000" dirty="0">
                <a:solidFill>
                  <a:srgbClr val="000000"/>
                </a:solidFill>
              </a:rPr>
              <a:t>: </a:t>
            </a:r>
            <a:r>
              <a:rPr lang="en-GB" sz="2000" i="1" dirty="0">
                <a:solidFill>
                  <a:srgbClr val="2A00E1"/>
                </a:solidFill>
              </a:rPr>
              <a:t>100%</a:t>
            </a:r>
            <a:r>
              <a:rPr lang="en-GB" sz="2000" dirty="0">
                <a:solidFill>
                  <a:srgbClr val="000000"/>
                </a:solidFill>
              </a:rPr>
              <a:t>;</a:t>
            </a:r>
            <a:br>
              <a:rPr lang="en-GB" sz="2000" dirty="0">
                <a:solidFill>
                  <a:srgbClr val="000000"/>
                </a:solidFill>
              </a:rPr>
            </a:br>
            <a:r>
              <a:rPr lang="en-GB" sz="2000" dirty="0">
                <a:solidFill>
                  <a:srgbClr val="000000"/>
                </a:solidFill>
              </a:rPr>
              <a:t>  </a:t>
            </a:r>
            <a:r>
              <a:rPr lang="en-GB" sz="2000" dirty="0">
                <a:solidFill>
                  <a:srgbClr val="7F007F"/>
                </a:solidFill>
              </a:rPr>
              <a:t>display</a:t>
            </a:r>
            <a:r>
              <a:rPr lang="en-GB" sz="2000" dirty="0">
                <a:solidFill>
                  <a:srgbClr val="000000"/>
                </a:solidFill>
              </a:rPr>
              <a:t>: </a:t>
            </a:r>
            <a:r>
              <a:rPr lang="en-GB" sz="2000" i="1" dirty="0">
                <a:solidFill>
                  <a:srgbClr val="2A00E1"/>
                </a:solidFill>
              </a:rPr>
              <a:t>table</a:t>
            </a:r>
            <a:r>
              <a:rPr lang="en-GB" sz="2000" dirty="0">
                <a:solidFill>
                  <a:srgbClr val="000000"/>
                </a:solidFill>
              </a:rPr>
              <a:t>;</a:t>
            </a:r>
            <a:r>
              <a:rPr lang="en-GB" sz="2000" i="1" dirty="0">
                <a:solidFill>
                  <a:srgbClr val="000000"/>
                </a:solidFill>
              </a:rPr>
              <a:t/>
            </a:r>
            <a:br>
              <a:rPr lang="en-GB" sz="2000" i="1" dirty="0">
                <a:solidFill>
                  <a:srgbClr val="000000"/>
                </a:solidFill>
              </a:rPr>
            </a:br>
            <a:r>
              <a:rPr lang="en-GB" sz="2000" dirty="0">
                <a:solidFill>
                  <a:srgbClr val="000000"/>
                </a:solidFill>
              </a:rPr>
              <a:t>}</a:t>
            </a:r>
          </a:p>
          <a:p>
            <a:pPr marL="0" indent="0">
              <a:buNone/>
            </a:pPr>
            <a:r>
              <a:rPr lang="en-GB" sz="2000" i="1" dirty="0">
                <a:solidFill>
                  <a:srgbClr val="3F7F7F"/>
                </a:solidFill>
              </a:rPr>
              <a:t>.navigation </a:t>
            </a:r>
            <a:r>
              <a:rPr lang="en-GB" sz="2000" b="1" dirty="0" err="1">
                <a:solidFill>
                  <a:srgbClr val="3F7F7F"/>
                </a:solidFill>
              </a:rPr>
              <a:t>ol</a:t>
            </a:r>
            <a:r>
              <a:rPr lang="en-GB" sz="2000" b="1" dirty="0">
                <a:solidFill>
                  <a:srgbClr val="3F7F7F"/>
                </a:solidFill>
              </a:rPr>
              <a:t> </a:t>
            </a:r>
            <a:r>
              <a:rPr lang="en-GB" sz="2000" dirty="0">
                <a:solidFill>
                  <a:srgbClr val="000000"/>
                </a:solidFill>
              </a:rPr>
              <a:t>{</a:t>
            </a:r>
            <a:r>
              <a:rPr lang="en-GB" sz="2000" b="1" i="1" dirty="0">
                <a:solidFill>
                  <a:srgbClr val="000000"/>
                </a:solidFill>
              </a:rPr>
              <a:t/>
            </a:r>
            <a:br>
              <a:rPr lang="en-GB" sz="2000" b="1" i="1" dirty="0">
                <a:solidFill>
                  <a:srgbClr val="000000"/>
                </a:solidFill>
              </a:rPr>
            </a:br>
            <a:r>
              <a:rPr lang="en-GB" sz="2000" dirty="0"/>
              <a:t>  </a:t>
            </a:r>
            <a:r>
              <a:rPr lang="en-GB" sz="2000" dirty="0">
                <a:solidFill>
                  <a:srgbClr val="7F007F"/>
                </a:solidFill>
              </a:rPr>
              <a:t>padding</a:t>
            </a:r>
            <a:r>
              <a:rPr lang="en-GB" sz="2000" dirty="0">
                <a:solidFill>
                  <a:srgbClr val="000000"/>
                </a:solidFill>
              </a:rPr>
              <a:t>: </a:t>
            </a:r>
            <a:r>
              <a:rPr lang="en-GB" sz="2000" i="1" dirty="0">
                <a:solidFill>
                  <a:srgbClr val="2A00E1"/>
                </a:solidFill>
              </a:rPr>
              <a:t>0px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dirty="0">
                <a:solidFill>
                  <a:srgbClr val="000000"/>
                </a:solidFill>
              </a:rPr>
              <a:t>;</a:t>
            </a:r>
            <a:r>
              <a:rPr lang="en-GB" sz="2000" i="1" dirty="0">
                <a:solidFill>
                  <a:srgbClr val="000000"/>
                </a:solidFill>
              </a:rPr>
              <a:t/>
            </a:r>
            <a:br>
              <a:rPr lang="en-GB" sz="2000" i="1" dirty="0">
                <a:solidFill>
                  <a:srgbClr val="000000"/>
                </a:solidFill>
              </a:rPr>
            </a:br>
            <a:r>
              <a:rPr lang="en-GB" sz="2000" dirty="0">
                <a:solidFill>
                  <a:srgbClr val="000000"/>
                </a:solidFill>
              </a:rPr>
              <a:t>  </a:t>
            </a:r>
            <a:r>
              <a:rPr lang="en-GB" sz="2000" dirty="0">
                <a:solidFill>
                  <a:srgbClr val="7F007F"/>
                </a:solidFill>
              </a:rPr>
              <a:t>margin</a:t>
            </a:r>
            <a:r>
              <a:rPr lang="en-GB" sz="2000" dirty="0">
                <a:solidFill>
                  <a:srgbClr val="000000"/>
                </a:solidFill>
              </a:rPr>
              <a:t>: </a:t>
            </a:r>
            <a:r>
              <a:rPr lang="en-GB" sz="2000" i="1" dirty="0">
                <a:solidFill>
                  <a:srgbClr val="2A00E1"/>
                </a:solidFill>
              </a:rPr>
              <a:t>0px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dirty="0">
                <a:solidFill>
                  <a:srgbClr val="000000"/>
                </a:solidFill>
              </a:rPr>
              <a:t>;</a:t>
            </a:r>
          </a:p>
          <a:p>
            <a:pPr marL="0" indent="0">
              <a:buNone/>
            </a:pPr>
            <a:r>
              <a:rPr lang="en-GB" sz="2000" dirty="0">
                <a:solidFill>
                  <a:srgbClr val="000000"/>
                </a:solidFill>
              </a:rPr>
              <a:t>}</a:t>
            </a:r>
            <a:endParaRPr lang="en-GB" sz="2000" dirty="0"/>
          </a:p>
          <a:p>
            <a:pPr marL="0" indent="0">
              <a:buNone/>
            </a:pPr>
            <a:r>
              <a:rPr lang="en-GB" sz="2000" i="1" dirty="0">
                <a:solidFill>
                  <a:srgbClr val="3F7F7F"/>
                </a:solidFill>
              </a:rPr>
              <a:t>.navigation </a:t>
            </a:r>
            <a:r>
              <a:rPr lang="en-GB" sz="2000" b="1" dirty="0">
                <a:solidFill>
                  <a:srgbClr val="3F7F7F"/>
                </a:solidFill>
              </a:rPr>
              <a:t>a:visited </a:t>
            </a:r>
            <a:r>
              <a:rPr lang="en-GB" sz="2000" dirty="0">
                <a:solidFill>
                  <a:srgbClr val="000000"/>
                </a:solidFill>
              </a:rPr>
              <a:t>{</a:t>
            </a:r>
            <a:r>
              <a:rPr lang="en-GB" sz="2000" b="1" i="1" dirty="0">
                <a:solidFill>
                  <a:srgbClr val="000000"/>
                </a:solidFill>
              </a:rPr>
              <a:t> </a:t>
            </a:r>
            <a:r>
              <a:rPr lang="en-GB" sz="2000" dirty="0" err="1">
                <a:solidFill>
                  <a:srgbClr val="7F007F"/>
                </a:solidFill>
              </a:rPr>
              <a:t>color</a:t>
            </a:r>
            <a:r>
              <a:rPr lang="en-GB" sz="2000" dirty="0">
                <a:solidFill>
                  <a:srgbClr val="000000"/>
                </a:solidFill>
              </a:rPr>
              <a:t>: </a:t>
            </a:r>
            <a:r>
              <a:rPr lang="en-GB" sz="2000" i="1" dirty="0">
                <a:solidFill>
                  <a:srgbClr val="2A00E1"/>
                </a:solidFill>
              </a:rPr>
              <a:t>#</a:t>
            </a:r>
            <a:r>
              <a:rPr lang="en-GB" sz="2000" i="1" dirty="0" err="1">
                <a:solidFill>
                  <a:srgbClr val="2A00E1"/>
                </a:solidFill>
              </a:rPr>
              <a:t>ffffff</a:t>
            </a:r>
            <a:r>
              <a:rPr lang="en-GB" sz="2000" i="1" dirty="0">
                <a:solidFill>
                  <a:srgbClr val="000000"/>
                </a:solidFill>
              </a:rPr>
              <a:t>; </a:t>
            </a:r>
            <a:r>
              <a:rPr lang="en-GB" sz="2000" dirty="0">
                <a:solidFill>
                  <a:srgbClr val="000000"/>
                </a:solidFill>
              </a:rPr>
              <a:t>}</a:t>
            </a:r>
            <a:endParaRPr lang="en-GB" sz="2000" dirty="0"/>
          </a:p>
        </p:txBody>
      </p:sp>
      <p:sp>
        <p:nvSpPr>
          <p:cNvPr id="4" name="Title 3"/>
          <p:cNvSpPr>
            <a:spLocks noGrp="1"/>
          </p:cNvSpPr>
          <p:nvPr>
            <p:ph type="title"/>
          </p:nvPr>
        </p:nvSpPr>
        <p:spPr/>
        <p:txBody>
          <a:bodyPr>
            <a:normAutofit fontScale="90000"/>
          </a:bodyPr>
          <a:lstStyle/>
          <a:p>
            <a:r>
              <a:rPr lang="en-GB" dirty="0"/>
              <a:t>CSS id Selector</a:t>
            </a:r>
          </a:p>
        </p:txBody>
      </p:sp>
    </p:spTree>
    <p:extLst>
      <p:ext uri="{BB962C8B-B14F-4D97-AF65-F5344CB8AC3E}">
        <p14:creationId xmlns:p14="http://schemas.microsoft.com/office/powerpoint/2010/main" val="2393238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1800" i="1" dirty="0">
                <a:solidFill>
                  <a:srgbClr val="3F7F7F"/>
                </a:solidFill>
              </a:rPr>
              <a:t>.navigation </a:t>
            </a:r>
            <a:r>
              <a:rPr lang="en-GB" sz="1800" b="1" dirty="0">
                <a:solidFill>
                  <a:srgbClr val="3F7F7F"/>
                </a:solidFill>
              </a:rPr>
              <a:t>li </a:t>
            </a:r>
            <a:r>
              <a:rPr lang="en-GB" sz="1800" dirty="0">
                <a:solidFill>
                  <a:srgbClr val="000000"/>
                </a:solidFill>
              </a:rPr>
              <a:t>{</a:t>
            </a:r>
            <a:r>
              <a:rPr lang="en-GB" sz="1800" b="1" i="1" dirty="0">
                <a:solidFill>
                  <a:srgbClr val="000000"/>
                </a:solidFill>
              </a:rPr>
              <a:t/>
            </a:r>
            <a:br>
              <a:rPr lang="en-GB" sz="1800" b="1" i="1" dirty="0">
                <a:solidFill>
                  <a:srgbClr val="000000"/>
                </a:solidFill>
              </a:rPr>
            </a:br>
            <a:r>
              <a:rPr lang="en-GB" sz="1800" dirty="0"/>
              <a:t>  </a:t>
            </a:r>
            <a:r>
              <a:rPr lang="en-GB" sz="1800" dirty="0">
                <a:solidFill>
                  <a:srgbClr val="7F007F"/>
                </a:solidFill>
              </a:rPr>
              <a:t>display</a:t>
            </a:r>
            <a:r>
              <a:rPr lang="en-GB" sz="1800" dirty="0">
                <a:solidFill>
                  <a:srgbClr val="000000"/>
                </a:solidFill>
              </a:rPr>
              <a:t>: </a:t>
            </a:r>
            <a:r>
              <a:rPr lang="en-GB" sz="1800" i="1" dirty="0">
                <a:solidFill>
                  <a:srgbClr val="2A00E1"/>
                </a:solidFill>
              </a:rPr>
              <a:t>table-cell</a:t>
            </a:r>
            <a:r>
              <a:rPr lang="en-GB" sz="1800" dirty="0">
                <a:solidFill>
                  <a:srgbClr val="000000"/>
                </a:solidFill>
              </a:rPr>
              <a:t>;</a:t>
            </a:r>
            <a:r>
              <a:rPr lang="en-GB" sz="1800" i="1" dirty="0">
                <a:solidFill>
                  <a:srgbClr val="000000"/>
                </a:solidFill>
              </a:rPr>
              <a:t/>
            </a:r>
            <a:br>
              <a:rPr lang="en-GB" sz="1800" i="1" dirty="0">
                <a:solidFill>
                  <a:srgbClr val="000000"/>
                </a:solidFill>
              </a:rPr>
            </a:br>
            <a:r>
              <a:rPr lang="en-GB" sz="1800" dirty="0">
                <a:solidFill>
                  <a:srgbClr val="000000"/>
                </a:solidFill>
              </a:rPr>
              <a:t>  </a:t>
            </a:r>
            <a:r>
              <a:rPr lang="en-GB" sz="1800" dirty="0">
                <a:solidFill>
                  <a:srgbClr val="7F007F"/>
                </a:solidFill>
              </a:rPr>
              <a:t>text-align</a:t>
            </a:r>
            <a:r>
              <a:rPr lang="en-GB" sz="1800" dirty="0">
                <a:solidFill>
                  <a:srgbClr val="000000"/>
                </a:solidFill>
              </a:rPr>
              <a:t>: </a:t>
            </a:r>
            <a:r>
              <a:rPr lang="en-GB" sz="1800" i="1" dirty="0" err="1">
                <a:solidFill>
                  <a:srgbClr val="2A00E1"/>
                </a:solidFill>
              </a:rPr>
              <a:t>center</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vertical-align</a:t>
            </a:r>
            <a:r>
              <a:rPr lang="en-GB" sz="1800" dirty="0">
                <a:solidFill>
                  <a:srgbClr val="000000"/>
                </a:solidFill>
              </a:rPr>
              <a:t>: </a:t>
            </a:r>
            <a:r>
              <a:rPr lang="en-GB" sz="1800" i="1" dirty="0">
                <a:solidFill>
                  <a:srgbClr val="2A00E1"/>
                </a:solidFill>
              </a:rPr>
              <a:t>middle</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float</a:t>
            </a:r>
            <a:r>
              <a:rPr lang="en-GB" sz="1800" dirty="0">
                <a:solidFill>
                  <a:srgbClr val="000000"/>
                </a:solidFill>
              </a:rPr>
              <a:t>: </a:t>
            </a:r>
            <a:r>
              <a:rPr lang="en-GB" sz="1800" i="1" dirty="0">
                <a:solidFill>
                  <a:srgbClr val="2A00E1"/>
                </a:solidFill>
              </a:rPr>
              <a:t>left</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width</a:t>
            </a:r>
            <a:r>
              <a:rPr lang="en-GB" sz="1800" dirty="0">
                <a:solidFill>
                  <a:srgbClr val="000000"/>
                </a:solidFill>
              </a:rPr>
              <a:t>: </a:t>
            </a:r>
            <a:r>
              <a:rPr lang="en-GB" sz="1800" i="1" dirty="0">
                <a:solidFill>
                  <a:srgbClr val="2A00E1"/>
                </a:solidFill>
              </a:rPr>
              <a:t>25%</a:t>
            </a:r>
            <a:r>
              <a:rPr lang="en-GB" sz="1800" i="1" dirty="0">
                <a:solidFill>
                  <a:srgbClr val="000000"/>
                </a:solidFill>
              </a:rPr>
              <a:t>;</a:t>
            </a:r>
            <a:br>
              <a:rPr lang="en-GB" sz="1800" i="1" dirty="0">
                <a:solidFill>
                  <a:srgbClr val="000000"/>
                </a:solidFill>
              </a:rPr>
            </a:br>
            <a:r>
              <a:rPr lang="en-GB" sz="1800" dirty="0">
                <a:solidFill>
                  <a:srgbClr val="000000"/>
                </a:solidFill>
              </a:rPr>
              <a:t>}</a:t>
            </a:r>
          </a:p>
          <a:p>
            <a:pPr marL="0" indent="0">
              <a:buNone/>
            </a:pPr>
            <a:r>
              <a:rPr lang="en-GB" sz="1800" i="1" dirty="0">
                <a:solidFill>
                  <a:srgbClr val="3F7F7F"/>
                </a:solidFill>
              </a:rPr>
              <a:t>.navigation</a:t>
            </a:r>
            <a:r>
              <a:rPr lang="en-GB" sz="1800" b="1" i="1" dirty="0">
                <a:solidFill>
                  <a:srgbClr val="3F7F7F"/>
                </a:solidFill>
              </a:rPr>
              <a:t> </a:t>
            </a:r>
            <a:r>
              <a:rPr lang="en-GB" sz="1800" b="1" dirty="0" err="1">
                <a:solidFill>
                  <a:srgbClr val="3F7F7F"/>
                </a:solidFill>
              </a:rPr>
              <a:t>li:hover</a:t>
            </a:r>
            <a:r>
              <a:rPr lang="en-GB" sz="1800" b="1" dirty="0">
                <a:solidFill>
                  <a:srgbClr val="3F7F7F"/>
                </a:solidFill>
              </a:rPr>
              <a:t> </a:t>
            </a:r>
            <a:r>
              <a:rPr lang="en-GB" sz="1800" dirty="0">
                <a:solidFill>
                  <a:srgbClr val="000000"/>
                </a:solidFill>
              </a:rPr>
              <a:t>{</a:t>
            </a:r>
            <a:r>
              <a:rPr lang="en-GB" sz="1800" b="1" i="1" dirty="0">
                <a:solidFill>
                  <a:srgbClr val="000000"/>
                </a:solidFill>
              </a:rPr>
              <a:t> </a:t>
            </a:r>
            <a:br>
              <a:rPr lang="en-GB" sz="1800" b="1" i="1" dirty="0">
                <a:solidFill>
                  <a:srgbClr val="000000"/>
                </a:solidFill>
              </a:rPr>
            </a:br>
            <a:r>
              <a:rPr lang="en-GB" sz="1800" b="1" i="1" dirty="0">
                <a:solidFill>
                  <a:srgbClr val="000000"/>
                </a:solidFill>
              </a:rPr>
              <a:t>  </a:t>
            </a:r>
            <a:r>
              <a:rPr lang="en-GB" sz="1800" dirty="0">
                <a:solidFill>
                  <a:srgbClr val="7F007F"/>
                </a:solidFill>
              </a:rPr>
              <a:t>background-</a:t>
            </a:r>
            <a:r>
              <a:rPr lang="en-GB" sz="1800" dirty="0" err="1">
                <a:solidFill>
                  <a:srgbClr val="7F007F"/>
                </a:solidFill>
              </a:rPr>
              <a:t>color</a:t>
            </a:r>
            <a:r>
              <a:rPr lang="en-GB" sz="1800" dirty="0">
                <a:solidFill>
                  <a:srgbClr val="000000"/>
                </a:solidFill>
              </a:rPr>
              <a:t>: </a:t>
            </a:r>
            <a:r>
              <a:rPr lang="en-GB" sz="1800" i="1" dirty="0">
                <a:solidFill>
                  <a:srgbClr val="2A00E1"/>
                </a:solidFill>
              </a:rPr>
              <a:t>#3333ff</a:t>
            </a:r>
            <a:r>
              <a:rPr lang="en-GB" sz="1800" dirty="0">
                <a:solidFill>
                  <a:srgbClr val="000000"/>
                </a:solidFill>
              </a:rPr>
              <a:t>; </a:t>
            </a:r>
            <a:r>
              <a:rPr lang="en-GB" sz="1800" i="1" dirty="0">
                <a:solidFill>
                  <a:srgbClr val="000000"/>
                </a:solidFill>
              </a:rPr>
              <a:t/>
            </a:r>
            <a:br>
              <a:rPr lang="en-GB" sz="1800" i="1" dirty="0">
                <a:solidFill>
                  <a:srgbClr val="000000"/>
                </a:solidFill>
              </a:rPr>
            </a:br>
            <a:r>
              <a:rPr lang="en-GB" sz="1800" dirty="0">
                <a:solidFill>
                  <a:srgbClr val="000000"/>
                </a:solidFill>
              </a:rPr>
              <a:t>}</a:t>
            </a:r>
          </a:p>
          <a:p>
            <a:pPr marL="0" indent="0">
              <a:buNone/>
            </a:pPr>
            <a:r>
              <a:rPr lang="en-GB" sz="1800" i="1" dirty="0">
                <a:solidFill>
                  <a:srgbClr val="3F7F7F"/>
                </a:solidFill>
              </a:rPr>
              <a:t>.navigation </a:t>
            </a:r>
            <a:r>
              <a:rPr lang="en-GB" sz="1800" b="1" dirty="0">
                <a:solidFill>
                  <a:srgbClr val="3F7F7F"/>
                </a:solidFill>
              </a:rPr>
              <a:t>a:link </a:t>
            </a:r>
            <a:r>
              <a:rPr lang="en-GB" sz="1800" dirty="0">
                <a:solidFill>
                  <a:srgbClr val="000000"/>
                </a:solidFill>
              </a:rPr>
              <a:t>{</a:t>
            </a:r>
            <a:br>
              <a:rPr lang="en-GB" sz="1800" dirty="0">
                <a:solidFill>
                  <a:srgbClr val="000000"/>
                </a:solidFill>
              </a:rPr>
            </a:br>
            <a:r>
              <a:rPr lang="en-GB" sz="1800" dirty="0"/>
              <a:t>  </a:t>
            </a:r>
            <a:r>
              <a:rPr lang="en-GB" sz="1800" dirty="0" err="1">
                <a:solidFill>
                  <a:srgbClr val="7F007F"/>
                </a:solidFill>
              </a:rPr>
              <a:t>color</a:t>
            </a:r>
            <a:r>
              <a:rPr lang="en-GB" sz="1800" dirty="0">
                <a:solidFill>
                  <a:srgbClr val="000000"/>
                </a:solidFill>
              </a:rPr>
              <a:t>: </a:t>
            </a:r>
            <a:r>
              <a:rPr lang="en-GB" sz="1800" i="1" dirty="0">
                <a:solidFill>
                  <a:srgbClr val="2A00E1"/>
                </a:solidFill>
              </a:rPr>
              <a:t>#</a:t>
            </a:r>
            <a:r>
              <a:rPr lang="en-GB" sz="1800" i="1" dirty="0" err="1">
                <a:solidFill>
                  <a:srgbClr val="2A00E1"/>
                </a:solidFill>
              </a:rPr>
              <a:t>ffffff</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text-decoration</a:t>
            </a:r>
            <a:r>
              <a:rPr lang="en-GB" sz="1800" dirty="0">
                <a:solidFill>
                  <a:srgbClr val="000000"/>
                </a:solidFill>
              </a:rPr>
              <a:t>: </a:t>
            </a:r>
            <a:r>
              <a:rPr lang="en-GB" sz="1800" i="1" dirty="0">
                <a:solidFill>
                  <a:srgbClr val="2A00E1"/>
                </a:solidFill>
              </a:rPr>
              <a:t>none</a:t>
            </a:r>
            <a:r>
              <a:rPr lang="en-GB" sz="1800" i="1" dirty="0">
                <a:solidFill>
                  <a:srgbClr val="000000"/>
                </a:solidFill>
              </a:rPr>
              <a:t>;</a:t>
            </a:r>
            <a:br>
              <a:rPr lang="en-GB" sz="1800" i="1" dirty="0">
                <a:solidFill>
                  <a:srgbClr val="000000"/>
                </a:solidFill>
              </a:rPr>
            </a:br>
            <a:r>
              <a:rPr lang="en-GB" sz="1800" dirty="0">
                <a:solidFill>
                  <a:srgbClr val="000000"/>
                </a:solidFill>
              </a:rPr>
              <a:t>}</a:t>
            </a:r>
            <a:endParaRPr lang="en-GB" sz="1800" dirty="0"/>
          </a:p>
        </p:txBody>
      </p:sp>
      <p:sp>
        <p:nvSpPr>
          <p:cNvPr id="4" name="Title 3"/>
          <p:cNvSpPr>
            <a:spLocks noGrp="1"/>
          </p:cNvSpPr>
          <p:nvPr>
            <p:ph type="title"/>
          </p:nvPr>
        </p:nvSpPr>
        <p:spPr/>
        <p:txBody>
          <a:bodyPr>
            <a:normAutofit fontScale="90000"/>
          </a:bodyPr>
          <a:lstStyle/>
          <a:p>
            <a:r>
              <a:rPr lang="en-GB" dirty="0"/>
              <a:t>Finishing off the CSS</a:t>
            </a:r>
          </a:p>
        </p:txBody>
      </p:sp>
      <p:pic>
        <p:nvPicPr>
          <p:cNvPr id="5" name="Picture 4"/>
          <p:cNvPicPr>
            <a:picLocks noChangeAspect="1"/>
          </p:cNvPicPr>
          <p:nvPr/>
        </p:nvPicPr>
        <p:blipFill>
          <a:blip r:embed="rId2"/>
          <a:stretch>
            <a:fillRect/>
          </a:stretch>
        </p:blipFill>
        <p:spPr>
          <a:xfrm>
            <a:off x="414001" y="2081115"/>
            <a:ext cx="5580000" cy="2695771"/>
          </a:xfrm>
          <a:prstGeom prst="rect">
            <a:avLst/>
          </a:prstGeom>
        </p:spPr>
      </p:pic>
    </p:spTree>
    <p:extLst>
      <p:ext uri="{BB962C8B-B14F-4D97-AF65-F5344CB8AC3E}">
        <p14:creationId xmlns:p14="http://schemas.microsoft.com/office/powerpoint/2010/main" val="40756816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a:t>Before &amp; After</a:t>
            </a:r>
          </a:p>
        </p:txBody>
      </p:sp>
      <p:pic>
        <p:nvPicPr>
          <p:cNvPr id="4" name="Picture 3"/>
          <p:cNvPicPr>
            <a:picLocks noChangeAspect="1"/>
          </p:cNvPicPr>
          <p:nvPr/>
        </p:nvPicPr>
        <p:blipFill rotWithShape="1">
          <a:blip r:embed="rId2"/>
          <a:srcRect b="44405"/>
          <a:stretch/>
        </p:blipFill>
        <p:spPr>
          <a:xfrm>
            <a:off x="414000" y="1929600"/>
            <a:ext cx="11435326" cy="2151746"/>
          </a:xfrm>
          <a:prstGeom prst="rect">
            <a:avLst/>
          </a:prstGeom>
        </p:spPr>
      </p:pic>
      <p:pic>
        <p:nvPicPr>
          <p:cNvPr id="5" name="Picture 4"/>
          <p:cNvPicPr>
            <a:picLocks noChangeAspect="1"/>
          </p:cNvPicPr>
          <p:nvPr/>
        </p:nvPicPr>
        <p:blipFill>
          <a:blip r:embed="rId3"/>
          <a:stretch>
            <a:fillRect/>
          </a:stretch>
        </p:blipFill>
        <p:spPr>
          <a:xfrm>
            <a:off x="5997863" y="3664229"/>
            <a:ext cx="5820937" cy="2812171"/>
          </a:xfrm>
          <a:prstGeom prst="rect">
            <a:avLst/>
          </a:prstGeom>
        </p:spPr>
      </p:pic>
    </p:spTree>
    <p:extLst>
      <p:ext uri="{BB962C8B-B14F-4D97-AF65-F5344CB8AC3E}">
        <p14:creationId xmlns:p14="http://schemas.microsoft.com/office/powerpoint/2010/main" val="1709074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CSS</a:t>
            </a:r>
            <a:endParaRPr lang="en-GB" dirty="0"/>
          </a:p>
        </p:txBody>
      </p:sp>
      <p:sp>
        <p:nvSpPr>
          <p:cNvPr id="3" name="Subtitle 2"/>
          <p:cNvSpPr>
            <a:spLocks noGrp="1"/>
          </p:cNvSpPr>
          <p:nvPr>
            <p:ph type="subTitle" idx="1"/>
          </p:nvPr>
        </p:nvSpPr>
        <p:spPr/>
        <p:txBody>
          <a:bodyPr/>
          <a:lstStyle/>
          <a:p>
            <a:r>
              <a:rPr lang="en-GB" dirty="0"/>
              <a:t>Bootstrap</a:t>
            </a:r>
          </a:p>
        </p:txBody>
      </p:sp>
    </p:spTree>
    <p:extLst>
      <p:ext uri="{BB962C8B-B14F-4D97-AF65-F5344CB8AC3E}">
        <p14:creationId xmlns:p14="http://schemas.microsoft.com/office/powerpoint/2010/main" val="2717248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Bootstrap is and why its important.</a:t>
            </a:r>
          </a:p>
          <a:p>
            <a:endParaRPr lang="en-GB" dirty="0"/>
          </a:p>
          <a:p>
            <a:r>
              <a:rPr lang="en-GB" dirty="0"/>
              <a:t>Gain Practical knowledge with Bootstrap.</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728660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Bootstrap is a very popular and widely used responsive framework.</a:t>
            </a:r>
          </a:p>
          <a:p>
            <a:endParaRPr lang="en-GB" dirty="0"/>
          </a:p>
          <a:p>
            <a:r>
              <a:rPr lang="en-GB" dirty="0"/>
              <a:t>When we call something responsive what we mean is that the page will adapt based on the device used to view that page.</a:t>
            </a:r>
          </a:p>
          <a:p>
            <a:endParaRPr lang="en-GB" dirty="0"/>
          </a:p>
          <a:p>
            <a:r>
              <a:rPr lang="en-GB" dirty="0"/>
              <a:t>Bootstrap is a collection of CSS and JavaScript which we link into our HTML and leverage with classes and id’s.</a:t>
            </a:r>
          </a:p>
          <a:p>
            <a:endParaRPr lang="en-GB" dirty="0"/>
          </a:p>
          <a:p>
            <a:r>
              <a:rPr lang="en-GB" dirty="0"/>
              <a:t>If HTML is the chair, CSS is the material we are using to cover the chair then Bootstrap turns that chair into a folding chair.</a:t>
            </a:r>
          </a:p>
        </p:txBody>
      </p:sp>
      <p:sp>
        <p:nvSpPr>
          <p:cNvPr id="3" name="Title 2"/>
          <p:cNvSpPr>
            <a:spLocks noGrp="1"/>
          </p:cNvSpPr>
          <p:nvPr>
            <p:ph type="title"/>
          </p:nvPr>
        </p:nvSpPr>
        <p:spPr/>
        <p:txBody>
          <a:bodyPr>
            <a:normAutofit fontScale="90000"/>
          </a:bodyPr>
          <a:lstStyle/>
          <a:p>
            <a:r>
              <a:rPr lang="en-GB" dirty="0"/>
              <a:t>What is Bootstrap?</a:t>
            </a:r>
          </a:p>
        </p:txBody>
      </p:sp>
    </p:spTree>
    <p:extLst>
      <p:ext uri="{BB962C8B-B14F-4D97-AF65-F5344CB8AC3E}">
        <p14:creationId xmlns:p14="http://schemas.microsoft.com/office/powerpoint/2010/main" val="13257651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r>
              <a:rPr lang="en-GB" dirty="0"/>
              <a:t>We link the bootstrap CSS in the same way we link our own CSS.</a:t>
            </a:r>
          </a:p>
          <a:p>
            <a:endParaRPr lang="en-GB" dirty="0"/>
          </a:p>
          <a:p>
            <a:r>
              <a:rPr lang="en-GB" dirty="0"/>
              <a:t>We can link multiple CSS files into a single HTML file.</a:t>
            </a:r>
          </a:p>
          <a:p>
            <a:endParaRPr lang="en-GB" dirty="0"/>
          </a:p>
          <a:p>
            <a:r>
              <a:rPr lang="en-GB" dirty="0"/>
              <a:t>We want our CSS to be the last stylesheet linked so that we can override bootstraps CSS not the other way around.</a:t>
            </a:r>
          </a:p>
          <a:p>
            <a:endParaRPr lang="en-GB" dirty="0"/>
          </a:p>
          <a:p>
            <a:r>
              <a:rPr lang="en-GB" dirty="0"/>
              <a:t>We also need the viewport to improve rendering and touch zooming.</a:t>
            </a:r>
          </a:p>
        </p:txBody>
      </p:sp>
      <p:sp>
        <p:nvSpPr>
          <p:cNvPr id="6" name="Content Placeholder 5"/>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meta </a:t>
            </a:r>
            <a:r>
              <a:rPr lang="en-GB" sz="2000" dirty="0">
                <a:solidFill>
                  <a:srgbClr val="7F007F"/>
                </a:solidFill>
                <a:latin typeface="Consolas" panose="020B0609020204030204" pitchFamily="49" charset="0"/>
              </a:rPr>
              <a:t>name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"viewport"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i="1" dirty="0">
                <a:solidFill>
                  <a:srgbClr val="7F007F"/>
                </a:solidFill>
                <a:latin typeface="Consolas" panose="020B0609020204030204" pitchFamily="49" charset="0"/>
              </a:rPr>
              <a:t>content</a:t>
            </a:r>
            <a:r>
              <a:rPr lang="en-GB" sz="2000" i="1"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"width=device-width,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initial-scale=1"</a:t>
            </a:r>
            <a:r>
              <a:rPr lang="en-GB" sz="2000" i="1" dirty="0">
                <a:solidFill>
                  <a:srgbClr val="008080"/>
                </a:solidFill>
                <a:latin typeface="Consolas" panose="020B0609020204030204" pitchFamily="49" charset="0"/>
              </a:rPr>
              <a:t>&gt;</a:t>
            </a:r>
            <a:r>
              <a:rPr lang="en-GB" sz="2000" dirty="0">
                <a:solidFill>
                  <a:srgbClr val="008080"/>
                </a:solidFill>
                <a:latin typeface="Consolas" panose="020B0609020204030204" pitchFamily="49" charset="0"/>
              </a:rPr>
              <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link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css</a:t>
            </a:r>
            <a:r>
              <a:rPr lang="en-GB" sz="2000" i="1" dirty="0">
                <a:solidFill>
                  <a:srgbClr val="2A00FF"/>
                </a:solidFill>
                <a:latin typeface="Consolas" panose="020B0609020204030204" pitchFamily="49" charset="0"/>
              </a:rPr>
              <a:t>/bootstrap.min.css"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err="1">
                <a:solidFill>
                  <a:srgbClr val="7F007F"/>
                </a:solidFill>
                <a:latin typeface="Consolas" panose="020B0609020204030204" pitchFamily="49" charset="0"/>
              </a:rPr>
              <a:t>rel</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"stylesheet" </a:t>
            </a:r>
            <a:r>
              <a:rPr lang="en-GB" sz="2000" dirty="0">
                <a:solidFill>
                  <a:srgbClr val="7F007F"/>
                </a:solidFill>
                <a:latin typeface="Consolas" panose="020B0609020204030204" pitchFamily="49" charset="0"/>
              </a:rPr>
              <a:t>media</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"screen"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link</a:t>
            </a:r>
            <a:r>
              <a:rPr lang="en-GB" sz="2000" i="1" dirty="0">
                <a:solidFill>
                  <a:srgbClr val="2A00FF"/>
                </a:solidFill>
                <a:latin typeface="Consolas" panose="020B0609020204030204" pitchFamily="49" charset="0"/>
              </a:rPr>
              <a:t>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css</a:t>
            </a:r>
            <a:r>
              <a:rPr lang="en-GB" sz="2000" i="1" dirty="0">
                <a:solidFill>
                  <a:srgbClr val="2A00FF"/>
                </a:solidFill>
                <a:latin typeface="Consolas" panose="020B0609020204030204" pitchFamily="49" charset="0"/>
              </a:rPr>
              <a:t>/main.css"</a:t>
            </a:r>
            <a:r>
              <a:rPr lang="en-GB" sz="2000" dirty="0">
                <a:solidFill>
                  <a:srgbClr val="3F7F7F"/>
                </a:solidFill>
                <a:latin typeface="Consolas" panose="020B0609020204030204" pitchFamily="49" charset="0"/>
              </a:rPr>
              <a:t> </a:t>
            </a:r>
            <a:br>
              <a:rPr lang="en-GB" sz="2000" dirty="0">
                <a:solidFill>
                  <a:srgbClr val="3F7F7F"/>
                </a:solidFill>
                <a:latin typeface="Consolas" panose="020B0609020204030204" pitchFamily="49" charset="0"/>
              </a:rPr>
            </a:br>
            <a:r>
              <a:rPr lang="en-GB" sz="2000" dirty="0">
                <a:solidFill>
                  <a:srgbClr val="3F7F7F"/>
                </a:solidFill>
                <a:latin typeface="Consolas" panose="020B0609020204030204" pitchFamily="49" charset="0"/>
              </a:rPr>
              <a:t>    </a:t>
            </a:r>
            <a:r>
              <a:rPr lang="en-GB" sz="2000" dirty="0" err="1">
                <a:solidFill>
                  <a:srgbClr val="7F007F"/>
                </a:solidFill>
                <a:latin typeface="Consolas" panose="020B0609020204030204" pitchFamily="49" charset="0"/>
              </a:rPr>
              <a:t>rel</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"stylesheet" </a:t>
            </a:r>
            <a:r>
              <a:rPr lang="en-GB" sz="2000" dirty="0">
                <a:solidFill>
                  <a:srgbClr val="7F007F"/>
                </a:solidFill>
                <a:latin typeface="Consolas" panose="020B0609020204030204" pitchFamily="49" charset="0"/>
              </a:rPr>
              <a:t>media</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"screen"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p>
        </p:txBody>
      </p:sp>
      <p:sp>
        <p:nvSpPr>
          <p:cNvPr id="4" name="Title 3"/>
          <p:cNvSpPr>
            <a:spLocks noGrp="1"/>
          </p:cNvSpPr>
          <p:nvPr>
            <p:ph type="title"/>
          </p:nvPr>
        </p:nvSpPr>
        <p:spPr/>
        <p:txBody>
          <a:bodyPr>
            <a:normAutofit fontScale="90000"/>
          </a:bodyPr>
          <a:lstStyle/>
          <a:p>
            <a:r>
              <a:rPr lang="en-GB" dirty="0"/>
              <a:t>Linking Bootstrap CSS into our HTML</a:t>
            </a:r>
          </a:p>
        </p:txBody>
      </p:sp>
    </p:spTree>
    <p:extLst>
      <p:ext uri="{BB962C8B-B14F-4D97-AF65-F5344CB8AC3E}">
        <p14:creationId xmlns:p14="http://schemas.microsoft.com/office/powerpoint/2010/main" val="11852436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For bootstrap to work properly we need to link in the </a:t>
            </a:r>
            <a:r>
              <a:rPr lang="en-GB" dirty="0" err="1"/>
              <a:t>javascript</a:t>
            </a:r>
            <a:r>
              <a:rPr lang="en-GB" dirty="0"/>
              <a:t> for both bootstrap and </a:t>
            </a:r>
            <a:r>
              <a:rPr lang="en-GB" dirty="0" err="1"/>
              <a:t>Jquery</a:t>
            </a:r>
            <a:r>
              <a:rPr lang="en-GB" dirty="0"/>
              <a:t>.</a:t>
            </a:r>
          </a:p>
          <a:p>
            <a:endParaRPr lang="en-GB" dirty="0"/>
          </a:p>
          <a:p>
            <a:r>
              <a:rPr lang="en-GB" dirty="0" err="1"/>
              <a:t>JQuery</a:t>
            </a:r>
            <a:r>
              <a:rPr lang="en-GB" dirty="0"/>
              <a:t> is a JavaScript library that focuses on adding animation and transitions to websites.</a:t>
            </a:r>
          </a:p>
          <a:p>
            <a:endParaRPr lang="en-GB" dirty="0"/>
          </a:p>
          <a:p>
            <a:r>
              <a:rPr lang="en-GB" dirty="0"/>
              <a:t>You can also see here how you can link JavaScript using both URL’s and JavaScript files packaged with the HTML.</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script </a:t>
            </a:r>
            <a:r>
              <a:rPr lang="en-GB" sz="2000" dirty="0" err="1">
                <a:solidFill>
                  <a:srgbClr val="7F007F"/>
                </a:solidFill>
                <a:latin typeface="Consolas" panose="020B0609020204030204" pitchFamily="49" charset="0"/>
              </a:rPr>
              <a:t>src</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"https://ajax.googleapis.</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com/ajax/libs/</a:t>
            </a:r>
            <a:r>
              <a:rPr lang="en-GB" sz="2000" i="1" dirty="0" err="1">
                <a:solidFill>
                  <a:srgbClr val="2A00FF"/>
                </a:solidFill>
                <a:latin typeface="Consolas" panose="020B0609020204030204" pitchFamily="49" charset="0"/>
              </a:rPr>
              <a:t>jquery</a:t>
            </a:r>
            <a:r>
              <a:rPr lang="en-GB" sz="2000" i="1" dirty="0">
                <a:solidFill>
                  <a:srgbClr val="2A00FF"/>
                </a:solidFill>
                <a:latin typeface="Consolas" panose="020B0609020204030204" pitchFamily="49" charset="0"/>
              </a:rPr>
              <a:t>/1.12.4/jquery.min.js"</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script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script </a:t>
            </a:r>
            <a:r>
              <a:rPr lang="en-GB" sz="2000" dirty="0" err="1">
                <a:solidFill>
                  <a:srgbClr val="7F007F"/>
                </a:solidFill>
                <a:latin typeface="Consolas" panose="020B0609020204030204" pitchFamily="49" charset="0"/>
              </a:rPr>
              <a:t>src</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js</a:t>
            </a:r>
            <a:r>
              <a:rPr lang="en-GB" sz="2000" i="1" dirty="0">
                <a:solidFill>
                  <a:srgbClr val="2A00FF"/>
                </a:solidFill>
                <a:latin typeface="Consolas" panose="020B0609020204030204" pitchFamily="49" charset="0"/>
              </a:rPr>
              <a:t>/bootstrap.min.js"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"text/</a:t>
            </a:r>
            <a:r>
              <a:rPr lang="en-GB" sz="2000" i="1" dirty="0" err="1">
                <a:solidFill>
                  <a:srgbClr val="2A00FF"/>
                </a:solidFill>
                <a:latin typeface="Consolas" panose="020B0609020204030204" pitchFamily="49" charset="0"/>
              </a:rPr>
              <a:t>javascript</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script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endParaRPr lang="en-GB" sz="2000" dirty="0"/>
          </a:p>
          <a:p>
            <a:endParaRPr lang="en-GB" dirty="0"/>
          </a:p>
        </p:txBody>
      </p:sp>
      <p:sp>
        <p:nvSpPr>
          <p:cNvPr id="4" name="Title 3"/>
          <p:cNvSpPr>
            <a:spLocks noGrp="1"/>
          </p:cNvSpPr>
          <p:nvPr>
            <p:ph type="title"/>
          </p:nvPr>
        </p:nvSpPr>
        <p:spPr/>
        <p:txBody>
          <a:bodyPr>
            <a:normAutofit fontScale="90000"/>
          </a:bodyPr>
          <a:lstStyle/>
          <a:p>
            <a:r>
              <a:rPr lang="en-GB" dirty="0"/>
              <a:t>Linking Bootstrap JavaScript</a:t>
            </a:r>
          </a:p>
        </p:txBody>
      </p:sp>
    </p:spTree>
    <p:extLst>
      <p:ext uri="{BB962C8B-B14F-4D97-AF65-F5344CB8AC3E}">
        <p14:creationId xmlns:p14="http://schemas.microsoft.com/office/powerpoint/2010/main" val="40136931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will be using the same code from the HTML example.</a:t>
            </a:r>
          </a:p>
          <a:p>
            <a:endParaRPr lang="en-GB" dirty="0"/>
          </a:p>
          <a:p>
            <a:r>
              <a:rPr lang="en-GB" dirty="0"/>
              <a:t>Here we are applying rules to our </a:t>
            </a:r>
            <a:r>
              <a:rPr lang="en-GB" dirty="0" err="1"/>
              <a:t>nav</a:t>
            </a:r>
            <a:r>
              <a:rPr lang="en-GB" dirty="0"/>
              <a:t> and div tags to move them to the top of the screen.</a:t>
            </a:r>
          </a:p>
          <a:p>
            <a:endParaRPr lang="en-GB" dirty="0"/>
          </a:p>
          <a:p>
            <a:r>
              <a:rPr lang="en-GB" dirty="0"/>
              <a:t>Each class will apply a couple of rules to manipulate the pages Structure.</a:t>
            </a:r>
          </a:p>
          <a:p>
            <a:endParaRPr lang="en-GB" dirty="0"/>
          </a:p>
          <a:p>
            <a:r>
              <a:rPr lang="en-GB" dirty="0"/>
              <a:t>navbar-fixed-top for example only sets the element to move with the user when scrolling</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nav</a:t>
            </a:r>
            <a:r>
              <a:rPr lang="en-GB" sz="2000" dirty="0">
                <a:solidFill>
                  <a:srgbClr val="3F7F7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 navbar-fixed-top navbar-inverse"</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"container"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"navbar-header"</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Making a Bootstrap navbar</a:t>
            </a:r>
          </a:p>
        </p:txBody>
      </p:sp>
    </p:spTree>
    <p:extLst>
      <p:ext uri="{BB962C8B-B14F-4D97-AF65-F5344CB8AC3E}">
        <p14:creationId xmlns:p14="http://schemas.microsoft.com/office/powerpoint/2010/main" val="24015660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When the screen gets too small to display our navigation links we want them to collapse into an expandable menu.</a:t>
            </a:r>
          </a:p>
          <a:p>
            <a:endParaRPr lang="en-GB" dirty="0"/>
          </a:p>
          <a:p>
            <a:r>
              <a:rPr lang="en-GB" dirty="0"/>
              <a:t>We can use this bit of code to render that button when this happens.</a:t>
            </a:r>
          </a:p>
          <a:p>
            <a:endParaRPr lang="en-GB" dirty="0"/>
          </a:p>
          <a:p>
            <a:r>
              <a:rPr lang="en-GB" dirty="0"/>
              <a:t>The data-target is used by JavaScript to take any element within the specified id into the dropdown.</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i="1" dirty="0">
                <a:solidFill>
                  <a:srgbClr val="008080"/>
                </a:solidFill>
                <a:latin typeface="Consolas" panose="020B0609020204030204" pitchFamily="49" charset="0"/>
              </a:rPr>
              <a:t>&lt;/</a:t>
            </a:r>
            <a:r>
              <a:rPr lang="en-GB" sz="2000" i="1" dirty="0">
                <a:solidFill>
                  <a:srgbClr val="3F7F7F"/>
                </a:solidFill>
                <a:latin typeface="Consolas" panose="020B0609020204030204" pitchFamily="49" charset="0"/>
              </a:rPr>
              <a:t>a</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 </a:t>
            </a:r>
            <a:r>
              <a:rPr lang="en-GB" sz="2000" i="1" dirty="0">
                <a:solidFill>
                  <a:srgbClr val="7F007F"/>
                </a:solidFill>
                <a:latin typeface="Consolas" panose="020B0609020204030204" pitchFamily="49" charset="0"/>
              </a:rPr>
              <a:t>data-toggle</a:t>
            </a:r>
            <a:r>
              <a:rPr lang="en-GB" sz="2000" i="1"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"collapse"</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"navbar-toggle collapsed"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data-target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"button"</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aria-expanded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"false"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i="1" dirty="0">
                <a:solidFill>
                  <a:srgbClr val="7F007F"/>
                </a:solidFill>
                <a:latin typeface="Consolas" panose="020B0609020204030204" pitchFamily="49" charset="0"/>
              </a:rPr>
              <a:t>aria-controls</a:t>
            </a:r>
            <a:r>
              <a:rPr lang="en-GB" sz="2000" i="1"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sr</a:t>
            </a:r>
            <a:r>
              <a:rPr lang="en-GB" sz="2000" i="1" dirty="0">
                <a:solidFill>
                  <a:srgbClr val="2A00FF"/>
                </a:solidFill>
                <a:latin typeface="Consolas" panose="020B0609020204030204" pitchFamily="49" charset="0"/>
              </a:rPr>
              <a:t>-only"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Toggle Navigation</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"icon-bar"</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"icon-bar"</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"icon-bar"</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Burger Button</a:t>
            </a:r>
          </a:p>
        </p:txBody>
      </p:sp>
    </p:spTree>
    <p:extLst>
      <p:ext uri="{BB962C8B-B14F-4D97-AF65-F5344CB8AC3E}">
        <p14:creationId xmlns:p14="http://schemas.microsoft.com/office/powerpoint/2010/main" val="540263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t>HTTP is a stateless protocol.</a:t>
            </a:r>
          </a:p>
          <a:p>
            <a:endParaRPr lang="en-GB" sz="2000" dirty="0"/>
          </a:p>
          <a:p>
            <a:r>
              <a:rPr lang="en-GB" sz="2000" dirty="0"/>
              <a:t>Each command is executed independently, without any knowledge of the commands that came before it.</a:t>
            </a:r>
          </a:p>
          <a:p>
            <a:endParaRPr lang="en-GB" sz="2000" dirty="0"/>
          </a:p>
          <a:p>
            <a:r>
              <a:rPr lang="en-GB" sz="2000" dirty="0"/>
              <a:t>Errors on the Internet can be quite frustrating — especially if you do not know the difference between a 404 error and a 502 error. </a:t>
            </a:r>
          </a:p>
          <a:p>
            <a:endParaRPr lang="en-GB" sz="2000" dirty="0"/>
          </a:p>
          <a:p>
            <a:r>
              <a:rPr lang="en-GB" sz="2000" dirty="0"/>
              <a:t>These error messages, also called HTTP status codes are response codes given by Web servers and help identify the cause of the problem.</a:t>
            </a:r>
          </a:p>
        </p:txBody>
      </p:sp>
      <p:sp>
        <p:nvSpPr>
          <p:cNvPr id="3" name="Title 2"/>
          <p:cNvSpPr>
            <a:spLocks noGrp="1"/>
          </p:cNvSpPr>
          <p:nvPr>
            <p:ph type="title"/>
          </p:nvPr>
        </p:nvSpPr>
        <p:spPr/>
        <p:txBody>
          <a:bodyPr>
            <a:normAutofit fontScale="90000"/>
          </a:bodyPr>
          <a:lstStyle/>
          <a:p>
            <a:r>
              <a:rPr lang="en-GB" dirty="0"/>
              <a:t>HTTP</a:t>
            </a:r>
          </a:p>
        </p:txBody>
      </p:sp>
    </p:spTree>
    <p:extLst>
      <p:ext uri="{BB962C8B-B14F-4D97-AF65-F5344CB8AC3E}">
        <p14:creationId xmlns:p14="http://schemas.microsoft.com/office/powerpoint/2010/main" val="3067897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want our menu links to be included in the dropdown so we will give the containing &lt;div&gt; the id of navbar.</a:t>
            </a:r>
          </a:p>
          <a:p>
            <a:endParaRPr lang="en-GB" dirty="0"/>
          </a:p>
          <a:p>
            <a:r>
              <a:rPr lang="en-GB" dirty="0"/>
              <a:t>We will also use the class of navbar-right to float the elements to the right of the navbar.</a:t>
            </a:r>
          </a:p>
          <a:p>
            <a:endParaRPr lang="en-GB" dirty="0"/>
          </a:p>
          <a:p>
            <a:r>
              <a:rPr lang="en-GB" dirty="0"/>
              <a:t>All of the classes we are applying we can override in our own CSS files.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"collapse navbar-collapse"</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"navbar-right"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Page Links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ul</a:t>
            </a:r>
            <a:r>
              <a:rPr lang="en-GB" sz="2000" dirty="0">
                <a:solidFill>
                  <a:srgbClr val="3F7F7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nav</a:t>
            </a:r>
            <a:r>
              <a:rPr lang="en-GB" sz="2000" i="1" dirty="0">
                <a:solidFill>
                  <a:srgbClr val="2A00FF"/>
                </a:solidFill>
                <a:latin typeface="Consolas" panose="020B0609020204030204" pitchFamily="49" charset="0"/>
              </a:rPr>
              <a:t> navbar-</a:t>
            </a:r>
            <a:r>
              <a:rPr lang="en-GB" sz="2000" i="1" dirty="0" err="1">
                <a:solidFill>
                  <a:srgbClr val="2A00FF"/>
                </a:solidFill>
                <a:latin typeface="Consolas" panose="020B0609020204030204" pitchFamily="49" charset="0"/>
              </a:rPr>
              <a:t>nav</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li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"navbar-brand"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"manage_stock.html"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Manage Stock</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li</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li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"navbar-brand"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"replenish_stock.html"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Replenish Stock</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li</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ul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endParaRPr lang="en-GB" dirty="0"/>
          </a:p>
        </p:txBody>
      </p:sp>
      <p:sp>
        <p:nvSpPr>
          <p:cNvPr id="4" name="Title 3"/>
          <p:cNvSpPr>
            <a:spLocks noGrp="1"/>
          </p:cNvSpPr>
          <p:nvPr>
            <p:ph type="title"/>
          </p:nvPr>
        </p:nvSpPr>
        <p:spPr/>
        <p:txBody>
          <a:bodyPr>
            <a:normAutofit fontScale="90000"/>
          </a:bodyPr>
          <a:lstStyle/>
          <a:p>
            <a:r>
              <a:rPr lang="en-GB" dirty="0"/>
              <a:t>Making our Menu Collapsible</a:t>
            </a:r>
          </a:p>
        </p:txBody>
      </p:sp>
    </p:spTree>
    <p:extLst>
      <p:ext uri="{BB962C8B-B14F-4D97-AF65-F5344CB8AC3E}">
        <p14:creationId xmlns:p14="http://schemas.microsoft.com/office/powerpoint/2010/main" val="3167425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will be applying styles to our navbar form as well.</a:t>
            </a:r>
          </a:p>
          <a:p>
            <a:endParaRPr lang="en-GB" dirty="0"/>
          </a:p>
          <a:p>
            <a:r>
              <a:rPr lang="en-GB" dirty="0"/>
              <a:t>The </a:t>
            </a:r>
            <a:r>
              <a:rPr lang="en-GB" dirty="0" err="1"/>
              <a:t>btn</a:t>
            </a:r>
            <a:r>
              <a:rPr lang="en-GB" dirty="0"/>
              <a:t> class will style the button to look more </a:t>
            </a:r>
            <a:r>
              <a:rPr lang="en-GB" dirty="0" err="1"/>
              <a:t>buttony</a:t>
            </a:r>
            <a:r>
              <a:rPr lang="en-GB" dirty="0"/>
              <a:t>.</a:t>
            </a:r>
          </a:p>
          <a:p>
            <a:endParaRPr lang="en-GB" dirty="0"/>
          </a:p>
          <a:p>
            <a:r>
              <a:rPr lang="en-GB" dirty="0" err="1"/>
              <a:t>btn</a:t>
            </a:r>
            <a:r>
              <a:rPr lang="en-GB" dirty="0"/>
              <a:t>-success will make the button visually distinctive to other buttons.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ul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form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"navbar-form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navbar-right"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btn</a:t>
            </a:r>
            <a:r>
              <a:rPr lang="en-GB" sz="2000" i="1" dirty="0">
                <a:solidFill>
                  <a:srgbClr val="2A00FF"/>
                </a:solidFill>
                <a:latin typeface="Consolas" panose="020B0609020204030204" pitchFamily="49" charset="0"/>
              </a:rPr>
              <a:t> </a:t>
            </a:r>
            <a:r>
              <a:rPr lang="en-GB" sz="2000" i="1" dirty="0" err="1">
                <a:solidFill>
                  <a:srgbClr val="2A00FF"/>
                </a:solidFill>
                <a:latin typeface="Consolas" panose="020B0609020204030204" pitchFamily="49" charset="0"/>
              </a:rPr>
              <a:t>btn</a:t>
            </a:r>
            <a:r>
              <a:rPr lang="en-GB" sz="2000" i="1" dirty="0">
                <a:solidFill>
                  <a:srgbClr val="2A00FF"/>
                </a:solidFill>
                <a:latin typeface="Consolas" panose="020B0609020204030204" pitchFamily="49" charset="0"/>
              </a:rPr>
              <a:t>-success"</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Exit</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form</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Navbar Form</a:t>
            </a:r>
          </a:p>
        </p:txBody>
      </p:sp>
    </p:spTree>
    <p:extLst>
      <p:ext uri="{BB962C8B-B14F-4D97-AF65-F5344CB8AC3E}">
        <p14:creationId xmlns:p14="http://schemas.microsoft.com/office/powerpoint/2010/main" val="6814505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Here we are specifying how many columns we want each section to take up.</a:t>
            </a:r>
          </a:p>
          <a:p>
            <a:endParaRPr lang="en-GB" dirty="0"/>
          </a:p>
          <a:p>
            <a:r>
              <a:rPr lang="en-GB" dirty="0"/>
              <a:t>We can change the number of columns based on the size of screen.</a:t>
            </a:r>
          </a:p>
          <a:p>
            <a:endParaRPr lang="en-GB" dirty="0"/>
          </a:p>
          <a:p>
            <a:r>
              <a:rPr lang="en-GB" dirty="0"/>
              <a:t>The sizes are </a:t>
            </a:r>
            <a:r>
              <a:rPr lang="en-GB" dirty="0" err="1"/>
              <a:t>lg</a:t>
            </a:r>
            <a:r>
              <a:rPr lang="en-GB" dirty="0"/>
              <a:t>, md, </a:t>
            </a:r>
            <a:r>
              <a:rPr lang="en-GB" dirty="0" err="1"/>
              <a:t>sm</a:t>
            </a:r>
            <a:r>
              <a:rPr lang="en-GB" dirty="0"/>
              <a:t> and </a:t>
            </a:r>
            <a:r>
              <a:rPr lang="en-GB" dirty="0" err="1"/>
              <a:t>xs</a:t>
            </a:r>
            <a:r>
              <a:rPr lang="en-GB" dirty="0"/>
              <a:t>.</a:t>
            </a:r>
          </a:p>
          <a:p>
            <a:endParaRPr lang="en-GB" dirty="0"/>
          </a:p>
          <a:p>
            <a:r>
              <a:rPr lang="en-GB" dirty="0"/>
              <a:t>We must have a div with the class of container wrapping any column classes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mainContent</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Main Content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stockListSection</a:t>
            </a: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"col-md-3 col-sm-4"</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stock list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section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"col-md-9 col-sm-8"</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Product detail view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endParaRPr lang="en-GB" sz="2000" dirty="0"/>
          </a:p>
        </p:txBody>
      </p:sp>
      <p:sp>
        <p:nvSpPr>
          <p:cNvPr id="4" name="Title 3"/>
          <p:cNvSpPr>
            <a:spLocks noGrp="1"/>
          </p:cNvSpPr>
          <p:nvPr>
            <p:ph type="title"/>
          </p:nvPr>
        </p:nvSpPr>
        <p:spPr/>
        <p:txBody>
          <a:bodyPr>
            <a:normAutofit fontScale="90000"/>
          </a:bodyPr>
          <a:lstStyle/>
          <a:p>
            <a:r>
              <a:rPr lang="en-GB" dirty="0"/>
              <a:t>Bootstrap Columns</a:t>
            </a:r>
          </a:p>
        </p:txBody>
      </p:sp>
    </p:spTree>
    <p:extLst>
      <p:ext uri="{BB962C8B-B14F-4D97-AF65-F5344CB8AC3E}">
        <p14:creationId xmlns:p14="http://schemas.microsoft.com/office/powerpoint/2010/main" val="8547255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Bootstrap Grids</a:t>
            </a:r>
          </a:p>
        </p:txBody>
      </p:sp>
      <p:sp>
        <p:nvSpPr>
          <p:cNvPr id="7" name="Text Placeholder 6"/>
          <p:cNvSpPr>
            <a:spLocks noGrp="1"/>
          </p:cNvSpPr>
          <p:nvPr>
            <p:ph type="body" sz="quarter" idx="17"/>
          </p:nvPr>
        </p:nvSpPr>
        <p:spPr/>
        <p:txBody>
          <a:bodyPr/>
          <a:lstStyle/>
          <a:p>
            <a:r>
              <a:rPr lang="en-GB" dirty="0"/>
              <a:t>Here we can see an example of bootstraps grid system.</a:t>
            </a:r>
          </a:p>
          <a:p>
            <a:endParaRPr lang="en-GB" dirty="0"/>
          </a:p>
          <a:p>
            <a:r>
              <a:rPr lang="en-GB" dirty="0"/>
              <a:t>As the screen narrows the elements on the page rearrange.</a:t>
            </a:r>
          </a:p>
          <a:p>
            <a:endParaRPr lang="en-GB" dirty="0"/>
          </a:p>
          <a:p>
            <a:r>
              <a:rPr lang="en-GB" dirty="0"/>
              <a:t>This allows for a better mobile experience.</a:t>
            </a:r>
          </a:p>
        </p:txBody>
      </p:sp>
      <p:pic>
        <p:nvPicPr>
          <p:cNvPr id="8" name="Picture 2" descr="https://acme.mybalsamiq.com/projects/responsivewireframes/Layout+-+High+Level.png"/>
          <p:cNvPicPr>
            <a:picLocks noGrp="1" noChangeAspect="1" noChangeArrowheads="1"/>
          </p:cNvPicPr>
          <p:nvPr>
            <p:ph sz="quarter" idx="15"/>
          </p:nvPr>
        </p:nvPicPr>
        <p:blipFill rotWithShape="1">
          <a:blip r:embed="rId2" cstate="print">
            <a:extLst>
              <a:ext uri="{28A0092B-C50C-407E-A947-70E740481C1C}">
                <a14:useLocalDpi xmlns:a14="http://schemas.microsoft.com/office/drawing/2010/main" val="0"/>
              </a:ext>
            </a:extLst>
          </a:blip>
          <a:srcRect r="16288"/>
          <a:stretch/>
        </p:blipFill>
        <p:spPr bwMode="auto">
          <a:xfrm>
            <a:off x="1141413" y="1073526"/>
            <a:ext cx="8215312" cy="467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7955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The Finished Page</a:t>
            </a:r>
          </a:p>
        </p:txBody>
      </p:sp>
      <p:pic>
        <p:nvPicPr>
          <p:cNvPr id="4" name="Picture 3"/>
          <p:cNvPicPr>
            <a:picLocks noChangeAspect="1"/>
          </p:cNvPicPr>
          <p:nvPr/>
        </p:nvPicPr>
        <p:blipFill>
          <a:blip r:embed="rId2"/>
          <a:stretch>
            <a:fillRect/>
          </a:stretch>
        </p:blipFill>
        <p:spPr>
          <a:xfrm>
            <a:off x="17316" y="2899070"/>
            <a:ext cx="8093186" cy="2275098"/>
          </a:xfrm>
          <a:prstGeom prst="rect">
            <a:avLst/>
          </a:prstGeom>
        </p:spPr>
      </p:pic>
      <p:pic>
        <p:nvPicPr>
          <p:cNvPr id="5" name="Picture 4"/>
          <p:cNvPicPr>
            <a:picLocks noChangeAspect="1"/>
          </p:cNvPicPr>
          <p:nvPr/>
        </p:nvPicPr>
        <p:blipFill>
          <a:blip r:embed="rId3"/>
          <a:stretch>
            <a:fillRect/>
          </a:stretch>
        </p:blipFill>
        <p:spPr>
          <a:xfrm>
            <a:off x="7564602" y="1929600"/>
            <a:ext cx="2137888" cy="4616063"/>
          </a:xfrm>
          <a:prstGeom prst="rect">
            <a:avLst/>
          </a:prstGeom>
        </p:spPr>
      </p:pic>
      <p:pic>
        <p:nvPicPr>
          <p:cNvPr id="6" name="Picture 5"/>
          <p:cNvPicPr>
            <a:picLocks noChangeAspect="1"/>
          </p:cNvPicPr>
          <p:nvPr/>
        </p:nvPicPr>
        <p:blipFill>
          <a:blip r:embed="rId4"/>
          <a:stretch>
            <a:fillRect/>
          </a:stretch>
        </p:blipFill>
        <p:spPr>
          <a:xfrm>
            <a:off x="9702491" y="1940063"/>
            <a:ext cx="2116310" cy="4616064"/>
          </a:xfrm>
          <a:prstGeom prst="rect">
            <a:avLst/>
          </a:prstGeom>
        </p:spPr>
      </p:pic>
    </p:spTree>
    <p:extLst>
      <p:ext uri="{BB962C8B-B14F-4D97-AF65-F5344CB8AC3E}">
        <p14:creationId xmlns:p14="http://schemas.microsoft.com/office/powerpoint/2010/main" val="2403989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625155" cy="4546800"/>
          </a:xfrm>
        </p:spPr>
        <p:txBody>
          <a:bodyPr/>
          <a:lstStyle/>
          <a:p>
            <a:r>
              <a:rPr lang="en-GB" b="1" dirty="0" smtClean="0"/>
              <a:t>Create 3 HTML pages</a:t>
            </a:r>
          </a:p>
          <a:p>
            <a:r>
              <a:rPr lang="en-GB" dirty="0" smtClean="0"/>
              <a:t>Edit it so that it suits the following criteria;</a:t>
            </a:r>
          </a:p>
          <a:p>
            <a:pPr lvl="1"/>
            <a:r>
              <a:rPr lang="en-GB" dirty="0" smtClean="0"/>
              <a:t>Pages:</a:t>
            </a:r>
          </a:p>
          <a:p>
            <a:pPr marL="1257300" lvl="2" indent="-342900">
              <a:buFont typeface="+mj-lt"/>
              <a:buAutoNum type="arabicPeriod"/>
            </a:pPr>
            <a:r>
              <a:rPr lang="en-GB" b="1" dirty="0" smtClean="0"/>
              <a:t>Home</a:t>
            </a:r>
          </a:p>
          <a:p>
            <a:pPr marL="1257300" lvl="2" indent="-342900">
              <a:buFont typeface="+mj-lt"/>
              <a:buAutoNum type="arabicPeriod"/>
            </a:pPr>
            <a:r>
              <a:rPr lang="en-GB" b="1" dirty="0" smtClean="0"/>
              <a:t>Project List</a:t>
            </a:r>
          </a:p>
          <a:p>
            <a:pPr marL="1257300" lvl="2" indent="-342900">
              <a:buFont typeface="+mj-lt"/>
              <a:buAutoNum type="arabicPeriod"/>
            </a:pPr>
            <a:r>
              <a:rPr lang="en-GB" b="1" dirty="0"/>
              <a:t>About me</a:t>
            </a:r>
          </a:p>
          <a:p>
            <a:pPr marL="857250" lvl="1"/>
            <a:r>
              <a:rPr lang="en-GB" dirty="0" smtClean="0"/>
              <a:t>The pages should not contain information provided initially in the template</a:t>
            </a:r>
          </a:p>
          <a:p>
            <a:pPr marL="1257300" lvl="2"/>
            <a:r>
              <a:rPr lang="en-GB" dirty="0" smtClean="0"/>
              <a:t>Edit them to be more appropriate for you.</a:t>
            </a:r>
          </a:p>
          <a:p>
            <a:pPr marL="1257300" lvl="2" indent="-3429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Coding Challenge</a:t>
            </a:r>
            <a:endParaRPr lang="en-GB" dirty="0"/>
          </a:p>
        </p:txBody>
      </p:sp>
      <p:sp>
        <p:nvSpPr>
          <p:cNvPr id="4" name="Rectangle 3"/>
          <p:cNvSpPr/>
          <p:nvPr/>
        </p:nvSpPr>
        <p:spPr>
          <a:xfrm>
            <a:off x="5214882" y="2050370"/>
            <a:ext cx="6977118" cy="2308324"/>
          </a:xfrm>
          <a:prstGeom prst="rect">
            <a:avLst/>
          </a:prstGeom>
        </p:spPr>
        <p:txBody>
          <a:bodyPr wrap="square">
            <a:spAutoFit/>
          </a:bodyPr>
          <a:lstStyle/>
          <a:p>
            <a:pPr marL="1143000" lvl="1" indent="-285750">
              <a:buFont typeface="Arial" panose="020B0604020202020204" pitchFamily="34" charset="0"/>
              <a:buChar char="•"/>
            </a:pPr>
            <a:r>
              <a:rPr lang="en-GB" sz="1600" dirty="0" smtClean="0"/>
              <a:t>Home page should have an introduction to you and your site as well as navigation to your other pages</a:t>
            </a:r>
          </a:p>
          <a:p>
            <a:pPr marL="1143000" lvl="1" indent="-285750">
              <a:buFont typeface="Arial" panose="020B0604020202020204" pitchFamily="34" charset="0"/>
              <a:buChar char="•"/>
            </a:pPr>
            <a:r>
              <a:rPr lang="en-GB" sz="1600" dirty="0" smtClean="0"/>
              <a:t>About </a:t>
            </a:r>
            <a:r>
              <a:rPr lang="en-GB" sz="1600" dirty="0"/>
              <a:t>me page should have the following content;</a:t>
            </a:r>
          </a:p>
          <a:p>
            <a:pPr marL="1543050" lvl="2" indent="-285750">
              <a:buFont typeface="Arial" panose="020B0604020202020204" pitchFamily="34" charset="0"/>
              <a:buChar char="•"/>
            </a:pPr>
            <a:r>
              <a:rPr lang="en-GB" sz="1600" dirty="0"/>
              <a:t>An introduction to who you are</a:t>
            </a:r>
          </a:p>
          <a:p>
            <a:pPr marL="1543050" lvl="2" indent="-285750">
              <a:buFont typeface="Arial" panose="020B0604020202020204" pitchFamily="34" charset="0"/>
              <a:buChar char="•"/>
            </a:pPr>
            <a:r>
              <a:rPr lang="en-GB" sz="1600" dirty="0"/>
              <a:t>Past achievements, future goals etc.</a:t>
            </a:r>
          </a:p>
          <a:p>
            <a:pPr marL="1543050" lvl="2" indent="-285750">
              <a:buFont typeface="Arial" panose="020B0604020202020204" pitchFamily="34" charset="0"/>
              <a:buChar char="•"/>
            </a:pPr>
            <a:r>
              <a:rPr lang="en-GB" sz="1600" i="1" dirty="0"/>
              <a:t>Basically an online copy of your </a:t>
            </a:r>
            <a:r>
              <a:rPr lang="en-GB" sz="1600" i="1" dirty="0" smtClean="0"/>
              <a:t>CV</a:t>
            </a:r>
          </a:p>
          <a:p>
            <a:pPr marL="1085850" lvl="1" indent="-285750">
              <a:buFont typeface="Arial" panose="020B0604020202020204" pitchFamily="34" charset="0"/>
              <a:buChar char="•"/>
            </a:pPr>
            <a:r>
              <a:rPr lang="en-GB" sz="1600" dirty="0" smtClean="0"/>
              <a:t>Project List page should be formatted in a way where you can have multiple posts on the page for your projects</a:t>
            </a:r>
          </a:p>
          <a:p>
            <a:pPr marL="1085850" lvl="1" indent="-285750">
              <a:buFont typeface="Arial" panose="020B0604020202020204" pitchFamily="34" charset="0"/>
              <a:buChar char="•"/>
            </a:pPr>
            <a:endParaRPr lang="en-GB" sz="1600" b="1" dirty="0"/>
          </a:p>
        </p:txBody>
      </p:sp>
    </p:spTree>
    <p:extLst>
      <p:ext uri="{BB962C8B-B14F-4D97-AF65-F5344CB8AC3E}">
        <p14:creationId xmlns:p14="http://schemas.microsoft.com/office/powerpoint/2010/main" val="20494822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Professional Front-End </a:t>
            </a:r>
            <a:br>
              <a:rPr lang="en-GB" dirty="0"/>
            </a:br>
            <a:r>
              <a:rPr lang="en-GB" dirty="0"/>
              <a:t>Web Development</a:t>
            </a:r>
          </a:p>
        </p:txBody>
      </p:sp>
      <p:sp>
        <p:nvSpPr>
          <p:cNvPr id="3" name="Subtitle 2"/>
          <p:cNvSpPr>
            <a:spLocks noGrp="1"/>
          </p:cNvSpPr>
          <p:nvPr>
            <p:ph type="subTitle" idx="1"/>
          </p:nvPr>
        </p:nvSpPr>
        <p:spPr/>
        <p:txBody>
          <a:bodyPr/>
          <a:lstStyle/>
          <a:p>
            <a:r>
              <a:rPr lang="en-GB" dirty="0"/>
              <a:t>JavaScript</a:t>
            </a:r>
          </a:p>
        </p:txBody>
      </p:sp>
    </p:spTree>
    <p:extLst>
      <p:ext uri="{BB962C8B-B14F-4D97-AF65-F5344CB8AC3E}">
        <p14:creationId xmlns:p14="http://schemas.microsoft.com/office/powerpoint/2010/main" val="32294511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JavaScript is and why its important.</a:t>
            </a:r>
          </a:p>
          <a:p>
            <a:endParaRPr lang="en-GB" dirty="0"/>
          </a:p>
          <a:p>
            <a:r>
              <a:rPr lang="en-GB" dirty="0"/>
              <a:t>Gain Practical knowledge with JavaScript</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14439986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Considered one of the most popular programming languages</a:t>
            </a:r>
          </a:p>
          <a:p>
            <a:pPr lvl="1"/>
            <a:r>
              <a:rPr lang="en-GB" dirty="0"/>
              <a:t>Numerous frameworks are built on JS</a:t>
            </a:r>
          </a:p>
          <a:p>
            <a:pPr lvl="1"/>
            <a:endParaRPr lang="en-GB" dirty="0"/>
          </a:p>
          <a:p>
            <a:r>
              <a:rPr lang="en-GB" dirty="0"/>
              <a:t>Early in development, JavaScript had very poor implementations</a:t>
            </a:r>
          </a:p>
          <a:p>
            <a:pPr lvl="1"/>
            <a:r>
              <a:rPr lang="en-GB" dirty="0"/>
              <a:t>Even though the reputation was damaged early on, JavaScript is seen as a very potent language</a:t>
            </a:r>
          </a:p>
          <a:p>
            <a:pPr lvl="1"/>
            <a:endParaRPr lang="en-GB" dirty="0"/>
          </a:p>
          <a:p>
            <a:r>
              <a:rPr lang="en-GB" dirty="0"/>
              <a:t>Recommended Reading </a:t>
            </a:r>
            <a:r>
              <a:rPr lang="en-GB" dirty="0" smtClean="0"/>
              <a:t>– Most books are really bad and misleading! One of the least ‘</a:t>
            </a:r>
            <a:r>
              <a:rPr lang="en-GB" b="1" dirty="0" smtClean="0"/>
              <a:t>Bad</a:t>
            </a:r>
            <a:r>
              <a:rPr lang="en-GB" dirty="0" smtClean="0"/>
              <a:t>’ books is </a:t>
            </a:r>
            <a:r>
              <a:rPr lang="en-GB" b="1" dirty="0"/>
              <a:t>JavaScript: The Definitive Guide by Dave </a:t>
            </a:r>
            <a:r>
              <a:rPr lang="en-GB" b="1" dirty="0" smtClean="0"/>
              <a:t>Flanagan</a:t>
            </a:r>
            <a:endParaRPr lang="en-GB" b="1" dirty="0"/>
          </a:p>
        </p:txBody>
      </p:sp>
      <p:sp>
        <p:nvSpPr>
          <p:cNvPr id="3" name="Title 2"/>
          <p:cNvSpPr>
            <a:spLocks noGrp="1"/>
          </p:cNvSpPr>
          <p:nvPr>
            <p:ph type="title"/>
          </p:nvPr>
        </p:nvSpPr>
        <p:spPr/>
        <p:txBody>
          <a:bodyPr>
            <a:normAutofit fontScale="90000"/>
          </a:bodyPr>
          <a:lstStyle/>
          <a:p>
            <a:r>
              <a:rPr lang="en-GB" dirty="0"/>
              <a:t>JavaScript - Introduction</a:t>
            </a:r>
          </a:p>
        </p:txBody>
      </p:sp>
    </p:spTree>
    <p:extLst>
      <p:ext uri="{BB962C8B-B14F-4D97-AF65-F5344CB8AC3E}">
        <p14:creationId xmlns:p14="http://schemas.microsoft.com/office/powerpoint/2010/main" val="30929552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JavaScript is a functional language, and the most understood programming language</a:t>
            </a:r>
          </a:p>
          <a:p>
            <a:pPr lvl="1"/>
            <a:r>
              <a:rPr lang="en-GB" dirty="0"/>
              <a:t>revolves around the creation and implementation of functions throughout the code</a:t>
            </a:r>
          </a:p>
          <a:p>
            <a:pPr lvl="1"/>
            <a:r>
              <a:rPr lang="en-GB" dirty="0"/>
              <a:t>Typecast language</a:t>
            </a:r>
          </a:p>
          <a:p>
            <a:endParaRPr lang="en-GB" dirty="0"/>
          </a:p>
          <a:p>
            <a:r>
              <a:rPr lang="en-GB" dirty="0"/>
              <a:t>Even though ‘Java’ is part of the name, it’s not the same!</a:t>
            </a:r>
          </a:p>
          <a:p>
            <a:pPr lvl="1"/>
            <a:r>
              <a:rPr lang="en-GB" dirty="0"/>
              <a:t>The term ‘script’ implies its not a real programming language, but this is not the case</a:t>
            </a:r>
          </a:p>
          <a:p>
            <a:endParaRPr lang="en-GB" dirty="0"/>
          </a:p>
          <a:p>
            <a:r>
              <a:rPr lang="en-GB" dirty="0"/>
              <a:t>JavaScript is ran in the browser</a:t>
            </a:r>
          </a:p>
          <a:p>
            <a:pPr lvl="1"/>
            <a:r>
              <a:rPr lang="en-GB" dirty="0"/>
              <a:t>the browser is a hostile programming environment</a:t>
            </a:r>
          </a:p>
          <a:p>
            <a:pPr lvl="1"/>
            <a:endParaRPr lang="en-GB" dirty="0"/>
          </a:p>
          <a:p>
            <a:pPr marL="457200" lvl="1" indent="0">
              <a:buNone/>
            </a:pPr>
            <a:endParaRPr lang="en-GB" dirty="0"/>
          </a:p>
          <a:p>
            <a:endParaRPr lang="en-GB" dirty="0"/>
          </a:p>
        </p:txBody>
      </p:sp>
      <p:sp>
        <p:nvSpPr>
          <p:cNvPr id="3" name="Title 2"/>
          <p:cNvSpPr>
            <a:spLocks noGrp="1"/>
          </p:cNvSpPr>
          <p:nvPr>
            <p:ph type="title"/>
          </p:nvPr>
        </p:nvSpPr>
        <p:spPr/>
        <p:txBody>
          <a:bodyPr>
            <a:normAutofit fontScale="90000"/>
          </a:bodyPr>
          <a:lstStyle/>
          <a:p>
            <a:r>
              <a:rPr lang="en-GB" dirty="0"/>
              <a:t>Characteristics of JavaScript</a:t>
            </a:r>
          </a:p>
        </p:txBody>
      </p:sp>
    </p:spTree>
    <p:extLst>
      <p:ext uri="{BB962C8B-B14F-4D97-AF65-F5344CB8AC3E}">
        <p14:creationId xmlns:p14="http://schemas.microsoft.com/office/powerpoint/2010/main" val="3706471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GET</a:t>
            </a:r>
            <a:r>
              <a:rPr lang="en-GB" dirty="0"/>
              <a:t> – Should be used to request a representation of a resource. GET should not change the state of the resource and should be idempotent.</a:t>
            </a:r>
          </a:p>
          <a:p>
            <a:endParaRPr lang="en-GB" dirty="0"/>
          </a:p>
          <a:p>
            <a:r>
              <a:rPr lang="en-GB" b="1" dirty="0"/>
              <a:t>POST</a:t>
            </a:r>
            <a:r>
              <a:rPr lang="en-GB" dirty="0"/>
              <a:t> – Should be used to create a new resource. POST should change the state of a resource and would not be idempotent.</a:t>
            </a:r>
          </a:p>
          <a:p>
            <a:endParaRPr lang="en-GB" dirty="0"/>
          </a:p>
          <a:p>
            <a:r>
              <a:rPr lang="en-GB" b="1" dirty="0"/>
              <a:t>PUT</a:t>
            </a:r>
            <a:r>
              <a:rPr lang="en-GB" dirty="0"/>
              <a:t> – Should be used to update the state of a resource. PUT should change the state of a resource but should be idempotent.</a:t>
            </a:r>
          </a:p>
          <a:p>
            <a:endParaRPr lang="en-GB" dirty="0"/>
          </a:p>
          <a:p>
            <a:r>
              <a:rPr lang="en-GB" b="1" dirty="0"/>
              <a:t>DELETE</a:t>
            </a:r>
            <a:r>
              <a:rPr lang="en-GB" dirty="0"/>
              <a:t> – Should be used to remove a resource. DELETE should change the state of a resource and be idempotent.</a:t>
            </a:r>
          </a:p>
          <a:p>
            <a:endParaRPr lang="en-GB" dirty="0"/>
          </a:p>
        </p:txBody>
      </p:sp>
      <p:sp>
        <p:nvSpPr>
          <p:cNvPr id="3" name="Title 2"/>
          <p:cNvSpPr>
            <a:spLocks noGrp="1"/>
          </p:cNvSpPr>
          <p:nvPr>
            <p:ph type="title"/>
          </p:nvPr>
        </p:nvSpPr>
        <p:spPr/>
        <p:txBody>
          <a:bodyPr>
            <a:normAutofit fontScale="90000"/>
          </a:bodyPr>
          <a:lstStyle/>
          <a:p>
            <a:r>
              <a:rPr lang="en-GB" dirty="0"/>
              <a:t>HTTP Methods</a:t>
            </a:r>
          </a:p>
        </p:txBody>
      </p:sp>
    </p:spTree>
    <p:extLst>
      <p:ext uri="{BB962C8B-B14F-4D97-AF65-F5344CB8AC3E}">
        <p14:creationId xmlns:p14="http://schemas.microsoft.com/office/powerpoint/2010/main" val="527934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If you need to display an output, there are a number of ways to do it</a:t>
            </a:r>
          </a:p>
          <a:p>
            <a:pPr lvl="1"/>
            <a:r>
              <a:rPr lang="en-GB" dirty="0" err="1"/>
              <a:t>document.write</a:t>
            </a:r>
            <a:r>
              <a:rPr lang="en-GB" dirty="0"/>
              <a:t>() – output to HTML</a:t>
            </a:r>
          </a:p>
          <a:p>
            <a:pPr lvl="1"/>
            <a:r>
              <a:rPr lang="en-GB" dirty="0" err="1"/>
              <a:t>window.alert</a:t>
            </a:r>
            <a:r>
              <a:rPr lang="en-GB" dirty="0"/>
              <a:t>() – output through alert box</a:t>
            </a:r>
          </a:p>
          <a:p>
            <a:pPr lvl="1"/>
            <a:r>
              <a:rPr lang="en-GB" dirty="0"/>
              <a:t>console.log() – output to browser console</a:t>
            </a:r>
          </a:p>
        </p:txBody>
      </p:sp>
      <p:sp>
        <p:nvSpPr>
          <p:cNvPr id="3" name="Title 2"/>
          <p:cNvSpPr>
            <a:spLocks noGrp="1"/>
          </p:cNvSpPr>
          <p:nvPr>
            <p:ph type="title"/>
          </p:nvPr>
        </p:nvSpPr>
        <p:spPr/>
        <p:txBody>
          <a:bodyPr>
            <a:normAutofit fontScale="90000"/>
          </a:bodyPr>
          <a:lstStyle/>
          <a:p>
            <a:r>
              <a:rPr lang="en-GB" dirty="0"/>
              <a:t>Ways of Displaying Output</a:t>
            </a:r>
          </a:p>
        </p:txBody>
      </p:sp>
    </p:spTree>
    <p:extLst>
      <p:ext uri="{BB962C8B-B14F-4D97-AF65-F5344CB8AC3E}">
        <p14:creationId xmlns:p14="http://schemas.microsoft.com/office/powerpoint/2010/main" val="37261303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You can embed JavaScript in the HTML of your page, or use the console in your browser</a:t>
            </a:r>
          </a:p>
        </p:txBody>
      </p:sp>
      <p:sp>
        <p:nvSpPr>
          <p:cNvPr id="3" name="Title 2"/>
          <p:cNvSpPr>
            <a:spLocks noGrp="1"/>
          </p:cNvSpPr>
          <p:nvPr>
            <p:ph type="title"/>
          </p:nvPr>
        </p:nvSpPr>
        <p:spPr/>
        <p:txBody>
          <a:bodyPr>
            <a:normAutofit fontScale="90000"/>
          </a:bodyPr>
          <a:lstStyle/>
          <a:p>
            <a:r>
              <a:rPr lang="en-GB" dirty="0"/>
              <a:t>Hello World</a:t>
            </a:r>
          </a:p>
        </p:txBody>
      </p:sp>
      <p:sp>
        <p:nvSpPr>
          <p:cNvPr id="4" name="Content Placeholder 2"/>
          <p:cNvSpPr txBox="1">
            <a:spLocks/>
          </p:cNvSpPr>
          <p:nvPr/>
        </p:nvSpPr>
        <p:spPr>
          <a:xfrm>
            <a:off x="6206400" y="1929600"/>
            <a:ext cx="55800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dirty="0">
                <a:latin typeface="Consolas" panose="020B0609020204030204" pitchFamily="49" charset="0"/>
              </a:rPr>
              <a:t>&lt;!DOCTYPE HTML&gt;</a:t>
            </a:r>
          </a:p>
          <a:p>
            <a:pPr marL="0" indent="0" fontAlgn="auto">
              <a:buNone/>
            </a:pPr>
            <a:r>
              <a:rPr lang="en-GB" sz="2000" dirty="0">
                <a:latin typeface="Consolas" panose="020B0609020204030204" pitchFamily="49" charset="0"/>
              </a:rPr>
              <a:t>&lt;html&gt;</a:t>
            </a:r>
          </a:p>
          <a:p>
            <a:pPr marL="0" indent="0" fontAlgn="auto">
              <a:buNone/>
            </a:pPr>
            <a:r>
              <a:rPr lang="en-GB" sz="2000" dirty="0">
                <a:latin typeface="Consolas" panose="020B0609020204030204" pitchFamily="49" charset="0"/>
              </a:rPr>
              <a:t>&lt;body&gt;</a:t>
            </a:r>
          </a:p>
          <a:p>
            <a:pPr marL="0" indent="0" fontAlgn="auto">
              <a:buNone/>
            </a:pPr>
            <a:r>
              <a:rPr lang="en-GB" sz="2000" dirty="0">
                <a:latin typeface="Consolas" panose="020B0609020204030204" pitchFamily="49" charset="0"/>
              </a:rPr>
              <a:t>  &lt;p&gt;Before the script...&lt;/p&gt;</a:t>
            </a:r>
          </a:p>
          <a:p>
            <a:pPr marL="0" indent="0" fontAlgn="auto">
              <a:buNone/>
            </a:pPr>
            <a:r>
              <a:rPr lang="en-GB" sz="2000" b="1" dirty="0">
                <a:latin typeface="Consolas" panose="020B0609020204030204" pitchFamily="49" charset="0"/>
              </a:rPr>
              <a:t>  &lt;script&gt;</a:t>
            </a:r>
          </a:p>
          <a:p>
            <a:pPr marL="0" indent="0" fontAlgn="auto">
              <a:buNone/>
            </a:pPr>
            <a:r>
              <a:rPr lang="en-GB" sz="2000" b="1" dirty="0">
                <a:latin typeface="Consolas" panose="020B0609020204030204" pitchFamily="49" charset="0"/>
              </a:rPr>
              <a:t>    </a:t>
            </a:r>
            <a:r>
              <a:rPr lang="en-GB" sz="2000" b="1" dirty="0" err="1">
                <a:latin typeface="Consolas" panose="020B0609020204030204" pitchFamily="49" charset="0"/>
              </a:rPr>
              <a:t>window.alert</a:t>
            </a:r>
            <a:r>
              <a:rPr lang="en-GB" sz="2000" b="1" dirty="0">
                <a:latin typeface="Consolas" panose="020B0609020204030204" pitchFamily="49" charset="0"/>
              </a:rPr>
              <a:t>('Hello, world!');</a:t>
            </a:r>
          </a:p>
          <a:p>
            <a:pPr marL="0" indent="0" fontAlgn="auto">
              <a:buNone/>
            </a:pPr>
            <a:r>
              <a:rPr lang="en-GB" sz="2000" b="1" dirty="0">
                <a:latin typeface="Consolas" panose="020B0609020204030204" pitchFamily="49" charset="0"/>
              </a:rPr>
              <a:t>  &lt;/script&gt;</a:t>
            </a:r>
          </a:p>
          <a:p>
            <a:pPr marL="0" indent="0" fontAlgn="auto">
              <a:buNone/>
            </a:pPr>
            <a:r>
              <a:rPr lang="en-GB" sz="2000" dirty="0">
                <a:latin typeface="Consolas" panose="020B0609020204030204" pitchFamily="49" charset="0"/>
              </a:rPr>
              <a:t>  &lt;p&gt;...After the script.&lt;/p&gt;</a:t>
            </a:r>
          </a:p>
          <a:p>
            <a:pPr marL="0" indent="0" fontAlgn="auto">
              <a:buNone/>
            </a:pPr>
            <a:r>
              <a:rPr lang="en-GB" sz="2000" dirty="0">
                <a:latin typeface="Consolas" panose="020B0609020204030204" pitchFamily="49" charset="0"/>
              </a:rPr>
              <a:t>&lt;/body&gt;</a:t>
            </a:r>
          </a:p>
          <a:p>
            <a:pPr marL="0" indent="0" fontAlgn="auto">
              <a:buNone/>
            </a:pPr>
            <a:r>
              <a:rPr lang="en-GB" sz="2000" dirty="0">
                <a:latin typeface="Consolas" panose="020B0609020204030204" pitchFamily="49" charset="0"/>
              </a:rPr>
              <a:t>&lt;/html&gt;</a:t>
            </a:r>
          </a:p>
        </p:txBody>
      </p:sp>
    </p:spTree>
    <p:extLst>
      <p:ext uri="{BB962C8B-B14F-4D97-AF65-F5344CB8AC3E}">
        <p14:creationId xmlns:p14="http://schemas.microsoft.com/office/powerpoint/2010/main" val="8726468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Declaring variables looks very similar in JavaScript to other programming languages</a:t>
            </a:r>
          </a:p>
          <a:p>
            <a:endParaRPr lang="en-GB" dirty="0"/>
          </a:p>
          <a:p>
            <a:r>
              <a:rPr lang="en-GB" dirty="0"/>
              <a:t>Declaring an object is done through the use of curly braces, with the information of that object being inside</a:t>
            </a:r>
          </a:p>
          <a:p>
            <a:endParaRPr lang="en-GB" dirty="0"/>
          </a:p>
        </p:txBody>
      </p:sp>
      <p:sp>
        <p:nvSpPr>
          <p:cNvPr id="3" name="Title 2"/>
          <p:cNvSpPr>
            <a:spLocks noGrp="1"/>
          </p:cNvSpPr>
          <p:nvPr>
            <p:ph type="title"/>
          </p:nvPr>
        </p:nvSpPr>
        <p:spPr/>
        <p:txBody>
          <a:bodyPr>
            <a:normAutofit fontScale="90000"/>
          </a:bodyPr>
          <a:lstStyle/>
          <a:p>
            <a:r>
              <a:rPr lang="en-GB" dirty="0"/>
              <a:t>Variables in JavaScript</a:t>
            </a:r>
          </a:p>
        </p:txBody>
      </p:sp>
      <p:sp>
        <p:nvSpPr>
          <p:cNvPr id="4" name="Content Placeholder 2"/>
          <p:cNvSpPr txBox="1">
            <a:spLocks/>
          </p:cNvSpPr>
          <p:nvPr/>
        </p:nvSpPr>
        <p:spPr>
          <a:xfrm>
            <a:off x="6206400" y="1929600"/>
            <a:ext cx="55800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variableString</a:t>
            </a:r>
            <a:r>
              <a:rPr lang="en-GB" dirty="0">
                <a:latin typeface="Consolas" panose="020B0609020204030204" pitchFamily="49" charset="0"/>
              </a:rPr>
              <a:t> = "hi";</a:t>
            </a:r>
          </a:p>
          <a:p>
            <a:pPr marL="0" indent="0" fontAlgn="auto">
              <a:buNone/>
            </a:pPr>
            <a:endParaRPr lang="en-GB" dirty="0">
              <a:latin typeface="Consolas" panose="020B0609020204030204" pitchFamily="49" charset="0"/>
            </a:endParaRPr>
          </a:p>
          <a:p>
            <a:pPr marL="0" indent="0" fontAlgn="auto">
              <a:buNone/>
            </a:pPr>
            <a:r>
              <a:rPr lang="en-GB" b="1"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variableNumber</a:t>
            </a:r>
            <a:r>
              <a:rPr lang="en-GB" dirty="0">
                <a:latin typeface="Consolas" panose="020B0609020204030204" pitchFamily="49" charset="0"/>
              </a:rPr>
              <a:t> = 3;</a:t>
            </a:r>
          </a:p>
          <a:p>
            <a:pPr marL="0" indent="0" fontAlgn="auto">
              <a:buNone/>
            </a:pPr>
            <a:endParaRPr lang="en-GB" dirty="0">
              <a:latin typeface="Consolas" panose="020B0609020204030204" pitchFamily="49" charset="0"/>
            </a:endParaRPr>
          </a:p>
          <a:p>
            <a:pPr marL="0" indent="0" fontAlgn="auto">
              <a:buNone/>
            </a:pPr>
            <a:r>
              <a:rPr lang="en-GB" b="1"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variableObject</a:t>
            </a:r>
            <a:r>
              <a:rPr lang="en-GB" dirty="0">
                <a:latin typeface="Consolas" panose="020B0609020204030204" pitchFamily="49" charset="0"/>
              </a:rPr>
              <a:t> = {</a:t>
            </a:r>
          </a:p>
          <a:p>
            <a:pPr marL="0" indent="0" fontAlgn="auto">
              <a:buNone/>
            </a:pPr>
            <a:r>
              <a:rPr lang="en-GB" dirty="0">
                <a:latin typeface="Consolas" panose="020B0609020204030204" pitchFamily="49" charset="0"/>
              </a:rPr>
              <a:t>	</a:t>
            </a:r>
            <a:r>
              <a:rPr lang="en-GB" dirty="0" err="1">
                <a:latin typeface="Consolas" panose="020B0609020204030204" pitchFamily="49" charset="0"/>
              </a:rPr>
              <a:t>name:"Elliott</a:t>
            </a:r>
            <a:r>
              <a:rPr lang="en-GB" dirty="0">
                <a:latin typeface="Consolas" panose="020B0609020204030204" pitchFamily="49" charset="0"/>
              </a:rPr>
              <a:t>“</a:t>
            </a:r>
          </a:p>
          <a:p>
            <a:pPr marL="0" indent="0" fontAlgn="auto">
              <a:buNone/>
            </a:pPr>
            <a:r>
              <a:rPr lang="en-GB" dirty="0" smtClean="0">
                <a:latin typeface="Consolas" panose="020B0609020204030204" pitchFamily="49" charset="0"/>
              </a:rPr>
              <a:t>};</a:t>
            </a:r>
          </a:p>
          <a:p>
            <a:pPr marL="0" indent="0" fontAlgn="auto">
              <a:buNone/>
            </a:pPr>
            <a:endParaRPr lang="en-GB" dirty="0">
              <a:latin typeface="Consolas" panose="020B0609020204030204" pitchFamily="49" charset="0"/>
            </a:endParaRPr>
          </a:p>
          <a:p>
            <a:pPr marL="0" indent="0" fontAlgn="auto">
              <a:buNone/>
            </a:pPr>
            <a:r>
              <a:rPr lang="en-GB" dirty="0" err="1">
                <a:latin typeface="Consolas" panose="020B0609020204030204" pitchFamily="49" charset="0"/>
              </a:rPr>
              <a:t>w</a:t>
            </a:r>
            <a:r>
              <a:rPr lang="en-GB" dirty="0" err="1" smtClean="0">
                <a:latin typeface="Consolas" panose="020B0609020204030204" pitchFamily="49" charset="0"/>
              </a:rPr>
              <a:t>indow.alert</a:t>
            </a:r>
            <a:r>
              <a:rPr lang="en-GB" dirty="0" smtClean="0">
                <a:latin typeface="Consolas" panose="020B0609020204030204" pitchFamily="49" charset="0"/>
              </a:rPr>
              <a:t>(variableObject.name);</a:t>
            </a:r>
            <a:endParaRPr lang="en-GB" dirty="0">
              <a:latin typeface="Consolas" panose="020B0609020204030204" pitchFamily="49" charset="0"/>
            </a:endParaRPr>
          </a:p>
        </p:txBody>
      </p:sp>
    </p:spTree>
    <p:extLst>
      <p:ext uri="{BB962C8B-B14F-4D97-AF65-F5344CB8AC3E}">
        <p14:creationId xmlns:p14="http://schemas.microsoft.com/office/powerpoint/2010/main" val="963852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Keywords in JS are lower case and case sensitive</a:t>
            </a:r>
          </a:p>
          <a:p>
            <a:pPr lvl="1"/>
            <a:r>
              <a:rPr lang="en-GB" dirty="0"/>
              <a:t>Some methods are camel case, but the majority of keywords are lower case</a:t>
            </a:r>
          </a:p>
          <a:p>
            <a:endParaRPr lang="en-GB" dirty="0"/>
          </a:p>
          <a:p>
            <a:r>
              <a:rPr lang="en-GB" dirty="0"/>
              <a:t>Variables, parameters, members and function names conventionally start lower case</a:t>
            </a:r>
          </a:p>
          <a:p>
            <a:pPr lvl="1"/>
            <a:r>
              <a:rPr lang="en-GB" dirty="0"/>
              <a:t>Constructors start upper case</a:t>
            </a:r>
          </a:p>
          <a:p>
            <a:endParaRPr lang="en-GB" dirty="0"/>
          </a:p>
        </p:txBody>
      </p:sp>
      <p:sp>
        <p:nvSpPr>
          <p:cNvPr id="3" name="Title 2"/>
          <p:cNvSpPr>
            <a:spLocks noGrp="1"/>
          </p:cNvSpPr>
          <p:nvPr>
            <p:ph type="title"/>
          </p:nvPr>
        </p:nvSpPr>
        <p:spPr/>
        <p:txBody>
          <a:bodyPr>
            <a:normAutofit fontScale="90000"/>
          </a:bodyPr>
          <a:lstStyle/>
          <a:p>
            <a:r>
              <a:rPr lang="en-GB" dirty="0"/>
              <a:t>Case Sensitivity</a:t>
            </a:r>
          </a:p>
        </p:txBody>
      </p:sp>
    </p:spTree>
    <p:extLst>
      <p:ext uri="{BB962C8B-B14F-4D97-AF65-F5344CB8AC3E}">
        <p14:creationId xmlns:p14="http://schemas.microsoft.com/office/powerpoint/2010/main" val="31415633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JavaScript bases its syntax on C</a:t>
            </a:r>
          </a:p>
          <a:p>
            <a:pPr lvl="1"/>
            <a:r>
              <a:rPr lang="en-GB" dirty="0"/>
              <a:t>However, JavaScript allows functions to be values, which is what JS is all about</a:t>
            </a:r>
          </a:p>
          <a:p>
            <a:pPr lvl="1"/>
            <a:endParaRPr lang="en-GB" dirty="0"/>
          </a:p>
          <a:p>
            <a:r>
              <a:rPr lang="en-GB" dirty="0"/>
              <a:t>Identifiers in JS follow the same rules as C:</a:t>
            </a:r>
          </a:p>
          <a:p>
            <a:pPr lvl="1"/>
            <a:r>
              <a:rPr lang="en-GB" dirty="0"/>
              <a:t>Start with a letter, an underscore ( _ ) or a dollar sign ( $ ), followed by zero or more instances of letters or these particular </a:t>
            </a:r>
            <a:r>
              <a:rPr lang="en-GB" dirty="0" smtClean="0"/>
              <a:t>characters</a:t>
            </a:r>
          </a:p>
          <a:p>
            <a:r>
              <a:rPr lang="en-GB" dirty="0" smtClean="0"/>
              <a:t>By </a:t>
            </a:r>
            <a:r>
              <a:rPr lang="en-GB" dirty="0"/>
              <a:t>convention all variables, parameters members and function names start with lower </a:t>
            </a:r>
            <a:r>
              <a:rPr lang="en-GB" dirty="0" smtClean="0"/>
              <a:t>case</a:t>
            </a:r>
          </a:p>
          <a:p>
            <a:pPr lvl="1"/>
            <a:r>
              <a:rPr lang="en-GB" dirty="0" smtClean="0"/>
              <a:t>Except </a:t>
            </a:r>
            <a:r>
              <a:rPr lang="en-GB" dirty="0"/>
              <a:t>for constructors which start with </a:t>
            </a:r>
            <a:r>
              <a:rPr lang="en-GB" dirty="0" smtClean="0"/>
              <a:t>uppercase</a:t>
            </a:r>
          </a:p>
          <a:p>
            <a:endParaRPr lang="en-GB" dirty="0"/>
          </a:p>
          <a:p>
            <a:pPr lvl="1"/>
            <a:endParaRPr lang="en-GB" dirty="0"/>
          </a:p>
          <a:p>
            <a:pPr lvl="1"/>
            <a:endParaRPr lang="en-GB" dirty="0"/>
          </a:p>
          <a:p>
            <a:pPr lvl="1"/>
            <a:endParaRPr lang="en-GB" dirty="0"/>
          </a:p>
          <a:p>
            <a:pPr lvl="1"/>
            <a:endParaRPr lang="en-GB" dirty="0"/>
          </a:p>
        </p:txBody>
      </p:sp>
      <p:sp>
        <p:nvSpPr>
          <p:cNvPr id="3" name="Title 2"/>
          <p:cNvSpPr>
            <a:spLocks noGrp="1"/>
          </p:cNvSpPr>
          <p:nvPr>
            <p:ph type="title"/>
          </p:nvPr>
        </p:nvSpPr>
        <p:spPr/>
        <p:txBody>
          <a:bodyPr>
            <a:normAutofit fontScale="90000"/>
          </a:bodyPr>
          <a:lstStyle/>
          <a:p>
            <a:r>
              <a:rPr lang="en-GB" dirty="0"/>
              <a:t>Syntax</a:t>
            </a:r>
          </a:p>
        </p:txBody>
      </p:sp>
    </p:spTree>
    <p:extLst>
      <p:ext uri="{BB962C8B-B14F-4D97-AF65-F5344CB8AC3E}">
        <p14:creationId xmlns:p14="http://schemas.microsoft.com/office/powerpoint/2010/main" val="4182382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Comments are declared through either:</a:t>
            </a:r>
          </a:p>
          <a:p>
            <a:pPr lvl="1"/>
            <a:r>
              <a:rPr lang="en-GB" dirty="0"/>
              <a:t>//</a:t>
            </a:r>
          </a:p>
          <a:p>
            <a:pPr lvl="1"/>
            <a:r>
              <a:rPr lang="en-GB" dirty="0"/>
              <a:t>/*   */</a:t>
            </a:r>
          </a:p>
          <a:p>
            <a:endParaRPr lang="en-GB" dirty="0"/>
          </a:p>
        </p:txBody>
      </p:sp>
      <p:sp>
        <p:nvSpPr>
          <p:cNvPr id="3" name="Title 2"/>
          <p:cNvSpPr>
            <a:spLocks noGrp="1"/>
          </p:cNvSpPr>
          <p:nvPr>
            <p:ph type="title"/>
          </p:nvPr>
        </p:nvSpPr>
        <p:spPr/>
        <p:txBody>
          <a:bodyPr>
            <a:normAutofit fontScale="90000"/>
          </a:bodyPr>
          <a:lstStyle/>
          <a:p>
            <a:r>
              <a:rPr lang="en-GB" dirty="0"/>
              <a:t>Comments</a:t>
            </a:r>
          </a:p>
        </p:txBody>
      </p:sp>
      <p:sp>
        <p:nvSpPr>
          <p:cNvPr id="4" name="Content Placeholder 2"/>
          <p:cNvSpPr txBox="1">
            <a:spLocks/>
          </p:cNvSpPr>
          <p:nvPr/>
        </p:nvSpPr>
        <p:spPr>
          <a:xfrm>
            <a:off x="6206400" y="1929600"/>
            <a:ext cx="55800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variableString</a:t>
            </a:r>
            <a:r>
              <a:rPr lang="en-GB" dirty="0">
                <a:latin typeface="Consolas" panose="020B0609020204030204" pitchFamily="49" charset="0"/>
              </a:rPr>
              <a:t> = "hi";</a:t>
            </a:r>
          </a:p>
          <a:p>
            <a:pPr marL="0" indent="0" fontAlgn="auto">
              <a:buNone/>
            </a:pPr>
            <a:r>
              <a:rPr lang="en-GB" dirty="0">
                <a:latin typeface="Consolas" panose="020B0609020204030204" pitchFamily="49" charset="0"/>
              </a:rPr>
              <a:t>//this is a comment</a:t>
            </a:r>
          </a:p>
          <a:p>
            <a:pPr marL="0" indent="0" fontAlgn="auto">
              <a:buNone/>
            </a:pPr>
            <a:endParaRPr lang="en-GB" dirty="0">
              <a:latin typeface="Consolas" panose="020B0609020204030204" pitchFamily="49" charset="0"/>
            </a:endParaRPr>
          </a:p>
          <a:p>
            <a:pPr marL="0" indent="0" fontAlgn="auto">
              <a:buNone/>
            </a:pPr>
            <a:r>
              <a:rPr lang="en-GB"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totalNumber</a:t>
            </a:r>
            <a:r>
              <a:rPr lang="en-GB" dirty="0">
                <a:latin typeface="Consolas" panose="020B0609020204030204" pitchFamily="49" charset="0"/>
              </a:rPr>
              <a:t> = 4;</a:t>
            </a:r>
          </a:p>
          <a:p>
            <a:pPr marL="0" indent="0" fontAlgn="auto">
              <a:buNone/>
            </a:pPr>
            <a:r>
              <a:rPr lang="en-GB" dirty="0">
                <a:latin typeface="Consolas" panose="020B0609020204030204" pitchFamily="49" charset="0"/>
              </a:rPr>
              <a:t>/* this is a </a:t>
            </a:r>
            <a:r>
              <a:rPr lang="en-GB" dirty="0" smtClean="0">
                <a:latin typeface="Consolas" panose="020B0609020204030204" pitchFamily="49" charset="0"/>
              </a:rPr>
              <a:t>block comment</a:t>
            </a:r>
            <a:r>
              <a:rPr lang="en-GB" dirty="0">
                <a:latin typeface="Consolas" panose="020B0609020204030204" pitchFamily="49" charset="0"/>
              </a:rPr>
              <a:t>, </a:t>
            </a:r>
            <a:endParaRPr lang="en-GB" dirty="0" smtClean="0">
              <a:latin typeface="Consolas" panose="020B0609020204030204" pitchFamily="49" charset="0"/>
            </a:endParaRPr>
          </a:p>
          <a:p>
            <a:pPr marL="0" indent="0" fontAlgn="auto">
              <a:buNone/>
            </a:pPr>
            <a:r>
              <a:rPr lang="en-GB" dirty="0">
                <a:latin typeface="Consolas" panose="020B0609020204030204" pitchFamily="49" charset="0"/>
              </a:rPr>
              <a:t>	</a:t>
            </a:r>
            <a:r>
              <a:rPr lang="en-GB" dirty="0" smtClean="0">
                <a:latin typeface="Consolas" panose="020B0609020204030204" pitchFamily="49" charset="0"/>
              </a:rPr>
              <a:t>hello friends </a:t>
            </a:r>
            <a:r>
              <a:rPr lang="en-GB" dirty="0">
                <a:latin typeface="Consolas" panose="020B0609020204030204" pitchFamily="49" charset="0"/>
              </a:rPr>
              <a:t>*/</a:t>
            </a:r>
          </a:p>
        </p:txBody>
      </p:sp>
    </p:spTree>
    <p:extLst>
      <p:ext uri="{BB962C8B-B14F-4D97-AF65-F5344CB8AC3E}">
        <p14:creationId xmlns:p14="http://schemas.microsoft.com/office/powerpoint/2010/main" val="2089402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658554" cy="4546800"/>
          </a:xfrm>
        </p:spPr>
        <p:txBody>
          <a:bodyPr/>
          <a:lstStyle/>
          <a:p>
            <a:r>
              <a:rPr lang="en-GB" dirty="0" smtClean="0"/>
              <a:t>JS only has a small set of values.</a:t>
            </a:r>
          </a:p>
          <a:p>
            <a:pPr lvl="1"/>
            <a:r>
              <a:rPr lang="en-GB" dirty="0" smtClean="0"/>
              <a:t>Numbers</a:t>
            </a:r>
          </a:p>
          <a:p>
            <a:pPr lvl="1"/>
            <a:r>
              <a:rPr lang="en-GB" dirty="0" smtClean="0"/>
              <a:t>Strings</a:t>
            </a:r>
          </a:p>
          <a:p>
            <a:pPr lvl="1"/>
            <a:r>
              <a:rPr lang="en-GB" dirty="0" smtClean="0"/>
              <a:t>Booleans</a:t>
            </a:r>
          </a:p>
          <a:p>
            <a:pPr lvl="1"/>
            <a:r>
              <a:rPr lang="en-GB" dirty="0" smtClean="0"/>
              <a:t>Objects</a:t>
            </a:r>
          </a:p>
          <a:p>
            <a:pPr lvl="1"/>
            <a:r>
              <a:rPr lang="en-GB" dirty="0" smtClean="0"/>
              <a:t>Null</a:t>
            </a:r>
          </a:p>
          <a:p>
            <a:pPr lvl="1"/>
            <a:r>
              <a:rPr lang="en-GB" dirty="0" smtClean="0"/>
              <a:t>Undefined</a:t>
            </a:r>
          </a:p>
          <a:p>
            <a:pPr lvl="1"/>
            <a:endParaRPr lang="en-GB" dirty="0"/>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Data Types</a:t>
            </a:r>
            <a:endParaRPr lang="en-GB" dirty="0"/>
          </a:p>
        </p:txBody>
      </p:sp>
      <p:sp>
        <p:nvSpPr>
          <p:cNvPr id="4" name="Rectangle 3"/>
          <p:cNvSpPr/>
          <p:nvPr/>
        </p:nvSpPr>
        <p:spPr>
          <a:xfrm>
            <a:off x="6096000" y="1929600"/>
            <a:ext cx="6096000" cy="4247317"/>
          </a:xfrm>
          <a:prstGeom prst="rect">
            <a:avLst/>
          </a:prstGeom>
        </p:spPr>
        <p:txBody>
          <a:bodyPr>
            <a:spAutoFit/>
          </a:bodyPr>
          <a:lstStyle/>
          <a:p>
            <a:pPr marL="342900" indent="-342900">
              <a:buFont typeface="Arial" panose="020B0604020202020204" pitchFamily="34" charset="0"/>
              <a:buChar char="•"/>
            </a:pPr>
            <a:r>
              <a:rPr lang="en-GB" sz="1800" dirty="0">
                <a:latin typeface="+mn-lt"/>
              </a:rPr>
              <a:t>Special value called </a:t>
            </a:r>
            <a:r>
              <a:rPr lang="en-GB" sz="1800" b="1" dirty="0" smtClean="0">
                <a:latin typeface="+mn-lt"/>
              </a:rPr>
              <a:t>NAN</a:t>
            </a:r>
          </a:p>
          <a:p>
            <a:pPr marL="342900" indent="-342900">
              <a:buFont typeface="Arial" panose="020B0604020202020204" pitchFamily="34" charset="0"/>
              <a:buChar char="•"/>
            </a:pPr>
            <a:endParaRPr lang="en-GB" sz="1800" b="1" dirty="0">
              <a:latin typeface="+mn-lt"/>
            </a:endParaRPr>
          </a:p>
          <a:p>
            <a:pPr marL="342900" indent="-342900">
              <a:buFont typeface="Arial" panose="020B0604020202020204" pitchFamily="34" charset="0"/>
              <a:buChar char="•"/>
            </a:pPr>
            <a:endParaRPr lang="en-GB" sz="1800" b="1" dirty="0" smtClean="0">
              <a:latin typeface="+mn-lt"/>
            </a:endParaRPr>
          </a:p>
          <a:p>
            <a:r>
              <a:rPr lang="en-GB" sz="1800" dirty="0" smtClean="0">
                <a:latin typeface="+mn-lt"/>
              </a:rPr>
              <a:t> </a:t>
            </a:r>
            <a:endParaRPr lang="en-GB" sz="1800" dirty="0">
              <a:latin typeface="+mn-lt"/>
            </a:endParaRPr>
          </a:p>
          <a:p>
            <a:pPr marL="342900" indent="-342900">
              <a:buFont typeface="Arial" panose="020B0604020202020204" pitchFamily="34" charset="0"/>
              <a:buChar char="•"/>
            </a:pPr>
            <a:r>
              <a:rPr lang="en-GB" sz="1800" dirty="0">
                <a:latin typeface="+mn-lt"/>
              </a:rPr>
              <a:t>Number(value) – Converts value to a number</a:t>
            </a:r>
          </a:p>
          <a:p>
            <a:pPr marL="342900" indent="-342900">
              <a:buFont typeface="Arial" panose="020B0604020202020204" pitchFamily="34" charset="0"/>
              <a:buChar char="•"/>
            </a:pPr>
            <a:r>
              <a:rPr lang="en-GB" sz="1800" dirty="0" err="1">
                <a:latin typeface="+mn-lt"/>
              </a:rPr>
              <a:t>parseInt</a:t>
            </a:r>
            <a:r>
              <a:rPr lang="en-GB" sz="1800" dirty="0">
                <a:latin typeface="+mn-lt"/>
              </a:rPr>
              <a:t>(value,1) – Converts value to a number, stops at the first non digit character. </a:t>
            </a:r>
            <a:endParaRPr lang="en-GB" sz="1800" dirty="0" smtClean="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endParaRPr lang="en-GB" sz="1800" dirty="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endParaRPr lang="en-GB" sz="1800" dirty="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endParaRPr lang="en-GB" sz="1800" dirty="0">
              <a:latin typeface="+mn-lt"/>
            </a:endParaRPr>
          </a:p>
          <a:p>
            <a:pPr marL="342900" indent="-342900">
              <a:buFont typeface="Arial" panose="020B0604020202020204" pitchFamily="34" charset="0"/>
              <a:buChar char="•"/>
            </a:pPr>
            <a:endParaRPr lang="en-GB" sz="1800" dirty="0">
              <a:latin typeface="+mn-lt"/>
            </a:endParaRPr>
          </a:p>
        </p:txBody>
      </p:sp>
    </p:spTree>
    <p:extLst>
      <p:ext uri="{BB962C8B-B14F-4D97-AF65-F5344CB8AC3E}">
        <p14:creationId xmlns:p14="http://schemas.microsoft.com/office/powerpoint/2010/main" val="29372884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Any of the previous types can be used anywhere.</a:t>
            </a:r>
          </a:p>
          <a:p>
            <a:r>
              <a:rPr lang="en-GB" dirty="0" smtClean="0"/>
              <a:t>Any variable can be used as a parameter to any function</a:t>
            </a:r>
          </a:p>
          <a:p>
            <a:pPr lvl="1"/>
            <a:r>
              <a:rPr lang="en-GB" dirty="0" smtClean="0"/>
              <a:t>However the language isn’t </a:t>
            </a:r>
            <a:r>
              <a:rPr lang="en-GB" b="1" dirty="0" err="1" smtClean="0"/>
              <a:t>untyped</a:t>
            </a:r>
            <a:endParaRPr lang="en-GB" dirty="0" smtClean="0"/>
          </a:p>
          <a:p>
            <a:r>
              <a:rPr lang="en-GB" dirty="0" smtClean="0"/>
              <a:t>JS has a good sense of types, however it just means every type can be used everywhere.</a:t>
            </a:r>
          </a:p>
        </p:txBody>
      </p:sp>
      <p:sp>
        <p:nvSpPr>
          <p:cNvPr id="3" name="Title 2"/>
          <p:cNvSpPr>
            <a:spLocks noGrp="1"/>
          </p:cNvSpPr>
          <p:nvPr>
            <p:ph type="title"/>
          </p:nvPr>
        </p:nvSpPr>
        <p:spPr/>
        <p:txBody>
          <a:bodyPr>
            <a:normAutofit fontScale="90000"/>
          </a:bodyPr>
          <a:lstStyle/>
          <a:p>
            <a:r>
              <a:rPr lang="en-GB" dirty="0" smtClean="0"/>
              <a:t>Loosely Typed</a:t>
            </a:r>
            <a:endParaRPr lang="en-GB" dirty="0"/>
          </a:p>
        </p:txBody>
      </p:sp>
    </p:spTree>
    <p:extLst>
      <p:ext uri="{BB962C8B-B14F-4D97-AF65-F5344CB8AC3E}">
        <p14:creationId xmlns:p14="http://schemas.microsoft.com/office/powerpoint/2010/main" val="12560411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JS has a weird keyword policy</a:t>
            </a:r>
          </a:p>
          <a:p>
            <a:pPr lvl="1"/>
            <a:r>
              <a:rPr lang="en-GB" dirty="0"/>
              <a:t>	</a:t>
            </a:r>
            <a:r>
              <a:rPr lang="en-GB" dirty="0">
                <a:hlinkClick r:id="rId2"/>
              </a:rPr>
              <a:t>https://</a:t>
            </a:r>
            <a:r>
              <a:rPr lang="en-GB" dirty="0" smtClean="0">
                <a:hlinkClick r:id="rId2"/>
              </a:rPr>
              <a:t>www.w3schools.com/js/js_reserved.asp</a:t>
            </a:r>
            <a:r>
              <a:rPr lang="en-GB" dirty="0" smtClean="0"/>
              <a:t> </a:t>
            </a:r>
          </a:p>
          <a:p>
            <a:pPr lvl="1"/>
            <a:endParaRPr lang="en-GB" dirty="0"/>
          </a:p>
          <a:p>
            <a:r>
              <a:rPr lang="en-GB" dirty="0" smtClean="0"/>
              <a:t>There’s a lot of reserved words, but the majority aren’t even used.</a:t>
            </a:r>
            <a:endParaRPr lang="en-GB" dirty="0"/>
          </a:p>
        </p:txBody>
      </p:sp>
      <p:sp>
        <p:nvSpPr>
          <p:cNvPr id="3" name="Title 2"/>
          <p:cNvSpPr>
            <a:spLocks noGrp="1"/>
          </p:cNvSpPr>
          <p:nvPr>
            <p:ph type="title"/>
          </p:nvPr>
        </p:nvSpPr>
        <p:spPr/>
        <p:txBody>
          <a:bodyPr>
            <a:normAutofit fontScale="90000"/>
          </a:bodyPr>
          <a:lstStyle/>
          <a:p>
            <a:r>
              <a:rPr lang="en-GB" dirty="0" smtClean="0"/>
              <a:t>Keywords</a:t>
            </a:r>
            <a:endParaRPr lang="en-GB" dirty="0"/>
          </a:p>
        </p:txBody>
      </p:sp>
    </p:spTree>
    <p:extLst>
      <p:ext uri="{BB962C8B-B14F-4D97-AF65-F5344CB8AC3E}">
        <p14:creationId xmlns:p14="http://schemas.microsoft.com/office/powerpoint/2010/main" val="12391323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929600"/>
            <a:ext cx="6596400" cy="4546800"/>
          </a:xfrm>
        </p:spPr>
        <p:txBody>
          <a:bodyPr/>
          <a:lstStyle/>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x = </a:t>
            </a:r>
            <a:r>
              <a:rPr lang="en-GB" sz="1800" dirty="0">
                <a:solidFill>
                  <a:srgbClr val="FF0000"/>
                </a:solidFill>
                <a:latin typeface="Consolas" panose="020B0609020204030204" pitchFamily="49" charset="0"/>
              </a:rPr>
              <a:t>5</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assign the value 5 to </a:t>
            </a:r>
            <a:r>
              <a:rPr lang="en-GB" sz="1800" dirty="0" smtClean="0">
                <a:solidFill>
                  <a:srgbClr val="008000"/>
                </a:solidFill>
                <a:latin typeface="Consolas" panose="020B0609020204030204" pitchFamily="49" charset="0"/>
              </a:rPr>
              <a:t>x</a:t>
            </a:r>
          </a:p>
          <a:p>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y = </a:t>
            </a:r>
            <a:r>
              <a:rPr lang="en-GB" sz="1800" dirty="0">
                <a:solidFill>
                  <a:srgbClr val="FF0000"/>
                </a:solidFill>
                <a:latin typeface="Consolas" panose="020B0609020204030204" pitchFamily="49" charset="0"/>
              </a:rPr>
              <a:t>2</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assign the value 2 to </a:t>
            </a:r>
            <a:r>
              <a:rPr lang="en-GB" sz="1800" dirty="0" smtClean="0">
                <a:solidFill>
                  <a:srgbClr val="008000"/>
                </a:solidFill>
                <a:latin typeface="Consolas" panose="020B0609020204030204" pitchFamily="49" charset="0"/>
              </a:rPr>
              <a:t>y</a:t>
            </a:r>
          </a:p>
          <a:p>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 y;     </a:t>
            </a:r>
            <a:r>
              <a:rPr lang="en-GB" sz="1800" dirty="0">
                <a:solidFill>
                  <a:srgbClr val="008000"/>
                </a:solidFill>
                <a:latin typeface="Consolas" panose="020B0609020204030204" pitchFamily="49" charset="0"/>
              </a:rPr>
              <a:t>// assign the value 7 to z </a:t>
            </a:r>
            <a:endParaRPr lang="en-GB" sz="1800" dirty="0" smtClean="0">
              <a:solidFill>
                <a:srgbClr val="008000"/>
              </a:solidFill>
              <a:latin typeface="Consolas" panose="020B0609020204030204" pitchFamily="49" charset="0"/>
            </a:endParaRPr>
          </a:p>
          <a:p>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smtClean="0">
              <a:solidFill>
                <a:srgbClr val="000000"/>
              </a:solidFill>
              <a:latin typeface="Consolas" panose="020B0609020204030204" pitchFamily="49" charset="0"/>
            </a:endParaRPr>
          </a:p>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a:solidFill>
                <a:srgbClr val="008000"/>
              </a:solidFill>
              <a:latin typeface="Consolas" panose="020B0609020204030204" pitchFamily="49" charset="0"/>
            </a:endParaRPr>
          </a:p>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a:solidFill>
                <a:srgbClr val="008000"/>
              </a:solidFill>
              <a:latin typeface="Consolas" panose="020B0609020204030204" pitchFamily="49" charset="0"/>
            </a:endParaRPr>
          </a:p>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a:t>
            </a:r>
            <a:r>
              <a:rPr lang="en-GB" sz="1800" dirty="0" smtClean="0">
                <a:solidFill>
                  <a:srgbClr val="000000"/>
                </a:solidFill>
                <a:latin typeface="Consolas" panose="020B0609020204030204" pitchFamily="49" charset="0"/>
              </a:rPr>
              <a:t>+= y;</a:t>
            </a:r>
          </a:p>
          <a:p>
            <a:r>
              <a:rPr lang="en-GB" sz="1800" dirty="0" err="1">
                <a:solidFill>
                  <a:srgbClr val="0000CD"/>
                </a:solidFill>
                <a:latin typeface="Consolas" panose="020B0609020204030204" pitchFamily="49" charset="0"/>
              </a:rPr>
              <a:t>var</a:t>
            </a:r>
            <a:r>
              <a:rPr lang="en-GB" sz="1800" dirty="0">
                <a:solidFill>
                  <a:srgbClr val="0000CD"/>
                </a:solidFill>
                <a:latin typeface="Consolas" panose="020B0609020204030204" pitchFamily="49" charset="0"/>
              </a:rPr>
              <a:t> </a:t>
            </a:r>
            <a:r>
              <a:rPr lang="en-GB" sz="1800" dirty="0" smtClean="0">
                <a:solidFill>
                  <a:srgbClr val="000000"/>
                </a:solidFill>
                <a:latin typeface="Consolas" panose="020B0609020204030204" pitchFamily="49" charset="0"/>
              </a:rPr>
              <a:t>z *= x;</a:t>
            </a:r>
          </a:p>
          <a:p>
            <a:endParaRPr lang="en-GB" sz="1800" dirty="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&amp;&amp; || ! </a:t>
            </a:r>
            <a:r>
              <a:rPr lang="en-GB" sz="1800" dirty="0" err="1" smtClean="0">
                <a:solidFill>
                  <a:srgbClr val="000000"/>
                </a:solidFill>
                <a:latin typeface="Consolas" panose="020B0609020204030204" pitchFamily="49" charset="0"/>
              </a:rPr>
              <a:t>typeof</a:t>
            </a:r>
            <a:r>
              <a:rPr lang="en-GB" sz="1800" dirty="0" smtClean="0">
                <a:solidFill>
                  <a:srgbClr val="000000"/>
                </a:solidFill>
                <a:latin typeface="Consolas" panose="020B0609020204030204" pitchFamily="49" charset="0"/>
              </a:rPr>
              <a:t> </a:t>
            </a:r>
            <a:r>
              <a:rPr lang="en-GB" sz="1800" dirty="0" err="1" smtClean="0">
                <a:solidFill>
                  <a:srgbClr val="000000"/>
                </a:solidFill>
                <a:latin typeface="Consolas" panose="020B0609020204030204" pitchFamily="49" charset="0"/>
              </a:rPr>
              <a:t>instanceof</a:t>
            </a:r>
            <a:endParaRPr lang="en-GB" sz="1800" dirty="0" smtClean="0">
              <a:solidFill>
                <a:srgbClr val="000000"/>
              </a:solidFill>
              <a:latin typeface="Consolas" panose="020B0609020204030204" pitchFamily="49" charset="0"/>
            </a:endParaRPr>
          </a:p>
          <a:p>
            <a:endParaRPr lang="en-GB" sz="1800" dirty="0">
              <a:solidFill>
                <a:srgbClr val="008000"/>
              </a:solidFill>
              <a:latin typeface="Consolas" panose="020B0609020204030204" pitchFamily="49" charset="0"/>
            </a:endParaRPr>
          </a:p>
          <a:p>
            <a:endParaRPr lang="en-GB" sz="1800" dirty="0" smtClean="0">
              <a:solidFill>
                <a:srgbClr val="008000"/>
              </a:solidFill>
              <a:latin typeface="Consolas" panose="020B0609020204030204" pitchFamily="49" charset="0"/>
            </a:endParaRPr>
          </a:p>
        </p:txBody>
      </p:sp>
      <p:sp>
        <p:nvSpPr>
          <p:cNvPr id="3" name="Title 2"/>
          <p:cNvSpPr>
            <a:spLocks noGrp="1"/>
          </p:cNvSpPr>
          <p:nvPr>
            <p:ph type="title"/>
          </p:nvPr>
        </p:nvSpPr>
        <p:spPr/>
        <p:txBody>
          <a:bodyPr>
            <a:normAutofit fontScale="90000"/>
          </a:bodyPr>
          <a:lstStyle/>
          <a:p>
            <a:r>
              <a:rPr lang="en-GB" dirty="0" smtClean="0"/>
              <a:t>Operators</a:t>
            </a:r>
            <a:endParaRPr lang="en-GB" dirty="0"/>
          </a:p>
        </p:txBody>
      </p:sp>
      <p:sp>
        <p:nvSpPr>
          <p:cNvPr id="4" name="Rectangle 3"/>
          <p:cNvSpPr/>
          <p:nvPr/>
        </p:nvSpPr>
        <p:spPr>
          <a:xfrm>
            <a:off x="7010401" y="1929600"/>
            <a:ext cx="6096000" cy="4016484"/>
          </a:xfrm>
          <a:prstGeom prst="rect">
            <a:avLst/>
          </a:prstGeom>
        </p:spPr>
        <p:txBody>
          <a:bodyPr>
            <a:spAutoFit/>
          </a:bodyPr>
          <a:lstStyle/>
          <a:p>
            <a:pPr marL="342900" lvl="0" indent="-342900" fontAlgn="auto">
              <a:spcBef>
                <a:spcPts val="200"/>
              </a:spcBef>
              <a:spcAft>
                <a:spcPts val="800"/>
              </a:spcAft>
              <a:buClr>
                <a:srgbClr val="2E2D2C"/>
              </a:buClr>
              <a:buFont typeface="Arial" panose="020B0604020202020204" pitchFamily="34" charset="0"/>
              <a:buChar char="•"/>
            </a:pPr>
            <a:r>
              <a:rPr lang="en-GB" sz="1800" dirty="0">
                <a:solidFill>
                  <a:srgbClr val="000000"/>
                </a:solidFill>
                <a:latin typeface="Consolas" panose="020B0609020204030204" pitchFamily="49" charset="0"/>
                <a:cs typeface="Arial" pitchFamily="34" charset="0"/>
              </a:rPr>
              <a:t>txt1 = </a:t>
            </a:r>
            <a:r>
              <a:rPr lang="en-GB" sz="1800" dirty="0">
                <a:solidFill>
                  <a:srgbClr val="A52A2A"/>
                </a:solidFill>
                <a:latin typeface="Consolas" panose="020B0609020204030204" pitchFamily="49" charset="0"/>
                <a:cs typeface="Arial" pitchFamily="34" charset="0"/>
              </a:rPr>
              <a:t>"John</a:t>
            </a:r>
            <a:r>
              <a:rPr lang="en-GB" sz="1800" dirty="0" smtClean="0">
                <a:solidFill>
                  <a:srgbClr val="A52A2A"/>
                </a:solidFill>
                <a:latin typeface="Consolas" panose="020B0609020204030204" pitchFamily="49" charset="0"/>
                <a:cs typeface="Arial" pitchFamily="34" charset="0"/>
              </a:rPr>
              <a:t>"</a:t>
            </a:r>
            <a:r>
              <a:rPr lang="en-GB" sz="1800" dirty="0" smtClean="0">
                <a:solidFill>
                  <a:srgbClr val="000000"/>
                </a:solidFill>
                <a:latin typeface="Consolas" panose="020B0609020204030204" pitchFamily="49" charset="0"/>
                <a:cs typeface="Arial" pitchFamily="34"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cs typeface="Arial" pitchFamily="34" charset="0"/>
              </a:rPr>
              <a:t>txt2 </a:t>
            </a:r>
            <a:r>
              <a:rPr lang="en-GB" sz="1800" dirty="0">
                <a:solidFill>
                  <a:srgbClr val="000000"/>
                </a:solidFill>
                <a:latin typeface="Consolas" panose="020B0609020204030204" pitchFamily="49" charset="0"/>
                <a:cs typeface="Arial" pitchFamily="34" charset="0"/>
              </a:rPr>
              <a:t>= </a:t>
            </a:r>
            <a:r>
              <a:rPr lang="en-GB" sz="1800" dirty="0">
                <a:solidFill>
                  <a:srgbClr val="A52A2A"/>
                </a:solidFill>
                <a:latin typeface="Consolas" panose="020B0609020204030204" pitchFamily="49" charset="0"/>
                <a:cs typeface="Arial" pitchFamily="34" charset="0"/>
              </a:rPr>
              <a:t>"Doe</a:t>
            </a:r>
            <a:r>
              <a:rPr lang="en-GB" sz="1800" dirty="0" smtClean="0">
                <a:solidFill>
                  <a:srgbClr val="A52A2A"/>
                </a:solidFill>
                <a:latin typeface="Consolas" panose="020B0609020204030204" pitchFamily="49" charset="0"/>
                <a:cs typeface="Arial" pitchFamily="34" charset="0"/>
              </a:rPr>
              <a:t>"</a:t>
            </a:r>
            <a:r>
              <a:rPr lang="en-GB" sz="1800" dirty="0" smtClean="0">
                <a:solidFill>
                  <a:srgbClr val="000000"/>
                </a:solidFill>
                <a:latin typeface="Consolas" panose="020B0609020204030204" pitchFamily="49" charset="0"/>
                <a:cs typeface="Arial" pitchFamily="34"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cs typeface="Arial" pitchFamily="34" charset="0"/>
              </a:rPr>
              <a:t>txt3 </a:t>
            </a:r>
            <a:r>
              <a:rPr lang="en-GB" sz="1800" dirty="0">
                <a:solidFill>
                  <a:srgbClr val="000000"/>
                </a:solidFill>
                <a:latin typeface="Consolas" panose="020B0609020204030204" pitchFamily="49" charset="0"/>
                <a:cs typeface="Arial" pitchFamily="34" charset="0"/>
              </a:rPr>
              <a:t>= txt1 + </a:t>
            </a:r>
            <a:r>
              <a:rPr lang="en-GB" sz="1800" dirty="0">
                <a:solidFill>
                  <a:srgbClr val="A52A2A"/>
                </a:solidFill>
                <a:latin typeface="Consolas" panose="020B0609020204030204" pitchFamily="49" charset="0"/>
                <a:cs typeface="Arial" pitchFamily="34" charset="0"/>
              </a:rPr>
              <a:t>" "</a:t>
            </a:r>
            <a:r>
              <a:rPr lang="en-GB" sz="1800" dirty="0">
                <a:solidFill>
                  <a:srgbClr val="000000"/>
                </a:solidFill>
                <a:latin typeface="Consolas" panose="020B0609020204030204" pitchFamily="49" charset="0"/>
                <a:cs typeface="Arial" pitchFamily="34" charset="0"/>
              </a:rPr>
              <a:t> + txt2</a:t>
            </a:r>
            <a:r>
              <a:rPr lang="en-GB" sz="1800" dirty="0" smtClean="0">
                <a:solidFill>
                  <a:srgbClr val="000000"/>
                </a:solidFill>
                <a:latin typeface="Consolas" panose="020B0609020204030204" pitchFamily="49" charset="0"/>
                <a:cs typeface="Arial" pitchFamily="34"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rPr>
              <a:t>txt1 </a:t>
            </a:r>
            <a:r>
              <a:rPr lang="en-GB" sz="1800" dirty="0">
                <a:solidFill>
                  <a:srgbClr val="000000"/>
                </a:solidFill>
                <a:latin typeface="Consolas" panose="020B0609020204030204" pitchFamily="49" charset="0"/>
              </a:rPr>
              <a:t>= </a:t>
            </a:r>
            <a:r>
              <a:rPr lang="en-GB" sz="1800" dirty="0">
                <a:solidFill>
                  <a:srgbClr val="A52A2A"/>
                </a:solidFill>
                <a:latin typeface="Consolas" panose="020B0609020204030204" pitchFamily="49" charset="0"/>
              </a:rPr>
              <a:t>"What a very </a:t>
            </a:r>
            <a:r>
              <a:rPr lang="en-GB" sz="1800" dirty="0" smtClean="0">
                <a:solidFill>
                  <a:srgbClr val="A52A2A"/>
                </a:solidFill>
                <a:latin typeface="Consolas" panose="020B0609020204030204" pitchFamily="49" charset="0"/>
              </a:rPr>
              <a:t>"</a:t>
            </a:r>
            <a:r>
              <a:rPr lang="en-GB"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rPr>
              <a:t>txt1 </a:t>
            </a:r>
            <a:r>
              <a:rPr lang="en-GB" sz="1800" dirty="0">
                <a:solidFill>
                  <a:srgbClr val="000000"/>
                </a:solidFill>
                <a:latin typeface="Consolas" panose="020B0609020204030204" pitchFamily="49" charset="0"/>
              </a:rPr>
              <a:t>+= </a:t>
            </a:r>
            <a:r>
              <a:rPr lang="en-GB" sz="1800" dirty="0">
                <a:solidFill>
                  <a:srgbClr val="A52A2A"/>
                </a:solidFill>
                <a:latin typeface="Consolas" panose="020B0609020204030204" pitchFamily="49" charset="0"/>
              </a:rPr>
              <a:t>"nice day</a:t>
            </a:r>
            <a:r>
              <a:rPr lang="en-GB" sz="1800" dirty="0" smtClean="0">
                <a:solidFill>
                  <a:srgbClr val="A52A2A"/>
                </a:solidFill>
                <a:latin typeface="Consolas" panose="020B0609020204030204" pitchFamily="49" charset="0"/>
              </a:rPr>
              <a:t>"</a:t>
            </a:r>
            <a:r>
              <a:rPr lang="en-GB"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endParaRPr lang="en-GB" sz="1800" dirty="0" smtClean="0">
              <a:solidFill>
                <a:srgbClr val="000000"/>
              </a:solidFill>
              <a:latin typeface="Consolas" panose="020B0609020204030204" pitchFamily="49" charset="0"/>
            </a:endParaRPr>
          </a:p>
          <a:p>
            <a:pPr marL="342900" lvl="0" indent="-342900" fontAlgn="auto">
              <a:spcBef>
                <a:spcPts val="200"/>
              </a:spcBef>
              <a:spcAft>
                <a:spcPts val="800"/>
              </a:spcAft>
              <a:buClr>
                <a:srgbClr val="2E2D2C"/>
              </a:buClr>
              <a:buFont typeface="Arial" panose="020B0604020202020204" pitchFamily="34" charset="0"/>
              <a:buChar char="•"/>
            </a:pPr>
            <a:r>
              <a:rPr lang="es-ES" sz="1800" dirty="0">
                <a:solidFill>
                  <a:srgbClr val="000000"/>
                </a:solidFill>
                <a:latin typeface="Consolas" panose="020B0609020204030204" pitchFamily="49" charset="0"/>
              </a:rPr>
              <a:t>x = </a:t>
            </a:r>
            <a:r>
              <a:rPr lang="es-ES" sz="1800" dirty="0">
                <a:solidFill>
                  <a:srgbClr val="FF0000"/>
                </a:solidFill>
                <a:latin typeface="Consolas" panose="020B0609020204030204" pitchFamily="49" charset="0"/>
              </a:rPr>
              <a:t>5</a:t>
            </a:r>
            <a:r>
              <a:rPr lang="es-ES" sz="1800" dirty="0">
                <a:solidFill>
                  <a:srgbClr val="000000"/>
                </a:solidFill>
                <a:latin typeface="Consolas" panose="020B0609020204030204" pitchFamily="49" charset="0"/>
              </a:rPr>
              <a:t> + </a:t>
            </a:r>
            <a:r>
              <a:rPr lang="es-ES" sz="1800" dirty="0" smtClean="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r>
              <a:rPr lang="es-ES" sz="1800" dirty="0" smtClean="0">
                <a:solidFill>
                  <a:srgbClr val="000000"/>
                </a:solidFill>
                <a:latin typeface="Consolas" panose="020B0609020204030204" pitchFamily="49" charset="0"/>
              </a:rPr>
              <a:t>y </a:t>
            </a:r>
            <a:r>
              <a:rPr lang="es-ES" sz="1800" dirty="0">
                <a:solidFill>
                  <a:srgbClr val="000000"/>
                </a:solidFill>
                <a:latin typeface="Consolas" panose="020B0609020204030204" pitchFamily="49" charset="0"/>
              </a:rPr>
              <a:t>= </a:t>
            </a:r>
            <a:r>
              <a:rPr lang="es-ES" sz="1800" dirty="0">
                <a:solidFill>
                  <a:srgbClr val="A52A2A"/>
                </a:solidFill>
                <a:latin typeface="Consolas" panose="020B0609020204030204" pitchFamily="49" charset="0"/>
              </a:rPr>
              <a:t>"5"</a:t>
            </a:r>
            <a:r>
              <a:rPr lang="es-ES" sz="1800" dirty="0">
                <a:solidFill>
                  <a:srgbClr val="000000"/>
                </a:solidFill>
                <a:latin typeface="Consolas" panose="020B0609020204030204" pitchFamily="49" charset="0"/>
              </a:rPr>
              <a:t> + </a:t>
            </a:r>
            <a:r>
              <a:rPr lang="es-ES" sz="1800" dirty="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r>
              <a:rPr lang="es-ES" sz="1800" dirty="0" smtClean="0">
                <a:solidFill>
                  <a:srgbClr val="000000"/>
                </a:solidFill>
                <a:latin typeface="Consolas" panose="020B0609020204030204" pitchFamily="49" charset="0"/>
              </a:rPr>
              <a:t>z </a:t>
            </a:r>
            <a:r>
              <a:rPr lang="es-ES" sz="1800" dirty="0">
                <a:solidFill>
                  <a:srgbClr val="000000"/>
                </a:solidFill>
                <a:latin typeface="Consolas" panose="020B0609020204030204" pitchFamily="49" charset="0"/>
              </a:rPr>
              <a:t>= </a:t>
            </a:r>
            <a:r>
              <a:rPr lang="es-ES" sz="1800" dirty="0">
                <a:solidFill>
                  <a:srgbClr val="A52A2A"/>
                </a:solidFill>
                <a:latin typeface="Consolas" panose="020B0609020204030204" pitchFamily="49" charset="0"/>
              </a:rPr>
              <a:t>"</a:t>
            </a:r>
            <a:r>
              <a:rPr lang="es-ES" sz="1800" dirty="0" err="1">
                <a:solidFill>
                  <a:srgbClr val="A52A2A"/>
                </a:solidFill>
                <a:latin typeface="Consolas" panose="020B0609020204030204" pitchFamily="49" charset="0"/>
              </a:rPr>
              <a:t>Hello</a:t>
            </a:r>
            <a:r>
              <a:rPr lang="es-ES" sz="1800" dirty="0">
                <a:solidFill>
                  <a:srgbClr val="A52A2A"/>
                </a:solidFill>
                <a:latin typeface="Consolas" panose="020B0609020204030204" pitchFamily="49" charset="0"/>
              </a:rPr>
              <a:t>"</a:t>
            </a:r>
            <a:r>
              <a:rPr lang="es-ES" sz="1800" dirty="0">
                <a:solidFill>
                  <a:srgbClr val="000000"/>
                </a:solidFill>
                <a:latin typeface="Consolas" panose="020B0609020204030204" pitchFamily="49" charset="0"/>
              </a:rPr>
              <a:t> + </a:t>
            </a:r>
            <a:r>
              <a:rPr lang="es-ES" sz="1800" dirty="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endParaRPr lang="en-GB" sz="1800" dirty="0">
              <a:solidFill>
                <a:srgbClr val="000000"/>
              </a:solidFill>
              <a:latin typeface="Consolas" panose="020B0609020204030204" pitchFamily="49" charset="0"/>
              <a:cs typeface="Arial" pitchFamily="34" charset="0"/>
            </a:endParaRPr>
          </a:p>
        </p:txBody>
      </p:sp>
    </p:spTree>
    <p:extLst>
      <p:ext uri="{BB962C8B-B14F-4D97-AF65-F5344CB8AC3E}">
        <p14:creationId xmlns:p14="http://schemas.microsoft.com/office/powerpoint/2010/main" val="90055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POST &amp; GET are universally supported.</a:t>
            </a:r>
          </a:p>
          <a:p>
            <a:endParaRPr lang="en-GB" dirty="0"/>
          </a:p>
          <a:p>
            <a:r>
              <a:rPr lang="en-GB" dirty="0"/>
              <a:t>PUT &amp; DELETE are not usually supported by modern web browsers so should only be used for communication between services.</a:t>
            </a:r>
          </a:p>
          <a:p>
            <a:endParaRPr lang="en-GB" dirty="0"/>
          </a:p>
          <a:p>
            <a:r>
              <a:rPr lang="en-GB" dirty="0"/>
              <a:t>HEAD, TRACE, OPTIONS &amp; CONNECT are the other HTTP methods that are less used.</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More HTTP Methods</a:t>
            </a:r>
          </a:p>
        </p:txBody>
      </p:sp>
    </p:spTree>
    <p:extLst>
      <p:ext uri="{BB962C8B-B14F-4D97-AF65-F5344CB8AC3E}">
        <p14:creationId xmlns:p14="http://schemas.microsoft.com/office/powerpoint/2010/main" val="1788517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if</a:t>
            </a:r>
          </a:p>
          <a:p>
            <a:r>
              <a:rPr lang="en-GB" b="1" dirty="0"/>
              <a:t>switch</a:t>
            </a:r>
          </a:p>
          <a:p>
            <a:r>
              <a:rPr lang="en-GB" b="1" dirty="0"/>
              <a:t>while</a:t>
            </a:r>
          </a:p>
          <a:p>
            <a:r>
              <a:rPr lang="en-GB" b="1" dirty="0"/>
              <a:t>do</a:t>
            </a:r>
          </a:p>
          <a:p>
            <a:r>
              <a:rPr lang="en-GB" b="1" dirty="0"/>
              <a:t>for</a:t>
            </a:r>
          </a:p>
          <a:p>
            <a:r>
              <a:rPr lang="en-GB" b="1" dirty="0"/>
              <a:t>break</a:t>
            </a:r>
          </a:p>
          <a:p>
            <a:r>
              <a:rPr lang="en-GB" b="1" dirty="0"/>
              <a:t>continue</a:t>
            </a:r>
          </a:p>
          <a:p>
            <a:r>
              <a:rPr lang="en-GB" b="1" dirty="0"/>
              <a:t>return</a:t>
            </a:r>
          </a:p>
          <a:p>
            <a:r>
              <a:rPr lang="en-GB" b="1" dirty="0"/>
              <a:t>try/throw</a:t>
            </a:r>
          </a:p>
        </p:txBody>
      </p:sp>
      <p:sp>
        <p:nvSpPr>
          <p:cNvPr id="3" name="Title 2"/>
          <p:cNvSpPr>
            <a:spLocks noGrp="1"/>
          </p:cNvSpPr>
          <p:nvPr>
            <p:ph type="title"/>
          </p:nvPr>
        </p:nvSpPr>
        <p:spPr/>
        <p:txBody>
          <a:bodyPr>
            <a:normAutofit fontScale="90000"/>
          </a:bodyPr>
          <a:lstStyle/>
          <a:p>
            <a:r>
              <a:rPr lang="en-GB" dirty="0" smtClean="0"/>
              <a:t>Statements</a:t>
            </a:r>
            <a:endParaRPr lang="en-GB" dirty="0"/>
          </a:p>
        </p:txBody>
      </p:sp>
    </p:spTree>
    <p:extLst>
      <p:ext uri="{BB962C8B-B14F-4D97-AF65-F5344CB8AC3E}">
        <p14:creationId xmlns:p14="http://schemas.microsoft.com/office/powerpoint/2010/main" val="1860286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a:t>Variable declaration and </a:t>
            </a:r>
            <a:r>
              <a:rPr lang="en-GB" b="1" dirty="0" smtClean="0"/>
              <a:t>output</a:t>
            </a:r>
          </a:p>
          <a:p>
            <a:pPr lvl="1"/>
            <a:r>
              <a:rPr lang="en-GB" dirty="0" smtClean="0"/>
              <a:t>Declare a variable</a:t>
            </a:r>
          </a:p>
          <a:p>
            <a:pPr lvl="1"/>
            <a:r>
              <a:rPr lang="en-GB" dirty="0" smtClean="0"/>
              <a:t>Store a value in it</a:t>
            </a:r>
          </a:p>
          <a:p>
            <a:pPr lvl="1"/>
            <a:r>
              <a:rPr lang="en-GB" dirty="0" smtClean="0"/>
              <a:t>Display the value via all 3 of the following methods;</a:t>
            </a:r>
          </a:p>
          <a:p>
            <a:pPr marL="1257300" lvl="2" indent="-342900">
              <a:buFont typeface="+mj-lt"/>
              <a:buAutoNum type="arabicPeriod"/>
            </a:pPr>
            <a:r>
              <a:rPr lang="en-GB" dirty="0" smtClean="0"/>
              <a:t>Write it into the html doc</a:t>
            </a:r>
          </a:p>
          <a:p>
            <a:pPr marL="1257300" lvl="2" indent="-342900">
              <a:buFont typeface="+mj-lt"/>
              <a:buAutoNum type="arabicPeriod"/>
            </a:pPr>
            <a:r>
              <a:rPr lang="en-GB" dirty="0" smtClean="0"/>
              <a:t>Output via alert</a:t>
            </a:r>
          </a:p>
          <a:p>
            <a:pPr marL="1257300" lvl="2" indent="-342900">
              <a:buFont typeface="+mj-lt"/>
              <a:buAutoNum type="arabicPeriod"/>
            </a:pPr>
            <a:r>
              <a:rPr lang="en-GB" dirty="0" smtClean="0"/>
              <a:t>Output via console</a:t>
            </a:r>
          </a:p>
        </p:txBody>
      </p:sp>
      <p:sp>
        <p:nvSpPr>
          <p:cNvPr id="2" name="Title 1"/>
          <p:cNvSpPr>
            <a:spLocks noGrp="1"/>
          </p:cNvSpPr>
          <p:nvPr>
            <p:ph type="title"/>
          </p:nvPr>
        </p:nvSpPr>
        <p:spPr/>
        <p:txBody>
          <a:bodyPr>
            <a:normAutofit fontScale="90000"/>
          </a:bodyPr>
          <a:lstStyle/>
          <a:p>
            <a:r>
              <a:rPr lang="en-GB" dirty="0"/>
              <a:t>Coding Challenge 1</a:t>
            </a:r>
          </a:p>
        </p:txBody>
      </p:sp>
    </p:spTree>
    <p:extLst>
      <p:ext uri="{BB962C8B-B14F-4D97-AF65-F5344CB8AC3E}">
        <p14:creationId xmlns:p14="http://schemas.microsoft.com/office/powerpoint/2010/main" val="19115469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1"/>
            <a:r>
              <a:rPr lang="en-GB" dirty="0" smtClean="0"/>
              <a:t>First class objects</a:t>
            </a:r>
          </a:p>
          <a:p>
            <a:pPr lvl="1"/>
            <a:r>
              <a:rPr lang="en-GB" dirty="0" smtClean="0"/>
              <a:t>Functions can be passed, returned, and stored just like any variable.</a:t>
            </a:r>
          </a:p>
          <a:p>
            <a:pPr lvl="1"/>
            <a:r>
              <a:rPr lang="en-GB" dirty="0" smtClean="0"/>
              <a:t>Functions inherit from ‘Object’ and can store name/value pairs</a:t>
            </a:r>
          </a:p>
          <a:p>
            <a:pPr lvl="1"/>
            <a:r>
              <a:rPr lang="en-GB" dirty="0" smtClean="0"/>
              <a:t>Functions can appear anywhere that an expression can appear.</a:t>
            </a:r>
          </a:p>
          <a:p>
            <a:pPr lvl="1"/>
            <a:r>
              <a:rPr lang="en-GB" dirty="0" smtClean="0"/>
              <a:t>What JS calls a function, other languages call lambda</a:t>
            </a:r>
          </a:p>
          <a:p>
            <a:pPr lvl="1"/>
            <a:r>
              <a:rPr lang="en-GB" dirty="0" smtClean="0"/>
              <a:t>Since JS is </a:t>
            </a:r>
            <a:r>
              <a:rPr lang="en-GB" b="1" dirty="0" smtClean="0"/>
              <a:t>Loosely Typed</a:t>
            </a:r>
            <a:r>
              <a:rPr lang="en-GB" dirty="0" smtClean="0"/>
              <a:t>, you don’t have to declare parameter types in the signature.</a:t>
            </a:r>
            <a:endParaRPr lang="en-GB" dirty="0"/>
          </a:p>
        </p:txBody>
      </p:sp>
      <p:sp>
        <p:nvSpPr>
          <p:cNvPr id="3" name="Title 2"/>
          <p:cNvSpPr>
            <a:spLocks noGrp="1"/>
          </p:cNvSpPr>
          <p:nvPr>
            <p:ph type="title"/>
          </p:nvPr>
        </p:nvSpPr>
        <p:spPr/>
        <p:txBody>
          <a:bodyPr>
            <a:normAutofit fontScale="90000"/>
          </a:bodyPr>
          <a:lstStyle/>
          <a:p>
            <a:r>
              <a:rPr lang="en-GB" dirty="0"/>
              <a:t>Functions - Intro</a:t>
            </a:r>
          </a:p>
        </p:txBody>
      </p:sp>
    </p:spTree>
    <p:extLst>
      <p:ext uri="{BB962C8B-B14F-4D97-AF65-F5344CB8AC3E}">
        <p14:creationId xmlns:p14="http://schemas.microsoft.com/office/powerpoint/2010/main" val="10255070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Functions – Code Example</a:t>
            </a:r>
          </a:p>
        </p:txBody>
      </p:sp>
      <p:sp>
        <p:nvSpPr>
          <p:cNvPr id="4" name="Content Placeholder 2"/>
          <p:cNvSpPr txBox="1">
            <a:spLocks noGrp="1"/>
          </p:cNvSpPr>
          <p:nvPr>
            <p:ph type="body" sz="quarter" idx="15"/>
          </p:nvPr>
        </p:nvSpPr>
        <p:spPr>
          <a:xfrm>
            <a:off x="592667" y="1963467"/>
            <a:ext cx="47576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function </a:t>
            </a:r>
            <a:r>
              <a:rPr lang="en-GB" b="1" dirty="0" err="1" smtClean="0">
                <a:latin typeface="Consolas" panose="020B0609020204030204" pitchFamily="49" charset="0"/>
              </a:rPr>
              <a:t>myFunction</a:t>
            </a:r>
            <a:r>
              <a:rPr lang="en-GB" b="1" dirty="0" smtClean="0">
                <a:latin typeface="Consolas" panose="020B0609020204030204" pitchFamily="49" charset="0"/>
              </a:rPr>
              <a:t>(p1,p2){</a:t>
            </a:r>
          </a:p>
          <a:p>
            <a:pPr marL="0" indent="0" fontAlgn="auto">
              <a:buNone/>
            </a:pPr>
            <a:r>
              <a:rPr lang="en-GB" b="1" dirty="0" smtClean="0">
                <a:latin typeface="Consolas" panose="020B0609020204030204" pitchFamily="49" charset="0"/>
              </a:rPr>
              <a:t>	return p1*p2;</a:t>
            </a:r>
          </a:p>
          <a:p>
            <a:pPr marL="0" indent="0" fontAlgn="auto">
              <a:buNone/>
            </a:pPr>
            <a:r>
              <a:rPr lang="en-GB" b="1" dirty="0" smtClean="0">
                <a:latin typeface="Consolas" panose="020B0609020204030204" pitchFamily="49" charset="0"/>
              </a:rPr>
              <a:t>}</a:t>
            </a:r>
          </a:p>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x = </a:t>
            </a:r>
            <a:r>
              <a:rPr lang="en-GB" b="1" dirty="0" err="1" smtClean="0">
                <a:latin typeface="Consolas" panose="020B0609020204030204" pitchFamily="49" charset="0"/>
              </a:rPr>
              <a:t>myFunction</a:t>
            </a:r>
            <a:r>
              <a:rPr lang="en-GB" b="1" dirty="0" smtClean="0">
                <a:latin typeface="Consolas" panose="020B0609020204030204" pitchFamily="49" charset="0"/>
              </a:rPr>
              <a:t>(4,3); //12</a:t>
            </a:r>
          </a:p>
          <a:p>
            <a:pPr marL="0" indent="0" fontAlgn="auto">
              <a:buNone/>
            </a:pPr>
            <a:endParaRPr lang="en-GB" b="1" dirty="0">
              <a:latin typeface="Consolas" panose="020B0609020204030204" pitchFamily="49" charset="0"/>
            </a:endParaRPr>
          </a:p>
          <a:p>
            <a:pPr marL="0" indent="0" fontAlgn="auto">
              <a:buNone/>
            </a:pPr>
            <a:endParaRPr lang="en-GB" b="1" dirty="0" smtClean="0">
              <a:latin typeface="Consolas" panose="020B0609020204030204" pitchFamily="49" charset="0"/>
            </a:endParaRPr>
          </a:p>
          <a:p>
            <a:pPr marL="0" indent="0" fontAlgn="auto">
              <a:buNone/>
            </a:pPr>
            <a:r>
              <a:rPr lang="en-GB" b="1" dirty="0" smtClean="0">
                <a:latin typeface="Consolas" panose="020B0609020204030204" pitchFamily="49" charset="0"/>
              </a:rPr>
              <a:t>function foo() {}</a:t>
            </a:r>
          </a:p>
          <a:p>
            <a:pPr marL="0" indent="0" fontAlgn="auto">
              <a:buNone/>
            </a:pPr>
            <a:r>
              <a:rPr lang="en-GB" dirty="0" smtClean="0">
                <a:latin typeface="Consolas" panose="020B0609020204030204" pitchFamily="49" charset="0"/>
              </a:rPr>
              <a:t>Is almost the same as</a:t>
            </a:r>
            <a:endParaRPr lang="en-GB" dirty="0">
              <a:latin typeface="Consolas" panose="020B0609020204030204" pitchFamily="49" charset="0"/>
            </a:endParaRPr>
          </a:p>
          <a:p>
            <a:pPr marL="0" indent="0" fontAlgn="auto">
              <a:buNone/>
            </a:pPr>
            <a:r>
              <a:rPr lang="en-GB" b="1" dirty="0" err="1">
                <a:latin typeface="Consolas" panose="020B0609020204030204" pitchFamily="49" charset="0"/>
              </a:rPr>
              <a:t>v</a:t>
            </a:r>
            <a:r>
              <a:rPr lang="en-GB" b="1" dirty="0" err="1" smtClean="0">
                <a:latin typeface="Consolas" panose="020B0609020204030204" pitchFamily="49" charset="0"/>
              </a:rPr>
              <a:t>ar</a:t>
            </a:r>
            <a:r>
              <a:rPr lang="en-GB" b="1" dirty="0" smtClean="0">
                <a:latin typeface="Consolas" panose="020B0609020204030204" pitchFamily="49" charset="0"/>
              </a:rPr>
              <a:t> foo = function foo() {};</a:t>
            </a:r>
          </a:p>
          <a:p>
            <a:pPr marL="0" indent="0" fontAlgn="auto">
              <a:buNone/>
            </a:pPr>
            <a:endParaRPr lang="en-GB" dirty="0">
              <a:latin typeface="Consolas" panose="020B0609020204030204" pitchFamily="49" charset="0"/>
            </a:endParaRPr>
          </a:p>
        </p:txBody>
      </p:sp>
      <p:sp>
        <p:nvSpPr>
          <p:cNvPr id="5" name="Text Placeholder 1"/>
          <p:cNvSpPr txBox="1">
            <a:spLocks/>
          </p:cNvSpPr>
          <p:nvPr/>
        </p:nvSpPr>
        <p:spPr>
          <a:xfrm>
            <a:off x="5520268" y="1929600"/>
            <a:ext cx="6298532"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r>
              <a:rPr lang="en-GB" dirty="0" smtClean="0"/>
              <a:t>Functions share the same namespace as variables</a:t>
            </a:r>
          </a:p>
          <a:p>
            <a:pPr lvl="1" fontAlgn="auto"/>
            <a:r>
              <a:rPr lang="en-GB" dirty="0" smtClean="0"/>
              <a:t>Functions can be defined inside functions</a:t>
            </a:r>
          </a:p>
          <a:p>
            <a:pPr lvl="1" fontAlgn="auto"/>
            <a:r>
              <a:rPr lang="en-GB" dirty="0" smtClean="0"/>
              <a:t>An inner function has access to variables and </a:t>
            </a:r>
            <a:r>
              <a:rPr lang="en-GB" dirty="0" err="1" smtClean="0"/>
              <a:t>params</a:t>
            </a:r>
            <a:r>
              <a:rPr lang="en-GB" dirty="0" smtClean="0"/>
              <a:t> of functions it’s within.</a:t>
            </a:r>
          </a:p>
          <a:p>
            <a:pPr lvl="2" fontAlgn="auto"/>
            <a:r>
              <a:rPr lang="en-GB" dirty="0" smtClean="0"/>
              <a:t>This is known as Static/Lexical scoping</a:t>
            </a:r>
            <a:endParaRPr lang="en-GB" dirty="0"/>
          </a:p>
        </p:txBody>
      </p:sp>
    </p:spTree>
    <p:extLst>
      <p:ext uri="{BB962C8B-B14F-4D97-AF65-F5344CB8AC3E}">
        <p14:creationId xmlns:p14="http://schemas.microsoft.com/office/powerpoint/2010/main" val="7492897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139200" cy="4546800"/>
          </a:xfrm>
        </p:spPr>
        <p:txBody>
          <a:bodyPr/>
          <a:lstStyle/>
          <a:p>
            <a:r>
              <a:rPr lang="en-GB" dirty="0" smtClean="0"/>
              <a:t>When a function is invoked, in addition to its parameters it gets a special parameter called </a:t>
            </a:r>
            <a:r>
              <a:rPr lang="en-GB" b="1" dirty="0" smtClean="0"/>
              <a:t>arguments</a:t>
            </a:r>
            <a:endParaRPr lang="en-GB" dirty="0" smtClean="0"/>
          </a:p>
          <a:p>
            <a:r>
              <a:rPr lang="en-GB" dirty="0" smtClean="0"/>
              <a:t>This contains all of the arguments from the invocation</a:t>
            </a:r>
          </a:p>
          <a:p>
            <a:r>
              <a:rPr lang="en-GB" dirty="0" smtClean="0"/>
              <a:t>It’s similar to an array (but strictly not)</a:t>
            </a:r>
          </a:p>
          <a:p>
            <a:r>
              <a:rPr lang="en-GB" dirty="0" smtClean="0"/>
              <a:t>This is useful when a function takes a lot of arguments you want to process easily.</a:t>
            </a:r>
          </a:p>
          <a:p>
            <a:endParaRPr lang="en-GB" dirty="0"/>
          </a:p>
          <a:p>
            <a:endParaRPr lang="en-GB" dirty="0" smtClean="0"/>
          </a:p>
        </p:txBody>
      </p:sp>
      <p:sp>
        <p:nvSpPr>
          <p:cNvPr id="3" name="Title 2"/>
          <p:cNvSpPr>
            <a:spLocks noGrp="1"/>
          </p:cNvSpPr>
          <p:nvPr>
            <p:ph type="title"/>
          </p:nvPr>
        </p:nvSpPr>
        <p:spPr/>
        <p:txBody>
          <a:bodyPr>
            <a:normAutofit fontScale="90000"/>
          </a:bodyPr>
          <a:lstStyle/>
          <a:p>
            <a:r>
              <a:rPr lang="en-GB" dirty="0" smtClean="0"/>
              <a:t>Arguments</a:t>
            </a:r>
            <a:endParaRPr lang="en-GB" dirty="0"/>
          </a:p>
        </p:txBody>
      </p:sp>
      <p:sp>
        <p:nvSpPr>
          <p:cNvPr id="4" name="Content Placeholder 2"/>
          <p:cNvSpPr txBox="1">
            <a:spLocks/>
          </p:cNvSpPr>
          <p:nvPr/>
        </p:nvSpPr>
        <p:spPr>
          <a:xfrm>
            <a:off x="6790267" y="1929600"/>
            <a:ext cx="4757600" cy="454680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a:latin typeface="Consolas" panose="020B0609020204030204" pitchFamily="49" charset="0"/>
              </a:rPr>
              <a:t> function </a:t>
            </a:r>
            <a:r>
              <a:rPr lang="en-GB" b="1" dirty="0" smtClean="0">
                <a:latin typeface="Consolas" panose="020B0609020204030204" pitchFamily="49" charset="0"/>
              </a:rPr>
              <a:t>sum(</a:t>
            </a:r>
            <a:r>
              <a:rPr lang="en-GB" b="1" dirty="0" err="1" smtClean="0">
                <a:latin typeface="Consolas" panose="020B0609020204030204" pitchFamily="49" charset="0"/>
              </a:rPr>
              <a:t>a,b,c,d,e,f,g</a:t>
            </a:r>
            <a:r>
              <a:rPr lang="en-GB" b="1" dirty="0" smtClean="0">
                <a:latin typeface="Consolas" panose="020B0609020204030204" pitchFamily="49" charset="0"/>
              </a:rPr>
              <a:t>){  </a:t>
            </a:r>
            <a:endParaRPr lang="en-GB" b="1" dirty="0">
              <a:latin typeface="Consolas" panose="020B0609020204030204" pitchFamily="49" charset="0"/>
            </a:endParaRPr>
          </a:p>
          <a:p>
            <a:pPr marL="0" indent="0" fontAlgn="auto">
              <a:buNone/>
            </a:pPr>
            <a:r>
              <a:rPr lang="en-GB" b="1" dirty="0">
                <a:latin typeface="Consolas" panose="020B0609020204030204" pitchFamily="49" charset="0"/>
              </a:rPr>
              <a:t>  </a:t>
            </a:r>
            <a:r>
              <a:rPr lang="en-GB" b="1" dirty="0" err="1">
                <a:latin typeface="Consolas" panose="020B0609020204030204" pitchFamily="49" charset="0"/>
              </a:rPr>
              <a:t>var</a:t>
            </a:r>
            <a:r>
              <a:rPr lang="en-GB" b="1" dirty="0">
                <a:latin typeface="Consolas" panose="020B0609020204030204" pitchFamily="49" charset="0"/>
              </a:rPr>
              <a:t> i, </a:t>
            </a:r>
          </a:p>
          <a:p>
            <a:pPr marL="0" indent="0" fontAlgn="auto">
              <a:buNone/>
            </a:pPr>
            <a:r>
              <a:rPr lang="en-GB" b="1" dirty="0">
                <a:latin typeface="Consolas" panose="020B0609020204030204" pitchFamily="49" charset="0"/>
              </a:rPr>
              <a:t>  n = </a:t>
            </a:r>
            <a:r>
              <a:rPr lang="en-GB" b="1" dirty="0" err="1">
                <a:latin typeface="Consolas" panose="020B0609020204030204" pitchFamily="49" charset="0"/>
              </a:rPr>
              <a:t>arguments.length</a:t>
            </a:r>
            <a:r>
              <a:rPr lang="en-GB" b="1" dirty="0">
                <a:latin typeface="Consolas" panose="020B0609020204030204" pitchFamily="49" charset="0"/>
              </a:rPr>
              <a:t>,</a:t>
            </a:r>
          </a:p>
          <a:p>
            <a:pPr marL="0" indent="0" fontAlgn="auto">
              <a:buNone/>
            </a:pPr>
            <a:r>
              <a:rPr lang="en-GB" b="1" dirty="0">
                <a:latin typeface="Consolas" panose="020B0609020204030204" pitchFamily="49" charset="0"/>
              </a:rPr>
              <a:t>  total = 0;</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for(i = 0; i &lt; n; i++){</a:t>
            </a:r>
          </a:p>
          <a:p>
            <a:pPr marL="0" indent="0" fontAlgn="auto">
              <a:buNone/>
            </a:pPr>
            <a:r>
              <a:rPr lang="en-GB" b="1" dirty="0">
                <a:latin typeface="Consolas" panose="020B0609020204030204" pitchFamily="49" charset="0"/>
              </a:rPr>
              <a:t>	total += arguments[i];</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return total;</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a:t>
            </a:r>
            <a:endParaRPr lang="en-GB" dirty="0">
              <a:latin typeface="Consolas" panose="020B0609020204030204" pitchFamily="49" charset="0"/>
            </a:endParaRPr>
          </a:p>
        </p:txBody>
      </p:sp>
    </p:spTree>
    <p:extLst>
      <p:ext uri="{BB962C8B-B14F-4D97-AF65-F5344CB8AC3E}">
        <p14:creationId xmlns:p14="http://schemas.microsoft.com/office/powerpoint/2010/main" val="37848467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Javascript</a:t>
            </a:r>
            <a:r>
              <a:rPr lang="en-GB" dirty="0" smtClean="0"/>
              <a:t> </a:t>
            </a:r>
            <a:r>
              <a:rPr lang="en-GB" b="1" dirty="0" smtClean="0"/>
              <a:t> { Block } </a:t>
            </a:r>
            <a:r>
              <a:rPr lang="en-GB" dirty="0" smtClean="0"/>
              <a:t>does not have scope.</a:t>
            </a:r>
          </a:p>
          <a:p>
            <a:pPr lvl="1"/>
            <a:r>
              <a:rPr lang="en-GB" sz="1200" dirty="0" smtClean="0"/>
              <a:t>Very lazy coding when they were writing the language</a:t>
            </a:r>
          </a:p>
          <a:p>
            <a:r>
              <a:rPr lang="en-GB" sz="1800" dirty="0" smtClean="0"/>
              <a:t>This can cause </a:t>
            </a:r>
            <a:r>
              <a:rPr lang="en-GB" sz="1800" i="1" dirty="0" smtClean="0"/>
              <a:t>a lot</a:t>
            </a:r>
            <a:r>
              <a:rPr lang="en-GB" sz="1800" dirty="0" smtClean="0"/>
              <a:t> of confusion.</a:t>
            </a:r>
          </a:p>
          <a:p>
            <a:r>
              <a:rPr lang="en-GB" sz="1800" dirty="0" smtClean="0"/>
              <a:t>If you declare a variable </a:t>
            </a:r>
            <a:r>
              <a:rPr lang="en-GB" sz="1800" b="1" dirty="0" smtClean="0"/>
              <a:t>anywhere </a:t>
            </a:r>
            <a:r>
              <a:rPr lang="en-GB" sz="1800" dirty="0" smtClean="0"/>
              <a:t>in a function, the entire function has access to it.</a:t>
            </a:r>
          </a:p>
          <a:p>
            <a:r>
              <a:rPr lang="en-GB" sz="1800" dirty="0" smtClean="0"/>
              <a:t>If you declare the same variable twice, it’ll only be created once.</a:t>
            </a:r>
          </a:p>
          <a:p>
            <a:r>
              <a:rPr lang="en-GB" sz="1800" dirty="0" smtClean="0"/>
              <a:t>JS has implied </a:t>
            </a:r>
            <a:r>
              <a:rPr lang="en-GB" sz="1800" dirty="0" err="1" smtClean="0"/>
              <a:t>globals</a:t>
            </a:r>
            <a:endParaRPr lang="en-GB" sz="1800" dirty="0" smtClean="0"/>
          </a:p>
          <a:p>
            <a:pPr lvl="1"/>
            <a:r>
              <a:rPr lang="en-GB" sz="1700" dirty="0" smtClean="0"/>
              <a:t>If you try and use a variable without declaring it, it’ll create a global one for you.</a:t>
            </a:r>
          </a:p>
          <a:p>
            <a:pPr lvl="1"/>
            <a:endParaRPr lang="en-GB" sz="1700" dirty="0"/>
          </a:p>
        </p:txBody>
      </p:sp>
      <p:sp>
        <p:nvSpPr>
          <p:cNvPr id="3" name="Title 2"/>
          <p:cNvSpPr>
            <a:spLocks noGrp="1"/>
          </p:cNvSpPr>
          <p:nvPr>
            <p:ph type="title"/>
          </p:nvPr>
        </p:nvSpPr>
        <p:spPr/>
        <p:txBody>
          <a:bodyPr>
            <a:normAutofit fontScale="90000"/>
          </a:bodyPr>
          <a:lstStyle/>
          <a:p>
            <a:r>
              <a:rPr lang="en-GB" dirty="0" smtClean="0"/>
              <a:t>Scope</a:t>
            </a:r>
            <a:endParaRPr lang="en-GB" dirty="0"/>
          </a:p>
        </p:txBody>
      </p:sp>
    </p:spTree>
    <p:extLst>
      <p:ext uri="{BB962C8B-B14F-4D97-AF65-F5344CB8AC3E}">
        <p14:creationId xmlns:p14="http://schemas.microsoft.com/office/powerpoint/2010/main" val="30949354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Variables - </a:t>
            </a:r>
            <a:r>
              <a:rPr lang="en-GB" dirty="0" err="1" smtClean="0"/>
              <a:t>Tidbit</a:t>
            </a:r>
            <a:endParaRPr lang="en-GB" dirty="0"/>
          </a:p>
        </p:txBody>
      </p:sp>
      <p:sp>
        <p:nvSpPr>
          <p:cNvPr id="4" name="Content Placeholder 2"/>
          <p:cNvSpPr txBox="1">
            <a:spLocks/>
          </p:cNvSpPr>
          <p:nvPr/>
        </p:nvSpPr>
        <p:spPr>
          <a:xfrm>
            <a:off x="414000" y="4028536"/>
            <a:ext cx="5580000" cy="882132"/>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Console.log(</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r>
              <a:rPr lang="en-GB" b="1" dirty="0" err="1">
                <a:latin typeface="Consolas" panose="020B0609020204030204" pitchFamily="49" charset="0"/>
              </a:rPr>
              <a:t>v</a:t>
            </a:r>
            <a:r>
              <a:rPr lang="en-GB" b="1" dirty="0" err="1" smtClean="0">
                <a:latin typeface="Consolas" panose="020B0609020204030204" pitchFamily="49" charset="0"/>
              </a:rPr>
              <a:t>ar</a:t>
            </a:r>
            <a:r>
              <a:rPr lang="en-GB" b="1" dirty="0" smtClean="0">
                <a:latin typeface="Consolas" panose="020B0609020204030204" pitchFamily="49" charset="0"/>
              </a:rPr>
              <a:t> </a:t>
            </a:r>
            <a:r>
              <a:rPr lang="en-GB" b="1" dirty="0" err="1" smtClean="0">
                <a:latin typeface="Consolas" panose="020B0609020204030204" pitchFamily="49" charset="0"/>
              </a:rPr>
              <a:t>myVariable</a:t>
            </a:r>
            <a:r>
              <a:rPr lang="en-GB" b="1" dirty="0" smtClean="0">
                <a:latin typeface="Consolas" panose="020B0609020204030204" pitchFamily="49" charset="0"/>
              </a:rPr>
              <a:t> = 10;</a:t>
            </a:r>
            <a:endParaRPr lang="en-GB" b="1" dirty="0">
              <a:latin typeface="Consolas" panose="020B0609020204030204" pitchFamily="49" charset="0"/>
            </a:endParaRPr>
          </a:p>
        </p:txBody>
      </p:sp>
      <p:sp>
        <p:nvSpPr>
          <p:cNvPr id="6" name="Content Placeholder 2"/>
          <p:cNvSpPr txBox="1">
            <a:spLocks/>
          </p:cNvSpPr>
          <p:nvPr/>
        </p:nvSpPr>
        <p:spPr>
          <a:xfrm>
            <a:off x="414000" y="2758534"/>
            <a:ext cx="5580000" cy="96679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Console.log(</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endParaRPr lang="en-GB" b="1" dirty="0" smtClean="0">
              <a:latin typeface="Consolas" panose="020B0609020204030204" pitchFamily="49" charset="0"/>
            </a:endParaRPr>
          </a:p>
        </p:txBody>
      </p:sp>
      <p:sp>
        <p:nvSpPr>
          <p:cNvPr id="7" name="Content Placeholder 2"/>
          <p:cNvSpPr txBox="1">
            <a:spLocks/>
          </p:cNvSpPr>
          <p:nvPr/>
        </p:nvSpPr>
        <p:spPr>
          <a:xfrm>
            <a:off x="414000" y="1928801"/>
            <a:ext cx="5580000" cy="526532"/>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Console.log(</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endParaRPr lang="en-GB" b="1" dirty="0" smtClean="0">
              <a:latin typeface="Consolas" panose="020B0609020204030204" pitchFamily="49" charset="0"/>
            </a:endParaRPr>
          </a:p>
        </p:txBody>
      </p:sp>
      <p:sp>
        <p:nvSpPr>
          <p:cNvPr id="8" name="Content Placeholder 2"/>
          <p:cNvSpPr txBox="1">
            <a:spLocks/>
          </p:cNvSpPr>
          <p:nvPr/>
        </p:nvSpPr>
        <p:spPr>
          <a:xfrm>
            <a:off x="6272933" y="1157532"/>
            <a:ext cx="5580000" cy="2099735"/>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a:latin typeface="Consolas" panose="020B0609020204030204" pitchFamily="49" charset="0"/>
              </a:rPr>
              <a:t>var</a:t>
            </a:r>
            <a:r>
              <a:rPr lang="en-GB" b="1" dirty="0">
                <a:latin typeface="Consolas" panose="020B0609020204030204" pitchFamily="49" charset="0"/>
              </a:rPr>
              <a:t> </a:t>
            </a:r>
            <a:r>
              <a:rPr lang="en-GB" b="1" dirty="0" err="1">
                <a:latin typeface="Consolas" panose="020B0609020204030204" pitchFamily="49" charset="0"/>
              </a:rPr>
              <a:t>myVariable</a:t>
            </a:r>
            <a:r>
              <a:rPr lang="en-GB" b="1" dirty="0">
                <a:latin typeface="Consolas" panose="020B0609020204030204" pitchFamily="49" charset="0"/>
              </a:rPr>
              <a:t> = 10</a:t>
            </a: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a:latin typeface="Consolas" panose="020B0609020204030204" pitchFamily="49" charset="0"/>
              </a:rPr>
              <a:t>function </a:t>
            </a:r>
            <a:r>
              <a:rPr lang="en-GB" b="1" dirty="0" err="1">
                <a:latin typeface="Consolas" panose="020B0609020204030204" pitchFamily="49" charset="0"/>
              </a:rPr>
              <a:t>func</a:t>
            </a:r>
            <a:r>
              <a:rPr lang="en-GB" b="1" dirty="0">
                <a:latin typeface="Consolas" panose="020B0609020204030204" pitchFamily="49" charset="0"/>
              </a:rPr>
              <a:t>() {</a:t>
            </a:r>
          </a:p>
          <a:p>
            <a:pPr marL="400050" lvl="1" indent="0" fontAlgn="auto">
              <a:buNone/>
            </a:pPr>
            <a:r>
              <a:rPr lang="en-GB" b="1" dirty="0" err="1">
                <a:latin typeface="Consolas" panose="020B0609020204030204" pitchFamily="49" charset="0"/>
              </a:rPr>
              <a:t>myVariable</a:t>
            </a:r>
            <a:r>
              <a:rPr lang="en-GB" b="1" dirty="0">
                <a:latin typeface="Consolas" panose="020B0609020204030204" pitchFamily="49" charset="0"/>
              </a:rPr>
              <a:t> = 25;</a:t>
            </a:r>
          </a:p>
          <a:p>
            <a:pPr marL="0" indent="0" fontAlgn="auto">
              <a:buNone/>
            </a:pPr>
            <a:r>
              <a:rPr lang="en-GB" b="1" dirty="0">
                <a:latin typeface="Consolas" panose="020B0609020204030204" pitchFamily="49" charset="0"/>
              </a:rPr>
              <a:t>}</a:t>
            </a:r>
          </a:p>
          <a:p>
            <a:pPr marL="0" indent="0" fontAlgn="auto">
              <a:buNone/>
            </a:pPr>
            <a:r>
              <a:rPr lang="en-GB" b="1" dirty="0">
                <a:latin typeface="Consolas" panose="020B0609020204030204" pitchFamily="49" charset="0"/>
              </a:rPr>
              <a:t>console.log(</a:t>
            </a:r>
            <a:r>
              <a:rPr lang="en-GB" b="1" dirty="0" err="1">
                <a:latin typeface="Consolas" panose="020B0609020204030204" pitchFamily="49" charset="0"/>
              </a:rPr>
              <a:t>myVariable</a:t>
            </a:r>
            <a:r>
              <a:rPr lang="en-GB" b="1" dirty="0">
                <a:latin typeface="Consolas" panose="020B0609020204030204" pitchFamily="49" charset="0"/>
              </a:rPr>
              <a:t>);</a:t>
            </a:r>
          </a:p>
        </p:txBody>
      </p:sp>
      <p:sp>
        <p:nvSpPr>
          <p:cNvPr id="12" name="Content Placeholder 2"/>
          <p:cNvSpPr txBox="1">
            <a:spLocks/>
          </p:cNvSpPr>
          <p:nvPr/>
        </p:nvSpPr>
        <p:spPr>
          <a:xfrm>
            <a:off x="6272933" y="3377999"/>
            <a:ext cx="5580000" cy="3107468"/>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a:t>
            </a:r>
            <a:r>
              <a:rPr lang="en-GB" b="1" dirty="0" err="1">
                <a:latin typeface="Consolas" panose="020B0609020204030204" pitchFamily="49" charset="0"/>
              </a:rPr>
              <a:t>myVariable</a:t>
            </a:r>
            <a:r>
              <a:rPr lang="en-GB" b="1" dirty="0">
                <a:latin typeface="Consolas" panose="020B0609020204030204" pitchFamily="49" charset="0"/>
              </a:rPr>
              <a:t> = 10</a:t>
            </a: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a:latin typeface="Consolas" panose="020B0609020204030204" pitchFamily="49" charset="0"/>
              </a:rPr>
              <a:t>function </a:t>
            </a:r>
            <a:r>
              <a:rPr lang="en-GB" b="1" dirty="0" err="1">
                <a:latin typeface="Consolas" panose="020B0609020204030204" pitchFamily="49" charset="0"/>
              </a:rPr>
              <a:t>func</a:t>
            </a:r>
            <a:r>
              <a:rPr lang="en-GB" b="1" dirty="0">
                <a:latin typeface="Consolas" panose="020B0609020204030204" pitchFamily="49" charset="0"/>
              </a:rPr>
              <a:t>() {</a:t>
            </a:r>
          </a:p>
          <a:p>
            <a:pPr marL="400050" lvl="1" indent="0" fontAlgn="auto">
              <a:buNone/>
            </a:pPr>
            <a:r>
              <a:rPr lang="en-GB" b="1" dirty="0" err="1">
                <a:latin typeface="Consolas" panose="020B0609020204030204" pitchFamily="49" charset="0"/>
              </a:rPr>
              <a:t>myVariable</a:t>
            </a:r>
            <a:r>
              <a:rPr lang="en-GB" b="1" dirty="0">
                <a:latin typeface="Consolas" panose="020B0609020204030204" pitchFamily="49" charset="0"/>
              </a:rPr>
              <a:t> = 25</a:t>
            </a:r>
            <a:r>
              <a:rPr lang="en-GB" b="1" dirty="0" smtClean="0">
                <a:latin typeface="Consolas" panose="020B0609020204030204" pitchFamily="49" charset="0"/>
              </a:rPr>
              <a:t>;</a:t>
            </a:r>
            <a:endParaRPr lang="en-GB" b="1" dirty="0">
              <a:latin typeface="Consolas" panose="020B0609020204030204" pitchFamily="49" charset="0"/>
            </a:endParaRPr>
          </a:p>
          <a:p>
            <a:pPr marL="400050" lvl="1" indent="0" fontAlgn="auto">
              <a:buNone/>
            </a:pPr>
            <a:r>
              <a:rPr lang="en-GB" b="1" dirty="0" err="1">
                <a:latin typeface="Consolas" panose="020B0609020204030204" pitchFamily="49" charset="0"/>
              </a:rPr>
              <a:t>var</a:t>
            </a:r>
            <a:r>
              <a:rPr lang="en-GB" b="1" dirty="0">
                <a:latin typeface="Consolas" panose="020B0609020204030204" pitchFamily="49" charset="0"/>
              </a:rPr>
              <a:t> </a:t>
            </a:r>
            <a:r>
              <a:rPr lang="en-GB" b="1" dirty="0" err="1">
                <a:latin typeface="Consolas" panose="020B0609020204030204" pitchFamily="49" charset="0"/>
              </a:rPr>
              <a:t>myVariable</a:t>
            </a: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err="1">
                <a:latin typeface="Consolas" panose="020B0609020204030204" pitchFamily="49" charset="0"/>
              </a:rPr>
              <a:t>func</a:t>
            </a:r>
            <a:r>
              <a:rPr lang="en-GB" b="1" dirty="0">
                <a:latin typeface="Consolas" panose="020B0609020204030204" pitchFamily="49" charset="0"/>
              </a:rPr>
              <a:t>();</a:t>
            </a:r>
          </a:p>
          <a:p>
            <a:pPr marL="0" indent="0" fontAlgn="auto">
              <a:buNone/>
            </a:pPr>
            <a:r>
              <a:rPr lang="en-GB" b="1" dirty="0">
                <a:latin typeface="Consolas" panose="020B0609020204030204" pitchFamily="49" charset="0"/>
              </a:rPr>
              <a:t>console.log(</a:t>
            </a:r>
            <a:r>
              <a:rPr lang="en-GB" b="1" dirty="0" err="1">
                <a:latin typeface="Consolas" panose="020B0609020204030204" pitchFamily="49" charset="0"/>
              </a:rPr>
              <a:t>myVariable</a:t>
            </a:r>
            <a:r>
              <a:rPr lang="en-GB" b="1" dirty="0">
                <a:latin typeface="Consolas" panose="020B0609020204030204" pitchFamily="49" charset="0"/>
              </a:rPr>
              <a:t>);</a:t>
            </a:r>
          </a:p>
        </p:txBody>
      </p:sp>
    </p:spTree>
    <p:extLst>
      <p:ext uri="{BB962C8B-B14F-4D97-AF65-F5344CB8AC3E}">
        <p14:creationId xmlns:p14="http://schemas.microsoft.com/office/powerpoint/2010/main" val="25718338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Now you know about hoisting, how do the two types of methods differ?</a:t>
            </a:r>
          </a:p>
          <a:p>
            <a:endParaRPr lang="en-GB" dirty="0"/>
          </a:p>
          <a:p>
            <a:pPr marL="0" indent="0">
              <a:buNone/>
            </a:pPr>
            <a:r>
              <a:rPr lang="en-GB" dirty="0" smtClean="0"/>
              <a:t>		</a:t>
            </a:r>
            <a:r>
              <a:rPr lang="en-GB" b="1" dirty="0" smtClean="0"/>
              <a:t>Declaration</a:t>
            </a:r>
            <a:r>
              <a:rPr lang="en-GB" dirty="0" smtClean="0"/>
              <a:t>					     </a:t>
            </a:r>
            <a:r>
              <a:rPr lang="en-GB" b="1" dirty="0" smtClean="0"/>
              <a:t>Expression</a:t>
            </a:r>
            <a:endParaRPr lang="en-GB" b="1" dirty="0"/>
          </a:p>
        </p:txBody>
      </p:sp>
      <p:sp>
        <p:nvSpPr>
          <p:cNvPr id="3" name="Title 2"/>
          <p:cNvSpPr>
            <a:spLocks noGrp="1"/>
          </p:cNvSpPr>
          <p:nvPr>
            <p:ph type="title"/>
          </p:nvPr>
        </p:nvSpPr>
        <p:spPr/>
        <p:txBody>
          <a:bodyPr>
            <a:normAutofit fontScale="90000"/>
          </a:bodyPr>
          <a:lstStyle/>
          <a:p>
            <a:r>
              <a:rPr lang="en-GB" dirty="0" smtClean="0"/>
              <a:t>Functions - </a:t>
            </a:r>
            <a:r>
              <a:rPr lang="en-GB" dirty="0" err="1" smtClean="0"/>
              <a:t>Tidbit</a:t>
            </a:r>
            <a:endParaRPr lang="en-GB" dirty="0"/>
          </a:p>
        </p:txBody>
      </p:sp>
      <p:sp>
        <p:nvSpPr>
          <p:cNvPr id="4" name="Content Placeholder 2"/>
          <p:cNvSpPr txBox="1">
            <a:spLocks/>
          </p:cNvSpPr>
          <p:nvPr/>
        </p:nvSpPr>
        <p:spPr>
          <a:xfrm>
            <a:off x="414000" y="3377999"/>
            <a:ext cx="5580000" cy="1230068"/>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a:latin typeface="Consolas" panose="020B0609020204030204" pitchFamily="49" charset="0"/>
              </a:rPr>
              <a:t>function </a:t>
            </a:r>
            <a:r>
              <a:rPr lang="en-GB" b="1" dirty="0" err="1">
                <a:latin typeface="Consolas" panose="020B0609020204030204" pitchFamily="49" charset="0"/>
              </a:rPr>
              <a:t>myFunc</a:t>
            </a:r>
            <a:r>
              <a:rPr lang="en-GB" b="1" dirty="0">
                <a:latin typeface="Consolas" panose="020B0609020204030204" pitchFamily="49" charset="0"/>
              </a:rPr>
              <a:t>(){</a:t>
            </a:r>
          </a:p>
          <a:p>
            <a:pPr marL="0" indent="0" fontAlgn="auto">
              <a:buNone/>
            </a:pPr>
            <a:r>
              <a:rPr lang="en-GB" b="1" dirty="0">
                <a:latin typeface="Consolas" panose="020B0609020204030204" pitchFamily="49" charset="0"/>
              </a:rPr>
              <a:t>console.log("Hi");</a:t>
            </a:r>
          </a:p>
          <a:p>
            <a:pPr marL="0" indent="0" fontAlgn="auto">
              <a:buNone/>
            </a:pPr>
            <a:r>
              <a:rPr lang="en-GB" b="1" dirty="0" smtClean="0">
                <a:latin typeface="Consolas" panose="020B0609020204030204" pitchFamily="49" charset="0"/>
              </a:rPr>
              <a:t>}</a:t>
            </a:r>
            <a:endParaRPr lang="en-GB" b="1" dirty="0">
              <a:latin typeface="Consolas" panose="020B0609020204030204" pitchFamily="49" charset="0"/>
            </a:endParaRPr>
          </a:p>
        </p:txBody>
      </p:sp>
      <p:sp>
        <p:nvSpPr>
          <p:cNvPr id="5" name="Content Placeholder 2"/>
          <p:cNvSpPr txBox="1">
            <a:spLocks/>
          </p:cNvSpPr>
          <p:nvPr/>
        </p:nvSpPr>
        <p:spPr>
          <a:xfrm>
            <a:off x="6272933" y="3377999"/>
            <a:ext cx="5580000" cy="1230068"/>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a:t>
            </a:r>
            <a:r>
              <a:rPr lang="en-GB" b="1" dirty="0">
                <a:latin typeface="Consolas" panose="020B0609020204030204" pitchFamily="49" charset="0"/>
              </a:rPr>
              <a:t>expression = function(){</a:t>
            </a:r>
          </a:p>
          <a:p>
            <a:pPr marL="0" indent="0" fontAlgn="auto">
              <a:buNone/>
            </a:pPr>
            <a:r>
              <a:rPr lang="en-GB" b="1" dirty="0">
                <a:latin typeface="Consolas" panose="020B0609020204030204" pitchFamily="49" charset="0"/>
              </a:rPr>
              <a:t>	console.log("hi");</a:t>
            </a:r>
          </a:p>
          <a:p>
            <a:pPr marL="0" indent="0" fontAlgn="auto">
              <a:buNone/>
            </a:pPr>
            <a:r>
              <a:rPr lang="en-GB" b="1" dirty="0">
                <a:latin typeface="Consolas" panose="020B0609020204030204" pitchFamily="49" charset="0"/>
              </a:rPr>
              <a:t>}</a:t>
            </a:r>
          </a:p>
        </p:txBody>
      </p:sp>
    </p:spTree>
    <p:extLst>
      <p:ext uri="{BB962C8B-B14F-4D97-AF65-F5344CB8AC3E}">
        <p14:creationId xmlns:p14="http://schemas.microsoft.com/office/powerpoint/2010/main" val="12979453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359333" cy="4546800"/>
          </a:xfrm>
        </p:spPr>
        <p:txBody>
          <a:bodyPr/>
          <a:lstStyle/>
          <a:p>
            <a:r>
              <a:rPr lang="en-GB" dirty="0" smtClean="0"/>
              <a:t>Whenever you’re creating a function, follow this layout</a:t>
            </a:r>
          </a:p>
          <a:p>
            <a:pPr marL="0" indent="0">
              <a:buNone/>
            </a:pPr>
            <a:endParaRPr lang="en-GB" dirty="0"/>
          </a:p>
          <a:p>
            <a:pPr marL="457200" indent="-457200">
              <a:buFont typeface="+mj-lt"/>
              <a:buAutoNum type="arabicPeriod"/>
            </a:pPr>
            <a:r>
              <a:rPr lang="en-GB" b="1" dirty="0" smtClean="0"/>
              <a:t>Variables go first</a:t>
            </a:r>
          </a:p>
          <a:p>
            <a:pPr marL="400050">
              <a:buFont typeface="+mj-lt"/>
              <a:buAutoNum type="arabicPeriod"/>
            </a:pPr>
            <a:r>
              <a:rPr lang="en-GB" b="1" dirty="0" smtClean="0"/>
              <a:t> Then functions</a:t>
            </a:r>
          </a:p>
          <a:p>
            <a:pPr marL="857250" lvl="1">
              <a:buFont typeface="+mj-lt"/>
              <a:buAutoNum type="arabicPeriod"/>
            </a:pPr>
            <a:r>
              <a:rPr lang="en-GB" b="1" dirty="0" smtClean="0"/>
              <a:t>Then variables</a:t>
            </a:r>
          </a:p>
          <a:p>
            <a:pPr marL="857250" lvl="1">
              <a:buFont typeface="+mj-lt"/>
              <a:buAutoNum type="arabicPeriod"/>
            </a:pPr>
            <a:r>
              <a:rPr lang="en-GB" b="1" dirty="0" smtClean="0"/>
              <a:t>Then functions</a:t>
            </a:r>
          </a:p>
          <a:p>
            <a:pPr marL="457200">
              <a:buFont typeface="+mj-lt"/>
              <a:buAutoNum type="arabicPeriod"/>
            </a:pPr>
            <a:r>
              <a:rPr lang="en-GB" b="1" dirty="0" err="1" smtClean="0"/>
              <a:t>RunCode</a:t>
            </a:r>
            <a:endParaRPr lang="en-GB" b="1" dirty="0"/>
          </a:p>
        </p:txBody>
      </p:sp>
      <p:sp>
        <p:nvSpPr>
          <p:cNvPr id="3" name="Title 2"/>
          <p:cNvSpPr>
            <a:spLocks noGrp="1"/>
          </p:cNvSpPr>
          <p:nvPr>
            <p:ph type="title"/>
          </p:nvPr>
        </p:nvSpPr>
        <p:spPr/>
        <p:txBody>
          <a:bodyPr>
            <a:normAutofit fontScale="90000"/>
          </a:bodyPr>
          <a:lstStyle/>
          <a:p>
            <a:r>
              <a:rPr lang="en-GB" dirty="0" smtClean="0"/>
              <a:t>Functions – Best Practice</a:t>
            </a:r>
            <a:endParaRPr lang="en-GB" dirty="0"/>
          </a:p>
        </p:txBody>
      </p:sp>
      <p:sp>
        <p:nvSpPr>
          <p:cNvPr id="4" name="Content Placeholder 2"/>
          <p:cNvSpPr txBox="1">
            <a:spLocks/>
          </p:cNvSpPr>
          <p:nvPr/>
        </p:nvSpPr>
        <p:spPr>
          <a:xfrm>
            <a:off x="6265333" y="2709334"/>
            <a:ext cx="5587600" cy="3767066"/>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a:latin typeface="Consolas" panose="020B0609020204030204" pitchFamily="49" charset="0"/>
              </a:rPr>
              <a:t>var</a:t>
            </a:r>
            <a:r>
              <a:rPr lang="en-GB" b="1" dirty="0">
                <a:latin typeface="Consolas" panose="020B0609020204030204" pitchFamily="49" charset="0"/>
              </a:rPr>
              <a:t> x = 10;</a:t>
            </a:r>
          </a:p>
          <a:p>
            <a:pPr marL="0" indent="0" fontAlgn="auto">
              <a:buNone/>
            </a:pPr>
            <a:r>
              <a:rPr lang="en-GB" b="1" dirty="0">
                <a:latin typeface="Consolas" panose="020B0609020204030204" pitchFamily="49" charset="0"/>
              </a:rPr>
              <a:t>	function print(input){</a:t>
            </a:r>
          </a:p>
          <a:p>
            <a:pPr marL="0" indent="0" fontAlgn="auto">
              <a:buNone/>
            </a:pPr>
            <a:r>
              <a:rPr lang="en-GB" b="1" dirty="0">
                <a:latin typeface="Consolas" panose="020B0609020204030204" pitchFamily="49" charset="0"/>
              </a:rPr>
              <a:t>		</a:t>
            </a:r>
            <a:r>
              <a:rPr lang="en-GB" b="1" dirty="0" err="1">
                <a:latin typeface="Consolas" panose="020B0609020204030204" pitchFamily="49" charset="0"/>
              </a:rPr>
              <a:t>var</a:t>
            </a:r>
            <a:r>
              <a:rPr lang="en-GB" b="1" dirty="0">
                <a:latin typeface="Consolas" panose="020B0609020204030204" pitchFamily="49" charset="0"/>
              </a:rPr>
              <a:t> x = 0;</a:t>
            </a:r>
          </a:p>
          <a:p>
            <a:pPr marL="0" indent="0" fontAlgn="auto">
              <a:buNone/>
            </a:pPr>
            <a:r>
              <a:rPr lang="en-GB" b="1" dirty="0">
                <a:latin typeface="Consolas" panose="020B0609020204030204" pitchFamily="49" charset="0"/>
              </a:rPr>
              <a:t>		function log(){</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console.log(input);</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print(10);</a:t>
            </a:r>
          </a:p>
        </p:txBody>
      </p:sp>
    </p:spTree>
    <p:extLst>
      <p:ext uri="{BB962C8B-B14F-4D97-AF65-F5344CB8AC3E}">
        <p14:creationId xmlns:p14="http://schemas.microsoft.com/office/powerpoint/2010/main" val="32686844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715867" cy="4546800"/>
          </a:xfrm>
        </p:spPr>
        <p:txBody>
          <a:bodyPr/>
          <a:lstStyle/>
          <a:p>
            <a:r>
              <a:rPr lang="en-GB" dirty="0" smtClean="0"/>
              <a:t>Every function has a return type, if you don’t declare it, it’ll simply return nothing.</a:t>
            </a:r>
          </a:p>
          <a:p>
            <a:r>
              <a:rPr lang="en-GB" dirty="0" smtClean="0"/>
              <a:t>Stops execution of the function and returns the specified value.</a:t>
            </a:r>
          </a:p>
          <a:p>
            <a:endParaRPr lang="en-GB" dirty="0"/>
          </a:p>
        </p:txBody>
      </p:sp>
      <p:sp>
        <p:nvSpPr>
          <p:cNvPr id="3" name="Title 2"/>
          <p:cNvSpPr>
            <a:spLocks noGrp="1"/>
          </p:cNvSpPr>
          <p:nvPr>
            <p:ph type="title"/>
          </p:nvPr>
        </p:nvSpPr>
        <p:spPr/>
        <p:txBody>
          <a:bodyPr>
            <a:normAutofit fontScale="90000"/>
          </a:bodyPr>
          <a:lstStyle/>
          <a:p>
            <a:r>
              <a:rPr lang="en-GB" dirty="0" smtClean="0"/>
              <a:t>Return</a:t>
            </a:r>
            <a:endParaRPr lang="en-GB" dirty="0"/>
          </a:p>
        </p:txBody>
      </p:sp>
      <p:sp>
        <p:nvSpPr>
          <p:cNvPr id="4" name="Content Placeholder 2"/>
          <p:cNvSpPr txBox="1">
            <a:spLocks/>
          </p:cNvSpPr>
          <p:nvPr/>
        </p:nvSpPr>
        <p:spPr>
          <a:xfrm>
            <a:off x="6367333" y="2065467"/>
            <a:ext cx="5587600" cy="3767066"/>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400" b="1" dirty="0"/>
              <a:t>function </a:t>
            </a:r>
            <a:r>
              <a:rPr lang="en-GB" sz="2400" b="1" dirty="0" err="1"/>
              <a:t>myFunction</a:t>
            </a:r>
            <a:r>
              <a:rPr lang="en-GB" sz="2400" b="1" dirty="0"/>
              <a:t>() {</a:t>
            </a:r>
            <a:br>
              <a:rPr lang="en-GB" sz="2400" b="1" dirty="0"/>
            </a:br>
            <a:r>
              <a:rPr lang="en-GB" sz="2400" b="1" dirty="0"/>
              <a:t>    return </a:t>
            </a:r>
            <a:r>
              <a:rPr lang="en-GB" sz="2400" b="1" dirty="0" err="1"/>
              <a:t>Math.PI</a:t>
            </a:r>
            <a:r>
              <a:rPr lang="en-GB" sz="2400" b="1" dirty="0"/>
              <a:t>;</a:t>
            </a:r>
            <a:br>
              <a:rPr lang="en-GB" sz="2400" b="1" dirty="0"/>
            </a:br>
            <a:r>
              <a:rPr lang="en-GB" sz="2400" b="1" dirty="0" smtClean="0"/>
              <a:t>}</a:t>
            </a:r>
          </a:p>
          <a:p>
            <a:pPr marL="0" indent="0" fontAlgn="auto">
              <a:buNone/>
            </a:pPr>
            <a:endParaRPr lang="en-GB" sz="2400" b="1" dirty="0">
              <a:latin typeface="Consolas" panose="020B0609020204030204" pitchFamily="49" charset="0"/>
            </a:endParaRPr>
          </a:p>
          <a:p>
            <a:pPr marL="0" indent="0" fontAlgn="auto">
              <a:buNone/>
            </a:pPr>
            <a:r>
              <a:rPr lang="en-GB" sz="2400" b="1" dirty="0"/>
              <a:t>function </a:t>
            </a:r>
            <a:r>
              <a:rPr lang="en-GB" sz="2400" b="1" dirty="0" err="1"/>
              <a:t>myFunction</a:t>
            </a:r>
            <a:r>
              <a:rPr lang="en-GB" sz="2400" b="1" dirty="0"/>
              <a:t>(name) {</a:t>
            </a:r>
            <a:br>
              <a:rPr lang="en-GB" sz="2400" b="1" dirty="0"/>
            </a:br>
            <a:r>
              <a:rPr lang="en-GB" sz="2400" b="1" dirty="0"/>
              <a:t>    return "Hello " + name;</a:t>
            </a:r>
            <a:br>
              <a:rPr lang="en-GB" sz="2400" b="1" dirty="0"/>
            </a:br>
            <a:r>
              <a:rPr lang="en-GB" sz="2400" b="1" dirty="0"/>
              <a:t>}</a:t>
            </a:r>
            <a:endParaRPr lang="en-GB" sz="2400" b="1" dirty="0">
              <a:latin typeface="Consolas" panose="020B0609020204030204" pitchFamily="49" charset="0"/>
            </a:endParaRPr>
          </a:p>
        </p:txBody>
      </p:sp>
    </p:spTree>
    <p:extLst>
      <p:ext uri="{BB962C8B-B14F-4D97-AF65-F5344CB8AC3E}">
        <p14:creationId xmlns:p14="http://schemas.microsoft.com/office/powerpoint/2010/main" val="1567423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t>Every response has a HTTP code associated with it.</a:t>
            </a:r>
          </a:p>
          <a:p>
            <a:endParaRPr lang="en-GB" sz="2000" dirty="0"/>
          </a:p>
          <a:p>
            <a:r>
              <a:rPr lang="en-GB" sz="2000" dirty="0"/>
              <a:t>There are around 60 different status codes separated into 5 categories:</a:t>
            </a:r>
          </a:p>
          <a:p>
            <a:pPr lvl="1"/>
            <a:r>
              <a:rPr lang="en-GB" sz="2000" dirty="0"/>
              <a:t>1xx – Informational. </a:t>
            </a:r>
          </a:p>
          <a:p>
            <a:pPr lvl="1"/>
            <a:r>
              <a:rPr lang="en-GB" sz="2000" dirty="0"/>
              <a:t>2xx – Success.</a:t>
            </a:r>
          </a:p>
          <a:p>
            <a:pPr lvl="1"/>
            <a:r>
              <a:rPr lang="en-GB" sz="2000" dirty="0"/>
              <a:t>3xx – Redirection.</a:t>
            </a:r>
          </a:p>
          <a:p>
            <a:pPr lvl="1"/>
            <a:r>
              <a:rPr lang="en-GB" sz="2000" dirty="0"/>
              <a:t>4xx – Client Error.</a:t>
            </a:r>
          </a:p>
          <a:p>
            <a:pPr lvl="1"/>
            <a:r>
              <a:rPr lang="en-GB" sz="2000" dirty="0"/>
              <a:t>5xx – Server Error.</a:t>
            </a:r>
          </a:p>
        </p:txBody>
      </p:sp>
      <p:sp>
        <p:nvSpPr>
          <p:cNvPr id="3" name="Title 2"/>
          <p:cNvSpPr>
            <a:spLocks noGrp="1"/>
          </p:cNvSpPr>
          <p:nvPr>
            <p:ph type="title"/>
          </p:nvPr>
        </p:nvSpPr>
        <p:spPr/>
        <p:txBody>
          <a:bodyPr>
            <a:normAutofit fontScale="90000"/>
          </a:bodyPr>
          <a:lstStyle/>
          <a:p>
            <a:r>
              <a:rPr lang="en-GB" dirty="0"/>
              <a:t>HTTP Status Codes</a:t>
            </a:r>
          </a:p>
        </p:txBody>
      </p:sp>
    </p:spTree>
    <p:extLst>
      <p:ext uri="{BB962C8B-B14F-4D97-AF65-F5344CB8AC3E}">
        <p14:creationId xmlns:p14="http://schemas.microsoft.com/office/powerpoint/2010/main" val="2505115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715867" cy="4546800"/>
          </a:xfrm>
        </p:spPr>
        <p:txBody>
          <a:bodyPr/>
          <a:lstStyle/>
          <a:p>
            <a:r>
              <a:rPr lang="en-GB" dirty="0" smtClean="0"/>
              <a:t>Collections of unordered name/value pairs</a:t>
            </a:r>
          </a:p>
          <a:p>
            <a:r>
              <a:rPr lang="en-GB" dirty="0" smtClean="0"/>
              <a:t>Names are strings</a:t>
            </a:r>
          </a:p>
          <a:p>
            <a:r>
              <a:rPr lang="en-GB" dirty="0" smtClean="0"/>
              <a:t>Values can be any type, including other objects.</a:t>
            </a:r>
          </a:p>
          <a:p>
            <a:r>
              <a:rPr lang="en-GB" dirty="0" smtClean="0"/>
              <a:t>Think of every object like a little database.</a:t>
            </a:r>
          </a:p>
          <a:p>
            <a:r>
              <a:rPr lang="en-GB" dirty="0" smtClean="0"/>
              <a:t>Values can also be expressions</a:t>
            </a:r>
          </a:p>
          <a:p>
            <a:r>
              <a:rPr lang="en-GB" sz="2400" b="1" dirty="0" smtClean="0"/>
              <a:t>:</a:t>
            </a:r>
            <a:r>
              <a:rPr lang="en-GB" sz="2400" dirty="0" smtClean="0"/>
              <a:t> </a:t>
            </a:r>
            <a:r>
              <a:rPr lang="en-GB" sz="1800" dirty="0" err="1" smtClean="0"/>
              <a:t>seperates</a:t>
            </a:r>
            <a:r>
              <a:rPr lang="en-GB" sz="1800" dirty="0" smtClean="0"/>
              <a:t> names and values</a:t>
            </a:r>
          </a:p>
          <a:p>
            <a:r>
              <a:rPr lang="en-GB" sz="1800" b="1" dirty="0" smtClean="0"/>
              <a:t>,</a:t>
            </a:r>
            <a:r>
              <a:rPr lang="en-GB" sz="2400" b="1" dirty="0" smtClean="0"/>
              <a:t> </a:t>
            </a:r>
            <a:r>
              <a:rPr lang="en-GB" sz="1800" dirty="0" err="1" smtClean="0"/>
              <a:t>seperates</a:t>
            </a:r>
            <a:r>
              <a:rPr lang="en-GB" sz="1800" dirty="0" smtClean="0"/>
              <a:t> pairs</a:t>
            </a:r>
          </a:p>
          <a:p>
            <a:r>
              <a:rPr lang="en-GB" sz="1800" dirty="0" smtClean="0"/>
              <a:t>Object literals can be used anywhere a value can appear.</a:t>
            </a:r>
          </a:p>
        </p:txBody>
      </p:sp>
      <p:sp>
        <p:nvSpPr>
          <p:cNvPr id="3" name="Title 2"/>
          <p:cNvSpPr>
            <a:spLocks noGrp="1"/>
          </p:cNvSpPr>
          <p:nvPr>
            <p:ph type="title"/>
          </p:nvPr>
        </p:nvSpPr>
        <p:spPr/>
        <p:txBody>
          <a:bodyPr>
            <a:normAutofit fontScale="90000"/>
          </a:bodyPr>
          <a:lstStyle/>
          <a:p>
            <a:r>
              <a:rPr lang="en-GB" dirty="0" smtClean="0"/>
              <a:t>Objects</a:t>
            </a:r>
            <a:endParaRPr lang="en-GB" dirty="0"/>
          </a:p>
        </p:txBody>
      </p:sp>
      <p:sp>
        <p:nvSpPr>
          <p:cNvPr id="5" name="Content Placeholder 2"/>
          <p:cNvSpPr txBox="1">
            <a:spLocks/>
          </p:cNvSpPr>
          <p:nvPr/>
        </p:nvSpPr>
        <p:spPr>
          <a:xfrm>
            <a:off x="6367333" y="2065467"/>
            <a:ext cx="5587600" cy="17784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//object literal</a:t>
            </a:r>
          </a:p>
          <a:p>
            <a:pPr marL="0" indent="0">
              <a:buNone/>
            </a:pPr>
            <a:r>
              <a:rPr lang="en-GB" sz="1800" b="1" dirty="0" err="1" smtClean="0"/>
              <a:t>var</a:t>
            </a:r>
            <a:r>
              <a:rPr lang="en-GB" sz="1800" b="1" dirty="0" smtClean="0"/>
              <a:t> </a:t>
            </a:r>
            <a:r>
              <a:rPr lang="en-GB" sz="1800" b="1" dirty="0" err="1"/>
              <a:t>myObject</a:t>
            </a:r>
            <a:r>
              <a:rPr lang="en-GB" sz="1800" b="1" dirty="0"/>
              <a:t> = {name: “Jack”, </a:t>
            </a:r>
            <a:r>
              <a:rPr lang="en-GB" sz="1800" b="1" dirty="0" err="1"/>
              <a:t>grade:”A</a:t>
            </a:r>
            <a:r>
              <a:rPr lang="en-GB" sz="1800" b="1" dirty="0"/>
              <a:t>”, level:3};</a:t>
            </a:r>
          </a:p>
          <a:p>
            <a:pPr marL="0" indent="0">
              <a:buNone/>
            </a:pPr>
            <a:r>
              <a:rPr lang="en-GB" sz="1800" b="1" dirty="0"/>
              <a:t>myObject.name = “Jeff”;</a:t>
            </a:r>
          </a:p>
          <a:p>
            <a:pPr marL="0" indent="0">
              <a:buNone/>
            </a:pPr>
            <a:r>
              <a:rPr lang="en-GB" sz="1800" b="1" dirty="0" err="1"/>
              <a:t>Window.alert</a:t>
            </a:r>
            <a:r>
              <a:rPr lang="en-GB" sz="1800" b="1" dirty="0"/>
              <a:t>(</a:t>
            </a:r>
            <a:r>
              <a:rPr lang="en-GB" sz="1800" b="1" dirty="0" err="1"/>
              <a:t>myObject.level</a:t>
            </a:r>
            <a:r>
              <a:rPr lang="en-GB" sz="1800" b="1" dirty="0"/>
              <a:t>); //outputs 3</a:t>
            </a:r>
            <a:endParaRPr lang="en-GB" sz="2000" b="1" dirty="0"/>
          </a:p>
        </p:txBody>
      </p:sp>
      <p:sp>
        <p:nvSpPr>
          <p:cNvPr id="6" name="Content Placeholder 2"/>
          <p:cNvSpPr txBox="1">
            <a:spLocks/>
          </p:cNvSpPr>
          <p:nvPr/>
        </p:nvSpPr>
        <p:spPr>
          <a:xfrm>
            <a:off x="6367333" y="4486934"/>
            <a:ext cx="5587600" cy="17784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smtClean="0"/>
              <a:t>//dynamic object</a:t>
            </a:r>
          </a:p>
          <a:p>
            <a:pPr marL="0" indent="0">
              <a:buNone/>
            </a:pPr>
            <a:r>
              <a:rPr lang="en-GB" sz="2000" b="1" dirty="0" err="1"/>
              <a:t>v</a:t>
            </a:r>
            <a:r>
              <a:rPr lang="en-GB" sz="2000" b="1" dirty="0" err="1" smtClean="0"/>
              <a:t>ar</a:t>
            </a:r>
            <a:r>
              <a:rPr lang="en-GB" sz="2000" b="1" dirty="0" smtClean="0"/>
              <a:t> </a:t>
            </a:r>
            <a:r>
              <a:rPr lang="en-GB" sz="2000" b="1" dirty="0" err="1" smtClean="0"/>
              <a:t>exampleObject</a:t>
            </a:r>
            <a:r>
              <a:rPr lang="en-GB" sz="2000" b="1" dirty="0" smtClean="0"/>
              <a:t> = new Object();</a:t>
            </a:r>
          </a:p>
          <a:p>
            <a:pPr marL="0" indent="0">
              <a:buNone/>
            </a:pPr>
            <a:r>
              <a:rPr lang="en-GB" sz="2000" b="1" dirty="0" smtClean="0"/>
              <a:t>exampleObject.name = “Jeff”;</a:t>
            </a:r>
          </a:p>
          <a:p>
            <a:pPr marL="0" indent="0">
              <a:buNone/>
            </a:pPr>
            <a:r>
              <a:rPr lang="en-GB" sz="2000" b="1" dirty="0" err="1" smtClean="0"/>
              <a:t>exampleObject.output</a:t>
            </a:r>
            <a:r>
              <a:rPr lang="en-GB" sz="2000" b="1" dirty="0" smtClean="0"/>
              <a:t> = new function()…</a:t>
            </a:r>
            <a:endParaRPr lang="en-GB" sz="2000" b="1" dirty="0"/>
          </a:p>
        </p:txBody>
      </p:sp>
    </p:spTree>
    <p:extLst>
      <p:ext uri="{BB962C8B-B14F-4D97-AF65-F5344CB8AC3E}">
        <p14:creationId xmlns:p14="http://schemas.microsoft.com/office/powerpoint/2010/main" val="390228897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496667" cy="4546800"/>
          </a:xfrm>
        </p:spPr>
        <p:txBody>
          <a:bodyPr/>
          <a:lstStyle/>
          <a:p>
            <a:r>
              <a:rPr lang="en-GB" dirty="0" smtClean="0"/>
              <a:t>Another way to make objects, similar to constructors!</a:t>
            </a:r>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Maker Functions</a:t>
            </a:r>
            <a:endParaRPr lang="en-GB" dirty="0"/>
          </a:p>
        </p:txBody>
      </p:sp>
      <p:sp>
        <p:nvSpPr>
          <p:cNvPr id="4" name="Content Placeholder 2"/>
          <p:cNvSpPr txBox="1">
            <a:spLocks/>
          </p:cNvSpPr>
          <p:nvPr/>
        </p:nvSpPr>
        <p:spPr>
          <a:xfrm>
            <a:off x="6164133" y="2065466"/>
            <a:ext cx="5587600" cy="44109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function maker(</a:t>
            </a:r>
            <a:r>
              <a:rPr lang="en-GB" sz="1800" b="1" dirty="0" err="1" smtClean="0"/>
              <a:t>name,grade,level</a:t>
            </a:r>
            <a:r>
              <a:rPr lang="en-GB" sz="1800" b="1" dirty="0"/>
              <a:t>)</a:t>
            </a:r>
          </a:p>
          <a:p>
            <a:pPr marL="0" indent="0">
              <a:buNone/>
            </a:pPr>
            <a:r>
              <a:rPr lang="en-GB" sz="1800" b="1" dirty="0"/>
              <a:t>{</a:t>
            </a:r>
          </a:p>
          <a:p>
            <a:pPr marL="400050" lvl="1" indent="0">
              <a:buNone/>
            </a:pPr>
            <a:r>
              <a:rPr lang="en-GB" sz="1700" b="1" dirty="0" err="1"/>
              <a:t>var</a:t>
            </a:r>
            <a:r>
              <a:rPr lang="en-GB" sz="1700" b="1" dirty="0"/>
              <a:t> it = {};</a:t>
            </a:r>
          </a:p>
          <a:p>
            <a:pPr marL="400050" lvl="1" indent="0">
              <a:buNone/>
            </a:pPr>
            <a:r>
              <a:rPr lang="en-GB" sz="1700" b="1" dirty="0"/>
              <a:t>it.name = name;</a:t>
            </a:r>
          </a:p>
          <a:p>
            <a:pPr marL="400050" lvl="1" indent="0">
              <a:buNone/>
            </a:pPr>
            <a:r>
              <a:rPr lang="en-GB" sz="1700" b="1" dirty="0" err="1" smtClean="0"/>
              <a:t>it.grade</a:t>
            </a:r>
            <a:r>
              <a:rPr lang="en-GB" sz="1700" b="1" dirty="0" smtClean="0"/>
              <a:t> </a:t>
            </a:r>
            <a:r>
              <a:rPr lang="en-GB" sz="1700" b="1" dirty="0"/>
              <a:t>= grade;</a:t>
            </a:r>
          </a:p>
          <a:p>
            <a:pPr marL="400050" lvl="1" indent="0">
              <a:buNone/>
            </a:pPr>
            <a:r>
              <a:rPr lang="en-GB" sz="1700" b="1" dirty="0" err="1"/>
              <a:t>it.level</a:t>
            </a:r>
            <a:r>
              <a:rPr lang="en-GB" sz="1700" b="1" dirty="0"/>
              <a:t> = level;</a:t>
            </a:r>
          </a:p>
          <a:p>
            <a:pPr marL="400050" lvl="1" indent="0">
              <a:buNone/>
            </a:pPr>
            <a:r>
              <a:rPr lang="en-GB" sz="1700" b="1" dirty="0"/>
              <a:t>return it;</a:t>
            </a:r>
          </a:p>
          <a:p>
            <a:pPr marL="0" indent="0">
              <a:buNone/>
            </a:pPr>
            <a:r>
              <a:rPr lang="en-GB" sz="1800" b="1" dirty="0"/>
              <a:t>}</a:t>
            </a:r>
          </a:p>
          <a:p>
            <a:pPr marL="0" indent="0">
              <a:buNone/>
            </a:pPr>
            <a:r>
              <a:rPr lang="en-GB" sz="1800" b="1" dirty="0" err="1"/>
              <a:t>v</a:t>
            </a:r>
            <a:r>
              <a:rPr lang="en-GB" sz="1800" b="1" dirty="0" err="1" smtClean="0"/>
              <a:t>ar</a:t>
            </a:r>
            <a:r>
              <a:rPr lang="en-GB" sz="1800" b="1" dirty="0" smtClean="0"/>
              <a:t> </a:t>
            </a:r>
            <a:r>
              <a:rPr lang="en-GB" sz="1800" b="1" dirty="0" err="1" smtClean="0"/>
              <a:t>myObject</a:t>
            </a:r>
            <a:r>
              <a:rPr lang="en-GB" sz="1800" b="1" dirty="0" smtClean="0"/>
              <a:t> </a:t>
            </a:r>
            <a:r>
              <a:rPr lang="en-GB" sz="1800" b="1" dirty="0"/>
              <a:t>= make("Jack</a:t>
            </a:r>
            <a:r>
              <a:rPr lang="en-GB" sz="1800" b="1" dirty="0" smtClean="0"/>
              <a:t>","</a:t>
            </a:r>
            <a:r>
              <a:rPr lang="en-GB" sz="1800" b="1" dirty="0"/>
              <a:t>A",3);</a:t>
            </a:r>
            <a:endParaRPr lang="en-GB" sz="2000" b="1" dirty="0"/>
          </a:p>
        </p:txBody>
      </p:sp>
    </p:spTree>
    <p:extLst>
      <p:ext uri="{BB962C8B-B14F-4D97-AF65-F5344CB8AC3E}">
        <p14:creationId xmlns:p14="http://schemas.microsoft.com/office/powerpoint/2010/main" val="23090615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3853200" cy="4546800"/>
          </a:xfrm>
        </p:spPr>
        <p:txBody>
          <a:bodyPr/>
          <a:lstStyle/>
          <a:p>
            <a:r>
              <a:rPr lang="en-GB" dirty="0" smtClean="0"/>
              <a:t>Objects within objects!</a:t>
            </a:r>
            <a:endParaRPr lang="en-GB" dirty="0"/>
          </a:p>
        </p:txBody>
      </p:sp>
      <p:sp>
        <p:nvSpPr>
          <p:cNvPr id="3" name="Title 2"/>
          <p:cNvSpPr>
            <a:spLocks noGrp="1"/>
          </p:cNvSpPr>
          <p:nvPr>
            <p:ph type="title"/>
          </p:nvPr>
        </p:nvSpPr>
        <p:spPr/>
        <p:txBody>
          <a:bodyPr>
            <a:normAutofit fontScale="90000"/>
          </a:bodyPr>
          <a:lstStyle/>
          <a:p>
            <a:r>
              <a:rPr lang="en-GB" dirty="0" smtClean="0"/>
              <a:t>Nested Literals</a:t>
            </a:r>
            <a:endParaRPr lang="en-GB" dirty="0"/>
          </a:p>
        </p:txBody>
      </p:sp>
      <p:sp>
        <p:nvSpPr>
          <p:cNvPr id="4" name="Content Placeholder 2"/>
          <p:cNvSpPr txBox="1">
            <a:spLocks/>
          </p:cNvSpPr>
          <p:nvPr/>
        </p:nvSpPr>
        <p:spPr>
          <a:xfrm>
            <a:off x="6116400" y="1683866"/>
            <a:ext cx="5587600" cy="479253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 </a:t>
            </a:r>
            <a:r>
              <a:rPr lang="en-GB" sz="1800" b="1" dirty="0" err="1"/>
              <a:t>var</a:t>
            </a:r>
            <a:r>
              <a:rPr lang="en-GB" sz="1800" b="1" dirty="0"/>
              <a:t> </a:t>
            </a:r>
            <a:r>
              <a:rPr lang="en-GB" sz="1800" b="1" dirty="0" err="1"/>
              <a:t>myObject</a:t>
            </a:r>
            <a:r>
              <a:rPr lang="en-GB" sz="1800" b="1" dirty="0"/>
              <a:t> = {</a:t>
            </a:r>
          </a:p>
          <a:p>
            <a:pPr marL="0" indent="0">
              <a:buNone/>
            </a:pPr>
            <a:r>
              <a:rPr lang="en-GB" sz="1800" b="1" dirty="0"/>
              <a:t> name: "Jack",</a:t>
            </a:r>
          </a:p>
          <a:p>
            <a:pPr marL="0" indent="0">
              <a:buNone/>
            </a:pPr>
            <a:r>
              <a:rPr lang="en-GB" sz="1800" b="1" dirty="0" smtClean="0"/>
              <a:t> grade</a:t>
            </a:r>
            <a:r>
              <a:rPr lang="en-GB" sz="1800" b="1" dirty="0"/>
              <a:t>: 'A',</a:t>
            </a:r>
          </a:p>
          <a:p>
            <a:pPr marL="0" indent="0">
              <a:buNone/>
            </a:pPr>
            <a:r>
              <a:rPr lang="en-GB" sz="1800" b="1" dirty="0"/>
              <a:t> format:{</a:t>
            </a:r>
          </a:p>
          <a:p>
            <a:pPr marL="0" indent="0">
              <a:buNone/>
            </a:pPr>
            <a:r>
              <a:rPr lang="en-GB" sz="1800" b="1" dirty="0"/>
              <a:t>	</a:t>
            </a:r>
            <a:r>
              <a:rPr lang="en-GB" sz="1800" b="1" dirty="0" smtClean="0"/>
              <a:t>	 </a:t>
            </a:r>
            <a:r>
              <a:rPr lang="en-GB" sz="1800" b="1" dirty="0" err="1"/>
              <a:t>type:'react</a:t>
            </a:r>
            <a:r>
              <a:rPr lang="en-GB" sz="1800" b="1" dirty="0"/>
              <a:t>',</a:t>
            </a:r>
          </a:p>
          <a:p>
            <a:pPr marL="0" indent="0">
              <a:buNone/>
            </a:pPr>
            <a:r>
              <a:rPr lang="en-GB" sz="1800" b="1" dirty="0"/>
              <a:t>	</a:t>
            </a:r>
            <a:r>
              <a:rPr lang="en-GB" sz="1800" b="1" dirty="0" smtClean="0"/>
              <a:t>	 </a:t>
            </a:r>
            <a:r>
              <a:rPr lang="en-GB" sz="1800" b="1" dirty="0"/>
              <a:t>width:1920,</a:t>
            </a:r>
          </a:p>
          <a:p>
            <a:pPr marL="0" indent="0">
              <a:buNone/>
            </a:pPr>
            <a:r>
              <a:rPr lang="en-GB" sz="1800" b="1" dirty="0"/>
              <a:t>	</a:t>
            </a:r>
            <a:r>
              <a:rPr lang="en-GB" sz="1800" b="1" dirty="0" smtClean="0"/>
              <a:t>	 </a:t>
            </a:r>
            <a:r>
              <a:rPr lang="en-GB" sz="1800" b="1" dirty="0"/>
              <a:t>height:1080,</a:t>
            </a:r>
          </a:p>
          <a:p>
            <a:pPr marL="0" indent="0">
              <a:buNone/>
            </a:pPr>
            <a:r>
              <a:rPr lang="en-GB" sz="1800" b="1" dirty="0"/>
              <a:t>	</a:t>
            </a:r>
            <a:r>
              <a:rPr lang="en-GB" sz="1800" b="1" dirty="0" smtClean="0"/>
              <a:t>	 </a:t>
            </a:r>
            <a:r>
              <a:rPr lang="en-GB" sz="1800" b="1" dirty="0" err="1"/>
              <a:t>interlace:false</a:t>
            </a:r>
            <a:r>
              <a:rPr lang="en-GB" sz="1800" b="1" dirty="0"/>
              <a:t>,</a:t>
            </a:r>
          </a:p>
          <a:p>
            <a:pPr marL="0" indent="0">
              <a:buNone/>
            </a:pPr>
            <a:r>
              <a:rPr lang="en-GB" sz="1800" b="1" dirty="0"/>
              <a:t>	</a:t>
            </a:r>
            <a:r>
              <a:rPr lang="en-GB" sz="1800" b="1" dirty="0" smtClean="0"/>
              <a:t>	 </a:t>
            </a:r>
            <a:r>
              <a:rPr lang="en-GB" sz="1800" b="1" dirty="0"/>
              <a:t>framerate:24</a:t>
            </a:r>
          </a:p>
          <a:p>
            <a:pPr marL="0" indent="0">
              <a:buNone/>
            </a:pPr>
            <a:r>
              <a:rPr lang="en-GB" sz="1800" b="1" dirty="0"/>
              <a:t>	 }</a:t>
            </a:r>
          </a:p>
          <a:p>
            <a:pPr marL="0" indent="0">
              <a:buNone/>
            </a:pPr>
            <a:r>
              <a:rPr lang="en-GB" sz="1800" b="1" dirty="0"/>
              <a:t> };</a:t>
            </a:r>
          </a:p>
        </p:txBody>
      </p:sp>
    </p:spTree>
    <p:extLst>
      <p:ext uri="{BB962C8B-B14F-4D97-AF65-F5344CB8AC3E}">
        <p14:creationId xmlns:p14="http://schemas.microsoft.com/office/powerpoint/2010/main" val="32065713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33333"/>
            <a:ext cx="5682000" cy="4546800"/>
          </a:xfrm>
        </p:spPr>
        <p:txBody>
          <a:bodyPr/>
          <a:lstStyle/>
          <a:p>
            <a:r>
              <a:rPr lang="en-GB" dirty="0" smtClean="0"/>
              <a:t>Arrays inherit from object</a:t>
            </a:r>
          </a:p>
          <a:p>
            <a:r>
              <a:rPr lang="en-GB" dirty="0" smtClean="0"/>
              <a:t>Indexes are converted to strings and used as names for retrieving values</a:t>
            </a:r>
          </a:p>
          <a:p>
            <a:r>
              <a:rPr lang="en-GB" dirty="0" smtClean="0"/>
              <a:t>Very efficient for sparse arrays</a:t>
            </a:r>
          </a:p>
          <a:p>
            <a:r>
              <a:rPr lang="en-GB" dirty="0" smtClean="0"/>
              <a:t>Not efficient in every other case.</a:t>
            </a:r>
          </a:p>
          <a:p>
            <a:r>
              <a:rPr lang="en-GB" dirty="0" smtClean="0"/>
              <a:t>No need to provide a length or type when creating an array</a:t>
            </a:r>
          </a:p>
          <a:p>
            <a:r>
              <a:rPr lang="en-GB" dirty="0" smtClean="0"/>
              <a:t>Arrays have a length member</a:t>
            </a:r>
          </a:p>
          <a:p>
            <a:r>
              <a:rPr lang="en-GB" dirty="0" smtClean="0"/>
              <a:t>Always one integer larger than the highest integer subscript.</a:t>
            </a:r>
          </a:p>
          <a:p>
            <a:r>
              <a:rPr lang="en-GB" dirty="0" smtClean="0"/>
              <a:t>Don’t use enhanced for loops for arrays</a:t>
            </a:r>
          </a:p>
          <a:p>
            <a:r>
              <a:rPr lang="en-GB" dirty="0" smtClean="0"/>
              <a:t>[] is preferred to new Array();</a:t>
            </a:r>
          </a:p>
          <a:p>
            <a:endParaRPr lang="en-GB" dirty="0"/>
          </a:p>
        </p:txBody>
      </p:sp>
      <p:sp>
        <p:nvSpPr>
          <p:cNvPr id="3" name="Title 2"/>
          <p:cNvSpPr>
            <a:spLocks noGrp="1"/>
          </p:cNvSpPr>
          <p:nvPr>
            <p:ph type="title"/>
          </p:nvPr>
        </p:nvSpPr>
        <p:spPr/>
        <p:txBody>
          <a:bodyPr>
            <a:normAutofit fontScale="90000"/>
          </a:bodyPr>
          <a:lstStyle/>
          <a:p>
            <a:r>
              <a:rPr lang="en-GB" dirty="0" smtClean="0"/>
              <a:t>Arrays</a:t>
            </a:r>
            <a:endParaRPr lang="en-GB" dirty="0"/>
          </a:p>
        </p:txBody>
      </p:sp>
      <p:sp>
        <p:nvSpPr>
          <p:cNvPr id="4" name="Content Placeholder 2"/>
          <p:cNvSpPr txBox="1">
            <a:spLocks/>
          </p:cNvSpPr>
          <p:nvPr/>
        </p:nvSpPr>
        <p:spPr>
          <a:xfrm>
            <a:off x="6096000" y="1933333"/>
            <a:ext cx="5587600" cy="14364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err="1" smtClean="0"/>
              <a:t>var</a:t>
            </a:r>
            <a:r>
              <a:rPr lang="en-GB" sz="1800" b="1" dirty="0" smtClean="0"/>
              <a:t> </a:t>
            </a:r>
            <a:r>
              <a:rPr lang="en-GB" sz="1800" b="1" dirty="0" err="1" smtClean="0"/>
              <a:t>myList</a:t>
            </a:r>
            <a:r>
              <a:rPr lang="en-GB" sz="1800" b="1" dirty="0" smtClean="0"/>
              <a:t> = [‘</a:t>
            </a:r>
            <a:r>
              <a:rPr lang="en-GB" sz="1800" b="1" dirty="0" err="1" smtClean="0"/>
              <a:t>oats’,’peas’,’beans</a:t>
            </a:r>
            <a:r>
              <a:rPr lang="en-GB" sz="1800" b="1" dirty="0" smtClean="0"/>
              <a:t>’];</a:t>
            </a:r>
          </a:p>
          <a:p>
            <a:pPr marL="0" indent="0">
              <a:buNone/>
            </a:pPr>
            <a:r>
              <a:rPr lang="en-GB" sz="1800" b="1" dirty="0" smtClean="0"/>
              <a:t>//adding a new member</a:t>
            </a:r>
          </a:p>
          <a:p>
            <a:pPr marL="0" indent="0">
              <a:buNone/>
            </a:pPr>
            <a:r>
              <a:rPr lang="en-GB" sz="1800" b="1" dirty="0" err="1" smtClean="0"/>
              <a:t>myList</a:t>
            </a:r>
            <a:r>
              <a:rPr lang="en-GB" sz="1800" b="1" dirty="0" smtClean="0"/>
              <a:t>[</a:t>
            </a:r>
            <a:r>
              <a:rPr lang="en-GB" sz="1800" b="1" dirty="0" err="1" smtClean="0"/>
              <a:t>myList.length</a:t>
            </a:r>
            <a:r>
              <a:rPr lang="en-GB" sz="1800" b="1" dirty="0" smtClean="0"/>
              <a:t>] = ‘barley’;</a:t>
            </a:r>
          </a:p>
          <a:p>
            <a:pPr marL="0" indent="0">
              <a:buNone/>
            </a:pPr>
            <a:endParaRPr lang="en-GB" sz="1800" b="1" dirty="0" smtClean="0"/>
          </a:p>
          <a:p>
            <a:pPr marL="0" indent="0">
              <a:buNone/>
            </a:pPr>
            <a:endParaRPr lang="en-GB" sz="1800" b="1" dirty="0"/>
          </a:p>
        </p:txBody>
      </p:sp>
    </p:spTree>
    <p:extLst>
      <p:ext uri="{BB962C8B-B14F-4D97-AF65-F5344CB8AC3E}">
        <p14:creationId xmlns:p14="http://schemas.microsoft.com/office/powerpoint/2010/main" val="10489764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Arrays have their own methods</a:t>
            </a:r>
          </a:p>
          <a:p>
            <a:pPr lvl="1"/>
            <a:r>
              <a:rPr lang="en-GB" b="1" dirty="0" err="1" smtClean="0"/>
              <a:t>Concat</a:t>
            </a:r>
            <a:endParaRPr lang="en-GB" b="1" dirty="0" smtClean="0"/>
          </a:p>
          <a:p>
            <a:pPr lvl="1"/>
            <a:r>
              <a:rPr lang="en-GB" b="1" dirty="0" smtClean="0"/>
              <a:t>Join</a:t>
            </a:r>
          </a:p>
          <a:p>
            <a:pPr lvl="1"/>
            <a:r>
              <a:rPr lang="en-GB" b="1" dirty="0" smtClean="0"/>
              <a:t>Populate</a:t>
            </a:r>
          </a:p>
          <a:p>
            <a:pPr lvl="1"/>
            <a:r>
              <a:rPr lang="en-GB" b="1" dirty="0" smtClean="0"/>
              <a:t>Push</a:t>
            </a:r>
          </a:p>
          <a:p>
            <a:pPr lvl="1"/>
            <a:r>
              <a:rPr lang="en-GB" b="1" dirty="0" smtClean="0"/>
              <a:t>Slice</a:t>
            </a:r>
          </a:p>
          <a:p>
            <a:pPr lvl="1"/>
            <a:r>
              <a:rPr lang="en-GB" b="1" dirty="0" smtClean="0"/>
              <a:t>Sort</a:t>
            </a:r>
          </a:p>
          <a:p>
            <a:pPr lvl="1"/>
            <a:r>
              <a:rPr lang="en-GB" b="1" dirty="0" smtClean="0"/>
              <a:t>Splice</a:t>
            </a:r>
          </a:p>
        </p:txBody>
      </p:sp>
      <p:sp>
        <p:nvSpPr>
          <p:cNvPr id="3" name="Title 2"/>
          <p:cNvSpPr>
            <a:spLocks noGrp="1"/>
          </p:cNvSpPr>
          <p:nvPr>
            <p:ph type="title"/>
          </p:nvPr>
        </p:nvSpPr>
        <p:spPr/>
        <p:txBody>
          <a:bodyPr>
            <a:normAutofit fontScale="90000"/>
          </a:bodyPr>
          <a:lstStyle/>
          <a:p>
            <a:r>
              <a:rPr lang="en-GB" dirty="0" smtClean="0"/>
              <a:t>Arrays – p2</a:t>
            </a:r>
            <a:endParaRPr lang="en-GB" dirty="0"/>
          </a:p>
        </p:txBody>
      </p:sp>
      <p:sp>
        <p:nvSpPr>
          <p:cNvPr id="4" name="Content Placeholder 2"/>
          <p:cNvSpPr txBox="1">
            <a:spLocks/>
          </p:cNvSpPr>
          <p:nvPr/>
        </p:nvSpPr>
        <p:spPr>
          <a:xfrm>
            <a:off x="5676134" y="1501734"/>
            <a:ext cx="5587600" cy="50593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a:t>delete array[#]; to delete elements, but leave a hole.</a:t>
            </a:r>
          </a:p>
          <a:p>
            <a:pPr marL="0" indent="0">
              <a:buNone/>
            </a:pPr>
            <a:r>
              <a:rPr lang="en-GB" sz="1800" b="1" dirty="0" err="1"/>
              <a:t>myArray.splice</a:t>
            </a:r>
            <a:r>
              <a:rPr lang="en-GB" sz="1800" b="1" dirty="0"/>
              <a:t>(1,1); //to completely remove it, no </a:t>
            </a:r>
            <a:r>
              <a:rPr lang="en-GB" sz="1800" b="1" dirty="0" smtClean="0"/>
              <a:t>hole</a:t>
            </a:r>
          </a:p>
          <a:p>
            <a:pPr marL="0" indent="0">
              <a:buNone/>
            </a:pPr>
            <a:endParaRPr lang="en-GB" sz="1800" b="1" dirty="0"/>
          </a:p>
          <a:p>
            <a:pPr marL="0" indent="0">
              <a:buNone/>
            </a:pPr>
            <a:r>
              <a:rPr lang="en-GB" sz="1800" b="1" dirty="0" err="1"/>
              <a:t>myArray</a:t>
            </a:r>
            <a:r>
              <a:rPr lang="en-GB" sz="1800" b="1" dirty="0"/>
              <a:t>= ['</a:t>
            </a:r>
            <a:r>
              <a:rPr lang="en-GB" sz="1800" b="1" dirty="0" err="1"/>
              <a:t>a','b','c','d</a:t>
            </a:r>
            <a:r>
              <a:rPr lang="en-GB" sz="1800" b="1" dirty="0"/>
              <a:t>'];</a:t>
            </a:r>
          </a:p>
          <a:p>
            <a:pPr marL="0" indent="0">
              <a:buNone/>
            </a:pPr>
            <a:r>
              <a:rPr lang="en-GB" sz="1800" b="1" dirty="0"/>
              <a:t>delete </a:t>
            </a:r>
            <a:r>
              <a:rPr lang="en-GB" sz="1800" b="1" dirty="0" err="1"/>
              <a:t>myArray</a:t>
            </a:r>
            <a:r>
              <a:rPr lang="en-GB" sz="1800" b="1" dirty="0"/>
              <a:t>[1];</a:t>
            </a:r>
          </a:p>
          <a:p>
            <a:pPr marL="0" indent="0">
              <a:buNone/>
            </a:pPr>
            <a:endParaRPr lang="en-GB" sz="1800" b="1" dirty="0"/>
          </a:p>
          <a:p>
            <a:pPr marL="0" indent="0">
              <a:buNone/>
            </a:pPr>
            <a:r>
              <a:rPr lang="en-GB" sz="1800" b="1" dirty="0"/>
              <a:t>//[</a:t>
            </a:r>
            <a:r>
              <a:rPr lang="en-GB" sz="1800" b="1" dirty="0" err="1"/>
              <a:t>a,undefined,c,d</a:t>
            </a:r>
            <a:r>
              <a:rPr lang="en-GB" sz="1800" b="1" dirty="0"/>
              <a:t>];</a:t>
            </a:r>
          </a:p>
          <a:p>
            <a:pPr marL="0" indent="0">
              <a:buNone/>
            </a:pPr>
            <a:endParaRPr lang="en-GB" sz="1800" b="1" dirty="0"/>
          </a:p>
          <a:p>
            <a:pPr marL="0" indent="0">
              <a:buNone/>
            </a:pPr>
            <a:r>
              <a:rPr lang="en-GB" sz="1800" b="1" dirty="0" err="1"/>
              <a:t>myArray.splice</a:t>
            </a:r>
            <a:r>
              <a:rPr lang="en-GB" sz="1800" b="1" dirty="0"/>
              <a:t>(1,1);</a:t>
            </a:r>
          </a:p>
          <a:p>
            <a:pPr marL="0" indent="0">
              <a:buNone/>
            </a:pPr>
            <a:endParaRPr lang="en-GB" sz="1800" b="1" dirty="0"/>
          </a:p>
          <a:p>
            <a:pPr marL="0" indent="0">
              <a:buNone/>
            </a:pPr>
            <a:r>
              <a:rPr lang="en-GB" sz="1800" b="1" dirty="0"/>
              <a:t>//[</a:t>
            </a:r>
            <a:r>
              <a:rPr lang="en-GB" sz="1800" b="1" dirty="0" err="1" smtClean="0"/>
              <a:t>a,c,d</a:t>
            </a:r>
            <a:r>
              <a:rPr lang="en-GB" sz="1800" b="1" dirty="0" smtClean="0"/>
              <a:t>]</a:t>
            </a:r>
            <a:endParaRPr lang="en-GB" sz="1800" b="1" dirty="0"/>
          </a:p>
        </p:txBody>
      </p:sp>
    </p:spTree>
    <p:extLst>
      <p:ext uri="{BB962C8B-B14F-4D97-AF65-F5344CB8AC3E}">
        <p14:creationId xmlns:p14="http://schemas.microsoft.com/office/powerpoint/2010/main" val="3576810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173067" cy="4546800"/>
          </a:xfrm>
        </p:spPr>
        <p:txBody>
          <a:bodyPr/>
          <a:lstStyle/>
          <a:p>
            <a:r>
              <a:rPr lang="en-GB" dirty="0" smtClean="0"/>
              <a:t>Statement can use strings</a:t>
            </a:r>
          </a:p>
          <a:p>
            <a:r>
              <a:rPr lang="en-GB" dirty="0" smtClean="0"/>
              <a:t>Case value can be expressions, don’t have to be constants</a:t>
            </a:r>
          </a:p>
          <a:p>
            <a:endParaRPr lang="en-GB" dirty="0"/>
          </a:p>
        </p:txBody>
      </p:sp>
      <p:sp>
        <p:nvSpPr>
          <p:cNvPr id="3" name="Title 2"/>
          <p:cNvSpPr>
            <a:spLocks noGrp="1"/>
          </p:cNvSpPr>
          <p:nvPr>
            <p:ph type="title"/>
          </p:nvPr>
        </p:nvSpPr>
        <p:spPr/>
        <p:txBody>
          <a:bodyPr>
            <a:normAutofit fontScale="90000"/>
          </a:bodyPr>
          <a:lstStyle/>
          <a:p>
            <a:r>
              <a:rPr lang="en-GB" dirty="0" smtClean="0"/>
              <a:t>Switch</a:t>
            </a:r>
            <a:endParaRPr lang="en-GB" dirty="0"/>
          </a:p>
        </p:txBody>
      </p:sp>
      <p:sp>
        <p:nvSpPr>
          <p:cNvPr id="4" name="Content Placeholder 2"/>
          <p:cNvSpPr txBox="1">
            <a:spLocks/>
          </p:cNvSpPr>
          <p:nvPr/>
        </p:nvSpPr>
        <p:spPr>
          <a:xfrm>
            <a:off x="6167200" y="1417067"/>
            <a:ext cx="5587600" cy="50593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t>switch(expression){</a:t>
            </a:r>
          </a:p>
          <a:p>
            <a:pPr marL="400050" lvl="1" indent="0">
              <a:buNone/>
            </a:pPr>
            <a:r>
              <a:rPr lang="en-GB" sz="2000" b="1" dirty="0"/>
              <a:t>case ';':</a:t>
            </a:r>
          </a:p>
          <a:p>
            <a:pPr marL="400050" lvl="1" indent="0">
              <a:buNone/>
            </a:pPr>
            <a:r>
              <a:rPr lang="en-GB" sz="2000" b="1" dirty="0"/>
              <a:t>case',':</a:t>
            </a:r>
          </a:p>
          <a:p>
            <a:pPr marL="400050" lvl="1" indent="0">
              <a:buNone/>
            </a:pPr>
            <a:r>
              <a:rPr lang="en-GB" sz="2000" b="1" dirty="0"/>
              <a:t>case '.':</a:t>
            </a:r>
          </a:p>
          <a:p>
            <a:pPr marL="400050" lvl="1" indent="0">
              <a:buNone/>
            </a:pPr>
            <a:r>
              <a:rPr lang="en-GB" sz="2000" b="1" dirty="0" smtClean="0"/>
              <a:t>	punctuation</a:t>
            </a:r>
            <a:r>
              <a:rPr lang="en-GB" sz="2000" b="1" dirty="0"/>
              <a:t>();</a:t>
            </a:r>
          </a:p>
          <a:p>
            <a:pPr marL="400050" lvl="1" indent="0">
              <a:buNone/>
            </a:pPr>
            <a:r>
              <a:rPr lang="en-GB" sz="2000" b="1" dirty="0" smtClean="0"/>
              <a:t>	break</a:t>
            </a:r>
            <a:r>
              <a:rPr lang="en-GB" sz="2000" b="1" dirty="0"/>
              <a:t>;</a:t>
            </a:r>
          </a:p>
          <a:p>
            <a:pPr marL="400050" lvl="1" indent="0">
              <a:buNone/>
            </a:pPr>
            <a:r>
              <a:rPr lang="en-GB" sz="2000" b="1" dirty="0"/>
              <a:t>default:</a:t>
            </a:r>
          </a:p>
          <a:p>
            <a:pPr marL="400050" lvl="1" indent="0">
              <a:buNone/>
            </a:pPr>
            <a:r>
              <a:rPr lang="en-GB" sz="2000" b="1" dirty="0" smtClean="0"/>
              <a:t>	</a:t>
            </a:r>
            <a:r>
              <a:rPr lang="en-GB" sz="2000" b="1" dirty="0" err="1" smtClean="0"/>
              <a:t>noneOfTheAbove</a:t>
            </a:r>
            <a:r>
              <a:rPr lang="en-GB" sz="2000" b="1" dirty="0"/>
              <a:t>();</a:t>
            </a:r>
          </a:p>
          <a:p>
            <a:pPr marL="0" indent="0">
              <a:buNone/>
            </a:pPr>
            <a:r>
              <a:rPr lang="en-GB" sz="2000" b="1" dirty="0"/>
              <a:t>}</a:t>
            </a:r>
          </a:p>
          <a:p>
            <a:pPr marL="0" indent="0">
              <a:buNone/>
            </a:pPr>
            <a:endParaRPr lang="en-GB" sz="2000" b="1" dirty="0"/>
          </a:p>
          <a:p>
            <a:pPr marL="0" indent="0">
              <a:buNone/>
            </a:pPr>
            <a:endParaRPr lang="en-GB" sz="2000" b="1" dirty="0"/>
          </a:p>
          <a:p>
            <a:pPr marL="0" indent="0">
              <a:buNone/>
            </a:pPr>
            <a:endParaRPr lang="en-GB" sz="2000" b="1" dirty="0"/>
          </a:p>
        </p:txBody>
      </p:sp>
    </p:spTree>
    <p:extLst>
      <p:ext uri="{BB962C8B-B14F-4D97-AF65-F5344CB8AC3E}">
        <p14:creationId xmlns:p14="http://schemas.microsoft.com/office/powerpoint/2010/main" val="40856811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767600" cy="4546800"/>
          </a:xfrm>
        </p:spPr>
        <p:txBody>
          <a:bodyPr/>
          <a:lstStyle/>
          <a:p>
            <a:r>
              <a:rPr lang="en-GB" dirty="0" smtClean="0"/>
              <a:t>Events are a way of linking HTML to trigger JS code.</a:t>
            </a:r>
          </a:p>
          <a:p>
            <a:r>
              <a:rPr lang="en-GB" dirty="0" smtClean="0"/>
              <a:t>Such as;</a:t>
            </a:r>
          </a:p>
          <a:p>
            <a:pPr lvl="1"/>
            <a:r>
              <a:rPr lang="en-GB" dirty="0" smtClean="0"/>
              <a:t>Clicking on a button</a:t>
            </a:r>
          </a:p>
          <a:p>
            <a:pPr lvl="1"/>
            <a:r>
              <a:rPr lang="en-GB" dirty="0" smtClean="0"/>
              <a:t>Page load</a:t>
            </a:r>
          </a:p>
          <a:p>
            <a:pPr lvl="1"/>
            <a:r>
              <a:rPr lang="en-GB" dirty="0" smtClean="0"/>
              <a:t>Key presses</a:t>
            </a:r>
          </a:p>
          <a:p>
            <a:pPr lvl="1"/>
            <a:r>
              <a:rPr lang="en-GB" dirty="0" smtClean="0"/>
              <a:t>Etc.</a:t>
            </a:r>
            <a:endParaRPr lang="en-GB" dirty="0"/>
          </a:p>
        </p:txBody>
      </p:sp>
      <p:sp>
        <p:nvSpPr>
          <p:cNvPr id="3" name="Title 2"/>
          <p:cNvSpPr>
            <a:spLocks noGrp="1"/>
          </p:cNvSpPr>
          <p:nvPr>
            <p:ph type="title"/>
          </p:nvPr>
        </p:nvSpPr>
        <p:spPr/>
        <p:txBody>
          <a:bodyPr>
            <a:normAutofit fontScale="90000"/>
          </a:bodyPr>
          <a:lstStyle/>
          <a:p>
            <a:r>
              <a:rPr lang="en-GB" dirty="0" smtClean="0"/>
              <a:t>Events</a:t>
            </a:r>
            <a:endParaRPr lang="en-GB" dirty="0"/>
          </a:p>
        </p:txBody>
      </p:sp>
      <p:sp>
        <p:nvSpPr>
          <p:cNvPr id="4" name="Content Placeholder 2"/>
          <p:cNvSpPr txBox="1">
            <a:spLocks/>
          </p:cNvSpPr>
          <p:nvPr/>
        </p:nvSpPr>
        <p:spPr>
          <a:xfrm>
            <a:off x="5181600" y="807467"/>
            <a:ext cx="6637200" cy="56689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a:t>&lt;html&gt;</a:t>
            </a:r>
          </a:p>
          <a:p>
            <a:pPr marL="0" indent="0">
              <a:buNone/>
            </a:pPr>
            <a:r>
              <a:rPr lang="en-GB" sz="1600" b="1" dirty="0"/>
              <a:t>   &lt;head</a:t>
            </a:r>
            <a:r>
              <a:rPr lang="en-GB" sz="1600" b="1" dirty="0" smtClean="0"/>
              <a:t>&gt;      </a:t>
            </a:r>
            <a:endParaRPr lang="en-GB" sz="1600" b="1" dirty="0"/>
          </a:p>
          <a:p>
            <a:pPr marL="0" indent="0">
              <a:buNone/>
            </a:pPr>
            <a:r>
              <a:rPr lang="en-GB" sz="1600" b="1" dirty="0"/>
              <a:t>      &lt;script type="text/</a:t>
            </a:r>
            <a:r>
              <a:rPr lang="en-GB" sz="1600" b="1" dirty="0" err="1"/>
              <a:t>javascript</a:t>
            </a:r>
            <a:r>
              <a:rPr lang="en-GB" sz="1600" b="1" dirty="0"/>
              <a:t>"&gt;</a:t>
            </a:r>
          </a:p>
          <a:p>
            <a:pPr marL="0" indent="0">
              <a:buNone/>
            </a:pPr>
            <a:r>
              <a:rPr lang="en-GB" sz="1600" b="1" dirty="0" smtClean="0"/>
              <a:t>	function </a:t>
            </a:r>
            <a:r>
              <a:rPr lang="en-GB" sz="1600" b="1" dirty="0" err="1"/>
              <a:t>sayHello</a:t>
            </a:r>
            <a:r>
              <a:rPr lang="en-GB" sz="1600" b="1" dirty="0"/>
              <a:t>() {</a:t>
            </a:r>
          </a:p>
          <a:p>
            <a:pPr marL="0" indent="0">
              <a:buNone/>
            </a:pPr>
            <a:r>
              <a:rPr lang="en-GB" sz="1600" b="1" dirty="0"/>
              <a:t>               </a:t>
            </a:r>
            <a:r>
              <a:rPr lang="en-GB" sz="1600" b="1" dirty="0" smtClean="0"/>
              <a:t>		alert</a:t>
            </a:r>
            <a:r>
              <a:rPr lang="en-GB" sz="1600" b="1" dirty="0"/>
              <a:t>("Hello World")</a:t>
            </a:r>
          </a:p>
          <a:p>
            <a:pPr marL="0" indent="0">
              <a:buNone/>
            </a:pPr>
            <a:r>
              <a:rPr lang="en-GB" sz="1600" b="1" dirty="0"/>
              <a:t>           </a:t>
            </a:r>
            <a:r>
              <a:rPr lang="en-GB" sz="1600" b="1" dirty="0" smtClean="0"/>
              <a:t>      </a:t>
            </a:r>
            <a:r>
              <a:rPr lang="en-GB" sz="1600" b="1" dirty="0"/>
              <a:t>}</a:t>
            </a:r>
          </a:p>
          <a:p>
            <a:pPr marL="0" indent="0">
              <a:buNone/>
            </a:pPr>
            <a:r>
              <a:rPr lang="en-GB" sz="1600" b="1" dirty="0" smtClean="0"/>
              <a:t>&lt;/</a:t>
            </a:r>
            <a:r>
              <a:rPr lang="en-GB" sz="1600" b="1" dirty="0"/>
              <a:t>script</a:t>
            </a:r>
            <a:r>
              <a:rPr lang="en-GB" sz="1600" b="1" dirty="0" smtClean="0"/>
              <a:t>&gt;      </a:t>
            </a:r>
            <a:endParaRPr lang="en-GB" sz="1600" b="1" dirty="0"/>
          </a:p>
          <a:p>
            <a:pPr marL="0" indent="0">
              <a:buNone/>
            </a:pPr>
            <a:r>
              <a:rPr lang="en-GB" sz="1600" b="1" dirty="0"/>
              <a:t>   &lt;/head</a:t>
            </a:r>
            <a:r>
              <a:rPr lang="en-GB" sz="1600" b="1" dirty="0" smtClean="0"/>
              <a:t>&gt;   </a:t>
            </a:r>
            <a:endParaRPr lang="en-GB" sz="1600" b="1" dirty="0"/>
          </a:p>
          <a:p>
            <a:pPr marL="0" indent="0">
              <a:buNone/>
            </a:pPr>
            <a:r>
              <a:rPr lang="en-GB" sz="1600" b="1" dirty="0"/>
              <a:t>   &lt;body&gt;</a:t>
            </a:r>
          </a:p>
          <a:p>
            <a:pPr marL="0" indent="0">
              <a:buNone/>
            </a:pPr>
            <a:r>
              <a:rPr lang="en-GB" sz="1600" b="1" dirty="0"/>
              <a:t> </a:t>
            </a:r>
            <a:r>
              <a:rPr lang="en-GB" sz="1600" b="1" dirty="0" smtClean="0"/>
              <a:t>     &lt;</a:t>
            </a:r>
            <a:r>
              <a:rPr lang="en-GB" sz="1600" b="1" dirty="0"/>
              <a:t>form&gt;</a:t>
            </a:r>
          </a:p>
          <a:p>
            <a:pPr marL="0" indent="0">
              <a:buNone/>
            </a:pPr>
            <a:r>
              <a:rPr lang="en-GB" sz="1600" b="1" dirty="0"/>
              <a:t>   </a:t>
            </a:r>
            <a:r>
              <a:rPr lang="en-GB" sz="1600" b="1" dirty="0" smtClean="0"/>
              <a:t> </a:t>
            </a:r>
            <a:r>
              <a:rPr lang="en-GB" sz="1600" b="1" dirty="0"/>
              <a:t>&lt;input type="button" </a:t>
            </a:r>
            <a:r>
              <a:rPr lang="en-GB" sz="1600" b="1" dirty="0" err="1"/>
              <a:t>onclick</a:t>
            </a:r>
            <a:r>
              <a:rPr lang="en-GB" sz="1600" b="1" dirty="0"/>
              <a:t>="</a:t>
            </a:r>
            <a:r>
              <a:rPr lang="en-GB" sz="1600" b="1" dirty="0" err="1"/>
              <a:t>sayHello</a:t>
            </a:r>
            <a:r>
              <a:rPr lang="en-GB" sz="1600" b="1" dirty="0"/>
              <a:t>()" value="Say Hello" /&gt;</a:t>
            </a:r>
          </a:p>
          <a:p>
            <a:pPr marL="0" indent="0">
              <a:buNone/>
            </a:pPr>
            <a:r>
              <a:rPr lang="en-GB" sz="1600" b="1" dirty="0"/>
              <a:t>      &lt;/form</a:t>
            </a:r>
            <a:r>
              <a:rPr lang="en-GB" sz="1600" b="1" dirty="0" smtClean="0"/>
              <a:t>&gt;      </a:t>
            </a:r>
            <a:endParaRPr lang="en-GB" sz="1600" b="1" dirty="0"/>
          </a:p>
          <a:p>
            <a:pPr marL="0" indent="0">
              <a:buNone/>
            </a:pPr>
            <a:r>
              <a:rPr lang="en-GB" sz="1600" b="1" dirty="0"/>
              <a:t>   &lt;/body&gt;</a:t>
            </a:r>
          </a:p>
          <a:p>
            <a:pPr marL="0" indent="0">
              <a:buNone/>
            </a:pPr>
            <a:r>
              <a:rPr lang="en-GB" sz="1600" b="1" dirty="0"/>
              <a:t>&lt;/html&gt;</a:t>
            </a:r>
          </a:p>
        </p:txBody>
      </p:sp>
    </p:spTree>
    <p:extLst>
      <p:ext uri="{BB962C8B-B14F-4D97-AF65-F5344CB8AC3E}">
        <p14:creationId xmlns:p14="http://schemas.microsoft.com/office/powerpoint/2010/main" val="37777624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smtClean="0"/>
              <a:t>Functions</a:t>
            </a:r>
          </a:p>
          <a:p>
            <a:pPr lvl="1"/>
            <a:r>
              <a:rPr lang="en-GB" dirty="0"/>
              <a:t>	Create a function accepts a number and outputs its square</a:t>
            </a:r>
          </a:p>
          <a:p>
            <a:pPr lvl="1"/>
            <a:r>
              <a:rPr lang="en-GB" dirty="0"/>
              <a:t>	Create a function that accepts 3 numbers and returns the sum of them.</a:t>
            </a:r>
          </a:p>
          <a:p>
            <a:pPr lvl="1"/>
            <a:r>
              <a:rPr lang="en-GB" dirty="0"/>
              <a:t>	Create a Person object with three values, name, age, occupation.</a:t>
            </a:r>
          </a:p>
          <a:p>
            <a:pPr lvl="2"/>
            <a:r>
              <a:rPr lang="en-GB" dirty="0" smtClean="0"/>
              <a:t>Output </a:t>
            </a:r>
            <a:r>
              <a:rPr lang="en-GB" dirty="0"/>
              <a:t>the contents of that object, then edit them, and output again.</a:t>
            </a:r>
          </a:p>
          <a:p>
            <a:pPr lvl="1"/>
            <a:r>
              <a:rPr lang="en-GB" dirty="0"/>
              <a:t>	Create a button that calls a function when clicked.</a:t>
            </a:r>
          </a:p>
          <a:p>
            <a:pPr lvl="1"/>
            <a:r>
              <a:rPr lang="en-GB" dirty="0"/>
              <a:t>	Create a button that increases the age of your Person object.</a:t>
            </a:r>
            <a:endParaRPr lang="en-GB" dirty="0" smtClean="0"/>
          </a:p>
        </p:txBody>
      </p:sp>
      <p:sp>
        <p:nvSpPr>
          <p:cNvPr id="2" name="Title 1"/>
          <p:cNvSpPr>
            <a:spLocks noGrp="1"/>
          </p:cNvSpPr>
          <p:nvPr>
            <p:ph type="title"/>
          </p:nvPr>
        </p:nvSpPr>
        <p:spPr/>
        <p:txBody>
          <a:bodyPr>
            <a:normAutofit fontScale="90000"/>
          </a:bodyPr>
          <a:lstStyle/>
          <a:p>
            <a:r>
              <a:rPr lang="en-GB" dirty="0"/>
              <a:t>Coding Challenge </a:t>
            </a:r>
            <a:r>
              <a:rPr lang="en-GB" dirty="0" smtClean="0"/>
              <a:t>2</a:t>
            </a:r>
            <a:endParaRPr lang="en-GB" dirty="0"/>
          </a:p>
        </p:txBody>
      </p:sp>
    </p:spTree>
    <p:extLst>
      <p:ext uri="{BB962C8B-B14F-4D97-AF65-F5344CB8AC3E}">
        <p14:creationId xmlns:p14="http://schemas.microsoft.com/office/powerpoint/2010/main" val="25095898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529600" cy="4546800"/>
          </a:xfrm>
        </p:spPr>
        <p:txBody>
          <a:bodyPr/>
          <a:lstStyle/>
          <a:p>
            <a:r>
              <a:rPr lang="en-GB" dirty="0" smtClean="0"/>
              <a:t>JS, unlike java, doesn’t have a </a:t>
            </a:r>
            <a:r>
              <a:rPr lang="en-GB" b="1" dirty="0" smtClean="0"/>
              <a:t>char</a:t>
            </a:r>
            <a:r>
              <a:rPr lang="en-GB" dirty="0" smtClean="0"/>
              <a:t> type</a:t>
            </a:r>
          </a:p>
          <a:p>
            <a:pPr lvl="1"/>
            <a:r>
              <a:rPr lang="en-GB" dirty="0" smtClean="0"/>
              <a:t>Characters are just one length strings.</a:t>
            </a:r>
          </a:p>
          <a:p>
            <a:r>
              <a:rPr lang="en-GB" dirty="0" err="1" smtClean="0"/>
              <a:t>Immutrable</a:t>
            </a:r>
            <a:endParaRPr lang="en-GB" dirty="0" smtClean="0"/>
          </a:p>
          <a:p>
            <a:r>
              <a:rPr lang="en-GB" dirty="0" smtClean="0"/>
              <a:t>Double or single quote work the same way</a:t>
            </a:r>
          </a:p>
          <a:p>
            <a:r>
              <a:rPr lang="en-GB" dirty="0" smtClean="0"/>
              <a:t>Length member</a:t>
            </a:r>
          </a:p>
          <a:p>
            <a:r>
              <a:rPr lang="en-GB" dirty="0" smtClean="0"/>
              <a:t>String(value) converts numbers into a string</a:t>
            </a:r>
          </a:p>
          <a:p>
            <a:endParaRPr lang="en-GB" dirty="0"/>
          </a:p>
        </p:txBody>
      </p:sp>
      <p:sp>
        <p:nvSpPr>
          <p:cNvPr id="3" name="Title 2"/>
          <p:cNvSpPr>
            <a:spLocks noGrp="1"/>
          </p:cNvSpPr>
          <p:nvPr>
            <p:ph type="title"/>
          </p:nvPr>
        </p:nvSpPr>
        <p:spPr/>
        <p:txBody>
          <a:bodyPr>
            <a:normAutofit fontScale="90000"/>
          </a:bodyPr>
          <a:lstStyle/>
          <a:p>
            <a:r>
              <a:rPr lang="en-GB" dirty="0" smtClean="0"/>
              <a:t>String</a:t>
            </a:r>
            <a:endParaRPr lang="en-GB" dirty="0"/>
          </a:p>
        </p:txBody>
      </p:sp>
      <p:sp>
        <p:nvSpPr>
          <p:cNvPr id="4" name="Text Placeholder 1"/>
          <p:cNvSpPr txBox="1">
            <a:spLocks/>
          </p:cNvSpPr>
          <p:nvPr/>
        </p:nvSpPr>
        <p:spPr>
          <a:xfrm>
            <a:off x="5943600" y="1628533"/>
            <a:ext cx="5529600"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err="1" smtClean="0"/>
              <a:t>charAt</a:t>
            </a:r>
            <a:endParaRPr lang="en-GB" dirty="0" smtClean="0"/>
          </a:p>
          <a:p>
            <a:pPr fontAlgn="auto"/>
            <a:r>
              <a:rPr lang="en-GB" dirty="0" err="1" smtClean="0"/>
              <a:t>Concat</a:t>
            </a:r>
            <a:endParaRPr lang="en-GB" dirty="0" smtClean="0"/>
          </a:p>
          <a:p>
            <a:pPr fontAlgn="auto"/>
            <a:r>
              <a:rPr lang="en-GB" dirty="0" err="1" smtClean="0"/>
              <a:t>indexOf</a:t>
            </a:r>
            <a:endParaRPr lang="en-GB" dirty="0" smtClean="0"/>
          </a:p>
          <a:p>
            <a:pPr fontAlgn="auto"/>
            <a:r>
              <a:rPr lang="en-GB" dirty="0" err="1" smtClean="0"/>
              <a:t>lastIndexOf</a:t>
            </a:r>
            <a:endParaRPr lang="en-GB" dirty="0" smtClean="0"/>
          </a:p>
          <a:p>
            <a:pPr fontAlgn="auto"/>
            <a:r>
              <a:rPr lang="en-GB" dirty="0" smtClean="0"/>
              <a:t>Match</a:t>
            </a:r>
          </a:p>
          <a:p>
            <a:pPr fontAlgn="auto"/>
            <a:r>
              <a:rPr lang="en-GB" dirty="0" smtClean="0"/>
              <a:t>Replace</a:t>
            </a:r>
          </a:p>
          <a:p>
            <a:pPr fontAlgn="auto"/>
            <a:r>
              <a:rPr lang="en-GB" dirty="0" smtClean="0"/>
              <a:t>Search</a:t>
            </a:r>
          </a:p>
          <a:p>
            <a:pPr fontAlgn="auto"/>
            <a:r>
              <a:rPr lang="en-GB" dirty="0" smtClean="0"/>
              <a:t>Slice</a:t>
            </a:r>
          </a:p>
          <a:p>
            <a:pPr fontAlgn="auto"/>
            <a:r>
              <a:rPr lang="en-GB" dirty="0" smtClean="0"/>
              <a:t>Split</a:t>
            </a:r>
          </a:p>
          <a:p>
            <a:pPr fontAlgn="auto"/>
            <a:r>
              <a:rPr lang="en-GB" dirty="0" smtClean="0"/>
              <a:t>Substring</a:t>
            </a:r>
          </a:p>
          <a:p>
            <a:pPr fontAlgn="auto"/>
            <a:r>
              <a:rPr lang="en-GB" dirty="0" err="1" smtClean="0"/>
              <a:t>tolowerCase</a:t>
            </a:r>
            <a:endParaRPr lang="en-GB" dirty="0" smtClean="0"/>
          </a:p>
          <a:p>
            <a:pPr fontAlgn="auto"/>
            <a:r>
              <a:rPr lang="en-GB" dirty="0" err="1" smtClean="0"/>
              <a:t>toUpperCase</a:t>
            </a:r>
            <a:endParaRPr lang="en-GB" dirty="0"/>
          </a:p>
        </p:txBody>
      </p:sp>
    </p:spTree>
    <p:extLst>
      <p:ext uri="{BB962C8B-B14F-4D97-AF65-F5344CB8AC3E}">
        <p14:creationId xmlns:p14="http://schemas.microsoft.com/office/powerpoint/2010/main" val="4098339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 – single quote</a:t>
            </a:r>
          </a:p>
          <a:p>
            <a:r>
              <a:rPr lang="en-GB" dirty="0" smtClean="0"/>
              <a:t>\” – double quote</a:t>
            </a:r>
          </a:p>
          <a:p>
            <a:r>
              <a:rPr lang="en-GB" dirty="0" smtClean="0"/>
              <a:t>\\ - backspace</a:t>
            </a:r>
          </a:p>
          <a:p>
            <a:r>
              <a:rPr lang="en-GB" dirty="0" smtClean="0"/>
              <a:t>\n – new line</a:t>
            </a:r>
          </a:p>
          <a:p>
            <a:r>
              <a:rPr lang="en-GB" dirty="0" smtClean="0"/>
              <a:t>\r – carriage return</a:t>
            </a:r>
          </a:p>
          <a:p>
            <a:r>
              <a:rPr lang="en-GB" dirty="0" smtClean="0"/>
              <a:t>\t - tab</a:t>
            </a:r>
          </a:p>
          <a:p>
            <a:r>
              <a:rPr lang="en-GB" dirty="0" smtClean="0"/>
              <a:t>\b - backspace</a:t>
            </a:r>
          </a:p>
          <a:p>
            <a:r>
              <a:rPr lang="en-GB" dirty="0" smtClean="0"/>
              <a:t>\f – form feed</a:t>
            </a:r>
          </a:p>
          <a:p>
            <a:r>
              <a:rPr lang="en-GB" dirty="0" smtClean="0"/>
              <a:t>\v – vertical tab</a:t>
            </a:r>
          </a:p>
          <a:p>
            <a:r>
              <a:rPr lang="en-GB" dirty="0" smtClean="0"/>
              <a:t>\0 – null character</a:t>
            </a:r>
          </a:p>
        </p:txBody>
      </p:sp>
      <p:sp>
        <p:nvSpPr>
          <p:cNvPr id="3" name="Title 2"/>
          <p:cNvSpPr>
            <a:spLocks noGrp="1"/>
          </p:cNvSpPr>
          <p:nvPr>
            <p:ph type="title"/>
          </p:nvPr>
        </p:nvSpPr>
        <p:spPr/>
        <p:txBody>
          <a:bodyPr>
            <a:normAutofit fontScale="90000"/>
          </a:bodyPr>
          <a:lstStyle/>
          <a:p>
            <a:r>
              <a:rPr lang="en-GB" dirty="0" smtClean="0"/>
              <a:t>String – Escape Characters</a:t>
            </a:r>
            <a:endParaRPr lang="en-GB" dirty="0"/>
          </a:p>
        </p:txBody>
      </p:sp>
    </p:spTree>
    <p:extLst>
      <p:ext uri="{BB962C8B-B14F-4D97-AF65-F5344CB8AC3E}">
        <p14:creationId xmlns:p14="http://schemas.microsoft.com/office/powerpoint/2010/main" val="2554050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t>The browser is how you view documents on the internet.</a:t>
            </a:r>
          </a:p>
          <a:p>
            <a:endParaRPr lang="en-GB" sz="2000" dirty="0"/>
          </a:p>
          <a:p>
            <a:r>
              <a:rPr lang="en-GB" sz="2000" dirty="0"/>
              <a:t>There are many browsers and all behave slightly differently.</a:t>
            </a:r>
          </a:p>
          <a:p>
            <a:endParaRPr lang="en-GB" sz="2000" dirty="0"/>
          </a:p>
          <a:p>
            <a:r>
              <a:rPr lang="en-GB" sz="2000" dirty="0"/>
              <a:t>However all browsers must support the viewing of HTML documents.</a:t>
            </a:r>
          </a:p>
          <a:p>
            <a:endParaRPr lang="en-GB" sz="2000" dirty="0"/>
          </a:p>
          <a:p>
            <a:r>
              <a:rPr lang="en-GB" sz="2000" dirty="0"/>
              <a:t>Not all browsers support things like JavaScript or may have them disabled so it is important to consider what browsers you expect your users to use.</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The Browser</a:t>
            </a:r>
          </a:p>
        </p:txBody>
      </p:sp>
    </p:spTree>
    <p:extLst>
      <p:ext uri="{BB962C8B-B14F-4D97-AF65-F5344CB8AC3E}">
        <p14:creationId xmlns:p14="http://schemas.microsoft.com/office/powerpoint/2010/main" val="2513271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Boolean(value) returns true if the value is </a:t>
            </a:r>
            <a:r>
              <a:rPr lang="en-GB" b="1" dirty="0" err="1" smtClean="0"/>
              <a:t>truthy</a:t>
            </a:r>
            <a:r>
              <a:rPr lang="en-GB" b="1" dirty="0" smtClean="0"/>
              <a:t>,</a:t>
            </a:r>
            <a:r>
              <a:rPr lang="en-GB" dirty="0" smtClean="0"/>
              <a:t> false if the value is </a:t>
            </a:r>
            <a:r>
              <a:rPr lang="en-GB" b="1" dirty="0" err="1" smtClean="0"/>
              <a:t>falsy</a:t>
            </a:r>
            <a:endParaRPr lang="en-GB" dirty="0" smtClean="0"/>
          </a:p>
          <a:p>
            <a:endParaRPr lang="en-GB" b="1" dirty="0"/>
          </a:p>
          <a:p>
            <a:r>
              <a:rPr lang="en-GB" dirty="0" err="1" smtClean="0"/>
              <a:t>Falsy</a:t>
            </a:r>
            <a:r>
              <a:rPr lang="en-GB" dirty="0" smtClean="0"/>
              <a:t> values;</a:t>
            </a:r>
          </a:p>
          <a:p>
            <a:pPr lvl="1"/>
            <a:r>
              <a:rPr lang="en-GB" dirty="0" smtClean="0"/>
              <a:t>False</a:t>
            </a:r>
          </a:p>
          <a:p>
            <a:pPr lvl="1"/>
            <a:r>
              <a:rPr lang="en-GB" dirty="0" smtClean="0"/>
              <a:t>Null</a:t>
            </a:r>
          </a:p>
          <a:p>
            <a:pPr lvl="1"/>
            <a:r>
              <a:rPr lang="en-GB" dirty="0" smtClean="0"/>
              <a:t>Undefined</a:t>
            </a:r>
          </a:p>
          <a:p>
            <a:pPr lvl="1"/>
            <a:r>
              <a:rPr lang="en-GB" dirty="0" smtClean="0"/>
              <a:t>“”</a:t>
            </a:r>
          </a:p>
          <a:p>
            <a:pPr lvl="1"/>
            <a:r>
              <a:rPr lang="en-GB" dirty="0" smtClean="0"/>
              <a:t>0</a:t>
            </a:r>
          </a:p>
          <a:p>
            <a:pPr lvl="1"/>
            <a:r>
              <a:rPr lang="en-GB" dirty="0" err="1" smtClean="0"/>
              <a:t>NaN</a:t>
            </a:r>
            <a:endParaRPr lang="en-GB" dirty="0" smtClean="0"/>
          </a:p>
          <a:p>
            <a:pPr lvl="1"/>
            <a:endParaRPr lang="en-GB" b="1" dirty="0"/>
          </a:p>
          <a:p>
            <a:r>
              <a:rPr lang="en-GB" b="1" dirty="0" smtClean="0"/>
              <a:t>Everything else is </a:t>
            </a:r>
            <a:r>
              <a:rPr lang="en-GB" b="1" dirty="0" err="1" smtClean="0"/>
              <a:t>truthy</a:t>
            </a:r>
            <a:r>
              <a:rPr lang="en-GB" b="1" dirty="0" smtClean="0"/>
              <a:t>.</a:t>
            </a:r>
            <a:endParaRPr lang="en-GB" b="1" dirty="0"/>
          </a:p>
          <a:p>
            <a:endParaRPr lang="en-GB" dirty="0" smtClean="0"/>
          </a:p>
        </p:txBody>
      </p:sp>
      <p:sp>
        <p:nvSpPr>
          <p:cNvPr id="3" name="Title 2"/>
          <p:cNvSpPr>
            <a:spLocks noGrp="1"/>
          </p:cNvSpPr>
          <p:nvPr>
            <p:ph type="title"/>
          </p:nvPr>
        </p:nvSpPr>
        <p:spPr/>
        <p:txBody>
          <a:bodyPr>
            <a:normAutofit fontScale="90000"/>
          </a:bodyPr>
          <a:lstStyle/>
          <a:p>
            <a:r>
              <a:rPr lang="en-GB" dirty="0" smtClean="0"/>
              <a:t>Booleans – </a:t>
            </a:r>
            <a:r>
              <a:rPr lang="en-GB" dirty="0" err="1" smtClean="0"/>
              <a:t>Truthy</a:t>
            </a:r>
            <a:r>
              <a:rPr lang="en-GB" dirty="0" smtClean="0"/>
              <a:t>/</a:t>
            </a:r>
            <a:r>
              <a:rPr lang="en-GB" dirty="0" err="1" smtClean="0"/>
              <a:t>Falsy</a:t>
            </a:r>
            <a:endParaRPr lang="en-GB" dirty="0"/>
          </a:p>
        </p:txBody>
      </p:sp>
    </p:spTree>
    <p:extLst>
      <p:ext uri="{BB962C8B-B14F-4D97-AF65-F5344CB8AC3E}">
        <p14:creationId xmlns:p14="http://schemas.microsoft.com/office/powerpoint/2010/main" val="42842009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smtClean="0"/>
              <a:t>Strings</a:t>
            </a:r>
          </a:p>
          <a:p>
            <a:pPr lvl="1"/>
            <a:r>
              <a:rPr lang="en-GB" dirty="0"/>
              <a:t>	Create a variable with  "</a:t>
            </a:r>
            <a:r>
              <a:rPr lang="en-GB" b="1" dirty="0"/>
              <a:t>He said "My name is </a:t>
            </a:r>
            <a:r>
              <a:rPr lang="en-GB" b="1" dirty="0" err="1"/>
              <a:t>elliott</a:t>
            </a:r>
            <a:r>
              <a:rPr lang="en-GB" b="1" dirty="0"/>
              <a:t>" </a:t>
            </a:r>
            <a:r>
              <a:rPr lang="en-GB" dirty="0"/>
              <a:t>" as the value. and then display it.</a:t>
            </a:r>
          </a:p>
          <a:p>
            <a:pPr lvl="2"/>
            <a:r>
              <a:rPr lang="en-GB" dirty="0" smtClean="0"/>
              <a:t>Using </a:t>
            </a:r>
            <a:r>
              <a:rPr lang="en-GB" dirty="0"/>
              <a:t>string methods, convert this string to uppercase and display it.</a:t>
            </a:r>
          </a:p>
          <a:p>
            <a:pPr lvl="1"/>
            <a:r>
              <a:rPr lang="en-GB" dirty="0"/>
              <a:t>	Perform an addition on a number variable and a string variable ("1" + 2 etc.)</a:t>
            </a:r>
          </a:p>
          <a:p>
            <a:pPr lvl="1"/>
            <a:r>
              <a:rPr lang="en-GB" dirty="0"/>
              <a:t>	Create an array with 3 strings and output them all.</a:t>
            </a:r>
          </a:p>
          <a:p>
            <a:pPr lvl="2"/>
            <a:r>
              <a:rPr lang="en-GB" dirty="0" smtClean="0"/>
              <a:t>Add </a:t>
            </a:r>
            <a:r>
              <a:rPr lang="en-GB" dirty="0"/>
              <a:t>another string with JS and output them</a:t>
            </a:r>
            <a:r>
              <a:rPr lang="en-GB" dirty="0" smtClean="0"/>
              <a:t>.</a:t>
            </a:r>
            <a:endParaRPr lang="en-GB" dirty="0"/>
          </a:p>
          <a:p>
            <a:pPr lvl="2"/>
            <a:r>
              <a:rPr lang="en-GB" dirty="0" smtClean="0"/>
              <a:t>Remove </a:t>
            </a:r>
            <a:r>
              <a:rPr lang="en-GB" dirty="0"/>
              <a:t>the last string from the array with JS and then output them.</a:t>
            </a:r>
            <a:endParaRPr lang="en-GB" dirty="0" smtClean="0"/>
          </a:p>
        </p:txBody>
      </p:sp>
      <p:sp>
        <p:nvSpPr>
          <p:cNvPr id="2" name="Title 1"/>
          <p:cNvSpPr>
            <a:spLocks noGrp="1"/>
          </p:cNvSpPr>
          <p:nvPr>
            <p:ph type="title"/>
          </p:nvPr>
        </p:nvSpPr>
        <p:spPr/>
        <p:txBody>
          <a:bodyPr>
            <a:normAutofit fontScale="90000"/>
          </a:bodyPr>
          <a:lstStyle/>
          <a:p>
            <a:r>
              <a:rPr lang="en-GB" dirty="0"/>
              <a:t>Coding Challenge </a:t>
            </a:r>
            <a:r>
              <a:rPr lang="en-GB" dirty="0" smtClean="0"/>
              <a:t>3</a:t>
            </a:r>
            <a:endParaRPr lang="en-GB" dirty="0"/>
          </a:p>
        </p:txBody>
      </p:sp>
    </p:spTree>
    <p:extLst>
      <p:ext uri="{BB962C8B-B14F-4D97-AF65-F5344CB8AC3E}">
        <p14:creationId xmlns:p14="http://schemas.microsoft.com/office/powerpoint/2010/main" val="24806733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765733" cy="4546800"/>
          </a:xfrm>
        </p:spPr>
        <p:txBody>
          <a:bodyPr/>
          <a:lstStyle/>
          <a:p>
            <a:r>
              <a:rPr lang="en-GB" dirty="0" smtClean="0"/>
              <a:t>+ - used for addition and concatenation</a:t>
            </a:r>
          </a:p>
          <a:p>
            <a:r>
              <a:rPr lang="en-GB" dirty="0" smtClean="0"/>
              <a:t>+ - can also convert things into a number, e.g. +”42” = 42</a:t>
            </a:r>
          </a:p>
          <a:p>
            <a:r>
              <a:rPr lang="en-GB" dirty="0" smtClean="0"/>
              <a:t>== checks equality, but does type coercion</a:t>
            </a:r>
          </a:p>
          <a:p>
            <a:r>
              <a:rPr lang="en-GB" dirty="0" smtClean="0"/>
              <a:t>=== does equality of value </a:t>
            </a:r>
            <a:r>
              <a:rPr lang="en-GB" b="1" dirty="0" smtClean="0"/>
              <a:t>and type</a:t>
            </a:r>
          </a:p>
          <a:p>
            <a:r>
              <a:rPr lang="en-GB" dirty="0" smtClean="0"/>
              <a:t> &amp;&amp; can be used to avoid null references</a:t>
            </a:r>
          </a:p>
          <a:p>
            <a:r>
              <a:rPr lang="en-GB" dirty="0" smtClean="0"/>
              <a:t>|| can be used fill in default values</a:t>
            </a:r>
          </a:p>
          <a:p>
            <a:r>
              <a:rPr lang="en-GB" dirty="0" smtClean="0"/>
              <a:t>! Returns the  opposite of what something is.</a:t>
            </a:r>
          </a:p>
          <a:p>
            <a:pPr lvl="1"/>
            <a:r>
              <a:rPr lang="en-GB" b="1" dirty="0" smtClean="0"/>
              <a:t>!! </a:t>
            </a:r>
            <a:r>
              <a:rPr lang="en-GB" dirty="0" smtClean="0"/>
              <a:t>Will convert anything to its boolean value, tidy!</a:t>
            </a:r>
          </a:p>
          <a:p>
            <a:endParaRPr lang="en-GB" dirty="0" smtClean="0"/>
          </a:p>
          <a:p>
            <a:pPr lvl="1"/>
            <a:endParaRPr lang="en-GB" dirty="0"/>
          </a:p>
        </p:txBody>
      </p:sp>
      <p:sp>
        <p:nvSpPr>
          <p:cNvPr id="3" name="Title 2"/>
          <p:cNvSpPr>
            <a:spLocks noGrp="1"/>
          </p:cNvSpPr>
          <p:nvPr>
            <p:ph type="title"/>
          </p:nvPr>
        </p:nvSpPr>
        <p:spPr/>
        <p:txBody>
          <a:bodyPr>
            <a:normAutofit fontScale="90000"/>
          </a:bodyPr>
          <a:lstStyle/>
          <a:p>
            <a:r>
              <a:rPr lang="en-GB" dirty="0" smtClean="0"/>
              <a:t>Conditionals + More Operator tricks!</a:t>
            </a:r>
            <a:endParaRPr lang="en-GB" dirty="0"/>
          </a:p>
        </p:txBody>
      </p:sp>
      <p:sp>
        <p:nvSpPr>
          <p:cNvPr id="4" name="Content Placeholder 2"/>
          <p:cNvSpPr txBox="1">
            <a:spLocks/>
          </p:cNvSpPr>
          <p:nvPr/>
        </p:nvSpPr>
        <p:spPr>
          <a:xfrm>
            <a:off x="7179733" y="1663200"/>
            <a:ext cx="4639067" cy="3933865"/>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If(a){</a:t>
            </a:r>
          </a:p>
          <a:p>
            <a:pPr marL="0" indent="0">
              <a:buNone/>
            </a:pPr>
            <a:r>
              <a:rPr lang="en-GB" sz="1600" b="1" dirty="0" smtClean="0"/>
              <a:t>	return </a:t>
            </a:r>
            <a:r>
              <a:rPr lang="en-GB" sz="1600" b="1" dirty="0" err="1" smtClean="0"/>
              <a:t>a.member</a:t>
            </a:r>
            <a:r>
              <a:rPr lang="en-GB" sz="1600" b="1" dirty="0" smtClean="0"/>
              <a:t>;</a:t>
            </a:r>
          </a:p>
          <a:p>
            <a:pPr marL="0" indent="0">
              <a:buNone/>
            </a:pPr>
            <a:r>
              <a:rPr lang="en-GB" sz="1600" b="1" dirty="0" smtClean="0"/>
              <a:t>}</a:t>
            </a:r>
          </a:p>
          <a:p>
            <a:pPr marL="0" indent="0">
              <a:buNone/>
            </a:pPr>
            <a:r>
              <a:rPr lang="en-GB" sz="1600" b="1" dirty="0" smtClean="0"/>
              <a:t>Else{</a:t>
            </a:r>
          </a:p>
          <a:p>
            <a:pPr marL="0" indent="0">
              <a:buNone/>
            </a:pPr>
            <a:r>
              <a:rPr lang="en-GB" sz="1600" b="1" dirty="0" smtClean="0"/>
              <a:t>	return a;</a:t>
            </a:r>
          </a:p>
          <a:p>
            <a:pPr marL="0" indent="0">
              <a:buNone/>
            </a:pPr>
            <a:r>
              <a:rPr lang="en-GB" sz="1600" b="1" dirty="0" smtClean="0"/>
              <a:t>}</a:t>
            </a:r>
          </a:p>
          <a:p>
            <a:pPr marL="0" indent="0">
              <a:buNone/>
            </a:pPr>
            <a:r>
              <a:rPr lang="en-GB" sz="1600" dirty="0" smtClean="0"/>
              <a:t>//should be written as</a:t>
            </a:r>
            <a:endParaRPr lang="en-GB" sz="1600" dirty="0"/>
          </a:p>
          <a:p>
            <a:pPr marL="0" indent="0">
              <a:buNone/>
            </a:pPr>
            <a:r>
              <a:rPr lang="en-GB" sz="1600" b="1" dirty="0" smtClean="0"/>
              <a:t>return a &amp;&amp; </a:t>
            </a:r>
            <a:r>
              <a:rPr lang="en-GB" sz="1600" b="1" dirty="0" err="1" smtClean="0"/>
              <a:t>a.member</a:t>
            </a:r>
            <a:r>
              <a:rPr lang="en-GB" sz="1600" b="1" dirty="0" smtClean="0"/>
              <a:t>;</a:t>
            </a:r>
          </a:p>
          <a:p>
            <a:pPr marL="0" indent="0">
              <a:buNone/>
            </a:pPr>
            <a:r>
              <a:rPr lang="en-GB" sz="1600" b="1" dirty="0" smtClean="0"/>
              <a:t>-----------------------------------------------------</a:t>
            </a:r>
          </a:p>
          <a:p>
            <a:pPr marL="0" indent="0">
              <a:buNone/>
            </a:pPr>
            <a:r>
              <a:rPr lang="en-GB" sz="1600" b="1" dirty="0" err="1" smtClean="0"/>
              <a:t>var</a:t>
            </a:r>
            <a:r>
              <a:rPr lang="en-GB" sz="1600" b="1" dirty="0" smtClean="0"/>
              <a:t> last = input || </a:t>
            </a:r>
            <a:r>
              <a:rPr lang="en-GB" sz="1600" b="1" dirty="0" err="1" smtClean="0"/>
              <a:t>defaultValue</a:t>
            </a:r>
            <a:r>
              <a:rPr lang="en-GB" sz="1600" b="1" dirty="0" smtClean="0"/>
              <a:t>;</a:t>
            </a:r>
          </a:p>
          <a:p>
            <a:pPr marL="0" indent="0">
              <a:buNone/>
            </a:pPr>
            <a:endParaRPr lang="en-GB" sz="1600" b="1" dirty="0" smtClean="0"/>
          </a:p>
          <a:p>
            <a:pPr marL="0" indent="0">
              <a:buNone/>
            </a:pPr>
            <a:endParaRPr lang="en-GB" sz="1600" b="1" dirty="0"/>
          </a:p>
        </p:txBody>
      </p:sp>
    </p:spTree>
    <p:extLst>
      <p:ext uri="{BB962C8B-B14F-4D97-AF65-F5344CB8AC3E}">
        <p14:creationId xmlns:p14="http://schemas.microsoft.com/office/powerpoint/2010/main" val="3773259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Equality</a:t>
            </a:r>
            <a:endParaRPr lang="en-GB" dirty="0"/>
          </a:p>
        </p:txBody>
      </p:sp>
      <p:sp>
        <p:nvSpPr>
          <p:cNvPr id="4" name="Content Placeholder 2"/>
          <p:cNvSpPr txBox="1">
            <a:spLocks/>
          </p:cNvSpPr>
          <p:nvPr/>
        </p:nvSpPr>
        <p:spPr>
          <a:xfrm>
            <a:off x="414000" y="1929600"/>
            <a:ext cx="4639067"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err="1" smtClean="0"/>
              <a:t>var</a:t>
            </a:r>
            <a:r>
              <a:rPr lang="en-GB" sz="1600" b="1" dirty="0" smtClean="0"/>
              <a:t> x = 1;</a:t>
            </a:r>
          </a:p>
          <a:p>
            <a:pPr marL="0" indent="0">
              <a:buNone/>
            </a:pPr>
            <a:r>
              <a:rPr lang="en-GB" sz="1600" b="1" dirty="0" err="1" smtClean="0"/>
              <a:t>var</a:t>
            </a:r>
            <a:r>
              <a:rPr lang="en-GB" sz="1600" b="1" dirty="0" smtClean="0"/>
              <a:t> y = ‘1’;</a:t>
            </a:r>
          </a:p>
          <a:p>
            <a:pPr marL="0" indent="0">
              <a:buNone/>
            </a:pPr>
            <a:endParaRPr lang="en-GB" sz="1600" b="1" dirty="0"/>
          </a:p>
          <a:p>
            <a:pPr marL="0" indent="0">
              <a:buNone/>
            </a:pPr>
            <a:r>
              <a:rPr lang="en-GB" sz="1600" b="1" dirty="0" smtClean="0"/>
              <a:t>If(x==y){</a:t>
            </a:r>
          </a:p>
          <a:p>
            <a:pPr marL="0" indent="0">
              <a:buNone/>
            </a:pPr>
            <a:r>
              <a:rPr lang="en-GB" sz="1600" b="1" dirty="0" smtClean="0"/>
              <a:t>	console.log(‘Equals’);</a:t>
            </a:r>
          </a:p>
          <a:p>
            <a:pPr marL="0" indent="0">
              <a:buNone/>
            </a:pPr>
            <a:r>
              <a:rPr lang="en-GB" sz="1600" b="1" dirty="0" smtClean="0"/>
              <a:t>}</a:t>
            </a:r>
          </a:p>
          <a:p>
            <a:pPr marL="0" indent="0">
              <a:buNone/>
            </a:pPr>
            <a:r>
              <a:rPr lang="en-GB" sz="1600" b="1" dirty="0"/>
              <a:t>e</a:t>
            </a:r>
            <a:r>
              <a:rPr lang="en-GB" sz="1600" b="1" dirty="0" smtClean="0"/>
              <a:t>lse{</a:t>
            </a:r>
          </a:p>
          <a:p>
            <a:pPr marL="0" indent="0">
              <a:buNone/>
            </a:pPr>
            <a:r>
              <a:rPr lang="en-GB" sz="1600" b="1" dirty="0" smtClean="0"/>
              <a:t>	console.log(“not equals”);</a:t>
            </a:r>
          </a:p>
          <a:p>
            <a:pPr marL="0" indent="0">
              <a:buNone/>
            </a:pPr>
            <a:r>
              <a:rPr lang="en-GB" sz="1600" b="1" dirty="0"/>
              <a:t>}</a:t>
            </a:r>
          </a:p>
        </p:txBody>
      </p:sp>
      <p:sp>
        <p:nvSpPr>
          <p:cNvPr id="5" name="Content Placeholder 2"/>
          <p:cNvSpPr txBox="1">
            <a:spLocks/>
          </p:cNvSpPr>
          <p:nvPr/>
        </p:nvSpPr>
        <p:spPr>
          <a:xfrm>
            <a:off x="7118933" y="1929600"/>
            <a:ext cx="4639067"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If(x){</a:t>
            </a:r>
          </a:p>
          <a:p>
            <a:pPr marL="0" indent="0">
              <a:buNone/>
            </a:pPr>
            <a:r>
              <a:rPr lang="en-GB" sz="1600" b="1" dirty="0" smtClean="0"/>
              <a:t>…</a:t>
            </a:r>
          </a:p>
          <a:p>
            <a:pPr marL="0" indent="0">
              <a:buNone/>
            </a:pPr>
            <a:r>
              <a:rPr lang="en-GB" sz="1600" b="1" dirty="0"/>
              <a:t>}</a:t>
            </a:r>
            <a:endParaRPr lang="en-GB" sz="1600" b="1" dirty="0" smtClean="0"/>
          </a:p>
          <a:p>
            <a:pPr marL="0" indent="0">
              <a:buNone/>
            </a:pPr>
            <a:r>
              <a:rPr lang="en-GB" sz="1600" dirty="0" smtClean="0"/>
              <a:t>//will blow up if it doesn’t exist</a:t>
            </a:r>
          </a:p>
          <a:p>
            <a:pPr marL="0" indent="0">
              <a:buNone/>
            </a:pPr>
            <a:endParaRPr lang="en-GB" sz="1600" b="1" dirty="0"/>
          </a:p>
          <a:p>
            <a:pPr marL="0" indent="0">
              <a:buNone/>
            </a:pPr>
            <a:endParaRPr lang="en-GB" sz="1600" b="1" dirty="0" smtClean="0"/>
          </a:p>
          <a:p>
            <a:pPr marL="0" indent="0">
              <a:buNone/>
            </a:pPr>
            <a:r>
              <a:rPr lang="en-GB" sz="1600" b="1" dirty="0" smtClean="0"/>
              <a:t>If(</a:t>
            </a:r>
            <a:r>
              <a:rPr lang="en-GB" sz="1600" b="1" dirty="0" err="1" smtClean="0"/>
              <a:t>typeof</a:t>
            </a:r>
            <a:r>
              <a:rPr lang="en-GB" sz="1600" b="1" dirty="0" smtClean="0"/>
              <a:t> x !== ‘undefined’){</a:t>
            </a:r>
          </a:p>
          <a:p>
            <a:pPr marL="0" indent="0">
              <a:buNone/>
            </a:pPr>
            <a:r>
              <a:rPr lang="en-GB" sz="1600" b="1" dirty="0" smtClean="0"/>
              <a:t>…</a:t>
            </a:r>
          </a:p>
          <a:p>
            <a:pPr marL="0" indent="0">
              <a:buNone/>
            </a:pPr>
            <a:r>
              <a:rPr lang="en-GB" sz="1600" b="1" dirty="0"/>
              <a:t>}</a:t>
            </a:r>
            <a:endParaRPr lang="en-GB" sz="1600" b="1" dirty="0" smtClean="0"/>
          </a:p>
          <a:p>
            <a:pPr marL="0" indent="0">
              <a:buNone/>
            </a:pPr>
            <a:r>
              <a:rPr lang="en-GB" sz="1600" dirty="0" smtClean="0"/>
              <a:t>//will execute if its NOT undefined, so if it exists.</a:t>
            </a:r>
            <a:endParaRPr lang="en-GB" sz="1600" dirty="0"/>
          </a:p>
        </p:txBody>
      </p:sp>
    </p:spTree>
    <p:extLst>
      <p:ext uri="{BB962C8B-B14F-4D97-AF65-F5344CB8AC3E}">
        <p14:creationId xmlns:p14="http://schemas.microsoft.com/office/powerpoint/2010/main" val="17044978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Conditionals</a:t>
            </a:r>
          </a:p>
          <a:p>
            <a:pPr lvl="1"/>
            <a:r>
              <a:rPr lang="en-GB" dirty="0" smtClean="0"/>
              <a:t>Using conditional Statements, create a function that checks if your person object is between 20-40 years old</a:t>
            </a:r>
            <a:endParaRPr lang="en-GB" dirty="0"/>
          </a:p>
        </p:txBody>
      </p:sp>
      <p:sp>
        <p:nvSpPr>
          <p:cNvPr id="3" name="Title 2"/>
          <p:cNvSpPr>
            <a:spLocks noGrp="1"/>
          </p:cNvSpPr>
          <p:nvPr>
            <p:ph type="title"/>
          </p:nvPr>
        </p:nvSpPr>
        <p:spPr/>
        <p:txBody>
          <a:bodyPr>
            <a:normAutofit fontScale="90000"/>
          </a:bodyPr>
          <a:lstStyle/>
          <a:p>
            <a:r>
              <a:rPr lang="en-GB" dirty="0" smtClean="0"/>
              <a:t>Coding challenge 4</a:t>
            </a:r>
            <a:endParaRPr lang="en-GB" dirty="0"/>
          </a:p>
        </p:txBody>
      </p:sp>
    </p:spTree>
    <p:extLst>
      <p:ext uri="{BB962C8B-B14F-4D97-AF65-F5344CB8AC3E}">
        <p14:creationId xmlns:p14="http://schemas.microsoft.com/office/powerpoint/2010/main" val="2426752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Loops</a:t>
            </a:r>
            <a:endParaRPr lang="en-GB" dirty="0"/>
          </a:p>
        </p:txBody>
      </p:sp>
      <p:sp>
        <p:nvSpPr>
          <p:cNvPr id="5" name="Content Placeholder 2"/>
          <p:cNvSpPr txBox="1">
            <a:spLocks/>
          </p:cNvSpPr>
          <p:nvPr/>
        </p:nvSpPr>
        <p:spPr>
          <a:xfrm>
            <a:off x="414000" y="1929600"/>
            <a:ext cx="4639067" cy="1681732"/>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for(</a:t>
            </a:r>
            <a:r>
              <a:rPr lang="en-GB" sz="1600" b="1" dirty="0" err="1" smtClean="0"/>
              <a:t>var</a:t>
            </a:r>
            <a:r>
              <a:rPr lang="en-GB" sz="1600" b="1" dirty="0" smtClean="0"/>
              <a:t> i = 0; i&lt; 10; i++)</a:t>
            </a:r>
          </a:p>
          <a:p>
            <a:pPr marL="0" indent="0">
              <a:buNone/>
            </a:pPr>
            <a:r>
              <a:rPr lang="en-GB" sz="1600" b="1" dirty="0" smtClean="0"/>
              <a:t>{</a:t>
            </a:r>
          </a:p>
          <a:p>
            <a:pPr marL="0" indent="0">
              <a:buNone/>
            </a:pPr>
            <a:r>
              <a:rPr lang="en-GB" sz="1600" b="1" dirty="0" smtClean="0"/>
              <a:t>	console.log(i);</a:t>
            </a:r>
          </a:p>
          <a:p>
            <a:pPr marL="0" indent="0">
              <a:buNone/>
            </a:pPr>
            <a:r>
              <a:rPr lang="en-GB" sz="1600" b="1" dirty="0"/>
              <a:t>}</a:t>
            </a:r>
          </a:p>
        </p:txBody>
      </p:sp>
      <p:sp>
        <p:nvSpPr>
          <p:cNvPr id="6" name="Content Placeholder 2"/>
          <p:cNvSpPr txBox="1">
            <a:spLocks/>
          </p:cNvSpPr>
          <p:nvPr/>
        </p:nvSpPr>
        <p:spPr>
          <a:xfrm>
            <a:off x="414000" y="3998530"/>
            <a:ext cx="4639067" cy="1197735"/>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do{</a:t>
            </a:r>
          </a:p>
          <a:p>
            <a:pPr marL="0" indent="0">
              <a:buNone/>
            </a:pPr>
            <a:r>
              <a:rPr lang="en-GB" sz="1600" b="1" dirty="0" smtClean="0"/>
              <a:t>	Console.log(“hi”);</a:t>
            </a:r>
          </a:p>
          <a:p>
            <a:pPr marL="0" indent="0">
              <a:buNone/>
            </a:pPr>
            <a:r>
              <a:rPr lang="en-GB" sz="1600" b="1" dirty="0" smtClean="0"/>
              <a:t>}while(true);</a:t>
            </a:r>
            <a:endParaRPr lang="en-GB" sz="1600" b="1" dirty="0"/>
          </a:p>
        </p:txBody>
      </p:sp>
      <p:sp>
        <p:nvSpPr>
          <p:cNvPr id="7" name="Content Placeholder 2"/>
          <p:cNvSpPr txBox="1">
            <a:spLocks/>
          </p:cNvSpPr>
          <p:nvPr/>
        </p:nvSpPr>
        <p:spPr>
          <a:xfrm>
            <a:off x="6739466" y="2894800"/>
            <a:ext cx="4639067" cy="18465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a:t>for(</a:t>
            </a:r>
            <a:r>
              <a:rPr lang="en-GB" sz="1600" b="1" dirty="0" err="1"/>
              <a:t>var</a:t>
            </a:r>
            <a:r>
              <a:rPr lang="en-GB" sz="1600" b="1" dirty="0"/>
              <a:t> name in object){</a:t>
            </a:r>
          </a:p>
          <a:p>
            <a:pPr marL="400050" lvl="1" indent="0">
              <a:buNone/>
            </a:pPr>
            <a:r>
              <a:rPr lang="en-GB" sz="1500" b="1" dirty="0"/>
              <a:t>if(</a:t>
            </a:r>
            <a:r>
              <a:rPr lang="en-GB" sz="1500" b="1" dirty="0" err="1"/>
              <a:t>object.hasOwnProperty</a:t>
            </a:r>
            <a:r>
              <a:rPr lang="en-GB" sz="1500" b="1" dirty="0"/>
              <a:t>(name){</a:t>
            </a:r>
          </a:p>
          <a:p>
            <a:pPr marL="400050" lvl="1" indent="0">
              <a:buNone/>
            </a:pPr>
            <a:r>
              <a:rPr lang="en-GB" sz="1500" b="1" dirty="0" smtClean="0"/>
              <a:t>	//</a:t>
            </a:r>
            <a:r>
              <a:rPr lang="en-GB" sz="1500" b="1" dirty="0"/>
              <a:t>do stuff</a:t>
            </a:r>
          </a:p>
          <a:p>
            <a:pPr marL="400050" lvl="1" indent="0">
              <a:buNone/>
            </a:pPr>
            <a:r>
              <a:rPr lang="en-GB" sz="1500" b="1" dirty="0"/>
              <a:t>}</a:t>
            </a:r>
          </a:p>
          <a:p>
            <a:pPr marL="0" indent="0">
              <a:buNone/>
            </a:pPr>
            <a:r>
              <a:rPr lang="en-GB" sz="1600" b="1" dirty="0"/>
              <a:t>}</a:t>
            </a:r>
          </a:p>
        </p:txBody>
      </p:sp>
    </p:spTree>
    <p:extLst>
      <p:ext uri="{BB962C8B-B14F-4D97-AF65-F5344CB8AC3E}">
        <p14:creationId xmlns:p14="http://schemas.microsoft.com/office/powerpoint/2010/main" val="30000046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Loops 5</a:t>
            </a:r>
            <a:r>
              <a:rPr lang="en-GB" dirty="0"/>
              <a:t>	</a:t>
            </a:r>
          </a:p>
          <a:p>
            <a:pPr lvl="1"/>
            <a:r>
              <a:rPr lang="en-GB" dirty="0" smtClean="0"/>
              <a:t>Fizz </a:t>
            </a:r>
            <a:r>
              <a:rPr lang="en-GB" dirty="0"/>
              <a:t>Buzz - Write a program that prints the numbers from 1 to 100. But for multiples of three print “Fizz” instead of the number and for the multiples of five print “Buzz”. For numbers which are multiples of both three and five print “</a:t>
            </a:r>
            <a:r>
              <a:rPr lang="en-GB" dirty="0" err="1"/>
              <a:t>FizzBuzz</a:t>
            </a:r>
            <a:r>
              <a:rPr lang="en-GB" dirty="0" smtClean="0"/>
              <a:t>”.</a:t>
            </a:r>
          </a:p>
          <a:p>
            <a:r>
              <a:rPr lang="en-GB" b="1" dirty="0" smtClean="0"/>
              <a:t>Loops 6</a:t>
            </a:r>
            <a:endParaRPr lang="en-GB" b="1" dirty="0"/>
          </a:p>
          <a:p>
            <a:pPr lvl="1"/>
            <a:r>
              <a:rPr lang="en-GB" dirty="0" smtClean="0"/>
              <a:t>First</a:t>
            </a:r>
            <a:r>
              <a:rPr lang="en-GB" dirty="0"/>
              <a:t>, you mash in a random large number to start with. Then, repeatedly do the following:</a:t>
            </a:r>
          </a:p>
          <a:p>
            <a:pPr lvl="2"/>
            <a:r>
              <a:rPr lang="en-GB" dirty="0" smtClean="0"/>
              <a:t>If </a:t>
            </a:r>
            <a:r>
              <a:rPr lang="en-GB" dirty="0"/>
              <a:t>the number is divisible by 3, divide it by 3.</a:t>
            </a:r>
          </a:p>
          <a:p>
            <a:pPr lvl="2"/>
            <a:r>
              <a:rPr lang="en-GB" dirty="0" smtClean="0"/>
              <a:t>If </a:t>
            </a:r>
            <a:r>
              <a:rPr lang="en-GB" dirty="0"/>
              <a:t>it's not, either add 1 or subtract 1 (to make it divisible by 3), then divide it by 3.</a:t>
            </a:r>
          </a:p>
          <a:p>
            <a:pPr lvl="2"/>
            <a:r>
              <a:rPr lang="en-GB" dirty="0" smtClean="0"/>
              <a:t>The </a:t>
            </a:r>
            <a:r>
              <a:rPr lang="en-GB" dirty="0"/>
              <a:t>game stops when you reach "1".</a:t>
            </a:r>
          </a:p>
        </p:txBody>
      </p:sp>
      <p:sp>
        <p:nvSpPr>
          <p:cNvPr id="3" name="Title 2"/>
          <p:cNvSpPr>
            <a:spLocks noGrp="1"/>
          </p:cNvSpPr>
          <p:nvPr>
            <p:ph type="title"/>
          </p:nvPr>
        </p:nvSpPr>
        <p:spPr/>
        <p:txBody>
          <a:bodyPr>
            <a:normAutofit fontScale="90000"/>
          </a:bodyPr>
          <a:lstStyle/>
          <a:p>
            <a:r>
              <a:rPr lang="en-GB" dirty="0" smtClean="0"/>
              <a:t>Coding challenge 5 &amp; 6</a:t>
            </a:r>
            <a:endParaRPr lang="en-GB" dirty="0"/>
          </a:p>
        </p:txBody>
      </p:sp>
    </p:spTree>
    <p:extLst>
      <p:ext uri="{BB962C8B-B14F-4D97-AF65-F5344CB8AC3E}">
        <p14:creationId xmlns:p14="http://schemas.microsoft.com/office/powerpoint/2010/main" val="21279231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242667" cy="4546800"/>
          </a:xfrm>
        </p:spPr>
        <p:txBody>
          <a:bodyPr/>
          <a:lstStyle/>
          <a:p>
            <a:r>
              <a:rPr lang="en-GB" dirty="0" smtClean="0"/>
              <a:t>The HTML DOM can be accessed via JS Methods</a:t>
            </a:r>
          </a:p>
          <a:p>
            <a:r>
              <a:rPr lang="en-GB" b="1" dirty="0" smtClean="0"/>
              <a:t>All elements are defined as Objects</a:t>
            </a:r>
          </a:p>
          <a:p>
            <a:r>
              <a:rPr lang="en-GB" dirty="0" smtClean="0"/>
              <a:t>This code changes the content of the </a:t>
            </a:r>
            <a:r>
              <a:rPr lang="en-GB" b="1" dirty="0" smtClean="0"/>
              <a:t>p</a:t>
            </a:r>
            <a:r>
              <a:rPr lang="en-GB" dirty="0" smtClean="0"/>
              <a:t> element with the id of </a:t>
            </a:r>
            <a:r>
              <a:rPr lang="en-GB" b="1" dirty="0" smtClean="0"/>
              <a:t>demo</a:t>
            </a:r>
            <a:r>
              <a:rPr lang="en-GB" dirty="0" smtClean="0"/>
              <a:t> to </a:t>
            </a:r>
            <a:r>
              <a:rPr lang="en-GB" b="1" dirty="0" smtClean="0"/>
              <a:t>Hello World!</a:t>
            </a:r>
            <a:endParaRPr lang="en-GB" dirty="0"/>
          </a:p>
          <a:p>
            <a:r>
              <a:rPr lang="en-GB" dirty="0" err="1" smtClean="0"/>
              <a:t>getElementById</a:t>
            </a:r>
            <a:r>
              <a:rPr lang="en-GB" b="1" dirty="0" smtClean="0"/>
              <a:t> </a:t>
            </a:r>
            <a:r>
              <a:rPr lang="en-GB" dirty="0" smtClean="0"/>
              <a:t>is a </a:t>
            </a:r>
            <a:r>
              <a:rPr lang="en-GB" b="1" dirty="0" smtClean="0"/>
              <a:t>method</a:t>
            </a:r>
            <a:endParaRPr lang="en-GB" dirty="0" smtClean="0"/>
          </a:p>
          <a:p>
            <a:r>
              <a:rPr lang="en-GB" dirty="0" err="1" smtClean="0"/>
              <a:t>innerHTML</a:t>
            </a:r>
            <a:r>
              <a:rPr lang="en-GB" b="1" dirty="0" smtClean="0"/>
              <a:t> is a property</a:t>
            </a:r>
            <a:endParaRPr lang="en-GB" dirty="0" smtClean="0"/>
          </a:p>
          <a:p>
            <a:endParaRPr lang="en-GB" b="1" dirty="0"/>
          </a:p>
        </p:txBody>
      </p:sp>
      <p:sp>
        <p:nvSpPr>
          <p:cNvPr id="3" name="Title 2"/>
          <p:cNvSpPr>
            <a:spLocks noGrp="1"/>
          </p:cNvSpPr>
          <p:nvPr>
            <p:ph type="title"/>
          </p:nvPr>
        </p:nvSpPr>
        <p:spPr/>
        <p:txBody>
          <a:bodyPr>
            <a:normAutofit fontScale="90000"/>
          </a:bodyPr>
          <a:lstStyle/>
          <a:p>
            <a:r>
              <a:rPr lang="en-GB" dirty="0" smtClean="0"/>
              <a:t>DOM Methods</a:t>
            </a:r>
            <a:endParaRPr lang="en-GB" dirty="0"/>
          </a:p>
        </p:txBody>
      </p:sp>
      <p:sp>
        <p:nvSpPr>
          <p:cNvPr id="4" name="Content Placeholder 2"/>
          <p:cNvSpPr txBox="1">
            <a:spLocks/>
          </p:cNvSpPr>
          <p:nvPr/>
        </p:nvSpPr>
        <p:spPr>
          <a:xfrm>
            <a:off x="5164668" y="1929600"/>
            <a:ext cx="6694866"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a:t>&lt;html&gt;</a:t>
            </a:r>
          </a:p>
          <a:p>
            <a:pPr marL="0" indent="0">
              <a:buNone/>
            </a:pPr>
            <a:r>
              <a:rPr lang="en-GB" sz="1600" b="1" dirty="0"/>
              <a:t>&lt;body&gt;</a:t>
            </a:r>
          </a:p>
          <a:p>
            <a:pPr marL="0" indent="0">
              <a:buNone/>
            </a:pPr>
            <a:endParaRPr lang="en-GB" sz="1600" b="1" dirty="0"/>
          </a:p>
          <a:p>
            <a:pPr marL="0" indent="0">
              <a:buNone/>
            </a:pPr>
            <a:r>
              <a:rPr lang="en-GB" sz="1600" b="1" dirty="0"/>
              <a:t>&lt;p id="demo"&gt;&lt;/p&gt;</a:t>
            </a:r>
          </a:p>
          <a:p>
            <a:pPr marL="0" indent="0">
              <a:buNone/>
            </a:pPr>
            <a:endParaRPr lang="en-GB" sz="1600" b="1" dirty="0"/>
          </a:p>
          <a:p>
            <a:pPr marL="0" indent="0">
              <a:buNone/>
            </a:pPr>
            <a:r>
              <a:rPr lang="en-GB" sz="1600" b="1" dirty="0"/>
              <a:t>&lt;script&gt;</a:t>
            </a:r>
          </a:p>
          <a:p>
            <a:pPr marL="0" indent="0">
              <a:buNone/>
            </a:pPr>
            <a:r>
              <a:rPr lang="en-GB" sz="1600" b="1" dirty="0" err="1"/>
              <a:t>document.getElementById</a:t>
            </a:r>
            <a:r>
              <a:rPr lang="en-GB" sz="1600" b="1" dirty="0"/>
              <a:t>("demo").</a:t>
            </a:r>
            <a:r>
              <a:rPr lang="en-GB" sz="1600" b="1" dirty="0" err="1"/>
              <a:t>innerHTML</a:t>
            </a:r>
            <a:r>
              <a:rPr lang="en-GB" sz="1600" b="1" dirty="0"/>
              <a:t> = "Hello World!";</a:t>
            </a:r>
          </a:p>
          <a:p>
            <a:pPr marL="0" indent="0">
              <a:buNone/>
            </a:pPr>
            <a:r>
              <a:rPr lang="en-GB" sz="1600" b="1" dirty="0"/>
              <a:t>&lt;/script&gt;</a:t>
            </a:r>
          </a:p>
          <a:p>
            <a:pPr marL="0" indent="0">
              <a:buNone/>
            </a:pPr>
            <a:endParaRPr lang="en-GB" sz="1600" b="1" dirty="0"/>
          </a:p>
          <a:p>
            <a:pPr marL="0" indent="0">
              <a:buNone/>
            </a:pPr>
            <a:r>
              <a:rPr lang="en-GB" sz="1600" b="1" dirty="0"/>
              <a:t>&lt;/body&gt;</a:t>
            </a:r>
          </a:p>
          <a:p>
            <a:pPr marL="0" indent="0">
              <a:buNone/>
            </a:pPr>
            <a:r>
              <a:rPr lang="en-GB" sz="1600" b="1" dirty="0"/>
              <a:t>&lt;/html&gt;</a:t>
            </a:r>
          </a:p>
        </p:txBody>
      </p:sp>
    </p:spTree>
    <p:extLst>
      <p:ext uri="{BB962C8B-B14F-4D97-AF65-F5344CB8AC3E}">
        <p14:creationId xmlns:p14="http://schemas.microsoft.com/office/powerpoint/2010/main" val="31248698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DOM</a:t>
            </a:r>
          </a:p>
          <a:p>
            <a:pPr lvl="1"/>
            <a:r>
              <a:rPr lang="en-GB" dirty="0" smtClean="0"/>
              <a:t>In JS, </a:t>
            </a:r>
            <a:r>
              <a:rPr lang="en-GB" dirty="0"/>
              <a:t>create a function that creates a paragraph tag.</a:t>
            </a:r>
          </a:p>
          <a:p>
            <a:pPr lvl="1"/>
            <a:r>
              <a:rPr lang="en-GB" dirty="0" smtClean="0"/>
              <a:t>Another </a:t>
            </a:r>
            <a:r>
              <a:rPr lang="en-GB" dirty="0"/>
              <a:t>function that changes the text of that paragraph tag to what is in a textbox</a:t>
            </a:r>
          </a:p>
          <a:p>
            <a:pPr lvl="1"/>
            <a:r>
              <a:rPr lang="en-GB" dirty="0" smtClean="0"/>
              <a:t>Another </a:t>
            </a:r>
            <a:r>
              <a:rPr lang="en-GB" dirty="0"/>
              <a:t>function that deletes the paragraph tag</a:t>
            </a:r>
          </a:p>
          <a:p>
            <a:pPr lvl="1"/>
            <a:r>
              <a:rPr lang="en-GB" b="1" i="1" dirty="0" smtClean="0"/>
              <a:t>All </a:t>
            </a:r>
            <a:r>
              <a:rPr lang="en-GB" b="1" i="1" dirty="0"/>
              <a:t>of these functions should be called with a </a:t>
            </a:r>
            <a:r>
              <a:rPr lang="en-GB" b="1" i="1" dirty="0" smtClean="0"/>
              <a:t>button(s).</a:t>
            </a:r>
            <a:endParaRPr lang="en-GB" b="1" i="1" dirty="0"/>
          </a:p>
        </p:txBody>
      </p:sp>
      <p:sp>
        <p:nvSpPr>
          <p:cNvPr id="3" name="Title 2"/>
          <p:cNvSpPr>
            <a:spLocks noGrp="1"/>
          </p:cNvSpPr>
          <p:nvPr>
            <p:ph type="title"/>
          </p:nvPr>
        </p:nvSpPr>
        <p:spPr/>
        <p:txBody>
          <a:bodyPr>
            <a:normAutofit fontScale="90000"/>
          </a:bodyPr>
          <a:lstStyle/>
          <a:p>
            <a:r>
              <a:rPr lang="en-GB" dirty="0" smtClean="0"/>
              <a:t>Coding Challenge 7</a:t>
            </a:r>
            <a:endParaRPr lang="en-GB" dirty="0"/>
          </a:p>
        </p:txBody>
      </p:sp>
    </p:spTree>
    <p:extLst>
      <p:ext uri="{BB962C8B-B14F-4D97-AF65-F5344CB8AC3E}">
        <p14:creationId xmlns:p14="http://schemas.microsoft.com/office/powerpoint/2010/main" val="14191492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Javascript</a:t>
            </a:r>
            <a:r>
              <a:rPr lang="en-GB" dirty="0" smtClean="0"/>
              <a:t> Object Notation</a:t>
            </a:r>
          </a:p>
          <a:p>
            <a:pPr lvl="1"/>
            <a:r>
              <a:rPr lang="en-GB" dirty="0" smtClean="0"/>
              <a:t>Name:value,name2:value2</a:t>
            </a:r>
          </a:p>
          <a:p>
            <a:r>
              <a:rPr lang="en-GB" b="1" dirty="0" smtClean="0"/>
              <a:t>-&gt;Get request to JSON file</a:t>
            </a:r>
          </a:p>
          <a:p>
            <a:pPr lvl="1"/>
            <a:r>
              <a:rPr lang="en-GB" b="1" dirty="0" smtClean="0"/>
              <a:t>-&gt;Store response into </a:t>
            </a:r>
            <a:r>
              <a:rPr lang="en-GB" b="1" dirty="0" err="1" smtClean="0"/>
              <a:t>jsonObject</a:t>
            </a:r>
            <a:endParaRPr lang="en-GB" b="1" dirty="0" smtClean="0"/>
          </a:p>
          <a:p>
            <a:pPr lvl="2"/>
            <a:r>
              <a:rPr lang="en-GB" b="1" dirty="0" smtClean="0"/>
              <a:t>-&gt;Work with it</a:t>
            </a:r>
          </a:p>
          <a:p>
            <a:endParaRPr lang="en-GB" b="1" dirty="0" smtClean="0"/>
          </a:p>
          <a:p>
            <a:pPr lvl="1"/>
            <a:endParaRPr lang="en-GB" b="1" dirty="0" smtClean="0"/>
          </a:p>
        </p:txBody>
      </p:sp>
      <p:sp>
        <p:nvSpPr>
          <p:cNvPr id="3" name="Title 2"/>
          <p:cNvSpPr>
            <a:spLocks noGrp="1"/>
          </p:cNvSpPr>
          <p:nvPr>
            <p:ph type="title"/>
          </p:nvPr>
        </p:nvSpPr>
        <p:spPr/>
        <p:txBody>
          <a:bodyPr>
            <a:normAutofit fontScale="90000"/>
          </a:bodyPr>
          <a:lstStyle/>
          <a:p>
            <a:r>
              <a:rPr lang="en-GB" dirty="0" smtClean="0"/>
              <a:t>JSON</a:t>
            </a:r>
            <a:endParaRPr lang="en-GB" dirty="0"/>
          </a:p>
        </p:txBody>
      </p:sp>
      <p:sp>
        <p:nvSpPr>
          <p:cNvPr id="7" name="Rectangle 6"/>
          <p:cNvSpPr/>
          <p:nvPr/>
        </p:nvSpPr>
        <p:spPr>
          <a:xfrm>
            <a:off x="207033" y="4203000"/>
            <a:ext cx="10317193" cy="1815882"/>
          </a:xfrm>
          <a:prstGeom prst="rect">
            <a:avLst/>
          </a:prstGeom>
        </p:spPr>
        <p:txBody>
          <a:bodyPr wrap="square">
            <a:spAutoFit/>
          </a:bodyPr>
          <a:lstStyle/>
          <a:p>
            <a:r>
              <a:rPr lang="en-GB" sz="1600" b="1" dirty="0" err="1"/>
              <a:t>var</a:t>
            </a:r>
            <a:r>
              <a:rPr lang="en-GB" sz="1600" b="1" dirty="0"/>
              <a:t> </a:t>
            </a:r>
            <a:r>
              <a:rPr lang="en-GB" sz="1600" b="1" dirty="0" err="1"/>
              <a:t>requestURL</a:t>
            </a:r>
            <a:r>
              <a:rPr lang="en-GB" sz="1600" b="1" dirty="0"/>
              <a:t> = 'https://raw.githubusercontent.com/</a:t>
            </a:r>
            <a:r>
              <a:rPr lang="en-GB" sz="1600" b="1" dirty="0" err="1"/>
              <a:t>womackx</a:t>
            </a:r>
            <a:r>
              <a:rPr lang="en-GB" sz="1600" b="1" dirty="0"/>
              <a:t>/</a:t>
            </a:r>
            <a:r>
              <a:rPr lang="en-GB" sz="1600" b="1" dirty="0" err="1"/>
              <a:t>JSONDataRepo</a:t>
            </a:r>
            <a:r>
              <a:rPr lang="en-GB" sz="1600" b="1" dirty="0"/>
              <a:t>/master/</a:t>
            </a:r>
            <a:r>
              <a:rPr lang="en-GB" sz="1600" b="1" dirty="0" err="1"/>
              <a:t>example.json</a:t>
            </a:r>
            <a:r>
              <a:rPr lang="en-GB" sz="1600" b="1" dirty="0"/>
              <a:t>';</a:t>
            </a:r>
          </a:p>
          <a:p>
            <a:endParaRPr lang="en-GB" sz="1600" b="1" dirty="0"/>
          </a:p>
          <a:p>
            <a:r>
              <a:rPr lang="en-GB" sz="1600" b="1" dirty="0" err="1"/>
              <a:t>var</a:t>
            </a:r>
            <a:r>
              <a:rPr lang="en-GB" sz="1600" b="1" dirty="0"/>
              <a:t> request = new </a:t>
            </a:r>
            <a:r>
              <a:rPr lang="en-GB" sz="1600" b="1" dirty="0" err="1"/>
              <a:t>XMLHttpRequest</a:t>
            </a:r>
            <a:r>
              <a:rPr lang="en-GB" sz="1600" b="1" dirty="0"/>
              <a:t>();</a:t>
            </a:r>
          </a:p>
          <a:p>
            <a:r>
              <a:rPr lang="en-GB" sz="1600" b="1" dirty="0" err="1"/>
              <a:t>request.open</a:t>
            </a:r>
            <a:r>
              <a:rPr lang="en-GB" sz="1600" b="1" dirty="0"/>
              <a:t>('GET', </a:t>
            </a:r>
            <a:r>
              <a:rPr lang="en-GB" sz="1600" b="1" dirty="0" err="1"/>
              <a:t>requestURL</a:t>
            </a:r>
            <a:r>
              <a:rPr lang="en-GB" sz="1600" b="1" dirty="0"/>
              <a:t>);</a:t>
            </a:r>
          </a:p>
          <a:p>
            <a:endParaRPr lang="en-GB" sz="1600" b="1" dirty="0"/>
          </a:p>
          <a:p>
            <a:r>
              <a:rPr lang="en-GB" sz="1600" b="1" dirty="0" err="1"/>
              <a:t>request.responseType</a:t>
            </a:r>
            <a:r>
              <a:rPr lang="en-GB" sz="1600" b="1" dirty="0"/>
              <a:t> = '</a:t>
            </a:r>
            <a:r>
              <a:rPr lang="en-GB" sz="1600" b="1" dirty="0" err="1"/>
              <a:t>json</a:t>
            </a:r>
            <a:r>
              <a:rPr lang="en-GB" sz="1600" b="1" dirty="0"/>
              <a:t>'</a:t>
            </a:r>
          </a:p>
          <a:p>
            <a:r>
              <a:rPr lang="en-GB" sz="1600" b="1" dirty="0" err="1"/>
              <a:t>request.send</a:t>
            </a:r>
            <a:r>
              <a:rPr lang="en-GB" sz="1600" b="1" dirty="0"/>
              <a:t>();</a:t>
            </a:r>
          </a:p>
        </p:txBody>
      </p:sp>
      <p:sp>
        <p:nvSpPr>
          <p:cNvPr id="8" name="Rectangle 7"/>
          <p:cNvSpPr/>
          <p:nvPr/>
        </p:nvSpPr>
        <p:spPr>
          <a:xfrm>
            <a:off x="5722800" y="5709032"/>
            <a:ext cx="6096000" cy="1077218"/>
          </a:xfrm>
          <a:prstGeom prst="rect">
            <a:avLst/>
          </a:prstGeom>
        </p:spPr>
        <p:txBody>
          <a:bodyPr>
            <a:spAutoFit/>
          </a:bodyPr>
          <a:lstStyle/>
          <a:p>
            <a:r>
              <a:rPr lang="en-GB" sz="1600" b="1" dirty="0" err="1"/>
              <a:t>request.onload</a:t>
            </a:r>
            <a:r>
              <a:rPr lang="en-GB" sz="1600" b="1" dirty="0"/>
              <a:t> = function() {</a:t>
            </a:r>
          </a:p>
          <a:p>
            <a:r>
              <a:rPr lang="en-GB" sz="1600" b="1" dirty="0"/>
              <a:t>    </a:t>
            </a:r>
            <a:r>
              <a:rPr lang="en-GB" sz="1600" b="1" dirty="0" err="1"/>
              <a:t>var</a:t>
            </a:r>
            <a:r>
              <a:rPr lang="en-GB" sz="1600" b="1" dirty="0"/>
              <a:t> </a:t>
            </a:r>
            <a:r>
              <a:rPr lang="en-GB" sz="1600" b="1" dirty="0" err="1"/>
              <a:t>superHeroes</a:t>
            </a:r>
            <a:r>
              <a:rPr lang="en-GB" sz="1600" b="1" dirty="0"/>
              <a:t> = </a:t>
            </a:r>
            <a:r>
              <a:rPr lang="en-GB" sz="1600" b="1" dirty="0" err="1"/>
              <a:t>request.response</a:t>
            </a:r>
            <a:r>
              <a:rPr lang="en-GB" sz="1600" b="1" dirty="0" smtClean="0"/>
              <a:t>;</a:t>
            </a:r>
          </a:p>
          <a:p>
            <a:r>
              <a:rPr lang="en-GB" sz="1600" b="1" dirty="0"/>
              <a:t/>
            </a:r>
            <a:br>
              <a:rPr lang="en-GB" sz="1600" b="1" dirty="0"/>
            </a:br>
            <a:r>
              <a:rPr lang="en-GB" sz="1600" b="1" dirty="0" smtClean="0"/>
              <a:t>…</a:t>
            </a:r>
            <a:endParaRPr lang="en-GB" sz="1600" b="1" dirty="0"/>
          </a:p>
        </p:txBody>
      </p:sp>
    </p:spTree>
    <p:extLst>
      <p:ext uri="{BB962C8B-B14F-4D97-AF65-F5344CB8AC3E}">
        <p14:creationId xmlns:p14="http://schemas.microsoft.com/office/powerpoint/2010/main" val="345675305"/>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31560</TotalTime>
  <Words>8369</Words>
  <Application>Microsoft Office PowerPoint</Application>
  <PresentationFormat>Widescreen</PresentationFormat>
  <Paragraphs>1528</Paragraphs>
  <Slides>139</Slides>
  <Notes>46</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139</vt:i4>
      </vt:variant>
    </vt:vector>
  </HeadingPairs>
  <TitlesOfParts>
    <vt:vector size="145" baseType="lpstr">
      <vt:lpstr>Arial</vt:lpstr>
      <vt:lpstr>Consolas</vt:lpstr>
      <vt:lpstr>Segoe UI</vt:lpstr>
      <vt:lpstr>Segoe UI Light</vt:lpstr>
      <vt:lpstr>Wingdings</vt:lpstr>
      <vt:lpstr>PPM Courseware Slides</vt:lpstr>
      <vt:lpstr>Professional Front-End Web Development</vt:lpstr>
      <vt:lpstr>Course Breakdown</vt:lpstr>
      <vt:lpstr>The Anatomy of a URL</vt:lpstr>
      <vt:lpstr>Protocols</vt:lpstr>
      <vt:lpstr>HTTP</vt:lpstr>
      <vt:lpstr>HTTP Methods</vt:lpstr>
      <vt:lpstr>More HTTP Methods</vt:lpstr>
      <vt:lpstr>HTTP Status Codes</vt:lpstr>
      <vt:lpstr>The Browser</vt:lpstr>
      <vt:lpstr>SiteMap</vt:lpstr>
      <vt:lpstr>Who Uses the Sitemap?</vt:lpstr>
      <vt:lpstr>HTML &amp; HTML5 </vt:lpstr>
      <vt:lpstr>Objectives</vt:lpstr>
      <vt:lpstr>HTML</vt:lpstr>
      <vt:lpstr>HTML5</vt:lpstr>
      <vt:lpstr>HTML5 Taxonomy &amp; Status</vt:lpstr>
      <vt:lpstr>Document Object Model</vt:lpstr>
      <vt:lpstr>Document Object Model</vt:lpstr>
      <vt:lpstr>Creating a new HTML file</vt:lpstr>
      <vt:lpstr>Structuring Content</vt:lpstr>
      <vt:lpstr>Attributes</vt:lpstr>
      <vt:lpstr>When to use Each Structure Tag</vt:lpstr>
      <vt:lpstr>Adding images</vt:lpstr>
      <vt:lpstr>Unordered and Ordered Lists</vt:lpstr>
      <vt:lpstr>Forms</vt:lpstr>
      <vt:lpstr>Radio Buttons in forms</vt:lpstr>
      <vt:lpstr>Sections, Headers, Footers &amp; Bookmarks</vt:lpstr>
      <vt:lpstr>Tables</vt:lpstr>
      <vt:lpstr>Displaying text</vt:lpstr>
      <vt:lpstr>&lt;a&gt; targets</vt:lpstr>
      <vt:lpstr>CSS/CSS3</vt:lpstr>
      <vt:lpstr>Objectives</vt:lpstr>
      <vt:lpstr>What is CSS?</vt:lpstr>
      <vt:lpstr>CSS Box Model</vt:lpstr>
      <vt:lpstr>Linking CSS to HTML</vt:lpstr>
      <vt:lpstr>Example HTML code</vt:lpstr>
      <vt:lpstr>Example Code Without any CSS</vt:lpstr>
      <vt:lpstr>Adding some basic CSS</vt:lpstr>
      <vt:lpstr>CSS Class Selectors</vt:lpstr>
      <vt:lpstr>CSS id Selector</vt:lpstr>
      <vt:lpstr>Finishing off the CSS</vt:lpstr>
      <vt:lpstr>Before &amp; After</vt:lpstr>
      <vt:lpstr>CSS</vt:lpstr>
      <vt:lpstr>Objectives</vt:lpstr>
      <vt:lpstr>What is Bootstrap?</vt:lpstr>
      <vt:lpstr>Linking Bootstrap CSS into our HTML</vt:lpstr>
      <vt:lpstr>Linking Bootstrap JavaScript</vt:lpstr>
      <vt:lpstr>Making a Bootstrap navbar</vt:lpstr>
      <vt:lpstr>Burger Button</vt:lpstr>
      <vt:lpstr>Making our Menu Collapsible</vt:lpstr>
      <vt:lpstr>Navbar Form</vt:lpstr>
      <vt:lpstr>Bootstrap Columns</vt:lpstr>
      <vt:lpstr>Bootstrap Grids</vt:lpstr>
      <vt:lpstr>The Finished Page</vt:lpstr>
      <vt:lpstr>Coding Challenge</vt:lpstr>
      <vt:lpstr>Professional Front-End  Web Development</vt:lpstr>
      <vt:lpstr>Objectives</vt:lpstr>
      <vt:lpstr>JavaScript - Introduction</vt:lpstr>
      <vt:lpstr>Characteristics of JavaScript</vt:lpstr>
      <vt:lpstr>Ways of Displaying Output</vt:lpstr>
      <vt:lpstr>Hello World</vt:lpstr>
      <vt:lpstr>Variables in JavaScript</vt:lpstr>
      <vt:lpstr>Case Sensitivity</vt:lpstr>
      <vt:lpstr>Syntax</vt:lpstr>
      <vt:lpstr>Comments</vt:lpstr>
      <vt:lpstr>Data Types</vt:lpstr>
      <vt:lpstr>Loosely Typed</vt:lpstr>
      <vt:lpstr>Keywords</vt:lpstr>
      <vt:lpstr>Operators</vt:lpstr>
      <vt:lpstr>Statements</vt:lpstr>
      <vt:lpstr>Coding Challenge 1</vt:lpstr>
      <vt:lpstr>Functions - Intro</vt:lpstr>
      <vt:lpstr>Functions – Code Example</vt:lpstr>
      <vt:lpstr>Arguments</vt:lpstr>
      <vt:lpstr>Scope</vt:lpstr>
      <vt:lpstr>Variables - Tidbit</vt:lpstr>
      <vt:lpstr>Functions - Tidbit</vt:lpstr>
      <vt:lpstr>Functions – Best Practice</vt:lpstr>
      <vt:lpstr>Return</vt:lpstr>
      <vt:lpstr>Objects</vt:lpstr>
      <vt:lpstr>Maker Functions</vt:lpstr>
      <vt:lpstr>Nested Literals</vt:lpstr>
      <vt:lpstr>Arrays</vt:lpstr>
      <vt:lpstr>Arrays – p2</vt:lpstr>
      <vt:lpstr>Switch</vt:lpstr>
      <vt:lpstr>Events</vt:lpstr>
      <vt:lpstr>Coding Challenge 2</vt:lpstr>
      <vt:lpstr>String</vt:lpstr>
      <vt:lpstr>String – Escape Characters</vt:lpstr>
      <vt:lpstr>Booleans – Truthy/Falsy</vt:lpstr>
      <vt:lpstr>Coding Challenge 3</vt:lpstr>
      <vt:lpstr>Conditionals + More Operator tricks!</vt:lpstr>
      <vt:lpstr>Equality</vt:lpstr>
      <vt:lpstr>Coding challenge 4</vt:lpstr>
      <vt:lpstr>Loops</vt:lpstr>
      <vt:lpstr>Coding challenge 5 &amp; 6</vt:lpstr>
      <vt:lpstr>DOM Methods</vt:lpstr>
      <vt:lpstr>Coding Challenge 7</vt:lpstr>
      <vt:lpstr>JSON</vt:lpstr>
      <vt:lpstr>JSON</vt:lpstr>
      <vt:lpstr>Coding Challenge 8 &amp; 9  - JSON</vt:lpstr>
      <vt:lpstr>Coding Challenge 10 – Garage Project</vt:lpstr>
      <vt:lpstr>Coding Challenge 11 – Garage Admin Interface</vt:lpstr>
      <vt:lpstr>JS Best Practices</vt:lpstr>
      <vt:lpstr>Style</vt:lpstr>
      <vt:lpstr>Syntax</vt:lpstr>
      <vt:lpstr>Semicolons</vt:lpstr>
      <vt:lpstr>ASI – Automatic Semicolon Insertion</vt:lpstr>
      <vt:lpstr>Rule #1</vt:lpstr>
      <vt:lpstr>Rule #1</vt:lpstr>
      <vt:lpstr>Rule #3</vt:lpstr>
      <vt:lpstr>Linting</vt:lpstr>
      <vt:lpstr>Brackets</vt:lpstr>
      <vt:lpstr>Coding Standard</vt:lpstr>
      <vt:lpstr>More Behaviours</vt:lpstr>
      <vt:lpstr>Implied Globals</vt:lpstr>
      <vt:lpstr>Strict mode</vt:lpstr>
      <vt:lpstr>Read Only Properties</vt:lpstr>
      <vt:lpstr>Deleting Properties</vt:lpstr>
      <vt:lpstr>Duplications</vt:lpstr>
      <vt:lpstr>Octals/Hexadecimals</vt:lpstr>
      <vt:lpstr>With</vt:lpstr>
      <vt:lpstr>With – Alternative (IIFE)</vt:lpstr>
      <vt:lpstr>This</vt:lpstr>
      <vt:lpstr>This - Alternatives</vt:lpstr>
      <vt:lpstr>Behaviours - Summary</vt:lpstr>
      <vt:lpstr>Efficiency</vt:lpstr>
      <vt:lpstr>Advanced JS</vt:lpstr>
      <vt:lpstr>Objectives to Learn</vt:lpstr>
      <vt:lpstr>Classical vs Prototypal Inheritance</vt:lpstr>
      <vt:lpstr>Linkage</vt:lpstr>
      <vt:lpstr>Object Augmentation</vt:lpstr>
      <vt:lpstr>Invocation</vt:lpstr>
      <vt:lpstr>Augmenting Types</vt:lpstr>
      <vt:lpstr>Closure</vt:lpstr>
      <vt:lpstr>Closure</vt:lpstr>
      <vt:lpstr>Closures’ Rules &amp; Side Effects</vt:lpstr>
      <vt:lpstr>Closures’ Rules and Side Effects</vt:lpstr>
      <vt:lpstr>Thank you</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Service Layer</dc:title>
  <dc:creator>James Thompson</dc:creator>
  <cp:lastModifiedBy>Womack, Elliot</cp:lastModifiedBy>
  <cp:revision>465</cp:revision>
  <dcterms:created xsi:type="dcterms:W3CDTF">2017-01-16T15:28:50Z</dcterms:created>
  <dcterms:modified xsi:type="dcterms:W3CDTF">2017-05-16T15:13:05Z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