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64"/>
  </p:notesMasterIdLst>
  <p:handoutMasterIdLst>
    <p:handoutMasterId r:id="rId65"/>
  </p:handoutMasterIdLst>
  <p:sldIdLst>
    <p:sldId id="256" r:id="rId2"/>
    <p:sldId id="268" r:id="rId3"/>
    <p:sldId id="269" r:id="rId4"/>
    <p:sldId id="271" r:id="rId5"/>
    <p:sldId id="272" r:id="rId6"/>
    <p:sldId id="273" r:id="rId7"/>
    <p:sldId id="274" r:id="rId8"/>
    <p:sldId id="275" r:id="rId9"/>
    <p:sldId id="276" r:id="rId10"/>
    <p:sldId id="270" r:id="rId11"/>
    <p:sldId id="277" r:id="rId12"/>
    <p:sldId id="278" r:id="rId13"/>
    <p:sldId id="279" r:id="rId14"/>
    <p:sldId id="280" r:id="rId15"/>
    <p:sldId id="283" r:id="rId16"/>
    <p:sldId id="282" r:id="rId17"/>
    <p:sldId id="281" r:id="rId18"/>
    <p:sldId id="284" r:id="rId19"/>
    <p:sldId id="285" r:id="rId20"/>
    <p:sldId id="286" r:id="rId21"/>
    <p:sldId id="287" r:id="rId22"/>
    <p:sldId id="289"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1" r:id="rId43"/>
    <p:sldId id="312" r:id="rId44"/>
    <p:sldId id="310"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duction" id="{4580DF97-93B5-42C2-8852-F0562E91B580}">
          <p14:sldIdLst>
            <p14:sldId id="256"/>
            <p14:sldId id="268"/>
            <p14:sldId id="269"/>
            <p14:sldId id="271"/>
            <p14:sldId id="272"/>
            <p14:sldId id="273"/>
            <p14:sldId id="274"/>
            <p14:sldId id="275"/>
            <p14:sldId id="276"/>
            <p14:sldId id="270"/>
            <p14:sldId id="277"/>
            <p14:sldId id="278"/>
            <p14:sldId id="279"/>
            <p14:sldId id="280"/>
            <p14:sldId id="283"/>
            <p14:sldId id="282"/>
            <p14:sldId id="281"/>
            <p14:sldId id="284"/>
            <p14:sldId id="285"/>
            <p14:sldId id="286"/>
            <p14:sldId id="287"/>
            <p14:sldId id="289"/>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1"/>
            <p14:sldId id="312"/>
            <p14:sldId id="310"/>
            <p14:sldId id="313"/>
            <p14:sldId id="314"/>
            <p14:sldId id="315"/>
            <p14:sldId id="316"/>
            <p14:sldId id="317"/>
            <p14:sldId id="318"/>
            <p14:sldId id="319"/>
            <p14:sldId id="320"/>
            <p14:sldId id="321"/>
            <p14:sldId id="322"/>
            <p14:sldId id="323"/>
            <p14:sldId id="324"/>
            <p14:sldId id="325"/>
            <p14:sldId id="326"/>
            <p14:sldId id="327"/>
            <p14:sldId id="328"/>
            <p14:sldId id="329"/>
            <p14:sldId id="3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9C"/>
    <a:srgbClr val="555454"/>
    <a:srgbClr val="000000"/>
    <a:srgbClr val="B9CDE5"/>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8" autoAdjust="0"/>
    <p:restoredTop sz="75587" autoAdjust="0"/>
  </p:normalViewPr>
  <p:slideViewPr>
    <p:cSldViewPr snapToGrid="0">
      <p:cViewPr varScale="1">
        <p:scale>
          <a:sx n="55" d="100"/>
          <a:sy n="55" d="100"/>
        </p:scale>
        <p:origin x="1086" y="6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2395545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13</a:t>
            </a:fld>
            <a:endParaRPr dirty="0"/>
          </a:p>
        </p:txBody>
      </p:sp>
    </p:spTree>
    <p:extLst>
      <p:ext uri="{BB962C8B-B14F-4D97-AF65-F5344CB8AC3E}">
        <p14:creationId xmlns:p14="http://schemas.microsoft.com/office/powerpoint/2010/main" val="373017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88267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319348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932069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17</a:t>
            </a:fld>
            <a:endParaRPr dirty="0"/>
          </a:p>
        </p:txBody>
      </p:sp>
    </p:spTree>
    <p:extLst>
      <p:ext uri="{BB962C8B-B14F-4D97-AF65-F5344CB8AC3E}">
        <p14:creationId xmlns:p14="http://schemas.microsoft.com/office/powerpoint/2010/main" val="363125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1285916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21</a:t>
            </a:fld>
            <a:endParaRPr dirty="0"/>
          </a:p>
        </p:txBody>
      </p:sp>
    </p:spTree>
    <p:extLst>
      <p:ext uri="{BB962C8B-B14F-4D97-AF65-F5344CB8AC3E}">
        <p14:creationId xmlns:p14="http://schemas.microsoft.com/office/powerpoint/2010/main" val="2972830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3340820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600" dirty="0"/>
              <a:t>Virtualization is a type of multi-tenanting, in that it allows multiple users to share a single physical resource. It does this by separating the users at the hypervisor level.</a:t>
            </a:r>
          </a:p>
          <a:p>
            <a:r>
              <a:rPr lang="en-GB" sz="600" dirty="0"/>
              <a:t>However, when we use the term multi-tenanting, we usually use it to refer to application-level separation of users within a single virtual machine. </a:t>
            </a:r>
          </a:p>
          <a:p>
            <a:r>
              <a:rPr lang="en-GB" sz="600" dirty="0"/>
              <a:t>Software-as-a-service is frequently multi-tenant: my webmail provider almost certainly uses virtualisation, but when I log on, I don't get a virtual machine all to myself. Instead, the application prevents me from seeing other users' email.</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23</a:t>
            </a:fld>
            <a:endParaRPr dirty="0"/>
          </a:p>
        </p:txBody>
      </p:sp>
    </p:spTree>
    <p:extLst>
      <p:ext uri="{BB962C8B-B14F-4D97-AF65-F5344CB8AC3E}">
        <p14:creationId xmlns:p14="http://schemas.microsoft.com/office/powerpoint/2010/main" val="354867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1309356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000" dirty="0"/>
              <a:t>Containers are</a:t>
            </a:r>
            <a:r>
              <a:rPr lang="en-GB" sz="1000" baseline="0" dirty="0"/>
              <a:t> the latest buzzword; a software container is a sort of lightweight virtualisation. The analogy is with shipping containers, which are reusable and can contain anything, but nevertheless can be loaded onto any container ship – similarly, a software container can package up an application and its dependencies into a reusable form that can be dropped onto any Linux server. This allows a single virtual (or physical) machine to run multiple applications which have incompatible requirements (e.g. different versions of the same package).</a:t>
            </a:r>
          </a:p>
          <a:p>
            <a:r>
              <a:rPr lang="en-GB" sz="1000" baseline="0" dirty="0"/>
              <a:t>In a cloud environment, this can allow a user to make optimal use of a single virtual machine, by subdividing it still further. Containerised applications are much more lightweight than a VM, and can reach a running state much more quickly – this makes them very elastic.</a:t>
            </a:r>
          </a:p>
          <a:p>
            <a:r>
              <a:rPr lang="en-GB" sz="1000" baseline="0" dirty="0"/>
              <a:t>Containers have been around in Linux for years (e.g. </a:t>
            </a:r>
            <a:r>
              <a:rPr lang="en-GB" sz="1000" baseline="0" dirty="0" err="1"/>
              <a:t>chroot</a:t>
            </a:r>
            <a:r>
              <a:rPr lang="en-GB" sz="1000" baseline="0" dirty="0"/>
              <a:t>, FreeBSD jails), but have become very popular with the arrival of Docker. Docker support for Windows will be available in Windows Server 2016, and has been integrated into many cloud products – especially PaaS services such as AWS Elastic Beanstalk, Azure, OpenStack and </a:t>
            </a:r>
            <a:r>
              <a:rPr lang="en-GB" sz="1000" baseline="0" dirty="0" err="1"/>
              <a:t>CloudFoundry</a:t>
            </a:r>
            <a:r>
              <a:rPr lang="en-GB" sz="1000" baseline="0" dirty="0"/>
              <a:t>.</a:t>
            </a:r>
            <a:endParaRPr lang="en-GB" sz="1000" dirty="0"/>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24</a:t>
            </a:fld>
            <a:endParaRPr dirty="0"/>
          </a:p>
        </p:txBody>
      </p:sp>
    </p:spTree>
    <p:extLst>
      <p:ext uri="{BB962C8B-B14F-4D97-AF65-F5344CB8AC3E}">
        <p14:creationId xmlns:p14="http://schemas.microsoft.com/office/powerpoint/2010/main" val="469839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27</a:t>
            </a:fld>
            <a:endParaRPr dirty="0"/>
          </a:p>
        </p:txBody>
      </p:sp>
    </p:spTree>
    <p:extLst>
      <p:ext uri="{BB962C8B-B14F-4D97-AF65-F5344CB8AC3E}">
        <p14:creationId xmlns:p14="http://schemas.microsoft.com/office/powerpoint/2010/main" val="943267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28</a:t>
            </a:fld>
            <a:endParaRPr dirty="0"/>
          </a:p>
        </p:txBody>
      </p:sp>
    </p:spTree>
    <p:extLst>
      <p:ext uri="{BB962C8B-B14F-4D97-AF65-F5344CB8AC3E}">
        <p14:creationId xmlns:p14="http://schemas.microsoft.com/office/powerpoint/2010/main" val="1441340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29</a:t>
            </a:fld>
            <a:endParaRPr dirty="0"/>
          </a:p>
        </p:txBody>
      </p:sp>
    </p:spTree>
    <p:extLst>
      <p:ext uri="{BB962C8B-B14F-4D97-AF65-F5344CB8AC3E}">
        <p14:creationId xmlns:p14="http://schemas.microsoft.com/office/powerpoint/2010/main" val="3551311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30</a:t>
            </a:fld>
            <a:endParaRPr dirty="0"/>
          </a:p>
        </p:txBody>
      </p:sp>
    </p:spTree>
    <p:extLst>
      <p:ext uri="{BB962C8B-B14F-4D97-AF65-F5344CB8AC3E}">
        <p14:creationId xmlns:p14="http://schemas.microsoft.com/office/powerpoint/2010/main" val="4020707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Amazon use a DevOps process, and deploy over 50 million times a year (about once every 1.5 seconds). This sort of DevOps approach can probably only work in a cloud environment.</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31</a:t>
            </a:fld>
            <a:endParaRPr dirty="0"/>
          </a:p>
        </p:txBody>
      </p:sp>
    </p:spTree>
    <p:extLst>
      <p:ext uri="{BB962C8B-B14F-4D97-AF65-F5344CB8AC3E}">
        <p14:creationId xmlns:p14="http://schemas.microsoft.com/office/powerpoint/2010/main" val="980409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32</a:t>
            </a:fld>
            <a:endParaRPr dirty="0"/>
          </a:p>
        </p:txBody>
      </p:sp>
    </p:spTree>
    <p:extLst>
      <p:ext uri="{BB962C8B-B14F-4D97-AF65-F5344CB8AC3E}">
        <p14:creationId xmlns:p14="http://schemas.microsoft.com/office/powerpoint/2010/main" val="2051817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33</a:t>
            </a:fld>
            <a:endParaRPr dirty="0"/>
          </a:p>
        </p:txBody>
      </p:sp>
    </p:spTree>
    <p:extLst>
      <p:ext uri="{BB962C8B-B14F-4D97-AF65-F5344CB8AC3E}">
        <p14:creationId xmlns:p14="http://schemas.microsoft.com/office/powerpoint/2010/main" val="401347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34</a:t>
            </a:fld>
            <a:endParaRPr dirty="0"/>
          </a:p>
        </p:txBody>
      </p:sp>
    </p:spTree>
    <p:extLst>
      <p:ext uri="{BB962C8B-B14F-4D97-AF65-F5344CB8AC3E}">
        <p14:creationId xmlns:p14="http://schemas.microsoft.com/office/powerpoint/2010/main" val="1528455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IaaS usually divides at the hypervisor, with the provider responsible for everything from the hypervisor downwards, and the consumer responsible for the OS and upwards.</a:t>
            </a:r>
          </a:p>
          <a:p>
            <a:r>
              <a:rPr lang="en-GB" dirty="0"/>
              <a:t>With PaaS, the ‘platform’ that is provided would include middleware and runtime (e.g. web server, Java, .NET), all managed by the provider. The consumer need only deploy their own custom application and its data.</a:t>
            </a:r>
          </a:p>
          <a:p>
            <a:r>
              <a:rPr lang="en-GB" dirty="0"/>
              <a:t>With SaaS, the entire stack belongs to the provider, and the customer simply uses it.</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35</a:t>
            </a:fld>
            <a:endParaRPr dirty="0"/>
          </a:p>
        </p:txBody>
      </p:sp>
    </p:spTree>
    <p:extLst>
      <p:ext uri="{BB962C8B-B14F-4D97-AF65-F5344CB8AC3E}">
        <p14:creationId xmlns:p14="http://schemas.microsoft.com/office/powerpoint/2010/main" val="144239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3792624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36</a:t>
            </a:fld>
            <a:endParaRPr dirty="0"/>
          </a:p>
        </p:txBody>
      </p:sp>
    </p:spTree>
    <p:extLst>
      <p:ext uri="{BB962C8B-B14F-4D97-AF65-F5344CB8AC3E}">
        <p14:creationId xmlns:p14="http://schemas.microsoft.com/office/powerpoint/2010/main" val="624544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37</a:t>
            </a:fld>
            <a:endParaRPr dirty="0"/>
          </a:p>
        </p:txBody>
      </p:sp>
    </p:spTree>
    <p:extLst>
      <p:ext uri="{BB962C8B-B14F-4D97-AF65-F5344CB8AC3E}">
        <p14:creationId xmlns:p14="http://schemas.microsoft.com/office/powerpoint/2010/main" val="1208520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38</a:t>
            </a:fld>
            <a:endParaRPr dirty="0"/>
          </a:p>
        </p:txBody>
      </p:sp>
    </p:spTree>
    <p:extLst>
      <p:ext uri="{BB962C8B-B14F-4D97-AF65-F5344CB8AC3E}">
        <p14:creationId xmlns:p14="http://schemas.microsoft.com/office/powerpoint/2010/main" val="2236370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40</a:t>
            </a:fld>
            <a:endParaRPr dirty="0"/>
          </a:p>
        </p:txBody>
      </p:sp>
    </p:spTree>
    <p:extLst>
      <p:ext uri="{BB962C8B-B14F-4D97-AF65-F5344CB8AC3E}">
        <p14:creationId xmlns:p14="http://schemas.microsoft.com/office/powerpoint/2010/main" val="2588989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There are many names in the PaaS arena; here are a few you may have come across.</a:t>
            </a:r>
          </a:p>
          <a:p>
            <a:r>
              <a:rPr lang="en-GB" dirty="0"/>
              <a:t>Apart from developing custom standalone applications, PaaS can also be used by developers to customise SaaS services.</a:t>
            </a:r>
          </a:p>
          <a:p>
            <a:r>
              <a:rPr lang="en-GB" dirty="0"/>
              <a:t>Heroku is owned by Salesforce,</a:t>
            </a:r>
            <a:r>
              <a:rPr lang="en-GB" baseline="0" dirty="0"/>
              <a:t> and is integrated with force.com via Heroku Connect.</a:t>
            </a:r>
            <a:endParaRPr lang="en-GB" dirty="0"/>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41</a:t>
            </a:fld>
            <a:endParaRPr dirty="0"/>
          </a:p>
        </p:txBody>
      </p:sp>
    </p:spTree>
    <p:extLst>
      <p:ext uri="{BB962C8B-B14F-4D97-AF65-F5344CB8AC3E}">
        <p14:creationId xmlns:p14="http://schemas.microsoft.com/office/powerpoint/2010/main" val="2896164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42</a:t>
            </a:fld>
            <a:endParaRPr dirty="0"/>
          </a:p>
        </p:txBody>
      </p:sp>
    </p:spTree>
    <p:extLst>
      <p:ext uri="{BB962C8B-B14F-4D97-AF65-F5344CB8AC3E}">
        <p14:creationId xmlns:p14="http://schemas.microsoft.com/office/powerpoint/2010/main" val="1417719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PaaS can be integrated with a development environment. On the slide above are the AWS Toolkit for Visual Studio (top left) and the Windows Azure SDK for Visual Studio (bottom right), both in the process of deploying an application to their respective clouds.</a:t>
            </a:r>
          </a:p>
          <a:p>
            <a:r>
              <a:rPr lang="en-GB" dirty="0"/>
              <a:t>AWS Elastic Beanstalk is technically IaaS, since it is possible to connect to your new virtual machine as an administrator to install and configure more software. But it behaves like PaaS from a developer's perspective.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43</a:t>
            </a:fld>
            <a:endParaRPr dirty="0"/>
          </a:p>
        </p:txBody>
      </p:sp>
    </p:spTree>
    <p:extLst>
      <p:ext uri="{BB962C8B-B14F-4D97-AF65-F5344CB8AC3E}">
        <p14:creationId xmlns:p14="http://schemas.microsoft.com/office/powerpoint/2010/main" val="2747542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Finally, SaaS. This is the service model that users are most likely to have encountered before; any heavy internet user can probably come up with a list of a dozen SaaS providers without pausing to draw breath.</a:t>
            </a:r>
          </a:p>
          <a:p>
            <a:r>
              <a:rPr lang="en-GB" dirty="0"/>
              <a:t>As seen before, SaaS often sits on a layer of PaaS or IaaS, often from a different provider.</a:t>
            </a:r>
          </a:p>
          <a:p>
            <a:r>
              <a:rPr lang="en-GB" dirty="0"/>
              <a:t>For instance, Dropbox (a cloud storage tool that synchronizes a folder across multiple machines of all major operating systems, including desktops, tablets and phones) is built on Amazon Web Services' IaaS object storage (Simple Storage Service, better known as S3).</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44</a:t>
            </a:fld>
            <a:endParaRPr dirty="0"/>
          </a:p>
        </p:txBody>
      </p:sp>
    </p:spTree>
    <p:extLst>
      <p:ext uri="{BB962C8B-B14F-4D97-AF65-F5344CB8AC3E}">
        <p14:creationId xmlns:p14="http://schemas.microsoft.com/office/powerpoint/2010/main" val="1113444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These are literally the first few that came to mind; you could easily find hundreds more.</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45</a:t>
            </a:fld>
            <a:endParaRPr dirty="0"/>
          </a:p>
        </p:txBody>
      </p:sp>
    </p:spTree>
    <p:extLst>
      <p:ext uri="{BB962C8B-B14F-4D97-AF65-F5344CB8AC3E}">
        <p14:creationId xmlns:p14="http://schemas.microsoft.com/office/powerpoint/2010/main" val="3879603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46</a:t>
            </a:fld>
            <a:endParaRPr dirty="0"/>
          </a:p>
        </p:txBody>
      </p:sp>
    </p:spTree>
    <p:extLst>
      <p:ext uri="{BB962C8B-B14F-4D97-AF65-F5344CB8AC3E}">
        <p14:creationId xmlns:p14="http://schemas.microsoft.com/office/powerpoint/2010/main" val="20905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spcBef>
                <a:spcPts val="600"/>
              </a:spcBef>
              <a:spcAft>
                <a:spcPts val="600"/>
              </a:spcAft>
            </a:pPr>
            <a:r>
              <a:rPr lang="en-GB" dirty="0"/>
              <a:t>The customer can separately provision computing capabilities</a:t>
            </a:r>
          </a:p>
          <a:p>
            <a:pPr>
              <a:spcBef>
                <a:spcPts val="600"/>
              </a:spcBef>
              <a:spcAft>
                <a:spcPts val="600"/>
              </a:spcAft>
            </a:pPr>
            <a:r>
              <a:rPr lang="en-GB" dirty="0"/>
              <a:t>Usually via some kind of dashboard</a:t>
            </a:r>
          </a:p>
          <a:p>
            <a:pPr lvl="1">
              <a:spcBef>
                <a:spcPts val="600"/>
              </a:spcBef>
              <a:spcAft>
                <a:spcPts val="600"/>
              </a:spcAft>
            </a:pPr>
            <a:r>
              <a:rPr lang="en-GB" dirty="0"/>
              <a:t>e.g. Amazon Web Services, Windows Azure: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3461521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48</a:t>
            </a:fld>
            <a:endParaRPr dirty="0"/>
          </a:p>
        </p:txBody>
      </p:sp>
    </p:spTree>
    <p:extLst>
      <p:ext uri="{BB962C8B-B14F-4D97-AF65-F5344CB8AC3E}">
        <p14:creationId xmlns:p14="http://schemas.microsoft.com/office/powerpoint/2010/main" val="25896698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spcBef>
                <a:spcPts val="600"/>
              </a:spcBef>
              <a:spcAft>
                <a:spcPts val="600"/>
              </a:spcAft>
            </a:pPr>
            <a:r>
              <a:rPr lang="en-GB" dirty="0"/>
              <a:t>http://www.youtube.com/watch?v=oH3PAGZJewA</a:t>
            </a:r>
          </a:p>
          <a:p>
            <a:pPr>
              <a:spcBef>
                <a:spcPts val="600"/>
              </a:spcBef>
              <a:spcAft>
                <a:spcPts val="600"/>
              </a:spcAft>
            </a:pPr>
            <a:r>
              <a:rPr lang="en-GB" dirty="0"/>
              <a:t>http://www.sfisaca.org/images/FC12Presentations/D1_2.pdf</a:t>
            </a:r>
          </a:p>
          <a:p>
            <a:pPr>
              <a:spcBef>
                <a:spcPts val="600"/>
              </a:spcBef>
              <a:spcAft>
                <a:spcPts val="600"/>
              </a:spcAft>
            </a:pPr>
            <a:r>
              <a:rPr lang="en-GB" dirty="0"/>
              <a:t>http://techblog.netflix.com/</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49</a:t>
            </a:fld>
            <a:endParaRPr dirty="0"/>
          </a:p>
        </p:txBody>
      </p:sp>
    </p:spTree>
    <p:extLst>
      <p:ext uri="{BB962C8B-B14F-4D97-AF65-F5344CB8AC3E}">
        <p14:creationId xmlns:p14="http://schemas.microsoft.com/office/powerpoint/2010/main" val="33760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50</a:t>
            </a:fld>
            <a:endParaRPr dirty="0"/>
          </a:p>
        </p:txBody>
      </p:sp>
    </p:spTree>
    <p:extLst>
      <p:ext uri="{BB962C8B-B14F-4D97-AF65-F5344CB8AC3E}">
        <p14:creationId xmlns:p14="http://schemas.microsoft.com/office/powerpoint/2010/main" val="3298869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indent="0">
              <a:buNone/>
            </a:pPr>
            <a:r>
              <a:rPr lang="en-GB" dirty="0"/>
              <a:t>http://www.youtube.com/watch?v=GTFYlylzLtM</a:t>
            </a:r>
          </a:p>
          <a:p>
            <a:pPr marL="0" indent="0">
              <a:buNone/>
            </a:pPr>
            <a:r>
              <a:rPr lang="en-GB" dirty="0"/>
              <a:t>http://www.rightscale.com/customers/zynga-grows-to-1-social-gaming-site-with-rightscale.php</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51</a:t>
            </a:fld>
            <a:endParaRPr dirty="0"/>
          </a:p>
        </p:txBody>
      </p:sp>
    </p:spTree>
    <p:extLst>
      <p:ext uri="{BB962C8B-B14F-4D97-AF65-F5344CB8AC3E}">
        <p14:creationId xmlns:p14="http://schemas.microsoft.com/office/powerpoint/2010/main" val="729036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spcBef>
                <a:spcPts val="600"/>
              </a:spcBef>
              <a:spcAft>
                <a:spcPts val="600"/>
              </a:spcAft>
            </a:pPr>
            <a:r>
              <a:rPr lang="en-GB" dirty="0"/>
              <a:t>http://www.intersectshow.com/Video2.aspx</a:t>
            </a:r>
          </a:p>
          <a:p>
            <a:pPr>
              <a:spcBef>
                <a:spcPts val="600"/>
              </a:spcBef>
              <a:spcAft>
                <a:spcPts val="600"/>
              </a:spcAft>
            </a:pPr>
            <a:r>
              <a:rPr lang="en-GB" dirty="0"/>
              <a:t>http://www.vmware.com/uk/company/customers/nyse-case-study.html</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52</a:t>
            </a:fld>
            <a:endParaRPr dirty="0"/>
          </a:p>
        </p:txBody>
      </p:sp>
    </p:spTree>
    <p:extLst>
      <p:ext uri="{BB962C8B-B14F-4D97-AF65-F5344CB8AC3E}">
        <p14:creationId xmlns:p14="http://schemas.microsoft.com/office/powerpoint/2010/main" val="31840795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54</a:t>
            </a:fld>
            <a:endParaRPr dirty="0"/>
          </a:p>
        </p:txBody>
      </p:sp>
    </p:spTree>
    <p:extLst>
      <p:ext uri="{BB962C8B-B14F-4D97-AF65-F5344CB8AC3E}">
        <p14:creationId xmlns:p14="http://schemas.microsoft.com/office/powerpoint/2010/main" val="2547772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55</a:t>
            </a:fld>
            <a:endParaRPr dirty="0"/>
          </a:p>
        </p:txBody>
      </p:sp>
    </p:spTree>
    <p:extLst>
      <p:ext uri="{BB962C8B-B14F-4D97-AF65-F5344CB8AC3E}">
        <p14:creationId xmlns:p14="http://schemas.microsoft.com/office/powerpoint/2010/main" val="2074867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56</a:t>
            </a:fld>
            <a:endParaRPr dirty="0"/>
          </a:p>
        </p:txBody>
      </p:sp>
    </p:spTree>
    <p:extLst>
      <p:ext uri="{BB962C8B-B14F-4D97-AF65-F5344CB8AC3E}">
        <p14:creationId xmlns:p14="http://schemas.microsoft.com/office/powerpoint/2010/main" val="30495345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57</a:t>
            </a:fld>
            <a:endParaRPr dirty="0"/>
          </a:p>
        </p:txBody>
      </p:sp>
    </p:spTree>
    <p:extLst>
      <p:ext uri="{BB962C8B-B14F-4D97-AF65-F5344CB8AC3E}">
        <p14:creationId xmlns:p14="http://schemas.microsoft.com/office/powerpoint/2010/main" val="370918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various layers that typically all have their own authentication mechanisms: the provider's own APIs, the operating system, the installed applications. </a:t>
            </a:r>
          </a:p>
          <a:p>
            <a:r>
              <a:rPr lang="en-GB" dirty="0"/>
              <a:t>These might be three entirely different groups of users. For instance, in AWS:</a:t>
            </a:r>
          </a:p>
          <a:p>
            <a:pPr marL="171536" indent="-171536">
              <a:buFontTx/>
              <a:buChar char="-"/>
            </a:pPr>
            <a:r>
              <a:rPr lang="en-GB" dirty="0"/>
              <a:t>The first is me, logging in with my email address and password, plus any users I choose to create in the AWS console (who log in at a special URL I give them)</a:t>
            </a:r>
          </a:p>
          <a:p>
            <a:pPr marL="171536" indent="-171536">
              <a:buFontTx/>
              <a:buChar char="-"/>
            </a:pPr>
            <a:r>
              <a:rPr lang="en-GB" dirty="0"/>
              <a:t>The second is up to me; I have the SSH keypair, and can give it to anyone I want. AWS does not control, or know about, those users. If I want to, I can create new users in my OS, or (for Windows) install Active Directory and create users there; it's all up to me</a:t>
            </a:r>
          </a:p>
          <a:p>
            <a:pPr marL="171536" indent="-171536">
              <a:buFontTx/>
              <a:buChar char="-"/>
            </a:pPr>
            <a:r>
              <a:rPr lang="en-GB" dirty="0"/>
              <a:t>The third depends on my application. It might be my Active Directory users, or I might let any internet user create an account</a:t>
            </a:r>
          </a:p>
          <a:p>
            <a:r>
              <a:rPr lang="en-GB" dirty="0"/>
              <a:t>For the first, then, my cloud provider (in this case AWS) should help me manage the users and assign them permissions. For the second and third, my cloud provider has nothing to do with it, and it's up to me.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58</a:t>
            </a:fld>
            <a:endParaRPr dirty="0"/>
          </a:p>
        </p:txBody>
      </p:sp>
    </p:spTree>
    <p:extLst>
      <p:ext uri="{BB962C8B-B14F-4D97-AF65-F5344CB8AC3E}">
        <p14:creationId xmlns:p14="http://schemas.microsoft.com/office/powerpoint/2010/main" val="260231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223059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various layers that typically all have their own authentication mechanisms: the provider's own APIs, the operating system, the installed applications. </a:t>
            </a:r>
          </a:p>
          <a:p>
            <a:r>
              <a:rPr lang="en-GB" dirty="0"/>
              <a:t>These might be three entirely different groups of users. For instance, in AWS:</a:t>
            </a:r>
          </a:p>
          <a:p>
            <a:pPr marL="171536" indent="-171536">
              <a:buFontTx/>
              <a:buChar char="-"/>
            </a:pPr>
            <a:r>
              <a:rPr lang="en-GB" dirty="0"/>
              <a:t>The first is me, logging in with my email address and password, plus any users I choose to create in the AWS console (who log in at a special URL I give them)</a:t>
            </a:r>
          </a:p>
          <a:p>
            <a:pPr marL="171536" indent="-171536">
              <a:buFontTx/>
              <a:buChar char="-"/>
            </a:pPr>
            <a:r>
              <a:rPr lang="en-GB" dirty="0"/>
              <a:t>The second is up to me; I have the SSH keypair, and can give it to anyone I want. AWS does not control, or know about, those users. If I want to, I can create new users in my OS, or (for Windows) install Active Directory and create users there; it's all up to me</a:t>
            </a:r>
          </a:p>
          <a:p>
            <a:pPr marL="171536" indent="-171536">
              <a:buFontTx/>
              <a:buChar char="-"/>
            </a:pPr>
            <a:r>
              <a:rPr lang="en-GB" dirty="0"/>
              <a:t>The third depends on my application. It might be my Active Directory users, or I might let any internet user create an account</a:t>
            </a:r>
          </a:p>
          <a:p>
            <a:r>
              <a:rPr lang="en-GB" dirty="0"/>
              <a:t>For the first, then, my cloud provider (in this case AWS) should help me manage the users and assign them permissions. For the second and third, my cloud provider has nothing to do with it, and it's up to me.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59</a:t>
            </a:fld>
            <a:endParaRPr dirty="0"/>
          </a:p>
        </p:txBody>
      </p:sp>
    </p:spTree>
    <p:extLst>
      <p:ext uri="{BB962C8B-B14F-4D97-AF65-F5344CB8AC3E}">
        <p14:creationId xmlns:p14="http://schemas.microsoft.com/office/powerpoint/2010/main" val="196106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Data is a major concern: where is my cloud data, and is it secure?</a:t>
            </a:r>
          </a:p>
          <a:p>
            <a:r>
              <a:rPr lang="en-GB" dirty="0"/>
              <a:t>Remember that data exists both at rest and in motion; the question is not only where it's stored, but where it's sent.</a:t>
            </a:r>
          </a:p>
          <a:p>
            <a:r>
              <a:rPr lang="en-GB" dirty="0"/>
              <a:t>It's necessary to analyse your data and work out what can and can't go to the cloud.</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60</a:t>
            </a:fld>
            <a:endParaRPr dirty="0"/>
          </a:p>
        </p:txBody>
      </p:sp>
    </p:spTree>
    <p:extLst>
      <p:ext uri="{BB962C8B-B14F-4D97-AF65-F5344CB8AC3E}">
        <p14:creationId xmlns:p14="http://schemas.microsoft.com/office/powerpoint/2010/main" val="3190630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Some data security issues may be mitigated by encryption. Generally, it will be up to the consumer to either (a) verify that the provider is using appropriate encryption or (b) do it themselves.</a:t>
            </a:r>
          </a:p>
          <a:p>
            <a:r>
              <a:rPr lang="en-GB" dirty="0"/>
              <a:t>Again, data at rest may be treated differently to data in motion; check both.</a:t>
            </a:r>
          </a:p>
          <a:p>
            <a:r>
              <a:rPr lang="en-GB" dirty="0"/>
              <a:t>Managing keys may be an issue. </a:t>
            </a:r>
          </a:p>
          <a:p>
            <a:r>
              <a:rPr lang="en-GB" dirty="0"/>
              <a:t>For instance, suppose your cloud server uses an encrypting filesystem. If servers are like cattle, and everything fails all the time, you don't want the server to store the encryption key, because you could lose it at any time. It needs to be kept somewhere secure, but also accessible when required (so we can bootstrap a new server).</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61</a:t>
            </a:fld>
            <a:endParaRPr dirty="0"/>
          </a:p>
        </p:txBody>
      </p:sp>
    </p:spTree>
    <p:extLst>
      <p:ext uri="{BB962C8B-B14F-4D97-AF65-F5344CB8AC3E}">
        <p14:creationId xmlns:p14="http://schemas.microsoft.com/office/powerpoint/2010/main" val="1652050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62</a:t>
            </a:fld>
            <a:endParaRPr dirty="0"/>
          </a:p>
        </p:txBody>
      </p:sp>
    </p:spTree>
    <p:extLst>
      <p:ext uri="{BB962C8B-B14F-4D97-AF65-F5344CB8AC3E}">
        <p14:creationId xmlns:p14="http://schemas.microsoft.com/office/powerpoint/2010/main" val="804370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Cloud services are provided to multiple tenants (users, applications) by a pool of interchangeable resources. If each tenant needs its own, specific, customised resources, then it's not cloud computing. Providing on-demand resources with utility pricing can only make economic sense if the resources come from a shared pool.</a:t>
            </a:r>
          </a:p>
          <a:p>
            <a:r>
              <a:rPr lang="en-GB" dirty="0"/>
              <a:t>These resources are dynamically assigned and reassigned in order to get optimal use out of them.</a:t>
            </a:r>
          </a:p>
          <a:p>
            <a:r>
              <a:rPr lang="en-GB" dirty="0"/>
              <a:t>The customer generally does not know, or need to know, where the resources are physically located. In practice, for both regulatory and architectural reasons, the customer will usually have to know the general location. (Sample regulatory reason: can this data be stored outside of the EU? Sample architectural reasons: can the application function well if the webserver is in the EU and the data it uses is in Australia?)</a:t>
            </a:r>
          </a:p>
          <a:p>
            <a:endParaRPr lang="en-GB" dirty="0"/>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110353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3733462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334757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728108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png"/><Relationship Id="rId9"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Introduction to Cloud Computing</a:t>
            </a:r>
          </a:p>
        </p:txBody>
      </p:sp>
      <p:sp>
        <p:nvSpPr>
          <p:cNvPr id="3" name="Subtitle 2"/>
          <p:cNvSpPr>
            <a:spLocks noGrp="1"/>
          </p:cNvSpPr>
          <p:nvPr>
            <p:ph type="subTitle" idx="1"/>
          </p:nvPr>
        </p:nvSpPr>
        <p:spPr/>
        <p:txBody>
          <a:bodyPr/>
          <a:lstStyle/>
          <a:p>
            <a:r>
              <a:rPr lang="en-GB" dirty="0"/>
              <a:t>QACDEVPUP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75504" y="1491829"/>
            <a:ext cx="10364400" cy="2556000"/>
          </a:xfrm>
        </p:spPr>
        <p:txBody>
          <a:bodyPr/>
          <a:lstStyle/>
          <a:p>
            <a:r>
              <a:rPr lang="en-GB" dirty="0"/>
              <a:t>Benefits of the Cloud</a:t>
            </a:r>
          </a:p>
        </p:txBody>
      </p:sp>
    </p:spTree>
    <p:extLst>
      <p:ext uri="{BB962C8B-B14F-4D97-AF65-F5344CB8AC3E}">
        <p14:creationId xmlns:p14="http://schemas.microsoft.com/office/powerpoint/2010/main" val="33340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appeals to you about cloud services and cloud computing?</a:t>
            </a:r>
          </a:p>
          <a:p>
            <a:pPr marL="0" indent="0">
              <a:buNone/>
            </a:pPr>
            <a:endParaRPr lang="en-GB" dirty="0"/>
          </a:p>
          <a:p>
            <a:pPr marL="0" indent="0">
              <a:buNone/>
            </a:pPr>
            <a:r>
              <a:rPr lang="en-GB" dirty="0"/>
              <a:t>What doesn’t? What makes you wary or unsure?</a:t>
            </a:r>
          </a:p>
          <a:p>
            <a:pPr marL="0" indent="0">
              <a:buNone/>
            </a:pPr>
            <a:endParaRPr lang="en-GB" dirty="0"/>
          </a:p>
          <a:p>
            <a:pPr marL="0" indent="0">
              <a:buNone/>
            </a:pPr>
            <a:r>
              <a:rPr lang="en-GB" dirty="0"/>
              <a:t>Who has used cloud services before?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Open Discussion</a:t>
            </a:r>
          </a:p>
        </p:txBody>
      </p:sp>
    </p:spTree>
    <p:extLst>
      <p:ext uri="{BB962C8B-B14F-4D97-AF65-F5344CB8AC3E}">
        <p14:creationId xmlns:p14="http://schemas.microsoft.com/office/powerpoint/2010/main" val="269982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Cloud model of IT Provisioning</a:t>
            </a:r>
          </a:p>
        </p:txBody>
      </p:sp>
      <p:pic>
        <p:nvPicPr>
          <p:cNvPr id="7" name="Content Placeholder 1"/>
          <p:cNvPicPr>
            <a:picLocks noGrp="1" noChangeAspect="1"/>
          </p:cNvPicPr>
          <p:nvPr>
            <p:ph sz="quarter" idx="15"/>
          </p:nvPr>
        </p:nvPicPr>
        <p:blipFill>
          <a:blip r:embed="rId2"/>
          <a:stretch>
            <a:fillRect/>
          </a:stretch>
        </p:blipFill>
        <p:spPr>
          <a:xfrm>
            <a:off x="1960765" y="984380"/>
            <a:ext cx="8720961" cy="5201037"/>
          </a:xfrm>
          <a:prstGeom prst="rect">
            <a:avLst/>
          </a:prstGeom>
        </p:spPr>
      </p:pic>
    </p:spTree>
    <p:extLst>
      <p:ext uri="{BB962C8B-B14F-4D97-AF65-F5344CB8AC3E}">
        <p14:creationId xmlns:p14="http://schemas.microsoft.com/office/powerpoint/2010/main" val="132939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Over the next series of slides we will be looking at a variety of key components within cloud computing.</a:t>
            </a:r>
          </a:p>
          <a:p>
            <a:pPr marL="0" indent="0">
              <a:buNone/>
            </a:pPr>
            <a:endParaRPr lang="en-GB" dirty="0"/>
          </a:p>
          <a:p>
            <a:pPr marL="0" indent="0">
              <a:buNone/>
            </a:pPr>
            <a:r>
              <a:rPr lang="en-GB" dirty="0"/>
              <a:t>Scale out:</a:t>
            </a:r>
          </a:p>
          <a:p>
            <a:pPr lvl="1">
              <a:buFont typeface="Wingdings" panose="05000000000000000000" pitchFamily="2" charset="2"/>
              <a:buChar char="q"/>
            </a:pPr>
            <a:r>
              <a:rPr lang="en-GB" dirty="0"/>
              <a:t>Cope with spikes in demand (expected and unexpected)</a:t>
            </a:r>
          </a:p>
          <a:p>
            <a:pPr lvl="1">
              <a:buFont typeface="Wingdings" panose="05000000000000000000" pitchFamily="2" charset="2"/>
              <a:buChar char="q"/>
            </a:pPr>
            <a:r>
              <a:rPr lang="en-GB" dirty="0"/>
              <a:t>Scale out from zero, for batch processing.</a:t>
            </a:r>
          </a:p>
          <a:p>
            <a:pPr marL="0" indent="0">
              <a:buNone/>
            </a:pPr>
            <a:endParaRPr lang="en-GB" dirty="0"/>
          </a:p>
          <a:p>
            <a:pPr marL="0" indent="0">
              <a:buNone/>
            </a:pPr>
            <a:r>
              <a:rPr lang="en-GB" dirty="0"/>
              <a:t>Scale in:</a:t>
            </a:r>
          </a:p>
          <a:p>
            <a:pPr lvl="1">
              <a:buFont typeface="Wingdings" panose="05000000000000000000" pitchFamily="2" charset="2"/>
              <a:buChar char="q"/>
            </a:pPr>
            <a:r>
              <a:rPr lang="en-GB" dirty="0"/>
              <a:t>In response to lower demand</a:t>
            </a:r>
          </a:p>
          <a:p>
            <a:pPr lvl="1">
              <a:buFont typeface="Wingdings" panose="05000000000000000000" pitchFamily="2" charset="2"/>
              <a:buChar char="q"/>
            </a:pPr>
            <a:r>
              <a:rPr lang="en-GB" dirty="0"/>
              <a:t>Automatically, based on time of day (peak hours)</a:t>
            </a:r>
          </a:p>
          <a:p>
            <a:pPr lvl="1">
              <a:buFont typeface="Wingdings" panose="05000000000000000000" pitchFamily="2" charset="2"/>
              <a:buChar char="q"/>
            </a:pPr>
            <a:r>
              <a:rPr lang="en-GB" dirty="0"/>
              <a:t>Lower costs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Cloud Benefits</a:t>
            </a:r>
          </a:p>
        </p:txBody>
      </p:sp>
    </p:spTree>
    <p:extLst>
      <p:ext uri="{BB962C8B-B14F-4D97-AF65-F5344CB8AC3E}">
        <p14:creationId xmlns:p14="http://schemas.microsoft.com/office/powerpoint/2010/main" val="147890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Another major benefit is allowing customers to take advantage of the competencies of the cloud service provider.</a:t>
            </a:r>
          </a:p>
          <a:p>
            <a:pPr marL="0" indent="0">
              <a:buNone/>
            </a:pPr>
            <a:endParaRPr lang="en-GB" dirty="0"/>
          </a:p>
          <a:p>
            <a:pPr marL="0" indent="0">
              <a:buNone/>
            </a:pPr>
            <a:r>
              <a:rPr lang="en-GB" dirty="0"/>
              <a:t>Operating a Data centre is complex and many costs and issues need to be considered;</a:t>
            </a:r>
          </a:p>
          <a:p>
            <a:pPr lvl="1">
              <a:buFont typeface="Wingdings" panose="05000000000000000000" pitchFamily="2" charset="2"/>
              <a:buChar char="q"/>
            </a:pPr>
            <a:r>
              <a:rPr lang="en-GB" dirty="0"/>
              <a:t>Security, certifications, audits.</a:t>
            </a:r>
          </a:p>
          <a:p>
            <a:pPr lvl="1">
              <a:buFont typeface="Wingdings" panose="05000000000000000000" pitchFamily="2" charset="2"/>
              <a:buChar char="q"/>
            </a:pPr>
            <a:r>
              <a:rPr lang="en-GB" dirty="0"/>
              <a:t>Hardware specifications, warranties, installation, disposal.</a:t>
            </a:r>
          </a:p>
          <a:p>
            <a:pPr lvl="1">
              <a:buFont typeface="Wingdings" panose="05000000000000000000" pitchFamily="2" charset="2"/>
              <a:buChar char="q"/>
            </a:pPr>
            <a:r>
              <a:rPr lang="en-GB" dirty="0"/>
              <a:t>Operating Systems and platforms, licenses.</a:t>
            </a:r>
          </a:p>
          <a:p>
            <a:pPr lvl="1">
              <a:buFont typeface="Wingdings" panose="05000000000000000000" pitchFamily="2" charset="2"/>
              <a:buChar char="q"/>
            </a:pPr>
            <a:r>
              <a:rPr lang="en-GB" dirty="0"/>
              <a:t>Network configuration and security.</a:t>
            </a:r>
          </a:p>
          <a:p>
            <a:pPr lvl="1">
              <a:buFont typeface="Wingdings" panose="05000000000000000000" pitchFamily="2" charset="2"/>
              <a:buChar char="q"/>
            </a:pPr>
            <a:r>
              <a:rPr lang="en-GB" dirty="0"/>
              <a:t>Software has to be self managed.</a:t>
            </a:r>
          </a:p>
        </p:txBody>
      </p:sp>
      <p:sp>
        <p:nvSpPr>
          <p:cNvPr id="3" name="Title 2"/>
          <p:cNvSpPr>
            <a:spLocks noGrp="1"/>
          </p:cNvSpPr>
          <p:nvPr>
            <p:ph type="title"/>
          </p:nvPr>
        </p:nvSpPr>
        <p:spPr/>
        <p:txBody>
          <a:bodyPr>
            <a:normAutofit fontScale="90000"/>
          </a:bodyPr>
          <a:lstStyle/>
          <a:p>
            <a:r>
              <a:rPr lang="en-GB" dirty="0"/>
              <a:t>Cloud Benefits</a:t>
            </a:r>
          </a:p>
        </p:txBody>
      </p:sp>
    </p:spTree>
    <p:extLst>
      <p:ext uri="{BB962C8B-B14F-4D97-AF65-F5344CB8AC3E}">
        <p14:creationId xmlns:p14="http://schemas.microsoft.com/office/powerpoint/2010/main" val="310522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Using a cloud based solution enables us to have specialised teams for all of the above.</a:t>
            </a:r>
          </a:p>
          <a:p>
            <a:pPr lvl="1">
              <a:buFont typeface="Wingdings" panose="05000000000000000000" pitchFamily="2" charset="2"/>
              <a:buChar char="q"/>
            </a:pPr>
            <a:r>
              <a:rPr lang="en-GB" dirty="0"/>
              <a:t>Software can be ran as a Service.</a:t>
            </a:r>
          </a:p>
          <a:p>
            <a:pPr lvl="1">
              <a:buFont typeface="Wingdings" panose="05000000000000000000" pitchFamily="2" charset="2"/>
              <a:buChar char="q"/>
            </a:pPr>
            <a:r>
              <a:rPr lang="en-GB" dirty="0"/>
              <a:t>Infrastructure can be managed and maintained for you.</a:t>
            </a:r>
          </a:p>
          <a:p>
            <a:pPr lvl="1">
              <a:buFont typeface="Wingdings" panose="05000000000000000000" pitchFamily="2" charset="2"/>
              <a:buChar char="q"/>
            </a:pPr>
            <a:r>
              <a:rPr lang="en-GB" dirty="0"/>
              <a:t>Allows you to focus on the core competencies of the business.</a:t>
            </a:r>
          </a:p>
        </p:txBody>
      </p:sp>
      <p:sp>
        <p:nvSpPr>
          <p:cNvPr id="3" name="Title 2"/>
          <p:cNvSpPr>
            <a:spLocks noGrp="1"/>
          </p:cNvSpPr>
          <p:nvPr>
            <p:ph type="title"/>
          </p:nvPr>
        </p:nvSpPr>
        <p:spPr/>
        <p:txBody>
          <a:bodyPr>
            <a:normAutofit fontScale="90000"/>
          </a:bodyPr>
          <a:lstStyle/>
          <a:p>
            <a:r>
              <a:rPr lang="en-GB" dirty="0"/>
              <a:t>Cloud Benefits</a:t>
            </a:r>
          </a:p>
        </p:txBody>
      </p:sp>
    </p:spTree>
    <p:extLst>
      <p:ext uri="{BB962C8B-B14F-4D97-AF65-F5344CB8AC3E}">
        <p14:creationId xmlns:p14="http://schemas.microsoft.com/office/powerpoint/2010/main" val="141339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Running an application in a variety of physical locations was previous so expensive that only the largest organisation could really consider it, and usually only for the most critical of functionality.</a:t>
            </a:r>
          </a:p>
          <a:p>
            <a:pPr marL="0" indent="0">
              <a:buNone/>
            </a:pPr>
            <a:endParaRPr lang="en-GB" dirty="0"/>
          </a:p>
          <a:p>
            <a:pPr marL="0" indent="0">
              <a:buNone/>
            </a:pPr>
            <a:r>
              <a:rPr lang="en-GB" dirty="0"/>
              <a:t>With the cloud, the idea of high Availability is essentially free;</a:t>
            </a:r>
          </a:p>
          <a:p>
            <a:pPr lvl="1">
              <a:buFont typeface="Wingdings" panose="05000000000000000000" pitchFamily="2" charset="2"/>
              <a:buChar char="q"/>
            </a:pPr>
            <a:r>
              <a:rPr lang="en-GB" dirty="0"/>
              <a:t>Same cost to deploy to multiple data centres.</a:t>
            </a:r>
          </a:p>
          <a:p>
            <a:pPr lvl="1">
              <a:buFont typeface="Wingdings" panose="05000000000000000000" pitchFamily="2" charset="2"/>
              <a:buChar char="q"/>
            </a:pPr>
            <a:r>
              <a:rPr lang="en-GB" dirty="0"/>
              <a:t>Fewer single points of failure.</a:t>
            </a:r>
          </a:p>
          <a:p>
            <a:pPr lvl="1">
              <a:buFont typeface="Wingdings" panose="05000000000000000000" pitchFamily="2" charset="2"/>
              <a:buChar char="q"/>
            </a:pPr>
            <a:r>
              <a:rPr lang="en-GB" dirty="0"/>
              <a:t>Lower latency, high availability.</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High Availability</a:t>
            </a:r>
          </a:p>
        </p:txBody>
      </p:sp>
    </p:spTree>
    <p:extLst>
      <p:ext uri="{BB962C8B-B14F-4D97-AF65-F5344CB8AC3E}">
        <p14:creationId xmlns:p14="http://schemas.microsoft.com/office/powerpoint/2010/main" val="389064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Using the cloud tends to increase agility. We'll see many case studies, later on in this course, where faster time-to-market was one of the major benefits of an organisation's move to the cloud.</a:t>
            </a:r>
          </a:p>
          <a:p>
            <a:pPr marL="0" indent="0">
              <a:buNone/>
            </a:pPr>
            <a:endParaRPr lang="en-GB" dirty="0"/>
          </a:p>
          <a:p>
            <a:pPr marL="0" indent="0">
              <a:buNone/>
            </a:pPr>
            <a:r>
              <a:rPr lang="en-GB" dirty="0"/>
              <a:t>Faster provisioning for (e.g.) new projects</a:t>
            </a:r>
          </a:p>
          <a:p>
            <a:pPr marL="0" indent="0">
              <a:buNone/>
            </a:pPr>
            <a:endParaRPr lang="en-GB" dirty="0"/>
          </a:p>
          <a:p>
            <a:pPr marL="0" indent="0">
              <a:buNone/>
            </a:pPr>
            <a:r>
              <a:rPr lang="en-GB" dirty="0"/>
              <a:t>Faster introduction of new services</a:t>
            </a:r>
          </a:p>
          <a:p>
            <a:pPr lvl="1">
              <a:buFont typeface="Wingdings" panose="05000000000000000000" pitchFamily="2" charset="2"/>
              <a:buChar char="q"/>
            </a:pPr>
            <a:r>
              <a:rPr lang="en-GB" dirty="0"/>
              <a:t>In DevOps for example; agile creation, testing and deploying of services.</a:t>
            </a:r>
          </a:p>
          <a:p>
            <a:pPr lvl="1">
              <a:buFont typeface="Wingdings" panose="05000000000000000000" pitchFamily="2" charset="2"/>
              <a:buChar char="q"/>
            </a:pPr>
            <a:r>
              <a:rPr lang="en-GB" dirty="0"/>
              <a:t>Continuous Delivery/Deployment</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Agility</a:t>
            </a:r>
          </a:p>
        </p:txBody>
      </p:sp>
    </p:spTree>
    <p:extLst>
      <p:ext uri="{BB962C8B-B14F-4D97-AF65-F5344CB8AC3E}">
        <p14:creationId xmlns:p14="http://schemas.microsoft.com/office/powerpoint/2010/main" val="413045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Cloud-Enabling Technologies</a:t>
            </a:r>
          </a:p>
        </p:txBody>
      </p:sp>
    </p:spTree>
    <p:extLst>
      <p:ext uri="{BB962C8B-B14F-4D97-AF65-F5344CB8AC3E}">
        <p14:creationId xmlns:p14="http://schemas.microsoft.com/office/powerpoint/2010/main" val="3261836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In order to get the location-independence of the cloud, you need a fast wide-area network. Otherwise the users and the servers all need to be physically close, or connected by a dedicated network.</a:t>
            </a:r>
          </a:p>
          <a:p>
            <a:pPr marL="0" indent="0">
              <a:buNone/>
            </a:pPr>
            <a:endParaRPr lang="en-GB" dirty="0"/>
          </a:p>
          <a:p>
            <a:pPr marL="0" indent="0">
              <a:buNone/>
            </a:pPr>
            <a:r>
              <a:rPr lang="en-GB" dirty="0"/>
              <a:t>With a fast wide-area network, we can support users in many different locations, and we can support high-availability and disaster recover solutions that would previously have been unworkable.</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Fast, wide-area networks</a:t>
            </a:r>
          </a:p>
        </p:txBody>
      </p:sp>
    </p:spTree>
    <p:extLst>
      <p:ext uri="{BB962C8B-B14F-4D97-AF65-F5344CB8AC3E}">
        <p14:creationId xmlns:p14="http://schemas.microsoft.com/office/powerpoint/2010/main" val="94031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This course aim is to provide;</a:t>
            </a:r>
          </a:p>
          <a:p>
            <a:pPr lvl="1"/>
            <a:r>
              <a:rPr lang="en-GB" dirty="0"/>
              <a:t>An overview of what cloud computing is</a:t>
            </a:r>
          </a:p>
          <a:p>
            <a:pPr lvl="1"/>
            <a:r>
              <a:rPr lang="en-GB" dirty="0"/>
              <a:t>Defining the specific terms within cloud computing.</a:t>
            </a:r>
          </a:p>
          <a:p>
            <a:pPr lvl="1"/>
            <a:endParaRPr lang="en-GB" dirty="0"/>
          </a:p>
          <a:p>
            <a:pPr marL="57150" indent="0">
              <a:buNone/>
            </a:pPr>
            <a:r>
              <a:rPr lang="en-GB" dirty="0"/>
              <a:t>The course begins with looking at an overview of;</a:t>
            </a:r>
          </a:p>
          <a:p>
            <a:pPr marL="800100" lvl="1"/>
            <a:r>
              <a:rPr lang="en-GB" dirty="0"/>
              <a:t>Cloud Services</a:t>
            </a:r>
          </a:p>
          <a:p>
            <a:pPr marL="800100" lvl="1"/>
            <a:r>
              <a:rPr lang="en-GB" dirty="0"/>
              <a:t>Cloud Deployment Models</a:t>
            </a:r>
          </a:p>
          <a:p>
            <a:pPr marL="800100" lvl="1"/>
            <a:endParaRPr lang="en-GB" dirty="0"/>
          </a:p>
        </p:txBody>
      </p:sp>
      <p:sp>
        <p:nvSpPr>
          <p:cNvPr id="3" name="Title 2"/>
          <p:cNvSpPr>
            <a:spLocks noGrp="1"/>
          </p:cNvSpPr>
          <p:nvPr>
            <p:ph type="title"/>
          </p:nvPr>
        </p:nvSpPr>
        <p:spPr/>
        <p:txBody>
          <a:bodyPr>
            <a:normAutofit fontScale="90000"/>
          </a:bodyPr>
          <a:lstStyle/>
          <a:p>
            <a:r>
              <a:rPr lang="en-GB" dirty="0"/>
              <a:t>Introduction</a:t>
            </a:r>
          </a:p>
        </p:txBody>
      </p:sp>
    </p:spTree>
    <p:extLst>
      <p:ext uri="{BB962C8B-B14F-4D97-AF65-F5344CB8AC3E}">
        <p14:creationId xmlns:p14="http://schemas.microsoft.com/office/powerpoint/2010/main" val="413796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In order to get the pool of interchangeable resources required by a cloud, we need to be able to buy lots of servers and configure them, and they need to be reasonably powerful.</a:t>
            </a:r>
          </a:p>
          <a:p>
            <a:pPr marL="0" indent="0">
              <a:buNone/>
            </a:pPr>
            <a:endParaRPr lang="en-GB" dirty="0"/>
          </a:p>
          <a:p>
            <a:pPr marL="0" indent="0">
              <a:buNone/>
            </a:pPr>
            <a:r>
              <a:rPr lang="en-GB" dirty="0"/>
              <a:t>Building a data centre is a specialist skill, and there are standards and bodies of knowledge related to it.</a:t>
            </a:r>
          </a:p>
          <a:p>
            <a:pPr marL="0" indent="0">
              <a:buNone/>
            </a:pPr>
            <a:endParaRPr lang="en-GB" dirty="0"/>
          </a:p>
          <a:p>
            <a:pPr marL="0" indent="0">
              <a:buNone/>
            </a:pPr>
            <a:r>
              <a:rPr lang="en-GB" dirty="0"/>
              <a:t>Data centres are becoming increasingly efficient and cheap, to the extent that it is possible to get a containerised ‘modular data centre’ shipped to you.</a:t>
            </a:r>
          </a:p>
          <a:p>
            <a:pPr marL="0" indent="0">
              <a:buNone/>
            </a:pPr>
            <a:endParaRPr lang="en-GB" dirty="0"/>
          </a:p>
          <a:p>
            <a:pPr marL="0" indent="0">
              <a:buNone/>
            </a:pPr>
            <a:r>
              <a:rPr lang="en-GB" dirty="0"/>
              <a:t>When choosing a cloud provider, they will probably be able to document the standards to which their datacentre adheres. </a:t>
            </a:r>
          </a:p>
          <a:p>
            <a:pPr marL="0" indent="0">
              <a:buNone/>
            </a:pPr>
            <a:endParaRPr lang="en-GB" dirty="0"/>
          </a:p>
          <a:p>
            <a:pPr marL="0" indent="0">
              <a:buNone/>
            </a:pPr>
            <a:r>
              <a:rPr lang="en-GB" dirty="0"/>
              <a:t>TIA-942 and Uptime Institute are the two best-known.</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Powerful, inexpensive server computers</a:t>
            </a:r>
          </a:p>
        </p:txBody>
      </p:sp>
    </p:spTree>
    <p:extLst>
      <p:ext uri="{BB962C8B-B14F-4D97-AF65-F5344CB8AC3E}">
        <p14:creationId xmlns:p14="http://schemas.microsoft.com/office/powerpoint/2010/main" val="1218863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In order to get the location-independence of the cloud, you need a fast wide-area network. </a:t>
            </a:r>
          </a:p>
          <a:p>
            <a:pPr marL="0" indent="0">
              <a:buNone/>
            </a:pPr>
            <a:endParaRPr lang="en-GB" dirty="0"/>
          </a:p>
          <a:p>
            <a:pPr marL="0" indent="0">
              <a:buNone/>
            </a:pPr>
            <a:r>
              <a:rPr lang="en-GB" dirty="0"/>
              <a:t>Otherwise the users and the servers all need to be physically close, or connected by a dedicated network.</a:t>
            </a:r>
          </a:p>
          <a:p>
            <a:pPr marL="0" indent="0">
              <a:buNone/>
            </a:pPr>
            <a:endParaRPr lang="en-GB" dirty="0"/>
          </a:p>
          <a:p>
            <a:pPr marL="0" indent="0">
              <a:buNone/>
            </a:pPr>
            <a:r>
              <a:rPr lang="en-GB" dirty="0"/>
              <a:t>With a fast wide-area network, we can support users in many different locations, and we can support high-availability and disaster recover solutions that would previously have been unworkable.</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High-performance virtualisation</a:t>
            </a:r>
          </a:p>
        </p:txBody>
      </p:sp>
    </p:spTree>
    <p:extLst>
      <p:ext uri="{BB962C8B-B14F-4D97-AF65-F5344CB8AC3E}">
        <p14:creationId xmlns:p14="http://schemas.microsoft.com/office/powerpoint/2010/main" val="253001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Benefits of virtualization:</a:t>
            </a:r>
          </a:p>
          <a:p>
            <a:pPr lvl="1">
              <a:buFont typeface="Wingdings" panose="05000000000000000000" pitchFamily="2" charset="2"/>
              <a:buChar char="q"/>
            </a:pPr>
            <a:r>
              <a:rPr lang="en-GB" dirty="0"/>
              <a:t>Elasticity/scalability</a:t>
            </a:r>
          </a:p>
          <a:p>
            <a:pPr lvl="1">
              <a:buFont typeface="Wingdings" panose="05000000000000000000" pitchFamily="2" charset="2"/>
              <a:buChar char="q"/>
            </a:pPr>
            <a:r>
              <a:rPr lang="en-GB" dirty="0"/>
              <a:t>Resource pooling on common infrastructure</a:t>
            </a:r>
          </a:p>
          <a:p>
            <a:pPr lvl="1">
              <a:buFont typeface="Wingdings" panose="05000000000000000000" pitchFamily="2" charset="2"/>
              <a:buChar char="q"/>
            </a:pPr>
            <a:r>
              <a:rPr lang="en-GB" dirty="0"/>
              <a:t>More efficient use of physical resources</a:t>
            </a:r>
          </a:p>
          <a:p>
            <a:pPr lvl="1">
              <a:buFont typeface="Wingdings" panose="05000000000000000000" pitchFamily="2" charset="2"/>
              <a:buChar char="q"/>
            </a:pPr>
            <a:r>
              <a:rPr lang="en-GB" dirty="0"/>
              <a:t>Granularity of monitoring and pricing</a:t>
            </a:r>
          </a:p>
          <a:p>
            <a:pPr lvl="1">
              <a:buFont typeface="Wingdings" panose="05000000000000000000" pitchFamily="2" charset="2"/>
              <a:buChar char="q"/>
            </a:pPr>
            <a:endParaRPr lang="en-GB" dirty="0"/>
          </a:p>
          <a:p>
            <a:pPr marL="0" indent="0">
              <a:buNone/>
            </a:pPr>
            <a:r>
              <a:rPr lang="en-GB" dirty="0"/>
              <a:t>The hypervisor should prevent issues like:</a:t>
            </a:r>
          </a:p>
          <a:p>
            <a:pPr lvl="1">
              <a:buFont typeface="Wingdings" panose="05000000000000000000" pitchFamily="2" charset="2"/>
              <a:buChar char="q"/>
            </a:pPr>
            <a:r>
              <a:rPr lang="en-GB" dirty="0"/>
              <a:t>Security concerns – leakage of data from one guest to another</a:t>
            </a:r>
          </a:p>
          <a:p>
            <a:pPr lvl="1">
              <a:buFont typeface="Wingdings" panose="05000000000000000000" pitchFamily="2" charset="2"/>
              <a:buChar char="q"/>
            </a:pPr>
            <a:r>
              <a:rPr lang="en-GB" dirty="0"/>
              <a:t>‘Noisy neighbours’ – one guest using all the bandwidth/CPU/etc.</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Benefits of virtualisation</a:t>
            </a:r>
          </a:p>
        </p:txBody>
      </p:sp>
    </p:spTree>
    <p:extLst>
      <p:ext uri="{BB962C8B-B14F-4D97-AF65-F5344CB8AC3E}">
        <p14:creationId xmlns:p14="http://schemas.microsoft.com/office/powerpoint/2010/main" val="1157477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Virtualization separates multiple customers at the hypervisor</a:t>
            </a:r>
          </a:p>
          <a:p>
            <a:pPr lvl="1">
              <a:buFont typeface="Wingdings" panose="05000000000000000000" pitchFamily="2" charset="2"/>
              <a:buChar char="q"/>
            </a:pPr>
            <a:r>
              <a:rPr lang="en-GB" dirty="0"/>
              <a:t>Every customer has their own virtual machine, from the OS up</a:t>
            </a:r>
          </a:p>
          <a:p>
            <a:pPr lvl="1">
              <a:buFont typeface="Wingdings" panose="05000000000000000000" pitchFamily="2" charset="2"/>
              <a:buChar char="q"/>
            </a:pPr>
            <a:endParaRPr lang="en-GB" dirty="0"/>
          </a:p>
          <a:p>
            <a:pPr marL="0" indent="0">
              <a:buNone/>
            </a:pPr>
            <a:r>
              <a:rPr lang="en-GB" dirty="0"/>
              <a:t>Multi-tenanting separates customers within an application</a:t>
            </a:r>
          </a:p>
          <a:p>
            <a:pPr lvl="1">
              <a:buFont typeface="Wingdings" panose="05000000000000000000" pitchFamily="2" charset="2"/>
              <a:buChar char="q"/>
            </a:pPr>
            <a:r>
              <a:rPr lang="en-GB" dirty="0"/>
              <a:t>The virtual machine is shared by many customers</a:t>
            </a:r>
          </a:p>
          <a:p>
            <a:pPr lvl="1">
              <a:buFont typeface="Wingdings" panose="05000000000000000000" pitchFamily="2" charset="2"/>
              <a:buChar char="q"/>
            </a:pPr>
            <a:r>
              <a:rPr lang="en-GB" dirty="0"/>
              <a:t>Isolation is enforced by the application</a:t>
            </a:r>
          </a:p>
          <a:p>
            <a:pPr lvl="1">
              <a:buFont typeface="Wingdings" panose="05000000000000000000" pitchFamily="2" charset="2"/>
              <a:buChar char="q"/>
            </a:pPr>
            <a:endParaRPr lang="en-GB" dirty="0"/>
          </a:p>
          <a:p>
            <a:pPr marL="0" indent="0">
              <a:buNone/>
            </a:pPr>
            <a:r>
              <a:rPr lang="en-GB" dirty="0"/>
              <a:t>Both can be used for cloud services</a:t>
            </a:r>
          </a:p>
          <a:p>
            <a:pPr lvl="1">
              <a:buFont typeface="Wingdings" panose="05000000000000000000" pitchFamily="2" charset="2"/>
              <a:buChar char="q"/>
            </a:pPr>
            <a:r>
              <a:rPr lang="en-GB" dirty="0"/>
              <a:t>Multi-tenanting is common for software-as-a-service (e.g. </a:t>
            </a:r>
            <a:r>
              <a:rPr lang="en-GB" dirty="0" err="1"/>
              <a:t>GMail</a:t>
            </a:r>
            <a:r>
              <a:rPr lang="en-GB" dirty="0"/>
              <a:t>)</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Virtualisation vs Multi-tenanting</a:t>
            </a:r>
          </a:p>
        </p:txBody>
      </p:sp>
    </p:spTree>
    <p:extLst>
      <p:ext uri="{BB962C8B-B14F-4D97-AF65-F5344CB8AC3E}">
        <p14:creationId xmlns:p14="http://schemas.microsoft.com/office/powerpoint/2010/main" val="3591037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Subdivide a single virtual machine</a:t>
            </a:r>
          </a:p>
          <a:p>
            <a:pPr marL="0" indent="0">
              <a:buNone/>
            </a:pPr>
            <a:r>
              <a:rPr lang="en-GB" dirty="0"/>
              <a:t>Less overhead than creating multiple VMs</a:t>
            </a:r>
          </a:p>
          <a:p>
            <a:pPr lvl="1">
              <a:buFont typeface="Wingdings" panose="05000000000000000000" pitchFamily="2" charset="2"/>
              <a:buChar char="Ø"/>
            </a:pPr>
            <a:r>
              <a:rPr lang="en-GB" dirty="0"/>
              <a:t>Does not require hardware support or emulation</a:t>
            </a:r>
          </a:p>
          <a:p>
            <a:pPr lvl="1">
              <a:buFont typeface="Wingdings" panose="05000000000000000000" pitchFamily="2" charset="2"/>
              <a:buChar char="Ø"/>
            </a:pPr>
            <a:r>
              <a:rPr lang="en-GB" dirty="0"/>
              <a:t>Containers are isolated at the user (as opposed to kernel) level</a:t>
            </a:r>
          </a:p>
          <a:p>
            <a:pPr lvl="1">
              <a:buFont typeface="Wingdings" panose="05000000000000000000" pitchFamily="2" charset="2"/>
              <a:buChar char="Ø"/>
            </a:pPr>
            <a:endParaRPr lang="en-GB" dirty="0"/>
          </a:p>
          <a:p>
            <a:pPr marL="0" indent="0">
              <a:buNone/>
            </a:pPr>
            <a:r>
              <a:rPr lang="en-GB" dirty="0"/>
              <a:t>Docker is the best-known container technology (docker.com)</a:t>
            </a:r>
          </a:p>
          <a:p>
            <a:pPr marL="0" indent="0">
              <a:buNone/>
            </a:pPr>
            <a:r>
              <a:rPr lang="en-GB" dirty="0"/>
              <a:t>Package an application and its dependencies as a unit</a:t>
            </a:r>
          </a:p>
          <a:p>
            <a:pPr lvl="1">
              <a:buFont typeface="Wingdings" panose="05000000000000000000" pitchFamily="2" charset="2"/>
              <a:buChar char="Ø"/>
            </a:pPr>
            <a:r>
              <a:rPr lang="en-GB" dirty="0"/>
              <a:t>Run on any Linux server: flexible and portable</a:t>
            </a:r>
          </a:p>
          <a:p>
            <a:pPr lvl="1">
              <a:buFont typeface="Wingdings" panose="05000000000000000000" pitchFamily="2" charset="2"/>
              <a:buChar char="Ø"/>
            </a:pPr>
            <a:r>
              <a:rPr lang="en-GB" dirty="0"/>
              <a:t>Windows support expected soon</a:t>
            </a:r>
          </a:p>
          <a:p>
            <a:pPr lvl="1">
              <a:buFont typeface="Wingdings" panose="05000000000000000000" pitchFamily="2" charset="2"/>
              <a:buChar char="Ø"/>
            </a:pPr>
            <a:r>
              <a:rPr lang="en-GB" dirty="0"/>
              <a:t>Integrated into many other cloud products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Containers</a:t>
            </a:r>
          </a:p>
        </p:txBody>
      </p:sp>
      <p:pic>
        <p:nvPicPr>
          <p:cNvPr id="4" name="Picture 2" descr="http://siliconangle.com/files/2013/09/homepage-dock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0497" y="4379915"/>
            <a:ext cx="2210325" cy="182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93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Services</a:t>
            </a:r>
          </a:p>
        </p:txBody>
      </p:sp>
    </p:spTree>
    <p:extLst>
      <p:ext uri="{BB962C8B-B14F-4D97-AF65-F5344CB8AC3E}">
        <p14:creationId xmlns:p14="http://schemas.microsoft.com/office/powerpoint/2010/main" val="182023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spcBef>
                <a:spcPts val="600"/>
              </a:spcBef>
              <a:spcAft>
                <a:spcPts val="600"/>
              </a:spcAft>
              <a:buNone/>
            </a:pPr>
            <a:r>
              <a:rPr lang="en-GB" dirty="0"/>
              <a:t>Service-Oriented Architectures</a:t>
            </a:r>
          </a:p>
          <a:p>
            <a:pPr marL="0" indent="0">
              <a:spcBef>
                <a:spcPts val="600"/>
              </a:spcBef>
              <a:spcAft>
                <a:spcPts val="600"/>
              </a:spcAft>
              <a:buNone/>
            </a:pPr>
            <a:r>
              <a:rPr lang="en-GB" dirty="0"/>
              <a:t>Microservices</a:t>
            </a:r>
          </a:p>
          <a:p>
            <a:pPr marL="0" indent="0">
              <a:spcBef>
                <a:spcPts val="600"/>
              </a:spcBef>
              <a:spcAft>
                <a:spcPts val="600"/>
              </a:spcAft>
              <a:buNone/>
            </a:pPr>
            <a:r>
              <a:rPr lang="en-GB" dirty="0"/>
              <a:t>Service-Oriented Cloud Computing Infrastructure</a:t>
            </a:r>
          </a:p>
          <a:p>
            <a:pPr marL="0" indent="0">
              <a:spcBef>
                <a:spcPts val="600"/>
              </a:spcBef>
              <a:spcAft>
                <a:spcPts val="600"/>
              </a:spcAft>
              <a:buNone/>
            </a:pPr>
            <a:r>
              <a:rPr lang="en-GB" dirty="0"/>
              <a:t>X-as-a-Service (IaaS, PaaS &amp; SaaS)</a:t>
            </a:r>
          </a:p>
          <a:p>
            <a:pPr marL="0" indent="0">
              <a:spcBef>
                <a:spcPts val="600"/>
              </a:spcBef>
              <a:spcAft>
                <a:spcPts val="600"/>
              </a:spcAft>
              <a:buNone/>
            </a:pPr>
            <a:endParaRPr lang="en-GB" dirty="0"/>
          </a:p>
        </p:txBody>
      </p:sp>
      <p:sp>
        <p:nvSpPr>
          <p:cNvPr id="3" name="Title 2"/>
          <p:cNvSpPr>
            <a:spLocks noGrp="1"/>
          </p:cNvSpPr>
          <p:nvPr>
            <p:ph type="title"/>
          </p:nvPr>
        </p:nvSpPr>
        <p:spPr/>
        <p:txBody>
          <a:bodyPr>
            <a:normAutofit fontScale="90000"/>
          </a:bodyPr>
          <a:lstStyle/>
          <a:p>
            <a:r>
              <a:rPr lang="en-GB" dirty="0"/>
              <a:t>Services</a:t>
            </a:r>
          </a:p>
        </p:txBody>
      </p:sp>
    </p:spTree>
    <p:extLst>
      <p:ext uri="{BB962C8B-B14F-4D97-AF65-F5344CB8AC3E}">
        <p14:creationId xmlns:p14="http://schemas.microsoft.com/office/powerpoint/2010/main" val="3362092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Service: Self-contained, loosely-coupled unit of functionality</a:t>
            </a:r>
          </a:p>
          <a:p>
            <a:pPr marL="0" indent="0">
              <a:buNone/>
            </a:pPr>
            <a:endParaRPr lang="en-GB" dirty="0"/>
          </a:p>
          <a:p>
            <a:pPr marL="0" indent="0">
              <a:buNone/>
            </a:pPr>
            <a:r>
              <a:rPr lang="en-GB" dirty="0"/>
              <a:t>Each service should do one single thing</a:t>
            </a:r>
          </a:p>
          <a:p>
            <a:pPr lvl="1">
              <a:buFont typeface="Wingdings" panose="05000000000000000000" pitchFamily="2" charset="2"/>
              <a:buChar char="q"/>
            </a:pPr>
            <a:r>
              <a:rPr lang="en-GB" dirty="0"/>
              <a:t>Public contract (interface) but private implementation details</a:t>
            </a:r>
          </a:p>
          <a:p>
            <a:pPr lvl="1">
              <a:buFont typeface="Wingdings" panose="05000000000000000000" pitchFamily="2" charset="2"/>
              <a:buChar char="q"/>
            </a:pPr>
            <a:r>
              <a:rPr lang="en-GB" dirty="0"/>
              <a:t>Abstract, stateless, discoverable, composable</a:t>
            </a:r>
          </a:p>
          <a:p>
            <a:pPr lvl="1">
              <a:buFont typeface="Wingdings" panose="05000000000000000000" pitchFamily="2" charset="2"/>
              <a:buChar char="q"/>
            </a:pPr>
            <a:r>
              <a:rPr lang="en-GB" dirty="0"/>
              <a:t>Get all the usual benefits of reusable modular components</a:t>
            </a:r>
          </a:p>
        </p:txBody>
      </p:sp>
      <p:sp>
        <p:nvSpPr>
          <p:cNvPr id="3" name="Title 2"/>
          <p:cNvSpPr>
            <a:spLocks noGrp="1"/>
          </p:cNvSpPr>
          <p:nvPr>
            <p:ph type="title"/>
          </p:nvPr>
        </p:nvSpPr>
        <p:spPr/>
        <p:txBody>
          <a:bodyPr>
            <a:normAutofit fontScale="90000"/>
          </a:bodyPr>
          <a:lstStyle/>
          <a:p>
            <a:r>
              <a:rPr lang="en-GB" dirty="0"/>
              <a:t>Service-Oriented Architecture</a:t>
            </a:r>
          </a:p>
        </p:txBody>
      </p:sp>
    </p:spTree>
    <p:extLst>
      <p:ext uri="{BB962C8B-B14F-4D97-AF65-F5344CB8AC3E}">
        <p14:creationId xmlns:p14="http://schemas.microsoft.com/office/powerpoint/2010/main" val="421655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Idea is to create applications by combining services</a:t>
            </a:r>
          </a:p>
          <a:p>
            <a:pPr lvl="1">
              <a:buFont typeface="Wingdings" panose="05000000000000000000" pitchFamily="2" charset="2"/>
              <a:buChar char="q"/>
            </a:pPr>
            <a:r>
              <a:rPr lang="en-GB" dirty="0"/>
              <a:t>Easier to develop, debug and maintain	</a:t>
            </a:r>
          </a:p>
          <a:p>
            <a:pPr lvl="2">
              <a:buFont typeface="Wingdings" panose="05000000000000000000" pitchFamily="2" charset="2"/>
              <a:buChar char="q"/>
            </a:pPr>
            <a:r>
              <a:rPr lang="en-GB" dirty="0"/>
              <a:t>Can reuse existing components</a:t>
            </a:r>
          </a:p>
          <a:p>
            <a:pPr lvl="1">
              <a:buFont typeface="Wingdings" panose="05000000000000000000" pitchFamily="2" charset="2"/>
              <a:buChar char="q"/>
            </a:pPr>
            <a:r>
              <a:rPr lang="en-GB" dirty="0"/>
              <a:t>Easier to be resilient to service failures</a:t>
            </a:r>
          </a:p>
          <a:p>
            <a:pPr lvl="2">
              <a:buFont typeface="Wingdings" panose="05000000000000000000" pitchFamily="2" charset="2"/>
              <a:buChar char="q"/>
            </a:pPr>
            <a:r>
              <a:rPr lang="en-GB" dirty="0"/>
              <a:t>If one service fails, the rest of the app can carry on</a:t>
            </a:r>
          </a:p>
          <a:p>
            <a:pPr lvl="1">
              <a:buFont typeface="Wingdings" panose="05000000000000000000" pitchFamily="2" charset="2"/>
              <a:buChar char="q"/>
            </a:pPr>
            <a:r>
              <a:rPr lang="en-GB" dirty="0"/>
              <a:t>Easier to swap out one service for another</a:t>
            </a:r>
          </a:p>
          <a:p>
            <a:pPr lvl="2">
              <a:buFont typeface="Wingdings" panose="05000000000000000000" pitchFamily="2" charset="2"/>
              <a:buChar char="q"/>
            </a:pPr>
            <a:r>
              <a:rPr lang="en-GB" dirty="0"/>
              <a:t>e.g. switching payment processor or mapping provider</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Service-Oriented Architecture</a:t>
            </a:r>
          </a:p>
        </p:txBody>
      </p:sp>
    </p:spTree>
    <p:extLst>
      <p:ext uri="{BB962C8B-B14F-4D97-AF65-F5344CB8AC3E}">
        <p14:creationId xmlns:p14="http://schemas.microsoft.com/office/powerpoint/2010/main" val="1566906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 classic problem with SOA is ‘what's in it for me?’</a:t>
            </a:r>
          </a:p>
          <a:p>
            <a:pPr marL="0" indent="0">
              <a:buNone/>
            </a:pPr>
            <a:r>
              <a:rPr lang="en-GB" dirty="0"/>
              <a:t>Creating robust reusable services is more difficult than creating something for one-time use</a:t>
            </a:r>
          </a:p>
          <a:p>
            <a:pPr lvl="1">
              <a:buFont typeface="Wingdings" panose="05000000000000000000" pitchFamily="2" charset="2"/>
              <a:buChar char="q"/>
            </a:pPr>
            <a:r>
              <a:rPr lang="en-GB" dirty="0"/>
              <a:t>Requires work to define the public interface</a:t>
            </a:r>
          </a:p>
          <a:p>
            <a:pPr lvl="1">
              <a:buFont typeface="Wingdings" panose="05000000000000000000" pitchFamily="2" charset="2"/>
              <a:buChar char="q"/>
            </a:pPr>
            <a:r>
              <a:rPr lang="en-GB" dirty="0"/>
              <a:t>Must be made available to other users somehow</a:t>
            </a:r>
          </a:p>
          <a:p>
            <a:pPr lvl="1">
              <a:buFont typeface="Wingdings" panose="05000000000000000000" pitchFamily="2" charset="2"/>
              <a:buChar char="q"/>
            </a:pPr>
            <a:r>
              <a:rPr lang="en-GB" dirty="0"/>
              <a:t>Suspicion of over-engineering – YAGNI (‘you ain't gonna need it’)</a:t>
            </a:r>
          </a:p>
          <a:p>
            <a:pPr lvl="1">
              <a:buFont typeface="Wingdings" panose="05000000000000000000" pitchFamily="2" charset="2"/>
              <a:buChar char="q"/>
            </a:pPr>
            <a:endParaRPr lang="en-GB" dirty="0"/>
          </a:p>
          <a:p>
            <a:pPr marL="0" indent="0">
              <a:buNone/>
            </a:pPr>
            <a:r>
              <a:rPr lang="en-GB" dirty="0"/>
              <a:t>In the context of a cloud strategy, SOA can make more sense</a:t>
            </a:r>
          </a:p>
          <a:p>
            <a:pPr lvl="1">
              <a:buFont typeface="Wingdings" panose="05000000000000000000" pitchFamily="2" charset="2"/>
              <a:buChar char="q"/>
            </a:pPr>
            <a:r>
              <a:rPr lang="en-GB" dirty="0"/>
              <a:t>Other applications will be in the same environment</a:t>
            </a:r>
          </a:p>
          <a:p>
            <a:pPr lvl="1">
              <a:buFont typeface="Wingdings" panose="05000000000000000000" pitchFamily="2" charset="2"/>
              <a:buChar char="q"/>
            </a:pPr>
            <a:r>
              <a:rPr lang="en-GB" dirty="0"/>
              <a:t>More likely to be able to reuse a service</a:t>
            </a:r>
          </a:p>
          <a:p>
            <a:pPr lvl="1">
              <a:buFont typeface="Wingdings" panose="05000000000000000000" pitchFamily="2" charset="2"/>
              <a:buChar char="q"/>
            </a:pPr>
            <a:r>
              <a:rPr lang="en-GB" dirty="0"/>
              <a:t>Possibility of monetisation</a:t>
            </a:r>
          </a:p>
          <a:p>
            <a:pPr lvl="1">
              <a:buFont typeface="Wingdings" panose="05000000000000000000" pitchFamily="2" charset="2"/>
              <a:buChar char="q"/>
            </a:pPr>
            <a:r>
              <a:rPr lang="en-GB" dirty="0"/>
              <a:t>Particularly linked to SaaS (Software as a Service) environments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SOA and the Cloud</a:t>
            </a:r>
          </a:p>
        </p:txBody>
      </p:sp>
    </p:spTree>
    <p:extLst>
      <p:ext uri="{BB962C8B-B14F-4D97-AF65-F5344CB8AC3E}">
        <p14:creationId xmlns:p14="http://schemas.microsoft.com/office/powerpoint/2010/main" val="326838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The terms ‘cloud computing’ and ‘the cloud’ have been used to describe all kinds of different technology.</a:t>
            </a:r>
          </a:p>
          <a:p>
            <a:pPr marL="0" indent="0">
              <a:buNone/>
            </a:pPr>
            <a:endParaRPr lang="en-GB" dirty="0"/>
          </a:p>
          <a:p>
            <a:pPr marL="0" indent="0">
              <a:buNone/>
            </a:pPr>
            <a:r>
              <a:rPr lang="en-GB" dirty="0"/>
              <a:t>Are we talking about Distributed computing? Networked Services? Virtualised Servers or Hosted services?</a:t>
            </a:r>
          </a:p>
          <a:p>
            <a:pPr marL="0" indent="0">
              <a:buNone/>
            </a:pPr>
            <a:endParaRPr lang="en-GB" dirty="0"/>
          </a:p>
          <a:p>
            <a:pPr marL="0" indent="0">
              <a:buNone/>
            </a:pPr>
            <a:r>
              <a:rPr lang="en-GB" dirty="0"/>
              <a:t>The actual definition of cloud computing as reported by NIST (National Institute of Standards and Technology) is;</a:t>
            </a:r>
          </a:p>
          <a:p>
            <a:pPr marL="0" indent="0">
              <a:buNone/>
            </a:pPr>
            <a:endParaRPr lang="en-GB" dirty="0"/>
          </a:p>
          <a:p>
            <a:pPr marL="0" indent="0">
              <a:buNone/>
            </a:pPr>
            <a:r>
              <a:rPr lang="en-GB" dirty="0"/>
              <a:t>“</a:t>
            </a:r>
            <a:r>
              <a:rPr lang="en-GB" i="1"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r>
              <a:rPr lang="en-GB" dirty="0"/>
              <a:t>”</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What is the Cloud?</a:t>
            </a:r>
          </a:p>
        </p:txBody>
      </p:sp>
    </p:spTree>
    <p:extLst>
      <p:ext uri="{BB962C8B-B14F-4D97-AF65-F5344CB8AC3E}">
        <p14:creationId xmlns:p14="http://schemas.microsoft.com/office/powerpoint/2010/main" val="23886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Service-orientation taken to an extreme</a:t>
            </a:r>
          </a:p>
          <a:p>
            <a:pPr marL="0" indent="0">
              <a:buNone/>
            </a:pPr>
            <a:r>
              <a:rPr lang="en-GB" dirty="0"/>
              <a:t>Many small, highly-decoupled services, each with a single task</a:t>
            </a:r>
          </a:p>
          <a:p>
            <a:pPr marL="0" indent="0">
              <a:buNone/>
            </a:pPr>
            <a:r>
              <a:rPr lang="en-GB" dirty="0"/>
              <a:t>Very different from to a tiered/layered architecture</a:t>
            </a:r>
          </a:p>
          <a:p>
            <a:pPr lvl="1">
              <a:buFont typeface="Wingdings" panose="05000000000000000000" pitchFamily="2" charset="2"/>
              <a:buChar char="q"/>
            </a:pPr>
            <a:r>
              <a:rPr lang="en-GB" dirty="0"/>
              <a:t>May be running multiple versions of the same service</a:t>
            </a:r>
          </a:p>
          <a:p>
            <a:pPr lvl="1">
              <a:buFont typeface="Wingdings" panose="05000000000000000000" pitchFamily="2" charset="2"/>
              <a:buChar char="q"/>
            </a:pPr>
            <a:r>
              <a:rPr lang="en-GB" dirty="0"/>
              <a:t>May require service discovery (e.g. Zookeeper, Eureka)</a:t>
            </a:r>
          </a:p>
          <a:p>
            <a:pPr lvl="1">
              <a:buFont typeface="Wingdings" panose="05000000000000000000" pitchFamily="2" charset="2"/>
              <a:buChar char="q"/>
            </a:pPr>
            <a:endParaRPr lang="en-GB" dirty="0"/>
          </a:p>
          <a:p>
            <a:pPr marL="0" indent="0">
              <a:buNone/>
            </a:pPr>
            <a:r>
              <a:rPr lang="en-GB" dirty="0"/>
              <a:t>Slightly different from a service-oriented architecture</a:t>
            </a:r>
          </a:p>
          <a:p>
            <a:pPr lvl="1">
              <a:buFont typeface="Wingdings" panose="05000000000000000000" pitchFamily="2" charset="2"/>
              <a:buChar char="q"/>
            </a:pPr>
            <a:r>
              <a:rPr lang="en-GB" dirty="0"/>
              <a:t>Services might not be reusable across applications</a:t>
            </a:r>
          </a:p>
          <a:p>
            <a:pPr lvl="1">
              <a:buFont typeface="Wingdings" panose="05000000000000000000" pitchFamily="2" charset="2"/>
              <a:buChar char="q"/>
            </a:pPr>
            <a:r>
              <a:rPr lang="en-GB" dirty="0"/>
              <a:t>Not really about integration and reuse</a:t>
            </a:r>
          </a:p>
          <a:p>
            <a:pPr lvl="1">
              <a:buFont typeface="Wingdings" panose="05000000000000000000" pitchFamily="2" charset="2"/>
              <a:buChar char="q"/>
            </a:pPr>
            <a:r>
              <a:rPr lang="en-GB" dirty="0"/>
              <a:t>More focused on modularity, replaceability</a:t>
            </a:r>
          </a:p>
          <a:p>
            <a:pPr lvl="1">
              <a:buFont typeface="Wingdings" panose="05000000000000000000" pitchFamily="2" charset="2"/>
              <a:buChar char="q"/>
            </a:pPr>
            <a:r>
              <a:rPr lang="en-GB" dirty="0"/>
              <a:t>Optimised for continuous delivery/DevOps</a:t>
            </a:r>
          </a:p>
          <a:p>
            <a:pPr lvl="1">
              <a:buFont typeface="Wingdings" panose="05000000000000000000" pitchFamily="2" charset="2"/>
              <a:buChar char="q"/>
            </a:pPr>
            <a:r>
              <a:rPr lang="en-GB" dirty="0"/>
              <a:t>Good fit for containerisation via (e.g.) Docker</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Microservices</a:t>
            </a:r>
          </a:p>
        </p:txBody>
      </p:sp>
    </p:spTree>
    <p:extLst>
      <p:ext uri="{BB962C8B-B14F-4D97-AF65-F5344CB8AC3E}">
        <p14:creationId xmlns:p14="http://schemas.microsoft.com/office/powerpoint/2010/main" val="49838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5"/>
          </p:nvPr>
        </p:nvPicPr>
        <p:blipFill>
          <a:blip r:embed="rId3"/>
          <a:stretch>
            <a:fillRect/>
          </a:stretch>
        </p:blipFill>
        <p:spPr>
          <a:xfrm>
            <a:off x="936461" y="659381"/>
            <a:ext cx="8524672" cy="5301582"/>
          </a:xfrm>
          <a:prstGeom prst="rect">
            <a:avLst/>
          </a:prstGeom>
        </p:spPr>
      </p:pic>
      <p:sp>
        <p:nvSpPr>
          <p:cNvPr id="4" name="Title 3"/>
          <p:cNvSpPr>
            <a:spLocks noGrp="1"/>
          </p:cNvSpPr>
          <p:nvPr>
            <p:ph type="title"/>
          </p:nvPr>
        </p:nvSpPr>
        <p:spPr/>
        <p:txBody>
          <a:bodyPr/>
          <a:lstStyle/>
          <a:p>
            <a:r>
              <a:rPr lang="en-GB" dirty="0"/>
              <a:t>Microservices example: Amazon homepage</a:t>
            </a:r>
          </a:p>
        </p:txBody>
      </p:sp>
      <p:sp>
        <p:nvSpPr>
          <p:cNvPr id="6" name="Text Placeholder 5"/>
          <p:cNvSpPr>
            <a:spLocks noGrp="1"/>
          </p:cNvSpPr>
          <p:nvPr>
            <p:ph type="body" sz="quarter" idx="17"/>
          </p:nvPr>
        </p:nvSpPr>
        <p:spPr>
          <a:xfrm>
            <a:off x="9653712" y="-185195"/>
            <a:ext cx="2387817" cy="6276030"/>
          </a:xfrm>
        </p:spPr>
        <p:txBody>
          <a:bodyPr/>
          <a:lstStyle/>
          <a:p>
            <a:r>
              <a:rPr lang="en-GB" dirty="0"/>
              <a:t>Not monolithic – actually built from hundreds of reusable services.</a:t>
            </a:r>
          </a:p>
          <a:p>
            <a:r>
              <a:rPr lang="en-GB" dirty="0"/>
              <a:t>Amazon have a policy of ‘two-pizza teams’: the team that creates a service should contain very few people – no more than can be fed with two pizzas.</a:t>
            </a:r>
          </a:p>
        </p:txBody>
      </p:sp>
    </p:spTree>
    <p:extLst>
      <p:ext uri="{BB962C8B-B14F-4D97-AF65-F5344CB8AC3E}">
        <p14:creationId xmlns:p14="http://schemas.microsoft.com/office/powerpoint/2010/main" val="3833650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929600"/>
            <a:ext cx="11404800" cy="4546800"/>
          </a:xfrm>
        </p:spPr>
        <p:txBody>
          <a:bodyPr/>
          <a:lstStyle/>
          <a:p>
            <a:pPr marL="0" indent="0">
              <a:buNone/>
            </a:pPr>
            <a:r>
              <a:rPr lang="en-GB" dirty="0"/>
              <a:t>Now we have access to virtualisation and resource pooling</a:t>
            </a:r>
          </a:p>
          <a:p>
            <a:pPr marL="0" indent="0">
              <a:buNone/>
            </a:pPr>
            <a:r>
              <a:rPr lang="en-GB" dirty="0"/>
              <a:t>So service-orientation can now be applied to infrastructure</a:t>
            </a:r>
          </a:p>
          <a:p>
            <a:pPr lvl="1">
              <a:buFont typeface="Wingdings" panose="05000000000000000000" pitchFamily="2" charset="2"/>
              <a:buChar char="q"/>
            </a:pPr>
            <a:r>
              <a:rPr lang="en-GB" dirty="0"/>
              <a:t>"SOCCI can be defined as service-oriented, utility-based, manageable, scalable on-demand infrastructure that supports essential cloud characteristics, service, and deployment models“</a:t>
            </a:r>
          </a:p>
          <a:p>
            <a:pPr marL="0" indent="0">
              <a:buNone/>
            </a:pPr>
            <a:endParaRPr lang="en-GB" dirty="0"/>
          </a:p>
          <a:p>
            <a:pPr marL="0" indent="0">
              <a:buNone/>
            </a:pPr>
            <a:r>
              <a:rPr lang="en-GB" dirty="0"/>
              <a:t>This gives us what we need in order to implement and manage an Infrastructure-as-a-Service environment</a:t>
            </a:r>
          </a:p>
          <a:p>
            <a:pPr lvl="1">
              <a:buFont typeface="Wingdings" panose="05000000000000000000" pitchFamily="2" charset="2"/>
              <a:buChar char="q"/>
            </a:pPr>
            <a:r>
              <a:rPr lang="en-GB" dirty="0"/>
              <a:t>SOCCI is the underlying infrastructure for IaaS</a:t>
            </a:r>
          </a:p>
          <a:p>
            <a:pPr marL="0" indent="0">
              <a:buNone/>
            </a:pPr>
            <a:endParaRPr lang="en-GB" dirty="0"/>
          </a:p>
          <a:p>
            <a:pPr marL="0" indent="0">
              <a:buNone/>
            </a:pPr>
            <a:r>
              <a:rPr lang="en-GB" dirty="0"/>
              <a:t>More about SOCCI:</a:t>
            </a:r>
          </a:p>
          <a:p>
            <a:pPr marL="0" indent="0">
              <a:buNone/>
            </a:pPr>
            <a:r>
              <a:rPr lang="en-GB" dirty="0"/>
              <a:t>http://www.opengroup.org/soa/source-book/socci/index.htm</a:t>
            </a:r>
          </a:p>
          <a:p>
            <a:pPr marL="0" indent="0">
              <a:buNone/>
            </a:pPr>
            <a:endParaRPr lang="en-GB" dirty="0"/>
          </a:p>
        </p:txBody>
      </p:sp>
      <p:sp>
        <p:nvSpPr>
          <p:cNvPr id="5" name="Title 4"/>
          <p:cNvSpPr>
            <a:spLocks noGrp="1"/>
          </p:cNvSpPr>
          <p:nvPr>
            <p:ph type="title"/>
          </p:nvPr>
        </p:nvSpPr>
        <p:spPr>
          <a:xfrm>
            <a:off x="414000" y="1036800"/>
            <a:ext cx="10118962" cy="626400"/>
          </a:xfrm>
        </p:spPr>
        <p:txBody>
          <a:bodyPr>
            <a:normAutofit fontScale="90000"/>
          </a:bodyPr>
          <a:lstStyle/>
          <a:p>
            <a:r>
              <a:rPr lang="en-GB" dirty="0"/>
              <a:t>SOCCI: Service-Oriented Cloud Computing Infrastructure</a:t>
            </a:r>
          </a:p>
        </p:txBody>
      </p:sp>
    </p:spTree>
    <p:extLst>
      <p:ext uri="{BB962C8B-B14F-4D97-AF65-F5344CB8AC3E}">
        <p14:creationId xmlns:p14="http://schemas.microsoft.com/office/powerpoint/2010/main" val="195051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929600"/>
            <a:ext cx="11404800" cy="4546800"/>
          </a:xfrm>
        </p:spPr>
        <p:txBody>
          <a:bodyPr/>
          <a:lstStyle/>
          <a:p>
            <a:pPr marL="0" indent="0">
              <a:buNone/>
            </a:pPr>
            <a:r>
              <a:rPr lang="en-GB" sz="1600" dirty="0"/>
              <a:t>IaaS: Infrastructure as a Service</a:t>
            </a:r>
          </a:p>
          <a:p>
            <a:pPr lvl="1">
              <a:buFont typeface="Wingdings" panose="05000000000000000000" pitchFamily="2" charset="2"/>
              <a:buChar char="Ø"/>
            </a:pPr>
            <a:r>
              <a:rPr lang="en-GB" sz="1400" dirty="0"/>
              <a:t>Consumer can provision computing, storage and network capacity</a:t>
            </a:r>
          </a:p>
          <a:p>
            <a:pPr lvl="1">
              <a:buFont typeface="Wingdings" panose="05000000000000000000" pitchFamily="2" charset="2"/>
              <a:buChar char="Ø"/>
            </a:pPr>
            <a:r>
              <a:rPr lang="en-GB" sz="1400" dirty="0"/>
              <a:t>Deploy and run arbitrary applications, including operating systems</a:t>
            </a:r>
          </a:p>
          <a:p>
            <a:pPr marL="0" indent="0">
              <a:buNone/>
            </a:pPr>
            <a:endParaRPr lang="en-GB" sz="1600" dirty="0"/>
          </a:p>
          <a:p>
            <a:pPr marL="0" indent="0">
              <a:buNone/>
            </a:pPr>
            <a:r>
              <a:rPr lang="en-GB" sz="1600" dirty="0"/>
              <a:t>PaaS: Platform as a Service</a:t>
            </a:r>
          </a:p>
          <a:p>
            <a:pPr lvl="1">
              <a:buFont typeface="Wingdings" panose="05000000000000000000" pitchFamily="2" charset="2"/>
              <a:buChar char="Ø"/>
            </a:pPr>
            <a:r>
              <a:rPr lang="en-GB" sz="1400" dirty="0"/>
              <a:t>Typically built on top of IaaS</a:t>
            </a:r>
          </a:p>
          <a:p>
            <a:pPr lvl="1">
              <a:buFont typeface="Wingdings" panose="05000000000000000000" pitchFamily="2" charset="2"/>
              <a:buChar char="Ø"/>
            </a:pPr>
            <a:r>
              <a:rPr lang="en-GB" sz="1400" dirty="0"/>
              <a:t>Consumer deploys custom applications, but has limited or no access to the hosting environment, operating system, etc.</a:t>
            </a:r>
          </a:p>
          <a:p>
            <a:pPr marL="0" indent="0">
              <a:buNone/>
            </a:pPr>
            <a:endParaRPr lang="en-GB" sz="1600" dirty="0"/>
          </a:p>
          <a:p>
            <a:pPr marL="0" indent="0">
              <a:buNone/>
            </a:pPr>
            <a:r>
              <a:rPr lang="en-GB" sz="1600" dirty="0"/>
              <a:t>SaaS: Software as a Service</a:t>
            </a:r>
          </a:p>
          <a:p>
            <a:pPr lvl="1">
              <a:buFont typeface="Wingdings" panose="05000000000000000000" pitchFamily="2" charset="2"/>
              <a:buChar char="Ø"/>
            </a:pPr>
            <a:r>
              <a:rPr lang="en-GB" sz="1400" dirty="0"/>
              <a:t>Typically built on top of PaaS</a:t>
            </a:r>
          </a:p>
          <a:p>
            <a:pPr lvl="1">
              <a:buFont typeface="Wingdings" panose="05000000000000000000" pitchFamily="2" charset="2"/>
              <a:buChar char="Ø"/>
            </a:pPr>
            <a:r>
              <a:rPr lang="en-GB" sz="1400" dirty="0"/>
              <a:t>Consumer uses existing applications hosted in the cloud</a:t>
            </a:r>
          </a:p>
          <a:p>
            <a:pPr lvl="1">
              <a:buFont typeface="Wingdings" panose="05000000000000000000" pitchFamily="2" charset="2"/>
              <a:buChar char="Ø"/>
            </a:pPr>
            <a:r>
              <a:rPr lang="en-GB" sz="1400" dirty="0"/>
              <a:t>Consumer may have access to user-specific configuration settings, but not to any other configuration or deployment capabilities</a:t>
            </a:r>
          </a:p>
          <a:p>
            <a:pPr marL="0" indent="0">
              <a:buNone/>
            </a:pPr>
            <a:endParaRPr lang="en-GB" sz="1600" dirty="0"/>
          </a:p>
        </p:txBody>
      </p:sp>
      <p:sp>
        <p:nvSpPr>
          <p:cNvPr id="5" name="Title 4"/>
          <p:cNvSpPr>
            <a:spLocks noGrp="1"/>
          </p:cNvSpPr>
          <p:nvPr>
            <p:ph type="title"/>
          </p:nvPr>
        </p:nvSpPr>
        <p:spPr>
          <a:xfrm>
            <a:off x="414000" y="1036800"/>
            <a:ext cx="10118962" cy="626400"/>
          </a:xfrm>
        </p:spPr>
        <p:txBody>
          <a:bodyPr>
            <a:normAutofit fontScale="90000"/>
          </a:bodyPr>
          <a:lstStyle/>
          <a:p>
            <a:r>
              <a:rPr lang="en-GB" dirty="0"/>
              <a:t>IaaS, PaaS and SaaS</a:t>
            </a:r>
          </a:p>
        </p:txBody>
      </p:sp>
    </p:spTree>
    <p:extLst>
      <p:ext uri="{BB962C8B-B14F-4D97-AF65-F5344CB8AC3E}">
        <p14:creationId xmlns:p14="http://schemas.microsoft.com/office/powerpoint/2010/main" val="203648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Examples</a:t>
            </a:r>
          </a:p>
        </p:txBody>
      </p:sp>
      <p:sp>
        <p:nvSpPr>
          <p:cNvPr id="6" name="Text Placeholder 5"/>
          <p:cNvSpPr>
            <a:spLocks noGrp="1"/>
          </p:cNvSpPr>
          <p:nvPr>
            <p:ph type="body" sz="quarter" idx="17"/>
          </p:nvPr>
        </p:nvSpPr>
        <p:spPr/>
        <p:txBody>
          <a:bodyPr/>
          <a:lstStyle/>
          <a:p>
            <a:r>
              <a:rPr lang="en-GB" dirty="0"/>
              <a:t>The graphic above shows some of the sorts of functionality that can be provided by IaaS, PaaS and SaaS services.</a:t>
            </a:r>
          </a:p>
          <a:p>
            <a:endParaRPr lang="en-GB" dirty="0"/>
          </a:p>
        </p:txBody>
      </p:sp>
      <p:pic>
        <p:nvPicPr>
          <p:cNvPr id="7" name="Content Placeholder 6"/>
          <p:cNvPicPr>
            <a:picLocks noGrp="1" noChangeAspect="1"/>
          </p:cNvPicPr>
          <p:nvPr>
            <p:ph sz="quarter" idx="15"/>
          </p:nvPr>
        </p:nvPicPr>
        <p:blipFill rotWithShape="1">
          <a:blip r:embed="rId3"/>
          <a:srcRect l="7753" t="2003" r="6832" b="5830"/>
          <a:stretch/>
        </p:blipFill>
        <p:spPr>
          <a:xfrm>
            <a:off x="1633254" y="91788"/>
            <a:ext cx="6827839" cy="6667439"/>
          </a:xfrm>
          <a:prstGeom prst="rect">
            <a:avLst/>
          </a:prstGeom>
        </p:spPr>
      </p:pic>
    </p:spTree>
    <p:extLst>
      <p:ext uri="{BB962C8B-B14F-4D97-AF65-F5344CB8AC3E}">
        <p14:creationId xmlns:p14="http://schemas.microsoft.com/office/powerpoint/2010/main" val="171595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Management responsibilities of AS-A-Service</a:t>
            </a:r>
          </a:p>
        </p:txBody>
      </p:sp>
      <p:sp>
        <p:nvSpPr>
          <p:cNvPr id="4" name="Text Placeholder 3"/>
          <p:cNvSpPr>
            <a:spLocks noGrp="1"/>
          </p:cNvSpPr>
          <p:nvPr>
            <p:ph type="body" sz="quarter" idx="17"/>
          </p:nvPr>
        </p:nvSpPr>
        <p:spPr>
          <a:xfrm>
            <a:off x="9701878" y="1679491"/>
            <a:ext cx="2387817" cy="4719600"/>
          </a:xfrm>
        </p:spPr>
        <p:txBody>
          <a:bodyPr/>
          <a:lstStyle/>
          <a:p>
            <a:r>
              <a:rPr lang="en-GB" dirty="0"/>
              <a:t>One of the key distinctions between the three service models is in the shared management responsibilities for the infrastructure stack.</a:t>
            </a:r>
          </a:p>
          <a:p>
            <a:endParaRPr lang="en-GB" dirty="0"/>
          </a:p>
        </p:txBody>
      </p:sp>
      <p:grpSp>
        <p:nvGrpSpPr>
          <p:cNvPr id="5" name="Group 4"/>
          <p:cNvGrpSpPr/>
          <p:nvPr/>
        </p:nvGrpSpPr>
        <p:grpSpPr>
          <a:xfrm>
            <a:off x="940696" y="928694"/>
            <a:ext cx="8630687" cy="5223495"/>
            <a:chOff x="142844" y="928694"/>
            <a:chExt cx="8630687" cy="5223495"/>
          </a:xfrm>
        </p:grpSpPr>
        <p:grpSp>
          <p:nvGrpSpPr>
            <p:cNvPr id="6" name="Group 5"/>
            <p:cNvGrpSpPr/>
            <p:nvPr/>
          </p:nvGrpSpPr>
          <p:grpSpPr>
            <a:xfrm>
              <a:off x="4541364" y="928695"/>
              <a:ext cx="2032907" cy="4712840"/>
              <a:chOff x="4511783" y="1502228"/>
              <a:chExt cx="2032907" cy="4712840"/>
            </a:xfrm>
          </p:grpSpPr>
          <p:sp>
            <p:nvSpPr>
              <p:cNvPr id="42" name="Rectangle 41"/>
              <p:cNvSpPr/>
              <p:nvPr/>
            </p:nvSpPr>
            <p:spPr>
              <a:xfrm>
                <a:off x="4511783" y="1502228"/>
                <a:ext cx="2032907" cy="4712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800" b="1" dirty="0" err="1">
                    <a:solidFill>
                      <a:schemeClr val="tx1"/>
                    </a:solidFill>
                    <a:latin typeface="Arial" pitchFamily="34" charset="0"/>
                    <a:cs typeface="Arial" pitchFamily="34" charset="0"/>
                  </a:rPr>
                  <a:t>PaaS</a:t>
                </a:r>
                <a:r>
                  <a:rPr lang="en-GB" sz="1800" b="1" dirty="0">
                    <a:solidFill>
                      <a:schemeClr val="tx1"/>
                    </a:solidFill>
                    <a:latin typeface="Arial" pitchFamily="34" charset="0"/>
                    <a:cs typeface="Arial" pitchFamily="34" charset="0"/>
                  </a:rPr>
                  <a:t> </a:t>
                </a:r>
                <a:br>
                  <a:rPr lang="en-GB" sz="1800" b="1" dirty="0">
                    <a:solidFill>
                      <a:schemeClr val="tx1"/>
                    </a:solidFill>
                    <a:latin typeface="Arial" pitchFamily="34" charset="0"/>
                    <a:cs typeface="Arial" pitchFamily="34" charset="0"/>
                  </a:rPr>
                </a:br>
                <a:r>
                  <a:rPr lang="en-GB" sz="1200" b="1" dirty="0">
                    <a:solidFill>
                      <a:schemeClr val="tx1"/>
                    </a:solidFill>
                    <a:latin typeface="Arial" pitchFamily="34" charset="0"/>
                    <a:cs typeface="Arial" pitchFamily="34" charset="0"/>
                  </a:rPr>
                  <a:t>(platform)</a:t>
                </a:r>
              </a:p>
            </p:txBody>
          </p:sp>
          <p:sp>
            <p:nvSpPr>
              <p:cNvPr id="43" name="Rounded Rectangle 5"/>
              <p:cNvSpPr/>
              <p:nvPr/>
            </p:nvSpPr>
            <p:spPr>
              <a:xfrm>
                <a:off x="4585261" y="2059385"/>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Application</a:t>
                </a:r>
              </a:p>
            </p:txBody>
          </p:sp>
          <p:sp>
            <p:nvSpPr>
              <p:cNvPr id="44" name="Rounded Rectangle 6"/>
              <p:cNvSpPr/>
              <p:nvPr/>
            </p:nvSpPr>
            <p:spPr>
              <a:xfrm>
                <a:off x="4585261" y="2521021"/>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Data</a:t>
                </a:r>
              </a:p>
            </p:txBody>
          </p:sp>
          <p:sp>
            <p:nvSpPr>
              <p:cNvPr id="45" name="Rounded Rectangle 7"/>
              <p:cNvSpPr/>
              <p:nvPr/>
            </p:nvSpPr>
            <p:spPr>
              <a:xfrm>
                <a:off x="4585261" y="2982658"/>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Runtime</a:t>
                </a:r>
              </a:p>
            </p:txBody>
          </p:sp>
          <p:sp>
            <p:nvSpPr>
              <p:cNvPr id="46" name="Rounded Rectangle 8"/>
              <p:cNvSpPr/>
              <p:nvPr/>
            </p:nvSpPr>
            <p:spPr>
              <a:xfrm>
                <a:off x="4585261" y="3444294"/>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Middleware</a:t>
                </a:r>
              </a:p>
            </p:txBody>
          </p:sp>
          <p:sp>
            <p:nvSpPr>
              <p:cNvPr id="47" name="Rounded Rectangle 9"/>
              <p:cNvSpPr/>
              <p:nvPr/>
            </p:nvSpPr>
            <p:spPr>
              <a:xfrm>
                <a:off x="4585261" y="3905931"/>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Operating System</a:t>
                </a:r>
              </a:p>
            </p:txBody>
          </p:sp>
          <p:sp>
            <p:nvSpPr>
              <p:cNvPr id="48" name="Rounded Rectangle 10"/>
              <p:cNvSpPr/>
              <p:nvPr/>
            </p:nvSpPr>
            <p:spPr>
              <a:xfrm>
                <a:off x="4585261" y="4367567"/>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Virtualisation</a:t>
                </a:r>
              </a:p>
            </p:txBody>
          </p:sp>
          <p:sp>
            <p:nvSpPr>
              <p:cNvPr id="49" name="Rounded Rectangle 11"/>
              <p:cNvSpPr/>
              <p:nvPr/>
            </p:nvSpPr>
            <p:spPr>
              <a:xfrm>
                <a:off x="4585261" y="4829204"/>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server</a:t>
                </a:r>
              </a:p>
            </p:txBody>
          </p:sp>
          <p:sp>
            <p:nvSpPr>
              <p:cNvPr id="50" name="Rounded Rectangle 12"/>
              <p:cNvSpPr/>
              <p:nvPr/>
            </p:nvSpPr>
            <p:spPr>
              <a:xfrm>
                <a:off x="4585261" y="5290841"/>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storage</a:t>
                </a:r>
              </a:p>
            </p:txBody>
          </p:sp>
          <p:sp>
            <p:nvSpPr>
              <p:cNvPr id="51" name="Rounded Rectangle 13"/>
              <p:cNvSpPr/>
              <p:nvPr/>
            </p:nvSpPr>
            <p:spPr>
              <a:xfrm>
                <a:off x="4585261" y="5752474"/>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network</a:t>
                </a:r>
              </a:p>
            </p:txBody>
          </p:sp>
        </p:grpSp>
        <p:grpSp>
          <p:nvGrpSpPr>
            <p:cNvPr id="7" name="Group 6"/>
            <p:cNvGrpSpPr/>
            <p:nvPr/>
          </p:nvGrpSpPr>
          <p:grpSpPr>
            <a:xfrm>
              <a:off x="2342104" y="928696"/>
              <a:ext cx="2032907" cy="4712840"/>
              <a:chOff x="2312523" y="1502229"/>
              <a:chExt cx="2032907" cy="4712840"/>
            </a:xfrm>
          </p:grpSpPr>
          <p:sp>
            <p:nvSpPr>
              <p:cNvPr id="32" name="Rectangle 31"/>
              <p:cNvSpPr/>
              <p:nvPr/>
            </p:nvSpPr>
            <p:spPr>
              <a:xfrm>
                <a:off x="2312523" y="1502229"/>
                <a:ext cx="2032907" cy="4712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800" b="1" dirty="0" err="1">
                    <a:solidFill>
                      <a:schemeClr val="tx1"/>
                    </a:solidFill>
                    <a:latin typeface="Arial" pitchFamily="34" charset="0"/>
                    <a:cs typeface="Arial" pitchFamily="34" charset="0"/>
                  </a:rPr>
                  <a:t>IaaS</a:t>
                </a:r>
                <a:r>
                  <a:rPr lang="en-GB" sz="1800" b="1" dirty="0">
                    <a:solidFill>
                      <a:schemeClr val="tx1"/>
                    </a:solidFill>
                    <a:latin typeface="Arial" pitchFamily="34" charset="0"/>
                    <a:cs typeface="Arial" pitchFamily="34" charset="0"/>
                  </a:rPr>
                  <a:t> </a:t>
                </a:r>
                <a:br>
                  <a:rPr lang="en-GB" sz="2000" b="1" dirty="0">
                    <a:solidFill>
                      <a:schemeClr val="tx1"/>
                    </a:solidFill>
                    <a:latin typeface="Arial" pitchFamily="34" charset="0"/>
                    <a:cs typeface="Arial" pitchFamily="34" charset="0"/>
                  </a:rPr>
                </a:br>
                <a:r>
                  <a:rPr lang="en-GB" sz="1200" b="1" dirty="0">
                    <a:solidFill>
                      <a:schemeClr val="tx1"/>
                    </a:solidFill>
                    <a:latin typeface="Arial" pitchFamily="34" charset="0"/>
                    <a:cs typeface="Arial" pitchFamily="34" charset="0"/>
                  </a:rPr>
                  <a:t>(infrastructure)</a:t>
                </a:r>
                <a:endParaRPr lang="en-GB" sz="1050" b="1" dirty="0">
                  <a:solidFill>
                    <a:schemeClr val="tx1"/>
                  </a:solidFill>
                  <a:latin typeface="Arial" pitchFamily="34" charset="0"/>
                  <a:cs typeface="Arial" pitchFamily="34" charset="0"/>
                </a:endParaRPr>
              </a:p>
            </p:txBody>
          </p:sp>
          <p:sp>
            <p:nvSpPr>
              <p:cNvPr id="33" name="Rounded Rectangle 18"/>
              <p:cNvSpPr/>
              <p:nvPr/>
            </p:nvSpPr>
            <p:spPr>
              <a:xfrm>
                <a:off x="2386001" y="2059386"/>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Application</a:t>
                </a:r>
              </a:p>
            </p:txBody>
          </p:sp>
          <p:sp>
            <p:nvSpPr>
              <p:cNvPr id="34" name="Rounded Rectangle 19"/>
              <p:cNvSpPr/>
              <p:nvPr/>
            </p:nvSpPr>
            <p:spPr>
              <a:xfrm>
                <a:off x="2386001" y="2521022"/>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Data</a:t>
                </a:r>
              </a:p>
            </p:txBody>
          </p:sp>
          <p:sp>
            <p:nvSpPr>
              <p:cNvPr id="35" name="Rounded Rectangle 20"/>
              <p:cNvSpPr/>
              <p:nvPr/>
            </p:nvSpPr>
            <p:spPr>
              <a:xfrm>
                <a:off x="2386001" y="2982659"/>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Runtime</a:t>
                </a:r>
              </a:p>
            </p:txBody>
          </p:sp>
          <p:sp>
            <p:nvSpPr>
              <p:cNvPr id="36" name="Rounded Rectangle 21"/>
              <p:cNvSpPr/>
              <p:nvPr/>
            </p:nvSpPr>
            <p:spPr>
              <a:xfrm>
                <a:off x="2386001" y="3444295"/>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Middleware</a:t>
                </a:r>
              </a:p>
            </p:txBody>
          </p:sp>
          <p:sp>
            <p:nvSpPr>
              <p:cNvPr id="37" name="Rounded Rectangle 22"/>
              <p:cNvSpPr/>
              <p:nvPr/>
            </p:nvSpPr>
            <p:spPr>
              <a:xfrm>
                <a:off x="2386001" y="3905932"/>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Operating System</a:t>
                </a:r>
              </a:p>
            </p:txBody>
          </p:sp>
          <p:sp>
            <p:nvSpPr>
              <p:cNvPr id="38" name="Rounded Rectangle 23"/>
              <p:cNvSpPr/>
              <p:nvPr/>
            </p:nvSpPr>
            <p:spPr>
              <a:xfrm>
                <a:off x="2386001" y="4367568"/>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Virtualisation</a:t>
                </a:r>
              </a:p>
            </p:txBody>
          </p:sp>
          <p:sp>
            <p:nvSpPr>
              <p:cNvPr id="39" name="Rounded Rectangle 24"/>
              <p:cNvSpPr/>
              <p:nvPr/>
            </p:nvSpPr>
            <p:spPr>
              <a:xfrm>
                <a:off x="2386001" y="4829205"/>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server</a:t>
                </a:r>
              </a:p>
            </p:txBody>
          </p:sp>
          <p:sp>
            <p:nvSpPr>
              <p:cNvPr id="40" name="Rounded Rectangle 25"/>
              <p:cNvSpPr/>
              <p:nvPr/>
            </p:nvSpPr>
            <p:spPr>
              <a:xfrm>
                <a:off x="2386001" y="5290842"/>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storage</a:t>
                </a:r>
              </a:p>
            </p:txBody>
          </p:sp>
          <p:sp>
            <p:nvSpPr>
              <p:cNvPr id="41" name="Rounded Rectangle 26"/>
              <p:cNvSpPr/>
              <p:nvPr/>
            </p:nvSpPr>
            <p:spPr>
              <a:xfrm>
                <a:off x="2386001" y="5752475"/>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network</a:t>
                </a:r>
              </a:p>
            </p:txBody>
          </p:sp>
        </p:grpSp>
        <p:grpSp>
          <p:nvGrpSpPr>
            <p:cNvPr id="8" name="Group 7"/>
            <p:cNvGrpSpPr/>
            <p:nvPr/>
          </p:nvGrpSpPr>
          <p:grpSpPr>
            <a:xfrm>
              <a:off x="142844" y="928696"/>
              <a:ext cx="2032907" cy="4712840"/>
              <a:chOff x="113263" y="1502229"/>
              <a:chExt cx="2032907" cy="4712840"/>
            </a:xfrm>
          </p:grpSpPr>
          <p:sp>
            <p:nvSpPr>
              <p:cNvPr id="22" name="Rectangle 21"/>
              <p:cNvSpPr/>
              <p:nvPr/>
            </p:nvSpPr>
            <p:spPr>
              <a:xfrm>
                <a:off x="113263" y="1502229"/>
                <a:ext cx="2032907" cy="4712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800" b="1" dirty="0">
                    <a:solidFill>
                      <a:schemeClr val="tx1"/>
                    </a:solidFill>
                    <a:latin typeface="Arial" pitchFamily="34" charset="0"/>
                    <a:cs typeface="Arial" pitchFamily="34" charset="0"/>
                  </a:rPr>
                  <a:t>On-Premises</a:t>
                </a:r>
                <a:endParaRPr lang="en-GB" sz="1200" b="1" dirty="0">
                  <a:solidFill>
                    <a:schemeClr val="tx1"/>
                  </a:solidFill>
                  <a:latin typeface="Arial" pitchFamily="34" charset="0"/>
                  <a:cs typeface="Arial" pitchFamily="34" charset="0"/>
                </a:endParaRPr>
              </a:p>
            </p:txBody>
          </p:sp>
          <p:sp>
            <p:nvSpPr>
              <p:cNvPr id="23" name="Rounded Rectangle 29"/>
              <p:cNvSpPr/>
              <p:nvPr/>
            </p:nvSpPr>
            <p:spPr>
              <a:xfrm>
                <a:off x="186741" y="2059386"/>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Application</a:t>
                </a:r>
              </a:p>
            </p:txBody>
          </p:sp>
          <p:sp>
            <p:nvSpPr>
              <p:cNvPr id="24" name="Rounded Rectangle 30"/>
              <p:cNvSpPr/>
              <p:nvPr/>
            </p:nvSpPr>
            <p:spPr>
              <a:xfrm>
                <a:off x="186741" y="2521022"/>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Data</a:t>
                </a:r>
              </a:p>
            </p:txBody>
          </p:sp>
          <p:sp>
            <p:nvSpPr>
              <p:cNvPr id="25" name="Rounded Rectangle 31"/>
              <p:cNvSpPr/>
              <p:nvPr/>
            </p:nvSpPr>
            <p:spPr>
              <a:xfrm>
                <a:off x="186741" y="2982659"/>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Runtime</a:t>
                </a:r>
              </a:p>
            </p:txBody>
          </p:sp>
          <p:sp>
            <p:nvSpPr>
              <p:cNvPr id="26" name="Rounded Rectangle 32"/>
              <p:cNvSpPr/>
              <p:nvPr/>
            </p:nvSpPr>
            <p:spPr>
              <a:xfrm>
                <a:off x="186741" y="3444295"/>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Middleware</a:t>
                </a:r>
              </a:p>
            </p:txBody>
          </p:sp>
          <p:sp>
            <p:nvSpPr>
              <p:cNvPr id="27" name="Rounded Rectangle 33"/>
              <p:cNvSpPr/>
              <p:nvPr/>
            </p:nvSpPr>
            <p:spPr>
              <a:xfrm>
                <a:off x="186741" y="3905932"/>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Operating System</a:t>
                </a:r>
              </a:p>
            </p:txBody>
          </p:sp>
          <p:sp>
            <p:nvSpPr>
              <p:cNvPr id="28" name="Rounded Rectangle 34"/>
              <p:cNvSpPr/>
              <p:nvPr/>
            </p:nvSpPr>
            <p:spPr>
              <a:xfrm>
                <a:off x="186741" y="4367568"/>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Virtualisation</a:t>
                </a:r>
              </a:p>
            </p:txBody>
          </p:sp>
          <p:sp>
            <p:nvSpPr>
              <p:cNvPr id="29" name="Rounded Rectangle 35"/>
              <p:cNvSpPr/>
              <p:nvPr/>
            </p:nvSpPr>
            <p:spPr>
              <a:xfrm>
                <a:off x="186741" y="4829205"/>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server</a:t>
                </a:r>
              </a:p>
            </p:txBody>
          </p:sp>
          <p:sp>
            <p:nvSpPr>
              <p:cNvPr id="30" name="Rounded Rectangle 36"/>
              <p:cNvSpPr/>
              <p:nvPr/>
            </p:nvSpPr>
            <p:spPr>
              <a:xfrm>
                <a:off x="186741" y="5290842"/>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storage</a:t>
                </a:r>
              </a:p>
            </p:txBody>
          </p:sp>
          <p:sp>
            <p:nvSpPr>
              <p:cNvPr id="31" name="Rounded Rectangle 37"/>
              <p:cNvSpPr/>
              <p:nvPr/>
            </p:nvSpPr>
            <p:spPr>
              <a:xfrm>
                <a:off x="186741" y="5752475"/>
                <a:ext cx="1877786" cy="387281"/>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network</a:t>
                </a:r>
              </a:p>
            </p:txBody>
          </p:sp>
        </p:grpSp>
        <p:grpSp>
          <p:nvGrpSpPr>
            <p:cNvPr id="9" name="Group 8"/>
            <p:cNvGrpSpPr/>
            <p:nvPr/>
          </p:nvGrpSpPr>
          <p:grpSpPr>
            <a:xfrm>
              <a:off x="6740624" y="928694"/>
              <a:ext cx="2032907" cy="4712840"/>
              <a:chOff x="6711043" y="1502227"/>
              <a:chExt cx="2032907" cy="4712840"/>
            </a:xfrm>
          </p:grpSpPr>
          <p:sp>
            <p:nvSpPr>
              <p:cNvPr id="12" name="Rectangle 11"/>
              <p:cNvSpPr/>
              <p:nvPr/>
            </p:nvSpPr>
            <p:spPr>
              <a:xfrm>
                <a:off x="6711043" y="1502227"/>
                <a:ext cx="2032907" cy="4712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800" b="1" dirty="0">
                    <a:solidFill>
                      <a:schemeClr val="tx1"/>
                    </a:solidFill>
                    <a:latin typeface="Arial" pitchFamily="34" charset="0"/>
                    <a:cs typeface="Arial" pitchFamily="34" charset="0"/>
                  </a:rPr>
                  <a:t>SaaS </a:t>
                </a:r>
                <a:br>
                  <a:rPr lang="en-GB" sz="1800" b="1" dirty="0">
                    <a:solidFill>
                      <a:schemeClr val="tx1"/>
                    </a:solidFill>
                    <a:latin typeface="Arial" pitchFamily="34" charset="0"/>
                    <a:cs typeface="Arial" pitchFamily="34" charset="0"/>
                  </a:rPr>
                </a:br>
                <a:r>
                  <a:rPr lang="en-GB" sz="1200" b="1" dirty="0">
                    <a:solidFill>
                      <a:schemeClr val="tx1"/>
                    </a:solidFill>
                    <a:latin typeface="Arial" pitchFamily="34" charset="0"/>
                    <a:cs typeface="Arial" pitchFamily="34" charset="0"/>
                  </a:rPr>
                  <a:t>(software)</a:t>
                </a:r>
                <a:endParaRPr lang="en-GB" sz="1100" b="1" dirty="0">
                  <a:solidFill>
                    <a:schemeClr val="tx1"/>
                  </a:solidFill>
                  <a:latin typeface="Arial" pitchFamily="34" charset="0"/>
                  <a:cs typeface="Arial" pitchFamily="34" charset="0"/>
                </a:endParaRPr>
              </a:p>
            </p:txBody>
          </p:sp>
          <p:sp>
            <p:nvSpPr>
              <p:cNvPr id="13" name="Rounded Rectangle 40"/>
              <p:cNvSpPr/>
              <p:nvPr/>
            </p:nvSpPr>
            <p:spPr>
              <a:xfrm>
                <a:off x="6784521" y="2059384"/>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Application</a:t>
                </a:r>
              </a:p>
            </p:txBody>
          </p:sp>
          <p:sp>
            <p:nvSpPr>
              <p:cNvPr id="14" name="Rounded Rectangle 41"/>
              <p:cNvSpPr/>
              <p:nvPr/>
            </p:nvSpPr>
            <p:spPr>
              <a:xfrm>
                <a:off x="6784521" y="2521020"/>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Data</a:t>
                </a:r>
              </a:p>
            </p:txBody>
          </p:sp>
          <p:sp>
            <p:nvSpPr>
              <p:cNvPr id="15" name="Rounded Rectangle 42"/>
              <p:cNvSpPr/>
              <p:nvPr/>
            </p:nvSpPr>
            <p:spPr>
              <a:xfrm>
                <a:off x="6784521" y="2982657"/>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Runtime</a:t>
                </a:r>
              </a:p>
            </p:txBody>
          </p:sp>
          <p:sp>
            <p:nvSpPr>
              <p:cNvPr id="16" name="Rounded Rectangle 43"/>
              <p:cNvSpPr/>
              <p:nvPr/>
            </p:nvSpPr>
            <p:spPr>
              <a:xfrm>
                <a:off x="6784521" y="3444293"/>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Middleware</a:t>
                </a:r>
              </a:p>
            </p:txBody>
          </p:sp>
          <p:sp>
            <p:nvSpPr>
              <p:cNvPr id="17" name="Rounded Rectangle 44"/>
              <p:cNvSpPr/>
              <p:nvPr/>
            </p:nvSpPr>
            <p:spPr>
              <a:xfrm>
                <a:off x="6784521" y="3905930"/>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Operating System</a:t>
                </a:r>
              </a:p>
            </p:txBody>
          </p:sp>
          <p:sp>
            <p:nvSpPr>
              <p:cNvPr id="18" name="Rounded Rectangle 45"/>
              <p:cNvSpPr/>
              <p:nvPr/>
            </p:nvSpPr>
            <p:spPr>
              <a:xfrm>
                <a:off x="6784521" y="4367566"/>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Virtualisation</a:t>
                </a:r>
              </a:p>
            </p:txBody>
          </p:sp>
          <p:sp>
            <p:nvSpPr>
              <p:cNvPr id="19" name="Rounded Rectangle 46"/>
              <p:cNvSpPr/>
              <p:nvPr/>
            </p:nvSpPr>
            <p:spPr>
              <a:xfrm>
                <a:off x="6784521" y="4829203"/>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server</a:t>
                </a:r>
              </a:p>
            </p:txBody>
          </p:sp>
          <p:sp>
            <p:nvSpPr>
              <p:cNvPr id="20" name="Rounded Rectangle 47"/>
              <p:cNvSpPr/>
              <p:nvPr/>
            </p:nvSpPr>
            <p:spPr>
              <a:xfrm>
                <a:off x="6784521" y="5290840"/>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storage</a:t>
                </a:r>
              </a:p>
            </p:txBody>
          </p:sp>
          <p:sp>
            <p:nvSpPr>
              <p:cNvPr id="21" name="Rounded Rectangle 48"/>
              <p:cNvSpPr/>
              <p:nvPr/>
            </p:nvSpPr>
            <p:spPr>
              <a:xfrm>
                <a:off x="6784521" y="5752473"/>
                <a:ext cx="1877786" cy="387281"/>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Physical network</a:t>
                </a:r>
              </a:p>
            </p:txBody>
          </p:sp>
        </p:grpSp>
        <p:sp>
          <p:nvSpPr>
            <p:cNvPr id="10" name="Rounded Rectangle 53"/>
            <p:cNvSpPr/>
            <p:nvPr/>
          </p:nvSpPr>
          <p:spPr>
            <a:xfrm>
              <a:off x="2040026" y="5899096"/>
              <a:ext cx="2334985" cy="253093"/>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Managed by customer</a:t>
              </a:r>
            </a:p>
          </p:txBody>
        </p:sp>
        <p:sp>
          <p:nvSpPr>
            <p:cNvPr id="11" name="Rounded Rectangle 54"/>
            <p:cNvSpPr/>
            <p:nvPr/>
          </p:nvSpPr>
          <p:spPr>
            <a:xfrm>
              <a:off x="4536281" y="5899095"/>
              <a:ext cx="2334985" cy="253093"/>
            </a:xfrm>
            <a:prstGeom prst="round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Arial" pitchFamily="34" charset="0"/>
                  <a:cs typeface="Arial" pitchFamily="34" charset="0"/>
                </a:rPr>
                <a:t>Managed by vendor</a:t>
              </a:r>
            </a:p>
          </p:txBody>
        </p:sp>
      </p:grpSp>
    </p:spTree>
    <p:extLst>
      <p:ext uri="{BB962C8B-B14F-4D97-AF65-F5344CB8AC3E}">
        <p14:creationId xmlns:p14="http://schemas.microsoft.com/office/powerpoint/2010/main" val="2726782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sp>
        <p:nvSpPr>
          <p:cNvPr id="4" name="Text Placeholder 3"/>
          <p:cNvSpPr>
            <a:spLocks noGrp="1"/>
          </p:cNvSpPr>
          <p:nvPr>
            <p:ph type="body" sz="quarter" idx="17"/>
          </p:nvPr>
        </p:nvSpPr>
        <p:spPr>
          <a:xfrm>
            <a:off x="9653286" y="1672177"/>
            <a:ext cx="2387817" cy="4719600"/>
          </a:xfrm>
        </p:spPr>
        <p:txBody>
          <a:bodyPr/>
          <a:lstStyle/>
          <a:p>
            <a:r>
              <a:rPr lang="en-GB" dirty="0"/>
              <a:t>The three service models sit in layers, each on top of the next.</a:t>
            </a:r>
          </a:p>
          <a:p>
            <a:endParaRPr lang="en-GB" dirty="0"/>
          </a:p>
          <a:p>
            <a:r>
              <a:rPr lang="en-GB" dirty="0"/>
              <a:t>Notice in the diagram the ‘resource abstraction and control layer’; this is the layer that was referred to in the slide about SOCCI, earlier, which allows the provider to easily manage the underlying hardware.</a:t>
            </a:r>
          </a:p>
          <a:p>
            <a:endParaRPr lang="en-GB" dirty="0"/>
          </a:p>
        </p:txBody>
      </p:sp>
      <p:pic>
        <p:nvPicPr>
          <p:cNvPr id="5" name="Content Placeholder 4"/>
          <p:cNvPicPr>
            <a:picLocks noGrp="1" noChangeAspect="1"/>
          </p:cNvPicPr>
          <p:nvPr>
            <p:ph sz="quarter" idx="15"/>
          </p:nvPr>
        </p:nvPicPr>
        <p:blipFill rotWithShape="1">
          <a:blip r:embed="rId3"/>
          <a:srcRect l="130" t="2223" r="482"/>
          <a:stretch/>
        </p:blipFill>
        <p:spPr>
          <a:xfrm>
            <a:off x="790892" y="1057185"/>
            <a:ext cx="8862394" cy="4747229"/>
          </a:xfrm>
          <a:prstGeom prst="rect">
            <a:avLst/>
          </a:prstGeom>
        </p:spPr>
      </p:pic>
    </p:spTree>
    <p:extLst>
      <p:ext uri="{BB962C8B-B14F-4D97-AF65-F5344CB8AC3E}">
        <p14:creationId xmlns:p14="http://schemas.microsoft.com/office/powerpoint/2010/main" val="2286342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Targeted at IT Operations</a:t>
            </a:r>
          </a:p>
          <a:p>
            <a:pPr marL="0" indent="0">
              <a:buNone/>
            </a:pPr>
            <a:r>
              <a:rPr lang="en-GB" dirty="0"/>
              <a:t>Provision infrastructure in the cloud</a:t>
            </a:r>
          </a:p>
          <a:p>
            <a:pPr lvl="1">
              <a:buFont typeface="Wingdings" panose="05000000000000000000" pitchFamily="2" charset="2"/>
              <a:buChar char="q"/>
            </a:pPr>
            <a:r>
              <a:rPr lang="en-GB" dirty="0"/>
              <a:t>Compute, storage, networking, database</a:t>
            </a:r>
          </a:p>
          <a:p>
            <a:pPr lvl="1">
              <a:buFont typeface="Wingdings" panose="05000000000000000000" pitchFamily="2" charset="2"/>
              <a:buChar char="q"/>
            </a:pPr>
            <a:endParaRPr lang="en-GB" dirty="0"/>
          </a:p>
          <a:p>
            <a:pPr marL="0" indent="0">
              <a:buNone/>
            </a:pPr>
            <a:r>
              <a:rPr lang="en-GB" dirty="0"/>
              <a:t>Access via specialised dashboard/scripts</a:t>
            </a:r>
          </a:p>
          <a:p>
            <a:pPr marL="0" indent="0">
              <a:buNone/>
            </a:pPr>
            <a:r>
              <a:rPr lang="en-GB" dirty="0"/>
              <a:t>Have root/administrator level of control of virtual machines</a:t>
            </a:r>
          </a:p>
          <a:p>
            <a:pPr lvl="1">
              <a:buFont typeface="Wingdings" panose="05000000000000000000" pitchFamily="2" charset="2"/>
              <a:buChar char="q"/>
            </a:pPr>
            <a:r>
              <a:rPr lang="en-GB" dirty="0"/>
              <a:t>Install OS, mount disks, create filesystems, install software, etc.</a:t>
            </a:r>
          </a:p>
          <a:p>
            <a:pPr lvl="1">
              <a:buFont typeface="Wingdings" panose="05000000000000000000" pitchFamily="2" charset="2"/>
              <a:buChar char="q"/>
            </a:pPr>
            <a:endParaRPr lang="en-GB" dirty="0"/>
          </a:p>
          <a:p>
            <a:pPr marL="0" indent="0">
              <a:buNone/>
            </a:pPr>
            <a:r>
              <a:rPr lang="en-GB" dirty="0"/>
              <a:t>No access to physical resources/hypervisor</a:t>
            </a:r>
          </a:p>
          <a:p>
            <a:pPr marL="0" indent="0">
              <a:buNone/>
            </a:pPr>
            <a:endParaRPr lang="en-GB" dirty="0"/>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Infrastructure as a Service</a:t>
            </a:r>
          </a:p>
        </p:txBody>
      </p:sp>
    </p:spTree>
    <p:extLst>
      <p:ext uri="{BB962C8B-B14F-4D97-AF65-F5344CB8AC3E}">
        <p14:creationId xmlns:p14="http://schemas.microsoft.com/office/powerpoint/2010/main" val="3811860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Gartner Magic Quadrant 2015 for </a:t>
            </a:r>
            <a:br>
              <a:rPr lang="en-GB" dirty="0"/>
            </a:br>
            <a:r>
              <a:rPr lang="en-GB" dirty="0"/>
              <a:t>cloud IaaS</a:t>
            </a:r>
          </a:p>
        </p:txBody>
      </p:sp>
      <p:sp>
        <p:nvSpPr>
          <p:cNvPr id="15" name="Text Placeholder 14"/>
          <p:cNvSpPr>
            <a:spLocks noGrp="1"/>
          </p:cNvSpPr>
          <p:nvPr>
            <p:ph type="body" sz="quarter" idx="17"/>
          </p:nvPr>
        </p:nvSpPr>
        <p:spPr/>
        <p:txBody>
          <a:bodyPr/>
          <a:lstStyle/>
          <a:p>
            <a:r>
              <a:rPr lang="en-GB" dirty="0"/>
              <a:t>On the graph, the x-axis is ‘completeness of vision’ and the Y-axis is ‘ability to execute’; being further to the top right is better. The graph clearly shows how dominant Amazon Web Services currently is over all other public cloud providers.</a:t>
            </a:r>
          </a:p>
          <a:p>
            <a:endParaRPr lang="en-GB" dirty="0"/>
          </a:p>
        </p:txBody>
      </p:sp>
      <p:pic>
        <p:nvPicPr>
          <p:cNvPr id="1030" name="Picture 6" descr="Research image courtesy of Gartner, I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542" y="243068"/>
            <a:ext cx="6389225" cy="63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110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Public IaaS (AWS / Azure)</a:t>
            </a:r>
          </a:p>
        </p:txBody>
      </p:sp>
      <p:pic>
        <p:nvPicPr>
          <p:cNvPr id="5" name="Content Placeholder 4"/>
          <p:cNvPicPr>
            <a:picLocks noGrp="1" noChangeAspect="1"/>
          </p:cNvPicPr>
          <p:nvPr>
            <p:ph sz="quarter" idx="15"/>
          </p:nvPr>
        </p:nvPicPr>
        <p:blipFill>
          <a:blip r:embed="rId2"/>
          <a:stretch>
            <a:fillRect/>
          </a:stretch>
        </p:blipFill>
        <p:spPr>
          <a:xfrm>
            <a:off x="805747" y="0"/>
            <a:ext cx="8558172" cy="4782913"/>
          </a:xfrm>
          <a:prstGeom prst="rect">
            <a:avLst/>
          </a:prstGeom>
        </p:spPr>
      </p:pic>
      <p:pic>
        <p:nvPicPr>
          <p:cNvPr id="6" name="Picture 5"/>
          <p:cNvPicPr>
            <a:picLocks noChangeAspect="1"/>
          </p:cNvPicPr>
          <p:nvPr/>
        </p:nvPicPr>
        <p:blipFill>
          <a:blip r:embed="rId3"/>
          <a:stretch>
            <a:fillRect/>
          </a:stretch>
        </p:blipFill>
        <p:spPr>
          <a:xfrm>
            <a:off x="5102508" y="2604304"/>
            <a:ext cx="7089492" cy="4253696"/>
          </a:xfrm>
          <a:prstGeom prst="rect">
            <a:avLst/>
          </a:prstGeom>
        </p:spPr>
      </p:pic>
    </p:spTree>
    <p:extLst>
      <p:ext uri="{BB962C8B-B14F-4D97-AF65-F5344CB8AC3E}">
        <p14:creationId xmlns:p14="http://schemas.microsoft.com/office/powerpoint/2010/main" val="325078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On-demand self-service.</a:t>
            </a:r>
          </a:p>
          <a:p>
            <a:pPr marL="0" indent="0">
              <a:buNone/>
            </a:pPr>
            <a:r>
              <a:rPr lang="en-GB" dirty="0"/>
              <a:t>Broad network access.</a:t>
            </a:r>
          </a:p>
          <a:p>
            <a:pPr marL="0" indent="0">
              <a:buNone/>
            </a:pPr>
            <a:r>
              <a:rPr lang="en-GB" dirty="0"/>
              <a:t>Resource pooling.</a:t>
            </a:r>
          </a:p>
          <a:p>
            <a:pPr marL="0" indent="0">
              <a:buNone/>
            </a:pPr>
            <a:r>
              <a:rPr lang="en-GB" dirty="0"/>
              <a:t>Rapid elasticity.</a:t>
            </a:r>
          </a:p>
          <a:p>
            <a:pPr marL="0" indent="0">
              <a:buNone/>
            </a:pPr>
            <a:r>
              <a:rPr lang="en-GB" dirty="0"/>
              <a:t>Measured service.</a:t>
            </a:r>
          </a:p>
          <a:p>
            <a:pPr marL="0" indent="0">
              <a:buNone/>
            </a:pPr>
            <a:endParaRPr lang="en-GB" dirty="0"/>
          </a:p>
          <a:p>
            <a:pPr marL="0" indent="0">
              <a:buNone/>
            </a:pPr>
            <a:r>
              <a:rPr lang="en-GB" dirty="0"/>
              <a:t>The NIST standard also defines:</a:t>
            </a:r>
          </a:p>
          <a:p>
            <a:pPr lvl="1">
              <a:buFont typeface="Wingdings" panose="05000000000000000000" pitchFamily="2" charset="2"/>
              <a:buChar char="q"/>
            </a:pPr>
            <a:r>
              <a:rPr lang="en-GB" dirty="0"/>
              <a:t>Three service models (IaaS, PaaS, SaaS)</a:t>
            </a:r>
          </a:p>
          <a:p>
            <a:pPr lvl="1">
              <a:buFont typeface="Wingdings" panose="05000000000000000000" pitchFamily="2" charset="2"/>
              <a:buChar char="q"/>
            </a:pPr>
            <a:r>
              <a:rPr lang="en-GB" dirty="0"/>
              <a:t>Four deployment models (public, private, hybrid and community)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Characteristics of Cloud Computing</a:t>
            </a:r>
          </a:p>
        </p:txBody>
      </p:sp>
    </p:spTree>
    <p:extLst>
      <p:ext uri="{BB962C8B-B14F-4D97-AF65-F5344CB8AC3E}">
        <p14:creationId xmlns:p14="http://schemas.microsoft.com/office/powerpoint/2010/main" val="291339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929600"/>
            <a:ext cx="11276430" cy="4505924"/>
          </a:xfrm>
        </p:spPr>
        <p:txBody>
          <a:bodyPr/>
          <a:lstStyle/>
          <a:p>
            <a:pPr marL="0" indent="0">
              <a:buNone/>
            </a:pPr>
            <a:r>
              <a:rPr lang="en-GB" dirty="0"/>
              <a:t>Targeted at Developers</a:t>
            </a:r>
          </a:p>
          <a:p>
            <a:pPr marL="0" indent="0">
              <a:buNone/>
            </a:pPr>
            <a:r>
              <a:rPr lang="en-GB" dirty="0"/>
              <a:t>Generally the least mature of the three </a:t>
            </a:r>
            <a:r>
              <a:rPr lang="en-GB" dirty="0" err="1"/>
              <a:t>aaS</a:t>
            </a:r>
            <a:r>
              <a:rPr lang="en-GB" dirty="0"/>
              <a:t> options</a:t>
            </a:r>
          </a:p>
          <a:p>
            <a:pPr marL="0" indent="0">
              <a:buNone/>
            </a:pPr>
            <a:r>
              <a:rPr lang="en-GB" dirty="0"/>
              <a:t>Deploy applications to a preconfigured environment</a:t>
            </a:r>
          </a:p>
          <a:p>
            <a:pPr lvl="1">
              <a:buFont typeface="Wingdings" panose="05000000000000000000" pitchFamily="2" charset="2"/>
              <a:buChar char="q"/>
            </a:pPr>
            <a:r>
              <a:rPr lang="en-GB" dirty="0"/>
              <a:t>Easier but less flexible than IaaS</a:t>
            </a:r>
          </a:p>
          <a:p>
            <a:pPr lvl="1">
              <a:buFont typeface="Wingdings" panose="05000000000000000000" pitchFamily="2" charset="2"/>
              <a:buChar char="q"/>
            </a:pPr>
            <a:r>
              <a:rPr lang="en-GB" dirty="0"/>
              <a:t>Closed environment, so consider possible lock-in:</a:t>
            </a:r>
          </a:p>
          <a:p>
            <a:pPr lvl="2">
              <a:buFont typeface="Wingdings" panose="05000000000000000000" pitchFamily="2" charset="2"/>
              <a:buChar char="Ø"/>
            </a:pPr>
            <a:r>
              <a:rPr lang="en-GB" dirty="0"/>
              <a:t>...of code (because coding to a provider-specific API)</a:t>
            </a:r>
          </a:p>
          <a:p>
            <a:pPr lvl="2">
              <a:buFont typeface="Wingdings" panose="05000000000000000000" pitchFamily="2" charset="2"/>
              <a:buChar char="Ø"/>
            </a:pPr>
            <a:r>
              <a:rPr lang="en-GB" dirty="0"/>
              <a:t>...of data (can always dump data to a CSV for export)</a:t>
            </a:r>
          </a:p>
          <a:p>
            <a:pPr lvl="1">
              <a:buFont typeface="Wingdings" panose="05000000000000000000" pitchFamily="2" charset="2"/>
              <a:buChar char="q"/>
            </a:pPr>
            <a:r>
              <a:rPr lang="en-GB" dirty="0"/>
              <a:t>Different languages supported on each platform</a:t>
            </a:r>
          </a:p>
          <a:p>
            <a:pPr lvl="1">
              <a:buFont typeface="Wingdings" panose="05000000000000000000" pitchFamily="2" charset="2"/>
              <a:buChar char="q"/>
            </a:pPr>
            <a:r>
              <a:rPr lang="en-GB" dirty="0"/>
              <a:t>Environment often running on another provider's IaaS</a:t>
            </a:r>
          </a:p>
          <a:p>
            <a:pPr lvl="2">
              <a:buFont typeface="Wingdings" panose="05000000000000000000" pitchFamily="2" charset="2"/>
              <a:buChar char="Ø"/>
            </a:pPr>
            <a:r>
              <a:rPr lang="en-GB" dirty="0"/>
              <a:t>e.g. Heroku and </a:t>
            </a:r>
            <a:r>
              <a:rPr lang="en-GB" dirty="0" err="1"/>
              <a:t>OpenShift</a:t>
            </a:r>
            <a:r>
              <a:rPr lang="en-GB" dirty="0"/>
              <a:t> run on AWS</a:t>
            </a:r>
          </a:p>
          <a:p>
            <a:pPr marL="0" indent="0" algn="r">
              <a:buNone/>
            </a:pPr>
            <a:r>
              <a:rPr lang="en-GB" dirty="0"/>
              <a:t>Comparisons:</a:t>
            </a:r>
          </a:p>
          <a:p>
            <a:pPr marL="0" indent="0" algn="r">
              <a:buNone/>
            </a:pPr>
            <a:r>
              <a:rPr lang="en-GB" dirty="0"/>
              <a:t>http://www.paasify.it/</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Platform as a Service</a:t>
            </a:r>
          </a:p>
        </p:txBody>
      </p:sp>
    </p:spTree>
    <p:extLst>
      <p:ext uri="{BB962C8B-B14F-4D97-AF65-F5344CB8AC3E}">
        <p14:creationId xmlns:p14="http://schemas.microsoft.com/office/powerpoint/2010/main" val="1983277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929600"/>
            <a:ext cx="11276430" cy="4505924"/>
          </a:xfrm>
        </p:spPr>
        <p:txBody>
          <a:bodyPr/>
          <a:lstStyle/>
          <a:p>
            <a:pPr marL="0" indent="0">
              <a:buNone/>
            </a:pPr>
            <a:r>
              <a:rPr lang="en-GB" dirty="0"/>
              <a:t>Cloud Foundry</a:t>
            </a:r>
          </a:p>
          <a:p>
            <a:pPr marL="0" indent="0">
              <a:buNone/>
            </a:pPr>
            <a:r>
              <a:rPr lang="en-GB" dirty="0"/>
              <a:t>Heroku</a:t>
            </a:r>
          </a:p>
          <a:p>
            <a:pPr marL="0" indent="0">
              <a:buNone/>
            </a:pPr>
            <a:r>
              <a:rPr lang="en-GB" dirty="0"/>
              <a:t>Google App Engine</a:t>
            </a:r>
          </a:p>
          <a:p>
            <a:pPr marL="0" indent="0">
              <a:buNone/>
            </a:pPr>
            <a:r>
              <a:rPr lang="en-GB" dirty="0"/>
              <a:t>Engine Yard</a:t>
            </a:r>
          </a:p>
          <a:p>
            <a:pPr marL="0" indent="0">
              <a:buNone/>
            </a:pPr>
            <a:r>
              <a:rPr lang="en-GB" dirty="0" err="1"/>
              <a:t>OpenShift</a:t>
            </a:r>
            <a:r>
              <a:rPr lang="en-GB" dirty="0"/>
              <a:t> Online</a:t>
            </a:r>
          </a:p>
          <a:p>
            <a:pPr marL="0" indent="0">
              <a:buNone/>
            </a:pPr>
            <a:r>
              <a:rPr lang="en-GB" dirty="0"/>
              <a:t>Microsoft Azure</a:t>
            </a:r>
          </a:p>
          <a:p>
            <a:pPr marL="0" indent="0">
              <a:buNone/>
            </a:pPr>
            <a:r>
              <a:rPr lang="en-GB" dirty="0"/>
              <a:t>Amazon Elastic Beanstalk</a:t>
            </a:r>
          </a:p>
          <a:p>
            <a:pPr marL="0" indent="0">
              <a:buNone/>
            </a:pPr>
            <a:r>
              <a:rPr lang="en-GB" dirty="0"/>
              <a:t>Also customisations of existing SaaS applications:</a:t>
            </a:r>
          </a:p>
          <a:p>
            <a:pPr lvl="1">
              <a:buFont typeface="Wingdings" panose="05000000000000000000" pitchFamily="2" charset="2"/>
              <a:buChar char="q"/>
            </a:pPr>
            <a:r>
              <a:rPr lang="en-GB" dirty="0"/>
              <a:t>force.com (Salesforce)</a:t>
            </a:r>
          </a:p>
          <a:p>
            <a:pPr lvl="1">
              <a:buFont typeface="Wingdings" panose="05000000000000000000" pitchFamily="2" charset="2"/>
              <a:buChar char="q"/>
            </a:pPr>
            <a:r>
              <a:rPr lang="en-GB" dirty="0"/>
              <a:t>SAP Hana Cloud Platform (SAP Hana)</a:t>
            </a:r>
          </a:p>
          <a:p>
            <a:pPr lvl="1">
              <a:buFont typeface="Wingdings" panose="05000000000000000000" pitchFamily="2" charset="2"/>
              <a:buChar char="q"/>
            </a:pPr>
            <a:r>
              <a:rPr lang="en-GB" dirty="0"/>
              <a:t>Office 365 (e.g. SharePoint customisations)</a:t>
            </a:r>
          </a:p>
        </p:txBody>
      </p:sp>
      <p:sp>
        <p:nvSpPr>
          <p:cNvPr id="5" name="Title 4"/>
          <p:cNvSpPr>
            <a:spLocks noGrp="1"/>
          </p:cNvSpPr>
          <p:nvPr>
            <p:ph type="title"/>
          </p:nvPr>
        </p:nvSpPr>
        <p:spPr/>
        <p:txBody>
          <a:bodyPr>
            <a:normAutofit fontScale="90000"/>
          </a:bodyPr>
          <a:lstStyle/>
          <a:p>
            <a:r>
              <a:rPr lang="en-GB" dirty="0"/>
              <a:t>PaaS: Cloud Examples</a:t>
            </a:r>
          </a:p>
        </p:txBody>
      </p:sp>
      <p:pic>
        <p:nvPicPr>
          <p:cNvPr id="4" name="Picture 3"/>
          <p:cNvPicPr>
            <a:picLocks noChangeAspect="1"/>
          </p:cNvPicPr>
          <p:nvPr/>
        </p:nvPicPr>
        <p:blipFill>
          <a:blip r:embed="rId3"/>
          <a:stretch>
            <a:fillRect/>
          </a:stretch>
        </p:blipFill>
        <p:spPr>
          <a:xfrm>
            <a:off x="8158095" y="3714176"/>
            <a:ext cx="1304925" cy="1333500"/>
          </a:xfrm>
          <a:prstGeom prst="rect">
            <a:avLst/>
          </a:prstGeom>
        </p:spPr>
      </p:pic>
      <p:pic>
        <p:nvPicPr>
          <p:cNvPr id="7" name="Picture 6"/>
          <p:cNvPicPr>
            <a:picLocks noChangeAspect="1"/>
          </p:cNvPicPr>
          <p:nvPr/>
        </p:nvPicPr>
        <p:blipFill>
          <a:blip r:embed="rId4"/>
          <a:stretch>
            <a:fillRect/>
          </a:stretch>
        </p:blipFill>
        <p:spPr>
          <a:xfrm>
            <a:off x="7670913" y="2004213"/>
            <a:ext cx="2056415" cy="639432"/>
          </a:xfrm>
          <a:prstGeom prst="rect">
            <a:avLst/>
          </a:prstGeom>
        </p:spPr>
      </p:pic>
      <p:pic>
        <p:nvPicPr>
          <p:cNvPr id="8" name="Picture 7"/>
          <p:cNvPicPr>
            <a:picLocks noChangeAspect="1"/>
          </p:cNvPicPr>
          <p:nvPr/>
        </p:nvPicPr>
        <p:blipFill>
          <a:blip r:embed="rId5"/>
          <a:stretch>
            <a:fillRect/>
          </a:stretch>
        </p:blipFill>
        <p:spPr>
          <a:xfrm>
            <a:off x="10076508" y="2038162"/>
            <a:ext cx="919956" cy="1508728"/>
          </a:xfrm>
          <a:prstGeom prst="rect">
            <a:avLst/>
          </a:prstGeom>
        </p:spPr>
      </p:pic>
      <p:pic>
        <p:nvPicPr>
          <p:cNvPr id="9" name="Picture 8"/>
          <p:cNvPicPr>
            <a:picLocks noChangeAspect="1"/>
          </p:cNvPicPr>
          <p:nvPr/>
        </p:nvPicPr>
        <p:blipFill>
          <a:blip r:embed="rId6"/>
          <a:stretch>
            <a:fillRect/>
          </a:stretch>
        </p:blipFill>
        <p:spPr>
          <a:xfrm>
            <a:off x="6353563" y="3909133"/>
            <a:ext cx="882048" cy="943586"/>
          </a:xfrm>
          <a:prstGeom prst="rect">
            <a:avLst/>
          </a:prstGeom>
        </p:spPr>
      </p:pic>
      <p:pic>
        <p:nvPicPr>
          <p:cNvPr id="10" name="Picture 9"/>
          <p:cNvPicPr>
            <a:picLocks noChangeAspect="1"/>
          </p:cNvPicPr>
          <p:nvPr/>
        </p:nvPicPr>
        <p:blipFill>
          <a:blip r:embed="rId7"/>
          <a:stretch>
            <a:fillRect/>
          </a:stretch>
        </p:blipFill>
        <p:spPr>
          <a:xfrm>
            <a:off x="5427634" y="1583195"/>
            <a:ext cx="1481468" cy="1481468"/>
          </a:xfrm>
          <a:prstGeom prst="rect">
            <a:avLst/>
          </a:prstGeom>
        </p:spPr>
      </p:pic>
      <p:pic>
        <p:nvPicPr>
          <p:cNvPr id="11" name="Picture 10"/>
          <p:cNvPicPr>
            <a:picLocks noChangeAspect="1"/>
          </p:cNvPicPr>
          <p:nvPr/>
        </p:nvPicPr>
        <p:blipFill>
          <a:blip r:embed="rId8"/>
          <a:stretch>
            <a:fillRect/>
          </a:stretch>
        </p:blipFill>
        <p:spPr>
          <a:xfrm>
            <a:off x="10127967" y="4852719"/>
            <a:ext cx="1161824" cy="1161824"/>
          </a:xfrm>
          <a:prstGeom prst="rect">
            <a:avLst/>
          </a:prstGeom>
        </p:spPr>
      </p:pic>
    </p:spTree>
    <p:extLst>
      <p:ext uri="{BB962C8B-B14F-4D97-AF65-F5344CB8AC3E}">
        <p14:creationId xmlns:p14="http://schemas.microsoft.com/office/powerpoint/2010/main" val="2919874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Gartner Magic Quadrant 2015 for </a:t>
            </a:r>
            <a:br>
              <a:rPr lang="en-GB" dirty="0"/>
            </a:br>
            <a:r>
              <a:rPr lang="en-GB" dirty="0"/>
              <a:t>cloud IaaS</a:t>
            </a:r>
          </a:p>
        </p:txBody>
      </p:sp>
      <p:sp>
        <p:nvSpPr>
          <p:cNvPr id="15" name="Text Placeholder 14"/>
          <p:cNvSpPr>
            <a:spLocks noGrp="1"/>
          </p:cNvSpPr>
          <p:nvPr>
            <p:ph type="body" sz="quarter" idx="17"/>
          </p:nvPr>
        </p:nvSpPr>
        <p:spPr/>
        <p:txBody>
          <a:bodyPr/>
          <a:lstStyle/>
          <a:p>
            <a:r>
              <a:rPr lang="en-GB" dirty="0"/>
              <a:t>On the graph, the x-axis is ‘completeness of vision’ and the Y-axis is ‘ability to execute’; being further to the top right is better. The graph clearly shows the wide range of competing providers.</a:t>
            </a:r>
          </a:p>
        </p:txBody>
      </p:sp>
      <p:pic>
        <p:nvPicPr>
          <p:cNvPr id="2050" name="Picture 2" descr="Research image courtesy of Gartner, I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035" y="265253"/>
            <a:ext cx="6383438" cy="638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053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Public </a:t>
            </a:r>
            <a:r>
              <a:rPr lang="en-GB" dirty="0" err="1"/>
              <a:t>Paas</a:t>
            </a:r>
            <a:endParaRPr lang="en-GB" dirty="0"/>
          </a:p>
        </p:txBody>
      </p:sp>
      <p:pic>
        <p:nvPicPr>
          <p:cNvPr id="7" name="Picture 6"/>
          <p:cNvPicPr>
            <a:picLocks noChangeAspect="1"/>
          </p:cNvPicPr>
          <p:nvPr/>
        </p:nvPicPr>
        <p:blipFill>
          <a:blip r:embed="rId3"/>
          <a:stretch>
            <a:fillRect/>
          </a:stretch>
        </p:blipFill>
        <p:spPr>
          <a:xfrm>
            <a:off x="823396" y="85394"/>
            <a:ext cx="5959369" cy="3726473"/>
          </a:xfrm>
          <a:prstGeom prst="rect">
            <a:avLst/>
          </a:prstGeom>
        </p:spPr>
      </p:pic>
      <p:pic>
        <p:nvPicPr>
          <p:cNvPr id="8" name="Picture 7"/>
          <p:cNvPicPr>
            <a:picLocks noChangeAspect="1"/>
          </p:cNvPicPr>
          <p:nvPr/>
        </p:nvPicPr>
        <p:blipFill>
          <a:blip r:embed="rId4"/>
          <a:stretch>
            <a:fillRect/>
          </a:stretch>
        </p:blipFill>
        <p:spPr>
          <a:xfrm>
            <a:off x="5092862" y="1992713"/>
            <a:ext cx="6593958" cy="4456938"/>
          </a:xfrm>
          <a:prstGeom prst="rect">
            <a:avLst/>
          </a:prstGeom>
        </p:spPr>
      </p:pic>
    </p:spTree>
    <p:extLst>
      <p:ext uri="{BB962C8B-B14F-4D97-AF65-F5344CB8AC3E}">
        <p14:creationId xmlns:p14="http://schemas.microsoft.com/office/powerpoint/2010/main" val="756549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929600"/>
            <a:ext cx="11276430" cy="4505924"/>
          </a:xfrm>
        </p:spPr>
        <p:txBody>
          <a:bodyPr/>
          <a:lstStyle/>
          <a:p>
            <a:pPr marL="0" indent="0">
              <a:buNone/>
            </a:pPr>
            <a:r>
              <a:rPr lang="en-GB" dirty="0"/>
              <a:t>Targeted at Users or Business Operations</a:t>
            </a:r>
          </a:p>
          <a:p>
            <a:pPr marL="0" indent="0">
              <a:buNone/>
            </a:pPr>
            <a:r>
              <a:rPr lang="en-GB" dirty="0"/>
              <a:t>Accessed via web browser (or mobile/desktop app)</a:t>
            </a:r>
          </a:p>
          <a:p>
            <a:pPr marL="0" indent="0">
              <a:buNone/>
            </a:pPr>
            <a:r>
              <a:rPr lang="en-GB" dirty="0"/>
              <a:t>Third-party applications running on cloud infrastructure</a:t>
            </a:r>
          </a:p>
          <a:p>
            <a:pPr lvl="1">
              <a:buFont typeface="Wingdings" panose="05000000000000000000" pitchFamily="2" charset="2"/>
              <a:buChar char="q"/>
            </a:pPr>
            <a:r>
              <a:rPr lang="en-GB" dirty="0"/>
              <a:t>Managed and configured by the service provider </a:t>
            </a:r>
          </a:p>
          <a:p>
            <a:pPr lvl="1">
              <a:buFont typeface="Wingdings" panose="05000000000000000000" pitchFamily="2" charset="2"/>
              <a:buChar char="q"/>
            </a:pPr>
            <a:r>
              <a:rPr lang="en-GB" dirty="0"/>
              <a:t>Usually either free or with a per-user subscription model</a:t>
            </a:r>
          </a:p>
          <a:p>
            <a:pPr lvl="1">
              <a:buFont typeface="Wingdings" panose="05000000000000000000" pitchFamily="2" charset="2"/>
              <a:buChar char="q"/>
            </a:pPr>
            <a:r>
              <a:rPr lang="en-GB" dirty="0"/>
              <a:t>Usually built on IaaS or PaaS services</a:t>
            </a:r>
          </a:p>
          <a:p>
            <a:pPr lvl="2">
              <a:buFont typeface="Wingdings" panose="05000000000000000000" pitchFamily="2" charset="2"/>
              <a:buChar char="Ø"/>
            </a:pPr>
            <a:r>
              <a:rPr lang="en-GB" dirty="0"/>
              <a:t>e.g., Dropbox is built on Amazon S3</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Software as a Service</a:t>
            </a:r>
          </a:p>
        </p:txBody>
      </p:sp>
    </p:spTree>
    <p:extLst>
      <p:ext uri="{BB962C8B-B14F-4D97-AF65-F5344CB8AC3E}">
        <p14:creationId xmlns:p14="http://schemas.microsoft.com/office/powerpoint/2010/main" val="2075482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SaaS Examples</a:t>
            </a:r>
          </a:p>
        </p:txBody>
      </p:sp>
      <p:pic>
        <p:nvPicPr>
          <p:cNvPr id="4" name="Picture 3"/>
          <p:cNvPicPr>
            <a:picLocks noChangeAspect="1"/>
          </p:cNvPicPr>
          <p:nvPr/>
        </p:nvPicPr>
        <p:blipFill>
          <a:blip r:embed="rId3"/>
          <a:stretch>
            <a:fillRect/>
          </a:stretch>
        </p:blipFill>
        <p:spPr>
          <a:xfrm>
            <a:off x="9798801" y="4928863"/>
            <a:ext cx="1379483" cy="1379483"/>
          </a:xfrm>
          <a:prstGeom prst="rect">
            <a:avLst/>
          </a:prstGeom>
        </p:spPr>
      </p:pic>
      <p:pic>
        <p:nvPicPr>
          <p:cNvPr id="7" name="Picture 16" descr="https://cf.dropboxstatic.com/static/images/brand/glyph@2x-vflJ1vxb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684" y="5352470"/>
            <a:ext cx="1275493" cy="1192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336252" y="5004203"/>
            <a:ext cx="2702143" cy="933725"/>
          </a:xfrm>
          <a:prstGeom prst="rect">
            <a:avLst/>
          </a:prstGeom>
        </p:spPr>
      </p:pic>
      <p:pic>
        <p:nvPicPr>
          <p:cNvPr id="9" name="Picture 6" descr="http://logok.org/wp-content/uploads/2014/08/YouTube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0171" y="2980743"/>
            <a:ext cx="2722272" cy="20426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userlogos.org/files/logos/jumpordie/gmail_ne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7934" y="2356765"/>
            <a:ext cx="2578548" cy="1933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www.123socialpros.com/wp-content/uploads/2014/03/vin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86873" y="1149631"/>
            <a:ext cx="860351" cy="8603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https://pr.netflix.com/customcontentgroup/667/Netflix_Web_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276" y="3316254"/>
            <a:ext cx="27432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investorplace.com/wp-content/uploads/2015/01/yahoo-yhoo-stock-logo-185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0247" y="4815825"/>
            <a:ext cx="1762125" cy="17621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crosoft OneDrive logo (lar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62684" y="1397860"/>
            <a:ext cx="2311729" cy="11558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lh3.googleusercontent.com/-zN5R10P8WEI/AAAAAAAAAAI/AAAAAAAAAAA/8M64YLk0HU0/s0-c-k-no-ns/phot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1221" y="1866316"/>
            <a:ext cx="1801836" cy="18018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www.freelargeimages.com/wp-content/uploads/2014/11/Facebook_logo-9.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7298" y="1607835"/>
            <a:ext cx="2932399" cy="110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3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2500"/>
                            </p:stCondLst>
                            <p:childTnLst>
                              <p:par>
                                <p:cTn id="34" presetID="1"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35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It is possible to extend and subdivide the IaaS/PaaS/SaaS model</a:t>
            </a:r>
          </a:p>
          <a:p>
            <a:pPr marL="0" indent="0">
              <a:buNone/>
            </a:pPr>
            <a:endParaRPr lang="en-GB" dirty="0"/>
          </a:p>
          <a:p>
            <a:pPr marL="0" indent="0">
              <a:buNone/>
            </a:pPr>
            <a:r>
              <a:rPr lang="en-GB" dirty="0"/>
              <a:t>The other most common acronyms are:</a:t>
            </a:r>
          </a:p>
          <a:p>
            <a:pPr lvl="1">
              <a:buFont typeface="Wingdings" panose="05000000000000000000" pitchFamily="2" charset="2"/>
              <a:buChar char="v"/>
            </a:pPr>
            <a:r>
              <a:rPr lang="en-GB" dirty="0"/>
              <a:t>SaaS (Storage)</a:t>
            </a:r>
          </a:p>
          <a:p>
            <a:pPr lvl="1">
              <a:buFont typeface="Wingdings" panose="05000000000000000000" pitchFamily="2" charset="2"/>
              <a:buChar char="v"/>
            </a:pPr>
            <a:r>
              <a:rPr lang="en-GB" dirty="0" err="1"/>
              <a:t>MaaS</a:t>
            </a:r>
            <a:r>
              <a:rPr lang="en-GB" dirty="0"/>
              <a:t> (Monitoring)</a:t>
            </a:r>
          </a:p>
          <a:p>
            <a:pPr lvl="1">
              <a:buFont typeface="Wingdings" panose="05000000000000000000" pitchFamily="2" charset="2"/>
              <a:buChar char="v"/>
            </a:pPr>
            <a:r>
              <a:rPr lang="en-GB" dirty="0" err="1"/>
              <a:t>NaaS</a:t>
            </a:r>
            <a:r>
              <a:rPr lang="en-GB" dirty="0"/>
              <a:t> (Network)</a:t>
            </a:r>
          </a:p>
          <a:p>
            <a:pPr lvl="1">
              <a:buFont typeface="Wingdings" panose="05000000000000000000" pitchFamily="2" charset="2"/>
              <a:buChar char="v"/>
            </a:pPr>
            <a:r>
              <a:rPr lang="en-GB" dirty="0" err="1"/>
              <a:t>CaaS</a:t>
            </a:r>
            <a:r>
              <a:rPr lang="en-GB" dirty="0"/>
              <a:t> (Communications)</a:t>
            </a:r>
          </a:p>
          <a:p>
            <a:pPr lvl="1">
              <a:buFont typeface="Wingdings" panose="05000000000000000000" pitchFamily="2" charset="2"/>
              <a:buChar char="v"/>
            </a:pPr>
            <a:r>
              <a:rPr lang="en-GB" dirty="0" err="1"/>
              <a:t>DaaS</a:t>
            </a:r>
            <a:r>
              <a:rPr lang="en-GB" dirty="0"/>
              <a:t> (either Data or Desktop)</a:t>
            </a:r>
          </a:p>
          <a:p>
            <a:pPr lvl="1">
              <a:buFont typeface="Wingdings" panose="05000000000000000000" pitchFamily="2" charset="2"/>
              <a:buChar char="v"/>
            </a:pPr>
            <a:r>
              <a:rPr lang="en-GB" dirty="0" err="1"/>
              <a:t>BPaaS</a:t>
            </a:r>
            <a:r>
              <a:rPr lang="en-GB" dirty="0"/>
              <a:t> (Business Process)</a:t>
            </a:r>
          </a:p>
          <a:p>
            <a:pPr lvl="1">
              <a:buFont typeface="Wingdings" panose="05000000000000000000" pitchFamily="2" charset="2"/>
              <a:buChar char="v"/>
            </a:pPr>
            <a:r>
              <a:rPr lang="en-GB" dirty="0" err="1"/>
              <a:t>XaaS</a:t>
            </a:r>
            <a:r>
              <a:rPr lang="en-GB" dirty="0"/>
              <a:t> (anything/everything)</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AS-A-SERVICE</a:t>
            </a:r>
          </a:p>
        </p:txBody>
      </p:sp>
    </p:spTree>
    <p:extLst>
      <p:ext uri="{BB962C8B-B14F-4D97-AF65-F5344CB8AC3E}">
        <p14:creationId xmlns:p14="http://schemas.microsoft.com/office/powerpoint/2010/main" val="3048463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Cloud deployment models</a:t>
            </a:r>
          </a:p>
        </p:txBody>
      </p:sp>
    </p:spTree>
    <p:extLst>
      <p:ext uri="{BB962C8B-B14F-4D97-AF65-F5344CB8AC3E}">
        <p14:creationId xmlns:p14="http://schemas.microsoft.com/office/powerpoint/2010/main" val="380876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b="1" dirty="0">
                <a:solidFill>
                  <a:schemeClr val="accent1"/>
                </a:solidFill>
              </a:rPr>
              <a:t>Public</a:t>
            </a:r>
            <a:r>
              <a:rPr lang="en-GB" dirty="0"/>
              <a:t> </a:t>
            </a:r>
            <a:r>
              <a:rPr lang="en-GB" b="1" dirty="0">
                <a:solidFill>
                  <a:schemeClr val="accent1"/>
                </a:solidFill>
              </a:rPr>
              <a:t>cloud</a:t>
            </a:r>
            <a:r>
              <a:rPr lang="en-GB" dirty="0"/>
              <a:t>: Infrastructure for open use by the general public, on the premises of a cloud provider</a:t>
            </a:r>
          </a:p>
          <a:p>
            <a:pPr marL="0" indent="0">
              <a:buNone/>
            </a:pPr>
            <a:endParaRPr lang="en-GB" dirty="0"/>
          </a:p>
          <a:p>
            <a:pPr marL="0" indent="0">
              <a:buNone/>
            </a:pPr>
            <a:r>
              <a:rPr lang="en-GB" b="1" dirty="0">
                <a:solidFill>
                  <a:schemeClr val="accent1"/>
                </a:solidFill>
              </a:rPr>
              <a:t>Private cloud</a:t>
            </a:r>
            <a:r>
              <a:rPr lang="en-GB" dirty="0"/>
              <a:t>: Infrastructure for the exclusive use of a single organisation with multiple consumers (business units). May be on- or off-premises</a:t>
            </a:r>
          </a:p>
          <a:p>
            <a:pPr marL="0" indent="0">
              <a:buNone/>
            </a:pPr>
            <a:endParaRPr lang="en-GB" dirty="0"/>
          </a:p>
          <a:p>
            <a:pPr marL="0" indent="0">
              <a:buNone/>
            </a:pPr>
            <a:r>
              <a:rPr lang="en-GB" b="1" dirty="0">
                <a:solidFill>
                  <a:schemeClr val="accent1"/>
                </a:solidFill>
              </a:rPr>
              <a:t>Community cloud</a:t>
            </a:r>
            <a:r>
              <a:rPr lang="en-GB" dirty="0"/>
              <a:t>: Infrastructure for the use of a specific community of consumers from various organisations with shared concerns (e.g. financial traders, airlines)</a:t>
            </a:r>
          </a:p>
          <a:p>
            <a:pPr marL="0" indent="0">
              <a:buNone/>
            </a:pPr>
            <a:endParaRPr lang="en-GB" dirty="0"/>
          </a:p>
          <a:p>
            <a:pPr marL="0" indent="0">
              <a:buNone/>
            </a:pPr>
            <a:r>
              <a:rPr lang="en-GB" b="1" dirty="0">
                <a:solidFill>
                  <a:schemeClr val="accent1"/>
                </a:solidFill>
              </a:rPr>
              <a:t>Hybrid cloud</a:t>
            </a:r>
            <a:r>
              <a:rPr lang="en-GB" dirty="0"/>
              <a:t>: Two or more of the above infrastructures, with some mechanism – standardised or proprietary – for data and application portability between them</a:t>
            </a:r>
          </a:p>
          <a:p>
            <a:pPr marL="0" indent="0">
              <a:buNone/>
            </a:pPr>
            <a:endParaRPr lang="en-GB" dirty="0"/>
          </a:p>
          <a:p>
            <a:pPr marL="0" indent="0">
              <a:buNone/>
            </a:pPr>
            <a:r>
              <a:rPr lang="en-GB" dirty="0"/>
              <a:t>Note that the ownership and operation of the infrastructure is unspecified. A private cloud need not be owned by its user</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Cloud Deployment Models</a:t>
            </a:r>
          </a:p>
        </p:txBody>
      </p:sp>
    </p:spTree>
    <p:extLst>
      <p:ext uri="{BB962C8B-B14F-4D97-AF65-F5344CB8AC3E}">
        <p14:creationId xmlns:p14="http://schemas.microsoft.com/office/powerpoint/2010/main" val="3638825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137534" cy="4546800"/>
          </a:xfrm>
        </p:spPr>
        <p:txBody>
          <a:bodyPr/>
          <a:lstStyle/>
          <a:p>
            <a:pPr marL="0" indent="0">
              <a:buNone/>
            </a:pPr>
            <a:r>
              <a:rPr lang="en-GB" dirty="0"/>
              <a:t>Video streaming at huge scale</a:t>
            </a:r>
          </a:p>
          <a:p>
            <a:pPr lvl="1">
              <a:buFont typeface="Wingdings" panose="05000000000000000000" pitchFamily="2" charset="2"/>
              <a:buChar char="§"/>
            </a:pPr>
            <a:r>
              <a:rPr lang="en-GB" dirty="0"/>
              <a:t>Up to 1/3 of North American internet traffic</a:t>
            </a:r>
          </a:p>
          <a:p>
            <a:pPr lvl="1">
              <a:buFont typeface="Wingdings" panose="05000000000000000000" pitchFamily="2" charset="2"/>
              <a:buChar char="§"/>
            </a:pPr>
            <a:r>
              <a:rPr lang="en-GB" dirty="0"/>
              <a:t>Started out with Amazon Web Services (IaaS)</a:t>
            </a:r>
          </a:p>
          <a:p>
            <a:pPr lvl="2">
              <a:buFont typeface="Wingdings" panose="05000000000000000000" pitchFamily="2" charset="2"/>
              <a:buChar char="§"/>
            </a:pPr>
            <a:r>
              <a:rPr lang="en-GB" dirty="0"/>
              <a:t>‘We want to use clouds, not build them’</a:t>
            </a:r>
          </a:p>
          <a:p>
            <a:pPr lvl="1">
              <a:buFont typeface="Wingdings" panose="05000000000000000000" pitchFamily="2" charset="2"/>
              <a:buChar char="§"/>
            </a:pPr>
            <a:r>
              <a:rPr lang="en-GB" dirty="0"/>
              <a:t>Built their own PaaS services on top of AWS</a:t>
            </a:r>
          </a:p>
          <a:p>
            <a:pPr lvl="2">
              <a:buFont typeface="Wingdings" panose="05000000000000000000" pitchFamily="2" charset="2"/>
              <a:buChar char="§"/>
            </a:pPr>
            <a:r>
              <a:rPr lang="en-GB" dirty="0"/>
              <a:t>Attempt to isolate developers from the AWS API</a:t>
            </a:r>
          </a:p>
          <a:p>
            <a:pPr lvl="2">
              <a:buFont typeface="Wingdings" panose="05000000000000000000" pitchFamily="2" charset="2"/>
              <a:buChar char="§"/>
            </a:pPr>
            <a:r>
              <a:rPr lang="en-GB" dirty="0"/>
              <a:t>Portability as a long-term goal</a:t>
            </a:r>
          </a:p>
          <a:p>
            <a:pPr lvl="1">
              <a:buFont typeface="Wingdings" panose="05000000000000000000" pitchFamily="2" charset="2"/>
              <a:buChar char="§"/>
            </a:pPr>
            <a:r>
              <a:rPr lang="en-GB" dirty="0"/>
              <a:t>Trailblazer/reference architecture</a:t>
            </a:r>
          </a:p>
          <a:p>
            <a:pPr lvl="1">
              <a:buFont typeface="Wingdings" panose="05000000000000000000" pitchFamily="2" charset="2"/>
              <a:buChar char="§"/>
            </a:pPr>
            <a:r>
              <a:rPr lang="en-GB" dirty="0"/>
              <a:t>Many OSS projects: Simian Army, </a:t>
            </a:r>
            <a:r>
              <a:rPr lang="en-GB" dirty="0" err="1"/>
              <a:t>Asgard</a:t>
            </a:r>
            <a:r>
              <a:rPr lang="en-GB" dirty="0"/>
              <a:t>, ICE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Public: Netflix</a:t>
            </a:r>
          </a:p>
        </p:txBody>
      </p:sp>
      <p:pic>
        <p:nvPicPr>
          <p:cNvPr id="4" name="Picture 2" descr="https://lh3.ggpht.com/GuRMRZEb2Kw_VEh1FaaH8-Uk-J3pG53SaGmT96H_4Hvvvby55U1SGHfLO3ZmvKApJA=w300"/>
          <p:cNvPicPr>
            <a:picLocks noChangeAspect="1" noChangeArrowheads="1"/>
          </p:cNvPicPr>
          <p:nvPr/>
        </p:nvPicPr>
        <p:blipFill rotWithShape="1">
          <a:blip r:embed="rId3">
            <a:extLst>
              <a:ext uri="{28A0092B-C50C-407E-A947-70E740481C1C}">
                <a14:useLocalDpi xmlns:a14="http://schemas.microsoft.com/office/drawing/2010/main" val="0"/>
              </a:ext>
            </a:extLst>
          </a:blip>
          <a:srcRect l="9979" t="10295" r="10596" b="10280"/>
          <a:stretch/>
        </p:blipFill>
        <p:spPr bwMode="auto">
          <a:xfrm>
            <a:off x="8961079" y="2107833"/>
            <a:ext cx="1698172" cy="1698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1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On-Demand Self-service</a:t>
            </a:r>
          </a:p>
        </p:txBody>
      </p:sp>
      <p:pic>
        <p:nvPicPr>
          <p:cNvPr id="7" name="Picture 6"/>
          <p:cNvPicPr>
            <a:picLocks noChangeAspect="1"/>
          </p:cNvPicPr>
          <p:nvPr/>
        </p:nvPicPr>
        <p:blipFill>
          <a:blip r:embed="rId3"/>
          <a:stretch>
            <a:fillRect/>
          </a:stretch>
        </p:blipFill>
        <p:spPr>
          <a:xfrm>
            <a:off x="910659" y="1358537"/>
            <a:ext cx="6333708" cy="5054117"/>
          </a:xfrm>
          <a:prstGeom prst="rect">
            <a:avLst/>
          </a:prstGeom>
        </p:spPr>
      </p:pic>
      <p:pic>
        <p:nvPicPr>
          <p:cNvPr id="8" name="Picture 7"/>
          <p:cNvPicPr>
            <a:picLocks noChangeAspect="1"/>
          </p:cNvPicPr>
          <p:nvPr/>
        </p:nvPicPr>
        <p:blipFill>
          <a:blip r:embed="rId4"/>
          <a:stretch>
            <a:fillRect/>
          </a:stretch>
        </p:blipFill>
        <p:spPr>
          <a:xfrm>
            <a:off x="5572396" y="1358537"/>
            <a:ext cx="6445207" cy="5054117"/>
          </a:xfrm>
          <a:prstGeom prst="rect">
            <a:avLst/>
          </a:prstGeom>
        </p:spPr>
      </p:pic>
    </p:spTree>
    <p:extLst>
      <p:ext uri="{BB962C8B-B14F-4D97-AF65-F5344CB8AC3E}">
        <p14:creationId xmlns:p14="http://schemas.microsoft.com/office/powerpoint/2010/main" val="3195438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137534" cy="4546800"/>
          </a:xfrm>
        </p:spPr>
        <p:txBody>
          <a:bodyPr/>
          <a:lstStyle/>
          <a:p>
            <a:pPr marL="0" indent="0">
              <a:buNone/>
            </a:pPr>
            <a:r>
              <a:rPr lang="en-GB" dirty="0"/>
              <a:t>Maintenance of own private servers and infrastructure</a:t>
            </a:r>
          </a:p>
          <a:p>
            <a:pPr lvl="1">
              <a:buFont typeface="Wingdings" panose="05000000000000000000" pitchFamily="2" charset="2"/>
              <a:buChar char="q"/>
            </a:pPr>
            <a:r>
              <a:rPr lang="en-GB" dirty="0"/>
              <a:t>Necessary to host government files on private servers</a:t>
            </a:r>
          </a:p>
          <a:p>
            <a:pPr lvl="1">
              <a:buFont typeface="Wingdings" panose="05000000000000000000" pitchFamily="2" charset="2"/>
              <a:buChar char="q"/>
            </a:pPr>
            <a:r>
              <a:rPr lang="en-GB" dirty="0"/>
              <a:t>Maximises security for the departments</a:t>
            </a:r>
          </a:p>
          <a:p>
            <a:pPr lvl="1">
              <a:buFont typeface="Wingdings" panose="05000000000000000000" pitchFamily="2" charset="2"/>
              <a:buChar char="q"/>
            </a:pPr>
            <a:endParaRPr lang="en-GB" dirty="0"/>
          </a:p>
        </p:txBody>
      </p:sp>
      <p:sp>
        <p:nvSpPr>
          <p:cNvPr id="3" name="Title 2"/>
          <p:cNvSpPr>
            <a:spLocks noGrp="1"/>
          </p:cNvSpPr>
          <p:nvPr>
            <p:ph type="title"/>
          </p:nvPr>
        </p:nvSpPr>
        <p:spPr/>
        <p:txBody>
          <a:bodyPr>
            <a:normAutofit fontScale="90000"/>
          </a:bodyPr>
          <a:lstStyle/>
          <a:p>
            <a:r>
              <a:rPr lang="en-GB" dirty="0"/>
              <a:t>Private: Government Departments</a:t>
            </a:r>
          </a:p>
        </p:txBody>
      </p:sp>
      <p:pic>
        <p:nvPicPr>
          <p:cNvPr id="3074" name="Picture 2" descr="Image result for home offi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249" y="2288360"/>
            <a:ext cx="3613502" cy="9756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WP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8845" y="3900542"/>
            <a:ext cx="1998049" cy="16634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uk government department log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1937" y="4027864"/>
            <a:ext cx="2951785" cy="219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99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137534" cy="4546800"/>
          </a:xfrm>
        </p:spPr>
        <p:txBody>
          <a:bodyPr/>
          <a:lstStyle/>
          <a:p>
            <a:pPr marL="0" indent="0">
              <a:buNone/>
            </a:pPr>
            <a:r>
              <a:rPr lang="en-GB" dirty="0"/>
              <a:t>Social gaming, with &gt;250m monthly active users</a:t>
            </a:r>
          </a:p>
          <a:p>
            <a:pPr marL="0" indent="0">
              <a:buNone/>
            </a:pPr>
            <a:r>
              <a:rPr lang="en-GB" dirty="0"/>
              <a:t>Traditional infrastructure until 2009, then...</a:t>
            </a:r>
          </a:p>
          <a:p>
            <a:pPr lvl="1">
              <a:buFont typeface="Wingdings" panose="05000000000000000000" pitchFamily="2" charset="2"/>
              <a:buChar char="q"/>
            </a:pPr>
            <a:r>
              <a:rPr lang="en-GB" i="1" dirty="0"/>
              <a:t>"We couldn’t get power fast enough. We couldn’t get </a:t>
            </a:r>
            <a:br>
              <a:rPr lang="en-GB" i="1" dirty="0"/>
            </a:br>
            <a:r>
              <a:rPr lang="en-GB" i="1" dirty="0"/>
              <a:t>servers fast enough. We just couldn’t scale our </a:t>
            </a:r>
            <a:br>
              <a:rPr lang="en-GB" i="1" dirty="0"/>
            </a:br>
            <a:r>
              <a:rPr lang="en-GB" i="1" dirty="0"/>
              <a:t>infrastructure to match the needs of </a:t>
            </a:r>
            <a:r>
              <a:rPr lang="en-GB" i="1" dirty="0" err="1"/>
              <a:t>FarmVille</a:t>
            </a:r>
            <a:r>
              <a:rPr lang="en-GB" i="1" dirty="0"/>
              <a:t>“</a:t>
            </a:r>
          </a:p>
          <a:p>
            <a:pPr lvl="1">
              <a:buFont typeface="Wingdings" panose="05000000000000000000" pitchFamily="2" charset="2"/>
              <a:buChar char="q"/>
            </a:pPr>
            <a:endParaRPr lang="en-GB" i="1" dirty="0"/>
          </a:p>
          <a:p>
            <a:pPr marL="0" indent="0">
              <a:buNone/>
            </a:pPr>
            <a:r>
              <a:rPr lang="en-GB" dirty="0"/>
              <a:t>Moved to Amazon Web Services to accommodate rapid growth</a:t>
            </a:r>
          </a:p>
          <a:p>
            <a:pPr marL="0" indent="0">
              <a:buNone/>
            </a:pPr>
            <a:r>
              <a:rPr lang="en-GB" dirty="0"/>
              <a:t>Now 80% private cloud (</a:t>
            </a:r>
            <a:r>
              <a:rPr lang="en-GB" dirty="0" err="1"/>
              <a:t>zCloud</a:t>
            </a:r>
            <a:r>
              <a:rPr lang="en-GB" dirty="0"/>
              <a:t>), 20% Amazon Web Services</a:t>
            </a:r>
          </a:p>
          <a:p>
            <a:pPr lvl="1">
              <a:buFont typeface="Wingdings" panose="05000000000000000000" pitchFamily="2" charset="2"/>
              <a:buChar char="q"/>
            </a:pPr>
            <a:r>
              <a:rPr lang="en-GB" dirty="0" err="1"/>
              <a:t>zCloud</a:t>
            </a:r>
            <a:r>
              <a:rPr lang="en-GB" dirty="0"/>
              <a:t> is built on AWS principles, using </a:t>
            </a:r>
            <a:r>
              <a:rPr lang="en-GB" dirty="0" err="1"/>
              <a:t>CloudStack</a:t>
            </a:r>
            <a:endParaRPr lang="en-GB" dirty="0"/>
          </a:p>
          <a:p>
            <a:pPr lvl="2">
              <a:buFont typeface="Wingdings" panose="05000000000000000000" pitchFamily="2" charset="2"/>
              <a:buChar char="q"/>
            </a:pPr>
            <a:r>
              <a:rPr lang="en-GB" dirty="0"/>
              <a:t>Customised to specific requirements of Zynga's workload</a:t>
            </a:r>
          </a:p>
          <a:p>
            <a:pPr lvl="1">
              <a:buFont typeface="Wingdings" panose="05000000000000000000" pitchFamily="2" charset="2"/>
              <a:buChar char="q"/>
            </a:pPr>
            <a:r>
              <a:rPr lang="en-GB" dirty="0"/>
              <a:t>Both clouds managed together, using </a:t>
            </a:r>
            <a:r>
              <a:rPr lang="en-GB" dirty="0" err="1"/>
              <a:t>RightScale</a:t>
            </a:r>
            <a:endParaRPr lang="en-GB" dirty="0"/>
          </a:p>
        </p:txBody>
      </p:sp>
      <p:sp>
        <p:nvSpPr>
          <p:cNvPr id="3" name="Title 2"/>
          <p:cNvSpPr>
            <a:spLocks noGrp="1"/>
          </p:cNvSpPr>
          <p:nvPr>
            <p:ph type="title"/>
          </p:nvPr>
        </p:nvSpPr>
        <p:spPr/>
        <p:txBody>
          <a:bodyPr>
            <a:normAutofit fontScale="90000"/>
          </a:bodyPr>
          <a:lstStyle/>
          <a:p>
            <a:r>
              <a:rPr lang="en-GB" dirty="0"/>
              <a:t>Hybrid: Zynga</a:t>
            </a:r>
          </a:p>
        </p:txBody>
      </p:sp>
      <p:pic>
        <p:nvPicPr>
          <p:cNvPr id="5" name="Picture 2" descr="https://encrypted-tbn0.gstatic.com/images?q=tbn:ANd9GcR8GBIuVwS221Wrj7mdVdZYMfOPRbPAHnT139mNi38HYYwO1b_9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0823" y="2087794"/>
            <a:ext cx="1590925" cy="15698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68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137534" cy="4546800"/>
          </a:xfrm>
        </p:spPr>
        <p:txBody>
          <a:bodyPr/>
          <a:lstStyle/>
          <a:p>
            <a:pPr marL="0" indent="0">
              <a:buNone/>
            </a:pPr>
            <a:r>
              <a:rPr lang="en-GB" dirty="0"/>
              <a:t>Global operator of financial markets and </a:t>
            </a:r>
            <a:br>
              <a:rPr lang="en-GB" dirty="0"/>
            </a:br>
            <a:r>
              <a:rPr lang="en-GB" dirty="0"/>
              <a:t>provider of trading technologies</a:t>
            </a:r>
          </a:p>
          <a:p>
            <a:pPr marL="0" indent="0">
              <a:buNone/>
            </a:pPr>
            <a:r>
              <a:rPr lang="en-GB" dirty="0"/>
              <a:t>Industry needs to share data and make trades</a:t>
            </a:r>
          </a:p>
          <a:p>
            <a:pPr lvl="1">
              <a:buFont typeface="Wingdings" panose="05000000000000000000" pitchFamily="2" charset="2"/>
              <a:buChar char="Ø"/>
            </a:pPr>
            <a:r>
              <a:rPr lang="en-GB" dirty="0"/>
              <a:t>Very expensive to build private servers</a:t>
            </a:r>
          </a:p>
          <a:p>
            <a:pPr lvl="1">
              <a:buFont typeface="Wingdings" panose="05000000000000000000" pitchFamily="2" charset="2"/>
              <a:buChar char="Ø"/>
            </a:pPr>
            <a:r>
              <a:rPr lang="en-GB" dirty="0"/>
              <a:t>Regulatory and security issues with public cloud</a:t>
            </a:r>
          </a:p>
          <a:p>
            <a:pPr lvl="1">
              <a:buFont typeface="Wingdings" panose="05000000000000000000" pitchFamily="2" charset="2"/>
              <a:buChar char="Ø"/>
            </a:pPr>
            <a:r>
              <a:rPr lang="en-GB" dirty="0"/>
              <a:t>Extreme sensitivity to latency</a:t>
            </a:r>
          </a:p>
          <a:p>
            <a:pPr lvl="1">
              <a:buFont typeface="Wingdings" panose="05000000000000000000" pitchFamily="2" charset="2"/>
              <a:buChar char="Ø"/>
            </a:pPr>
            <a:r>
              <a:rPr lang="en-GB" dirty="0"/>
              <a:t>Not internet-connected at all</a:t>
            </a:r>
          </a:p>
          <a:p>
            <a:pPr marL="0" indent="0">
              <a:buNone/>
            </a:pPr>
            <a:endParaRPr lang="en-GB" dirty="0"/>
          </a:p>
          <a:p>
            <a:pPr marL="0" indent="0">
              <a:buNone/>
            </a:pPr>
            <a:r>
              <a:rPr lang="en-GB" dirty="0"/>
              <a:t>Capital Markets Community Platform</a:t>
            </a:r>
          </a:p>
          <a:p>
            <a:pPr lvl="1">
              <a:buFont typeface="Wingdings" panose="05000000000000000000" pitchFamily="2" charset="2"/>
              <a:buChar char="Ø"/>
            </a:pPr>
            <a:r>
              <a:rPr lang="en-GB" dirty="0"/>
              <a:t>VMWare-based community cloud, offering IaaS to the industry</a:t>
            </a:r>
          </a:p>
        </p:txBody>
      </p:sp>
      <p:sp>
        <p:nvSpPr>
          <p:cNvPr id="3" name="Title 2"/>
          <p:cNvSpPr>
            <a:spLocks noGrp="1"/>
          </p:cNvSpPr>
          <p:nvPr>
            <p:ph type="title"/>
          </p:nvPr>
        </p:nvSpPr>
        <p:spPr/>
        <p:txBody>
          <a:bodyPr>
            <a:normAutofit fontScale="90000"/>
          </a:bodyPr>
          <a:lstStyle/>
          <a:p>
            <a:r>
              <a:rPr lang="en-GB" dirty="0"/>
              <a:t>Community: NYSE Euronext</a:t>
            </a:r>
          </a:p>
        </p:txBody>
      </p:sp>
      <p:pic>
        <p:nvPicPr>
          <p:cNvPr id="5" name="Picture 4"/>
          <p:cNvPicPr>
            <a:picLocks noChangeAspect="1"/>
          </p:cNvPicPr>
          <p:nvPr/>
        </p:nvPicPr>
        <p:blipFill>
          <a:blip r:embed="rId3"/>
          <a:stretch>
            <a:fillRect/>
          </a:stretch>
        </p:blipFill>
        <p:spPr>
          <a:xfrm>
            <a:off x="8015611" y="2115662"/>
            <a:ext cx="3397760" cy="1055801"/>
          </a:xfrm>
          <a:prstGeom prst="rect">
            <a:avLst/>
          </a:prstGeom>
        </p:spPr>
      </p:pic>
    </p:spTree>
    <p:extLst>
      <p:ext uri="{BB962C8B-B14F-4D97-AF65-F5344CB8AC3E}">
        <p14:creationId xmlns:p14="http://schemas.microsoft.com/office/powerpoint/2010/main" val="3324122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Security in the Cloud</a:t>
            </a:r>
          </a:p>
        </p:txBody>
      </p:sp>
    </p:spTree>
    <p:extLst>
      <p:ext uri="{BB962C8B-B14F-4D97-AF65-F5344CB8AC3E}">
        <p14:creationId xmlns:p14="http://schemas.microsoft.com/office/powerpoint/2010/main" val="4000406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Cloud provider should be able to document:</a:t>
            </a:r>
          </a:p>
          <a:p>
            <a:pPr lvl="1">
              <a:buFont typeface="Wingdings" panose="05000000000000000000" pitchFamily="2" charset="2"/>
              <a:buChar char="Ø"/>
            </a:pPr>
            <a:r>
              <a:rPr lang="en-GB" dirty="0"/>
              <a:t>Datacentre access</a:t>
            </a:r>
          </a:p>
          <a:p>
            <a:pPr lvl="1">
              <a:buFont typeface="Wingdings" panose="05000000000000000000" pitchFamily="2" charset="2"/>
              <a:buChar char="Ø"/>
            </a:pPr>
            <a:r>
              <a:rPr lang="en-GB" dirty="0"/>
              <a:t>Hardware access (logical and physical)</a:t>
            </a:r>
          </a:p>
          <a:p>
            <a:pPr lvl="1">
              <a:buFont typeface="Wingdings" panose="05000000000000000000" pitchFamily="2" charset="2"/>
              <a:buChar char="Ø"/>
            </a:pPr>
            <a:r>
              <a:rPr lang="en-GB" dirty="0"/>
              <a:t>Destruction of failed hardware</a:t>
            </a:r>
          </a:p>
          <a:p>
            <a:pPr lvl="1">
              <a:buFont typeface="Wingdings" panose="05000000000000000000" pitchFamily="2" charset="2"/>
              <a:buChar char="Ø"/>
            </a:pPr>
            <a:endParaRPr lang="en-GB" dirty="0"/>
          </a:p>
          <a:p>
            <a:pPr lvl="1">
              <a:buFont typeface="Wingdings" panose="05000000000000000000" pitchFamily="2" charset="2"/>
              <a:buChar char="Ø"/>
            </a:pPr>
            <a:r>
              <a:rPr lang="en-GB" dirty="0"/>
              <a:t>Audits and certifications (ISO 27001, SOC, ITAR, FIPS, PCI, etc.)</a:t>
            </a:r>
          </a:p>
          <a:p>
            <a:pPr lvl="2">
              <a:buFont typeface="Wingdings" panose="05000000000000000000" pitchFamily="2" charset="2"/>
              <a:buChar char="Ø"/>
            </a:pPr>
            <a:r>
              <a:rPr lang="en-GB" dirty="0"/>
              <a:t>Compliance usually requires audits of both provider and customer</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Datacentre and hardware</a:t>
            </a:r>
          </a:p>
        </p:txBody>
      </p:sp>
    </p:spTree>
    <p:extLst>
      <p:ext uri="{BB962C8B-B14F-4D97-AF65-F5344CB8AC3E}">
        <p14:creationId xmlns:p14="http://schemas.microsoft.com/office/powerpoint/2010/main" val="1806004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0" indent="0">
              <a:buNone/>
            </a:pPr>
            <a:r>
              <a:rPr lang="en-GB" sz="1800" dirty="0"/>
              <a:t>Attacks from outside the cloud:</a:t>
            </a:r>
          </a:p>
          <a:p>
            <a:pPr lvl="1">
              <a:buFont typeface="Wingdings" panose="05000000000000000000" pitchFamily="2" charset="2"/>
              <a:buChar char="q"/>
            </a:pPr>
            <a:r>
              <a:rPr lang="en-GB" sz="1600" dirty="0"/>
              <a:t>DDOS attacks</a:t>
            </a:r>
          </a:p>
          <a:p>
            <a:pPr lvl="1">
              <a:buFont typeface="Wingdings" panose="05000000000000000000" pitchFamily="2" charset="2"/>
              <a:buChar char="q"/>
            </a:pPr>
            <a:r>
              <a:rPr lang="en-GB" sz="1600" dirty="0"/>
              <a:t>Attacks on API endpoints</a:t>
            </a:r>
          </a:p>
          <a:p>
            <a:pPr lvl="1">
              <a:buFont typeface="Wingdings" panose="05000000000000000000" pitchFamily="2" charset="2"/>
              <a:buChar char="q"/>
            </a:pPr>
            <a:endParaRPr lang="en-GB" sz="1600" dirty="0"/>
          </a:p>
          <a:p>
            <a:pPr marL="0" indent="0">
              <a:buNone/>
            </a:pPr>
            <a:r>
              <a:rPr lang="en-GB" sz="1800" dirty="0"/>
              <a:t>These can be prevented or mitigated by the cloud provider:</a:t>
            </a:r>
          </a:p>
          <a:p>
            <a:pPr lvl="1">
              <a:buFont typeface="Wingdings" panose="05000000000000000000" pitchFamily="2" charset="2"/>
              <a:buChar char="q"/>
            </a:pPr>
            <a:r>
              <a:rPr lang="en-GB" sz="1600" dirty="0"/>
              <a:t>Standard and proprietary networking techniques</a:t>
            </a:r>
          </a:p>
          <a:p>
            <a:pPr lvl="1">
              <a:buFont typeface="Wingdings" panose="05000000000000000000" pitchFamily="2" charset="2"/>
              <a:buChar char="q"/>
            </a:pPr>
            <a:r>
              <a:rPr lang="en-GB" sz="1600" dirty="0"/>
              <a:t>Enforcement in the hypervisor</a:t>
            </a:r>
          </a:p>
          <a:p>
            <a:pPr lvl="1">
              <a:buFont typeface="Wingdings" panose="05000000000000000000" pitchFamily="2" charset="2"/>
              <a:buChar char="q"/>
            </a:pPr>
            <a:r>
              <a:rPr lang="en-GB" sz="1600" dirty="0"/>
              <a:t>Terms of Service</a:t>
            </a:r>
          </a:p>
          <a:p>
            <a:pPr marL="0" indent="0">
              <a:buNone/>
            </a:pPr>
            <a:endParaRPr lang="en-GB" sz="1600" dirty="0"/>
          </a:p>
        </p:txBody>
      </p:sp>
      <p:sp>
        <p:nvSpPr>
          <p:cNvPr id="4" name="Content Placeholder 3"/>
          <p:cNvSpPr>
            <a:spLocks noGrp="1"/>
          </p:cNvSpPr>
          <p:nvPr>
            <p:ph sz="quarter" idx="16"/>
          </p:nvPr>
        </p:nvSpPr>
        <p:spPr/>
        <p:txBody>
          <a:bodyPr/>
          <a:lstStyle/>
          <a:p>
            <a:pPr marL="0" indent="0">
              <a:buNone/>
            </a:pPr>
            <a:r>
              <a:rPr lang="en-GB" dirty="0"/>
              <a:t>Attacks from inside the cloud:</a:t>
            </a:r>
          </a:p>
          <a:p>
            <a:pPr lvl="1">
              <a:buFont typeface="Wingdings" panose="05000000000000000000" pitchFamily="2" charset="2"/>
              <a:buChar char="q"/>
            </a:pPr>
            <a:r>
              <a:rPr lang="en-GB" dirty="0"/>
              <a:t>IP spoofing</a:t>
            </a:r>
          </a:p>
          <a:p>
            <a:pPr lvl="1">
              <a:buFont typeface="Wingdings" panose="05000000000000000000" pitchFamily="2" charset="2"/>
              <a:buChar char="q"/>
            </a:pPr>
            <a:r>
              <a:rPr lang="en-GB" dirty="0"/>
              <a:t>Packet sniffing</a:t>
            </a:r>
          </a:p>
          <a:p>
            <a:pPr lvl="1">
              <a:buFont typeface="Wingdings" panose="05000000000000000000" pitchFamily="2" charset="2"/>
              <a:buChar char="q"/>
            </a:pPr>
            <a:r>
              <a:rPr lang="en-GB" dirty="0"/>
              <a:t>Port scanning</a:t>
            </a:r>
          </a:p>
          <a:p>
            <a:pPr lvl="1">
              <a:buFont typeface="Wingdings" panose="05000000000000000000" pitchFamily="2" charset="2"/>
              <a:buChar char="q"/>
            </a:pPr>
            <a:r>
              <a:rPr lang="en-GB" dirty="0"/>
              <a:t>Zeroing data in newly-assigned RAM or disk</a:t>
            </a:r>
          </a:p>
          <a:p>
            <a:pPr lvl="1">
              <a:buFont typeface="Wingdings" panose="05000000000000000000" pitchFamily="2" charset="2"/>
              <a:buChar char="q"/>
            </a:pPr>
            <a:r>
              <a:rPr lang="en-GB" dirty="0"/>
              <a:t>Other malicious behaviour</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Physical Network and Virtualisation</a:t>
            </a:r>
          </a:p>
        </p:txBody>
      </p:sp>
    </p:spTree>
    <p:extLst>
      <p:ext uri="{BB962C8B-B14F-4D97-AF65-F5344CB8AC3E}">
        <p14:creationId xmlns:p14="http://schemas.microsoft.com/office/powerpoint/2010/main" val="2186789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0" indent="0">
              <a:buNone/>
            </a:pPr>
            <a:r>
              <a:rPr lang="en-GB" sz="1600" b="1" dirty="0"/>
              <a:t>For IaaS, may be able to configure:</a:t>
            </a:r>
          </a:p>
          <a:p>
            <a:pPr lvl="1">
              <a:buFont typeface="Wingdings" panose="05000000000000000000" pitchFamily="2" charset="2"/>
              <a:buChar char="q"/>
            </a:pPr>
            <a:r>
              <a:rPr lang="en-GB" sz="1500" dirty="0"/>
              <a:t>Firewalls (allowed and denied ports and protocols)</a:t>
            </a:r>
          </a:p>
          <a:p>
            <a:pPr lvl="1">
              <a:buFont typeface="Wingdings" panose="05000000000000000000" pitchFamily="2" charset="2"/>
              <a:buChar char="q"/>
            </a:pPr>
            <a:r>
              <a:rPr lang="en-GB" sz="1500" dirty="0"/>
              <a:t>Virtual (software-defined) networking</a:t>
            </a:r>
          </a:p>
          <a:p>
            <a:pPr lvl="2">
              <a:buFont typeface="Wingdings" panose="05000000000000000000" pitchFamily="2" charset="2"/>
              <a:buChar char="Ø"/>
            </a:pPr>
            <a:r>
              <a:rPr lang="en-GB" sz="1500" dirty="0"/>
              <a:t>Subnets (public/private)</a:t>
            </a:r>
          </a:p>
          <a:p>
            <a:pPr lvl="2">
              <a:buFont typeface="Wingdings" panose="05000000000000000000" pitchFamily="2" charset="2"/>
              <a:buChar char="Ø"/>
            </a:pPr>
            <a:r>
              <a:rPr lang="en-GB" sz="1500" dirty="0"/>
              <a:t>IP addresses (public/private/persistent across reboots)</a:t>
            </a:r>
          </a:p>
          <a:p>
            <a:pPr lvl="2">
              <a:buFont typeface="Wingdings" panose="05000000000000000000" pitchFamily="2" charset="2"/>
              <a:buChar char="Ø"/>
            </a:pPr>
            <a:r>
              <a:rPr lang="en-GB" sz="1500" dirty="0"/>
              <a:t>Routing tables</a:t>
            </a:r>
          </a:p>
          <a:p>
            <a:pPr lvl="2">
              <a:buFont typeface="Wingdings" panose="05000000000000000000" pitchFamily="2" charset="2"/>
              <a:buChar char="Ø"/>
            </a:pPr>
            <a:r>
              <a:rPr lang="en-GB" sz="1500" dirty="0"/>
              <a:t>Access control lists</a:t>
            </a:r>
          </a:p>
          <a:p>
            <a:pPr lvl="2">
              <a:buFont typeface="Wingdings" panose="05000000000000000000" pitchFamily="2" charset="2"/>
              <a:buChar char="Ø"/>
            </a:pPr>
            <a:r>
              <a:rPr lang="en-GB" sz="1500" dirty="0"/>
              <a:t>Gateways to internet and/or VPN</a:t>
            </a:r>
          </a:p>
          <a:p>
            <a:pPr lvl="2">
              <a:buFont typeface="Wingdings" panose="05000000000000000000" pitchFamily="2" charset="2"/>
              <a:buChar char="Ø"/>
            </a:pPr>
            <a:r>
              <a:rPr lang="en-GB" sz="1500" dirty="0"/>
              <a:t>NAT </a:t>
            </a:r>
          </a:p>
          <a:p>
            <a:pPr marL="0" indent="0">
              <a:buNone/>
            </a:pPr>
            <a:endParaRPr lang="en-GB" sz="1600" dirty="0"/>
          </a:p>
        </p:txBody>
      </p:sp>
      <p:sp>
        <p:nvSpPr>
          <p:cNvPr id="4" name="Content Placeholder 3"/>
          <p:cNvSpPr>
            <a:spLocks noGrp="1"/>
          </p:cNvSpPr>
          <p:nvPr>
            <p:ph sz="quarter" idx="16"/>
          </p:nvPr>
        </p:nvSpPr>
        <p:spPr/>
        <p:txBody>
          <a:bodyPr/>
          <a:lstStyle/>
          <a:p>
            <a:pPr>
              <a:buFont typeface="Wingdings" panose="05000000000000000000" pitchFamily="2" charset="2"/>
              <a:buChar char="q"/>
            </a:pPr>
            <a:r>
              <a:rPr lang="en-GB" dirty="0"/>
              <a:t>Software defences:</a:t>
            </a:r>
          </a:p>
          <a:p>
            <a:pPr lvl="1">
              <a:buFont typeface="Wingdings" panose="05000000000000000000" pitchFamily="2" charset="2"/>
              <a:buChar char="Ø"/>
            </a:pPr>
            <a:r>
              <a:rPr lang="en-GB" dirty="0"/>
              <a:t>Bastion hosts</a:t>
            </a:r>
          </a:p>
          <a:p>
            <a:pPr lvl="1">
              <a:buFont typeface="Wingdings" panose="05000000000000000000" pitchFamily="2" charset="2"/>
              <a:buChar char="Ø"/>
            </a:pPr>
            <a:r>
              <a:rPr lang="en-GB" dirty="0"/>
              <a:t>Intrusion detection/prevention systems</a:t>
            </a:r>
          </a:p>
          <a:p>
            <a:pPr lvl="1">
              <a:buFont typeface="Wingdings" panose="05000000000000000000" pitchFamily="2" charset="2"/>
              <a:buChar char="Ø"/>
            </a:pPr>
            <a:r>
              <a:rPr lang="en-GB" dirty="0"/>
              <a:t>Anti-malware, anti-virus, etc.</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Virtual Network</a:t>
            </a:r>
          </a:p>
        </p:txBody>
      </p:sp>
    </p:spTree>
    <p:extLst>
      <p:ext uri="{BB962C8B-B14F-4D97-AF65-F5344CB8AC3E}">
        <p14:creationId xmlns:p14="http://schemas.microsoft.com/office/powerpoint/2010/main" val="1863186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These need to be protected and patched</a:t>
            </a:r>
          </a:p>
          <a:p>
            <a:pPr lvl="1">
              <a:buFont typeface="Wingdings" panose="05000000000000000000" pitchFamily="2" charset="2"/>
              <a:buChar char="q"/>
            </a:pPr>
            <a:r>
              <a:rPr lang="en-GB" dirty="0"/>
              <a:t>Exactly as for a traditional on-premises deployment</a:t>
            </a:r>
          </a:p>
          <a:p>
            <a:pPr lvl="1">
              <a:buFont typeface="Wingdings" panose="05000000000000000000" pitchFamily="2" charset="2"/>
              <a:buChar char="q"/>
            </a:pPr>
            <a:endParaRPr lang="en-GB" dirty="0"/>
          </a:p>
          <a:p>
            <a:pPr marL="0" indent="0">
              <a:buNone/>
            </a:pPr>
            <a:r>
              <a:rPr lang="en-GB" dirty="0"/>
              <a:t>Whose responsibility is that?</a:t>
            </a:r>
          </a:p>
          <a:p>
            <a:pPr lvl="1">
              <a:buFont typeface="Wingdings" panose="05000000000000000000" pitchFamily="2" charset="2"/>
              <a:buChar char="q"/>
            </a:pPr>
            <a:r>
              <a:rPr lang="en-GB" dirty="0"/>
              <a:t>It depends on the service model</a:t>
            </a:r>
          </a:p>
          <a:p>
            <a:pPr lvl="1">
              <a:buFont typeface="Wingdings" panose="05000000000000000000" pitchFamily="2" charset="2"/>
              <a:buChar char="q"/>
            </a:pPr>
            <a:endParaRPr lang="en-GB" dirty="0"/>
          </a:p>
          <a:p>
            <a:pPr marL="57150" indent="0">
              <a:buNone/>
            </a:pPr>
            <a:r>
              <a:rPr lang="en-GB" dirty="0"/>
              <a:t>In IaaS, these are the customer's responsibility</a:t>
            </a:r>
          </a:p>
          <a:p>
            <a:pPr marL="57150" indent="0">
              <a:buNone/>
            </a:pPr>
            <a:endParaRPr lang="en-GB" dirty="0"/>
          </a:p>
          <a:p>
            <a:pPr marL="57150" indent="0">
              <a:buNone/>
            </a:pPr>
            <a:r>
              <a:rPr lang="en-GB" dirty="0"/>
              <a:t>In PaaS and SaaS they're the provider's responsibility.</a:t>
            </a:r>
          </a:p>
          <a:p>
            <a:pPr marL="57150" indent="0">
              <a:buNone/>
            </a:pPr>
            <a:endParaRPr lang="en-GB" dirty="0"/>
          </a:p>
          <a:p>
            <a:pPr lvl="1">
              <a:buFont typeface="Wingdings" panose="05000000000000000000" pitchFamily="2" charset="2"/>
              <a:buChar char="q"/>
            </a:pPr>
            <a:endParaRPr lang="en-GB" dirty="0"/>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Security: OS, Applications, Middleware</a:t>
            </a:r>
          </a:p>
        </p:txBody>
      </p:sp>
    </p:spTree>
    <p:extLst>
      <p:ext uri="{BB962C8B-B14F-4D97-AF65-F5344CB8AC3E}">
        <p14:creationId xmlns:p14="http://schemas.microsoft.com/office/powerpoint/2010/main" val="1549065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Who can authenticate to the cloud service provider?</a:t>
            </a:r>
          </a:p>
          <a:p>
            <a:pPr lvl="1">
              <a:buFont typeface="Wingdings" panose="05000000000000000000" pitchFamily="2" charset="2"/>
              <a:buChar char="Ø"/>
            </a:pPr>
            <a:r>
              <a:rPr lang="en-GB" dirty="0"/>
              <a:t>e.g. in IaaS, to provision new servers and logical infrastructure</a:t>
            </a:r>
          </a:p>
          <a:p>
            <a:pPr lvl="1">
              <a:buFont typeface="Wingdings" panose="05000000000000000000" pitchFamily="2" charset="2"/>
              <a:buChar char="Ø"/>
            </a:pPr>
            <a:r>
              <a:rPr lang="en-GB" dirty="0"/>
              <a:t>Also managing the account, billing, etc.</a:t>
            </a:r>
          </a:p>
          <a:p>
            <a:pPr lvl="1">
              <a:buFont typeface="Wingdings" panose="05000000000000000000" pitchFamily="2" charset="2"/>
              <a:buChar char="Ø"/>
            </a:pPr>
            <a:r>
              <a:rPr lang="en-GB" dirty="0"/>
              <a:t>Not just the dashboard – must secure the API as well!</a:t>
            </a:r>
          </a:p>
          <a:p>
            <a:pPr marL="0" indent="0">
              <a:buNone/>
            </a:pPr>
            <a:endParaRPr lang="en-GB" dirty="0"/>
          </a:p>
          <a:p>
            <a:pPr marL="0" indent="0">
              <a:buNone/>
            </a:pPr>
            <a:r>
              <a:rPr lang="en-GB" dirty="0"/>
              <a:t>Who can authenticate to the provisioned functionality?</a:t>
            </a:r>
          </a:p>
          <a:p>
            <a:pPr lvl="1">
              <a:buFont typeface="Wingdings" panose="05000000000000000000" pitchFamily="2" charset="2"/>
              <a:buChar char="Ø"/>
            </a:pPr>
            <a:r>
              <a:rPr lang="en-GB" dirty="0"/>
              <a:t>e.g. in IaaS, log in to a server (usually over SSH)</a:t>
            </a:r>
          </a:p>
          <a:p>
            <a:pPr lvl="1">
              <a:buFont typeface="Wingdings" panose="05000000000000000000" pitchFamily="2" charset="2"/>
              <a:buChar char="Ø"/>
            </a:pPr>
            <a:r>
              <a:rPr lang="en-GB" dirty="0"/>
              <a:t>e.g. in PaaS, deploy and configure applications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Authentication and Authorisation</a:t>
            </a:r>
          </a:p>
        </p:txBody>
      </p:sp>
    </p:spTree>
    <p:extLst>
      <p:ext uri="{BB962C8B-B14F-4D97-AF65-F5344CB8AC3E}">
        <p14:creationId xmlns:p14="http://schemas.microsoft.com/office/powerpoint/2010/main" val="503558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Who can use the services?</a:t>
            </a:r>
          </a:p>
          <a:p>
            <a:pPr lvl="1">
              <a:buFont typeface="Wingdings" panose="05000000000000000000" pitchFamily="2" charset="2"/>
              <a:buChar char="Ø"/>
            </a:pPr>
            <a:r>
              <a:rPr lang="en-GB" dirty="0"/>
              <a:t>e.g. create an account in a SaaS solution</a:t>
            </a:r>
          </a:p>
          <a:p>
            <a:pPr>
              <a:buFont typeface="Wingdings" panose="05000000000000000000" pitchFamily="2" charset="2"/>
              <a:buChar char="Ø"/>
            </a:pPr>
            <a:endParaRPr lang="en-GB" dirty="0"/>
          </a:p>
          <a:p>
            <a:pPr marL="0" indent="0">
              <a:buNone/>
            </a:pPr>
            <a:r>
              <a:rPr lang="en-GB" dirty="0"/>
              <a:t>Potentially three entirely different groups of users</a:t>
            </a:r>
          </a:p>
          <a:p>
            <a:pPr lvl="1">
              <a:buFont typeface="Wingdings" panose="05000000000000000000" pitchFamily="2" charset="2"/>
              <a:buChar char="Ø"/>
            </a:pPr>
            <a:r>
              <a:rPr lang="en-GB" dirty="0"/>
              <a:t>e.g. the third might be ‘anybody on the internet who signs up’</a:t>
            </a:r>
          </a:p>
          <a:p>
            <a:pPr lvl="1">
              <a:buFont typeface="Wingdings" panose="05000000000000000000" pitchFamily="2" charset="2"/>
              <a:buChar char="Ø"/>
            </a:pPr>
            <a:endParaRPr lang="en-GB" dirty="0"/>
          </a:p>
          <a:p>
            <a:pPr marL="0" indent="0">
              <a:buNone/>
            </a:pPr>
            <a:r>
              <a:rPr lang="en-GB" dirty="0"/>
              <a:t>We also need to assign permissions to these users</a:t>
            </a:r>
          </a:p>
          <a:p>
            <a:pPr marL="0" indent="0">
              <a:buNone/>
            </a:pPr>
            <a:endParaRPr lang="en-GB" dirty="0"/>
          </a:p>
          <a:p>
            <a:pPr marL="0" indent="0">
              <a:buNone/>
            </a:pPr>
            <a:r>
              <a:rPr lang="en-GB" dirty="0"/>
              <a:t>There is no standardisation across providers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Authentication and Authorisation</a:t>
            </a:r>
          </a:p>
        </p:txBody>
      </p:sp>
    </p:spTree>
    <p:extLst>
      <p:ext uri="{BB962C8B-B14F-4D97-AF65-F5344CB8AC3E}">
        <p14:creationId xmlns:p14="http://schemas.microsoft.com/office/powerpoint/2010/main" val="50577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Access over network via ‘standard mechanisms’ which would generally be taken to mean standard protocols like HTTP or TCP. </a:t>
            </a:r>
          </a:p>
          <a:p>
            <a:pPr marL="0" indent="0">
              <a:buNone/>
            </a:pPr>
            <a:endParaRPr lang="en-GB" dirty="0"/>
          </a:p>
          <a:p>
            <a:pPr marL="0" indent="0">
              <a:buNone/>
            </a:pPr>
            <a:r>
              <a:rPr lang="en-GB" dirty="0"/>
              <a:t>Services should be accessible to a variety of clients running on various hardware (phones, laptops, desktops).</a:t>
            </a:r>
          </a:p>
          <a:p>
            <a:pPr marL="0" indent="0">
              <a:buNone/>
            </a:pPr>
            <a:endParaRPr lang="en-GB" dirty="0"/>
          </a:p>
          <a:p>
            <a:pPr marL="0" indent="0">
              <a:buNone/>
            </a:pPr>
            <a:r>
              <a:rPr lang="en-GB" dirty="0"/>
              <a:t>In other words, if it's only accessible using a proprietary protocol or data format, from a custom client, it's probably not cloud computing.</a:t>
            </a:r>
          </a:p>
          <a:p>
            <a:pPr marL="0" indent="0">
              <a:buNone/>
            </a:pPr>
            <a:endParaRPr lang="en-GB" dirty="0"/>
          </a:p>
          <a:p>
            <a:pPr marL="0" indent="0">
              <a:buNone/>
            </a:pPr>
            <a:r>
              <a:rPr lang="en-GB" dirty="0"/>
              <a:t>Notice that ‘network-accessible’ is not the same thing as ‘internet-accessible’; there is such a thing as a private cloud on a private network.</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Broad network access</a:t>
            </a:r>
          </a:p>
        </p:txBody>
      </p:sp>
    </p:spTree>
    <p:extLst>
      <p:ext uri="{BB962C8B-B14F-4D97-AF65-F5344CB8AC3E}">
        <p14:creationId xmlns:p14="http://schemas.microsoft.com/office/powerpoint/2010/main" val="839197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sz="1600" dirty="0"/>
              <a:t>Where is data stored and/or transmitted?</a:t>
            </a:r>
          </a:p>
          <a:p>
            <a:pPr lvl="1">
              <a:buFont typeface="Wingdings" panose="05000000000000000000" pitchFamily="2" charset="2"/>
              <a:buChar char="q"/>
            </a:pPr>
            <a:r>
              <a:rPr lang="en-GB" sz="1400" dirty="0"/>
              <a:t>Regulatory issues may require e.g. only within EU</a:t>
            </a:r>
          </a:p>
          <a:p>
            <a:pPr lvl="1">
              <a:buFont typeface="Wingdings" panose="05000000000000000000" pitchFamily="2" charset="2"/>
              <a:buChar char="q"/>
            </a:pPr>
            <a:r>
              <a:rPr lang="en-GB" sz="1400" dirty="0"/>
              <a:t>e.g. Amazon EU-West-1 region is physically in Dublin</a:t>
            </a:r>
          </a:p>
          <a:p>
            <a:pPr lvl="2">
              <a:buFont typeface="Wingdings" panose="05000000000000000000" pitchFamily="2" charset="2"/>
              <a:buChar char="Ø"/>
            </a:pPr>
            <a:r>
              <a:rPr lang="en-GB" sz="1400" dirty="0"/>
              <a:t>Multiple physical Dublin datacentres enable HA</a:t>
            </a:r>
          </a:p>
          <a:p>
            <a:pPr lvl="2">
              <a:buFont typeface="Wingdings" panose="05000000000000000000" pitchFamily="2" charset="2"/>
              <a:buChar char="Ø"/>
            </a:pPr>
            <a:r>
              <a:rPr lang="en-GB" sz="1400" dirty="0"/>
              <a:t>But there are a few US-only API endpoints (e.g. Simple Email Service)</a:t>
            </a:r>
          </a:p>
          <a:p>
            <a:pPr lvl="2">
              <a:buFont typeface="Wingdings" panose="05000000000000000000" pitchFamily="2" charset="2"/>
              <a:buChar char="Ø"/>
            </a:pPr>
            <a:endParaRPr lang="en-GB" sz="1400" dirty="0"/>
          </a:p>
          <a:p>
            <a:pPr marL="0" indent="0">
              <a:buNone/>
            </a:pPr>
            <a:r>
              <a:rPr lang="en-GB" sz="1600" dirty="0"/>
              <a:t>For IaaS, customer can control this to some extent</a:t>
            </a:r>
          </a:p>
          <a:p>
            <a:pPr marL="0" indent="0">
              <a:buNone/>
            </a:pPr>
            <a:endParaRPr lang="en-GB" sz="1600" dirty="0"/>
          </a:p>
          <a:p>
            <a:pPr marL="0" indent="0">
              <a:buNone/>
            </a:pPr>
            <a:r>
              <a:rPr lang="en-GB" sz="1600" dirty="0"/>
              <a:t>For SaaS, is generally imposed by provider </a:t>
            </a:r>
          </a:p>
          <a:p>
            <a:pPr lvl="1">
              <a:buFont typeface="Wingdings" panose="05000000000000000000" pitchFamily="2" charset="2"/>
              <a:buChar char="q"/>
            </a:pPr>
            <a:r>
              <a:rPr lang="en-GB" sz="1400" dirty="0"/>
              <a:t>Requires careful reading of </a:t>
            </a:r>
            <a:r>
              <a:rPr lang="en-GB" sz="1400" dirty="0" err="1"/>
              <a:t>ToS</a:t>
            </a:r>
            <a:r>
              <a:rPr lang="en-GB" sz="1400" dirty="0"/>
              <a:t>, privacy policy, applicable laws</a:t>
            </a:r>
          </a:p>
          <a:p>
            <a:pPr lvl="1">
              <a:buFont typeface="Wingdings" panose="05000000000000000000" pitchFamily="2" charset="2"/>
              <a:buChar char="q"/>
            </a:pPr>
            <a:r>
              <a:rPr lang="en-GB" sz="1400" dirty="0"/>
              <a:t>End user may not even realise their data is in the cloud</a:t>
            </a:r>
          </a:p>
          <a:p>
            <a:pPr lvl="2">
              <a:buFont typeface="Wingdings" panose="05000000000000000000" pitchFamily="2" charset="2"/>
              <a:buChar char="Ø"/>
            </a:pPr>
            <a:r>
              <a:rPr lang="en-GB" sz="1400" dirty="0"/>
              <a:t>Where, physically, is my Instagram/Vine/Dropbox data?</a:t>
            </a:r>
          </a:p>
          <a:p>
            <a:pPr lvl="2">
              <a:buFont typeface="Wingdings" panose="05000000000000000000" pitchFamily="2" charset="2"/>
              <a:buChar char="Ø"/>
            </a:pPr>
            <a:r>
              <a:rPr lang="en-GB" sz="1400" dirty="0"/>
              <a:t>All of them are in Amazon's US datacentres</a:t>
            </a:r>
          </a:p>
          <a:p>
            <a:pPr marL="0" indent="0">
              <a:buNone/>
            </a:pPr>
            <a:endParaRPr lang="en-GB" sz="1600" dirty="0"/>
          </a:p>
        </p:txBody>
      </p:sp>
      <p:sp>
        <p:nvSpPr>
          <p:cNvPr id="3" name="Title 2"/>
          <p:cNvSpPr>
            <a:spLocks noGrp="1"/>
          </p:cNvSpPr>
          <p:nvPr>
            <p:ph type="title"/>
          </p:nvPr>
        </p:nvSpPr>
        <p:spPr/>
        <p:txBody>
          <a:bodyPr>
            <a:normAutofit fontScale="90000"/>
          </a:bodyPr>
          <a:lstStyle/>
          <a:p>
            <a:r>
              <a:rPr lang="en-GB" dirty="0"/>
              <a:t>Security: Data</a:t>
            </a:r>
          </a:p>
        </p:txBody>
      </p:sp>
    </p:spTree>
    <p:extLst>
      <p:ext uri="{BB962C8B-B14F-4D97-AF65-F5344CB8AC3E}">
        <p14:creationId xmlns:p14="http://schemas.microsoft.com/office/powerpoint/2010/main" val="15477221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sz="1600" dirty="0"/>
              <a:t>Is data encrypted at rest? How about in motion?</a:t>
            </a:r>
          </a:p>
          <a:p>
            <a:pPr marL="0" indent="0">
              <a:buNone/>
            </a:pPr>
            <a:endParaRPr lang="en-GB" sz="1600" dirty="0"/>
          </a:p>
          <a:p>
            <a:pPr marL="0" indent="0">
              <a:buNone/>
            </a:pPr>
            <a:r>
              <a:rPr lang="en-GB" sz="1600" dirty="0"/>
              <a:t>SSL/TLS support</a:t>
            </a:r>
          </a:p>
          <a:p>
            <a:pPr marL="0" indent="0">
              <a:buNone/>
            </a:pPr>
            <a:endParaRPr lang="en-GB" sz="1600" dirty="0"/>
          </a:p>
          <a:p>
            <a:pPr marL="0" indent="0">
              <a:buNone/>
            </a:pPr>
            <a:r>
              <a:rPr lang="en-GB" sz="1600" dirty="0"/>
              <a:t>Support for encryption:</a:t>
            </a:r>
          </a:p>
          <a:p>
            <a:pPr lvl="1">
              <a:buFont typeface="Wingdings" panose="05000000000000000000" pitchFamily="2" charset="2"/>
              <a:buChar char="q"/>
            </a:pPr>
            <a:r>
              <a:rPr lang="en-GB" sz="1500" dirty="0"/>
              <a:t>Transparently as part of a service (e.g. S3)</a:t>
            </a:r>
          </a:p>
          <a:p>
            <a:pPr lvl="1">
              <a:buFont typeface="Wingdings" panose="05000000000000000000" pitchFamily="2" charset="2"/>
              <a:buChar char="q"/>
            </a:pPr>
            <a:r>
              <a:rPr lang="en-GB" sz="1500" dirty="0"/>
              <a:t>In applications (e.g. on writing to database in a PaaS solution)</a:t>
            </a:r>
          </a:p>
          <a:p>
            <a:pPr lvl="1">
              <a:buFont typeface="Wingdings" panose="05000000000000000000" pitchFamily="2" charset="2"/>
              <a:buChar char="q"/>
            </a:pPr>
            <a:r>
              <a:rPr lang="en-GB" sz="1500" dirty="0"/>
              <a:t>In filesystems (e.g. when using a volume in an IaaS solution)</a:t>
            </a:r>
          </a:p>
          <a:p>
            <a:pPr lvl="1">
              <a:buFont typeface="Wingdings" panose="05000000000000000000" pitchFamily="2" charset="2"/>
              <a:buChar char="q"/>
            </a:pPr>
            <a:endParaRPr lang="en-GB" sz="1500" dirty="0"/>
          </a:p>
          <a:p>
            <a:pPr marL="0" indent="0">
              <a:buNone/>
            </a:pPr>
            <a:r>
              <a:rPr lang="en-GB" sz="1600" dirty="0"/>
              <a:t>May present key management issues</a:t>
            </a:r>
          </a:p>
          <a:p>
            <a:pPr lvl="1">
              <a:buFont typeface="Wingdings" panose="05000000000000000000" pitchFamily="2" charset="2"/>
              <a:buChar char="q"/>
            </a:pPr>
            <a:r>
              <a:rPr lang="en-GB" sz="1500" dirty="0"/>
              <a:t>Perhaps solvable using tools like </a:t>
            </a:r>
            <a:r>
              <a:rPr lang="en-GB" sz="1500" dirty="0" err="1"/>
              <a:t>CloudHSM</a:t>
            </a:r>
            <a:endParaRPr lang="en-GB" sz="1500" dirty="0"/>
          </a:p>
          <a:p>
            <a:pPr marL="0" indent="0">
              <a:buNone/>
            </a:pPr>
            <a:endParaRPr lang="en-GB" sz="1600" dirty="0"/>
          </a:p>
        </p:txBody>
      </p:sp>
      <p:sp>
        <p:nvSpPr>
          <p:cNvPr id="3" name="Title 2"/>
          <p:cNvSpPr>
            <a:spLocks noGrp="1"/>
          </p:cNvSpPr>
          <p:nvPr>
            <p:ph type="title"/>
          </p:nvPr>
        </p:nvSpPr>
        <p:spPr/>
        <p:txBody>
          <a:bodyPr>
            <a:normAutofit fontScale="90000"/>
          </a:bodyPr>
          <a:lstStyle/>
          <a:p>
            <a:r>
              <a:rPr lang="en-GB" dirty="0"/>
              <a:t>Security: Data Encryption</a:t>
            </a:r>
          </a:p>
        </p:txBody>
      </p:sp>
    </p:spTree>
    <p:extLst>
      <p:ext uri="{BB962C8B-B14F-4D97-AF65-F5344CB8AC3E}">
        <p14:creationId xmlns:p14="http://schemas.microsoft.com/office/powerpoint/2010/main" val="2189251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Now you have had an introduction to Cloud, it is time to explore some of the cloud technology available.</a:t>
            </a:r>
          </a:p>
          <a:p>
            <a:pPr marL="0" indent="0">
              <a:buNone/>
            </a:pPr>
            <a:endParaRPr lang="en-GB" dirty="0"/>
          </a:p>
          <a:p>
            <a:pPr marL="0" indent="0">
              <a:buNone/>
            </a:pPr>
            <a:r>
              <a:rPr lang="en-GB"/>
              <a:t>Focus points include;</a:t>
            </a:r>
            <a:endParaRPr lang="en-GB" dirty="0"/>
          </a:p>
          <a:p>
            <a:pPr marL="0" indent="0">
              <a:buNone/>
            </a:pPr>
            <a:endParaRPr lang="en-GB" dirty="0"/>
          </a:p>
          <a:p>
            <a:pPr lvl="1">
              <a:buFont typeface="Wingdings" panose="05000000000000000000" pitchFamily="2" charset="2"/>
              <a:buChar char="q"/>
            </a:pPr>
            <a:r>
              <a:rPr lang="en-GB" dirty="0"/>
              <a:t>Amazon Web Services - AWS</a:t>
            </a:r>
          </a:p>
          <a:p>
            <a:pPr lvl="1">
              <a:buFont typeface="Wingdings" panose="05000000000000000000" pitchFamily="2" charset="2"/>
              <a:buChar char="q"/>
            </a:pPr>
            <a:r>
              <a:rPr lang="en-GB" dirty="0"/>
              <a:t>Microsoft Azure</a:t>
            </a:r>
          </a:p>
          <a:p>
            <a:pPr lvl="1">
              <a:buFont typeface="Wingdings" panose="05000000000000000000" pitchFamily="2" charset="2"/>
              <a:buChar char="q"/>
            </a:pPr>
            <a:r>
              <a:rPr lang="en-GB" dirty="0"/>
              <a:t>Google Cloud</a:t>
            </a:r>
          </a:p>
        </p:txBody>
      </p:sp>
      <p:sp>
        <p:nvSpPr>
          <p:cNvPr id="3" name="Title 2"/>
          <p:cNvSpPr>
            <a:spLocks noGrp="1"/>
          </p:cNvSpPr>
          <p:nvPr>
            <p:ph type="title"/>
          </p:nvPr>
        </p:nvSpPr>
        <p:spPr/>
        <p:txBody>
          <a:bodyPr>
            <a:normAutofit fontScale="90000"/>
          </a:bodyPr>
          <a:lstStyle/>
          <a:p>
            <a:r>
              <a:rPr lang="en-GB" dirty="0"/>
              <a:t>Next Steps</a:t>
            </a:r>
          </a:p>
        </p:txBody>
      </p:sp>
    </p:spTree>
    <p:extLst>
      <p:ext uri="{BB962C8B-B14F-4D97-AF65-F5344CB8AC3E}">
        <p14:creationId xmlns:p14="http://schemas.microsoft.com/office/powerpoint/2010/main" val="407524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Serving multiple customers using a multi-tenant (users, applications) model</a:t>
            </a:r>
          </a:p>
          <a:p>
            <a:pPr marL="0" indent="0">
              <a:buNone/>
            </a:pPr>
            <a:r>
              <a:rPr lang="en-GB" dirty="0"/>
              <a:t>Dynamically assigning and reassigning resources</a:t>
            </a:r>
          </a:p>
          <a:p>
            <a:pPr lvl="1">
              <a:buFont typeface="Wingdings" panose="05000000000000000000" pitchFamily="2" charset="2"/>
              <a:buChar char="q"/>
            </a:pPr>
            <a:r>
              <a:rPr lang="en-GB" dirty="0"/>
              <a:t>Storage, processing, memory, etc.</a:t>
            </a:r>
          </a:p>
          <a:p>
            <a:pPr lvl="1">
              <a:buFont typeface="Wingdings" panose="05000000000000000000" pitchFamily="2" charset="2"/>
              <a:buChar char="q"/>
            </a:pPr>
            <a:endParaRPr lang="en-GB" dirty="0"/>
          </a:p>
          <a:p>
            <a:pPr marL="457200" lvl="1" indent="0">
              <a:buNone/>
            </a:pPr>
            <a:endParaRPr lang="en-GB" dirty="0"/>
          </a:p>
          <a:p>
            <a:pPr marL="0" indent="0">
              <a:buNone/>
            </a:pPr>
            <a:r>
              <a:rPr lang="en-GB" dirty="0"/>
              <a:t>Location-independent</a:t>
            </a:r>
          </a:p>
          <a:p>
            <a:pPr lvl="1">
              <a:buFont typeface="Wingdings" panose="05000000000000000000" pitchFamily="2" charset="2"/>
              <a:buChar char="q"/>
            </a:pPr>
            <a:r>
              <a:rPr lang="en-GB" dirty="0"/>
              <a:t>Customer does not know exact location of the resources</a:t>
            </a:r>
          </a:p>
          <a:p>
            <a:pPr lvl="1">
              <a:buFont typeface="Wingdings" panose="05000000000000000000" pitchFamily="2" charset="2"/>
              <a:buChar char="q"/>
            </a:pPr>
            <a:r>
              <a:rPr lang="en-GB" dirty="0"/>
              <a:t>Customer is usually able to specify a general location (e.g. country)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Resource pooling</a:t>
            </a:r>
          </a:p>
        </p:txBody>
      </p:sp>
    </p:spTree>
    <p:extLst>
      <p:ext uri="{BB962C8B-B14F-4D97-AF65-F5344CB8AC3E}">
        <p14:creationId xmlns:p14="http://schemas.microsoft.com/office/powerpoint/2010/main" val="171301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Elasticity is a fundamental property of the cloud. </a:t>
            </a:r>
          </a:p>
          <a:p>
            <a:pPr marL="0" indent="0">
              <a:buNone/>
            </a:pPr>
            <a:endParaRPr lang="en-GB" dirty="0"/>
          </a:p>
          <a:p>
            <a:pPr marL="0" indent="0">
              <a:buNone/>
            </a:pPr>
            <a:r>
              <a:rPr lang="en-GB" dirty="0"/>
              <a:t>The ability to use exactly the resources you need, without either under-provisioning or excessively over-provisioning, is one of the key benefits of cloud services.</a:t>
            </a:r>
          </a:p>
          <a:p>
            <a:pPr marL="0" indent="0">
              <a:buNone/>
            </a:pPr>
            <a:endParaRPr lang="en-GB" dirty="0"/>
          </a:p>
          <a:p>
            <a:pPr marL="0" indent="0">
              <a:buNone/>
            </a:pPr>
            <a:r>
              <a:rPr lang="en-GB" dirty="0"/>
              <a:t>Allows customer to scale in and out with demand</a:t>
            </a:r>
          </a:p>
          <a:p>
            <a:pPr lvl="1">
              <a:buFont typeface="Wingdings" panose="05000000000000000000" pitchFamily="2" charset="2"/>
              <a:buChar char="q"/>
            </a:pPr>
            <a:r>
              <a:rPr lang="en-GB" dirty="0"/>
              <a:t>Note: usually scaling in and out, as opposed to scaling up and down</a:t>
            </a:r>
          </a:p>
          <a:p>
            <a:pPr lvl="1">
              <a:buFont typeface="Wingdings" panose="05000000000000000000" pitchFamily="2" charset="2"/>
              <a:buChar char="q"/>
            </a:pPr>
            <a:endParaRPr lang="en-GB" dirty="0"/>
          </a:p>
          <a:p>
            <a:pPr marL="0" indent="0">
              <a:buNone/>
            </a:pPr>
            <a:r>
              <a:rPr lang="en-GB" dirty="0"/>
              <a:t>May even be automatic or transparent to the customer</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Rapid Elasticity</a:t>
            </a:r>
          </a:p>
        </p:txBody>
      </p:sp>
    </p:spTree>
    <p:extLst>
      <p:ext uri="{BB962C8B-B14F-4D97-AF65-F5344CB8AC3E}">
        <p14:creationId xmlns:p14="http://schemas.microsoft.com/office/powerpoint/2010/main" val="121965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If resources are being dynamically provisioned, it's essential that the customer should be able to monitor the performance and usage of those resources in real time.</a:t>
            </a:r>
          </a:p>
          <a:p>
            <a:pPr marL="0" indent="0">
              <a:buNone/>
            </a:pPr>
            <a:endParaRPr lang="en-GB" dirty="0"/>
          </a:p>
          <a:p>
            <a:pPr marL="0" indent="0">
              <a:buNone/>
            </a:pPr>
            <a:r>
              <a:rPr lang="en-GB" dirty="0"/>
              <a:t>Most cloud resources are offered on a pay-per-use basis, and the customer must be able to monitor their usage in order to control their costs.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Measured Service</a:t>
            </a:r>
          </a:p>
        </p:txBody>
      </p:sp>
    </p:spTree>
    <p:extLst>
      <p:ext uri="{BB962C8B-B14F-4D97-AF65-F5344CB8AC3E}">
        <p14:creationId xmlns:p14="http://schemas.microsoft.com/office/powerpoint/2010/main" val="3340156598"/>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2599</TotalTime>
  <Words>5006</Words>
  <Application>Microsoft Office PowerPoint</Application>
  <PresentationFormat>Widescreen</PresentationFormat>
  <Paragraphs>597</Paragraphs>
  <Slides>62</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Segoe UI</vt:lpstr>
      <vt:lpstr>Segoe UI Light</vt:lpstr>
      <vt:lpstr>Wingdings</vt:lpstr>
      <vt:lpstr>PPM Courseware Slides</vt:lpstr>
      <vt:lpstr>Introduction to Cloud Computing</vt:lpstr>
      <vt:lpstr>Introduction</vt:lpstr>
      <vt:lpstr>What is the Cloud?</vt:lpstr>
      <vt:lpstr>Characteristics of Cloud Computing</vt:lpstr>
      <vt:lpstr>On-Demand Self-service</vt:lpstr>
      <vt:lpstr>Broad network access</vt:lpstr>
      <vt:lpstr>Resource pooling</vt:lpstr>
      <vt:lpstr>Rapid Elasticity</vt:lpstr>
      <vt:lpstr>Measured Service</vt:lpstr>
      <vt:lpstr>Benefits of the Cloud</vt:lpstr>
      <vt:lpstr>Open Discussion</vt:lpstr>
      <vt:lpstr>Cloud model of IT Provisioning</vt:lpstr>
      <vt:lpstr>Cloud Benefits</vt:lpstr>
      <vt:lpstr>Cloud Benefits</vt:lpstr>
      <vt:lpstr>Cloud Benefits</vt:lpstr>
      <vt:lpstr>High Availability</vt:lpstr>
      <vt:lpstr>Agility</vt:lpstr>
      <vt:lpstr>Cloud-Enabling Technologies</vt:lpstr>
      <vt:lpstr>Fast, wide-area networks</vt:lpstr>
      <vt:lpstr>Powerful, inexpensive server computers</vt:lpstr>
      <vt:lpstr>High-performance virtualisation</vt:lpstr>
      <vt:lpstr>Benefits of virtualisation</vt:lpstr>
      <vt:lpstr>Virtualisation vs Multi-tenanting</vt:lpstr>
      <vt:lpstr>Containers</vt:lpstr>
      <vt:lpstr>Services</vt:lpstr>
      <vt:lpstr>Services</vt:lpstr>
      <vt:lpstr>Service-Oriented Architecture</vt:lpstr>
      <vt:lpstr>Service-Oriented Architecture</vt:lpstr>
      <vt:lpstr>SOA and the Cloud</vt:lpstr>
      <vt:lpstr>Microservices</vt:lpstr>
      <vt:lpstr>Microservices example: Amazon homepage</vt:lpstr>
      <vt:lpstr>SOCCI: Service-Oriented Cloud Computing Infrastructure</vt:lpstr>
      <vt:lpstr>IaaS, PaaS and SaaS</vt:lpstr>
      <vt:lpstr>Examples</vt:lpstr>
      <vt:lpstr>Management responsibilities of AS-A-Service</vt:lpstr>
      <vt:lpstr>PowerPoint Presentation</vt:lpstr>
      <vt:lpstr>Infrastructure as a Service</vt:lpstr>
      <vt:lpstr>Gartner Magic Quadrant 2015 for  cloud IaaS</vt:lpstr>
      <vt:lpstr>Public IaaS (AWS / Azure)</vt:lpstr>
      <vt:lpstr>Platform as a Service</vt:lpstr>
      <vt:lpstr>PaaS: Cloud Examples</vt:lpstr>
      <vt:lpstr>Gartner Magic Quadrant 2015 for  cloud IaaS</vt:lpstr>
      <vt:lpstr>Public Paas</vt:lpstr>
      <vt:lpstr>Software as a Service</vt:lpstr>
      <vt:lpstr>SaaS Examples</vt:lpstr>
      <vt:lpstr>AS-A-SERVICE</vt:lpstr>
      <vt:lpstr>Cloud deployment models</vt:lpstr>
      <vt:lpstr>Cloud Deployment Models</vt:lpstr>
      <vt:lpstr>Public: Netflix</vt:lpstr>
      <vt:lpstr>Private: Government Departments</vt:lpstr>
      <vt:lpstr>Hybrid: Zynga</vt:lpstr>
      <vt:lpstr>Community: NYSE Euronext</vt:lpstr>
      <vt:lpstr>Security in the Cloud</vt:lpstr>
      <vt:lpstr>Security: Datacentre and hardware</vt:lpstr>
      <vt:lpstr>Security: Physical Network and Virtualisation</vt:lpstr>
      <vt:lpstr>Security: Virtual Network</vt:lpstr>
      <vt:lpstr>Security: OS, Applications, Middleware</vt:lpstr>
      <vt:lpstr>Security: Authentication and Authorisation</vt:lpstr>
      <vt:lpstr>Security: Authentication and Authorisation</vt:lpstr>
      <vt:lpstr>Security: Data</vt:lpstr>
      <vt:lpstr>Security: Data Encryption</vt:lpstr>
      <vt:lpstr>Next Steps</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Aaron Mulholland</dc:creator>
  <cp:lastModifiedBy>Jacob Holding</cp:lastModifiedBy>
  <cp:revision>193</cp:revision>
  <dcterms:created xsi:type="dcterms:W3CDTF">2016-11-24T16:08:55Z</dcterms:created>
  <dcterms:modified xsi:type="dcterms:W3CDTF">2017-06-01T11:38:40Z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