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62"/>
  </p:notesMasterIdLst>
  <p:handoutMasterIdLst>
    <p:handoutMasterId r:id="rId63"/>
  </p:handoutMasterIdLst>
  <p:sldIdLst>
    <p:sldId id="256" r:id="rId2"/>
    <p:sldId id="268"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322" r:id="rId26"/>
    <p:sldId id="293" r:id="rId27"/>
    <p:sldId id="294" r:id="rId28"/>
    <p:sldId id="295" r:id="rId29"/>
    <p:sldId id="269" r:id="rId30"/>
    <p:sldId id="296" r:id="rId31"/>
    <p:sldId id="298" r:id="rId32"/>
    <p:sldId id="323" r:id="rId33"/>
    <p:sldId id="325" r:id="rId34"/>
    <p:sldId id="326" r:id="rId35"/>
    <p:sldId id="328" r:id="rId36"/>
    <p:sldId id="327" r:id="rId37"/>
    <p:sldId id="299" r:id="rId38"/>
    <p:sldId id="300" r:id="rId39"/>
    <p:sldId id="301" r:id="rId40"/>
    <p:sldId id="302" r:id="rId41"/>
    <p:sldId id="303" r:id="rId42"/>
    <p:sldId id="304" r:id="rId43"/>
    <p:sldId id="305" r:id="rId44"/>
    <p:sldId id="324"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4580DF97-93B5-42C2-8852-F0562E91B580}">
          <p14:sldIdLst>
            <p14:sldId id="256"/>
            <p14:sldId id="268"/>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22"/>
            <p14:sldId id="293"/>
            <p14:sldId id="294"/>
            <p14:sldId id="295"/>
            <p14:sldId id="269"/>
            <p14:sldId id="296"/>
            <p14:sldId id="298"/>
            <p14:sldId id="323"/>
            <p14:sldId id="325"/>
            <p14:sldId id="326"/>
            <p14:sldId id="328"/>
            <p14:sldId id="327"/>
            <p14:sldId id="299"/>
            <p14:sldId id="300"/>
            <p14:sldId id="301"/>
            <p14:sldId id="302"/>
            <p14:sldId id="303"/>
            <p14:sldId id="304"/>
            <p14:sldId id="305"/>
            <p14:sldId id="324"/>
            <p14:sldId id="306"/>
            <p14:sldId id="307"/>
            <p14:sldId id="308"/>
            <p14:sldId id="309"/>
            <p14:sldId id="310"/>
            <p14:sldId id="311"/>
            <p14:sldId id="312"/>
            <p14:sldId id="313"/>
            <p14:sldId id="314"/>
            <p14:sldId id="315"/>
            <p14:sldId id="316"/>
            <p14:sldId id="317"/>
            <p14:sldId id="318"/>
            <p14:sldId id="319"/>
            <p14:sldId id="320"/>
            <p14:sldId id="32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9C"/>
    <a:srgbClr val="555454"/>
    <a:srgbClr val="000000"/>
    <a:srgbClr val="B9CDE5"/>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8" autoAdjust="0"/>
    <p:restoredTop sz="75527" autoAdjust="0"/>
  </p:normalViewPr>
  <p:slideViewPr>
    <p:cSldViewPr snapToGrid="0">
      <p:cViewPr varScale="1">
        <p:scale>
          <a:sx n="54" d="100"/>
          <a:sy n="54" d="100"/>
        </p:scale>
        <p:origin x="1122" y="78"/>
      </p:cViewPr>
      <p:guideLst>
        <p:guide orient="horz" pos="2160"/>
        <p:guide pos="384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4219037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223546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347372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215722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Amazon Web Services provides the same familiar approaches to security that companies have been using for decades. </a:t>
            </a:r>
          </a:p>
          <a:p>
            <a:endParaRPr lang="en-GB" dirty="0"/>
          </a:p>
          <a:p>
            <a:r>
              <a:rPr lang="en-GB" dirty="0"/>
              <a:t>Importantly, it does this while also allowing the flexibility and low cost of cloud computing. </a:t>
            </a:r>
          </a:p>
          <a:p>
            <a:endParaRPr lang="en-GB" dirty="0"/>
          </a:p>
          <a:p>
            <a:r>
              <a:rPr lang="en-GB" dirty="0"/>
              <a:t>There is nothing inherently at odds about providing on-demand infrastructure while also providing the security isolation companies have become accustomed to in their existing, privately owned environments. </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17</a:t>
            </a:fld>
            <a:endParaRPr dirty="0"/>
          </a:p>
        </p:txBody>
      </p:sp>
    </p:spTree>
    <p:extLst>
      <p:ext uri="{BB962C8B-B14F-4D97-AF65-F5344CB8AC3E}">
        <p14:creationId xmlns:p14="http://schemas.microsoft.com/office/powerpoint/2010/main" val="170538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18</a:t>
            </a:fld>
            <a:endParaRPr dirty="0"/>
          </a:p>
        </p:txBody>
      </p:sp>
    </p:spTree>
    <p:extLst>
      <p:ext uri="{BB962C8B-B14F-4D97-AF65-F5344CB8AC3E}">
        <p14:creationId xmlns:p14="http://schemas.microsoft.com/office/powerpoint/2010/main" val="343103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19</a:t>
            </a:fld>
            <a:endParaRPr dirty="0"/>
          </a:p>
        </p:txBody>
      </p:sp>
    </p:spTree>
    <p:extLst>
      <p:ext uri="{BB962C8B-B14F-4D97-AF65-F5344CB8AC3E}">
        <p14:creationId xmlns:p14="http://schemas.microsoft.com/office/powerpoint/2010/main" val="648157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AWS Cloud Adoption Framework (CAF) separates complex IT environments into manageable areas of focus: business strategy and process, organizational structure and people skills, and delivery and operation of technical solutions. The CAF provides best practices for successful implementation and operation of an IT environment with AWS components. The framework helps an organization develop a plan to move from where it is to where it wants to be. The plan provides guidance to teams on changes they will make for successful adoption of AWS solutions. </a:t>
            </a:r>
          </a:p>
          <a:p>
            <a:r>
              <a:rPr lang="en-GB" dirty="0"/>
              <a:t>For business strategy and process, the framework provides guidance to set and measure goals and define how processes need to change. Additionally, it addresses organizational structure and the skills needed to deliver and operate cloud-based solutions. Finally, it provides guidance for securing and managing daily IT operations. </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270395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327291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24</a:t>
            </a:fld>
            <a:endParaRPr dirty="0"/>
          </a:p>
        </p:txBody>
      </p:sp>
    </p:spTree>
    <p:extLst>
      <p:ext uri="{BB962C8B-B14F-4D97-AF65-F5344CB8AC3E}">
        <p14:creationId xmlns:p14="http://schemas.microsoft.com/office/powerpoint/2010/main" val="258207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a:t>
            </a:fld>
            <a:endParaRPr dirty="0"/>
          </a:p>
        </p:txBody>
      </p:sp>
    </p:spTree>
    <p:extLst>
      <p:ext uri="{BB962C8B-B14F-4D97-AF65-F5344CB8AC3E}">
        <p14:creationId xmlns:p14="http://schemas.microsoft.com/office/powerpoint/2010/main" val="3581862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144376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26</a:t>
            </a:fld>
            <a:endParaRPr dirty="0"/>
          </a:p>
        </p:txBody>
      </p:sp>
    </p:spTree>
    <p:extLst>
      <p:ext uri="{BB962C8B-B14F-4D97-AF65-F5344CB8AC3E}">
        <p14:creationId xmlns:p14="http://schemas.microsoft.com/office/powerpoint/2010/main" val="70170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396161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28</a:t>
            </a:fld>
            <a:endParaRPr dirty="0"/>
          </a:p>
        </p:txBody>
      </p:sp>
    </p:spTree>
    <p:extLst>
      <p:ext uri="{BB962C8B-B14F-4D97-AF65-F5344CB8AC3E}">
        <p14:creationId xmlns:p14="http://schemas.microsoft.com/office/powerpoint/2010/main" val="323900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29</a:t>
            </a:fld>
            <a:endParaRPr dirty="0"/>
          </a:p>
        </p:txBody>
      </p:sp>
    </p:spTree>
    <p:extLst>
      <p:ext uri="{BB962C8B-B14F-4D97-AF65-F5344CB8AC3E}">
        <p14:creationId xmlns:p14="http://schemas.microsoft.com/office/powerpoint/2010/main" val="1309356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30</a:t>
            </a:fld>
            <a:endParaRPr dirty="0"/>
          </a:p>
        </p:txBody>
      </p:sp>
    </p:spTree>
    <p:extLst>
      <p:ext uri="{BB962C8B-B14F-4D97-AF65-F5344CB8AC3E}">
        <p14:creationId xmlns:p14="http://schemas.microsoft.com/office/powerpoint/2010/main" val="3921627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31</a:t>
            </a:fld>
            <a:endParaRPr dirty="0"/>
          </a:p>
        </p:txBody>
      </p:sp>
    </p:spTree>
    <p:extLst>
      <p:ext uri="{BB962C8B-B14F-4D97-AF65-F5344CB8AC3E}">
        <p14:creationId xmlns:p14="http://schemas.microsoft.com/office/powerpoint/2010/main" val="46692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32</a:t>
            </a:fld>
            <a:endParaRPr dirty="0"/>
          </a:p>
        </p:txBody>
      </p:sp>
    </p:spTree>
    <p:extLst>
      <p:ext uri="{BB962C8B-B14F-4D97-AF65-F5344CB8AC3E}">
        <p14:creationId xmlns:p14="http://schemas.microsoft.com/office/powerpoint/2010/main" val="1102789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34</a:t>
            </a:fld>
            <a:endParaRPr dirty="0"/>
          </a:p>
        </p:txBody>
      </p:sp>
    </p:spTree>
    <p:extLst>
      <p:ext uri="{BB962C8B-B14F-4D97-AF65-F5344CB8AC3E}">
        <p14:creationId xmlns:p14="http://schemas.microsoft.com/office/powerpoint/2010/main" val="2658559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35</a:t>
            </a:fld>
            <a:endParaRPr dirty="0"/>
          </a:p>
        </p:txBody>
      </p:sp>
    </p:spTree>
    <p:extLst>
      <p:ext uri="{BB962C8B-B14F-4D97-AF65-F5344CB8AC3E}">
        <p14:creationId xmlns:p14="http://schemas.microsoft.com/office/powerpoint/2010/main" val="379118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276928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36</a:t>
            </a:fld>
            <a:endParaRPr dirty="0"/>
          </a:p>
        </p:txBody>
      </p:sp>
    </p:spTree>
    <p:extLst>
      <p:ext uri="{BB962C8B-B14F-4D97-AF65-F5344CB8AC3E}">
        <p14:creationId xmlns:p14="http://schemas.microsoft.com/office/powerpoint/2010/main" val="1180283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37</a:t>
            </a:fld>
            <a:endParaRPr dirty="0"/>
          </a:p>
        </p:txBody>
      </p:sp>
    </p:spTree>
    <p:extLst>
      <p:ext uri="{BB962C8B-B14F-4D97-AF65-F5344CB8AC3E}">
        <p14:creationId xmlns:p14="http://schemas.microsoft.com/office/powerpoint/2010/main" val="43200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40</a:t>
            </a:fld>
            <a:endParaRPr dirty="0"/>
          </a:p>
        </p:txBody>
      </p:sp>
    </p:spTree>
    <p:extLst>
      <p:ext uri="{BB962C8B-B14F-4D97-AF65-F5344CB8AC3E}">
        <p14:creationId xmlns:p14="http://schemas.microsoft.com/office/powerpoint/2010/main" val="1317286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41</a:t>
            </a:fld>
            <a:endParaRPr dirty="0"/>
          </a:p>
        </p:txBody>
      </p:sp>
    </p:spTree>
    <p:extLst>
      <p:ext uri="{BB962C8B-B14F-4D97-AF65-F5344CB8AC3E}">
        <p14:creationId xmlns:p14="http://schemas.microsoft.com/office/powerpoint/2010/main" val="2277647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43</a:t>
            </a:fld>
            <a:endParaRPr dirty="0"/>
          </a:p>
        </p:txBody>
      </p:sp>
    </p:spTree>
    <p:extLst>
      <p:ext uri="{BB962C8B-B14F-4D97-AF65-F5344CB8AC3E}">
        <p14:creationId xmlns:p14="http://schemas.microsoft.com/office/powerpoint/2010/main" val="1101749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44</a:t>
            </a:fld>
            <a:endParaRPr dirty="0"/>
          </a:p>
        </p:txBody>
      </p:sp>
    </p:spTree>
    <p:extLst>
      <p:ext uri="{BB962C8B-B14F-4D97-AF65-F5344CB8AC3E}">
        <p14:creationId xmlns:p14="http://schemas.microsoft.com/office/powerpoint/2010/main" val="1126899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45</a:t>
            </a:fld>
            <a:endParaRPr dirty="0"/>
          </a:p>
        </p:txBody>
      </p:sp>
    </p:spTree>
    <p:extLst>
      <p:ext uri="{BB962C8B-B14F-4D97-AF65-F5344CB8AC3E}">
        <p14:creationId xmlns:p14="http://schemas.microsoft.com/office/powerpoint/2010/main" val="3741648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46</a:t>
            </a:fld>
            <a:endParaRPr dirty="0"/>
          </a:p>
        </p:txBody>
      </p:sp>
    </p:spTree>
    <p:extLst>
      <p:ext uri="{BB962C8B-B14F-4D97-AF65-F5344CB8AC3E}">
        <p14:creationId xmlns:p14="http://schemas.microsoft.com/office/powerpoint/2010/main" val="4071780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47</a:t>
            </a:fld>
            <a:endParaRPr dirty="0"/>
          </a:p>
        </p:txBody>
      </p:sp>
    </p:spTree>
    <p:extLst>
      <p:ext uri="{BB962C8B-B14F-4D97-AF65-F5344CB8AC3E}">
        <p14:creationId xmlns:p14="http://schemas.microsoft.com/office/powerpoint/2010/main" val="2196569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48</a:t>
            </a:fld>
            <a:endParaRPr dirty="0"/>
          </a:p>
        </p:txBody>
      </p:sp>
    </p:spTree>
    <p:extLst>
      <p:ext uri="{BB962C8B-B14F-4D97-AF65-F5344CB8AC3E}">
        <p14:creationId xmlns:p14="http://schemas.microsoft.com/office/powerpoint/2010/main" val="348270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674581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49</a:t>
            </a:fld>
            <a:endParaRPr dirty="0"/>
          </a:p>
        </p:txBody>
      </p:sp>
    </p:spTree>
    <p:extLst>
      <p:ext uri="{BB962C8B-B14F-4D97-AF65-F5344CB8AC3E}">
        <p14:creationId xmlns:p14="http://schemas.microsoft.com/office/powerpoint/2010/main" val="2107712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51</a:t>
            </a:fld>
            <a:endParaRPr dirty="0"/>
          </a:p>
        </p:txBody>
      </p:sp>
    </p:spTree>
    <p:extLst>
      <p:ext uri="{BB962C8B-B14F-4D97-AF65-F5344CB8AC3E}">
        <p14:creationId xmlns:p14="http://schemas.microsoft.com/office/powerpoint/2010/main" val="12749587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53</a:t>
            </a:fld>
            <a:endParaRPr dirty="0"/>
          </a:p>
        </p:txBody>
      </p:sp>
    </p:spTree>
    <p:extLst>
      <p:ext uri="{BB962C8B-B14F-4D97-AF65-F5344CB8AC3E}">
        <p14:creationId xmlns:p14="http://schemas.microsoft.com/office/powerpoint/2010/main" val="2762316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US" sz="1000" kern="1200" spc="-20" baseline="0" dirty="0">
                <a:solidFill>
                  <a:schemeClr val="tx1"/>
                </a:solidFill>
                <a:effectLst/>
                <a:latin typeface="Arial"/>
                <a:ea typeface="+mn-ea"/>
                <a:cs typeface="Segoe UI" panose="020B0502040204020203" pitchFamily="34" charset="0"/>
              </a:rPr>
              <a:t>Use IAM to create additional users and assign permissions to these users, following the least privilege principle.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54</a:t>
            </a:fld>
            <a:endParaRPr dirty="0"/>
          </a:p>
        </p:txBody>
      </p:sp>
    </p:spTree>
    <p:extLst>
      <p:ext uri="{BB962C8B-B14F-4D97-AF65-F5344CB8AC3E}">
        <p14:creationId xmlns:p14="http://schemas.microsoft.com/office/powerpoint/2010/main" val="4053663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55</a:t>
            </a:fld>
            <a:endParaRPr dirty="0"/>
          </a:p>
        </p:txBody>
      </p:sp>
    </p:spTree>
    <p:extLst>
      <p:ext uri="{BB962C8B-B14F-4D97-AF65-F5344CB8AC3E}">
        <p14:creationId xmlns:p14="http://schemas.microsoft.com/office/powerpoint/2010/main" val="771963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56</a:t>
            </a:fld>
            <a:endParaRPr dirty="0"/>
          </a:p>
        </p:txBody>
      </p:sp>
    </p:spTree>
    <p:extLst>
      <p:ext uri="{BB962C8B-B14F-4D97-AF65-F5344CB8AC3E}">
        <p14:creationId xmlns:p14="http://schemas.microsoft.com/office/powerpoint/2010/main" val="884975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58</a:t>
            </a:fld>
            <a:endParaRPr dirty="0"/>
          </a:p>
        </p:txBody>
      </p:sp>
    </p:spTree>
    <p:extLst>
      <p:ext uri="{BB962C8B-B14F-4D97-AF65-F5344CB8AC3E}">
        <p14:creationId xmlns:p14="http://schemas.microsoft.com/office/powerpoint/2010/main" val="2300999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2144165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60</a:t>
            </a:fld>
            <a:endParaRPr dirty="0"/>
          </a:p>
        </p:txBody>
      </p:sp>
    </p:spTree>
    <p:extLst>
      <p:ext uri="{BB962C8B-B14F-4D97-AF65-F5344CB8AC3E}">
        <p14:creationId xmlns:p14="http://schemas.microsoft.com/office/powerpoint/2010/main" val="103698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155527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231481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indent="0">
              <a:buNone/>
            </a:pPr>
            <a:r>
              <a:rPr lang="en-GB" dirty="0"/>
              <a:t>"ODM" refers to "original design manufacturer", which designs and manufactures products based on specifications from a second company.  </a:t>
            </a:r>
          </a:p>
          <a:p>
            <a:pPr marL="0" indent="0">
              <a:buNone/>
            </a:pPr>
            <a:r>
              <a:rPr lang="en-GB" dirty="0"/>
              <a:t>The second company then rebrands the products for sale.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108223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353254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278333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ocs.aws.amazon.com/cli/late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 to Amazon Web Services</a:t>
            </a:r>
          </a:p>
        </p:txBody>
      </p:sp>
      <p:sp>
        <p:nvSpPr>
          <p:cNvPr id="3" name="Subtitle 2"/>
          <p:cNvSpPr>
            <a:spLocks noGrp="1"/>
          </p:cNvSpPr>
          <p:nvPr>
            <p:ph type="subTitle" idx="1"/>
          </p:nvPr>
        </p:nvSpPr>
        <p:spPr/>
        <p:txBody>
          <a:bodyPr/>
          <a:lstStyle/>
          <a:p>
            <a:r>
              <a:rPr lang="en-GB" dirty="0"/>
              <a:t>QACDEVPUP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Each Availability Zone is designed as an independent failure zone. </a:t>
            </a:r>
          </a:p>
          <a:p>
            <a:pPr lvl="1">
              <a:buFont typeface="Wingdings" panose="05000000000000000000" pitchFamily="2" charset="2"/>
              <a:buChar char="Ø"/>
            </a:pPr>
            <a:r>
              <a:rPr lang="en-GB" dirty="0"/>
              <a:t>Meaning that Availability Zones are physically separated within a typical metropolitan region and are located in lower-risk flood plains (specific flood-zone categorization varies by region). </a:t>
            </a:r>
          </a:p>
          <a:p>
            <a:pPr lvl="1">
              <a:buFont typeface="Wingdings" panose="05000000000000000000" pitchFamily="2" charset="2"/>
              <a:buChar char="Ø"/>
            </a:pPr>
            <a:r>
              <a:rPr lang="en-GB" dirty="0"/>
              <a:t>They are each fed via different grids from independent utilities to further reduce single points of failure.</a:t>
            </a:r>
          </a:p>
          <a:p>
            <a:pPr lvl="1">
              <a:buFont typeface="Wingdings" panose="05000000000000000000" pitchFamily="2" charset="2"/>
              <a:buChar char="Ø"/>
            </a:pPr>
            <a:r>
              <a:rPr lang="en-GB" dirty="0"/>
              <a:t> Availability Zones are all redundantly connected to multiple tier-1 transit providers.</a:t>
            </a:r>
          </a:p>
          <a:p>
            <a:pPr lvl="1">
              <a:buFont typeface="Wingdings" panose="05000000000000000000" pitchFamily="2" charset="2"/>
              <a:buChar char="Ø"/>
            </a:pPr>
            <a:endParaRPr lang="en-GB" dirty="0"/>
          </a:p>
          <a:p>
            <a:pPr marL="0" indent="0">
              <a:buNone/>
            </a:pPr>
            <a:r>
              <a:rPr lang="en-GB" dirty="0"/>
              <a:t>You are responsible for selecting the Availability Zones where your systems will reside. </a:t>
            </a:r>
          </a:p>
          <a:p>
            <a:pPr marL="0" indent="0">
              <a:buNone/>
            </a:pPr>
            <a:r>
              <a:rPr lang="en-GB" dirty="0"/>
              <a:t>Systems can span multiple Availability Zones. </a:t>
            </a:r>
          </a:p>
          <a:p>
            <a:pPr marL="0" indent="0">
              <a:buNone/>
            </a:pPr>
            <a:r>
              <a:rPr lang="en-GB" dirty="0"/>
              <a:t>You should design your systems to survive temporary or prolonged failure of an Availability Zone if a disaster occurs. </a:t>
            </a:r>
          </a:p>
          <a:p>
            <a:pPr marL="0" indent="0">
              <a:buNone/>
            </a:pPr>
            <a:r>
              <a:rPr lang="en-GB" dirty="0"/>
              <a:t>Distributing applications across multiple Availability Zones allows them to remain resilient in most failure situations, including natural disasters or system failures.</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Availability Zones</a:t>
            </a:r>
          </a:p>
        </p:txBody>
      </p:sp>
    </p:spTree>
    <p:extLst>
      <p:ext uri="{BB962C8B-B14F-4D97-AF65-F5344CB8AC3E}">
        <p14:creationId xmlns:p14="http://schemas.microsoft.com/office/powerpoint/2010/main" val="280541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pPr marL="0" indent="0">
              <a:buNone/>
            </a:pPr>
            <a:r>
              <a:rPr lang="en-GB" dirty="0"/>
              <a:t>Each region is made up of two or more Availability Zones.</a:t>
            </a:r>
          </a:p>
          <a:p>
            <a:pPr marL="0" indent="0">
              <a:buNone/>
            </a:pPr>
            <a:endParaRPr lang="en-GB" dirty="0"/>
          </a:p>
          <a:p>
            <a:pPr marL="0" indent="0">
              <a:buNone/>
            </a:pPr>
            <a:r>
              <a:rPr lang="en-GB" dirty="0"/>
              <a:t>AWS has 14 regions worldwide.</a:t>
            </a:r>
          </a:p>
          <a:p>
            <a:pPr marL="0" indent="0">
              <a:buNone/>
            </a:pPr>
            <a:endParaRPr lang="en-GB" dirty="0"/>
          </a:p>
          <a:p>
            <a:pPr marL="0" indent="0">
              <a:buNone/>
            </a:pPr>
            <a:r>
              <a:rPr lang="en-GB" dirty="0"/>
              <a:t>You enable and control data replication across regions.</a:t>
            </a:r>
          </a:p>
          <a:p>
            <a:pPr marL="0" indent="0">
              <a:buNone/>
            </a:pPr>
            <a:endParaRPr lang="en-GB" dirty="0"/>
          </a:p>
          <a:p>
            <a:pPr marL="0" indent="0">
              <a:buNone/>
            </a:pPr>
            <a:r>
              <a:rPr lang="en-GB" dirty="0"/>
              <a:t>Communication between regions uses public Internet infrastructure.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Regions</a:t>
            </a:r>
          </a:p>
        </p:txBody>
      </p:sp>
      <p:grpSp>
        <p:nvGrpSpPr>
          <p:cNvPr id="8" name="Group 7"/>
          <p:cNvGrpSpPr/>
          <p:nvPr/>
        </p:nvGrpSpPr>
        <p:grpSpPr>
          <a:xfrm>
            <a:off x="6912035" y="1767355"/>
            <a:ext cx="4295896" cy="4379129"/>
            <a:chOff x="5305304" y="787640"/>
            <a:chExt cx="3405556" cy="3471539"/>
          </a:xfrm>
        </p:grpSpPr>
        <p:sp>
          <p:nvSpPr>
            <p:cNvPr id="9" name="TextBox 8"/>
            <p:cNvSpPr txBox="1"/>
            <p:nvPr/>
          </p:nvSpPr>
          <p:spPr>
            <a:xfrm>
              <a:off x="6108481" y="787640"/>
              <a:ext cx="1821259" cy="414781"/>
            </a:xfrm>
            <a:prstGeom prst="rect">
              <a:avLst/>
            </a:prstGeom>
            <a:noFill/>
          </p:spPr>
          <p:txBody>
            <a:bodyPr wrap="square" rtlCol="0">
              <a:spAutoFit/>
            </a:bodyPr>
            <a:lstStyle/>
            <a:p>
              <a:r>
                <a:rPr lang="en-US" sz="2800" b="1" dirty="0"/>
                <a:t>AWS Region</a:t>
              </a:r>
            </a:p>
          </p:txBody>
        </p:sp>
        <p:sp>
          <p:nvSpPr>
            <p:cNvPr id="10" name="Rounded Rectangle 93"/>
            <p:cNvSpPr/>
            <p:nvPr/>
          </p:nvSpPr>
          <p:spPr>
            <a:xfrm>
              <a:off x="5305304" y="1250161"/>
              <a:ext cx="3405556" cy="3009018"/>
            </a:xfrm>
            <a:prstGeom prst="roundRect">
              <a:avLst>
                <a:gd name="adj" fmla="val 9818"/>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dirty="0">
                <a:solidFill>
                  <a:schemeClr val="tx1"/>
                </a:solidFill>
                <a:latin typeface="Helvetica Neue"/>
                <a:cs typeface="Helvetica Neue"/>
              </a:endParaRPr>
            </a:p>
          </p:txBody>
        </p:sp>
        <p:grpSp>
          <p:nvGrpSpPr>
            <p:cNvPr id="11" name="Group 10"/>
            <p:cNvGrpSpPr/>
            <p:nvPr/>
          </p:nvGrpSpPr>
          <p:grpSpPr>
            <a:xfrm>
              <a:off x="5439608" y="1393367"/>
              <a:ext cx="3134728" cy="2690891"/>
              <a:chOff x="5824622" y="1393367"/>
              <a:chExt cx="2753241" cy="2363417"/>
            </a:xfrm>
          </p:grpSpPr>
          <p:sp>
            <p:nvSpPr>
              <p:cNvPr id="14" name="Rounded Rectangle 90"/>
              <p:cNvSpPr>
                <a:spLocks noChangeAspect="1"/>
              </p:cNvSpPr>
              <p:nvPr/>
            </p:nvSpPr>
            <p:spPr>
              <a:xfrm>
                <a:off x="5824622" y="1393367"/>
                <a:ext cx="1247337" cy="1108189"/>
              </a:xfrm>
              <a:prstGeom prst="roundRect">
                <a:avLst>
                  <a:gd name="adj" fmla="val 9818"/>
                </a:avLst>
              </a:prstGeom>
              <a:noFill/>
              <a:ln w="28575">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dirty="0">
                  <a:solidFill>
                    <a:schemeClr val="tx1"/>
                  </a:solidFill>
                  <a:latin typeface="Helvetica Neue"/>
                  <a:cs typeface="Helvetica Neue"/>
                </a:endParaRPr>
              </a:p>
            </p:txBody>
          </p:sp>
          <p:sp>
            <p:nvSpPr>
              <p:cNvPr id="15" name="TextBox 32"/>
              <p:cNvSpPr txBox="1">
                <a:spLocks noChangeArrowheads="1"/>
              </p:cNvSpPr>
              <p:nvPr/>
            </p:nvSpPr>
            <p:spPr bwMode="auto">
              <a:xfrm>
                <a:off x="5841897" y="2306875"/>
                <a:ext cx="1205123" cy="171437"/>
              </a:xfrm>
              <a:prstGeom prst="rect">
                <a:avLst/>
              </a:prstGeom>
              <a:noFill/>
              <a:ln w="9525">
                <a:noFill/>
                <a:miter lim="800000"/>
                <a:headEnd/>
                <a:tailEnd/>
              </a:ln>
            </p:spPr>
            <p:txBody>
              <a:bodyPr wrap="square" lIns="0" tIns="0" rIns="0" bIns="0">
                <a:spAutoFit/>
              </a:bodyPr>
              <a:lstStyle/>
              <a:p>
                <a:pPr algn="ctr"/>
                <a:r>
                  <a:rPr lang="en-US" sz="1600" b="1" dirty="0">
                    <a:solidFill>
                      <a:srgbClr val="F7981F"/>
                    </a:solidFill>
                    <a:latin typeface="Helvetica Neue"/>
                    <a:ea typeface="Verdana" pitchFamily="34" charset="0"/>
                    <a:cs typeface="Helvetica Neue"/>
                  </a:rPr>
                  <a:t>Availability Zone</a:t>
                </a:r>
              </a:p>
            </p:txBody>
          </p:sp>
          <p:grpSp>
            <p:nvGrpSpPr>
              <p:cNvPr id="16" name="Group 15"/>
              <p:cNvGrpSpPr/>
              <p:nvPr/>
            </p:nvGrpSpPr>
            <p:grpSpPr>
              <a:xfrm>
                <a:off x="5887498" y="1468928"/>
                <a:ext cx="534082" cy="359495"/>
                <a:chOff x="5073543" y="1559577"/>
                <a:chExt cx="1683987" cy="1133507"/>
              </a:xfrm>
              <a:solidFill>
                <a:schemeClr val="accent3">
                  <a:lumMod val="40000"/>
                  <a:lumOff val="60000"/>
                </a:schemeClr>
              </a:solidFill>
            </p:grpSpPr>
            <p:sp>
              <p:nvSpPr>
                <p:cNvPr id="64" name="Rectangle 63"/>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65" name="Picture 6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17" name="Group 16"/>
              <p:cNvGrpSpPr/>
              <p:nvPr/>
            </p:nvGrpSpPr>
            <p:grpSpPr>
              <a:xfrm>
                <a:off x="6474097" y="1468928"/>
                <a:ext cx="534082" cy="359495"/>
                <a:chOff x="5073543" y="1559577"/>
                <a:chExt cx="1683987" cy="1133507"/>
              </a:xfrm>
              <a:solidFill>
                <a:schemeClr val="accent3">
                  <a:lumMod val="40000"/>
                  <a:lumOff val="60000"/>
                </a:schemeClr>
              </a:solidFill>
            </p:grpSpPr>
            <p:sp>
              <p:nvSpPr>
                <p:cNvPr id="62" name="Rectangle 61"/>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63" name="Picture 6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18" name="Group 17"/>
              <p:cNvGrpSpPr/>
              <p:nvPr/>
            </p:nvGrpSpPr>
            <p:grpSpPr>
              <a:xfrm>
                <a:off x="5887498" y="1894938"/>
                <a:ext cx="534082" cy="359495"/>
                <a:chOff x="5073543" y="1559577"/>
                <a:chExt cx="1683987" cy="1133507"/>
              </a:xfrm>
              <a:solidFill>
                <a:schemeClr val="accent3">
                  <a:lumMod val="40000"/>
                  <a:lumOff val="60000"/>
                </a:schemeClr>
              </a:solidFill>
            </p:grpSpPr>
            <p:sp>
              <p:nvSpPr>
                <p:cNvPr id="60" name="Rectangle 59"/>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61" name="Picture 6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19" name="Group 18"/>
              <p:cNvGrpSpPr/>
              <p:nvPr/>
            </p:nvGrpSpPr>
            <p:grpSpPr>
              <a:xfrm>
                <a:off x="6474097" y="1894938"/>
                <a:ext cx="534082" cy="359495"/>
                <a:chOff x="5073543" y="1559577"/>
                <a:chExt cx="1683987" cy="1133507"/>
              </a:xfrm>
              <a:solidFill>
                <a:schemeClr val="accent3">
                  <a:lumMod val="40000"/>
                  <a:lumOff val="60000"/>
                </a:schemeClr>
              </a:solidFill>
            </p:grpSpPr>
            <p:sp>
              <p:nvSpPr>
                <p:cNvPr id="58" name="Rectangle 57"/>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59" name="Picture 5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sp>
            <p:nvSpPr>
              <p:cNvPr id="20" name="TextBox 19"/>
              <p:cNvSpPr txBox="1"/>
              <p:nvPr/>
            </p:nvSpPr>
            <p:spPr>
              <a:xfrm>
                <a:off x="5927674" y="1711381"/>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21" name="TextBox 20"/>
              <p:cNvSpPr txBox="1"/>
              <p:nvPr/>
            </p:nvSpPr>
            <p:spPr>
              <a:xfrm>
                <a:off x="6514273" y="1713650"/>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22" name="TextBox 21"/>
              <p:cNvSpPr txBox="1"/>
              <p:nvPr/>
            </p:nvSpPr>
            <p:spPr>
              <a:xfrm>
                <a:off x="5922855" y="2136262"/>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23" name="TextBox 22"/>
              <p:cNvSpPr txBox="1"/>
              <p:nvPr/>
            </p:nvSpPr>
            <p:spPr>
              <a:xfrm>
                <a:off x="6514273" y="2136262"/>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24" name="Rounded Rectangle 54"/>
              <p:cNvSpPr>
                <a:spLocks noChangeAspect="1"/>
              </p:cNvSpPr>
              <p:nvPr/>
            </p:nvSpPr>
            <p:spPr>
              <a:xfrm>
                <a:off x="7330526" y="1397200"/>
                <a:ext cx="1247337" cy="1108189"/>
              </a:xfrm>
              <a:prstGeom prst="roundRect">
                <a:avLst>
                  <a:gd name="adj" fmla="val 9818"/>
                </a:avLst>
              </a:prstGeom>
              <a:noFill/>
              <a:ln w="28575">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dirty="0">
                  <a:solidFill>
                    <a:schemeClr val="tx1"/>
                  </a:solidFill>
                  <a:latin typeface="Helvetica Neue"/>
                  <a:cs typeface="Helvetica Neue"/>
                </a:endParaRPr>
              </a:p>
            </p:txBody>
          </p:sp>
          <p:grpSp>
            <p:nvGrpSpPr>
              <p:cNvPr id="25" name="Group 24"/>
              <p:cNvGrpSpPr/>
              <p:nvPr/>
            </p:nvGrpSpPr>
            <p:grpSpPr>
              <a:xfrm>
                <a:off x="7393402" y="1472761"/>
                <a:ext cx="534082" cy="359495"/>
                <a:chOff x="5073543" y="1559577"/>
                <a:chExt cx="1683987" cy="1133507"/>
              </a:xfrm>
              <a:solidFill>
                <a:schemeClr val="accent3">
                  <a:lumMod val="40000"/>
                  <a:lumOff val="60000"/>
                </a:schemeClr>
              </a:solidFill>
            </p:grpSpPr>
            <p:sp>
              <p:nvSpPr>
                <p:cNvPr id="56" name="Rectangle 55"/>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57" name="Picture 5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6" name="Group 25"/>
              <p:cNvGrpSpPr/>
              <p:nvPr/>
            </p:nvGrpSpPr>
            <p:grpSpPr>
              <a:xfrm>
                <a:off x="7980001" y="1472761"/>
                <a:ext cx="534082" cy="359495"/>
                <a:chOff x="5073543" y="1559577"/>
                <a:chExt cx="1683987" cy="1133507"/>
              </a:xfrm>
              <a:solidFill>
                <a:schemeClr val="accent3">
                  <a:lumMod val="40000"/>
                  <a:lumOff val="60000"/>
                </a:schemeClr>
              </a:solidFill>
            </p:grpSpPr>
            <p:sp>
              <p:nvSpPr>
                <p:cNvPr id="54" name="Rectangle 53"/>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55" name="Picture 5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7" name="Group 26"/>
              <p:cNvGrpSpPr/>
              <p:nvPr/>
            </p:nvGrpSpPr>
            <p:grpSpPr>
              <a:xfrm>
                <a:off x="7393402" y="1898771"/>
                <a:ext cx="534082" cy="359495"/>
                <a:chOff x="5073543" y="1559577"/>
                <a:chExt cx="1683987" cy="1133507"/>
              </a:xfrm>
              <a:solidFill>
                <a:schemeClr val="accent3">
                  <a:lumMod val="40000"/>
                  <a:lumOff val="60000"/>
                </a:schemeClr>
              </a:solidFill>
            </p:grpSpPr>
            <p:sp>
              <p:nvSpPr>
                <p:cNvPr id="52" name="Rectangle 51"/>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53" name="Picture 5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8" name="Group 27"/>
              <p:cNvGrpSpPr/>
              <p:nvPr/>
            </p:nvGrpSpPr>
            <p:grpSpPr>
              <a:xfrm>
                <a:off x="7980001" y="1898771"/>
                <a:ext cx="534082" cy="359495"/>
                <a:chOff x="5073543" y="1559577"/>
                <a:chExt cx="1683987" cy="1133507"/>
              </a:xfrm>
              <a:solidFill>
                <a:schemeClr val="accent3">
                  <a:lumMod val="40000"/>
                  <a:lumOff val="60000"/>
                </a:schemeClr>
              </a:solidFill>
            </p:grpSpPr>
            <p:sp>
              <p:nvSpPr>
                <p:cNvPr id="50" name="Rectangle 49"/>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51" name="Picture 5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sp>
            <p:nvSpPr>
              <p:cNvPr id="29" name="TextBox 28"/>
              <p:cNvSpPr txBox="1"/>
              <p:nvPr/>
            </p:nvSpPr>
            <p:spPr>
              <a:xfrm>
                <a:off x="7433578" y="1715214"/>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30" name="TextBox 29"/>
              <p:cNvSpPr txBox="1"/>
              <p:nvPr/>
            </p:nvSpPr>
            <p:spPr>
              <a:xfrm>
                <a:off x="8020177" y="1717483"/>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31" name="TextBox 30"/>
              <p:cNvSpPr txBox="1"/>
              <p:nvPr/>
            </p:nvSpPr>
            <p:spPr>
              <a:xfrm>
                <a:off x="7428759" y="2140095"/>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32" name="TextBox 31"/>
              <p:cNvSpPr txBox="1"/>
              <p:nvPr/>
            </p:nvSpPr>
            <p:spPr>
              <a:xfrm>
                <a:off x="8020177" y="2140095"/>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33" name="Rounded Rectangle 74"/>
              <p:cNvSpPr>
                <a:spLocks noChangeAspect="1"/>
              </p:cNvSpPr>
              <p:nvPr/>
            </p:nvSpPr>
            <p:spPr>
              <a:xfrm>
                <a:off x="6567700" y="2648595"/>
                <a:ext cx="1247337" cy="1108189"/>
              </a:xfrm>
              <a:prstGeom prst="roundRect">
                <a:avLst>
                  <a:gd name="adj" fmla="val 9818"/>
                </a:avLst>
              </a:prstGeom>
              <a:noFill/>
              <a:ln w="28575">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100" dirty="0">
                  <a:solidFill>
                    <a:schemeClr val="tx1"/>
                  </a:solidFill>
                  <a:latin typeface="Helvetica Neue"/>
                  <a:cs typeface="Helvetica Neue"/>
                </a:endParaRPr>
              </a:p>
            </p:txBody>
          </p:sp>
          <p:grpSp>
            <p:nvGrpSpPr>
              <p:cNvPr id="34" name="Group 33"/>
              <p:cNvGrpSpPr/>
              <p:nvPr/>
            </p:nvGrpSpPr>
            <p:grpSpPr>
              <a:xfrm>
                <a:off x="6630576" y="2724156"/>
                <a:ext cx="534082" cy="359495"/>
                <a:chOff x="5073543" y="1559577"/>
                <a:chExt cx="1683987" cy="1133507"/>
              </a:xfrm>
              <a:solidFill>
                <a:schemeClr val="accent3">
                  <a:lumMod val="40000"/>
                  <a:lumOff val="60000"/>
                </a:schemeClr>
              </a:solidFill>
            </p:grpSpPr>
            <p:sp>
              <p:nvSpPr>
                <p:cNvPr id="48" name="Rectangle 47"/>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49" name="Picture 4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35" name="Group 34"/>
              <p:cNvGrpSpPr/>
              <p:nvPr/>
            </p:nvGrpSpPr>
            <p:grpSpPr>
              <a:xfrm>
                <a:off x="7217175" y="2724156"/>
                <a:ext cx="534082" cy="359495"/>
                <a:chOff x="5073543" y="1559577"/>
                <a:chExt cx="1683987" cy="1133507"/>
              </a:xfrm>
              <a:solidFill>
                <a:schemeClr val="accent3">
                  <a:lumMod val="40000"/>
                  <a:lumOff val="60000"/>
                </a:schemeClr>
              </a:solidFill>
            </p:grpSpPr>
            <p:sp>
              <p:nvSpPr>
                <p:cNvPr id="46" name="Rectangle 45"/>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47" name="Picture 4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36" name="Group 35"/>
              <p:cNvGrpSpPr/>
              <p:nvPr/>
            </p:nvGrpSpPr>
            <p:grpSpPr>
              <a:xfrm>
                <a:off x="6630576" y="3150166"/>
                <a:ext cx="534082" cy="359495"/>
                <a:chOff x="5073543" y="1559577"/>
                <a:chExt cx="1683987" cy="1133507"/>
              </a:xfrm>
              <a:solidFill>
                <a:schemeClr val="accent3">
                  <a:lumMod val="40000"/>
                  <a:lumOff val="60000"/>
                </a:schemeClr>
              </a:solidFill>
            </p:grpSpPr>
            <p:sp>
              <p:nvSpPr>
                <p:cNvPr id="44" name="Rectangle 43"/>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45" name="Picture 4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37" name="Group 36"/>
              <p:cNvGrpSpPr/>
              <p:nvPr/>
            </p:nvGrpSpPr>
            <p:grpSpPr>
              <a:xfrm>
                <a:off x="7217175" y="3150166"/>
                <a:ext cx="534082" cy="359495"/>
                <a:chOff x="5073543" y="1559577"/>
                <a:chExt cx="1683987" cy="1133507"/>
              </a:xfrm>
              <a:solidFill>
                <a:schemeClr val="accent3">
                  <a:lumMod val="40000"/>
                  <a:lumOff val="60000"/>
                </a:schemeClr>
              </a:solidFill>
            </p:grpSpPr>
            <p:sp>
              <p:nvSpPr>
                <p:cNvPr id="42" name="Rectangle 41"/>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3600">
                    <a:solidFill>
                      <a:schemeClr val="tx1"/>
                    </a:solidFill>
                  </a:endParaRPr>
                </a:p>
              </p:txBody>
            </p:sp>
            <p:pic>
              <p:nvPicPr>
                <p:cNvPr id="43" name="Picture 4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sp>
            <p:nvSpPr>
              <p:cNvPr id="38" name="TextBox 37"/>
              <p:cNvSpPr txBox="1"/>
              <p:nvPr/>
            </p:nvSpPr>
            <p:spPr>
              <a:xfrm>
                <a:off x="6670752" y="2966609"/>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39" name="TextBox 38"/>
              <p:cNvSpPr txBox="1"/>
              <p:nvPr/>
            </p:nvSpPr>
            <p:spPr>
              <a:xfrm>
                <a:off x="7257351" y="2968878"/>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40" name="TextBox 39"/>
              <p:cNvSpPr txBox="1"/>
              <p:nvPr/>
            </p:nvSpPr>
            <p:spPr>
              <a:xfrm>
                <a:off x="6665933" y="3391490"/>
                <a:ext cx="453729" cy="116832"/>
              </a:xfrm>
              <a:prstGeom prst="rect">
                <a:avLst/>
              </a:prstGeom>
              <a:noFill/>
            </p:spPr>
            <p:txBody>
              <a:bodyPr wrap="square" lIns="0" tIns="0" rIns="0" bIns="0" rtlCol="0" anchor="ctr" anchorCtr="0">
                <a:noAutofit/>
              </a:bodyPr>
              <a:lstStyle/>
              <a:p>
                <a:pPr algn="ctr"/>
                <a:r>
                  <a:rPr lang="en-US" sz="800" dirty="0"/>
                  <a:t>Data center</a:t>
                </a:r>
              </a:p>
            </p:txBody>
          </p:sp>
          <p:sp>
            <p:nvSpPr>
              <p:cNvPr id="41" name="TextBox 40"/>
              <p:cNvSpPr txBox="1"/>
              <p:nvPr/>
            </p:nvSpPr>
            <p:spPr>
              <a:xfrm>
                <a:off x="7257351" y="3391490"/>
                <a:ext cx="453729" cy="116832"/>
              </a:xfrm>
              <a:prstGeom prst="rect">
                <a:avLst/>
              </a:prstGeom>
              <a:noFill/>
            </p:spPr>
            <p:txBody>
              <a:bodyPr wrap="square" lIns="0" tIns="0" rIns="0" bIns="0" rtlCol="0" anchor="ctr" anchorCtr="0">
                <a:noAutofit/>
              </a:bodyPr>
              <a:lstStyle/>
              <a:p>
                <a:pPr algn="ctr"/>
                <a:r>
                  <a:rPr lang="en-US" sz="800" dirty="0"/>
                  <a:t>Data center</a:t>
                </a:r>
              </a:p>
            </p:txBody>
          </p:sp>
        </p:grpSp>
        <p:sp>
          <p:nvSpPr>
            <p:cNvPr id="12" name="TextBox 32"/>
            <p:cNvSpPr txBox="1">
              <a:spLocks noChangeArrowheads="1"/>
            </p:cNvSpPr>
            <p:nvPr/>
          </p:nvSpPr>
          <p:spPr bwMode="auto">
            <a:xfrm>
              <a:off x="7202232" y="2431818"/>
              <a:ext cx="1372104" cy="195191"/>
            </a:xfrm>
            <a:prstGeom prst="rect">
              <a:avLst/>
            </a:prstGeom>
            <a:noFill/>
            <a:ln w="9525">
              <a:noFill/>
              <a:miter lim="800000"/>
              <a:headEnd/>
              <a:tailEnd/>
            </a:ln>
          </p:spPr>
          <p:txBody>
            <a:bodyPr wrap="square" lIns="0" tIns="0" rIns="0" bIns="0">
              <a:spAutoFit/>
            </a:bodyPr>
            <a:lstStyle/>
            <a:p>
              <a:pPr algn="ctr"/>
              <a:r>
                <a:rPr lang="en-US" sz="1600" b="1" dirty="0">
                  <a:solidFill>
                    <a:srgbClr val="F7981F"/>
                  </a:solidFill>
                  <a:latin typeface="Helvetica Neue"/>
                  <a:ea typeface="Verdana" pitchFamily="34" charset="0"/>
                  <a:cs typeface="Helvetica Neue"/>
                </a:rPr>
                <a:t>Availability Zone</a:t>
              </a:r>
            </a:p>
          </p:txBody>
        </p:sp>
        <p:sp>
          <p:nvSpPr>
            <p:cNvPr id="13" name="TextBox 32"/>
            <p:cNvSpPr txBox="1">
              <a:spLocks noChangeArrowheads="1"/>
            </p:cNvSpPr>
            <p:nvPr/>
          </p:nvSpPr>
          <p:spPr bwMode="auto">
            <a:xfrm>
              <a:off x="6333059" y="3862524"/>
              <a:ext cx="1372104" cy="195191"/>
            </a:xfrm>
            <a:prstGeom prst="rect">
              <a:avLst/>
            </a:prstGeom>
            <a:noFill/>
            <a:ln w="9525">
              <a:noFill/>
              <a:miter lim="800000"/>
              <a:headEnd/>
              <a:tailEnd/>
            </a:ln>
          </p:spPr>
          <p:txBody>
            <a:bodyPr wrap="square" lIns="0" tIns="0" rIns="0" bIns="0">
              <a:spAutoFit/>
            </a:bodyPr>
            <a:lstStyle/>
            <a:p>
              <a:pPr algn="ctr"/>
              <a:r>
                <a:rPr lang="en-US" sz="1600" b="1" dirty="0">
                  <a:solidFill>
                    <a:srgbClr val="F7981F"/>
                  </a:solidFill>
                  <a:latin typeface="Helvetica Neue"/>
                  <a:ea typeface="Verdana" pitchFamily="34" charset="0"/>
                  <a:cs typeface="Helvetica Neue"/>
                </a:rPr>
                <a:t>Availability Zone</a:t>
              </a:r>
            </a:p>
          </p:txBody>
        </p:sp>
      </p:grpSp>
    </p:spTree>
    <p:extLst>
      <p:ext uri="{BB962C8B-B14F-4D97-AF65-F5344CB8AC3E}">
        <p14:creationId xmlns:p14="http://schemas.microsoft.com/office/powerpoint/2010/main" val="342243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AWS &amp; Azure Regions</a:t>
            </a:r>
          </a:p>
        </p:txBody>
      </p:sp>
      <p:pic>
        <p:nvPicPr>
          <p:cNvPr id="12" name="Picture 2" descr="http://talkincloud.com/site-files/talkincloud.com/files/uploads/2015/09/aws-azure-dc-map.png"/>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945470" y="637162"/>
            <a:ext cx="11246530" cy="558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2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Unmanaged vs. Managed Services</a:t>
            </a:r>
          </a:p>
        </p:txBody>
      </p:sp>
      <p:sp>
        <p:nvSpPr>
          <p:cNvPr id="6" name="Subtitle 5"/>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5111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marL="0" indent="0" algn="ctr">
              <a:buNone/>
            </a:pPr>
            <a:r>
              <a:rPr lang="en-GB" dirty="0"/>
              <a:t>Scaling, fault tolerance, and availability are managed by you.</a:t>
            </a:r>
          </a:p>
          <a:p>
            <a:pPr marL="0" indent="0">
              <a:buNone/>
            </a:pPr>
            <a:endParaRPr lang="en-GB" dirty="0"/>
          </a:p>
        </p:txBody>
      </p:sp>
      <p:sp>
        <p:nvSpPr>
          <p:cNvPr id="6" name="Content Placeholder 5"/>
          <p:cNvSpPr>
            <a:spLocks noGrp="1"/>
          </p:cNvSpPr>
          <p:nvPr>
            <p:ph sz="quarter" idx="16"/>
          </p:nvPr>
        </p:nvSpPr>
        <p:spPr/>
        <p:txBody>
          <a:bodyPr/>
          <a:lstStyle/>
          <a:p>
            <a:pPr marL="0" indent="0" algn="ctr">
              <a:buNone/>
            </a:pPr>
            <a:r>
              <a:rPr lang="en-GB" dirty="0"/>
              <a:t>Scaling, fault tolerance, and availability are typically built in to the service.</a:t>
            </a:r>
          </a:p>
          <a:p>
            <a:pPr marL="0" indent="0" algn="ctr">
              <a:buNone/>
            </a:pPr>
            <a:endParaRPr lang="en-GB" b="1" dirty="0"/>
          </a:p>
        </p:txBody>
      </p:sp>
      <p:sp>
        <p:nvSpPr>
          <p:cNvPr id="4" name="Title 3"/>
          <p:cNvSpPr>
            <a:spLocks noGrp="1"/>
          </p:cNvSpPr>
          <p:nvPr>
            <p:ph type="title"/>
          </p:nvPr>
        </p:nvSpPr>
        <p:spPr/>
        <p:txBody>
          <a:bodyPr>
            <a:normAutofit fontScale="90000"/>
          </a:bodyPr>
          <a:lstStyle/>
          <a:p>
            <a:r>
              <a:rPr lang="en-GB" dirty="0"/>
              <a:t>Unmanaged vs. Managed Services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0455" y="3229033"/>
            <a:ext cx="2047089" cy="1947933"/>
          </a:xfrm>
          <a:prstGeom prst="rect">
            <a:avLst/>
          </a:prstGeom>
          <a:effectLst>
            <a:outerShdw blurRad="50800" dist="38100" dir="2700000" algn="tl" rotWithShape="0">
              <a:prstClr val="black">
                <a:alpha val="40000"/>
              </a:prstClr>
            </a:outerShdw>
          </a:effectLst>
        </p:spPr>
      </p:pic>
      <p:pic>
        <p:nvPicPr>
          <p:cNvPr id="8" name="Picture 4" descr="http://res.freestockphotos.biz/pictures/15/15157-illustration-of-a-key-pv.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9473" y="3572180"/>
            <a:ext cx="2533854" cy="12616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p:cNvSpPr/>
          <p:nvPr/>
        </p:nvSpPr>
        <p:spPr>
          <a:xfrm>
            <a:off x="1387057" y="5440617"/>
            <a:ext cx="392126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Unmanaged</a:t>
            </a:r>
          </a:p>
        </p:txBody>
      </p:sp>
      <p:sp>
        <p:nvSpPr>
          <p:cNvPr id="10" name="Rectangle 9"/>
          <p:cNvSpPr/>
          <p:nvPr/>
        </p:nvSpPr>
        <p:spPr>
          <a:xfrm>
            <a:off x="7456556" y="5440617"/>
            <a:ext cx="307969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Managed</a:t>
            </a:r>
          </a:p>
        </p:txBody>
      </p:sp>
    </p:spTree>
    <p:extLst>
      <p:ext uri="{BB962C8B-B14F-4D97-AF65-F5344CB8AC3E}">
        <p14:creationId xmlns:p14="http://schemas.microsoft.com/office/powerpoint/2010/main" val="236403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Unmanaged services are typically provisioned in discrete portions as specified by you.</a:t>
            </a:r>
          </a:p>
          <a:p>
            <a:pPr marL="0" indent="0">
              <a:buNone/>
            </a:pPr>
            <a:endParaRPr lang="en-GB" dirty="0"/>
          </a:p>
          <a:p>
            <a:pPr marL="0" indent="0">
              <a:buNone/>
            </a:pPr>
            <a:r>
              <a:rPr lang="en-GB" dirty="0"/>
              <a:t>They require the user to manage how the service responds to changes in load, errors, and situations where resources become unavailable. </a:t>
            </a:r>
          </a:p>
          <a:p>
            <a:pPr marL="0" indent="0">
              <a:buNone/>
            </a:pPr>
            <a:endParaRPr lang="en-GB" dirty="0"/>
          </a:p>
          <a:p>
            <a:pPr marL="0" indent="0">
              <a:buNone/>
            </a:pPr>
            <a:r>
              <a:rPr lang="en-GB" dirty="0"/>
              <a:t>For instance, if you launch a web server on an Amazon EC2 instance, that web server will not scale to handle increased traffic load or replace unhealthy instances with healthy ones unless you specify it to use a scaling solution such as Auto Scaling, because Amazon EC2 is an "unmanaged" solution.</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Unmanaged</a:t>
            </a:r>
          </a:p>
        </p:txBody>
      </p:sp>
    </p:spTree>
    <p:extLst>
      <p:ext uri="{BB962C8B-B14F-4D97-AF65-F5344CB8AC3E}">
        <p14:creationId xmlns:p14="http://schemas.microsoft.com/office/powerpoint/2010/main" val="401555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If you have a static website that you're hosting</a:t>
            </a:r>
          </a:p>
          <a:p>
            <a:pPr lvl="1">
              <a:buFont typeface="Wingdings" panose="05000000000000000000" pitchFamily="2" charset="2"/>
              <a:buChar char="Ø"/>
            </a:pPr>
            <a:r>
              <a:rPr lang="en-GB" dirty="0"/>
              <a:t>cloud-based storage solution such as Amazon S3 without a web server, </a:t>
            </a:r>
          </a:p>
          <a:p>
            <a:pPr lvl="1">
              <a:buFont typeface="Wingdings" panose="05000000000000000000" pitchFamily="2" charset="2"/>
              <a:buChar char="Ø"/>
            </a:pPr>
            <a:r>
              <a:rPr lang="en-GB" dirty="0"/>
              <a:t>those features (scaling, fault-tolerance, and availability) would be automatically handled internally by Amazon S3, </a:t>
            </a:r>
          </a:p>
          <a:p>
            <a:pPr lvl="1">
              <a:buFont typeface="Wingdings" panose="05000000000000000000" pitchFamily="2" charset="2"/>
              <a:buChar char="Ø"/>
            </a:pPr>
            <a:r>
              <a:rPr lang="en-GB" dirty="0"/>
              <a:t>it is a managed solution. </a:t>
            </a:r>
          </a:p>
          <a:p>
            <a:pPr lvl="1">
              <a:buFont typeface="Wingdings" panose="05000000000000000000" pitchFamily="2" charset="2"/>
              <a:buChar char="Ø"/>
            </a:pPr>
            <a:endParaRPr lang="en-GB" dirty="0"/>
          </a:p>
          <a:p>
            <a:pPr marL="0" indent="0">
              <a:buNone/>
            </a:pPr>
            <a:r>
              <a:rPr lang="en-GB" dirty="0"/>
              <a:t>Managed services still require the user to configure them (for example, creating an Amazon S3 bucket and setting permissions for it); however, managed services typically require far less configuration.</a:t>
            </a:r>
          </a:p>
          <a:p>
            <a:pPr marL="0" indent="0">
              <a:buNone/>
            </a:pPr>
            <a:endParaRPr lang="en-GB" dirty="0"/>
          </a:p>
          <a:p>
            <a:pPr marL="0" indent="0">
              <a:buNone/>
            </a:pPr>
            <a:r>
              <a:rPr lang="en-GB" dirty="0"/>
              <a:t>The benefit to using an unmanaged service, however, is that you have more fine-tuned control over how your solution handles changes in load, errors, and situations where resources become unavailable. </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Managed</a:t>
            </a:r>
          </a:p>
        </p:txBody>
      </p:sp>
    </p:spTree>
    <p:extLst>
      <p:ext uri="{BB962C8B-B14F-4D97-AF65-F5344CB8AC3E}">
        <p14:creationId xmlns:p14="http://schemas.microsoft.com/office/powerpoint/2010/main" val="6929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Shared Responsibility Model</a:t>
            </a:r>
          </a:p>
        </p:txBody>
      </p:sp>
      <p:grpSp>
        <p:nvGrpSpPr>
          <p:cNvPr id="7" name="Group 6"/>
          <p:cNvGrpSpPr/>
          <p:nvPr/>
        </p:nvGrpSpPr>
        <p:grpSpPr>
          <a:xfrm>
            <a:off x="1924048" y="1447944"/>
            <a:ext cx="8651552" cy="3965712"/>
            <a:chOff x="265065" y="636105"/>
            <a:chExt cx="8651552" cy="3965712"/>
          </a:xfrm>
        </p:grpSpPr>
        <p:cxnSp>
          <p:nvCxnSpPr>
            <p:cNvPr id="8" name="Straight Connector 7"/>
            <p:cNvCxnSpPr/>
            <p:nvPr/>
          </p:nvCxnSpPr>
          <p:spPr>
            <a:xfrm>
              <a:off x="281925" y="2638201"/>
              <a:ext cx="8634692" cy="0"/>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065" y="1238703"/>
              <a:ext cx="1849015" cy="666892"/>
            </a:xfrm>
            <a:prstGeom prst="rect">
              <a:avLst/>
            </a:prstGeom>
            <a:noFill/>
          </p:spPr>
          <p:txBody>
            <a:bodyPr wrap="square" lIns="50808" tIns="25421" rIns="50808" bIns="25421" rtlCol="0">
              <a:spAutoFit/>
            </a:bodyPr>
            <a:lstStyle/>
            <a:p>
              <a:r>
                <a:rPr lang="en-US" sz="2000" b="1" dirty="0">
                  <a:solidFill>
                    <a:schemeClr val="bg1">
                      <a:lumMod val="50000"/>
                    </a:schemeClr>
                  </a:solidFill>
                </a:rPr>
                <a:t>Your responsibility</a:t>
              </a:r>
            </a:p>
          </p:txBody>
        </p:sp>
        <p:grpSp>
          <p:nvGrpSpPr>
            <p:cNvPr id="10" name="Group 9"/>
            <p:cNvGrpSpPr/>
            <p:nvPr/>
          </p:nvGrpSpPr>
          <p:grpSpPr>
            <a:xfrm>
              <a:off x="2011679" y="2789423"/>
              <a:ext cx="6679889" cy="1812394"/>
              <a:chOff x="1189573" y="2789423"/>
              <a:chExt cx="7501995" cy="1812394"/>
            </a:xfrm>
          </p:grpSpPr>
          <p:sp>
            <p:nvSpPr>
              <p:cNvPr id="17" name="Rectangle 5"/>
              <p:cNvSpPr/>
              <p:nvPr/>
            </p:nvSpPr>
            <p:spPr bwMode="auto">
              <a:xfrm>
                <a:off x="1189573" y="2789423"/>
                <a:ext cx="7501995" cy="1030171"/>
              </a:xfrm>
              <a:prstGeom prst="roundRect">
                <a:avLst/>
              </a:prstGeom>
              <a:solidFill>
                <a:srgbClr val="F29826"/>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0808" tIns="25421" rIns="50808" bIns="25421" anchor="ctr"/>
              <a:lstStyle/>
              <a:p>
                <a:pPr algn="ctr" defTabSz="254215" fontAlgn="base">
                  <a:spcBef>
                    <a:spcPct val="0"/>
                  </a:spcBef>
                  <a:spcAft>
                    <a:spcPct val="0"/>
                  </a:spcAft>
                  <a:defRPr/>
                </a:pPr>
                <a:endParaRPr lang="en-US" altLang="ja-JP" sz="1800" dirty="0">
                  <a:solidFill>
                    <a:prstClr val="black"/>
                  </a:solidFill>
                  <a:latin typeface="Arial" pitchFamily="34" charset="0"/>
                  <a:ea typeface="Verdana" pitchFamily="34" charset="0"/>
                  <a:cs typeface="Arial" pitchFamily="34" charset="0"/>
                  <a:sym typeface="Times New Roman" pitchFamily="18" charset="0"/>
                </a:endParaRPr>
              </a:p>
            </p:txBody>
          </p:sp>
          <p:sp>
            <p:nvSpPr>
              <p:cNvPr id="18" name="TextBox 17"/>
              <p:cNvSpPr txBox="1"/>
              <p:nvPr/>
            </p:nvSpPr>
            <p:spPr>
              <a:xfrm>
                <a:off x="1221253" y="2792674"/>
                <a:ext cx="7470315" cy="397319"/>
              </a:xfrm>
              <a:prstGeom prst="roundRect">
                <a:avLst/>
              </a:prstGeom>
              <a:noFill/>
              <a:ln>
                <a:noFill/>
              </a:ln>
              <a:effectLst/>
            </p:spPr>
            <p:txBody>
              <a:bodyPr wrap="square" lIns="50808" tIns="25421" rIns="50808" bIns="25421" rtlCol="0">
                <a:spAutoFit/>
              </a:bodyPr>
              <a:lstStyle>
                <a:defPPr>
                  <a:defRPr lang="en-US"/>
                </a:defPPr>
                <a:lvl1pPr>
                  <a:defRPr b="1">
                    <a:solidFill>
                      <a:schemeClr val="tx1">
                        <a:lumMod val="75000"/>
                        <a:lumOff val="25000"/>
                      </a:schemeClr>
                    </a:solidFill>
                  </a:defRPr>
                </a:lvl1pPr>
              </a:lstStyle>
              <a:p>
                <a:pPr algn="ctr" defTabSz="254215" fontAlgn="base">
                  <a:spcBef>
                    <a:spcPct val="0"/>
                  </a:spcBef>
                  <a:spcAft>
                    <a:spcPct val="0"/>
                  </a:spcAft>
                </a:pPr>
                <a:r>
                  <a:rPr lang="en-US" sz="2000" dirty="0">
                    <a:solidFill>
                      <a:schemeClr val="bg1"/>
                    </a:solidFill>
                    <a:latin typeface="Arial" pitchFamily="34" charset="0"/>
                    <a:ea typeface="Verdana" pitchFamily="34" charset="0"/>
                    <a:cs typeface="Arial" pitchFamily="34" charset="0"/>
                  </a:rPr>
                  <a:t>AWS global infrastructure</a:t>
                </a:r>
              </a:p>
            </p:txBody>
          </p:sp>
          <p:sp>
            <p:nvSpPr>
              <p:cNvPr id="19" name="Rectangle 7"/>
              <p:cNvSpPr/>
              <p:nvPr/>
            </p:nvSpPr>
            <p:spPr bwMode="auto">
              <a:xfrm>
                <a:off x="1380275" y="3192235"/>
                <a:ext cx="2293283" cy="536636"/>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Hardware</a:t>
                </a:r>
              </a:p>
            </p:txBody>
          </p:sp>
          <p:sp>
            <p:nvSpPr>
              <p:cNvPr id="20" name="Rectangle 5"/>
              <p:cNvSpPr/>
              <p:nvPr/>
            </p:nvSpPr>
            <p:spPr bwMode="auto">
              <a:xfrm>
                <a:off x="1189739" y="3870687"/>
                <a:ext cx="7501828" cy="731130"/>
              </a:xfrm>
              <a:prstGeom prst="roundRect">
                <a:avLst/>
              </a:prstGeom>
              <a:solidFill>
                <a:srgbClr val="F29826"/>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0808" tIns="25421" rIns="50808" bIns="25421" anchor="ctr"/>
              <a:lstStyle/>
              <a:p>
                <a:pPr algn="ctr" defTabSz="254215" fontAlgn="base">
                  <a:spcBef>
                    <a:spcPct val="0"/>
                  </a:spcBef>
                  <a:spcAft>
                    <a:spcPct val="0"/>
                  </a:spcAft>
                  <a:defRPr/>
                </a:pPr>
                <a:endParaRPr lang="en-US" altLang="ja-JP" sz="1800" dirty="0">
                  <a:solidFill>
                    <a:prstClr val="black"/>
                  </a:solidFill>
                  <a:latin typeface="Arial" pitchFamily="34" charset="0"/>
                  <a:ea typeface="Verdana" pitchFamily="34" charset="0"/>
                  <a:cs typeface="Arial" pitchFamily="34" charset="0"/>
                  <a:sym typeface="Times New Roman" pitchFamily="18" charset="0"/>
                </a:endParaRPr>
              </a:p>
            </p:txBody>
          </p:sp>
          <p:sp>
            <p:nvSpPr>
              <p:cNvPr id="21" name="TextBox 20"/>
              <p:cNvSpPr txBox="1"/>
              <p:nvPr/>
            </p:nvSpPr>
            <p:spPr>
              <a:xfrm>
                <a:off x="1221264" y="4031703"/>
                <a:ext cx="7470303" cy="397319"/>
              </a:xfrm>
              <a:prstGeom prst="roundRect">
                <a:avLst/>
              </a:prstGeom>
              <a:noFill/>
              <a:ln>
                <a:noFill/>
              </a:ln>
              <a:effectLst/>
            </p:spPr>
            <p:txBody>
              <a:bodyPr wrap="square" lIns="50808" tIns="25421" rIns="50808" bIns="25421" rtlCol="0">
                <a:spAutoFit/>
              </a:bodyPr>
              <a:lstStyle>
                <a:defPPr>
                  <a:defRPr lang="en-US"/>
                </a:defPPr>
                <a:lvl1pPr>
                  <a:defRPr b="1">
                    <a:solidFill>
                      <a:schemeClr val="tx1">
                        <a:lumMod val="75000"/>
                        <a:lumOff val="25000"/>
                      </a:schemeClr>
                    </a:solidFill>
                  </a:defRPr>
                </a:lvl1pPr>
              </a:lstStyle>
              <a:p>
                <a:pPr algn="ctr" defTabSz="254215" fontAlgn="base">
                  <a:spcBef>
                    <a:spcPct val="0"/>
                  </a:spcBef>
                  <a:spcAft>
                    <a:spcPct val="0"/>
                  </a:spcAft>
                </a:pPr>
                <a:r>
                  <a:rPr lang="en-US" sz="2000" dirty="0">
                    <a:solidFill>
                      <a:schemeClr val="bg1"/>
                    </a:solidFill>
                    <a:latin typeface="Arial" pitchFamily="34" charset="0"/>
                    <a:ea typeface="Verdana" pitchFamily="34" charset="0"/>
                    <a:cs typeface="Arial" pitchFamily="34" charset="0"/>
                  </a:rPr>
                  <a:t>AWS data centers</a:t>
                </a:r>
              </a:p>
            </p:txBody>
          </p:sp>
          <p:sp>
            <p:nvSpPr>
              <p:cNvPr id="22" name="Rectangle 7"/>
              <p:cNvSpPr/>
              <p:nvPr/>
            </p:nvSpPr>
            <p:spPr bwMode="auto">
              <a:xfrm>
                <a:off x="3795053" y="3195305"/>
                <a:ext cx="2293283" cy="536636"/>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Software</a:t>
                </a:r>
              </a:p>
            </p:txBody>
          </p:sp>
          <p:sp>
            <p:nvSpPr>
              <p:cNvPr id="23" name="Rectangle 7"/>
              <p:cNvSpPr/>
              <p:nvPr/>
            </p:nvSpPr>
            <p:spPr bwMode="auto">
              <a:xfrm>
                <a:off x="6201072" y="3195305"/>
                <a:ext cx="2293283" cy="536636"/>
              </a:xfrm>
              <a:prstGeom prst="roundRect">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Network</a:t>
                </a:r>
              </a:p>
            </p:txBody>
          </p:sp>
        </p:grpSp>
        <p:grpSp>
          <p:nvGrpSpPr>
            <p:cNvPr id="11" name="Group 10"/>
            <p:cNvGrpSpPr/>
            <p:nvPr/>
          </p:nvGrpSpPr>
          <p:grpSpPr>
            <a:xfrm>
              <a:off x="2011679" y="636105"/>
              <a:ext cx="6679891" cy="1859943"/>
              <a:chOff x="1147071" y="636105"/>
              <a:chExt cx="7544500" cy="1859943"/>
            </a:xfrm>
          </p:grpSpPr>
          <p:sp>
            <p:nvSpPr>
              <p:cNvPr id="13" name="Rectangle 5"/>
              <p:cNvSpPr/>
              <p:nvPr/>
            </p:nvSpPr>
            <p:spPr bwMode="auto">
              <a:xfrm>
                <a:off x="1147073" y="636105"/>
                <a:ext cx="7544498" cy="561286"/>
              </a:xfrm>
              <a:prstGeom prst="roundRect">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0808" tIns="25421" rIns="50808" bIns="25421" anchor="ctr"/>
              <a:lstStyle/>
              <a:p>
                <a:pPr algn="ctr" defTabSz="254215" fontAlgn="base">
                  <a:spcBef>
                    <a:spcPct val="0"/>
                  </a:spcBef>
                  <a:spcAft>
                    <a:spcPct val="0"/>
                  </a:spcAft>
                  <a:defRPr/>
                </a:pPr>
                <a:r>
                  <a:rPr lang="en-US" altLang="ja-JP" sz="2000" b="1" dirty="0">
                    <a:solidFill>
                      <a:srgbClr val="FFFFFF"/>
                    </a:solidFill>
                    <a:latin typeface="Arial" pitchFamily="34" charset="0"/>
                    <a:ea typeface="Verdana" pitchFamily="34" charset="0"/>
                    <a:cs typeface="Arial" pitchFamily="34" charset="0"/>
                    <a:sym typeface="Times New Roman" pitchFamily="18" charset="0"/>
                  </a:rPr>
                  <a:t>AWS account</a:t>
                </a:r>
              </a:p>
            </p:txBody>
          </p:sp>
          <p:sp>
            <p:nvSpPr>
              <p:cNvPr id="14" name="Rectangle 5"/>
              <p:cNvSpPr/>
              <p:nvPr/>
            </p:nvSpPr>
            <p:spPr bwMode="auto">
              <a:xfrm>
                <a:off x="4956413" y="1291551"/>
                <a:ext cx="3735156" cy="561286"/>
              </a:xfrm>
              <a:prstGeom prst="roundRect">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50808" tIns="25421" rIns="50808" bIns="25421" anchor="ctr"/>
              <a:lstStyle/>
              <a:p>
                <a:pPr algn="ctr" defTabSz="254215" fontAlgn="base">
                  <a:spcBef>
                    <a:spcPct val="0"/>
                  </a:spcBef>
                  <a:spcAft>
                    <a:spcPct val="0"/>
                  </a:spcAft>
                  <a:defRPr/>
                </a:pPr>
                <a:r>
                  <a:rPr lang="en-US" altLang="ja-JP" sz="2000" b="1" dirty="0">
                    <a:solidFill>
                      <a:srgbClr val="FFFFFF"/>
                    </a:solidFill>
                    <a:latin typeface="Arial" pitchFamily="34" charset="0"/>
                    <a:ea typeface="Tahoma" pitchFamily="34" charset="0"/>
                    <a:cs typeface="Arial" pitchFamily="34" charset="0"/>
                    <a:sym typeface="Times New Roman" pitchFamily="18" charset="0"/>
                  </a:rPr>
                  <a:t>Role-based access</a:t>
                </a:r>
              </a:p>
            </p:txBody>
          </p:sp>
          <p:sp>
            <p:nvSpPr>
              <p:cNvPr id="15" name="Rectangle 5"/>
              <p:cNvSpPr/>
              <p:nvPr/>
            </p:nvSpPr>
            <p:spPr bwMode="auto">
              <a:xfrm>
                <a:off x="1147071" y="1934762"/>
                <a:ext cx="7544498" cy="561286"/>
              </a:xfrm>
              <a:prstGeom prst="roundRect">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0808" tIns="25421" rIns="50808" bIns="25421" anchor="ctr"/>
              <a:lstStyle/>
              <a:p>
                <a:pPr algn="ctr" defTabSz="254215" fontAlgn="base">
                  <a:spcBef>
                    <a:spcPct val="0"/>
                  </a:spcBef>
                  <a:spcAft>
                    <a:spcPct val="0"/>
                  </a:spcAft>
                  <a:defRPr/>
                </a:pPr>
                <a:r>
                  <a:rPr lang="en-US" altLang="ja-JP" sz="2000" b="1" dirty="0">
                    <a:solidFill>
                      <a:srgbClr val="FFFFFF"/>
                    </a:solidFill>
                    <a:latin typeface="Arial" pitchFamily="34" charset="0"/>
                    <a:ea typeface="Verdana" pitchFamily="34" charset="0"/>
                    <a:cs typeface="Arial" pitchFamily="34" charset="0"/>
                    <a:sym typeface="Times New Roman" pitchFamily="18" charset="0"/>
                  </a:rPr>
                  <a:t>AWS services used by customer</a:t>
                </a:r>
              </a:p>
            </p:txBody>
          </p:sp>
          <p:sp>
            <p:nvSpPr>
              <p:cNvPr id="16" name="Rectangle 5"/>
              <p:cNvSpPr/>
              <p:nvPr/>
            </p:nvSpPr>
            <p:spPr bwMode="auto">
              <a:xfrm>
                <a:off x="1147071" y="1291551"/>
                <a:ext cx="3720605" cy="561286"/>
              </a:xfrm>
              <a:prstGeom prst="roundRect">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50808" tIns="25421" rIns="50808" bIns="25421" anchor="ctr"/>
              <a:lstStyle/>
              <a:p>
                <a:pPr algn="ctr" defTabSz="254215" fontAlgn="base">
                  <a:spcBef>
                    <a:spcPct val="0"/>
                  </a:spcBef>
                  <a:spcAft>
                    <a:spcPct val="0"/>
                  </a:spcAft>
                  <a:defRPr/>
                </a:pPr>
                <a:r>
                  <a:rPr lang="en-US" altLang="ja-JP" sz="2000" b="1" dirty="0">
                    <a:solidFill>
                      <a:srgbClr val="FFFFFF"/>
                    </a:solidFill>
                    <a:latin typeface="Arial" pitchFamily="34" charset="0"/>
                    <a:ea typeface="Tahoma" pitchFamily="34" charset="0"/>
                    <a:cs typeface="Arial" pitchFamily="34" charset="0"/>
                    <a:sym typeface="Times New Roman" pitchFamily="18" charset="0"/>
                  </a:rPr>
                  <a:t>User access</a:t>
                </a:r>
              </a:p>
            </p:txBody>
          </p:sp>
        </p:grpSp>
        <p:sp>
          <p:nvSpPr>
            <p:cNvPr id="12" name="TextBox 11"/>
            <p:cNvSpPr txBox="1"/>
            <p:nvPr/>
          </p:nvSpPr>
          <p:spPr>
            <a:xfrm>
              <a:off x="265065" y="3400821"/>
              <a:ext cx="1849015" cy="605336"/>
            </a:xfrm>
            <a:prstGeom prst="rect">
              <a:avLst/>
            </a:prstGeom>
            <a:noFill/>
          </p:spPr>
          <p:txBody>
            <a:bodyPr wrap="square" lIns="50808" tIns="25421" rIns="50808" bIns="25421" rtlCol="0">
              <a:spAutoFit/>
            </a:bodyPr>
            <a:lstStyle/>
            <a:p>
              <a:r>
                <a:rPr lang="en-US" sz="1800" b="1" dirty="0">
                  <a:solidFill>
                    <a:schemeClr val="bg1">
                      <a:lumMod val="50000"/>
                    </a:schemeClr>
                  </a:solidFill>
                </a:rPr>
                <a:t>AWS</a:t>
              </a:r>
            </a:p>
            <a:p>
              <a:r>
                <a:rPr lang="en-US" sz="1800" b="1" dirty="0">
                  <a:solidFill>
                    <a:schemeClr val="bg1">
                      <a:lumMod val="50000"/>
                    </a:schemeClr>
                  </a:solidFill>
                </a:rPr>
                <a:t>responsibility</a:t>
              </a:r>
            </a:p>
          </p:txBody>
        </p:sp>
      </p:grpSp>
    </p:spTree>
    <p:extLst>
      <p:ext uri="{BB962C8B-B14F-4D97-AF65-F5344CB8AC3E}">
        <p14:creationId xmlns:p14="http://schemas.microsoft.com/office/powerpoint/2010/main" val="3574737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599"/>
            <a:ext cx="5580000" cy="4758583"/>
          </a:xfrm>
        </p:spPr>
        <p:txBody>
          <a:bodyPr/>
          <a:lstStyle/>
          <a:p>
            <a:pPr marL="0" indent="0">
              <a:buNone/>
            </a:pPr>
            <a:r>
              <a:rPr lang="en-GB" dirty="0"/>
              <a:t>Physical security of data centres</a:t>
            </a:r>
          </a:p>
          <a:p>
            <a:pPr lvl="1">
              <a:buFont typeface="Wingdings" panose="05000000000000000000" pitchFamily="2" charset="2"/>
              <a:buChar char="Ø"/>
            </a:pPr>
            <a:r>
              <a:rPr lang="en-GB" dirty="0"/>
              <a:t>Controlled, need-based access</a:t>
            </a:r>
          </a:p>
          <a:p>
            <a:pPr marL="0" indent="0">
              <a:buNone/>
            </a:pPr>
            <a:endParaRPr lang="en-GB" dirty="0"/>
          </a:p>
          <a:p>
            <a:pPr marL="0" indent="0">
              <a:buNone/>
            </a:pPr>
            <a:r>
              <a:rPr lang="en-GB" dirty="0"/>
              <a:t>Hardware and software infrastructure</a:t>
            </a:r>
          </a:p>
          <a:p>
            <a:pPr lvl="1">
              <a:buFont typeface="Wingdings" panose="05000000000000000000" pitchFamily="2" charset="2"/>
              <a:buChar char="Ø"/>
            </a:pPr>
            <a:r>
              <a:rPr lang="en-GB" dirty="0"/>
              <a:t>Storage decommissioning, host OS access logged and audited</a:t>
            </a:r>
          </a:p>
          <a:p>
            <a:pPr marL="0" indent="0">
              <a:buNone/>
            </a:pPr>
            <a:endParaRPr lang="en-GB" dirty="0"/>
          </a:p>
          <a:p>
            <a:pPr marL="0" indent="0">
              <a:buNone/>
            </a:pPr>
            <a:r>
              <a:rPr lang="en-GB" dirty="0"/>
              <a:t>Network infrastructure</a:t>
            </a:r>
          </a:p>
          <a:p>
            <a:pPr lvl="1">
              <a:buFont typeface="Wingdings" panose="05000000000000000000" pitchFamily="2" charset="2"/>
              <a:buChar char="Ø"/>
            </a:pPr>
            <a:r>
              <a:rPr lang="en-GB" dirty="0"/>
              <a:t>Intrusion detection</a:t>
            </a:r>
          </a:p>
          <a:p>
            <a:pPr marL="0" indent="0">
              <a:buNone/>
            </a:pPr>
            <a:endParaRPr lang="en-GB" dirty="0"/>
          </a:p>
          <a:p>
            <a:pPr marL="0" indent="0">
              <a:buNone/>
            </a:pPr>
            <a:r>
              <a:rPr lang="en-GB" dirty="0"/>
              <a:t>Virtualization infrastructure</a:t>
            </a:r>
          </a:p>
          <a:p>
            <a:pPr lvl="1">
              <a:buFont typeface="Wingdings" panose="05000000000000000000" pitchFamily="2" charset="2"/>
              <a:buChar char="Ø"/>
            </a:pPr>
            <a:r>
              <a:rPr lang="en-GB" dirty="0"/>
              <a:t>Instance isolation</a:t>
            </a: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a:t>AWS Security Responsibilities</a:t>
            </a:r>
          </a:p>
        </p:txBody>
      </p:sp>
      <p:grpSp>
        <p:nvGrpSpPr>
          <p:cNvPr id="44" name="Group 43"/>
          <p:cNvGrpSpPr/>
          <p:nvPr/>
        </p:nvGrpSpPr>
        <p:grpSpPr>
          <a:xfrm>
            <a:off x="6574693" y="2403037"/>
            <a:ext cx="5186676" cy="3599926"/>
            <a:chOff x="461276" y="2885877"/>
            <a:chExt cx="5186676" cy="1505985"/>
          </a:xfrm>
        </p:grpSpPr>
        <p:sp>
          <p:nvSpPr>
            <p:cNvPr id="45" name="Rectangle 5"/>
            <p:cNvSpPr/>
            <p:nvPr/>
          </p:nvSpPr>
          <p:spPr bwMode="auto">
            <a:xfrm>
              <a:off x="799926" y="2885877"/>
              <a:ext cx="4595675" cy="856007"/>
            </a:xfrm>
            <a:prstGeom prst="roundRect">
              <a:avLst/>
            </a:prstGeom>
            <a:solidFill>
              <a:srgbClr val="F29826"/>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0808" tIns="25421" rIns="50808" bIns="25421" anchor="ctr"/>
            <a:lstStyle/>
            <a:p>
              <a:pPr algn="ctr" defTabSz="254215" fontAlgn="base">
                <a:spcBef>
                  <a:spcPct val="0"/>
                </a:spcBef>
                <a:spcAft>
                  <a:spcPct val="0"/>
                </a:spcAft>
                <a:defRPr/>
              </a:pPr>
              <a:endParaRPr lang="en-US" altLang="ja-JP" sz="2000" dirty="0">
                <a:solidFill>
                  <a:prstClr val="black"/>
                </a:solidFill>
                <a:latin typeface="Arial" pitchFamily="34" charset="0"/>
                <a:ea typeface="Verdana" pitchFamily="34" charset="0"/>
                <a:cs typeface="Arial" pitchFamily="34" charset="0"/>
                <a:sym typeface="Times New Roman" pitchFamily="18" charset="0"/>
              </a:endParaRPr>
            </a:p>
          </p:txBody>
        </p:sp>
        <p:sp>
          <p:nvSpPr>
            <p:cNvPr id="46" name="TextBox 45"/>
            <p:cNvSpPr txBox="1"/>
            <p:nvPr/>
          </p:nvSpPr>
          <p:spPr>
            <a:xfrm>
              <a:off x="819333" y="2888578"/>
              <a:ext cx="4576268" cy="194704"/>
            </a:xfrm>
            <a:prstGeom prst="roundRect">
              <a:avLst/>
            </a:prstGeom>
            <a:noFill/>
            <a:ln>
              <a:noFill/>
            </a:ln>
            <a:effectLst/>
          </p:spPr>
          <p:txBody>
            <a:bodyPr wrap="square" lIns="50808" tIns="25421" rIns="50808" bIns="25421" rtlCol="0">
              <a:spAutoFit/>
            </a:bodyPr>
            <a:lstStyle>
              <a:defPPr>
                <a:defRPr lang="en-US"/>
              </a:defPPr>
              <a:lvl1pPr>
                <a:defRPr b="1">
                  <a:solidFill>
                    <a:schemeClr val="tx1">
                      <a:lumMod val="75000"/>
                      <a:lumOff val="25000"/>
                    </a:schemeClr>
                  </a:solidFill>
                </a:defRPr>
              </a:lvl1pPr>
            </a:lstStyle>
            <a:p>
              <a:pPr algn="ctr" defTabSz="254215" fontAlgn="base">
                <a:spcBef>
                  <a:spcPct val="0"/>
                </a:spcBef>
                <a:spcAft>
                  <a:spcPct val="0"/>
                </a:spcAft>
              </a:pPr>
              <a:r>
                <a:rPr lang="en-US" sz="2400" dirty="0">
                  <a:solidFill>
                    <a:schemeClr val="bg1"/>
                  </a:solidFill>
                  <a:latin typeface="Arial" pitchFamily="34" charset="0"/>
                  <a:ea typeface="Verdana" pitchFamily="34" charset="0"/>
                  <a:cs typeface="Arial" pitchFamily="34" charset="0"/>
                </a:rPr>
                <a:t>AWS global infrastructure</a:t>
              </a:r>
            </a:p>
          </p:txBody>
        </p:sp>
        <p:sp>
          <p:nvSpPr>
            <p:cNvPr id="47" name="Rectangle 7"/>
            <p:cNvSpPr/>
            <p:nvPr/>
          </p:nvSpPr>
          <p:spPr bwMode="auto">
            <a:xfrm>
              <a:off x="916749" y="3106364"/>
              <a:ext cx="1404851" cy="56013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Hardware</a:t>
              </a:r>
            </a:p>
          </p:txBody>
        </p:sp>
        <p:sp>
          <p:nvSpPr>
            <p:cNvPr id="48" name="Rectangle 5"/>
            <p:cNvSpPr/>
            <p:nvPr/>
          </p:nvSpPr>
          <p:spPr bwMode="auto">
            <a:xfrm>
              <a:off x="800028" y="3784339"/>
              <a:ext cx="4595573" cy="607523"/>
            </a:xfrm>
            <a:prstGeom prst="roundRect">
              <a:avLst/>
            </a:prstGeom>
            <a:solidFill>
              <a:srgbClr val="F29826"/>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50808" tIns="25421" rIns="50808" bIns="25421" anchor="ctr"/>
            <a:lstStyle/>
            <a:p>
              <a:pPr algn="ctr" defTabSz="254215" fontAlgn="base">
                <a:spcBef>
                  <a:spcPct val="0"/>
                </a:spcBef>
                <a:spcAft>
                  <a:spcPct val="0"/>
                </a:spcAft>
                <a:defRPr/>
              </a:pPr>
              <a:endParaRPr lang="en-US" altLang="ja-JP" sz="2000" dirty="0">
                <a:solidFill>
                  <a:prstClr val="black"/>
                </a:solidFill>
                <a:latin typeface="Arial" pitchFamily="34" charset="0"/>
                <a:ea typeface="Verdana" pitchFamily="34" charset="0"/>
                <a:cs typeface="Arial" pitchFamily="34" charset="0"/>
                <a:sym typeface="Times New Roman" pitchFamily="18" charset="0"/>
              </a:endParaRPr>
            </a:p>
          </p:txBody>
        </p:sp>
        <p:sp>
          <p:nvSpPr>
            <p:cNvPr id="49" name="TextBox 48"/>
            <p:cNvSpPr txBox="1"/>
            <p:nvPr/>
          </p:nvSpPr>
          <p:spPr>
            <a:xfrm>
              <a:off x="799926" y="4007377"/>
              <a:ext cx="4576261" cy="194704"/>
            </a:xfrm>
            <a:prstGeom prst="roundRect">
              <a:avLst/>
            </a:prstGeom>
            <a:noFill/>
            <a:ln>
              <a:noFill/>
            </a:ln>
            <a:effectLst/>
          </p:spPr>
          <p:txBody>
            <a:bodyPr wrap="square" lIns="50808" tIns="25421" rIns="50808" bIns="25421" rtlCol="0">
              <a:spAutoFit/>
            </a:bodyPr>
            <a:lstStyle>
              <a:defPPr>
                <a:defRPr lang="en-US"/>
              </a:defPPr>
              <a:lvl1pPr>
                <a:defRPr b="1">
                  <a:solidFill>
                    <a:schemeClr val="tx1">
                      <a:lumMod val="75000"/>
                      <a:lumOff val="25000"/>
                    </a:schemeClr>
                  </a:solidFill>
                </a:defRPr>
              </a:lvl1pPr>
            </a:lstStyle>
            <a:p>
              <a:pPr algn="ctr" defTabSz="254215" fontAlgn="base">
                <a:spcBef>
                  <a:spcPct val="0"/>
                </a:spcBef>
                <a:spcAft>
                  <a:spcPct val="0"/>
                </a:spcAft>
              </a:pPr>
              <a:r>
                <a:rPr lang="en-US" sz="2400" dirty="0">
                  <a:solidFill>
                    <a:schemeClr val="bg1"/>
                  </a:solidFill>
                  <a:latin typeface="Arial" pitchFamily="34" charset="0"/>
                  <a:ea typeface="Verdana" pitchFamily="34" charset="0"/>
                  <a:cs typeface="Arial" pitchFamily="34" charset="0"/>
                </a:rPr>
                <a:t>AWS data centers</a:t>
              </a:r>
            </a:p>
          </p:txBody>
        </p:sp>
        <p:sp>
          <p:nvSpPr>
            <p:cNvPr id="50" name="TextBox 49"/>
            <p:cNvSpPr txBox="1"/>
            <p:nvPr/>
          </p:nvSpPr>
          <p:spPr>
            <a:xfrm rot="16200000">
              <a:off x="-40127" y="3623676"/>
              <a:ext cx="1269588" cy="266782"/>
            </a:xfrm>
            <a:prstGeom prst="rect">
              <a:avLst/>
            </a:prstGeom>
            <a:noFill/>
          </p:spPr>
          <p:txBody>
            <a:bodyPr wrap="square" lIns="50808" tIns="25421" rIns="50808" bIns="25421" rtlCol="0">
              <a:spAutoFit/>
            </a:bodyPr>
            <a:lstStyle/>
            <a:p>
              <a:r>
                <a:rPr lang="en-US" sz="1400" b="1" dirty="0">
                  <a:solidFill>
                    <a:schemeClr val="bg1">
                      <a:lumMod val="50000"/>
                    </a:schemeClr>
                  </a:solidFill>
                </a:rPr>
                <a:t>Amazon provided</a:t>
              </a:r>
            </a:p>
          </p:txBody>
        </p:sp>
        <p:sp>
          <p:nvSpPr>
            <p:cNvPr id="51" name="Rectangle 7"/>
            <p:cNvSpPr/>
            <p:nvPr/>
          </p:nvSpPr>
          <p:spPr bwMode="auto">
            <a:xfrm>
              <a:off x="2396027" y="3108915"/>
              <a:ext cx="1404851" cy="56013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Software</a:t>
              </a:r>
            </a:p>
          </p:txBody>
        </p:sp>
        <p:sp>
          <p:nvSpPr>
            <p:cNvPr id="52" name="Rectangle 7"/>
            <p:cNvSpPr/>
            <p:nvPr/>
          </p:nvSpPr>
          <p:spPr bwMode="auto">
            <a:xfrm>
              <a:off x="3869939" y="3108915"/>
              <a:ext cx="1404851" cy="56013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2000" b="1" dirty="0">
                  <a:solidFill>
                    <a:schemeClr val="bg1">
                      <a:lumMod val="50000"/>
                    </a:schemeClr>
                  </a:solidFill>
                  <a:latin typeface="Arial" pitchFamily="34" charset="0"/>
                  <a:ea typeface="Verdana" pitchFamily="34" charset="0"/>
                  <a:cs typeface="Arial" pitchFamily="34" charset="0"/>
                  <a:sym typeface="Times New Roman" pitchFamily="18" charset="0"/>
                </a:rPr>
                <a:t>Network</a:t>
              </a:r>
            </a:p>
          </p:txBody>
        </p:sp>
        <p:sp>
          <p:nvSpPr>
            <p:cNvPr id="53" name="Right Brace 52"/>
            <p:cNvSpPr/>
            <p:nvPr/>
          </p:nvSpPr>
          <p:spPr>
            <a:xfrm>
              <a:off x="5425290" y="2888578"/>
              <a:ext cx="222662" cy="1503283"/>
            </a:xfrm>
            <a:prstGeom prst="rightBrace">
              <a:avLst>
                <a:gd name="adj1" fmla="val 73870"/>
                <a:gd name="adj2" fmla="val 50000"/>
              </a:avLst>
            </a:prstGeom>
            <a:ln w="57150">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grpSp>
    </p:spTree>
    <p:extLst>
      <p:ext uri="{BB962C8B-B14F-4D97-AF65-F5344CB8AC3E}">
        <p14:creationId xmlns:p14="http://schemas.microsoft.com/office/powerpoint/2010/main" val="147876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599"/>
            <a:ext cx="5580000" cy="4758583"/>
          </a:xfrm>
        </p:spPr>
        <p:txBody>
          <a:bodyPr/>
          <a:lstStyle/>
          <a:p>
            <a:pPr marL="0" indent="0">
              <a:buNone/>
            </a:pPr>
            <a:r>
              <a:rPr lang="en-GB" sz="1800" dirty="0"/>
              <a:t>Instance operating system</a:t>
            </a:r>
          </a:p>
          <a:p>
            <a:pPr lvl="1">
              <a:buFont typeface="Wingdings" panose="05000000000000000000" pitchFamily="2" charset="2"/>
              <a:buChar char="Ø"/>
            </a:pPr>
            <a:r>
              <a:rPr lang="en-GB" sz="1700" dirty="0"/>
              <a:t>Including patching, maintenance</a:t>
            </a:r>
            <a:endParaRPr lang="en-GB" sz="1800" dirty="0"/>
          </a:p>
          <a:p>
            <a:pPr marL="0" indent="0">
              <a:buNone/>
            </a:pPr>
            <a:r>
              <a:rPr lang="en-GB" sz="1800" dirty="0"/>
              <a:t>Application</a:t>
            </a:r>
          </a:p>
          <a:p>
            <a:pPr lvl="1">
              <a:buFont typeface="Wingdings" panose="05000000000000000000" pitchFamily="2" charset="2"/>
              <a:buChar char="Ø"/>
            </a:pPr>
            <a:r>
              <a:rPr lang="en-GB" sz="1700" dirty="0"/>
              <a:t>Passwords, role-based access, etc.</a:t>
            </a:r>
            <a:endParaRPr lang="en-GB" sz="1800" dirty="0"/>
          </a:p>
          <a:p>
            <a:pPr marL="0" indent="0">
              <a:buNone/>
            </a:pPr>
            <a:r>
              <a:rPr lang="en-GB" sz="1800" dirty="0"/>
              <a:t>Security groups</a:t>
            </a:r>
          </a:p>
          <a:p>
            <a:pPr marL="0" indent="0">
              <a:buNone/>
            </a:pPr>
            <a:r>
              <a:rPr lang="en-GB" sz="1800" dirty="0"/>
              <a:t>OS/host-based firewalls</a:t>
            </a:r>
          </a:p>
          <a:p>
            <a:pPr lvl="1">
              <a:buFont typeface="Wingdings" panose="05000000000000000000" pitchFamily="2" charset="2"/>
              <a:buChar char="Ø"/>
            </a:pPr>
            <a:r>
              <a:rPr lang="en-GB" sz="1600" dirty="0"/>
              <a:t>Including intrusion detection/prevention systems</a:t>
            </a:r>
          </a:p>
          <a:p>
            <a:pPr marL="0" indent="0">
              <a:buNone/>
            </a:pPr>
            <a:r>
              <a:rPr lang="en-GB" sz="1800" dirty="0"/>
              <a:t>Network configuration</a:t>
            </a:r>
          </a:p>
          <a:p>
            <a:pPr marL="0" indent="0">
              <a:buNone/>
            </a:pPr>
            <a:r>
              <a:rPr lang="en-GB" sz="1800" dirty="0"/>
              <a:t>Account management</a:t>
            </a:r>
          </a:p>
          <a:p>
            <a:pPr lvl="1">
              <a:buFont typeface="Wingdings" panose="05000000000000000000" pitchFamily="2" charset="2"/>
              <a:buChar char="Ø"/>
            </a:pPr>
            <a:r>
              <a:rPr lang="en-GB" sz="1700" dirty="0"/>
              <a:t>Separation of access</a:t>
            </a:r>
          </a:p>
          <a:p>
            <a:pPr marL="0" indent="0">
              <a:buNone/>
            </a:pPr>
            <a:endParaRPr lang="en-GB" sz="1800" dirty="0"/>
          </a:p>
        </p:txBody>
      </p:sp>
      <p:sp>
        <p:nvSpPr>
          <p:cNvPr id="4" name="Title 3"/>
          <p:cNvSpPr>
            <a:spLocks noGrp="1"/>
          </p:cNvSpPr>
          <p:nvPr>
            <p:ph type="title"/>
          </p:nvPr>
        </p:nvSpPr>
        <p:spPr/>
        <p:txBody>
          <a:bodyPr>
            <a:normAutofit fontScale="90000"/>
          </a:bodyPr>
          <a:lstStyle/>
          <a:p>
            <a:r>
              <a:rPr lang="en-GB" dirty="0"/>
              <a:t>Your Security Responsibilities</a:t>
            </a:r>
          </a:p>
        </p:txBody>
      </p:sp>
      <p:grpSp>
        <p:nvGrpSpPr>
          <p:cNvPr id="14" name="Group 13"/>
          <p:cNvGrpSpPr/>
          <p:nvPr/>
        </p:nvGrpSpPr>
        <p:grpSpPr>
          <a:xfrm>
            <a:off x="6477492" y="2333354"/>
            <a:ext cx="5157924" cy="3590970"/>
            <a:chOff x="487060" y="791936"/>
            <a:chExt cx="5157924" cy="3590970"/>
          </a:xfrm>
        </p:grpSpPr>
        <p:sp>
          <p:nvSpPr>
            <p:cNvPr id="15" name="Rectangle 5"/>
            <p:cNvSpPr/>
            <p:nvPr/>
          </p:nvSpPr>
          <p:spPr bwMode="auto">
            <a:xfrm>
              <a:off x="773891" y="791936"/>
              <a:ext cx="4621712" cy="629360"/>
            </a:xfrm>
            <a:prstGeom prst="roundRect">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0808" tIns="25421" rIns="50808" bIns="25421" anchor="ctr"/>
            <a:lstStyle/>
            <a:p>
              <a:pPr algn="ctr" defTabSz="254215" fontAlgn="base">
                <a:spcBef>
                  <a:spcPct val="0"/>
                </a:spcBef>
                <a:spcAft>
                  <a:spcPct val="0"/>
                </a:spcAft>
                <a:defRPr/>
              </a:pPr>
              <a:r>
                <a:rPr lang="en-US" altLang="ja-JP" sz="1500" b="1" dirty="0">
                  <a:solidFill>
                    <a:srgbClr val="FFFFFF"/>
                  </a:solidFill>
                  <a:latin typeface="Arial" pitchFamily="34" charset="0"/>
                  <a:ea typeface="Verdana" pitchFamily="34" charset="0"/>
                  <a:cs typeface="Arial" pitchFamily="34" charset="0"/>
                  <a:sym typeface="Times New Roman" pitchFamily="18" charset="0"/>
                </a:rPr>
                <a:t>AWS account</a:t>
              </a:r>
            </a:p>
          </p:txBody>
        </p:sp>
        <p:sp>
          <p:nvSpPr>
            <p:cNvPr id="16" name="TextBox 15"/>
            <p:cNvSpPr txBox="1"/>
            <p:nvPr/>
          </p:nvSpPr>
          <p:spPr>
            <a:xfrm rot="16200000">
              <a:off x="-1149097" y="2449190"/>
              <a:ext cx="3569873" cy="297560"/>
            </a:xfrm>
            <a:prstGeom prst="rect">
              <a:avLst/>
            </a:prstGeom>
            <a:noFill/>
          </p:spPr>
          <p:txBody>
            <a:bodyPr wrap="square" lIns="50808" tIns="25421" rIns="50808" bIns="25421" rtlCol="0">
              <a:spAutoFit/>
            </a:bodyPr>
            <a:lstStyle/>
            <a:p>
              <a:r>
                <a:rPr lang="en-US" sz="1600" b="1" dirty="0">
                  <a:solidFill>
                    <a:schemeClr val="bg1">
                      <a:lumMod val="50000"/>
                    </a:schemeClr>
                  </a:solidFill>
                </a:rPr>
                <a:t>Customer-configurable</a:t>
              </a:r>
            </a:p>
          </p:txBody>
        </p:sp>
        <p:sp>
          <p:nvSpPr>
            <p:cNvPr id="17" name="Rectangle 5"/>
            <p:cNvSpPr/>
            <p:nvPr/>
          </p:nvSpPr>
          <p:spPr bwMode="auto">
            <a:xfrm>
              <a:off x="3107469" y="1532188"/>
              <a:ext cx="2288133" cy="1389916"/>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1500" b="1" dirty="0">
                  <a:solidFill>
                    <a:schemeClr val="tx1"/>
                  </a:solidFill>
                  <a:latin typeface="Arial" pitchFamily="34" charset="0"/>
                  <a:ea typeface="Tahoma" pitchFamily="34" charset="0"/>
                  <a:cs typeface="Arial" pitchFamily="34" charset="0"/>
                  <a:sym typeface="Times New Roman" pitchFamily="18" charset="0"/>
                </a:rPr>
                <a:t>Role-based access</a:t>
              </a:r>
            </a:p>
          </p:txBody>
        </p:sp>
        <p:sp>
          <p:nvSpPr>
            <p:cNvPr id="18" name="Rectangle 5"/>
            <p:cNvSpPr/>
            <p:nvPr/>
          </p:nvSpPr>
          <p:spPr bwMode="auto">
            <a:xfrm>
              <a:off x="773890" y="3032995"/>
              <a:ext cx="4621712" cy="1349911"/>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1500" b="1" dirty="0">
                  <a:solidFill>
                    <a:schemeClr val="tx1"/>
                  </a:solidFill>
                  <a:latin typeface="Arial" pitchFamily="34" charset="0"/>
                  <a:ea typeface="Verdana" pitchFamily="34" charset="0"/>
                  <a:cs typeface="Arial" pitchFamily="34" charset="0"/>
                  <a:sym typeface="Times New Roman" pitchFamily="18" charset="0"/>
                </a:rPr>
                <a:t>AWS services used by customer</a:t>
              </a:r>
            </a:p>
          </p:txBody>
        </p:sp>
        <p:sp>
          <p:nvSpPr>
            <p:cNvPr id="19" name="Rectangle 5"/>
            <p:cNvSpPr/>
            <p:nvPr/>
          </p:nvSpPr>
          <p:spPr bwMode="auto">
            <a:xfrm>
              <a:off x="773890" y="1532188"/>
              <a:ext cx="2279219" cy="1389916"/>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50808" tIns="25421" rIns="50808" bIns="25421" anchor="ctr"/>
            <a:lstStyle/>
            <a:p>
              <a:pPr algn="ctr" defTabSz="254215" fontAlgn="base">
                <a:spcBef>
                  <a:spcPct val="0"/>
                </a:spcBef>
                <a:spcAft>
                  <a:spcPct val="0"/>
                </a:spcAft>
                <a:defRPr/>
              </a:pPr>
              <a:r>
                <a:rPr lang="en-US" altLang="ja-JP" sz="1500" b="1" dirty="0">
                  <a:solidFill>
                    <a:schemeClr val="tx1"/>
                  </a:solidFill>
                  <a:latin typeface="Arial" pitchFamily="34" charset="0"/>
                  <a:ea typeface="Tahoma" pitchFamily="34" charset="0"/>
                  <a:cs typeface="Arial" pitchFamily="34" charset="0"/>
                  <a:sym typeface="Times New Roman" pitchFamily="18" charset="0"/>
                </a:rPr>
                <a:t>User access</a:t>
              </a:r>
            </a:p>
          </p:txBody>
        </p:sp>
        <p:sp>
          <p:nvSpPr>
            <p:cNvPr id="20" name="Right Brace 19"/>
            <p:cNvSpPr/>
            <p:nvPr/>
          </p:nvSpPr>
          <p:spPr>
            <a:xfrm>
              <a:off x="5422322" y="813033"/>
              <a:ext cx="222662" cy="3496785"/>
            </a:xfrm>
            <a:prstGeom prst="rightBrace">
              <a:avLst>
                <a:gd name="adj1" fmla="val 73870"/>
                <a:gd name="adj2" fmla="val 50000"/>
              </a:avLst>
            </a:prstGeom>
            <a:ln w="57150">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spTree>
    <p:extLst>
      <p:ext uri="{BB962C8B-B14F-4D97-AF65-F5344CB8AC3E}">
        <p14:creationId xmlns:p14="http://schemas.microsoft.com/office/powerpoint/2010/main" val="423996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This course aim is to provide;</a:t>
            </a:r>
          </a:p>
          <a:p>
            <a:pPr lvl="1"/>
            <a:r>
              <a:rPr lang="en-GB" dirty="0"/>
              <a:t>An overview of the different features available within AWS</a:t>
            </a:r>
          </a:p>
          <a:p>
            <a:pPr lvl="1"/>
            <a:r>
              <a:rPr lang="en-GB" dirty="0"/>
              <a:t>Taking a practical approach to learning with AWS</a:t>
            </a:r>
          </a:p>
          <a:p>
            <a:pPr lvl="1"/>
            <a:endParaRPr lang="en-GB" dirty="0"/>
          </a:p>
          <a:p>
            <a:pPr marL="57150" indent="0">
              <a:buNone/>
            </a:pPr>
            <a:r>
              <a:rPr lang="en-GB" dirty="0"/>
              <a:t>The course begins with looking at an overview of;</a:t>
            </a:r>
          </a:p>
          <a:p>
            <a:pPr marL="800100" lvl="1"/>
            <a:r>
              <a:rPr lang="en-GB" dirty="0"/>
              <a:t>EC2 Console</a:t>
            </a:r>
          </a:p>
          <a:p>
            <a:pPr marL="800100" lvl="1"/>
            <a:r>
              <a:rPr lang="en-GB" dirty="0"/>
              <a:t>VPC</a:t>
            </a:r>
          </a:p>
          <a:p>
            <a:pPr marL="800100" lvl="1"/>
            <a:r>
              <a:rPr lang="en-GB" dirty="0"/>
              <a:t>S3</a:t>
            </a:r>
          </a:p>
          <a:p>
            <a:pPr marL="800100" lvl="1"/>
            <a:endParaRPr lang="en-GB" dirty="0"/>
          </a:p>
        </p:txBody>
      </p:sp>
      <p:sp>
        <p:nvSpPr>
          <p:cNvPr id="3" name="Title 2"/>
          <p:cNvSpPr>
            <a:spLocks noGrp="1"/>
          </p:cNvSpPr>
          <p:nvPr>
            <p:ph type="title"/>
          </p:nvPr>
        </p:nvSpPr>
        <p:spPr/>
        <p:txBody>
          <a:bodyPr>
            <a:normAutofit fontScale="90000"/>
          </a:bodyPr>
          <a:lstStyle/>
          <a:p>
            <a:r>
              <a:rPr lang="en-GB" dirty="0"/>
              <a:t>Introduction</a:t>
            </a:r>
          </a:p>
        </p:txBody>
      </p:sp>
    </p:spTree>
    <p:extLst>
      <p:ext uri="{BB962C8B-B14F-4D97-AF65-F5344CB8AC3E}">
        <p14:creationId xmlns:p14="http://schemas.microsoft.com/office/powerpoint/2010/main" val="41379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The AWS Cloud Adoption Framework</a:t>
            </a:r>
          </a:p>
        </p:txBody>
      </p:sp>
      <p:sp>
        <p:nvSpPr>
          <p:cNvPr id="6" name="Subtitle 5"/>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2137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a:buFont typeface="Wingdings" panose="05000000000000000000" pitchFamily="2" charset="2"/>
              <a:buChar char="Ø"/>
            </a:pPr>
            <a:r>
              <a:rPr lang="en-GB" dirty="0"/>
              <a:t>Perspectives in planning, creating, managing, and supporting a modern IT service.</a:t>
            </a:r>
          </a:p>
          <a:p>
            <a:pPr>
              <a:buFont typeface="Wingdings" panose="05000000000000000000" pitchFamily="2" charset="2"/>
              <a:buChar char="Ø"/>
            </a:pPr>
            <a:endParaRPr lang="en-GB" dirty="0"/>
          </a:p>
          <a:p>
            <a:pPr>
              <a:buFont typeface="Wingdings" panose="05000000000000000000" pitchFamily="2" charset="2"/>
              <a:buChar char="Ø"/>
            </a:pPr>
            <a:r>
              <a:rPr lang="en-GB" dirty="0"/>
              <a:t>Guidelines for establishing, developing and running AWS environments.</a:t>
            </a:r>
          </a:p>
          <a:p>
            <a:pPr>
              <a:buFont typeface="Wingdings" panose="05000000000000000000" pitchFamily="2" charset="2"/>
              <a:buChar char="Ø"/>
            </a:pPr>
            <a:endParaRPr lang="en-GB" dirty="0"/>
          </a:p>
          <a:p>
            <a:pPr>
              <a:buFont typeface="Wingdings" panose="05000000000000000000" pitchFamily="2" charset="2"/>
              <a:buChar char="Ø"/>
            </a:pPr>
            <a:r>
              <a:rPr lang="en-GB" dirty="0"/>
              <a:t>Structure for business and IT teams to work together.</a:t>
            </a:r>
          </a:p>
          <a:p>
            <a:pPr marL="0" indent="0">
              <a:buNone/>
            </a:pPr>
            <a:endParaRPr lang="en-GB" dirty="0"/>
          </a:p>
        </p:txBody>
      </p:sp>
      <p:sp>
        <p:nvSpPr>
          <p:cNvPr id="6" name="Content Placeholder 5"/>
          <p:cNvSpPr>
            <a:spLocks noGrp="1"/>
          </p:cNvSpPr>
          <p:nvPr>
            <p:ph sz="quarter" idx="16"/>
          </p:nvPr>
        </p:nvSpPr>
        <p:spPr/>
        <p:txBody>
          <a:bodyPr/>
          <a:lstStyle/>
          <a:p>
            <a:endParaRPr lang="en-GB" dirty="0"/>
          </a:p>
        </p:txBody>
      </p:sp>
      <p:sp>
        <p:nvSpPr>
          <p:cNvPr id="4" name="Title 3"/>
          <p:cNvSpPr>
            <a:spLocks noGrp="1"/>
          </p:cNvSpPr>
          <p:nvPr>
            <p:ph type="title"/>
          </p:nvPr>
        </p:nvSpPr>
        <p:spPr/>
        <p:txBody>
          <a:bodyPr>
            <a:normAutofit fontScale="90000"/>
          </a:bodyPr>
          <a:lstStyle/>
          <a:p>
            <a:r>
              <a:rPr lang="en-GB" dirty="0"/>
              <a:t>Cloud Adoption Framework</a:t>
            </a:r>
          </a:p>
        </p:txBody>
      </p:sp>
      <p:grpSp>
        <p:nvGrpSpPr>
          <p:cNvPr id="7" name="Group 6"/>
          <p:cNvGrpSpPr/>
          <p:nvPr/>
        </p:nvGrpSpPr>
        <p:grpSpPr>
          <a:xfrm>
            <a:off x="6875158" y="2277826"/>
            <a:ext cx="4242483" cy="3850347"/>
            <a:chOff x="196958" y="619467"/>
            <a:chExt cx="4242483" cy="3850347"/>
          </a:xfrm>
        </p:grpSpPr>
        <p:sp>
          <p:nvSpPr>
            <p:cNvPr id="8" name="Hexagon 2"/>
            <p:cNvSpPr>
              <a:spLocks noChangeAspect="1"/>
            </p:cNvSpPr>
            <p:nvPr/>
          </p:nvSpPr>
          <p:spPr>
            <a:xfrm rot="5400000">
              <a:off x="1570539" y="1864414"/>
              <a:ext cx="1514751" cy="1375613"/>
            </a:xfrm>
            <a:prstGeom prst="hexagon">
              <a:avLst/>
            </a:prstGeom>
            <a:solidFill>
              <a:srgbClr val="FFFF66"/>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9" name="TextBox 4"/>
            <p:cNvSpPr txBox="1"/>
            <p:nvPr/>
          </p:nvSpPr>
          <p:spPr>
            <a:xfrm flipH="1">
              <a:off x="1594381" y="2379620"/>
              <a:ext cx="1482572" cy="584775"/>
            </a:xfrm>
            <a:prstGeom prst="rect">
              <a:avLst/>
            </a:prstGeom>
            <a:noFill/>
            <a:effectLst/>
          </p:spPr>
          <p:txBody>
            <a:bodyPr wrap="square" rtlCol="0">
              <a:spAutoFit/>
            </a:bodyPr>
            <a:lstStyle/>
            <a:p>
              <a:pPr algn="ctr"/>
              <a:r>
                <a:rPr lang="en-US" sz="1600" b="1" dirty="0">
                  <a:solidFill>
                    <a:srgbClr val="474746"/>
                  </a:solidFill>
                  <a:latin typeface="Arial"/>
                </a:rPr>
                <a:t>People</a:t>
              </a:r>
            </a:p>
            <a:p>
              <a:pPr algn="ctr"/>
              <a:endParaRPr lang="en-US" sz="1600" b="1" dirty="0">
                <a:solidFill>
                  <a:srgbClr val="474746"/>
                </a:solidFill>
                <a:latin typeface="Arial"/>
              </a:endParaRPr>
            </a:p>
          </p:txBody>
        </p:sp>
        <p:sp>
          <p:nvSpPr>
            <p:cNvPr id="10" name="Hexagon 6"/>
            <p:cNvSpPr>
              <a:spLocks noChangeAspect="1"/>
            </p:cNvSpPr>
            <p:nvPr/>
          </p:nvSpPr>
          <p:spPr>
            <a:xfrm rot="5400000">
              <a:off x="2943127" y="1867730"/>
              <a:ext cx="1514751" cy="1375613"/>
            </a:xfrm>
            <a:prstGeom prst="hexagon">
              <a:avLst/>
            </a:prstGeom>
            <a:solidFill>
              <a:srgbClr val="FFC000"/>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11" name="TextBox 8"/>
            <p:cNvSpPr txBox="1"/>
            <p:nvPr/>
          </p:nvSpPr>
          <p:spPr>
            <a:xfrm flipH="1">
              <a:off x="2946073" y="2368385"/>
              <a:ext cx="1493368" cy="338554"/>
            </a:xfrm>
            <a:prstGeom prst="rect">
              <a:avLst/>
            </a:prstGeom>
            <a:noFill/>
            <a:effectLst/>
          </p:spPr>
          <p:txBody>
            <a:bodyPr wrap="square" rtlCol="0">
              <a:spAutoFit/>
            </a:bodyPr>
            <a:lstStyle/>
            <a:p>
              <a:pPr algn="ctr"/>
              <a:r>
                <a:rPr lang="en-US" sz="1600" b="1" dirty="0">
                  <a:solidFill>
                    <a:srgbClr val="474746"/>
                  </a:solidFill>
                  <a:latin typeface="Arial"/>
                </a:rPr>
                <a:t>Process</a:t>
              </a:r>
            </a:p>
          </p:txBody>
        </p:sp>
        <p:sp>
          <p:nvSpPr>
            <p:cNvPr id="12" name="Hexagon 10"/>
            <p:cNvSpPr>
              <a:spLocks noChangeAspect="1"/>
            </p:cNvSpPr>
            <p:nvPr/>
          </p:nvSpPr>
          <p:spPr>
            <a:xfrm rot="5400000">
              <a:off x="2271839" y="3024632"/>
              <a:ext cx="1514751" cy="1375613"/>
            </a:xfrm>
            <a:prstGeom prst="hexagon">
              <a:avLst/>
            </a:prstGeom>
            <a:solidFill>
              <a:srgbClr val="00B050"/>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13" name="TextBox 12"/>
            <p:cNvSpPr txBox="1"/>
            <p:nvPr/>
          </p:nvSpPr>
          <p:spPr>
            <a:xfrm flipH="1">
              <a:off x="2301735" y="3531112"/>
              <a:ext cx="1471926" cy="338554"/>
            </a:xfrm>
            <a:prstGeom prst="rect">
              <a:avLst/>
            </a:prstGeom>
            <a:noFill/>
            <a:effectLst/>
          </p:spPr>
          <p:txBody>
            <a:bodyPr wrap="square" rtlCol="0">
              <a:spAutoFit/>
            </a:bodyPr>
            <a:lstStyle/>
            <a:p>
              <a:pPr algn="ctr"/>
              <a:r>
                <a:rPr lang="en-US" sz="1600" b="1" dirty="0">
                  <a:solidFill>
                    <a:srgbClr val="474746"/>
                  </a:solidFill>
                  <a:latin typeface="Arial"/>
                </a:rPr>
                <a:t>Security</a:t>
              </a:r>
            </a:p>
          </p:txBody>
        </p:sp>
        <p:sp>
          <p:nvSpPr>
            <p:cNvPr id="14" name="Hexagon 14"/>
            <p:cNvSpPr>
              <a:spLocks noChangeAspect="1"/>
            </p:cNvSpPr>
            <p:nvPr/>
          </p:nvSpPr>
          <p:spPr>
            <a:xfrm rot="5400000">
              <a:off x="215438" y="1853911"/>
              <a:ext cx="1514751" cy="1375613"/>
            </a:xfrm>
            <a:prstGeom prst="hexagon">
              <a:avLst/>
            </a:prstGeom>
            <a:solidFill>
              <a:srgbClr val="FF7C80"/>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15" name="TextBox 16"/>
            <p:cNvSpPr txBox="1"/>
            <p:nvPr/>
          </p:nvSpPr>
          <p:spPr>
            <a:xfrm flipH="1">
              <a:off x="196958" y="2379620"/>
              <a:ext cx="1513953" cy="584775"/>
            </a:xfrm>
            <a:prstGeom prst="rect">
              <a:avLst/>
            </a:prstGeom>
            <a:noFill/>
            <a:effectLst/>
          </p:spPr>
          <p:txBody>
            <a:bodyPr wrap="square" rtlCol="0">
              <a:spAutoFit/>
            </a:bodyPr>
            <a:lstStyle/>
            <a:p>
              <a:pPr algn="ctr"/>
              <a:r>
                <a:rPr lang="en-US" sz="1600" b="1" dirty="0">
                  <a:solidFill>
                    <a:srgbClr val="474746"/>
                  </a:solidFill>
                  <a:latin typeface="Arial"/>
                </a:rPr>
                <a:t>Maturity</a:t>
              </a:r>
            </a:p>
            <a:p>
              <a:pPr algn="ctr"/>
              <a:endParaRPr lang="en-US" sz="1600" b="1" dirty="0">
                <a:solidFill>
                  <a:srgbClr val="474746"/>
                </a:solidFill>
                <a:latin typeface="Arial"/>
              </a:endParaRPr>
            </a:p>
          </p:txBody>
        </p:sp>
        <p:sp>
          <p:nvSpPr>
            <p:cNvPr id="16" name="Hexagon 18"/>
            <p:cNvSpPr>
              <a:spLocks noChangeAspect="1"/>
            </p:cNvSpPr>
            <p:nvPr/>
          </p:nvSpPr>
          <p:spPr>
            <a:xfrm rot="5400000">
              <a:off x="2266098" y="689036"/>
              <a:ext cx="1514751" cy="1375613"/>
            </a:xfrm>
            <a:prstGeom prst="hexagon">
              <a:avLst/>
            </a:prstGeom>
            <a:solidFill>
              <a:srgbClr val="A162D0"/>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17" name="TextBox 20"/>
            <p:cNvSpPr txBox="1"/>
            <p:nvPr/>
          </p:nvSpPr>
          <p:spPr>
            <a:xfrm flipH="1">
              <a:off x="2275625" y="1245059"/>
              <a:ext cx="1480192" cy="584775"/>
            </a:xfrm>
            <a:prstGeom prst="rect">
              <a:avLst/>
            </a:prstGeom>
            <a:noFill/>
            <a:effectLst/>
          </p:spPr>
          <p:txBody>
            <a:bodyPr wrap="square" rtlCol="0">
              <a:spAutoFit/>
            </a:bodyPr>
            <a:lstStyle/>
            <a:p>
              <a:pPr algn="ctr"/>
              <a:r>
                <a:rPr lang="en-US" sz="1600" b="1" dirty="0">
                  <a:solidFill>
                    <a:srgbClr val="474746"/>
                  </a:solidFill>
                  <a:latin typeface="Arial"/>
                </a:rPr>
                <a:t>Platform</a:t>
              </a:r>
            </a:p>
            <a:p>
              <a:pPr algn="ctr"/>
              <a:endParaRPr lang="en-US" sz="1600" b="1" dirty="0">
                <a:solidFill>
                  <a:srgbClr val="474746"/>
                </a:solidFill>
                <a:latin typeface="Arial"/>
              </a:endParaRPr>
            </a:p>
          </p:txBody>
        </p:sp>
        <p:sp>
          <p:nvSpPr>
            <p:cNvPr id="18" name="Hexagon 22"/>
            <p:cNvSpPr>
              <a:spLocks noChangeAspect="1"/>
            </p:cNvSpPr>
            <p:nvPr/>
          </p:nvSpPr>
          <p:spPr>
            <a:xfrm rot="5400000">
              <a:off x="898515" y="3019761"/>
              <a:ext cx="1514748" cy="1375613"/>
            </a:xfrm>
            <a:prstGeom prst="hexagon">
              <a:avLst/>
            </a:prstGeom>
            <a:solidFill>
              <a:srgbClr val="00B0F0"/>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19" name="TextBox 24"/>
            <p:cNvSpPr txBox="1"/>
            <p:nvPr/>
          </p:nvSpPr>
          <p:spPr>
            <a:xfrm flipH="1">
              <a:off x="881323" y="3531112"/>
              <a:ext cx="1541006" cy="338554"/>
            </a:xfrm>
            <a:prstGeom prst="rect">
              <a:avLst/>
            </a:prstGeom>
            <a:noFill/>
            <a:effectLst/>
          </p:spPr>
          <p:txBody>
            <a:bodyPr wrap="square" rtlCol="0">
              <a:spAutoFit/>
            </a:bodyPr>
            <a:lstStyle/>
            <a:p>
              <a:pPr algn="ctr"/>
              <a:r>
                <a:rPr lang="en-US" sz="1600" b="1" dirty="0">
                  <a:solidFill>
                    <a:srgbClr val="474746"/>
                  </a:solidFill>
                  <a:latin typeface="Arial"/>
                </a:rPr>
                <a:t> Operating</a:t>
              </a:r>
            </a:p>
          </p:txBody>
        </p:sp>
        <p:sp>
          <p:nvSpPr>
            <p:cNvPr id="20" name="Hexagon 48"/>
            <p:cNvSpPr>
              <a:spLocks noChangeAspect="1"/>
            </p:cNvSpPr>
            <p:nvPr/>
          </p:nvSpPr>
          <p:spPr>
            <a:xfrm rot="5400000">
              <a:off x="894451" y="689037"/>
              <a:ext cx="1514751" cy="1375613"/>
            </a:xfrm>
            <a:prstGeom prst="hexagon">
              <a:avLst/>
            </a:prstGeom>
            <a:solidFill>
              <a:srgbClr val="33CCCC"/>
            </a:solidFill>
            <a:ln w="6350">
              <a:solidFill>
                <a:schemeClr val="tx1"/>
              </a:solidFill>
            </a:ln>
            <a:effectLst/>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21" name="TextBox 50"/>
            <p:cNvSpPr txBox="1"/>
            <p:nvPr/>
          </p:nvSpPr>
          <p:spPr>
            <a:xfrm flipH="1">
              <a:off x="903944" y="1234556"/>
              <a:ext cx="1540024" cy="584775"/>
            </a:xfrm>
            <a:prstGeom prst="rect">
              <a:avLst/>
            </a:prstGeom>
            <a:noFill/>
            <a:effectLst/>
          </p:spPr>
          <p:txBody>
            <a:bodyPr wrap="square" rtlCol="0">
              <a:spAutoFit/>
            </a:bodyPr>
            <a:lstStyle/>
            <a:p>
              <a:pPr algn="ctr"/>
              <a:r>
                <a:rPr lang="en-US" sz="1600" b="1" dirty="0">
                  <a:solidFill>
                    <a:srgbClr val="474746"/>
                  </a:solidFill>
                  <a:latin typeface="Arial"/>
                </a:rPr>
                <a:t>Business</a:t>
              </a:r>
            </a:p>
            <a:p>
              <a:pPr algn="ctr"/>
              <a:endParaRPr lang="en-US" sz="1600" b="1" dirty="0">
                <a:solidFill>
                  <a:srgbClr val="474746"/>
                </a:solidFill>
                <a:latin typeface="Arial"/>
              </a:endParaRPr>
            </a:p>
          </p:txBody>
        </p:sp>
      </p:grpSp>
    </p:spTree>
    <p:extLst>
      <p:ext uri="{BB962C8B-B14F-4D97-AF65-F5344CB8AC3E}">
        <p14:creationId xmlns:p14="http://schemas.microsoft.com/office/powerpoint/2010/main" val="37707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Seven Core Perspectives</a:t>
            </a:r>
          </a:p>
        </p:txBody>
      </p:sp>
      <p:grpSp>
        <p:nvGrpSpPr>
          <p:cNvPr id="13" name="Group 12"/>
          <p:cNvGrpSpPr/>
          <p:nvPr/>
        </p:nvGrpSpPr>
        <p:grpSpPr>
          <a:xfrm>
            <a:off x="727437" y="1944266"/>
            <a:ext cx="3977894" cy="800287"/>
            <a:chOff x="257174" y="716868"/>
            <a:chExt cx="3977894" cy="800287"/>
          </a:xfrm>
        </p:grpSpPr>
        <p:sp>
          <p:nvSpPr>
            <p:cNvPr id="14" name="Rectangle 13"/>
            <p:cNvSpPr/>
            <p:nvPr/>
          </p:nvSpPr>
          <p:spPr>
            <a:xfrm>
              <a:off x="1112263" y="780563"/>
              <a:ext cx="3122805" cy="672896"/>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Business Perspective</a:t>
              </a:r>
              <a:endParaRPr lang="en-US" sz="1400" b="1" kern="0" dirty="0">
                <a:solidFill>
                  <a:srgbClr val="232323"/>
                </a:solidFill>
                <a:latin typeface="Helvetica Light"/>
                <a:ea typeface="Helvetica Light"/>
                <a:cs typeface="Arial" pitchFamily="34" charset="0"/>
                <a:sym typeface="Helvetica Neue Light" charset="0"/>
              </a:endParaRP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How will your </a:t>
              </a:r>
              <a:r>
                <a:rPr lang="en-US" sz="1200" kern="0" dirty="0">
                  <a:latin typeface="Helvetica Light"/>
                  <a:ea typeface="Helvetica Light"/>
                  <a:cs typeface="Arial" pitchFamily="34" charset="0"/>
                  <a:sym typeface="Helvetica Neue Light" charset="0"/>
                </a:rPr>
                <a:t>architectural approaches </a:t>
              </a:r>
              <a:r>
                <a:rPr lang="en-US" sz="1200" kern="0" dirty="0">
                  <a:solidFill>
                    <a:schemeClr val="accent1"/>
                  </a:solidFill>
                  <a:latin typeface="Helvetica Light"/>
                  <a:ea typeface="Helvetica Light"/>
                  <a:cs typeface="Arial" pitchFamily="34" charset="0"/>
                  <a:sym typeface="Helvetica Neue Light" charset="0"/>
                </a:rPr>
                <a:t>align technical delivery to business imperatives</a:t>
              </a:r>
              <a:r>
                <a:rPr lang="en-US" sz="1200" kern="0" dirty="0">
                  <a:solidFill>
                    <a:srgbClr val="232323"/>
                  </a:solidFill>
                  <a:latin typeface="Helvetica Light"/>
                  <a:ea typeface="Helvetica Light"/>
                  <a:cs typeface="Arial" pitchFamily="34" charset="0"/>
                  <a:sym typeface="Helvetica Neue Light" charset="0"/>
                </a:rPr>
                <a:t>?</a:t>
              </a:r>
            </a:p>
          </p:txBody>
        </p:sp>
        <p:grpSp>
          <p:nvGrpSpPr>
            <p:cNvPr id="15" name="Group 14"/>
            <p:cNvGrpSpPr/>
            <p:nvPr/>
          </p:nvGrpSpPr>
          <p:grpSpPr>
            <a:xfrm rot="5400000">
              <a:off x="298382" y="675660"/>
              <a:ext cx="800287" cy="882703"/>
              <a:chOff x="1753896" y="1559293"/>
              <a:chExt cx="691623" cy="669172"/>
            </a:xfrm>
            <a:solidFill>
              <a:srgbClr val="00B0F0"/>
            </a:solidFill>
          </p:grpSpPr>
          <p:sp>
            <p:nvSpPr>
              <p:cNvPr id="16" name="Hexagon 15"/>
              <p:cNvSpPr>
                <a:spLocks noChangeAspect="1"/>
              </p:cNvSpPr>
              <p:nvPr/>
            </p:nvSpPr>
            <p:spPr>
              <a:xfrm>
                <a:off x="1753896" y="1726586"/>
                <a:ext cx="388119" cy="334586"/>
              </a:xfrm>
              <a:prstGeom prst="hexagon">
                <a:avLst/>
              </a:prstGeom>
              <a:solidFill>
                <a:srgbClr val="33CCCC"/>
              </a:solidFill>
              <a:ln w="28575"/>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17" name="Hexagon 16"/>
              <p:cNvSpPr>
                <a:spLocks noChangeAspect="1"/>
              </p:cNvSpPr>
              <p:nvPr/>
            </p:nvSpPr>
            <p:spPr>
              <a:xfrm>
                <a:off x="2057400" y="1893879"/>
                <a:ext cx="388119" cy="334586"/>
              </a:xfrm>
              <a:prstGeom prst="hexagon">
                <a:avLst/>
              </a:prstGeom>
              <a:solidFill>
                <a:srgbClr val="33CCCC"/>
              </a:solidFill>
              <a:ln w="28575"/>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18" name="Hexagon 17"/>
              <p:cNvSpPr>
                <a:spLocks noChangeAspect="1"/>
              </p:cNvSpPr>
              <p:nvPr/>
            </p:nvSpPr>
            <p:spPr>
              <a:xfrm>
                <a:off x="2057400" y="1559293"/>
                <a:ext cx="388119" cy="334586"/>
              </a:xfrm>
              <a:prstGeom prst="hexagon">
                <a:avLst/>
              </a:prstGeom>
              <a:solidFill>
                <a:srgbClr val="33CCCC"/>
              </a:solidFill>
              <a:ln w="28575"/>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grpSp>
      <p:grpSp>
        <p:nvGrpSpPr>
          <p:cNvPr id="19" name="Group 18"/>
          <p:cNvGrpSpPr/>
          <p:nvPr/>
        </p:nvGrpSpPr>
        <p:grpSpPr>
          <a:xfrm>
            <a:off x="727437" y="3170041"/>
            <a:ext cx="4045299" cy="816708"/>
            <a:chOff x="276821" y="1954484"/>
            <a:chExt cx="4045299" cy="816708"/>
          </a:xfrm>
        </p:grpSpPr>
        <p:grpSp>
          <p:nvGrpSpPr>
            <p:cNvPr id="20" name="Group 19"/>
            <p:cNvGrpSpPr/>
            <p:nvPr/>
          </p:nvGrpSpPr>
          <p:grpSpPr>
            <a:xfrm rot="5400000">
              <a:off x="309819" y="1921486"/>
              <a:ext cx="816708" cy="882703"/>
              <a:chOff x="1753896" y="1559293"/>
              <a:chExt cx="691623" cy="669172"/>
            </a:xfrm>
            <a:solidFill>
              <a:srgbClr val="A162D0"/>
            </a:solidFill>
          </p:grpSpPr>
          <p:sp>
            <p:nvSpPr>
              <p:cNvPr id="22" name="Hexagon 21"/>
              <p:cNvSpPr>
                <a:spLocks noChangeAspect="1"/>
              </p:cNvSpPr>
              <p:nvPr/>
            </p:nvSpPr>
            <p:spPr>
              <a:xfrm>
                <a:off x="1753896" y="1726586"/>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23" name="Hexagon 22"/>
              <p:cNvSpPr>
                <a:spLocks noChangeAspect="1"/>
              </p:cNvSpPr>
              <p:nvPr/>
            </p:nvSpPr>
            <p:spPr>
              <a:xfrm>
                <a:off x="2057400" y="1893879"/>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24" name="Hexagon 23"/>
              <p:cNvSpPr>
                <a:spLocks noChangeAspect="1"/>
              </p:cNvSpPr>
              <p:nvPr/>
            </p:nvSpPr>
            <p:spPr>
              <a:xfrm>
                <a:off x="2057400" y="1559293"/>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21" name="Rectangle 20"/>
            <p:cNvSpPr/>
            <p:nvPr/>
          </p:nvSpPr>
          <p:spPr>
            <a:xfrm>
              <a:off x="1118969" y="1966654"/>
              <a:ext cx="3203151" cy="792366"/>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Platform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What patterns, guidance, and tools are necessary to optimize your use of </a:t>
              </a:r>
              <a:r>
                <a:rPr lang="en-US" sz="1200" kern="0" dirty="0">
                  <a:solidFill>
                    <a:schemeClr val="accent1"/>
                  </a:solidFill>
                  <a:latin typeface="Helvetica Light"/>
                  <a:ea typeface="Helvetica Light"/>
                  <a:cs typeface="Arial" pitchFamily="34" charset="0"/>
                  <a:sym typeface="Helvetica Neue Light" charset="0"/>
                </a:rPr>
                <a:t>technology services</a:t>
              </a:r>
              <a:r>
                <a:rPr lang="en-US" sz="1200" kern="0" dirty="0">
                  <a:solidFill>
                    <a:srgbClr val="232323"/>
                  </a:solidFill>
                  <a:latin typeface="Helvetica Light"/>
                  <a:ea typeface="Helvetica Light"/>
                  <a:cs typeface="Arial" pitchFamily="34" charset="0"/>
                  <a:sym typeface="Helvetica Neue Light" charset="0"/>
                </a:rPr>
                <a:t> on AWS?</a:t>
              </a:r>
            </a:p>
          </p:txBody>
        </p:sp>
      </p:grpSp>
      <p:grpSp>
        <p:nvGrpSpPr>
          <p:cNvPr id="25" name="Group 24"/>
          <p:cNvGrpSpPr/>
          <p:nvPr/>
        </p:nvGrpSpPr>
        <p:grpSpPr>
          <a:xfrm>
            <a:off x="727437" y="4522808"/>
            <a:ext cx="3914532" cy="773096"/>
            <a:chOff x="276821" y="3147077"/>
            <a:chExt cx="3914532" cy="773096"/>
          </a:xfrm>
        </p:grpSpPr>
        <p:grpSp>
          <p:nvGrpSpPr>
            <p:cNvPr id="26" name="Group 25"/>
            <p:cNvGrpSpPr/>
            <p:nvPr/>
          </p:nvGrpSpPr>
          <p:grpSpPr>
            <a:xfrm rot="5400000">
              <a:off x="331625" y="3092273"/>
              <a:ext cx="773096" cy="882703"/>
              <a:chOff x="1753896" y="1559293"/>
              <a:chExt cx="691623" cy="669172"/>
            </a:xfrm>
            <a:solidFill>
              <a:srgbClr val="FF7C80"/>
            </a:solidFill>
          </p:grpSpPr>
          <p:sp>
            <p:nvSpPr>
              <p:cNvPr id="28" name="Hexagon 27"/>
              <p:cNvSpPr>
                <a:spLocks noChangeAspect="1"/>
              </p:cNvSpPr>
              <p:nvPr/>
            </p:nvSpPr>
            <p:spPr>
              <a:xfrm>
                <a:off x="1753896" y="1726586"/>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29" name="Hexagon 28"/>
              <p:cNvSpPr>
                <a:spLocks noChangeAspect="1"/>
              </p:cNvSpPr>
              <p:nvPr/>
            </p:nvSpPr>
            <p:spPr>
              <a:xfrm>
                <a:off x="2057400" y="1893879"/>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30" name="Hexagon 29"/>
              <p:cNvSpPr>
                <a:spLocks noChangeAspect="1"/>
              </p:cNvSpPr>
              <p:nvPr/>
            </p:nvSpPr>
            <p:spPr>
              <a:xfrm>
                <a:off x="2057400" y="1559293"/>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27" name="Rectangle 26"/>
            <p:cNvSpPr/>
            <p:nvPr/>
          </p:nvSpPr>
          <p:spPr>
            <a:xfrm>
              <a:off x="1118969" y="3199428"/>
              <a:ext cx="3072384" cy="668393"/>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Maturity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What is the </a:t>
              </a:r>
              <a:r>
                <a:rPr lang="en-US" sz="1200" kern="0" dirty="0">
                  <a:solidFill>
                    <a:schemeClr val="accent1"/>
                  </a:solidFill>
                  <a:latin typeface="Helvetica Light"/>
                  <a:ea typeface="Helvetica Light"/>
                  <a:cs typeface="Arial" pitchFamily="34" charset="0"/>
                  <a:sym typeface="Helvetica Neue Light" charset="0"/>
                </a:rPr>
                <a:t>target state </a:t>
              </a:r>
              <a:r>
                <a:rPr lang="en-US" sz="1200" kern="0" dirty="0">
                  <a:solidFill>
                    <a:srgbClr val="232323"/>
                  </a:solidFill>
                  <a:latin typeface="Helvetica Light"/>
                  <a:ea typeface="Helvetica Light"/>
                  <a:cs typeface="Arial" pitchFamily="34" charset="0"/>
                  <a:sym typeface="Helvetica Neue Light" charset="0"/>
                </a:rPr>
                <a:t>of your architecture and how do you get there?</a:t>
              </a:r>
            </a:p>
          </p:txBody>
        </p:sp>
      </p:grpSp>
      <p:grpSp>
        <p:nvGrpSpPr>
          <p:cNvPr id="31" name="Group 30"/>
          <p:cNvGrpSpPr/>
          <p:nvPr/>
        </p:nvGrpSpPr>
        <p:grpSpPr>
          <a:xfrm>
            <a:off x="6237779" y="3006878"/>
            <a:ext cx="4630832" cy="1001027"/>
            <a:chOff x="4288181" y="1781237"/>
            <a:chExt cx="4630832" cy="1001027"/>
          </a:xfrm>
        </p:grpSpPr>
        <p:grpSp>
          <p:nvGrpSpPr>
            <p:cNvPr id="32" name="Group 31"/>
            <p:cNvGrpSpPr/>
            <p:nvPr/>
          </p:nvGrpSpPr>
          <p:grpSpPr>
            <a:xfrm rot="5400000">
              <a:off x="4367000" y="1813162"/>
              <a:ext cx="779539" cy="937177"/>
              <a:chOff x="1753896" y="1559293"/>
              <a:chExt cx="691623" cy="669172"/>
            </a:xfrm>
            <a:solidFill>
              <a:srgbClr val="FFC000"/>
            </a:solidFill>
          </p:grpSpPr>
          <p:sp>
            <p:nvSpPr>
              <p:cNvPr id="34" name="Hexagon 33"/>
              <p:cNvSpPr>
                <a:spLocks noChangeAspect="1"/>
              </p:cNvSpPr>
              <p:nvPr/>
            </p:nvSpPr>
            <p:spPr>
              <a:xfrm>
                <a:off x="1753896" y="1726586"/>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35" name="Hexagon 34"/>
              <p:cNvSpPr>
                <a:spLocks noChangeAspect="1"/>
              </p:cNvSpPr>
              <p:nvPr/>
            </p:nvSpPr>
            <p:spPr>
              <a:xfrm>
                <a:off x="2057400" y="1893879"/>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36" name="Hexagon 35"/>
              <p:cNvSpPr>
                <a:spLocks noChangeAspect="1"/>
              </p:cNvSpPr>
              <p:nvPr/>
            </p:nvSpPr>
            <p:spPr>
              <a:xfrm>
                <a:off x="2057400" y="1559293"/>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33" name="Rectangle 32"/>
            <p:cNvSpPr/>
            <p:nvPr/>
          </p:nvSpPr>
          <p:spPr>
            <a:xfrm>
              <a:off x="5247855" y="1781237"/>
              <a:ext cx="3671158" cy="1001027"/>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Process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How do you </a:t>
              </a:r>
              <a:r>
                <a:rPr lang="en-US" sz="1200" kern="0" dirty="0">
                  <a:solidFill>
                    <a:schemeClr val="accent1"/>
                  </a:solidFill>
                  <a:latin typeface="Helvetica Light"/>
                  <a:ea typeface="Helvetica Light"/>
                  <a:cs typeface="Arial" pitchFamily="34" charset="0"/>
                  <a:sym typeface="Helvetica Neue Light" charset="0"/>
                </a:rPr>
                <a:t>manage</a:t>
              </a:r>
              <a:r>
                <a:rPr lang="en-US" sz="1200" kern="0" dirty="0">
                  <a:solidFill>
                    <a:srgbClr val="232323"/>
                  </a:solidFill>
                  <a:latin typeface="Helvetica Light"/>
                  <a:ea typeface="Helvetica Light"/>
                  <a:cs typeface="Arial" pitchFamily="34" charset="0"/>
                  <a:sym typeface="Helvetica Neue Light" charset="0"/>
                </a:rPr>
                <a:t> </a:t>
              </a:r>
              <a:r>
                <a:rPr lang="en-US" sz="1200" kern="0" dirty="0">
                  <a:solidFill>
                    <a:schemeClr val="accent1"/>
                  </a:solidFill>
                  <a:latin typeface="Helvetica Light"/>
                  <a:ea typeface="Helvetica Light"/>
                  <a:cs typeface="Arial" pitchFamily="34" charset="0"/>
                  <a:sym typeface="Helvetica Neue Light" charset="0"/>
                </a:rPr>
                <a:t>portfolios, programs and projects</a:t>
              </a:r>
              <a:r>
                <a:rPr lang="en-US" sz="1200" kern="0" dirty="0">
                  <a:solidFill>
                    <a:srgbClr val="232323"/>
                  </a:solidFill>
                  <a:latin typeface="Helvetica Light"/>
                  <a:ea typeface="Helvetica Light"/>
                  <a:cs typeface="Arial" pitchFamily="34" charset="0"/>
                  <a:sym typeface="Helvetica Neue Light" charset="0"/>
                </a:rPr>
                <a:t> in order to deliver expected </a:t>
              </a:r>
              <a:r>
                <a:rPr lang="en-US" sz="1200" kern="0" dirty="0">
                  <a:latin typeface="Helvetica Light"/>
                  <a:ea typeface="Helvetica Light"/>
                  <a:cs typeface="Arial" pitchFamily="34" charset="0"/>
                  <a:sym typeface="Helvetica Neue Light" charset="0"/>
                </a:rPr>
                <a:t>business outcomes</a:t>
              </a:r>
              <a:r>
                <a:rPr lang="en-US" sz="1200" kern="0" dirty="0">
                  <a:solidFill>
                    <a:srgbClr val="232323"/>
                  </a:solidFill>
                  <a:latin typeface="Helvetica Light"/>
                  <a:ea typeface="Helvetica Light"/>
                  <a:cs typeface="Arial" pitchFamily="34" charset="0"/>
                  <a:sym typeface="Helvetica Neue Light" charset="0"/>
                </a:rPr>
                <a:t> </a:t>
              </a:r>
              <a:r>
                <a:rPr lang="en-US" sz="1200" kern="0" dirty="0">
                  <a:latin typeface="Helvetica Light"/>
                  <a:ea typeface="Helvetica Light"/>
                  <a:cs typeface="Arial" pitchFamily="34" charset="0"/>
                  <a:sym typeface="Helvetica Neue Light" charset="0"/>
                </a:rPr>
                <a:t>on time and within budget</a:t>
              </a:r>
              <a:r>
                <a:rPr lang="en-US" sz="1200" kern="0" dirty="0">
                  <a:solidFill>
                    <a:srgbClr val="232323"/>
                  </a:solidFill>
                  <a:latin typeface="Helvetica Light"/>
                  <a:ea typeface="Helvetica Light"/>
                  <a:cs typeface="Arial" pitchFamily="34" charset="0"/>
                  <a:sym typeface="Helvetica Neue Light" charset="0"/>
                </a:rPr>
                <a:t>, while keeping risks at acceptable levels? </a:t>
              </a:r>
            </a:p>
          </p:txBody>
        </p:sp>
      </p:grpSp>
      <p:grpSp>
        <p:nvGrpSpPr>
          <p:cNvPr id="37" name="Group 36"/>
          <p:cNvGrpSpPr/>
          <p:nvPr/>
        </p:nvGrpSpPr>
        <p:grpSpPr>
          <a:xfrm>
            <a:off x="6237779" y="1781657"/>
            <a:ext cx="4624273" cy="942738"/>
            <a:chOff x="4288180" y="753019"/>
            <a:chExt cx="4624273" cy="942738"/>
          </a:xfrm>
        </p:grpSpPr>
        <p:grpSp>
          <p:nvGrpSpPr>
            <p:cNvPr id="38" name="Group 37"/>
            <p:cNvGrpSpPr/>
            <p:nvPr/>
          </p:nvGrpSpPr>
          <p:grpSpPr>
            <a:xfrm rot="5400000">
              <a:off x="4331206" y="744102"/>
              <a:ext cx="874521" cy="960573"/>
              <a:chOff x="1753896" y="1559292"/>
              <a:chExt cx="691623" cy="669172"/>
            </a:xfrm>
            <a:solidFill>
              <a:srgbClr val="FFFF66"/>
            </a:solidFill>
          </p:grpSpPr>
          <p:sp>
            <p:nvSpPr>
              <p:cNvPr id="40" name="Hexagon 39"/>
              <p:cNvSpPr>
                <a:spLocks noChangeAspect="1"/>
              </p:cNvSpPr>
              <p:nvPr/>
            </p:nvSpPr>
            <p:spPr>
              <a:xfrm>
                <a:off x="1753896" y="1726585"/>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41" name="Hexagon 40"/>
              <p:cNvSpPr>
                <a:spLocks noChangeAspect="1"/>
              </p:cNvSpPr>
              <p:nvPr/>
            </p:nvSpPr>
            <p:spPr>
              <a:xfrm>
                <a:off x="2057400" y="1893878"/>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42" name="Hexagon 41"/>
              <p:cNvSpPr>
                <a:spLocks noChangeAspect="1"/>
              </p:cNvSpPr>
              <p:nvPr/>
            </p:nvSpPr>
            <p:spPr>
              <a:xfrm>
                <a:off x="2057399" y="1559292"/>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39" name="Rectangle 38"/>
            <p:cNvSpPr/>
            <p:nvPr/>
          </p:nvSpPr>
          <p:spPr>
            <a:xfrm>
              <a:off x="5247855" y="753019"/>
              <a:ext cx="3664598" cy="942738"/>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People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What </a:t>
              </a:r>
              <a:r>
                <a:rPr lang="en-US" sz="1200" kern="0" dirty="0">
                  <a:solidFill>
                    <a:schemeClr val="accent1"/>
                  </a:solidFill>
                  <a:latin typeface="Helvetica Light"/>
                  <a:ea typeface="Helvetica Light"/>
                  <a:cs typeface="Arial" pitchFamily="34" charset="0"/>
                  <a:sym typeface="Helvetica Neue Light" charset="0"/>
                </a:rPr>
                <a:t>skills</a:t>
              </a:r>
              <a:r>
                <a:rPr lang="en-US" sz="1200" kern="0" dirty="0">
                  <a:solidFill>
                    <a:srgbClr val="232323"/>
                  </a:solidFill>
                  <a:latin typeface="Helvetica Light"/>
                  <a:ea typeface="Helvetica Light"/>
                  <a:cs typeface="Arial" pitchFamily="34" charset="0"/>
                  <a:sym typeface="Helvetica Neue Light" charset="0"/>
                </a:rPr>
                <a:t> are needed in order to adopt the AWS cloud platform? Examples include guiding processes of role descriptions, training, certification, and mentoring. </a:t>
              </a:r>
            </a:p>
          </p:txBody>
        </p:sp>
      </p:grpSp>
      <p:grpSp>
        <p:nvGrpSpPr>
          <p:cNvPr id="43" name="Group 42"/>
          <p:cNvGrpSpPr/>
          <p:nvPr/>
        </p:nvGrpSpPr>
        <p:grpSpPr>
          <a:xfrm>
            <a:off x="6273734" y="5549975"/>
            <a:ext cx="4602479" cy="897287"/>
            <a:chOff x="4288182" y="3730001"/>
            <a:chExt cx="4602479" cy="897287"/>
          </a:xfrm>
        </p:grpSpPr>
        <p:grpSp>
          <p:nvGrpSpPr>
            <p:cNvPr id="44" name="Group 43"/>
            <p:cNvGrpSpPr/>
            <p:nvPr/>
          </p:nvGrpSpPr>
          <p:grpSpPr>
            <a:xfrm rot="5400000">
              <a:off x="4362129" y="3710056"/>
              <a:ext cx="789283" cy="937177"/>
              <a:chOff x="1753896" y="1559293"/>
              <a:chExt cx="691623" cy="669172"/>
            </a:xfrm>
            <a:solidFill>
              <a:srgbClr val="00B0F0"/>
            </a:solidFill>
          </p:grpSpPr>
          <p:sp>
            <p:nvSpPr>
              <p:cNvPr id="46" name="Hexagon 45"/>
              <p:cNvSpPr>
                <a:spLocks noChangeAspect="1"/>
              </p:cNvSpPr>
              <p:nvPr/>
            </p:nvSpPr>
            <p:spPr>
              <a:xfrm>
                <a:off x="1753896" y="1726586"/>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47" name="Hexagon 46"/>
              <p:cNvSpPr>
                <a:spLocks noChangeAspect="1"/>
              </p:cNvSpPr>
              <p:nvPr/>
            </p:nvSpPr>
            <p:spPr>
              <a:xfrm>
                <a:off x="2057400" y="1893879"/>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48" name="Hexagon 47"/>
              <p:cNvSpPr>
                <a:spLocks noChangeAspect="1"/>
              </p:cNvSpPr>
              <p:nvPr/>
            </p:nvSpPr>
            <p:spPr>
              <a:xfrm>
                <a:off x="2057400" y="1559293"/>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45" name="Rectangle 44"/>
            <p:cNvSpPr/>
            <p:nvPr/>
          </p:nvSpPr>
          <p:spPr>
            <a:xfrm>
              <a:off x="5215526" y="3730001"/>
              <a:ext cx="3675135" cy="897287"/>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Operating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How will you provide process, guidance, and tools for optimum </a:t>
              </a:r>
              <a:r>
                <a:rPr lang="en-US" sz="1200" kern="0" dirty="0">
                  <a:solidFill>
                    <a:schemeClr val="accent1"/>
                  </a:solidFill>
                  <a:latin typeface="Helvetica Light"/>
                  <a:ea typeface="Helvetica Light"/>
                  <a:cs typeface="Arial" pitchFamily="34" charset="0"/>
                  <a:sym typeface="Helvetica Neue Light" charset="0"/>
                </a:rPr>
                <a:t>operational service management </a:t>
              </a:r>
              <a:r>
                <a:rPr lang="en-US" sz="1200" kern="0" dirty="0">
                  <a:solidFill>
                    <a:srgbClr val="232323"/>
                  </a:solidFill>
                  <a:latin typeface="Helvetica Light"/>
                  <a:ea typeface="Helvetica Light"/>
                  <a:cs typeface="Arial" pitchFamily="34" charset="0"/>
                  <a:sym typeface="Helvetica Neue Light" charset="0"/>
                </a:rPr>
                <a:t>of the AWS environment?</a:t>
              </a:r>
            </a:p>
          </p:txBody>
        </p:sp>
      </p:grpSp>
      <p:grpSp>
        <p:nvGrpSpPr>
          <p:cNvPr id="49" name="Group 48"/>
          <p:cNvGrpSpPr/>
          <p:nvPr/>
        </p:nvGrpSpPr>
        <p:grpSpPr>
          <a:xfrm>
            <a:off x="6237779" y="4381314"/>
            <a:ext cx="4640664" cy="858807"/>
            <a:chOff x="4278348" y="2780825"/>
            <a:chExt cx="4640664" cy="858807"/>
          </a:xfrm>
        </p:grpSpPr>
        <p:grpSp>
          <p:nvGrpSpPr>
            <p:cNvPr id="50" name="Group 49"/>
            <p:cNvGrpSpPr/>
            <p:nvPr/>
          </p:nvGrpSpPr>
          <p:grpSpPr>
            <a:xfrm rot="5400000">
              <a:off x="4342628" y="2741640"/>
              <a:ext cx="808617" cy="937177"/>
              <a:chOff x="1753896" y="1559293"/>
              <a:chExt cx="691623" cy="669172"/>
            </a:xfrm>
            <a:solidFill>
              <a:srgbClr val="00B050"/>
            </a:solidFill>
          </p:grpSpPr>
          <p:sp>
            <p:nvSpPr>
              <p:cNvPr id="52" name="Hexagon 51"/>
              <p:cNvSpPr>
                <a:spLocks noChangeAspect="1"/>
              </p:cNvSpPr>
              <p:nvPr/>
            </p:nvSpPr>
            <p:spPr>
              <a:xfrm>
                <a:off x="1753896" y="1726586"/>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53" name="Hexagon 52"/>
              <p:cNvSpPr>
                <a:spLocks noChangeAspect="1"/>
              </p:cNvSpPr>
              <p:nvPr/>
            </p:nvSpPr>
            <p:spPr>
              <a:xfrm>
                <a:off x="2057400" y="1893879"/>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sp>
            <p:nvSpPr>
              <p:cNvPr id="54" name="Hexagon 53"/>
              <p:cNvSpPr>
                <a:spLocks noChangeAspect="1"/>
              </p:cNvSpPr>
              <p:nvPr/>
            </p:nvSpPr>
            <p:spPr>
              <a:xfrm>
                <a:off x="2057400" y="1559293"/>
                <a:ext cx="388119" cy="334586"/>
              </a:xfrm>
              <a:prstGeom prst="hexagon">
                <a:avLst/>
              </a:prstGeom>
              <a:grpFill/>
              <a:ln w="28575">
                <a:solidFill>
                  <a:schemeClr val="bg1"/>
                </a:solidFill>
              </a:ln>
              <a:effectLst/>
            </p:spPr>
            <p:style>
              <a:lnRef idx="3">
                <a:schemeClr val="lt1"/>
              </a:lnRef>
              <a:fillRef idx="1">
                <a:schemeClr val="accent4"/>
              </a:fillRef>
              <a:effectRef idx="1">
                <a:schemeClr val="accent4"/>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1500" dirty="0">
                  <a:solidFill>
                    <a:srgbClr val="232323"/>
                  </a:solidFill>
                  <a:latin typeface="Arial" panose="020B0604020202020204" pitchFamily="34" charset="0"/>
                  <a:ea typeface="Helvetica Light"/>
                  <a:cs typeface="Arial" panose="020B0604020202020204" pitchFamily="34" charset="0"/>
                  <a:sym typeface="Helvetica Neue Light" charset="0"/>
                </a:endParaRPr>
              </a:p>
            </p:txBody>
          </p:sp>
        </p:grpSp>
        <p:sp>
          <p:nvSpPr>
            <p:cNvPr id="51" name="Rectangle 50"/>
            <p:cNvSpPr/>
            <p:nvPr/>
          </p:nvSpPr>
          <p:spPr>
            <a:xfrm>
              <a:off x="5240724" y="2780825"/>
              <a:ext cx="3678288" cy="858807"/>
            </a:xfrm>
            <a:prstGeom prst="rect">
              <a:avLst/>
            </a:prstGeom>
            <a:noFill/>
            <a:ln w="12700" cap="flat" cmpd="sng" algn="ctr">
              <a:noFill/>
              <a:prstDash val="solid"/>
            </a:ln>
            <a:effectLst/>
          </p:spPr>
          <p:txBody>
            <a:bodyPr lIns="182880" tIns="0" rIns="18288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685783" fontAlgn="base">
                <a:spcBef>
                  <a:spcPct val="0"/>
                </a:spcBef>
                <a:spcAft>
                  <a:spcPct val="0"/>
                </a:spcAft>
                <a:defRPr/>
              </a:pPr>
              <a:r>
                <a:rPr lang="en-US" sz="1600" b="1" kern="0" dirty="0">
                  <a:solidFill>
                    <a:srgbClr val="232323"/>
                  </a:solidFill>
                  <a:latin typeface="Helvetica Light"/>
                  <a:ea typeface="Helvetica Light"/>
                  <a:cs typeface="Arial" pitchFamily="34" charset="0"/>
                  <a:sym typeface="Helvetica Neue Light" charset="0"/>
                </a:rPr>
                <a:t>Security Perspective</a:t>
              </a:r>
            </a:p>
            <a:p>
              <a:pPr defTabSz="685783" fontAlgn="base">
                <a:spcBef>
                  <a:spcPct val="0"/>
                </a:spcBef>
                <a:spcAft>
                  <a:spcPct val="0"/>
                </a:spcAft>
                <a:defRPr/>
              </a:pPr>
              <a:r>
                <a:rPr lang="en-US" sz="1200" kern="0" dirty="0">
                  <a:solidFill>
                    <a:srgbClr val="232323"/>
                  </a:solidFill>
                  <a:latin typeface="Helvetica Light"/>
                  <a:ea typeface="Helvetica Light"/>
                  <a:cs typeface="Arial" pitchFamily="34" charset="0"/>
                  <a:sym typeface="Helvetica Neue Light" charset="0"/>
                </a:rPr>
                <a:t>How will you define and implement the required levels of security, governance, and risk management to </a:t>
              </a:r>
              <a:r>
                <a:rPr lang="en-US" sz="1200" kern="0" dirty="0">
                  <a:solidFill>
                    <a:schemeClr val="accent1"/>
                  </a:solidFill>
                  <a:latin typeface="Helvetica Light"/>
                  <a:ea typeface="Helvetica Light"/>
                  <a:cs typeface="Arial" pitchFamily="34" charset="0"/>
                  <a:sym typeface="Helvetica Neue Light" charset="0"/>
                </a:rPr>
                <a:t>achieve compliance</a:t>
              </a:r>
              <a:r>
                <a:rPr lang="en-US" sz="1200" kern="0" dirty="0">
                  <a:solidFill>
                    <a:srgbClr val="232323"/>
                  </a:solidFill>
                  <a:latin typeface="Helvetica Light"/>
                  <a:ea typeface="Helvetica Light"/>
                  <a:cs typeface="Arial" pitchFamily="34" charset="0"/>
                  <a:sym typeface="Helvetica Neue Light" charset="0"/>
                </a:rPr>
                <a:t>?</a:t>
              </a:r>
            </a:p>
          </p:txBody>
        </p:sp>
      </p:grpSp>
    </p:spTree>
    <p:extLst>
      <p:ext uri="{BB962C8B-B14F-4D97-AF65-F5344CB8AC3E}">
        <p14:creationId xmlns:p14="http://schemas.microsoft.com/office/powerpoint/2010/main" val="18863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Core AWS Services</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8541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Core AWS Services</a:t>
            </a:r>
          </a:p>
        </p:txBody>
      </p:sp>
      <p:grpSp>
        <p:nvGrpSpPr>
          <p:cNvPr id="4" name="Group 3"/>
          <p:cNvGrpSpPr/>
          <p:nvPr/>
        </p:nvGrpSpPr>
        <p:grpSpPr>
          <a:xfrm>
            <a:off x="866593" y="2912468"/>
            <a:ext cx="1472580" cy="2803774"/>
            <a:chOff x="353897" y="1287200"/>
            <a:chExt cx="1472580" cy="2803774"/>
          </a:xfrm>
        </p:grpSpPr>
        <p:sp>
          <p:nvSpPr>
            <p:cNvPr id="5" name="TextBox 4"/>
            <p:cNvSpPr txBox="1"/>
            <p:nvPr/>
          </p:nvSpPr>
          <p:spPr>
            <a:xfrm>
              <a:off x="353897" y="3577355"/>
              <a:ext cx="1472580" cy="513619"/>
            </a:xfrm>
            <a:prstGeom prst="rect">
              <a:avLst/>
            </a:prstGeom>
            <a:noFill/>
          </p:spPr>
          <p:txBody>
            <a:bodyPr wrap="square" lIns="0" tIns="0" rIns="0" bIns="0" rtlCol="0" anchor="t">
              <a:noAutofit/>
            </a:bodyPr>
            <a:lstStyle/>
            <a:p>
              <a:pPr algn="ctr"/>
              <a:r>
                <a:rPr lang="en-US" sz="2400" b="1" dirty="0"/>
                <a:t>Amazon VPC</a:t>
              </a:r>
              <a:endParaRPr lang="en-US" sz="4800" b="1"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8750" t="13086" r="18555" b="12890"/>
            <a:stretch/>
          </p:blipFill>
          <p:spPr>
            <a:xfrm>
              <a:off x="420572" y="1287200"/>
              <a:ext cx="1327728" cy="1567630"/>
            </a:xfrm>
            <a:prstGeom prst="rect">
              <a:avLst/>
            </a:prstGeom>
          </p:spPr>
        </p:pic>
      </p:grpSp>
      <p:grpSp>
        <p:nvGrpSpPr>
          <p:cNvPr id="7" name="Group 6"/>
          <p:cNvGrpSpPr/>
          <p:nvPr/>
        </p:nvGrpSpPr>
        <p:grpSpPr>
          <a:xfrm>
            <a:off x="2445388" y="2667432"/>
            <a:ext cx="2103136" cy="3071136"/>
            <a:chOff x="1856153" y="1000125"/>
            <a:chExt cx="2103136" cy="3071136"/>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6153" y="1000125"/>
              <a:ext cx="2103136" cy="2103136"/>
            </a:xfrm>
            <a:prstGeom prst="rect">
              <a:avLst/>
            </a:prstGeom>
          </p:spPr>
        </p:pic>
        <p:sp>
          <p:nvSpPr>
            <p:cNvPr id="9" name="TextBox 8"/>
            <p:cNvSpPr txBox="1"/>
            <p:nvPr/>
          </p:nvSpPr>
          <p:spPr>
            <a:xfrm>
              <a:off x="2165756" y="3557644"/>
              <a:ext cx="1502162" cy="513617"/>
            </a:xfrm>
            <a:prstGeom prst="rect">
              <a:avLst/>
            </a:prstGeom>
            <a:noFill/>
          </p:spPr>
          <p:txBody>
            <a:bodyPr wrap="square" lIns="0" tIns="0" rIns="0" bIns="0" rtlCol="0" anchor="t">
              <a:noAutofit/>
            </a:bodyPr>
            <a:lstStyle/>
            <a:p>
              <a:pPr algn="ctr"/>
              <a:r>
                <a:rPr lang="en-US" sz="2400" b="1" dirty="0"/>
                <a:t>Amazon EC2</a:t>
              </a:r>
              <a:endParaRPr lang="en-US" sz="4800" b="1" dirty="0"/>
            </a:p>
          </p:txBody>
        </p:sp>
      </p:grpSp>
      <p:grpSp>
        <p:nvGrpSpPr>
          <p:cNvPr id="10" name="Group 2"/>
          <p:cNvGrpSpPr/>
          <p:nvPr/>
        </p:nvGrpSpPr>
        <p:grpSpPr>
          <a:xfrm>
            <a:off x="4964342" y="2092273"/>
            <a:ext cx="3871784" cy="4146482"/>
            <a:chOff x="3854345" y="180888"/>
            <a:chExt cx="2899534" cy="3487124"/>
          </a:xfrm>
        </p:grpSpPr>
        <p:sp>
          <p:nvSpPr>
            <p:cNvPr id="11" name="TextBox 3"/>
            <p:cNvSpPr txBox="1"/>
            <p:nvPr/>
          </p:nvSpPr>
          <p:spPr>
            <a:xfrm>
              <a:off x="4636326" y="3298680"/>
              <a:ext cx="1398867" cy="369332"/>
            </a:xfrm>
            <a:prstGeom prst="rect">
              <a:avLst/>
            </a:prstGeom>
            <a:noFill/>
          </p:spPr>
          <p:txBody>
            <a:bodyPr wrap="square" lIns="0" tIns="0" rIns="0" bIns="0" rtlCol="0" anchor="t">
              <a:spAutoFit/>
            </a:bodyPr>
            <a:lstStyle/>
            <a:p>
              <a:pPr algn="ctr"/>
              <a:r>
                <a:rPr lang="en-US" sz="2400" b="1" dirty="0"/>
                <a:t>Storage</a:t>
              </a:r>
              <a:endParaRPr lang="en-US" sz="4400" b="1" dirty="0"/>
            </a:p>
          </p:txBody>
        </p:sp>
        <p:grpSp>
          <p:nvGrpSpPr>
            <p:cNvPr id="12" name="Group 8"/>
            <p:cNvGrpSpPr/>
            <p:nvPr/>
          </p:nvGrpSpPr>
          <p:grpSpPr>
            <a:xfrm>
              <a:off x="3854345" y="180888"/>
              <a:ext cx="2899534" cy="2751272"/>
              <a:chOff x="3854345" y="180888"/>
              <a:chExt cx="2899534" cy="2751272"/>
            </a:xfrm>
          </p:grpSpPr>
          <p:pic>
            <p:nvPicPr>
              <p:cNvPr id="13"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4485" y="180888"/>
                <a:ext cx="1129394" cy="1129394"/>
              </a:xfrm>
              <a:prstGeom prst="rect">
                <a:avLst/>
              </a:prstGeom>
            </p:spPr>
          </p:pic>
          <p:pic>
            <p:nvPicPr>
              <p:cNvPr id="14"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3333" y="186592"/>
                <a:ext cx="1129394" cy="1129394"/>
              </a:xfrm>
              <a:prstGeom prst="rect">
                <a:avLst/>
              </a:prstGeom>
            </p:spPr>
          </p:pic>
          <p:pic>
            <p:nvPicPr>
              <p:cNvPr id="15"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4345" y="196623"/>
                <a:ext cx="1129394" cy="1129394"/>
              </a:xfrm>
              <a:prstGeom prst="rect">
                <a:avLst/>
              </a:prstGeom>
            </p:spPr>
          </p:pic>
          <p:sp>
            <p:nvSpPr>
              <p:cNvPr id="16" name="TextBox 21"/>
              <p:cNvSpPr txBox="1"/>
              <p:nvPr/>
            </p:nvSpPr>
            <p:spPr>
              <a:xfrm>
                <a:off x="4046314" y="1241482"/>
                <a:ext cx="741406" cy="348914"/>
              </a:xfrm>
              <a:prstGeom prst="rect">
                <a:avLst/>
              </a:prstGeom>
              <a:noFill/>
            </p:spPr>
            <p:txBody>
              <a:bodyPr wrap="square" lIns="0" tIns="0" rIns="0" bIns="0" rtlCol="0" anchor="t">
                <a:noAutofit/>
              </a:bodyPr>
              <a:lstStyle/>
              <a:p>
                <a:pPr algn="ctr"/>
                <a:r>
                  <a:rPr lang="en-US" sz="1400" b="1" dirty="0"/>
                  <a:t>Amazon S3</a:t>
                </a:r>
                <a:endParaRPr lang="en-US" sz="3200" b="1" dirty="0"/>
              </a:p>
            </p:txBody>
          </p:sp>
          <p:sp>
            <p:nvSpPr>
              <p:cNvPr id="17" name="TextBox 31"/>
              <p:cNvSpPr txBox="1"/>
              <p:nvPr/>
            </p:nvSpPr>
            <p:spPr>
              <a:xfrm>
                <a:off x="4983739" y="1241482"/>
                <a:ext cx="704043" cy="431519"/>
              </a:xfrm>
              <a:prstGeom prst="rect">
                <a:avLst/>
              </a:prstGeom>
              <a:noFill/>
            </p:spPr>
            <p:txBody>
              <a:bodyPr wrap="square" lIns="0" tIns="0" rIns="0" bIns="0" rtlCol="0" anchor="t">
                <a:noAutofit/>
              </a:bodyPr>
              <a:lstStyle/>
              <a:p>
                <a:pPr algn="ctr"/>
                <a:r>
                  <a:rPr lang="en-US" sz="1400" b="1" dirty="0"/>
                  <a:t>Amazon Glacier</a:t>
                </a:r>
                <a:endParaRPr lang="en-US" sz="3200" b="1" dirty="0"/>
              </a:p>
            </p:txBody>
          </p:sp>
          <p:sp>
            <p:nvSpPr>
              <p:cNvPr id="18" name="TextBox 32"/>
              <p:cNvSpPr txBox="1"/>
              <p:nvPr/>
            </p:nvSpPr>
            <p:spPr>
              <a:xfrm>
                <a:off x="5827226" y="1241482"/>
                <a:ext cx="723913" cy="485104"/>
              </a:xfrm>
              <a:prstGeom prst="rect">
                <a:avLst/>
              </a:prstGeom>
              <a:noFill/>
            </p:spPr>
            <p:txBody>
              <a:bodyPr wrap="square" lIns="0" tIns="0" rIns="0" bIns="0" rtlCol="0" anchor="t">
                <a:noAutofit/>
              </a:bodyPr>
              <a:lstStyle/>
              <a:p>
                <a:pPr algn="ctr"/>
                <a:r>
                  <a:rPr lang="en-US" sz="1400" b="1" dirty="0"/>
                  <a:t>Amazon EBS</a:t>
                </a:r>
                <a:endParaRPr lang="en-US" sz="3200" b="1" dirty="0"/>
              </a:p>
            </p:txBody>
          </p:sp>
          <p:pic>
            <p:nvPicPr>
              <p:cNvPr id="19"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20402" y="1533042"/>
                <a:ext cx="1129394" cy="1129394"/>
              </a:xfrm>
              <a:prstGeom prst="rect">
                <a:avLst/>
              </a:prstGeom>
            </p:spPr>
          </p:pic>
          <p:pic>
            <p:nvPicPr>
              <p:cNvPr id="20"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12350" y="1556524"/>
                <a:ext cx="1129394" cy="1129394"/>
              </a:xfrm>
              <a:prstGeom prst="rect">
                <a:avLst/>
              </a:prstGeom>
            </p:spPr>
          </p:pic>
          <p:sp>
            <p:nvSpPr>
              <p:cNvPr id="21" name="TextBox 35"/>
              <p:cNvSpPr txBox="1"/>
              <p:nvPr/>
            </p:nvSpPr>
            <p:spPr>
              <a:xfrm>
                <a:off x="4414396" y="2583246"/>
                <a:ext cx="741406" cy="348914"/>
              </a:xfrm>
              <a:prstGeom prst="rect">
                <a:avLst/>
              </a:prstGeom>
              <a:noFill/>
            </p:spPr>
            <p:txBody>
              <a:bodyPr wrap="square" lIns="0" tIns="0" rIns="0" bIns="0" rtlCol="0" anchor="t">
                <a:noAutofit/>
              </a:bodyPr>
              <a:lstStyle/>
              <a:p>
                <a:pPr algn="ctr"/>
                <a:r>
                  <a:rPr lang="en-US" sz="1400" b="1" dirty="0"/>
                  <a:t>Amazon RDS</a:t>
                </a:r>
                <a:endParaRPr lang="en-US" sz="3200" b="1" dirty="0"/>
              </a:p>
            </p:txBody>
          </p:sp>
          <p:sp>
            <p:nvSpPr>
              <p:cNvPr id="22" name="TextBox 36"/>
              <p:cNvSpPr txBox="1"/>
              <p:nvPr/>
            </p:nvSpPr>
            <p:spPr>
              <a:xfrm>
                <a:off x="5397748" y="2626765"/>
                <a:ext cx="958598" cy="252728"/>
              </a:xfrm>
              <a:prstGeom prst="rect">
                <a:avLst/>
              </a:prstGeom>
              <a:noFill/>
            </p:spPr>
            <p:txBody>
              <a:bodyPr wrap="square" lIns="0" tIns="0" rIns="0" bIns="0" rtlCol="0" anchor="t">
                <a:noAutofit/>
              </a:bodyPr>
              <a:lstStyle/>
              <a:p>
                <a:pPr algn="ctr"/>
                <a:r>
                  <a:rPr lang="en-US" sz="1400" b="1"/>
                  <a:t>Amazon DynamoDB</a:t>
                </a:r>
                <a:endParaRPr lang="en-US" sz="3200" b="1" dirty="0"/>
              </a:p>
            </p:txBody>
          </p:sp>
        </p:grpSp>
      </p:grpSp>
      <p:grpSp>
        <p:nvGrpSpPr>
          <p:cNvPr id="23" name="Group 50"/>
          <p:cNvGrpSpPr/>
          <p:nvPr/>
        </p:nvGrpSpPr>
        <p:grpSpPr>
          <a:xfrm>
            <a:off x="9360565" y="2269929"/>
            <a:ext cx="2278275" cy="4107722"/>
            <a:chOff x="6646560" y="954760"/>
            <a:chExt cx="2278275" cy="4107722"/>
          </a:xfrm>
        </p:grpSpPr>
        <p:pic>
          <p:nvPicPr>
            <p:cNvPr id="24" name="Picture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1715" y="954760"/>
              <a:ext cx="2103120" cy="2103120"/>
            </a:xfrm>
            <a:prstGeom prst="rect">
              <a:avLst/>
            </a:prstGeom>
          </p:spPr>
        </p:pic>
        <p:sp>
          <p:nvSpPr>
            <p:cNvPr id="25" name="TextBox 52"/>
            <p:cNvSpPr txBox="1"/>
            <p:nvPr/>
          </p:nvSpPr>
          <p:spPr>
            <a:xfrm>
              <a:off x="6646560" y="3820966"/>
              <a:ext cx="2278275" cy="1241516"/>
            </a:xfrm>
            <a:prstGeom prst="rect">
              <a:avLst/>
            </a:prstGeom>
            <a:noFill/>
          </p:spPr>
          <p:txBody>
            <a:bodyPr wrap="square" lIns="0" tIns="0" rIns="0" bIns="0" rtlCol="0" anchor="t">
              <a:noAutofit/>
            </a:bodyPr>
            <a:lstStyle/>
            <a:p>
              <a:pPr algn="ctr"/>
              <a:r>
                <a:rPr lang="en-US" sz="2400" b="1" dirty="0"/>
                <a:t>AWS IAM</a:t>
              </a:r>
              <a:endParaRPr lang="en-US" sz="4800" b="1" dirty="0"/>
            </a:p>
          </p:txBody>
        </p:sp>
      </p:grpSp>
    </p:spTree>
    <p:extLst>
      <p:ext uri="{BB962C8B-B14F-4D97-AF65-F5344CB8AC3E}">
        <p14:creationId xmlns:p14="http://schemas.microsoft.com/office/powerpoint/2010/main" val="11010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0"/>
                                        </p:tgtEl>
                                        <p:attrNameLst>
                                          <p:attrName>style.opacity</p:attrName>
                                        </p:attrNameLst>
                                      </p:cBhvr>
                                      <p:to>
                                        <p:strVal val="0.25"/>
                                      </p:to>
                                    </p:set>
                                    <p:animEffect filter="image" prLst="opacity: 0.2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25"/>
                                      </p:to>
                                    </p:set>
                                    <p:animEffect filter="image" prLst="opacity: 0.25">
                                      <p:cBhvr rctx="IE">
                                        <p:cTn id="13"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6"/>
          </p:nvPr>
        </p:nvSpPr>
        <p:spPr/>
        <p:txBody>
          <a:bodyPr/>
          <a:lstStyle/>
          <a:p>
            <a:pPr marL="0" indent="0">
              <a:buNone/>
            </a:pPr>
            <a:r>
              <a:rPr lang="en-GB" dirty="0"/>
              <a:t>Your trainer will now take you through a demo of the Amazon Web Console.</a:t>
            </a:r>
          </a:p>
          <a:p>
            <a:pPr marL="0" indent="0">
              <a:buNone/>
            </a:pPr>
            <a:endParaRPr lang="en-GB" dirty="0"/>
          </a:p>
          <a:p>
            <a:pPr marL="0" indent="0">
              <a:buNone/>
            </a:pPr>
            <a:r>
              <a:rPr lang="en-GB" dirty="0"/>
              <a:t>Take note of this demonstration, as you will need to figure this information out yourself later.</a:t>
            </a:r>
          </a:p>
        </p:txBody>
      </p:sp>
      <p:sp>
        <p:nvSpPr>
          <p:cNvPr id="5" name="Title 4"/>
          <p:cNvSpPr>
            <a:spLocks noGrp="1"/>
          </p:cNvSpPr>
          <p:nvPr>
            <p:ph type="title"/>
          </p:nvPr>
        </p:nvSpPr>
        <p:spPr/>
        <p:txBody>
          <a:bodyPr>
            <a:normAutofit fontScale="90000"/>
          </a:bodyPr>
          <a:lstStyle/>
          <a:p>
            <a:r>
              <a:rPr lang="en-GB" dirty="0"/>
              <a:t>Trainer demo</a:t>
            </a:r>
          </a:p>
        </p:txBody>
      </p:sp>
      <p:pic>
        <p:nvPicPr>
          <p:cNvPr id="8" name="Picture Placeholder 7"/>
          <p:cNvPicPr>
            <a:picLocks noGrp="1" noChangeAspect="1"/>
          </p:cNvPicPr>
          <p:nvPr>
            <p:ph type="pic" sz="quarter" idx="17"/>
          </p:nvPr>
        </p:nvPicPr>
        <p:blipFill rotWithShape="1">
          <a:blip r:embed="rId3"/>
          <a:srcRect r="48466"/>
          <a:stretch/>
        </p:blipFill>
        <p:spPr>
          <a:xfrm>
            <a:off x="0" y="0"/>
            <a:ext cx="4699322" cy="6858000"/>
          </a:xfrm>
          <a:prstGeom prst="rect">
            <a:avLst/>
          </a:prstGeom>
        </p:spPr>
      </p:pic>
    </p:spTree>
    <p:extLst>
      <p:ext uri="{BB962C8B-B14F-4D97-AF65-F5344CB8AC3E}">
        <p14:creationId xmlns:p14="http://schemas.microsoft.com/office/powerpoint/2010/main" val="71662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 Virtual Private Cloud allows you to provision virtual networks hosted on the AWS cloud and dedicates to your AWS account.</a:t>
            </a:r>
          </a:p>
          <a:p>
            <a:pPr marL="0" indent="0">
              <a:buNone/>
            </a:pPr>
            <a:endParaRPr lang="en-GB" dirty="0"/>
          </a:p>
          <a:p>
            <a:pPr marL="0" indent="0">
              <a:buNone/>
            </a:pPr>
            <a:r>
              <a:rPr lang="en-GB" dirty="0"/>
              <a:t>VPCs are logically isolated from other virtual networks.</a:t>
            </a:r>
          </a:p>
          <a:p>
            <a:pPr marL="0" indent="0">
              <a:buNone/>
            </a:pPr>
            <a:endParaRPr lang="en-GB" dirty="0"/>
          </a:p>
          <a:p>
            <a:pPr marL="0" indent="0">
              <a:buNone/>
            </a:pPr>
            <a:r>
              <a:rPr lang="en-GB" dirty="0"/>
              <a:t>Many AWS resources, such as Amazon EC2 instances, are launched into VPCs.</a:t>
            </a:r>
          </a:p>
          <a:p>
            <a:pPr marL="0" indent="0">
              <a:buNone/>
            </a:pPr>
            <a:endParaRPr lang="en-GB" dirty="0"/>
          </a:p>
          <a:p>
            <a:pPr marL="0" indent="0">
              <a:buNone/>
            </a:pPr>
            <a:r>
              <a:rPr lang="en-GB" dirty="0"/>
              <a:t>Your VPC's key features are configurable:</a:t>
            </a:r>
          </a:p>
          <a:p>
            <a:pPr lvl="1">
              <a:buFont typeface="Wingdings" panose="05000000000000000000" pitchFamily="2" charset="2"/>
              <a:buChar char="Ø"/>
            </a:pPr>
            <a:r>
              <a:rPr lang="en-GB" dirty="0"/>
              <a:t>IP ranges</a:t>
            </a:r>
          </a:p>
          <a:p>
            <a:pPr lvl="1">
              <a:buFont typeface="Wingdings" panose="05000000000000000000" pitchFamily="2" charset="2"/>
              <a:buChar char="Ø"/>
            </a:pPr>
            <a:r>
              <a:rPr lang="en-GB" dirty="0"/>
              <a:t>Routing</a:t>
            </a:r>
          </a:p>
          <a:p>
            <a:pPr lvl="1">
              <a:buFont typeface="Wingdings" panose="05000000000000000000" pitchFamily="2" charset="2"/>
              <a:buChar char="Ø"/>
            </a:pPr>
            <a:r>
              <a:rPr lang="en-GB" dirty="0"/>
              <a:t>Network gateways</a:t>
            </a:r>
          </a:p>
          <a:p>
            <a:pPr lvl="1">
              <a:buFont typeface="Wingdings" panose="05000000000000000000" pitchFamily="2" charset="2"/>
              <a:buChar char="Ø"/>
            </a:pPr>
            <a:r>
              <a:rPr lang="en-GB" dirty="0"/>
              <a:t>Security settings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VPC</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8750" t="13086" r="18555" b="12890"/>
          <a:stretch/>
        </p:blipFill>
        <p:spPr>
          <a:xfrm>
            <a:off x="10659911" y="405483"/>
            <a:ext cx="1065243" cy="1257717"/>
          </a:xfrm>
          <a:prstGeom prst="rect">
            <a:avLst/>
          </a:prstGeom>
        </p:spPr>
      </p:pic>
    </p:spTree>
    <p:extLst>
      <p:ext uri="{BB962C8B-B14F-4D97-AF65-F5344CB8AC3E}">
        <p14:creationId xmlns:p14="http://schemas.microsoft.com/office/powerpoint/2010/main" val="3971904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414000" y="1929600"/>
            <a:ext cx="5580000" cy="4546800"/>
          </a:xfrm>
        </p:spPr>
        <p:txBody>
          <a:bodyPr/>
          <a:lstStyle/>
          <a:p>
            <a:pPr marL="0" indent="0">
              <a:buNone/>
            </a:pPr>
            <a:r>
              <a:rPr lang="en-GB" dirty="0"/>
              <a:t>Each VPC is contained within a region. </a:t>
            </a:r>
          </a:p>
          <a:p>
            <a:pPr lvl="1">
              <a:buFont typeface="Wingdings" panose="05000000000000000000" pitchFamily="2" charset="2"/>
              <a:buChar char="Ø"/>
            </a:pPr>
            <a:r>
              <a:rPr lang="en-GB" dirty="0"/>
              <a:t>Resources within that VPC cannot exist outside of that region. </a:t>
            </a:r>
          </a:p>
          <a:p>
            <a:pPr lvl="1">
              <a:buFont typeface="Wingdings" panose="05000000000000000000" pitchFamily="2" charset="2"/>
              <a:buChar char="Ø"/>
            </a:pPr>
            <a:r>
              <a:rPr lang="en-GB" dirty="0"/>
              <a:t>There are ways to connect VPCs in different regions to each other without going through the public Internet</a:t>
            </a:r>
          </a:p>
          <a:p>
            <a:pPr marL="457200" lvl="1" indent="0">
              <a:buNone/>
            </a:pPr>
            <a:endParaRPr lang="en-GB" dirty="0"/>
          </a:p>
          <a:p>
            <a:pPr marL="57150" indent="0">
              <a:buNone/>
            </a:pPr>
            <a:r>
              <a:rPr lang="en-GB" dirty="0"/>
              <a:t>However, resources in different Availability Zones within that region can exist in the same VPC.</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VPC</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8750" t="13086" r="18555" b="12890"/>
          <a:stretch/>
        </p:blipFill>
        <p:spPr>
          <a:xfrm>
            <a:off x="10659911" y="405483"/>
            <a:ext cx="1065243" cy="1257717"/>
          </a:xfrm>
          <a:prstGeom prst="rect">
            <a:avLst/>
          </a:prstGeom>
        </p:spPr>
      </p:pic>
      <p:grpSp>
        <p:nvGrpSpPr>
          <p:cNvPr id="12" name="Group 11"/>
          <p:cNvGrpSpPr/>
          <p:nvPr/>
        </p:nvGrpSpPr>
        <p:grpSpPr>
          <a:xfrm>
            <a:off x="6358227" y="1929600"/>
            <a:ext cx="4301684" cy="4406331"/>
            <a:chOff x="3186764" y="1974141"/>
            <a:chExt cx="2482515" cy="2542907"/>
          </a:xfrm>
        </p:grpSpPr>
        <p:sp>
          <p:nvSpPr>
            <p:cNvPr id="13" name="Rounded Rectangle 21"/>
            <p:cNvSpPr/>
            <p:nvPr/>
          </p:nvSpPr>
          <p:spPr>
            <a:xfrm>
              <a:off x="3703393" y="25549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14" name="Rounded Rectangle 28"/>
            <p:cNvSpPr/>
            <p:nvPr/>
          </p:nvSpPr>
          <p:spPr>
            <a:xfrm>
              <a:off x="3518848" y="2188564"/>
              <a:ext cx="2150431" cy="2328484"/>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TextBox 33"/>
            <p:cNvSpPr txBox="1">
              <a:spLocks noChangeArrowheads="1"/>
            </p:cNvSpPr>
            <p:nvPr/>
          </p:nvSpPr>
          <p:spPr bwMode="auto">
            <a:xfrm>
              <a:off x="3186764" y="1974141"/>
              <a:ext cx="1555750" cy="230905"/>
            </a:xfrm>
            <a:prstGeom prst="rect">
              <a:avLst/>
            </a:prstGeom>
            <a:noFill/>
            <a:ln w="9525">
              <a:noFill/>
              <a:miter lim="800000"/>
              <a:headEnd/>
              <a:tailEnd/>
            </a:ln>
          </p:spPr>
          <p:txBody>
            <a:bodyPr>
              <a:spAutoFit/>
            </a:bodyPr>
            <a:lstStyle/>
            <a:p>
              <a:pPr algn="ctr"/>
              <a:r>
                <a:rPr lang="en-US" sz="2000" b="1" dirty="0">
                  <a:latin typeface="+mj-lt"/>
                  <a:ea typeface="Verdana" pitchFamily="34" charset="0"/>
                  <a:cs typeface="Helvetica Neue"/>
                </a:rPr>
                <a:t>AWS Region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270" y="2289860"/>
              <a:ext cx="599171" cy="391125"/>
            </a:xfrm>
            <a:prstGeom prst="rect">
              <a:avLst/>
            </a:prstGeom>
          </p:spPr>
        </p:pic>
      </p:grpSp>
    </p:spTree>
    <p:extLst>
      <p:ext uri="{BB962C8B-B14F-4D97-AF65-F5344CB8AC3E}">
        <p14:creationId xmlns:p14="http://schemas.microsoft.com/office/powerpoint/2010/main" val="234883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Each VPC lives in a region.</a:t>
            </a:r>
          </a:p>
          <a:p>
            <a:pPr marL="0" indent="0">
              <a:buNone/>
            </a:pPr>
            <a:r>
              <a:rPr lang="en-GB" dirty="0"/>
              <a:t>VPCs can include resources in more than one Availability Zone.</a:t>
            </a:r>
          </a:p>
          <a:p>
            <a:pPr marL="0" indent="0">
              <a:buNone/>
            </a:pPr>
            <a:r>
              <a:rPr lang="en-GB" dirty="0"/>
              <a:t>You can have multiple VPCs in the same account and region and in multiple regions or accounts.</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VPC</a:t>
            </a:r>
          </a:p>
        </p:txBody>
      </p:sp>
      <p:grpSp>
        <p:nvGrpSpPr>
          <p:cNvPr id="7" name="Group 6"/>
          <p:cNvGrpSpPr/>
          <p:nvPr/>
        </p:nvGrpSpPr>
        <p:grpSpPr>
          <a:xfrm>
            <a:off x="865352" y="3264856"/>
            <a:ext cx="10502096" cy="3329605"/>
            <a:chOff x="609600" y="1991641"/>
            <a:chExt cx="8037634" cy="2548267"/>
          </a:xfrm>
        </p:grpSpPr>
        <p:grpSp>
          <p:nvGrpSpPr>
            <p:cNvPr id="8" name="Group 7"/>
            <p:cNvGrpSpPr/>
            <p:nvPr/>
          </p:nvGrpSpPr>
          <p:grpSpPr>
            <a:xfrm>
              <a:off x="845893" y="2577760"/>
              <a:ext cx="1751013" cy="1935221"/>
              <a:chOff x="685800" y="1905000"/>
              <a:chExt cx="1751013" cy="1935221"/>
            </a:xfrm>
          </p:grpSpPr>
          <p:sp>
            <p:nvSpPr>
              <p:cNvPr id="28"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29" name="TextBox 93"/>
              <p:cNvSpPr txBox="1">
                <a:spLocks noChangeArrowheads="1"/>
              </p:cNvSpPr>
              <p:nvPr/>
            </p:nvSpPr>
            <p:spPr bwMode="auto">
              <a:xfrm>
                <a:off x="775042" y="3609389"/>
                <a:ext cx="1557337" cy="230832"/>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a:latin typeface="Helvetica Neue"/>
                    <a:ea typeface="Verdana" pitchFamily="34" charset="0"/>
                    <a:cs typeface="Helvetica Neue"/>
                  </a:rPr>
                  <a:t>Development</a:t>
                </a:r>
              </a:p>
            </p:txBody>
          </p:sp>
        </p:grpSp>
        <p:grpSp>
          <p:nvGrpSpPr>
            <p:cNvPr id="9" name="Group 8"/>
            <p:cNvGrpSpPr/>
            <p:nvPr/>
          </p:nvGrpSpPr>
          <p:grpSpPr>
            <a:xfrm>
              <a:off x="2752480" y="2577760"/>
              <a:ext cx="1751013" cy="1935221"/>
              <a:chOff x="685800" y="1905000"/>
              <a:chExt cx="1751013" cy="1935221"/>
            </a:xfrm>
          </p:grpSpPr>
          <p:sp>
            <p:nvSpPr>
              <p:cNvPr id="26" name="Rounded Rectangle 18"/>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27" name="TextBox 40"/>
              <p:cNvSpPr txBox="1">
                <a:spLocks noChangeArrowheads="1"/>
              </p:cNvSpPr>
              <p:nvPr/>
            </p:nvSpPr>
            <p:spPr bwMode="auto">
              <a:xfrm>
                <a:off x="813275" y="3609389"/>
                <a:ext cx="1557337" cy="230832"/>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a:latin typeface="Helvetica Neue"/>
                    <a:ea typeface="Verdana" pitchFamily="34" charset="0"/>
                    <a:cs typeface="Helvetica Neue"/>
                  </a:rPr>
                  <a:t>Integration</a:t>
                </a:r>
              </a:p>
            </p:txBody>
          </p:sp>
        </p:grpSp>
        <p:sp>
          <p:nvSpPr>
            <p:cNvPr id="10" name="Rounded Rectangle 26"/>
            <p:cNvSpPr/>
            <p:nvPr/>
          </p:nvSpPr>
          <p:spPr>
            <a:xfrm>
              <a:off x="752914" y="2735993"/>
              <a:ext cx="7653418" cy="67776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2"/>
            <p:cNvSpPr txBox="1">
              <a:spLocks noChangeArrowheads="1"/>
            </p:cNvSpPr>
            <p:nvPr/>
          </p:nvSpPr>
          <p:spPr bwMode="auto">
            <a:xfrm>
              <a:off x="3947247" y="3119720"/>
              <a:ext cx="1248254" cy="215444"/>
            </a:xfrm>
            <a:prstGeom prst="rect">
              <a:avLst/>
            </a:prstGeom>
            <a:solidFill>
              <a:schemeClr val="bg1"/>
            </a:solidFill>
            <a:ln w="9525">
              <a:noFill/>
              <a:miter lim="800000"/>
              <a:headEnd/>
              <a:tailEnd/>
            </a:ln>
          </p:spPr>
          <p:txBody>
            <a:bodyPr wrap="square">
              <a:spAutoFit/>
            </a:bodyPr>
            <a:lstStyle/>
            <a:p>
              <a:pPr algn="ctr"/>
              <a:r>
                <a:rPr lang="en-US" sz="800" b="1" dirty="0">
                  <a:solidFill>
                    <a:srgbClr val="F7981F"/>
                  </a:solidFill>
                  <a:latin typeface="+mj-lt"/>
                  <a:ea typeface="Verdana" pitchFamily="34" charset="0"/>
                  <a:cs typeface="Helvetica Neue"/>
                </a:rPr>
                <a:t>Availability Zone A</a:t>
              </a:r>
            </a:p>
          </p:txBody>
        </p:sp>
        <p:sp>
          <p:nvSpPr>
            <p:cNvPr id="12" name="Rounded Rectangle 28"/>
            <p:cNvSpPr/>
            <p:nvPr/>
          </p:nvSpPr>
          <p:spPr>
            <a:xfrm>
              <a:off x="609600" y="2211424"/>
              <a:ext cx="7932493" cy="2328484"/>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 name="TextBox 33"/>
            <p:cNvSpPr txBox="1">
              <a:spLocks noChangeArrowheads="1"/>
            </p:cNvSpPr>
            <p:nvPr/>
          </p:nvSpPr>
          <p:spPr bwMode="auto">
            <a:xfrm>
              <a:off x="7091484" y="1991641"/>
              <a:ext cx="1555750" cy="200220"/>
            </a:xfrm>
            <a:prstGeom prst="rect">
              <a:avLst/>
            </a:prstGeom>
            <a:noFill/>
            <a:ln w="9525">
              <a:noFill/>
              <a:miter lim="800000"/>
              <a:headEnd/>
              <a:tailEnd/>
            </a:ln>
          </p:spPr>
          <p:txBody>
            <a:bodyPr>
              <a:spAutoFit/>
            </a:bodyPr>
            <a:lstStyle/>
            <a:p>
              <a:pPr algn="ctr"/>
              <a:r>
                <a:rPr lang="en-US" sz="1100" b="1" dirty="0">
                  <a:latin typeface="+mj-lt"/>
                  <a:ea typeface="Verdana" pitchFamily="34" charset="0"/>
                  <a:cs typeface="Helvetica Neue"/>
                </a:rPr>
                <a:t>AWS Region</a:t>
              </a:r>
            </a:p>
          </p:txBody>
        </p:sp>
        <p:sp>
          <p:nvSpPr>
            <p:cNvPr id="14" name="Rounded Rectangle 32"/>
            <p:cNvSpPr/>
            <p:nvPr/>
          </p:nvSpPr>
          <p:spPr>
            <a:xfrm>
              <a:off x="752914" y="3500015"/>
              <a:ext cx="7653418" cy="67776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TextBox 32"/>
            <p:cNvSpPr txBox="1">
              <a:spLocks noChangeArrowheads="1"/>
            </p:cNvSpPr>
            <p:nvPr/>
          </p:nvSpPr>
          <p:spPr bwMode="auto">
            <a:xfrm>
              <a:off x="3933601" y="3865034"/>
              <a:ext cx="1248254" cy="215444"/>
            </a:xfrm>
            <a:prstGeom prst="rect">
              <a:avLst/>
            </a:prstGeom>
            <a:solidFill>
              <a:schemeClr val="bg1"/>
            </a:solidFill>
            <a:ln w="9525">
              <a:noFill/>
              <a:miter lim="800000"/>
              <a:headEnd/>
              <a:tailEnd/>
            </a:ln>
          </p:spPr>
          <p:txBody>
            <a:bodyPr wrap="square">
              <a:spAutoFit/>
            </a:bodyPr>
            <a:lstStyle/>
            <a:p>
              <a:pPr algn="ctr"/>
              <a:r>
                <a:rPr lang="en-US" sz="800" b="1" dirty="0">
                  <a:solidFill>
                    <a:srgbClr val="F7981F"/>
                  </a:solidFill>
                  <a:latin typeface="+mj-lt"/>
                  <a:ea typeface="Verdana" pitchFamily="34" charset="0"/>
                  <a:cs typeface="Helvetica Neue"/>
                </a:rPr>
                <a:t>Availability Zone B</a:t>
              </a:r>
            </a:p>
          </p:txBody>
        </p:sp>
        <p:grpSp>
          <p:nvGrpSpPr>
            <p:cNvPr id="16" name="Group 15"/>
            <p:cNvGrpSpPr/>
            <p:nvPr/>
          </p:nvGrpSpPr>
          <p:grpSpPr>
            <a:xfrm>
              <a:off x="4641850" y="2577760"/>
              <a:ext cx="1751013" cy="1935221"/>
              <a:chOff x="4657480" y="2577760"/>
              <a:chExt cx="1751013" cy="1935221"/>
            </a:xfrm>
          </p:grpSpPr>
          <p:sp>
            <p:nvSpPr>
              <p:cNvPr id="24" name="Rounded Rectangle 15"/>
              <p:cNvSpPr/>
              <p:nvPr/>
            </p:nvSpPr>
            <p:spPr>
              <a:xfrm>
                <a:off x="4657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25" name="TextBox 40"/>
              <p:cNvSpPr txBox="1">
                <a:spLocks noChangeArrowheads="1"/>
              </p:cNvSpPr>
              <p:nvPr/>
            </p:nvSpPr>
            <p:spPr bwMode="auto">
              <a:xfrm>
                <a:off x="4835578" y="4282149"/>
                <a:ext cx="1557337" cy="230832"/>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a:latin typeface="Helvetica Neue"/>
                    <a:ea typeface="Verdana" pitchFamily="34" charset="0"/>
                    <a:cs typeface="Helvetica Neue"/>
                  </a:rPr>
                  <a:t>Pre-production</a:t>
                </a:r>
              </a:p>
            </p:txBody>
          </p:sp>
        </p:grpSp>
        <p:grpSp>
          <p:nvGrpSpPr>
            <p:cNvPr id="17" name="Group 16"/>
            <p:cNvGrpSpPr/>
            <p:nvPr/>
          </p:nvGrpSpPr>
          <p:grpSpPr>
            <a:xfrm>
              <a:off x="6546850" y="2577760"/>
              <a:ext cx="1751013" cy="1935221"/>
              <a:chOff x="6562480" y="2577760"/>
              <a:chExt cx="1751013" cy="1935221"/>
            </a:xfrm>
          </p:grpSpPr>
          <p:sp>
            <p:nvSpPr>
              <p:cNvPr id="22" name="Rounded Rectangle 12"/>
              <p:cNvSpPr/>
              <p:nvPr/>
            </p:nvSpPr>
            <p:spPr>
              <a:xfrm>
                <a:off x="6562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23" name="TextBox 40"/>
              <p:cNvSpPr txBox="1">
                <a:spLocks noChangeArrowheads="1"/>
              </p:cNvSpPr>
              <p:nvPr/>
            </p:nvSpPr>
            <p:spPr bwMode="auto">
              <a:xfrm>
                <a:off x="6704413" y="4282149"/>
                <a:ext cx="1557337" cy="230832"/>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a:latin typeface="Helvetica Neue"/>
                    <a:ea typeface="Verdana" pitchFamily="34" charset="0"/>
                    <a:cs typeface="Helvetica Neue"/>
                  </a:rPr>
                  <a:t>Production</a:t>
                </a:r>
              </a:p>
            </p:txBody>
          </p:sp>
        </p:gr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2317941"/>
              <a:ext cx="599171" cy="39112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943" y="2317941"/>
              <a:ext cx="599171" cy="39112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054" y="2302575"/>
              <a:ext cx="599171" cy="391125"/>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5" y="2302703"/>
              <a:ext cx="599171" cy="391125"/>
            </a:xfrm>
            <a:prstGeom prst="rect">
              <a:avLst/>
            </a:prstGeom>
          </p:spPr>
        </p:pic>
      </p:grpSp>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18750" t="13086" r="18555" b="12890"/>
          <a:stretch/>
        </p:blipFill>
        <p:spPr>
          <a:xfrm>
            <a:off x="10709884" y="405483"/>
            <a:ext cx="1065243" cy="1257717"/>
          </a:xfrm>
          <a:prstGeom prst="rect">
            <a:avLst/>
          </a:prstGeom>
        </p:spPr>
      </p:pic>
    </p:spTree>
    <p:extLst>
      <p:ext uri="{BB962C8B-B14F-4D97-AF65-F5344CB8AC3E}">
        <p14:creationId xmlns:p14="http://schemas.microsoft.com/office/powerpoint/2010/main" val="4219271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Amazon Elastic Compute Cloud (EC2) offers virtual computing environments (instances) which you can launch and manage with a few clicks of a mouse or a few lines of code.</a:t>
            </a:r>
          </a:p>
          <a:p>
            <a:pPr marL="0" indent="0">
              <a:buNone/>
            </a:pPr>
            <a:endParaRPr lang="en-GB" dirty="0"/>
          </a:p>
          <a:p>
            <a:pPr lvl="1">
              <a:buFont typeface="Wingdings" panose="05000000000000000000" pitchFamily="2" charset="2"/>
              <a:buChar char="q"/>
            </a:pPr>
            <a:r>
              <a:rPr lang="en-GB" dirty="0"/>
              <a:t>Most server operating systems are supported.</a:t>
            </a:r>
          </a:p>
          <a:p>
            <a:pPr lvl="1">
              <a:buFont typeface="Wingdings" panose="05000000000000000000" pitchFamily="2" charset="2"/>
              <a:buChar char="q"/>
            </a:pPr>
            <a:r>
              <a:rPr lang="en-GB" dirty="0"/>
              <a:t>Create, save, and reuse your own server images (Amazon Machine Images). </a:t>
            </a:r>
          </a:p>
          <a:p>
            <a:pPr lvl="1">
              <a:buFont typeface="Wingdings" panose="05000000000000000000" pitchFamily="2" charset="2"/>
              <a:buChar char="q"/>
            </a:pPr>
            <a:r>
              <a:rPr lang="en-GB" dirty="0"/>
              <a:t>Launch one instance at a time, or launch a whole fleet.</a:t>
            </a:r>
          </a:p>
          <a:p>
            <a:pPr lvl="1">
              <a:buFont typeface="Wingdings" panose="05000000000000000000" pitchFamily="2" charset="2"/>
              <a:buChar char="q"/>
            </a:pPr>
            <a:r>
              <a:rPr lang="en-GB" dirty="0"/>
              <a:t>Add more instances when you need them; terminate when you don't. </a:t>
            </a:r>
          </a:p>
          <a:p>
            <a:pPr lvl="1">
              <a:buFont typeface="Wingdings" panose="05000000000000000000" pitchFamily="2" charset="2"/>
              <a:buChar char="q"/>
            </a:pPr>
            <a:r>
              <a:rPr lang="en-GB" dirty="0"/>
              <a:t>CPU, memory, storage, networking, graphics, and general purpose types are available.</a:t>
            </a:r>
          </a:p>
          <a:p>
            <a:pPr lvl="1">
              <a:buFont typeface="Wingdings" panose="05000000000000000000" pitchFamily="2" charset="2"/>
              <a:buChar char="q"/>
            </a:pPr>
            <a:r>
              <a:rPr lang="en-GB" dirty="0"/>
              <a:t>Use security groups to control traffic to and from instances.</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What is Amazon EC2?</a:t>
            </a:r>
          </a:p>
        </p:txBody>
      </p:sp>
      <p:pic>
        <p:nvPicPr>
          <p:cNvPr id="5" name="Picture 39"/>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653710" y="278830"/>
            <a:ext cx="1165090" cy="1384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6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Amazon Web Services is a secure cloud services platform with over 50 different services that include solutions for:</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What exactly is Amazon Web Services?</a:t>
            </a:r>
          </a:p>
        </p:txBody>
      </p:sp>
      <p:pic>
        <p:nvPicPr>
          <p:cNvPr id="4" name="Picture 3"/>
          <p:cNvPicPr>
            <a:picLocks noChangeAspect="1"/>
          </p:cNvPicPr>
          <p:nvPr/>
        </p:nvPicPr>
        <p:blipFill rotWithShape="1">
          <a:blip r:embed="rId3"/>
          <a:srcRect l="6338" t="7589" r="81102"/>
          <a:stretch/>
        </p:blipFill>
        <p:spPr>
          <a:xfrm>
            <a:off x="1186463" y="2722772"/>
            <a:ext cx="1113177" cy="917708"/>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rotWithShape="1">
          <a:blip r:embed="rId3"/>
          <a:srcRect l="24119" t="7589" r="49265"/>
          <a:stretch/>
        </p:blipFill>
        <p:spPr>
          <a:xfrm>
            <a:off x="4235816" y="3957632"/>
            <a:ext cx="2358875" cy="917708"/>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3"/>
          <a:srcRect l="54761" t="7589" r="29688"/>
          <a:stretch/>
        </p:blipFill>
        <p:spPr>
          <a:xfrm>
            <a:off x="7563978" y="3953940"/>
            <a:ext cx="1378219" cy="917708"/>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3"/>
          <a:srcRect l="79271" t="7589" r="4318"/>
          <a:stretch/>
        </p:blipFill>
        <p:spPr>
          <a:xfrm>
            <a:off x="9108704" y="2722772"/>
            <a:ext cx="1454418" cy="917708"/>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srcRect l="2327" r="84787"/>
          <a:stretch/>
        </p:blipFill>
        <p:spPr>
          <a:xfrm>
            <a:off x="1203029" y="5270306"/>
            <a:ext cx="1080046" cy="932893"/>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rotWithShape="1">
          <a:blip r:embed="rId4"/>
          <a:srcRect l="23027" r="52622"/>
          <a:stretch/>
        </p:blipFill>
        <p:spPr>
          <a:xfrm>
            <a:off x="3374430" y="2758292"/>
            <a:ext cx="2040824" cy="932893"/>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rotWithShape="1">
          <a:blip r:embed="rId4"/>
          <a:srcRect l="52267" r="29313"/>
          <a:stretch/>
        </p:blipFill>
        <p:spPr>
          <a:xfrm>
            <a:off x="6490044" y="2722772"/>
            <a:ext cx="1543870" cy="932893"/>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4"/>
          <a:srcRect l="78185" r="1654"/>
          <a:stretch/>
        </p:blipFill>
        <p:spPr>
          <a:xfrm>
            <a:off x="9571685" y="3953940"/>
            <a:ext cx="1689644" cy="932893"/>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rotWithShape="1">
          <a:blip r:embed="rId5"/>
          <a:srcRect r="81585"/>
          <a:stretch/>
        </p:blipFill>
        <p:spPr>
          <a:xfrm>
            <a:off x="1665477" y="3961325"/>
            <a:ext cx="1533621" cy="910323"/>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rotWithShape="1">
          <a:blip r:embed="rId5"/>
          <a:srcRect l="25323" r="53673"/>
          <a:stretch/>
        </p:blipFill>
        <p:spPr>
          <a:xfrm>
            <a:off x="3076009" y="5270306"/>
            <a:ext cx="1749278" cy="910323"/>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a:srcRect l="52201" r="27431"/>
          <a:stretch/>
        </p:blipFill>
        <p:spPr>
          <a:xfrm>
            <a:off x="5867708" y="5260053"/>
            <a:ext cx="1696270" cy="910323"/>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rotWithShape="1">
          <a:blip r:embed="rId5"/>
          <a:srcRect l="78045"/>
          <a:stretch/>
        </p:blipFill>
        <p:spPr>
          <a:xfrm>
            <a:off x="8625760" y="5270306"/>
            <a:ext cx="1828480" cy="91032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EC2 Instance types are optimized for different use cases and come in multiple sizes. This allows you to optimally scale resources to your workload requirements.</a:t>
            </a:r>
          </a:p>
          <a:p>
            <a:pPr marL="0" indent="0">
              <a:buNone/>
            </a:pPr>
            <a:endParaRPr lang="en-GB" dirty="0"/>
          </a:p>
          <a:p>
            <a:pPr marL="0" indent="0">
              <a:buNone/>
            </a:pPr>
            <a:r>
              <a:rPr lang="en-GB" dirty="0"/>
              <a:t>AWS uses Intel® Xeon® processors for EC2 Instances providing customers with high performance and value.</a:t>
            </a:r>
          </a:p>
          <a:p>
            <a:pPr marL="0" indent="0">
              <a:buNone/>
            </a:pPr>
            <a:endParaRPr lang="en-GB" dirty="0"/>
          </a:p>
          <a:p>
            <a:pPr marL="0" indent="0">
              <a:buNone/>
            </a:pPr>
            <a:r>
              <a:rPr lang="en-GB" dirty="0"/>
              <a:t>Consider the following when choosing your instances: Core count, Memory size, Storage size and type, Network performance, and CPU technologies.</a:t>
            </a:r>
          </a:p>
          <a:p>
            <a:pPr marL="0" indent="0">
              <a:buNone/>
            </a:pPr>
            <a:endParaRPr lang="en-GB" dirty="0"/>
          </a:p>
          <a:p>
            <a:pPr marL="0" indent="0">
              <a:buNone/>
            </a:pPr>
            <a:r>
              <a:rPr lang="en-GB" dirty="0"/>
              <a:t>Hurry Up and Go Idle - A larger compute instance can save you time and money, therefore paying more per hour for a shorter amount of time can be less expensive. </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Choosing the right EC2 Instance</a:t>
            </a:r>
          </a:p>
        </p:txBody>
      </p:sp>
      <p:pic>
        <p:nvPicPr>
          <p:cNvPr id="4" name="Picture 39"/>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653710" y="278830"/>
            <a:ext cx="1165090" cy="1384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654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6200000">
            <a:off x="-3117600" y="3283200"/>
            <a:ext cx="7020000" cy="295200"/>
          </a:xfrm>
        </p:spPr>
        <p:txBody>
          <a:bodyPr/>
          <a:lstStyle/>
          <a:p>
            <a:r>
              <a:rPr lang="en-GB" dirty="0"/>
              <a:t>EC2 Pricing Options</a:t>
            </a:r>
          </a:p>
        </p:txBody>
      </p:sp>
      <p:graphicFrame>
        <p:nvGraphicFramePr>
          <p:cNvPr id="7" name="Content Placeholder 4"/>
          <p:cNvGraphicFramePr>
            <a:graphicFrameLocks/>
          </p:cNvGraphicFramePr>
          <p:nvPr>
            <p:extLst>
              <p:ext uri="{D42A27DB-BD31-4B8C-83A1-F6EECF244321}">
                <p14:modId xmlns:p14="http://schemas.microsoft.com/office/powerpoint/2010/main" val="2036770842"/>
              </p:ext>
            </p:extLst>
          </p:nvPr>
        </p:nvGraphicFramePr>
        <p:xfrm>
          <a:off x="949124" y="1335103"/>
          <a:ext cx="3656907" cy="4792864"/>
        </p:xfrm>
        <a:graphic>
          <a:graphicData uri="http://schemas.openxmlformats.org/drawingml/2006/table">
            <a:tbl>
              <a:tblPr firstRow="1" bandRow="1">
                <a:tableStyleId>{5C22544A-7EE6-4342-B048-85BDC9FD1C3A}</a:tableStyleId>
              </a:tblPr>
              <a:tblGrid>
                <a:gridCol w="1089702">
                  <a:extLst>
                    <a:ext uri="{9D8B030D-6E8A-4147-A177-3AD203B41FA5}">
                      <a16:colId xmlns:a16="http://schemas.microsoft.com/office/drawing/2014/main" val="20000"/>
                    </a:ext>
                  </a:extLst>
                </a:gridCol>
                <a:gridCol w="2567205">
                  <a:extLst>
                    <a:ext uri="{9D8B030D-6E8A-4147-A177-3AD203B41FA5}">
                      <a16:colId xmlns:a16="http://schemas.microsoft.com/office/drawing/2014/main" val="20001"/>
                    </a:ext>
                  </a:extLst>
                </a:gridCol>
              </a:tblGrid>
              <a:tr h="371252">
                <a:tc>
                  <a:txBody>
                    <a:bodyPr/>
                    <a:lstStyle/>
                    <a:p>
                      <a:pPr algn="r"/>
                      <a:endParaRPr lang="en-US" sz="1600" dirty="0">
                        <a:latin typeface="+mn-lt"/>
                      </a:endParaRPr>
                    </a:p>
                  </a:txBody>
                  <a:tcPr marL="91884" marR="91884" marT="45942" marB="45942" anchor="ctr">
                    <a:noFill/>
                  </a:tcPr>
                </a:tc>
                <a:tc>
                  <a:txBody>
                    <a:bodyPr/>
                    <a:lstStyle/>
                    <a:p>
                      <a:pPr algn="ctr"/>
                      <a:r>
                        <a:rPr lang="en-US" sz="1600" dirty="0">
                          <a:latin typeface="+mn-lt"/>
                        </a:rPr>
                        <a:t>On-Demand Instances</a:t>
                      </a:r>
                    </a:p>
                  </a:txBody>
                  <a:tcPr marL="91884" marR="91884" marT="45942" marB="45942" anchor="ctr"/>
                </a:tc>
                <a:extLst>
                  <a:ext uri="{0D108BD9-81ED-4DB2-BD59-A6C34878D82A}">
                    <a16:rowId xmlns:a16="http://schemas.microsoft.com/office/drawing/2014/main" val="10000"/>
                  </a:ext>
                </a:extLst>
              </a:tr>
              <a:tr h="891005">
                <a:tc>
                  <a:txBody>
                    <a:bodyPr/>
                    <a:lstStyle/>
                    <a:p>
                      <a:pPr algn="r"/>
                      <a:r>
                        <a:rPr lang="en-US" sz="1600" dirty="0">
                          <a:latin typeface="+mn-lt"/>
                        </a:rPr>
                        <a:t>Term</a:t>
                      </a:r>
                    </a:p>
                  </a:txBody>
                  <a:tcPr marL="91884" marR="91884" marT="45942" marB="45942">
                    <a:noFill/>
                  </a:tcPr>
                </a:tc>
                <a:tc>
                  <a:txBody>
                    <a:bodyPr/>
                    <a:lstStyle/>
                    <a:p>
                      <a:r>
                        <a:rPr lang="en-US" sz="1600" baseline="0" dirty="0">
                          <a:latin typeface="+mn-lt"/>
                        </a:rPr>
                        <a:t>Pay as you go</a:t>
                      </a:r>
                      <a:endParaRPr lang="en-US" sz="1600" dirty="0">
                        <a:latin typeface="+mn-lt"/>
                      </a:endParaRPr>
                    </a:p>
                  </a:txBody>
                  <a:tcPr marL="91884" marR="91884" marT="45942" marB="45942"/>
                </a:tc>
                <a:extLst>
                  <a:ext uri="{0D108BD9-81ED-4DB2-BD59-A6C34878D82A}">
                    <a16:rowId xmlns:a16="http://schemas.microsoft.com/office/drawing/2014/main" val="10001"/>
                  </a:ext>
                </a:extLst>
              </a:tr>
              <a:tr h="634841">
                <a:tc>
                  <a:txBody>
                    <a:bodyPr/>
                    <a:lstStyle/>
                    <a:p>
                      <a:pPr algn="r"/>
                      <a:r>
                        <a:rPr lang="en-US" sz="1600" dirty="0">
                          <a:latin typeface="+mn-lt"/>
                        </a:rPr>
                        <a:t>Benefit</a:t>
                      </a:r>
                    </a:p>
                  </a:txBody>
                  <a:tcPr marL="91884" marR="91884" marT="45942" marB="45942">
                    <a:noFill/>
                  </a:tcPr>
                </a:tc>
                <a:tc>
                  <a:txBody>
                    <a:bodyPr/>
                    <a:lstStyle/>
                    <a:p>
                      <a:r>
                        <a:rPr lang="en-US" sz="1600" dirty="0">
                          <a:latin typeface="+mn-lt"/>
                        </a:rPr>
                        <a:t>Low cost and flexibility</a:t>
                      </a:r>
                    </a:p>
                  </a:txBody>
                  <a:tcPr marL="91884" marR="91884" marT="45942" marB="45942"/>
                </a:tc>
                <a:extLst>
                  <a:ext uri="{0D108BD9-81ED-4DB2-BD59-A6C34878D82A}">
                    <a16:rowId xmlns:a16="http://schemas.microsoft.com/office/drawing/2014/main" val="10002"/>
                  </a:ext>
                </a:extLst>
              </a:tr>
              <a:tr h="668254">
                <a:tc>
                  <a:txBody>
                    <a:bodyPr/>
                    <a:lstStyle/>
                    <a:p>
                      <a:pPr algn="r"/>
                      <a:r>
                        <a:rPr lang="en-US" sz="1600" dirty="0">
                          <a:latin typeface="+mn-lt"/>
                        </a:rPr>
                        <a:t>Cost</a:t>
                      </a:r>
                    </a:p>
                  </a:txBody>
                  <a:tcPr marL="91884" marR="91884" marT="45942" marB="45942">
                    <a:noFill/>
                  </a:tcPr>
                </a:tc>
                <a:tc>
                  <a:txBody>
                    <a:bodyPr/>
                    <a:lstStyle/>
                    <a:p>
                      <a:r>
                        <a:rPr lang="en-US" sz="1600" dirty="0">
                          <a:latin typeface="+mn-lt"/>
                        </a:rPr>
                        <a:t>Pay</a:t>
                      </a:r>
                      <a:r>
                        <a:rPr lang="en-US" sz="1600" baseline="0" dirty="0">
                          <a:latin typeface="+mn-lt"/>
                        </a:rPr>
                        <a:t> for what you use</a:t>
                      </a:r>
                      <a:endParaRPr lang="en-US" sz="1600" dirty="0">
                        <a:latin typeface="+mn-lt"/>
                      </a:endParaRPr>
                    </a:p>
                  </a:txBody>
                  <a:tcPr marL="91884" marR="91884" marT="45942" marB="45942"/>
                </a:tc>
                <a:extLst>
                  <a:ext uri="{0D108BD9-81ED-4DB2-BD59-A6C34878D82A}">
                    <a16:rowId xmlns:a16="http://schemas.microsoft.com/office/drawing/2014/main" val="10003"/>
                  </a:ext>
                </a:extLst>
              </a:tr>
              <a:tr h="2227512">
                <a:tc>
                  <a:txBody>
                    <a:bodyPr/>
                    <a:lstStyle/>
                    <a:p>
                      <a:pPr algn="r"/>
                      <a:r>
                        <a:rPr lang="en-US" sz="1600" dirty="0">
                          <a:latin typeface="+mn-lt"/>
                        </a:rPr>
                        <a:t>Use case</a:t>
                      </a:r>
                    </a:p>
                  </a:txBody>
                  <a:tcPr marL="91884" marR="91884" marT="45942" marB="45942">
                    <a:noFill/>
                  </a:tcPr>
                </a:tc>
                <a:tc>
                  <a:txBody>
                    <a:bodyPr/>
                    <a:lstStyle/>
                    <a:p>
                      <a:pPr marL="120650" indent="-120650">
                        <a:buFont typeface="Arial" panose="020B0604020202020204" pitchFamily="34" charset="0"/>
                        <a:buChar char="•"/>
                      </a:pPr>
                      <a:r>
                        <a:rPr lang="en-US" sz="1600" baseline="0" dirty="0">
                          <a:latin typeface="+mn-lt"/>
                        </a:rPr>
                        <a:t>Short-term, spiky, or unpredictable workloads</a:t>
                      </a:r>
                    </a:p>
                    <a:p>
                      <a:pPr marL="120650" indent="-120650">
                        <a:buFont typeface="Arial" panose="020B0604020202020204" pitchFamily="34" charset="0"/>
                        <a:buChar char="•"/>
                      </a:pPr>
                      <a:r>
                        <a:rPr lang="en-US" sz="1600" baseline="0" dirty="0">
                          <a:latin typeface="+mn-lt"/>
                        </a:rPr>
                        <a:t>Application development or testing</a:t>
                      </a:r>
                    </a:p>
                  </a:txBody>
                  <a:tcPr marL="91884" marR="91884" marT="45942" marB="45942"/>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3008304"/>
              </p:ext>
            </p:extLst>
          </p:nvPr>
        </p:nvGraphicFramePr>
        <p:xfrm>
          <a:off x="4771231" y="1338925"/>
          <a:ext cx="3553299" cy="4789042"/>
        </p:xfrm>
        <a:graphic>
          <a:graphicData uri="http://schemas.openxmlformats.org/drawingml/2006/table">
            <a:tbl>
              <a:tblPr firstRow="1" bandRow="1">
                <a:tableStyleId>{5C22544A-7EE6-4342-B048-85BDC9FD1C3A}</a:tableStyleId>
              </a:tblPr>
              <a:tblGrid>
                <a:gridCol w="3553299">
                  <a:extLst>
                    <a:ext uri="{9D8B030D-6E8A-4147-A177-3AD203B41FA5}">
                      <a16:colId xmlns:a16="http://schemas.microsoft.com/office/drawing/2014/main" val="20000"/>
                    </a:ext>
                  </a:extLst>
                </a:gridCol>
              </a:tblGrid>
              <a:tr h="371244">
                <a:tc>
                  <a:txBody>
                    <a:bodyPr/>
                    <a:lstStyle/>
                    <a:p>
                      <a:pPr algn="ctr"/>
                      <a:r>
                        <a:rPr lang="en-US" sz="1700" dirty="0">
                          <a:latin typeface="+mn-lt"/>
                        </a:rPr>
                        <a:t>Reserved</a:t>
                      </a:r>
                      <a:r>
                        <a:rPr lang="en-US" sz="1700" baseline="0" dirty="0">
                          <a:latin typeface="+mn-lt"/>
                        </a:rPr>
                        <a:t> Instances (RIs)</a:t>
                      </a:r>
                      <a:endParaRPr lang="en-US" sz="1700" dirty="0">
                        <a:latin typeface="+mn-lt"/>
                      </a:endParaRPr>
                    </a:p>
                  </a:txBody>
                  <a:tcPr marL="111373" marR="111373" marT="55687" marB="55687" anchor="ctr"/>
                </a:tc>
                <a:extLst>
                  <a:ext uri="{0D108BD9-81ED-4DB2-BD59-A6C34878D82A}">
                    <a16:rowId xmlns:a16="http://schemas.microsoft.com/office/drawing/2014/main" val="10000"/>
                  </a:ext>
                </a:extLst>
              </a:tr>
              <a:tr h="890985">
                <a:tc>
                  <a:txBody>
                    <a:bodyPr/>
                    <a:lstStyle/>
                    <a:p>
                      <a:r>
                        <a:rPr lang="en-US" sz="1700" dirty="0">
                          <a:latin typeface="+mn-lt"/>
                        </a:rPr>
                        <a:t>One year or three years</a:t>
                      </a:r>
                    </a:p>
                  </a:txBody>
                  <a:tcPr marL="111373" marR="111373" marT="55687" marB="55687"/>
                </a:tc>
                <a:extLst>
                  <a:ext uri="{0D108BD9-81ED-4DB2-BD59-A6C34878D82A}">
                    <a16:rowId xmlns:a16="http://schemas.microsoft.com/office/drawing/2014/main" val="10001"/>
                  </a:ext>
                </a:extLst>
              </a:tr>
              <a:tr h="631114">
                <a:tc>
                  <a:txBody>
                    <a:bodyPr/>
                    <a:lstStyle/>
                    <a:p>
                      <a:r>
                        <a:rPr lang="en-US" sz="1700" dirty="0">
                          <a:latin typeface="+mn-lt"/>
                        </a:rPr>
                        <a:t>Predictability</a:t>
                      </a:r>
                      <a:r>
                        <a:rPr lang="en-US" sz="1700" baseline="0" dirty="0">
                          <a:latin typeface="+mn-lt"/>
                        </a:rPr>
                        <a:t> </a:t>
                      </a:r>
                      <a:r>
                        <a:rPr lang="en-US" sz="1700" baseline="0">
                          <a:latin typeface="+mn-lt"/>
                        </a:rPr>
                        <a:t>ensures compute </a:t>
                      </a:r>
                      <a:r>
                        <a:rPr lang="en-US" sz="1700" baseline="0" dirty="0">
                          <a:latin typeface="+mn-lt"/>
                        </a:rPr>
                        <a:t>capacity is available when needed</a:t>
                      </a:r>
                      <a:endParaRPr lang="en-US" sz="1700" dirty="0">
                        <a:latin typeface="+mn-lt"/>
                      </a:endParaRPr>
                    </a:p>
                  </a:txBody>
                  <a:tcPr marL="111373" marR="111373" marT="55687" marB="55687"/>
                </a:tc>
                <a:extLst>
                  <a:ext uri="{0D108BD9-81ED-4DB2-BD59-A6C34878D82A}">
                    <a16:rowId xmlns:a16="http://schemas.microsoft.com/office/drawing/2014/main" val="10002"/>
                  </a:ext>
                </a:extLst>
              </a:tr>
              <a:tr h="668238">
                <a:tc>
                  <a:txBody>
                    <a:bodyPr/>
                    <a:lstStyle/>
                    <a:p>
                      <a:r>
                        <a:rPr lang="en-US" sz="1700" dirty="0">
                          <a:latin typeface="+mn-lt"/>
                        </a:rPr>
                        <a:t>Pay </a:t>
                      </a:r>
                      <a:r>
                        <a:rPr lang="en-US" sz="1700" baseline="0" dirty="0">
                          <a:latin typeface="+mn-lt"/>
                        </a:rPr>
                        <a:t>low or </a:t>
                      </a:r>
                      <a:r>
                        <a:rPr lang="en-US" sz="1700" baseline="0">
                          <a:latin typeface="+mn-lt"/>
                        </a:rPr>
                        <a:t>no upfront </a:t>
                      </a:r>
                      <a:r>
                        <a:rPr lang="en-US" sz="1700" baseline="0" dirty="0">
                          <a:latin typeface="+mn-lt"/>
                        </a:rPr>
                        <a:t>fee; overall cost is lower</a:t>
                      </a:r>
                      <a:endParaRPr lang="en-US" sz="1700" dirty="0">
                        <a:latin typeface="+mn-lt"/>
                      </a:endParaRPr>
                    </a:p>
                  </a:txBody>
                  <a:tcPr marL="111373" marR="111373" marT="55687" marB="55687"/>
                </a:tc>
                <a:extLst>
                  <a:ext uri="{0D108BD9-81ED-4DB2-BD59-A6C34878D82A}">
                    <a16:rowId xmlns:a16="http://schemas.microsoft.com/office/drawing/2014/main" val="10003"/>
                  </a:ext>
                </a:extLst>
              </a:tr>
              <a:tr h="2227461">
                <a:tc>
                  <a:txBody>
                    <a:bodyPr/>
                    <a:lstStyle/>
                    <a:p>
                      <a:pPr marL="120650" indent="-120650">
                        <a:buFont typeface="Arial" panose="020B0604020202020204" pitchFamily="34" charset="0"/>
                        <a:buChar char="•"/>
                      </a:pPr>
                      <a:r>
                        <a:rPr lang="en-US" sz="1700" dirty="0">
                          <a:latin typeface="+mn-lt"/>
                        </a:rPr>
                        <a:t>Steady state or predictable usage workloads</a:t>
                      </a:r>
                    </a:p>
                    <a:p>
                      <a:pPr marL="120650" indent="-120650">
                        <a:buFont typeface="Arial" panose="020B0604020202020204" pitchFamily="34" charset="0"/>
                        <a:buChar char="•"/>
                      </a:pPr>
                      <a:r>
                        <a:rPr lang="en-US" sz="1700" dirty="0">
                          <a:latin typeface="+mn-lt"/>
                        </a:rPr>
                        <a:t>Applications that require reserved capacity, including disaster recovery</a:t>
                      </a:r>
                    </a:p>
                    <a:p>
                      <a:pPr marL="120650" indent="-120650">
                        <a:buFont typeface="Arial" panose="020B0604020202020204" pitchFamily="34" charset="0"/>
                        <a:buChar char="•"/>
                      </a:pPr>
                      <a:r>
                        <a:rPr lang="en-US" sz="1700" dirty="0">
                          <a:latin typeface="+mn-lt"/>
                        </a:rPr>
                        <a:t>Users able to make upfront</a:t>
                      </a:r>
                      <a:r>
                        <a:rPr lang="en-US" sz="1700" baseline="0" dirty="0">
                          <a:latin typeface="+mn-lt"/>
                        </a:rPr>
                        <a:t> payments to reduce total computing costs even further</a:t>
                      </a:r>
                      <a:endParaRPr lang="en-US" sz="1700" dirty="0">
                        <a:latin typeface="+mn-lt"/>
                      </a:endParaRPr>
                    </a:p>
                  </a:txBody>
                  <a:tcPr marL="111373" marR="111373" marT="55687" marB="55687"/>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07393883"/>
              </p:ext>
            </p:extLst>
          </p:nvPr>
        </p:nvGraphicFramePr>
        <p:xfrm>
          <a:off x="8489730" y="1335102"/>
          <a:ext cx="3116316" cy="4796901"/>
        </p:xfrm>
        <a:graphic>
          <a:graphicData uri="http://schemas.openxmlformats.org/drawingml/2006/table">
            <a:tbl>
              <a:tblPr firstRow="1" bandRow="1">
                <a:tableStyleId>{5C22544A-7EE6-4342-B048-85BDC9FD1C3A}</a:tableStyleId>
              </a:tblPr>
              <a:tblGrid>
                <a:gridCol w="3116316">
                  <a:extLst>
                    <a:ext uri="{9D8B030D-6E8A-4147-A177-3AD203B41FA5}">
                      <a16:colId xmlns:a16="http://schemas.microsoft.com/office/drawing/2014/main" val="20000"/>
                    </a:ext>
                  </a:extLst>
                </a:gridCol>
              </a:tblGrid>
              <a:tr h="372059">
                <a:tc>
                  <a:txBody>
                    <a:bodyPr/>
                    <a:lstStyle/>
                    <a:p>
                      <a:pPr algn="ctr"/>
                      <a:r>
                        <a:rPr lang="en-US" sz="1700" dirty="0">
                          <a:latin typeface="+mn-lt"/>
                        </a:rPr>
                        <a:t>Spot Instances</a:t>
                      </a:r>
                    </a:p>
                  </a:txBody>
                  <a:tcPr marL="111502" marR="111502" marT="55751" marB="55751" anchor="ctr"/>
                </a:tc>
                <a:extLst>
                  <a:ext uri="{0D108BD9-81ED-4DB2-BD59-A6C34878D82A}">
                    <a16:rowId xmlns:a16="http://schemas.microsoft.com/office/drawing/2014/main" val="10000"/>
                  </a:ext>
                </a:extLst>
              </a:tr>
              <a:tr h="893172">
                <a:tc>
                  <a:txBody>
                    <a:bodyPr/>
                    <a:lstStyle/>
                    <a:p>
                      <a:r>
                        <a:rPr lang="en-US" sz="1700" dirty="0">
                          <a:latin typeface="+mn-lt"/>
                        </a:rPr>
                        <a:t>Bid on unused capacity; instances can be lost</a:t>
                      </a:r>
                      <a:r>
                        <a:rPr lang="en-US" sz="1700" baseline="0" dirty="0">
                          <a:latin typeface="+mn-lt"/>
                        </a:rPr>
                        <a:t> if you are outbid</a:t>
                      </a:r>
                      <a:endParaRPr lang="en-US" sz="1700" dirty="0">
                        <a:latin typeface="+mn-lt"/>
                      </a:endParaRPr>
                    </a:p>
                  </a:txBody>
                  <a:tcPr marL="111502" marR="111502" marT="55751" marB="55751"/>
                </a:tc>
                <a:extLst>
                  <a:ext uri="{0D108BD9-81ED-4DB2-BD59-A6C34878D82A}">
                    <a16:rowId xmlns:a16="http://schemas.microsoft.com/office/drawing/2014/main" val="10001"/>
                  </a:ext>
                </a:extLst>
              </a:tr>
              <a:tr h="632615">
                <a:tc>
                  <a:txBody>
                    <a:bodyPr/>
                    <a:lstStyle/>
                    <a:p>
                      <a:r>
                        <a:rPr lang="en-US" sz="1700" dirty="0">
                          <a:latin typeface="+mn-lt"/>
                        </a:rPr>
                        <a:t>Large scale, dynamic workload</a:t>
                      </a:r>
                    </a:p>
                  </a:txBody>
                  <a:tcPr marL="111502" marR="111502" marT="55751" marB="55751"/>
                </a:tc>
                <a:extLst>
                  <a:ext uri="{0D108BD9-81ED-4DB2-BD59-A6C34878D82A}">
                    <a16:rowId xmlns:a16="http://schemas.microsoft.com/office/drawing/2014/main" val="10002"/>
                  </a:ext>
                </a:extLst>
              </a:tr>
              <a:tr h="669013">
                <a:tc>
                  <a:txBody>
                    <a:bodyPr/>
                    <a:lstStyle/>
                    <a:p>
                      <a:r>
                        <a:rPr lang="en-US" sz="1700" dirty="0">
                          <a:latin typeface="+mn-lt"/>
                        </a:rPr>
                        <a:t>Spot price</a:t>
                      </a:r>
                      <a:r>
                        <a:rPr lang="en-US" sz="1700" baseline="0" dirty="0">
                          <a:latin typeface="+mn-lt"/>
                        </a:rPr>
                        <a:t> based on supply and demand</a:t>
                      </a:r>
                      <a:endParaRPr lang="en-US" sz="1700" dirty="0">
                        <a:latin typeface="+mn-lt"/>
                      </a:endParaRPr>
                    </a:p>
                  </a:txBody>
                  <a:tcPr marL="111502" marR="111502" marT="55751" marB="55751"/>
                </a:tc>
                <a:extLst>
                  <a:ext uri="{0D108BD9-81ED-4DB2-BD59-A6C34878D82A}">
                    <a16:rowId xmlns:a16="http://schemas.microsoft.com/office/drawing/2014/main" val="10003"/>
                  </a:ext>
                </a:extLst>
              </a:tr>
              <a:tr h="2230042">
                <a:tc>
                  <a:txBody>
                    <a:bodyPr/>
                    <a:lstStyle/>
                    <a:p>
                      <a:pPr marL="120650" indent="-120650">
                        <a:buFont typeface="Arial" panose="020B0604020202020204" pitchFamily="34" charset="0"/>
                        <a:buChar char="•"/>
                      </a:pPr>
                      <a:r>
                        <a:rPr lang="en-US" sz="1700" dirty="0">
                          <a:latin typeface="+mn-lt"/>
                        </a:rPr>
                        <a:t>Applications</a:t>
                      </a:r>
                      <a:r>
                        <a:rPr lang="en-US" sz="1700" baseline="0" dirty="0">
                          <a:latin typeface="+mn-lt"/>
                        </a:rPr>
                        <a:t> with flexible start and end times</a:t>
                      </a:r>
                    </a:p>
                    <a:p>
                      <a:pPr marL="120650" indent="-120650">
                        <a:buFont typeface="Arial" panose="020B0604020202020204" pitchFamily="34" charset="0"/>
                        <a:buChar char="•"/>
                      </a:pPr>
                      <a:r>
                        <a:rPr lang="en-US" sz="1700" baseline="0" dirty="0">
                          <a:latin typeface="+mn-lt"/>
                        </a:rPr>
                        <a:t>Applications only feasible at very low compute prices</a:t>
                      </a:r>
                    </a:p>
                    <a:p>
                      <a:pPr marL="120650" indent="-120650">
                        <a:buFont typeface="Arial" panose="020B0604020202020204" pitchFamily="34" charset="0"/>
                        <a:buChar char="•"/>
                      </a:pPr>
                      <a:r>
                        <a:rPr lang="en-US" sz="1700" baseline="0" dirty="0">
                          <a:latin typeface="+mn-lt"/>
                        </a:rPr>
                        <a:t>Users with urgent computing needs for large amounts of additional capacity</a:t>
                      </a:r>
                      <a:endParaRPr lang="en-US" sz="1700" dirty="0">
                        <a:latin typeface="+mn-lt"/>
                      </a:endParaRPr>
                    </a:p>
                  </a:txBody>
                  <a:tcPr marL="111502" marR="111502" marT="55751" marB="55751"/>
                </a:tc>
                <a:extLst>
                  <a:ext uri="{0D108BD9-81ED-4DB2-BD59-A6C34878D82A}">
                    <a16:rowId xmlns:a16="http://schemas.microsoft.com/office/drawing/2014/main" val="10004"/>
                  </a:ext>
                </a:extLst>
              </a:tr>
            </a:tbl>
          </a:graphicData>
        </a:graphic>
      </p:graphicFrame>
      <p:pic>
        <p:nvPicPr>
          <p:cNvPr id="10" name="Picture 39"/>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788651" y="128359"/>
            <a:ext cx="817395" cy="971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6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172940"/>
            <a:ext cx="10364400" cy="2556000"/>
          </a:xfrm>
        </p:spPr>
        <p:txBody>
          <a:bodyPr/>
          <a:lstStyle/>
          <a:p>
            <a:r>
              <a:rPr lang="en-GB" dirty="0"/>
              <a:t>TASK: Launching Virtual machines</a:t>
            </a:r>
          </a:p>
        </p:txBody>
      </p:sp>
    </p:spTree>
    <p:extLst>
      <p:ext uri="{BB962C8B-B14F-4D97-AF65-F5344CB8AC3E}">
        <p14:creationId xmlns:p14="http://schemas.microsoft.com/office/powerpoint/2010/main" val="3498177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The AWS Command Line Interface (CLI) is a unified tool to manage your AWS services. </a:t>
            </a:r>
          </a:p>
          <a:p>
            <a:pPr marL="0" indent="0">
              <a:buNone/>
            </a:pPr>
            <a:endParaRPr lang="en-GB" dirty="0"/>
          </a:p>
          <a:p>
            <a:pPr marL="0" indent="0">
              <a:buNone/>
            </a:pPr>
            <a:r>
              <a:rPr lang="en-GB" dirty="0"/>
              <a:t>With just one tool to download and configure, you can control multiple AWS services from the command line and automate them through scripts.</a:t>
            </a:r>
          </a:p>
          <a:p>
            <a:pPr marL="0" indent="0">
              <a:buNone/>
            </a:pPr>
            <a:endParaRPr lang="en-GB" dirty="0"/>
          </a:p>
          <a:p>
            <a:pPr marL="0" indent="0">
              <a:buNone/>
            </a:pPr>
            <a:r>
              <a:rPr lang="en-GB" dirty="0"/>
              <a:t>The AWS CLI introduces a new set of simple file commands for efficient file transfers to and from Amazon S3.</a:t>
            </a:r>
          </a:p>
          <a:p>
            <a:pPr marL="0" indent="0">
              <a:buNone/>
            </a:pPr>
            <a:endParaRPr lang="en-GB" dirty="0"/>
          </a:p>
          <a:p>
            <a:pPr marL="0" indent="0">
              <a:buNone/>
            </a:pPr>
            <a:r>
              <a:rPr lang="en-GB" dirty="0"/>
              <a:t>You can install the Amazon CLI on Windows and Mac/Linux operating systems.</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CLI</a:t>
            </a:r>
          </a:p>
        </p:txBody>
      </p:sp>
    </p:spTree>
    <p:extLst>
      <p:ext uri="{BB962C8B-B14F-4D97-AF65-F5344CB8AC3E}">
        <p14:creationId xmlns:p14="http://schemas.microsoft.com/office/powerpoint/2010/main" val="333377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Once you have installed the CLI tool, you can run the command </a:t>
            </a:r>
            <a:r>
              <a:rPr lang="en-GB" b="1" i="1" dirty="0" err="1">
                <a:solidFill>
                  <a:schemeClr val="accent1"/>
                </a:solidFill>
              </a:rPr>
              <a:t>aws</a:t>
            </a:r>
            <a:r>
              <a:rPr lang="en-GB" b="1" i="1" dirty="0">
                <a:solidFill>
                  <a:schemeClr val="accent1"/>
                </a:solidFill>
              </a:rPr>
              <a:t> configure </a:t>
            </a:r>
            <a:r>
              <a:rPr lang="en-GB" dirty="0"/>
              <a:t>in the CMD window to begin setting up your credentials.</a:t>
            </a:r>
          </a:p>
          <a:p>
            <a:pPr marL="0" indent="0">
              <a:buNone/>
            </a:pPr>
            <a:endParaRPr lang="en-GB" dirty="0"/>
          </a:p>
          <a:p>
            <a:pPr marL="0" indent="0">
              <a:buNone/>
            </a:pPr>
            <a:endParaRPr lang="en-GB" dirty="0"/>
          </a:p>
          <a:p>
            <a:pPr marL="0" indent="0">
              <a:buNone/>
            </a:pPr>
            <a:r>
              <a:rPr lang="en-GB" dirty="0"/>
              <a:t>You will be prompted for;</a:t>
            </a:r>
          </a:p>
          <a:p>
            <a:pPr lvl="1">
              <a:buFont typeface="Wingdings" panose="05000000000000000000" pitchFamily="2" charset="2"/>
              <a:buChar char="Ø"/>
            </a:pPr>
            <a:r>
              <a:rPr lang="en-GB" dirty="0"/>
              <a:t>AWS Access Key ID and AWS Secret Access Key</a:t>
            </a:r>
          </a:p>
          <a:p>
            <a:pPr lvl="2">
              <a:buFont typeface="Wingdings" panose="05000000000000000000" pitchFamily="2" charset="2"/>
              <a:buChar char="Ø"/>
            </a:pPr>
            <a:r>
              <a:rPr lang="en-GB" dirty="0"/>
              <a:t>Your trainer can provide you with these. You will each have an individual one associated with your account.</a:t>
            </a:r>
          </a:p>
          <a:p>
            <a:pPr lvl="1">
              <a:buFont typeface="Wingdings" panose="05000000000000000000" pitchFamily="2" charset="2"/>
              <a:buChar char="Ø"/>
            </a:pPr>
            <a:r>
              <a:rPr lang="en-GB" dirty="0"/>
              <a:t>Default Region Name</a:t>
            </a:r>
          </a:p>
          <a:p>
            <a:pPr lvl="1">
              <a:buFont typeface="Wingdings" panose="05000000000000000000" pitchFamily="2" charset="2"/>
              <a:buChar char="Ø"/>
            </a:pPr>
            <a:r>
              <a:rPr lang="en-GB" dirty="0"/>
              <a:t>Default Output Format</a:t>
            </a:r>
          </a:p>
          <a:p>
            <a:pPr lvl="2">
              <a:buFont typeface="Wingdings" panose="05000000000000000000" pitchFamily="2" charset="2"/>
              <a:buChar char="Ø"/>
            </a:pPr>
            <a:r>
              <a:rPr lang="en-GB" dirty="0"/>
              <a:t>This can be JSON, Text or Table. If you don’t specify one, JSON will be used.</a:t>
            </a:r>
          </a:p>
        </p:txBody>
      </p:sp>
      <p:sp>
        <p:nvSpPr>
          <p:cNvPr id="3" name="Title 2"/>
          <p:cNvSpPr>
            <a:spLocks noGrp="1"/>
          </p:cNvSpPr>
          <p:nvPr>
            <p:ph type="title"/>
          </p:nvPr>
        </p:nvSpPr>
        <p:spPr/>
        <p:txBody>
          <a:bodyPr>
            <a:normAutofit fontScale="90000"/>
          </a:bodyPr>
          <a:lstStyle/>
          <a:p>
            <a:r>
              <a:rPr lang="en-GB" dirty="0"/>
              <a:t>Amazon CLI - Configuring access</a:t>
            </a:r>
          </a:p>
        </p:txBody>
      </p:sp>
    </p:spTree>
    <p:extLst>
      <p:ext uri="{BB962C8B-B14F-4D97-AF65-F5344CB8AC3E}">
        <p14:creationId xmlns:p14="http://schemas.microsoft.com/office/powerpoint/2010/main" val="2609156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Once you’ve configured access through the CLI and you’re fully verified you will be able to launch EC2 instances, create new security groups among many other tasks.</a:t>
            </a:r>
          </a:p>
          <a:p>
            <a:pPr marL="0" indent="0">
              <a:buNone/>
            </a:pPr>
            <a:endParaRPr lang="en-GB" dirty="0"/>
          </a:p>
          <a:p>
            <a:pPr marL="0" indent="0">
              <a:buNone/>
            </a:pPr>
            <a:r>
              <a:rPr lang="en-GB" dirty="0"/>
              <a:t>For the most part, what you can do on the AWS Management Console, you can do on the AWS CLI.</a:t>
            </a:r>
          </a:p>
          <a:p>
            <a:pPr marL="0" indent="0">
              <a:buNone/>
            </a:pPr>
            <a:endParaRPr lang="en-GB" dirty="0"/>
          </a:p>
          <a:p>
            <a:pPr marL="0" indent="0">
              <a:buNone/>
            </a:pPr>
            <a:r>
              <a:rPr lang="en-GB" dirty="0"/>
              <a:t>You can find a list of commands on the following link.</a:t>
            </a:r>
          </a:p>
          <a:p>
            <a:pPr marL="0" indent="0">
              <a:buNone/>
            </a:pPr>
            <a:endParaRPr lang="en-GB" dirty="0"/>
          </a:p>
          <a:p>
            <a:pPr marL="0" indent="0">
              <a:buNone/>
            </a:pPr>
            <a:r>
              <a:rPr lang="en-GB" dirty="0">
                <a:hlinkClick r:id="rId3"/>
              </a:rPr>
              <a:t>http://docs.aws.amazon.com/cli/latest/</a:t>
            </a:r>
            <a:r>
              <a:rPr lang="en-GB" dirty="0"/>
              <a:t> </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CLI </a:t>
            </a:r>
          </a:p>
        </p:txBody>
      </p:sp>
    </p:spTree>
    <p:extLst>
      <p:ext uri="{BB962C8B-B14F-4D97-AF65-F5344CB8AC3E}">
        <p14:creationId xmlns:p14="http://schemas.microsoft.com/office/powerpoint/2010/main" val="2416516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172940"/>
            <a:ext cx="10364400" cy="2556000"/>
          </a:xfrm>
        </p:spPr>
        <p:txBody>
          <a:bodyPr/>
          <a:lstStyle/>
          <a:p>
            <a:r>
              <a:rPr lang="en-GB" dirty="0"/>
              <a:t>TASK: </a:t>
            </a:r>
            <a:r>
              <a:rPr lang="en-GB"/>
              <a:t>Using the CLI</a:t>
            </a:r>
            <a:endParaRPr lang="en-GB" dirty="0"/>
          </a:p>
        </p:txBody>
      </p:sp>
    </p:spTree>
    <p:extLst>
      <p:ext uri="{BB962C8B-B14F-4D97-AF65-F5344CB8AC3E}">
        <p14:creationId xmlns:p14="http://schemas.microsoft.com/office/powerpoint/2010/main" val="2491914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r>
              <a:rPr lang="en-GB" dirty="0"/>
              <a:t>One of the critical concepts to understanding the differences between some storage types is whether they offer "block-level" storage or "object-level" storage. </a:t>
            </a:r>
          </a:p>
          <a:p>
            <a:pPr marL="0" indent="0">
              <a:buNone/>
            </a:pPr>
            <a:endParaRPr lang="en-GB" dirty="0"/>
          </a:p>
          <a:p>
            <a:pPr marL="0" indent="0">
              <a:buNone/>
            </a:pPr>
            <a:r>
              <a:rPr lang="en-GB" dirty="0"/>
              <a:t>This difference has a major impact on the throughput, latency, and cost of your storage solution: </a:t>
            </a:r>
          </a:p>
          <a:p>
            <a:pPr lvl="1">
              <a:buFont typeface="Wingdings" panose="05000000000000000000" pitchFamily="2" charset="2"/>
              <a:buChar char="Ø"/>
            </a:pPr>
            <a:r>
              <a:rPr lang="en-GB" dirty="0"/>
              <a:t>block storage solutions are typically faster and use less bandwidth but cost more than object-level storage.</a:t>
            </a:r>
          </a:p>
          <a:p>
            <a:pPr marL="0" indent="0">
              <a:buNone/>
            </a:pPr>
            <a:endParaRPr lang="en-GB" dirty="0"/>
          </a:p>
          <a:p>
            <a:pPr marL="0" indent="0">
              <a:buNone/>
            </a:pPr>
            <a:endParaRPr lang="en-GB" dirty="0"/>
          </a:p>
          <a:p>
            <a:pPr marL="0" indent="0">
              <a:buNone/>
            </a:pPr>
            <a:endParaRPr lang="en-GB" dirty="0"/>
          </a:p>
        </p:txBody>
      </p:sp>
      <p:sp>
        <p:nvSpPr>
          <p:cNvPr id="7" name="Title 6"/>
          <p:cNvSpPr>
            <a:spLocks noGrp="1"/>
          </p:cNvSpPr>
          <p:nvPr>
            <p:ph type="title"/>
          </p:nvPr>
        </p:nvSpPr>
        <p:spPr/>
        <p:txBody>
          <a:bodyPr>
            <a:normAutofit fontScale="90000"/>
          </a:bodyPr>
          <a:lstStyle/>
          <a:p>
            <a:r>
              <a:rPr lang="en-GB" dirty="0"/>
              <a:t>AWS Storage Options: Block vs. Object Storage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182" y="62095"/>
            <a:ext cx="1233101" cy="1287905"/>
          </a:xfrm>
          <a:prstGeom prst="rect">
            <a:avLst/>
          </a:prstGeom>
        </p:spPr>
      </p:pic>
    </p:spTree>
    <p:extLst>
      <p:ext uri="{BB962C8B-B14F-4D97-AF65-F5344CB8AC3E}">
        <p14:creationId xmlns:p14="http://schemas.microsoft.com/office/powerpoint/2010/main" val="368287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quarter" idx="16"/>
          </p:nvPr>
        </p:nvPicPr>
        <p:blipFill>
          <a:blip r:embed="rId2"/>
          <a:stretch>
            <a:fillRect/>
          </a:stretch>
        </p:blipFill>
        <p:spPr>
          <a:xfrm>
            <a:off x="6586857" y="2549210"/>
            <a:ext cx="5404010" cy="3492934"/>
          </a:xfrm>
          <a:prstGeom prst="rect">
            <a:avLst/>
          </a:prstGeom>
        </p:spPr>
      </p:pic>
      <p:sp>
        <p:nvSpPr>
          <p:cNvPr id="4" name="Title 3"/>
          <p:cNvSpPr>
            <a:spLocks noGrp="1"/>
          </p:cNvSpPr>
          <p:nvPr>
            <p:ph type="title"/>
          </p:nvPr>
        </p:nvSpPr>
        <p:spPr/>
        <p:txBody>
          <a:bodyPr>
            <a:normAutofit fontScale="90000"/>
          </a:bodyPr>
          <a:lstStyle/>
          <a:p>
            <a:r>
              <a:rPr lang="en-GB" dirty="0"/>
              <a:t>AWS Storage Options: Block vs. Object Storage</a:t>
            </a:r>
          </a:p>
        </p:txBody>
      </p:sp>
      <p:pic>
        <p:nvPicPr>
          <p:cNvPr id="12" name="Picture 11"/>
          <p:cNvPicPr>
            <a:picLocks noChangeAspect="1"/>
          </p:cNvPicPr>
          <p:nvPr/>
        </p:nvPicPr>
        <p:blipFill>
          <a:blip r:embed="rId3"/>
          <a:stretch>
            <a:fillRect/>
          </a:stretch>
        </p:blipFill>
        <p:spPr>
          <a:xfrm>
            <a:off x="649643" y="2363856"/>
            <a:ext cx="4987228" cy="3678288"/>
          </a:xfrm>
          <a:prstGeom prst="rect">
            <a:avLst/>
          </a:prstGeom>
        </p:spPr>
      </p:pic>
    </p:spTree>
    <p:extLst>
      <p:ext uri="{BB962C8B-B14F-4D97-AF65-F5344CB8AC3E}">
        <p14:creationId xmlns:p14="http://schemas.microsoft.com/office/powerpoint/2010/main" val="2790515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Amazon S3 is a managed cloud storage solution designed to scale seamlessly and provide 99.999999999% durability.</a:t>
            </a:r>
          </a:p>
          <a:p>
            <a:pPr marL="0" indent="0">
              <a:buNone/>
            </a:pPr>
            <a:endParaRPr lang="en-GB" dirty="0"/>
          </a:p>
          <a:p>
            <a:pPr lvl="1">
              <a:buFont typeface="Wingdings" panose="05000000000000000000" pitchFamily="2" charset="2"/>
              <a:buChar char="q"/>
            </a:pPr>
            <a:r>
              <a:rPr lang="en-GB" dirty="0"/>
              <a:t>Amazon S3 provides object-level storage.</a:t>
            </a:r>
          </a:p>
          <a:p>
            <a:pPr lvl="2">
              <a:buFont typeface="Wingdings" panose="05000000000000000000" pitchFamily="2" charset="2"/>
              <a:buChar char="q"/>
            </a:pPr>
            <a:r>
              <a:rPr lang="en-GB" dirty="0"/>
              <a:t>if you want to change a part of a file, you have to make the change and then re-upload the entire modified file.</a:t>
            </a:r>
          </a:p>
          <a:p>
            <a:pPr lvl="2">
              <a:buFont typeface="Wingdings" panose="05000000000000000000" pitchFamily="2" charset="2"/>
              <a:buChar char="q"/>
            </a:pPr>
            <a:endParaRPr lang="en-GB" dirty="0"/>
          </a:p>
          <a:p>
            <a:pPr lvl="1">
              <a:buFont typeface="Wingdings" panose="05000000000000000000" pitchFamily="2" charset="2"/>
              <a:buChar char="q"/>
            </a:pPr>
            <a:r>
              <a:rPr lang="en-GB" dirty="0"/>
              <a:t>Store as many objects as you want.</a:t>
            </a:r>
          </a:p>
          <a:p>
            <a:pPr lvl="2">
              <a:buFont typeface="Wingdings" panose="05000000000000000000" pitchFamily="2" charset="2"/>
              <a:buChar char="q"/>
            </a:pPr>
            <a:r>
              <a:rPr lang="en-GB" dirty="0"/>
              <a:t>Individual objects cannot be larger than 5 TB; however, you can store as much total data as you need.</a:t>
            </a:r>
          </a:p>
          <a:p>
            <a:pPr lvl="2">
              <a:buFont typeface="Wingdings" panose="05000000000000000000" pitchFamily="2" charset="2"/>
              <a:buChar char="q"/>
            </a:pPr>
            <a:endParaRPr lang="en-GB" dirty="0"/>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Simple Storage Service (S3)</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9948" y="311169"/>
            <a:ext cx="1618432" cy="1618431"/>
          </a:xfrm>
          <a:prstGeom prst="rect">
            <a:avLst/>
          </a:prstGeom>
        </p:spPr>
      </p:pic>
    </p:spTree>
    <p:extLst>
      <p:ext uri="{BB962C8B-B14F-4D97-AF65-F5344CB8AC3E}">
        <p14:creationId xmlns:p14="http://schemas.microsoft.com/office/powerpoint/2010/main" val="80266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AWS By Category: Core Services</a:t>
            </a:r>
          </a:p>
        </p:txBody>
      </p:sp>
      <p:grpSp>
        <p:nvGrpSpPr>
          <p:cNvPr id="7" name="Group 6"/>
          <p:cNvGrpSpPr/>
          <p:nvPr/>
        </p:nvGrpSpPr>
        <p:grpSpPr>
          <a:xfrm>
            <a:off x="1023339" y="783606"/>
            <a:ext cx="10707107" cy="5294387"/>
            <a:chOff x="801270" y="640262"/>
            <a:chExt cx="7054823" cy="3384644"/>
          </a:xfrm>
        </p:grpSpPr>
        <p:grpSp>
          <p:nvGrpSpPr>
            <p:cNvPr id="8" name="Group 876"/>
            <p:cNvGrpSpPr/>
            <p:nvPr/>
          </p:nvGrpSpPr>
          <p:grpSpPr>
            <a:xfrm>
              <a:off x="1013622" y="1239280"/>
              <a:ext cx="261748" cy="500532"/>
              <a:chOff x="0" y="0"/>
              <a:chExt cx="723900" cy="723900"/>
            </a:xfrm>
            <a:solidFill>
              <a:schemeClr val="bg1"/>
            </a:solidFill>
          </p:grpSpPr>
          <p:sp>
            <p:nvSpPr>
              <p:cNvPr id="100"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101"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102"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103"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grpSp>
        <p:grpSp>
          <p:nvGrpSpPr>
            <p:cNvPr id="9" name="Group 885"/>
            <p:cNvGrpSpPr/>
            <p:nvPr/>
          </p:nvGrpSpPr>
          <p:grpSpPr>
            <a:xfrm>
              <a:off x="3042927" y="1239280"/>
              <a:ext cx="261748" cy="500532"/>
              <a:chOff x="0" y="0"/>
              <a:chExt cx="723900" cy="723900"/>
            </a:xfrm>
            <a:solidFill>
              <a:schemeClr val="bg1"/>
            </a:solidFill>
          </p:grpSpPr>
          <p:sp>
            <p:nvSpPr>
              <p:cNvPr id="92" name="Shape 877"/>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20048" y="21600"/>
                      <a:pt x="20048" y="21600"/>
                      <a:pt x="20048" y="21600"/>
                    </a:cubicBezTo>
                    <a:cubicBezTo>
                      <a:pt x="20904" y="21600"/>
                      <a:pt x="21600" y="20904"/>
                      <a:pt x="21600" y="20048"/>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3"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4" name="Shape 879"/>
              <p:cNvSpPr/>
              <p:nvPr/>
            </p:nvSpPr>
            <p:spPr>
              <a:xfrm>
                <a:off x="403516" y="259267"/>
                <a:ext cx="169683" cy="3370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81"/>
                    </a:lnTo>
                    <a:lnTo>
                      <a:pt x="21600" y="0"/>
                    </a:lnTo>
                    <a:lnTo>
                      <a:pt x="0" y="7468"/>
                    </a:lnTo>
                    <a:lnTo>
                      <a:pt x="0" y="2160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5"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6"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7"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8" name="Shape 883"/>
              <p:cNvSpPr/>
              <p:nvPr/>
            </p:nvSpPr>
            <p:spPr>
              <a:xfrm>
                <a:off x="153358" y="294191"/>
                <a:ext cx="208023" cy="305959"/>
              </a:xfrm>
              <a:custGeom>
                <a:avLst/>
                <a:gdLst/>
                <a:ahLst/>
                <a:cxnLst>
                  <a:cxn ang="0">
                    <a:pos x="wd2" y="hd2"/>
                  </a:cxn>
                  <a:cxn ang="5400000">
                    <a:pos x="wd2" y="hd2"/>
                  </a:cxn>
                  <a:cxn ang="10800000">
                    <a:pos x="wd2" y="hd2"/>
                  </a:cxn>
                  <a:cxn ang="16200000">
                    <a:pos x="wd2" y="hd2"/>
                  </a:cxn>
                </a:cxnLst>
                <a:rect l="0" t="0" r="r" b="b"/>
                <a:pathLst>
                  <a:path w="21600" h="21600" extrusionOk="0">
                    <a:moveTo>
                      <a:pt x="0" y="15892"/>
                    </a:moveTo>
                    <a:lnTo>
                      <a:pt x="21600" y="21600"/>
                    </a:lnTo>
                    <a:lnTo>
                      <a:pt x="21600" y="5762"/>
                    </a:lnTo>
                    <a:lnTo>
                      <a:pt x="0" y="0"/>
                    </a:lnTo>
                    <a:lnTo>
                      <a:pt x="0" y="15892"/>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9"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grpSp>
        <p:grpSp>
          <p:nvGrpSpPr>
            <p:cNvPr id="10" name="Group 891"/>
            <p:cNvGrpSpPr/>
            <p:nvPr/>
          </p:nvGrpSpPr>
          <p:grpSpPr>
            <a:xfrm>
              <a:off x="4738720" y="1239280"/>
              <a:ext cx="261748" cy="500532"/>
              <a:chOff x="0" y="0"/>
              <a:chExt cx="723900" cy="723900"/>
            </a:xfrm>
            <a:solidFill>
              <a:schemeClr val="bg1"/>
            </a:solidFill>
          </p:grpSpPr>
          <p:sp>
            <p:nvSpPr>
              <p:cNvPr id="87"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8"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9"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0"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91"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grpSp>
        <p:grpSp>
          <p:nvGrpSpPr>
            <p:cNvPr id="11" name="Group 918"/>
            <p:cNvGrpSpPr/>
            <p:nvPr/>
          </p:nvGrpSpPr>
          <p:grpSpPr>
            <a:xfrm>
              <a:off x="6645686" y="1240311"/>
              <a:ext cx="260671" cy="498473"/>
              <a:chOff x="0" y="0"/>
              <a:chExt cx="864960" cy="864960"/>
            </a:xfrm>
            <a:solidFill>
              <a:schemeClr val="bg1"/>
            </a:solidFill>
          </p:grpSpPr>
          <p:sp>
            <p:nvSpPr>
              <p:cNvPr id="61" name="Shape 892"/>
              <p:cNvSpPr/>
              <p:nvPr/>
            </p:nvSpPr>
            <p:spPr>
              <a:xfrm>
                <a:off x="0" y="0"/>
                <a:ext cx="864961" cy="86496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2"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3" name="Shape 894"/>
              <p:cNvSpPr/>
              <p:nvPr/>
            </p:nvSpPr>
            <p:spPr>
              <a:xfrm>
                <a:off x="688067" y="532492"/>
                <a:ext cx="127455" cy="254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17"/>
                    </a:lnTo>
                    <a:lnTo>
                      <a:pt x="21600" y="0"/>
                    </a:lnTo>
                    <a:lnTo>
                      <a:pt x="0" y="7483"/>
                    </a:lnTo>
                    <a:lnTo>
                      <a:pt x="0" y="2160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4" name="Shape 895"/>
              <p:cNvSpPr/>
              <p:nvPr/>
            </p:nvSpPr>
            <p:spPr>
              <a:xfrm>
                <a:off x="498475" y="434067"/>
                <a:ext cx="305369" cy="167369"/>
              </a:xfrm>
              <a:custGeom>
                <a:avLst/>
                <a:gdLst/>
                <a:ahLst/>
                <a:cxnLst>
                  <a:cxn ang="0">
                    <a:pos x="wd2" y="hd2"/>
                  </a:cxn>
                  <a:cxn ang="5400000">
                    <a:pos x="wd2" y="hd2"/>
                  </a:cxn>
                  <a:cxn ang="10800000">
                    <a:pos x="wd2" y="hd2"/>
                  </a:cxn>
                  <a:cxn ang="16200000">
                    <a:pos x="wd2" y="hd2"/>
                  </a:cxn>
                </a:cxnLst>
                <a:rect l="0" t="0" r="r" b="b"/>
                <a:pathLst>
                  <a:path w="21544" h="21600" extrusionOk="0">
                    <a:moveTo>
                      <a:pt x="21524" y="9000"/>
                    </a:moveTo>
                    <a:cubicBezTo>
                      <a:pt x="21524" y="8585"/>
                      <a:pt x="21298" y="8031"/>
                      <a:pt x="21071" y="7892"/>
                    </a:cubicBezTo>
                    <a:cubicBezTo>
                      <a:pt x="10196" y="138"/>
                      <a:pt x="10196" y="138"/>
                      <a:pt x="10196" y="138"/>
                    </a:cubicBezTo>
                    <a:cubicBezTo>
                      <a:pt x="10120" y="138"/>
                      <a:pt x="10045" y="0"/>
                      <a:pt x="9894" y="0"/>
                    </a:cubicBezTo>
                    <a:cubicBezTo>
                      <a:pt x="9818" y="0"/>
                      <a:pt x="9667" y="138"/>
                      <a:pt x="9516" y="277"/>
                    </a:cubicBezTo>
                    <a:cubicBezTo>
                      <a:pt x="378" y="10938"/>
                      <a:pt x="378" y="10938"/>
                      <a:pt x="378" y="10938"/>
                    </a:cubicBezTo>
                    <a:cubicBezTo>
                      <a:pt x="76" y="11215"/>
                      <a:pt x="0" y="11769"/>
                      <a:pt x="0" y="12323"/>
                    </a:cubicBezTo>
                    <a:cubicBezTo>
                      <a:pt x="0" y="12877"/>
                      <a:pt x="227" y="13292"/>
                      <a:pt x="453" y="13431"/>
                    </a:cubicBezTo>
                    <a:cubicBezTo>
                      <a:pt x="11782" y="21462"/>
                      <a:pt x="11782" y="21462"/>
                      <a:pt x="11782" y="21462"/>
                    </a:cubicBezTo>
                    <a:cubicBezTo>
                      <a:pt x="11857" y="21462"/>
                      <a:pt x="12008" y="21600"/>
                      <a:pt x="12084" y="21600"/>
                    </a:cubicBezTo>
                    <a:cubicBezTo>
                      <a:pt x="12235" y="21600"/>
                      <a:pt x="12386" y="21462"/>
                      <a:pt x="12537" y="21323"/>
                    </a:cubicBezTo>
                    <a:cubicBezTo>
                      <a:pt x="21222" y="10385"/>
                      <a:pt x="21222" y="10385"/>
                      <a:pt x="21222" y="10385"/>
                    </a:cubicBezTo>
                    <a:cubicBezTo>
                      <a:pt x="21449" y="10108"/>
                      <a:pt x="21600" y="9554"/>
                      <a:pt x="21524" y="9000"/>
                    </a:cubicBezTo>
                    <a:close/>
                    <a:moveTo>
                      <a:pt x="12084" y="20215"/>
                    </a:moveTo>
                    <a:cubicBezTo>
                      <a:pt x="755" y="12185"/>
                      <a:pt x="755" y="12185"/>
                      <a:pt x="755" y="12185"/>
                    </a:cubicBezTo>
                    <a:cubicBezTo>
                      <a:pt x="9894" y="1385"/>
                      <a:pt x="9894" y="1385"/>
                      <a:pt x="9894" y="1385"/>
                    </a:cubicBezTo>
                    <a:cubicBezTo>
                      <a:pt x="20769" y="9138"/>
                      <a:pt x="20769" y="9138"/>
                      <a:pt x="20769" y="9138"/>
                    </a:cubicBezTo>
                    <a:lnTo>
                      <a:pt x="12084" y="20215"/>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5" name="Shape 896"/>
              <p:cNvSpPr/>
              <p:nvPr/>
            </p:nvSpPr>
            <p:spPr>
              <a:xfrm>
                <a:off x="507092" y="443592"/>
                <a:ext cx="288926" cy="147866"/>
              </a:xfrm>
              <a:custGeom>
                <a:avLst/>
                <a:gdLst/>
                <a:ahLst/>
                <a:cxnLst>
                  <a:cxn ang="0">
                    <a:pos x="wd2" y="hd2"/>
                  </a:cxn>
                  <a:cxn ang="5400000">
                    <a:pos x="wd2" y="hd2"/>
                  </a:cxn>
                  <a:cxn ang="10800000">
                    <a:pos x="wd2" y="hd2"/>
                  </a:cxn>
                  <a:cxn ang="16200000">
                    <a:pos x="wd2" y="hd2"/>
                  </a:cxn>
                </a:cxnLst>
                <a:rect l="0" t="0" r="r" b="b"/>
                <a:pathLst>
                  <a:path w="21600" h="21600" extrusionOk="0">
                    <a:moveTo>
                      <a:pt x="0" y="12390"/>
                    </a:moveTo>
                    <a:lnTo>
                      <a:pt x="12173" y="21600"/>
                    </a:lnTo>
                    <a:lnTo>
                      <a:pt x="21600" y="8945"/>
                    </a:lnTo>
                    <a:lnTo>
                      <a:pt x="9834" y="0"/>
                    </a:lnTo>
                    <a:lnTo>
                      <a:pt x="0" y="1239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6" name="Shape 897"/>
              <p:cNvSpPr/>
              <p:nvPr/>
            </p:nvSpPr>
            <p:spPr>
              <a:xfrm>
                <a:off x="490764" y="551089"/>
                <a:ext cx="174626" cy="246290"/>
              </a:xfrm>
              <a:custGeom>
                <a:avLst/>
                <a:gdLst/>
                <a:ahLst/>
                <a:cxnLst>
                  <a:cxn ang="0">
                    <a:pos x="wd2" y="hd2"/>
                  </a:cxn>
                  <a:cxn ang="5400000">
                    <a:pos x="wd2" y="hd2"/>
                  </a:cxn>
                  <a:cxn ang="10800000">
                    <a:pos x="wd2" y="hd2"/>
                  </a:cxn>
                  <a:cxn ang="16200000">
                    <a:pos x="wd2" y="hd2"/>
                  </a:cxn>
                </a:cxnLst>
                <a:rect l="0" t="0" r="r" b="b"/>
                <a:pathLst>
                  <a:path w="21600" h="21600" extrusionOk="0">
                    <a:moveTo>
                      <a:pt x="20672" y="5353"/>
                    </a:moveTo>
                    <a:cubicBezTo>
                      <a:pt x="1723" y="94"/>
                      <a:pt x="1723" y="94"/>
                      <a:pt x="1723" y="94"/>
                    </a:cubicBezTo>
                    <a:cubicBezTo>
                      <a:pt x="1590" y="0"/>
                      <a:pt x="1458" y="0"/>
                      <a:pt x="1325" y="0"/>
                    </a:cubicBezTo>
                    <a:cubicBezTo>
                      <a:pt x="1060" y="0"/>
                      <a:pt x="795" y="94"/>
                      <a:pt x="530" y="188"/>
                    </a:cubicBezTo>
                    <a:cubicBezTo>
                      <a:pt x="133" y="376"/>
                      <a:pt x="0" y="657"/>
                      <a:pt x="0" y="939"/>
                    </a:cubicBezTo>
                    <a:cubicBezTo>
                      <a:pt x="0" y="15496"/>
                      <a:pt x="0" y="15496"/>
                      <a:pt x="0" y="15496"/>
                    </a:cubicBezTo>
                    <a:cubicBezTo>
                      <a:pt x="0" y="15871"/>
                      <a:pt x="265" y="16153"/>
                      <a:pt x="795" y="16341"/>
                    </a:cubicBezTo>
                    <a:cubicBezTo>
                      <a:pt x="19745" y="21506"/>
                      <a:pt x="19745" y="21506"/>
                      <a:pt x="19745" y="21506"/>
                    </a:cubicBezTo>
                    <a:cubicBezTo>
                      <a:pt x="19877" y="21600"/>
                      <a:pt x="20010" y="21600"/>
                      <a:pt x="20275" y="21600"/>
                    </a:cubicBezTo>
                    <a:cubicBezTo>
                      <a:pt x="20540" y="21600"/>
                      <a:pt x="20805" y="21506"/>
                      <a:pt x="20937" y="21412"/>
                    </a:cubicBezTo>
                    <a:cubicBezTo>
                      <a:pt x="21335" y="21224"/>
                      <a:pt x="21600" y="20943"/>
                      <a:pt x="21600" y="20661"/>
                    </a:cubicBezTo>
                    <a:cubicBezTo>
                      <a:pt x="21600" y="6198"/>
                      <a:pt x="21600" y="6198"/>
                      <a:pt x="21600" y="6198"/>
                    </a:cubicBezTo>
                    <a:cubicBezTo>
                      <a:pt x="21600" y="5823"/>
                      <a:pt x="21202" y="5447"/>
                      <a:pt x="20672" y="5353"/>
                    </a:cubicBezTo>
                    <a:close/>
                    <a:moveTo>
                      <a:pt x="20275" y="20661"/>
                    </a:moveTo>
                    <a:cubicBezTo>
                      <a:pt x="1325" y="15496"/>
                      <a:pt x="1325" y="15496"/>
                      <a:pt x="1325" y="15496"/>
                    </a:cubicBezTo>
                    <a:cubicBezTo>
                      <a:pt x="1325" y="939"/>
                      <a:pt x="1325" y="939"/>
                      <a:pt x="1325" y="939"/>
                    </a:cubicBezTo>
                    <a:cubicBezTo>
                      <a:pt x="20275" y="6198"/>
                      <a:pt x="20275" y="6198"/>
                      <a:pt x="20275" y="6198"/>
                    </a:cubicBezTo>
                    <a:lnTo>
                      <a:pt x="20275" y="2066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7" name="Shape 898"/>
              <p:cNvSpPr/>
              <p:nvPr/>
            </p:nvSpPr>
            <p:spPr>
              <a:xfrm>
                <a:off x="499382" y="559253"/>
                <a:ext cx="156483" cy="229508"/>
              </a:xfrm>
              <a:custGeom>
                <a:avLst/>
                <a:gdLst/>
                <a:ahLst/>
                <a:cxnLst>
                  <a:cxn ang="0">
                    <a:pos x="wd2" y="hd2"/>
                  </a:cxn>
                  <a:cxn ang="5400000">
                    <a:pos x="wd2" y="hd2"/>
                  </a:cxn>
                  <a:cxn ang="10800000">
                    <a:pos x="wd2" y="hd2"/>
                  </a:cxn>
                  <a:cxn ang="16200000">
                    <a:pos x="wd2" y="hd2"/>
                  </a:cxn>
                </a:cxnLst>
                <a:rect l="0" t="0" r="r" b="b"/>
                <a:pathLst>
                  <a:path w="21600" h="21600" extrusionOk="0">
                    <a:moveTo>
                      <a:pt x="0" y="15965"/>
                    </a:moveTo>
                    <a:lnTo>
                      <a:pt x="21600" y="21600"/>
                    </a:lnTo>
                    <a:lnTo>
                      <a:pt x="21600" y="5763"/>
                    </a:lnTo>
                    <a:lnTo>
                      <a:pt x="0" y="0"/>
                    </a:lnTo>
                    <a:lnTo>
                      <a:pt x="0" y="15965"/>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8" name="Shape 899"/>
              <p:cNvSpPr/>
              <p:nvPr/>
            </p:nvSpPr>
            <p:spPr>
              <a:xfrm>
                <a:off x="502557" y="438603"/>
                <a:ext cx="136072" cy="145598"/>
              </a:xfrm>
              <a:custGeom>
                <a:avLst/>
                <a:gdLst/>
                <a:ahLst/>
                <a:cxnLst>
                  <a:cxn ang="0">
                    <a:pos x="wd2" y="hd2"/>
                  </a:cxn>
                  <a:cxn ang="5400000">
                    <a:pos x="wd2" y="hd2"/>
                  </a:cxn>
                  <a:cxn ang="10800000">
                    <a:pos x="wd2" y="hd2"/>
                  </a:cxn>
                  <a:cxn ang="16200000">
                    <a:pos x="wd2" y="hd2"/>
                  </a:cxn>
                </a:cxnLst>
                <a:rect l="0" t="0" r="r" b="b"/>
                <a:pathLst>
                  <a:path w="21600" h="21600" extrusionOk="0">
                    <a:moveTo>
                      <a:pt x="21600" y="269"/>
                    </a:moveTo>
                    <a:lnTo>
                      <a:pt x="21600" y="21600"/>
                    </a:lnTo>
                    <a:lnTo>
                      <a:pt x="720" y="14131"/>
                    </a:lnTo>
                    <a:lnTo>
                      <a:pt x="0" y="13189"/>
                    </a:lnTo>
                    <a:lnTo>
                      <a:pt x="21240" y="0"/>
                    </a:lnTo>
                    <a:lnTo>
                      <a:pt x="21600" y="269"/>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69"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0"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1"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2"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3"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4" name="Shape 905"/>
              <p:cNvSpPr/>
              <p:nvPr/>
            </p:nvSpPr>
            <p:spPr>
              <a:xfrm>
                <a:off x="110671" y="166460"/>
                <a:ext cx="137887" cy="203201"/>
              </a:xfrm>
              <a:custGeom>
                <a:avLst/>
                <a:gdLst/>
                <a:ahLst/>
                <a:cxnLst>
                  <a:cxn ang="0">
                    <a:pos x="wd2" y="hd2"/>
                  </a:cxn>
                  <a:cxn ang="5400000">
                    <a:pos x="wd2" y="hd2"/>
                  </a:cxn>
                  <a:cxn ang="10800000">
                    <a:pos x="wd2" y="hd2"/>
                  </a:cxn>
                  <a:cxn ang="16200000">
                    <a:pos x="wd2" y="hd2"/>
                  </a:cxn>
                </a:cxnLst>
                <a:rect l="0" t="0" r="r" b="b"/>
                <a:pathLst>
                  <a:path w="21600" h="21600" extrusionOk="0">
                    <a:moveTo>
                      <a:pt x="0" y="15911"/>
                    </a:moveTo>
                    <a:lnTo>
                      <a:pt x="21600" y="21600"/>
                    </a:lnTo>
                    <a:lnTo>
                      <a:pt x="21600" y="5786"/>
                    </a:lnTo>
                    <a:lnTo>
                      <a:pt x="0" y="0"/>
                    </a:lnTo>
                    <a:lnTo>
                      <a:pt x="0" y="1591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5"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6"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7"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8" name="Shape 909"/>
              <p:cNvSpPr/>
              <p:nvPr/>
            </p:nvSpPr>
            <p:spPr>
              <a:xfrm>
                <a:off x="446767" y="653596"/>
                <a:ext cx="14062" cy="50347"/>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79" name="Shape 910"/>
              <p:cNvSpPr/>
              <p:nvPr/>
            </p:nvSpPr>
            <p:spPr>
              <a:xfrm>
                <a:off x="324757" y="664482"/>
                <a:ext cx="12701" cy="29029"/>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0" name="Shape 911"/>
              <p:cNvSpPr/>
              <p:nvPr/>
            </p:nvSpPr>
            <p:spPr>
              <a:xfrm>
                <a:off x="306614" y="664482"/>
                <a:ext cx="14061" cy="29029"/>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1"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2"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3" name="Shape 914"/>
              <p:cNvSpPr/>
              <p:nvPr/>
            </p:nvSpPr>
            <p:spPr>
              <a:xfrm>
                <a:off x="430892" y="203653"/>
                <a:ext cx="12701" cy="51708"/>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4" name="Shape 915"/>
              <p:cNvSpPr/>
              <p:nvPr/>
            </p:nvSpPr>
            <p:spPr>
              <a:xfrm>
                <a:off x="552903" y="215446"/>
                <a:ext cx="13155" cy="28122"/>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5" name="Shape 916"/>
              <p:cNvSpPr/>
              <p:nvPr/>
            </p:nvSpPr>
            <p:spPr>
              <a:xfrm>
                <a:off x="570139" y="215446"/>
                <a:ext cx="14061" cy="28122"/>
              </a:xfrm>
              <a:prstGeom prst="rect">
                <a:avLst/>
              </a:pr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sp>
            <p:nvSpPr>
              <p:cNvPr id="86" name="Shape 917"/>
              <p:cNvSpPr/>
              <p:nvPr/>
            </p:nvSpPr>
            <p:spPr>
              <a:xfrm>
                <a:off x="31187" y="216807"/>
                <a:ext cx="719130" cy="474436"/>
              </a:xfrm>
              <a:custGeom>
                <a:avLst/>
                <a:gdLst/>
                <a:ahLst/>
                <a:cxnLst>
                  <a:cxn ang="0">
                    <a:pos x="wd2" y="hd2"/>
                  </a:cxn>
                  <a:cxn ang="5400000">
                    <a:pos x="wd2" y="hd2"/>
                  </a:cxn>
                  <a:cxn ang="10800000">
                    <a:pos x="wd2" y="hd2"/>
                  </a:cxn>
                  <a:cxn ang="16200000">
                    <a:pos x="wd2" y="hd2"/>
                  </a:cxn>
                </a:cxnLst>
                <a:rect l="0" t="0" r="r" b="b"/>
                <a:pathLst>
                  <a:path w="21552" h="21600" extrusionOk="0">
                    <a:moveTo>
                      <a:pt x="21544" y="439"/>
                    </a:moveTo>
                    <a:cubicBezTo>
                      <a:pt x="21480" y="195"/>
                      <a:pt x="21319" y="0"/>
                      <a:pt x="21159" y="0"/>
                    </a:cubicBezTo>
                    <a:cubicBezTo>
                      <a:pt x="16184" y="0"/>
                      <a:pt x="16184" y="0"/>
                      <a:pt x="16184" y="0"/>
                    </a:cubicBezTo>
                    <a:cubicBezTo>
                      <a:pt x="16184" y="0"/>
                      <a:pt x="16152" y="0"/>
                      <a:pt x="16152" y="0"/>
                    </a:cubicBezTo>
                    <a:cubicBezTo>
                      <a:pt x="16152" y="1170"/>
                      <a:pt x="16152" y="1170"/>
                      <a:pt x="16152" y="1170"/>
                    </a:cubicBezTo>
                    <a:cubicBezTo>
                      <a:pt x="16152" y="1170"/>
                      <a:pt x="16184" y="1170"/>
                      <a:pt x="16184" y="1170"/>
                    </a:cubicBezTo>
                    <a:cubicBezTo>
                      <a:pt x="19843" y="1170"/>
                      <a:pt x="19843" y="1170"/>
                      <a:pt x="19843" y="1170"/>
                    </a:cubicBezTo>
                    <a:cubicBezTo>
                      <a:pt x="169" y="20527"/>
                      <a:pt x="169" y="20527"/>
                      <a:pt x="169" y="20527"/>
                    </a:cubicBezTo>
                    <a:cubicBezTo>
                      <a:pt x="40" y="20674"/>
                      <a:pt x="-24" y="20917"/>
                      <a:pt x="8" y="21161"/>
                    </a:cubicBezTo>
                    <a:cubicBezTo>
                      <a:pt x="72" y="21454"/>
                      <a:pt x="233" y="21600"/>
                      <a:pt x="393" y="21600"/>
                    </a:cubicBezTo>
                    <a:cubicBezTo>
                      <a:pt x="8481" y="21600"/>
                      <a:pt x="8481" y="21600"/>
                      <a:pt x="8481" y="21600"/>
                    </a:cubicBezTo>
                    <a:cubicBezTo>
                      <a:pt x="8481" y="20430"/>
                      <a:pt x="8481" y="20430"/>
                      <a:pt x="8481" y="20430"/>
                    </a:cubicBezTo>
                    <a:cubicBezTo>
                      <a:pt x="1709" y="20430"/>
                      <a:pt x="1709" y="20430"/>
                      <a:pt x="1709" y="20430"/>
                    </a:cubicBezTo>
                    <a:cubicBezTo>
                      <a:pt x="21383" y="1073"/>
                      <a:pt x="21383" y="1073"/>
                      <a:pt x="21383" y="1073"/>
                    </a:cubicBezTo>
                    <a:cubicBezTo>
                      <a:pt x="21512" y="926"/>
                      <a:pt x="21576" y="683"/>
                      <a:pt x="21544" y="439"/>
                    </a:cubicBezTo>
                    <a:close/>
                  </a:path>
                </a:pathLst>
              </a:custGeom>
              <a:grpFill/>
              <a:ln w="3175" cap="flat">
                <a:noFill/>
                <a:miter lim="400000"/>
              </a:ln>
              <a:effectLst/>
            </p:spPr>
            <p:txBody>
              <a:bodyPr wrap="square" lIns="45719" tIns="45719" rIns="45719" bIns="45719" numCol="1" anchor="t">
                <a:noAutofit/>
              </a:bodyPr>
              <a:lstStyle/>
              <a:p>
                <a:pPr defTabSz="914400" fontAlgn="base">
                  <a:spcBef>
                    <a:spcPct val="0"/>
                  </a:spcBef>
                  <a:spcAft>
                    <a:spcPct val="0"/>
                  </a:spcAft>
                  <a:defRPr sz="1800">
                    <a:solidFill>
                      <a:srgbClr val="000000"/>
                    </a:solidFill>
                    <a:latin typeface="Calibri"/>
                    <a:ea typeface="Calibri"/>
                    <a:cs typeface="Calibri"/>
                    <a:sym typeface="Calibri"/>
                  </a:defRPr>
                </a:pPr>
                <a:endParaRPr sz="2800" dirty="0">
                  <a:solidFill>
                    <a:srgbClr val="000000"/>
                  </a:solidFill>
                  <a:latin typeface="Calibri"/>
                  <a:ea typeface="Calibri"/>
                  <a:cs typeface="Calibri"/>
                  <a:sym typeface="Calibri"/>
                </a:endParaRPr>
              </a:p>
            </p:txBody>
          </p:sp>
        </p:grpSp>
        <p:pic>
          <p:nvPicPr>
            <p:cNvPr id="12" name="Picture 48" descr="EC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4892" y="965254"/>
              <a:ext cx="440841" cy="440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52" descr="S3.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4575" y="984351"/>
              <a:ext cx="404559" cy="4044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1693302" y="1451682"/>
              <a:ext cx="698571" cy="236110"/>
            </a:xfrm>
            <a:prstGeom prst="rect">
              <a:avLst/>
            </a:prstGeom>
            <a:noFill/>
          </p:spPr>
          <p:txBody>
            <a:bodyPr wrap="square" lIns="0" tIns="0" rIns="0" bIns="0" rtlCol="0">
              <a:spAutoFit/>
            </a:bodyPr>
            <a:lstStyle/>
            <a:p>
              <a:pPr algn="ctr"/>
              <a:r>
                <a:rPr lang="en-US" sz="1200">
                  <a:latin typeface="Helvetica Neue"/>
                  <a:cs typeface="Helvetica Neue"/>
                </a:rPr>
                <a:t>AWS Elastic </a:t>
              </a:r>
              <a:r>
                <a:rPr lang="en-US" sz="1200" dirty="0">
                  <a:latin typeface="Helvetica Neue"/>
                  <a:cs typeface="Helvetica Neue"/>
                </a:rPr>
                <a:t>Beanstalk</a:t>
              </a:r>
            </a:p>
          </p:txBody>
        </p:sp>
        <p:cxnSp>
          <p:nvCxnSpPr>
            <p:cNvPr id="15" name="Straight Connector 14"/>
            <p:cNvCxnSpPr/>
            <p:nvPr/>
          </p:nvCxnSpPr>
          <p:spPr>
            <a:xfrm>
              <a:off x="2574885" y="753324"/>
              <a:ext cx="0" cy="3271582"/>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238457" y="640262"/>
              <a:ext cx="846269" cy="236110"/>
            </a:xfrm>
            <a:prstGeom prst="rect">
              <a:avLst/>
            </a:prstGeom>
            <a:noFill/>
          </p:spPr>
          <p:txBody>
            <a:bodyPr wrap="square" rtlCol="0">
              <a:spAutoFit/>
            </a:bodyPr>
            <a:lstStyle/>
            <a:p>
              <a:pPr algn="ctr" defTabSz="457200" fontAlgn="base">
                <a:spcBef>
                  <a:spcPct val="0"/>
                </a:spcBef>
                <a:spcAft>
                  <a:spcPct val="0"/>
                </a:spcAft>
              </a:pPr>
              <a:r>
                <a:rPr lang="en-US" sz="1800" b="1" dirty="0">
                  <a:solidFill>
                    <a:srgbClr val="4F81BD"/>
                  </a:solidFill>
                  <a:latin typeface="Arial"/>
                  <a:cs typeface="Arial"/>
                </a:rPr>
                <a:t>Compute </a:t>
              </a:r>
            </a:p>
          </p:txBody>
        </p:sp>
        <p:sp>
          <p:nvSpPr>
            <p:cNvPr id="17" name="TextBox 16"/>
            <p:cNvSpPr txBox="1"/>
            <p:nvPr/>
          </p:nvSpPr>
          <p:spPr>
            <a:xfrm>
              <a:off x="2991899" y="640262"/>
              <a:ext cx="1030624" cy="236110"/>
            </a:xfrm>
            <a:prstGeom prst="rect">
              <a:avLst/>
            </a:prstGeom>
            <a:noFill/>
          </p:spPr>
          <p:txBody>
            <a:bodyPr wrap="square" rtlCol="0">
              <a:spAutoFit/>
            </a:bodyPr>
            <a:lstStyle/>
            <a:p>
              <a:pPr algn="ctr" defTabSz="457200" fontAlgn="base">
                <a:spcBef>
                  <a:spcPct val="0"/>
                </a:spcBef>
                <a:spcAft>
                  <a:spcPct val="0"/>
                </a:spcAft>
              </a:pPr>
              <a:r>
                <a:rPr lang="en-US" sz="1800" b="1" dirty="0">
                  <a:solidFill>
                    <a:srgbClr val="4F81BD"/>
                  </a:solidFill>
                  <a:latin typeface="Arial"/>
                  <a:cs typeface="Arial"/>
                </a:rPr>
                <a:t>Networking </a:t>
              </a:r>
            </a:p>
          </p:txBody>
        </p:sp>
        <p:sp>
          <p:nvSpPr>
            <p:cNvPr id="18" name="TextBox 17"/>
            <p:cNvSpPr txBox="1"/>
            <p:nvPr/>
          </p:nvSpPr>
          <p:spPr>
            <a:xfrm>
              <a:off x="4935253" y="640262"/>
              <a:ext cx="846269" cy="236110"/>
            </a:xfrm>
            <a:prstGeom prst="rect">
              <a:avLst/>
            </a:prstGeom>
            <a:noFill/>
          </p:spPr>
          <p:txBody>
            <a:bodyPr wrap="square" rtlCol="0">
              <a:spAutoFit/>
            </a:bodyPr>
            <a:lstStyle/>
            <a:p>
              <a:pPr algn="ctr" defTabSz="457200" fontAlgn="base">
                <a:spcBef>
                  <a:spcPct val="0"/>
                </a:spcBef>
                <a:spcAft>
                  <a:spcPct val="0"/>
                </a:spcAft>
              </a:pPr>
              <a:r>
                <a:rPr lang="en-US" sz="1800" b="1" dirty="0">
                  <a:solidFill>
                    <a:srgbClr val="4F81BD"/>
                  </a:solidFill>
                  <a:latin typeface="Arial"/>
                  <a:cs typeface="Arial"/>
                </a:rPr>
                <a:t>Storage </a:t>
              </a:r>
            </a:p>
          </p:txBody>
        </p:sp>
        <p:sp>
          <p:nvSpPr>
            <p:cNvPr id="19" name="TextBox 18"/>
            <p:cNvSpPr txBox="1"/>
            <p:nvPr/>
          </p:nvSpPr>
          <p:spPr>
            <a:xfrm>
              <a:off x="6576480" y="640262"/>
              <a:ext cx="1030624" cy="236110"/>
            </a:xfrm>
            <a:prstGeom prst="rect">
              <a:avLst/>
            </a:prstGeom>
            <a:noFill/>
          </p:spPr>
          <p:txBody>
            <a:bodyPr wrap="square" rtlCol="0">
              <a:spAutoFit/>
            </a:bodyPr>
            <a:lstStyle/>
            <a:p>
              <a:pPr algn="ctr" defTabSz="457200" fontAlgn="base">
                <a:spcBef>
                  <a:spcPct val="0"/>
                </a:spcBef>
                <a:spcAft>
                  <a:spcPct val="0"/>
                </a:spcAft>
              </a:pPr>
              <a:r>
                <a:rPr lang="en-US" sz="1800" b="1" dirty="0">
                  <a:solidFill>
                    <a:srgbClr val="4F81BD"/>
                  </a:solidFill>
                  <a:latin typeface="Arial"/>
                  <a:cs typeface="Arial"/>
                </a:rPr>
                <a:t>Database</a:t>
              </a:r>
            </a:p>
          </p:txBody>
        </p:sp>
        <p:pic>
          <p:nvPicPr>
            <p:cNvPr id="20" name="Picture 19" descr="CloudFro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5180" y="2004223"/>
              <a:ext cx="470963" cy="470963"/>
            </a:xfrm>
            <a:prstGeom prst="rect">
              <a:avLst/>
            </a:prstGeom>
          </p:spPr>
        </p:pic>
        <p:sp>
          <p:nvSpPr>
            <p:cNvPr id="21" name="TextBox 20"/>
            <p:cNvSpPr txBox="1"/>
            <p:nvPr/>
          </p:nvSpPr>
          <p:spPr>
            <a:xfrm>
              <a:off x="4567273" y="2522625"/>
              <a:ext cx="647932" cy="236110"/>
            </a:xfrm>
            <a:prstGeom prst="rect">
              <a:avLst/>
            </a:prstGeom>
            <a:noFill/>
          </p:spPr>
          <p:txBody>
            <a:bodyPr wrap="square" lIns="0" tIns="0" rIns="0" bIns="0" rtlCol="0">
              <a:spAutoFit/>
            </a:bodyPr>
            <a:lstStyle/>
            <a:p>
              <a:pPr algn="ctr"/>
              <a:r>
                <a:rPr lang="en-US" sz="1200">
                  <a:latin typeface="Helvetica Neue"/>
                  <a:cs typeface="Helvetica Neue"/>
                </a:rPr>
                <a:t>Amazon CloudFront</a:t>
              </a:r>
              <a:endParaRPr lang="en-US" sz="1200" dirty="0">
                <a:latin typeface="Helvetica Neue"/>
                <a:cs typeface="Helvetica Neue"/>
              </a:endParaRPr>
            </a:p>
          </p:txBody>
        </p:sp>
        <p:pic>
          <p:nvPicPr>
            <p:cNvPr id="22" name="Picture 21" descr="Glaci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7837" y="2012013"/>
              <a:ext cx="479584" cy="479584"/>
            </a:xfrm>
            <a:prstGeom prst="rect">
              <a:avLst/>
            </a:prstGeom>
          </p:spPr>
        </p:pic>
        <p:sp>
          <p:nvSpPr>
            <p:cNvPr id="23" name="TextBox 22"/>
            <p:cNvSpPr txBox="1"/>
            <p:nvPr/>
          </p:nvSpPr>
          <p:spPr>
            <a:xfrm>
              <a:off x="5515080" y="2506937"/>
              <a:ext cx="645588" cy="236110"/>
            </a:xfrm>
            <a:prstGeom prst="rect">
              <a:avLst/>
            </a:prstGeom>
            <a:noFill/>
          </p:spPr>
          <p:txBody>
            <a:bodyPr wrap="square" lIns="0" tIns="0" rIns="0" bIns="0" rtlCol="0">
              <a:spAutoFit/>
            </a:bodyPr>
            <a:lstStyle/>
            <a:p>
              <a:pPr algn="ctr"/>
              <a:r>
                <a:rPr lang="en-US" sz="1200" dirty="0">
                  <a:latin typeface="Helvetica Neue"/>
                  <a:cs typeface="Helvetica Neue"/>
                </a:rPr>
                <a:t>Amazon Glacier</a:t>
              </a:r>
            </a:p>
          </p:txBody>
        </p:sp>
        <p:sp>
          <p:nvSpPr>
            <p:cNvPr id="24" name="TextBox 23"/>
            <p:cNvSpPr txBox="1"/>
            <p:nvPr/>
          </p:nvSpPr>
          <p:spPr>
            <a:xfrm>
              <a:off x="4516124" y="1439043"/>
              <a:ext cx="720596" cy="118055"/>
            </a:xfrm>
            <a:prstGeom prst="rect">
              <a:avLst/>
            </a:prstGeom>
            <a:noFill/>
          </p:spPr>
          <p:txBody>
            <a:bodyPr wrap="square" lIns="0" tIns="0" rIns="0" bIns="0" rtlCol="0">
              <a:spAutoFit/>
            </a:bodyPr>
            <a:lstStyle/>
            <a:p>
              <a:pPr algn="ctr"/>
              <a:r>
                <a:rPr lang="en-US" sz="1200" dirty="0">
                  <a:latin typeface="Helvetica Neue"/>
                  <a:cs typeface="Helvetica Neue"/>
                </a:rPr>
                <a:t>Amazon S3</a:t>
              </a:r>
            </a:p>
          </p:txBody>
        </p:sp>
        <p:pic>
          <p:nvPicPr>
            <p:cNvPr id="25" name="Picture 24" descr="Amazon-Elastic-Block-Storag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3618" y="963292"/>
              <a:ext cx="412951" cy="412951"/>
            </a:xfrm>
            <a:prstGeom prst="rect">
              <a:avLst/>
            </a:prstGeom>
          </p:spPr>
        </p:pic>
        <p:sp>
          <p:nvSpPr>
            <p:cNvPr id="26" name="TextBox 103"/>
            <p:cNvSpPr txBox="1">
              <a:spLocks noChangeArrowheads="1"/>
            </p:cNvSpPr>
            <p:nvPr/>
          </p:nvSpPr>
          <p:spPr bwMode="auto">
            <a:xfrm>
              <a:off x="5569779" y="1417809"/>
              <a:ext cx="527357" cy="236110"/>
            </a:xfrm>
            <a:prstGeom prst="rect">
              <a:avLst/>
            </a:prstGeom>
            <a:noFill/>
            <a:ln w="9525">
              <a:noFill/>
              <a:miter lim="800000"/>
              <a:headEnd/>
              <a:tailEnd/>
            </a:ln>
          </p:spPr>
          <p:txBody>
            <a:bodyPr wrap="square" lIns="0" tIns="0" rIns="0" bIns="0">
              <a:spAutoFit/>
            </a:bodyPr>
            <a:lstStyle/>
            <a:p>
              <a:pPr algn="ctr"/>
              <a:r>
                <a:rPr lang="en-US" sz="1200" dirty="0">
                  <a:latin typeface="Helvetica Neue"/>
                  <a:ea typeface="Verdana" pitchFamily="34" charset="0"/>
                  <a:cs typeface="Helvetica Neue"/>
                </a:rPr>
                <a:t>Amazon EBS</a:t>
              </a:r>
            </a:p>
          </p:txBody>
        </p:sp>
        <p:pic>
          <p:nvPicPr>
            <p:cNvPr id="27" name="Picture 26" descr="Auto-Scaling.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1638" y="2009162"/>
              <a:ext cx="553129" cy="553129"/>
            </a:xfrm>
            <a:prstGeom prst="rect">
              <a:avLst/>
            </a:prstGeom>
          </p:spPr>
        </p:pic>
        <p:sp>
          <p:nvSpPr>
            <p:cNvPr id="28" name="TextBox 27"/>
            <p:cNvSpPr txBox="1"/>
            <p:nvPr/>
          </p:nvSpPr>
          <p:spPr>
            <a:xfrm>
              <a:off x="922485" y="2547057"/>
              <a:ext cx="542757" cy="236110"/>
            </a:xfrm>
            <a:prstGeom prst="rect">
              <a:avLst/>
            </a:prstGeom>
            <a:noFill/>
          </p:spPr>
          <p:txBody>
            <a:bodyPr wrap="square" lIns="0" tIns="0" rIns="0" bIns="0" rtlCol="0">
              <a:spAutoFit/>
            </a:bodyPr>
            <a:lstStyle/>
            <a:p>
              <a:pPr algn="ctr"/>
              <a:r>
                <a:rPr lang="en-US" sz="1200" dirty="0">
                  <a:latin typeface="Helvetica Neue"/>
                  <a:cs typeface="Helvetica Neue"/>
                </a:rPr>
                <a:t>Auto Scaling</a:t>
              </a:r>
            </a:p>
          </p:txBody>
        </p:sp>
        <p:pic>
          <p:nvPicPr>
            <p:cNvPr id="29" name="Picture 28" descr="Route-53.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7500" y="979086"/>
              <a:ext cx="470142" cy="470142"/>
            </a:xfrm>
            <a:prstGeom prst="rect">
              <a:avLst/>
            </a:prstGeom>
          </p:spPr>
        </p:pic>
        <p:sp>
          <p:nvSpPr>
            <p:cNvPr id="30" name="TextBox 29"/>
            <p:cNvSpPr txBox="1"/>
            <p:nvPr/>
          </p:nvSpPr>
          <p:spPr>
            <a:xfrm>
              <a:off x="3578901" y="1449228"/>
              <a:ext cx="644256" cy="236110"/>
            </a:xfrm>
            <a:prstGeom prst="rect">
              <a:avLst/>
            </a:prstGeom>
            <a:noFill/>
          </p:spPr>
          <p:txBody>
            <a:bodyPr wrap="square" lIns="0" tIns="0" rIns="0" bIns="0" rtlCol="0">
              <a:spAutoFit/>
            </a:bodyPr>
            <a:lstStyle/>
            <a:p>
              <a:pPr algn="ctr"/>
              <a:r>
                <a:rPr lang="en-US" sz="1200" dirty="0">
                  <a:latin typeface="Helvetica Neue"/>
                  <a:cs typeface="Helvetica Neue"/>
                </a:rPr>
                <a:t>Amazon Route 53</a:t>
              </a:r>
            </a:p>
          </p:txBody>
        </p:sp>
        <p:pic>
          <p:nvPicPr>
            <p:cNvPr id="31" name="Picture 30" descr="Direct-Connec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0089" y="2041748"/>
              <a:ext cx="460489" cy="460489"/>
            </a:xfrm>
            <a:prstGeom prst="rect">
              <a:avLst/>
            </a:prstGeom>
          </p:spPr>
        </p:pic>
        <p:sp>
          <p:nvSpPr>
            <p:cNvPr id="32" name="TextBox 39"/>
            <p:cNvSpPr txBox="1">
              <a:spLocks noChangeArrowheads="1"/>
            </p:cNvSpPr>
            <p:nvPr/>
          </p:nvSpPr>
          <p:spPr bwMode="auto">
            <a:xfrm>
              <a:off x="2583715" y="2548199"/>
              <a:ext cx="933235" cy="118055"/>
            </a:xfrm>
            <a:prstGeom prst="rect">
              <a:avLst/>
            </a:prstGeom>
            <a:noFill/>
            <a:ln w="9525">
              <a:noFill/>
              <a:miter lim="800000"/>
              <a:headEnd/>
              <a:tailEnd/>
            </a:ln>
          </p:spPr>
          <p:txBody>
            <a:bodyPr wrap="square" lIns="0" tIns="0" rIns="0" bIns="0">
              <a:spAutoFit/>
            </a:bodyPr>
            <a:lstStyle/>
            <a:p>
              <a:pPr algn="ctr"/>
              <a:r>
                <a:rPr lang="en-US" sz="1200" dirty="0">
                  <a:latin typeface="Helvetica Neue"/>
                  <a:ea typeface="Verdana" pitchFamily="34" charset="0"/>
                  <a:cs typeface="Helvetica Neue"/>
                </a:rPr>
                <a:t>AWS Direct Connect</a:t>
              </a:r>
            </a:p>
          </p:txBody>
        </p:sp>
        <p:pic>
          <p:nvPicPr>
            <p:cNvPr id="33" name="Picture 32" descr="VPC.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18669" y="953767"/>
              <a:ext cx="455055" cy="455055"/>
            </a:xfrm>
            <a:prstGeom prst="rect">
              <a:avLst/>
            </a:prstGeom>
          </p:spPr>
        </p:pic>
        <p:sp>
          <p:nvSpPr>
            <p:cNvPr id="34" name="TextBox 33"/>
            <p:cNvSpPr txBox="1"/>
            <p:nvPr/>
          </p:nvSpPr>
          <p:spPr>
            <a:xfrm>
              <a:off x="2749819" y="1436665"/>
              <a:ext cx="639150" cy="118055"/>
            </a:xfrm>
            <a:prstGeom prst="rect">
              <a:avLst/>
            </a:prstGeom>
            <a:noFill/>
          </p:spPr>
          <p:txBody>
            <a:bodyPr wrap="square" lIns="0" tIns="0" rIns="0" bIns="0" rtlCol="0">
              <a:spAutoFit/>
            </a:bodyPr>
            <a:lstStyle/>
            <a:p>
              <a:pPr algn="ctr"/>
              <a:r>
                <a:rPr lang="en-US" sz="1200" dirty="0">
                  <a:latin typeface="Helvetica Neue"/>
                  <a:cs typeface="Helvetica Neue"/>
                </a:rPr>
                <a:t>Amazon VPC</a:t>
              </a:r>
            </a:p>
          </p:txBody>
        </p:sp>
        <p:sp>
          <p:nvSpPr>
            <p:cNvPr id="35" name="TextBox 34"/>
            <p:cNvSpPr txBox="1"/>
            <p:nvPr/>
          </p:nvSpPr>
          <p:spPr>
            <a:xfrm>
              <a:off x="921638" y="1438406"/>
              <a:ext cx="567348" cy="236110"/>
            </a:xfrm>
            <a:prstGeom prst="rect">
              <a:avLst/>
            </a:prstGeom>
            <a:noFill/>
          </p:spPr>
          <p:txBody>
            <a:bodyPr wrap="square" lIns="0" tIns="0" rIns="0" bIns="0" rtlCol="0">
              <a:spAutoFit/>
            </a:bodyPr>
            <a:lstStyle/>
            <a:p>
              <a:pPr algn="ctr"/>
              <a:r>
                <a:rPr lang="en-US" sz="1200" dirty="0">
                  <a:latin typeface="Helvetica Neue"/>
                  <a:cs typeface="Helvetica Neue"/>
                </a:rPr>
                <a:t>Amazon EC2</a:t>
              </a:r>
            </a:p>
          </p:txBody>
        </p:sp>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77487" y="957150"/>
              <a:ext cx="330200" cy="457200"/>
            </a:xfrm>
            <a:prstGeom prst="rect">
              <a:avLst/>
            </a:prstGeom>
          </p:spPr>
        </p:pic>
        <p:cxnSp>
          <p:nvCxnSpPr>
            <p:cNvPr id="37" name="Straight Connector 36"/>
            <p:cNvCxnSpPr/>
            <p:nvPr/>
          </p:nvCxnSpPr>
          <p:spPr>
            <a:xfrm>
              <a:off x="4391979" y="763774"/>
              <a:ext cx="0" cy="3261132"/>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304386" y="752475"/>
              <a:ext cx="0" cy="3272431"/>
            </a:xfrm>
            <a:prstGeom prst="line">
              <a:avLst/>
            </a:prstGeom>
            <a:solidFill>
              <a:schemeClr val="bg1"/>
            </a:solid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46869" y="1970042"/>
              <a:ext cx="569713" cy="569713"/>
            </a:xfrm>
            <a:prstGeom prst="rect">
              <a:avLst/>
            </a:prstGeom>
          </p:spPr>
        </p:pic>
        <p:pic>
          <p:nvPicPr>
            <p:cNvPr id="40" name="Picture 3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24762" y="1937548"/>
              <a:ext cx="675554" cy="675554"/>
            </a:xfrm>
            <a:prstGeom prst="rect">
              <a:avLst/>
            </a:prstGeom>
          </p:spPr>
        </p:pic>
        <p:sp>
          <p:nvSpPr>
            <p:cNvPr id="41" name="TextBox 40"/>
            <p:cNvSpPr txBox="1"/>
            <p:nvPr/>
          </p:nvSpPr>
          <p:spPr>
            <a:xfrm>
              <a:off x="3557674" y="2548198"/>
              <a:ext cx="741260" cy="236110"/>
            </a:xfrm>
            <a:prstGeom prst="rect">
              <a:avLst/>
            </a:prstGeom>
            <a:noFill/>
          </p:spPr>
          <p:txBody>
            <a:bodyPr wrap="square" lIns="0" tIns="0" rIns="0" bIns="0" rtlCol="0">
              <a:spAutoFit/>
            </a:bodyPr>
            <a:lstStyle/>
            <a:p>
              <a:pPr algn="ctr"/>
              <a:r>
                <a:rPr lang="en-US" sz="1200" dirty="0">
                  <a:latin typeface="Helvetica Neue"/>
                  <a:cs typeface="Helvetica Neue"/>
                </a:rPr>
                <a:t>Elastic Load Balancing</a:t>
              </a:r>
            </a:p>
          </p:txBody>
        </p:sp>
        <p:sp>
          <p:nvSpPr>
            <p:cNvPr id="42" name="TextBox 41"/>
            <p:cNvSpPr txBox="1"/>
            <p:nvPr/>
          </p:nvSpPr>
          <p:spPr>
            <a:xfrm>
              <a:off x="1781194" y="2547057"/>
              <a:ext cx="562690" cy="236110"/>
            </a:xfrm>
            <a:prstGeom prst="rect">
              <a:avLst/>
            </a:prstGeom>
            <a:noFill/>
          </p:spPr>
          <p:txBody>
            <a:bodyPr wrap="square" lIns="0" tIns="0" rIns="0" bIns="0" rtlCol="0">
              <a:spAutoFit/>
            </a:bodyPr>
            <a:lstStyle/>
            <a:p>
              <a:pPr algn="ctr"/>
              <a:r>
                <a:rPr lang="en-US" sz="1200" dirty="0">
                  <a:latin typeface="Helvetica Neue"/>
                  <a:cs typeface="Helvetica Neue"/>
                </a:rPr>
                <a:t>AWS Lambda</a:t>
              </a:r>
            </a:p>
          </p:txBody>
        </p:sp>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10366" y="2924295"/>
              <a:ext cx="740642" cy="740642"/>
            </a:xfrm>
            <a:prstGeom prst="rect">
              <a:avLst/>
            </a:prstGeom>
          </p:spPr>
        </p:pic>
        <p:pic>
          <p:nvPicPr>
            <p:cNvPr id="44" name="Picture 4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2313" y="2931617"/>
              <a:ext cx="725998" cy="725998"/>
            </a:xfrm>
            <a:prstGeom prst="rect">
              <a:avLst/>
            </a:prstGeom>
          </p:spPr>
        </p:pic>
        <p:sp>
          <p:nvSpPr>
            <p:cNvPr id="45" name="TextBox 44"/>
            <p:cNvSpPr txBox="1"/>
            <p:nvPr/>
          </p:nvSpPr>
          <p:spPr>
            <a:xfrm>
              <a:off x="801270" y="3534666"/>
              <a:ext cx="808085" cy="354165"/>
            </a:xfrm>
            <a:prstGeom prst="rect">
              <a:avLst/>
            </a:prstGeom>
            <a:noFill/>
          </p:spPr>
          <p:txBody>
            <a:bodyPr wrap="square" lIns="0" tIns="0" rIns="0" bIns="0" rtlCol="0">
              <a:spAutoFit/>
            </a:bodyPr>
            <a:lstStyle/>
            <a:p>
              <a:pPr algn="ctr"/>
              <a:r>
                <a:rPr lang="en-US" sz="1200" dirty="0">
                  <a:latin typeface="Helvetica Neue"/>
                  <a:cs typeface="Helvetica Neue"/>
                </a:rPr>
                <a:t>Amazon EC2 Container Registry</a:t>
              </a:r>
            </a:p>
          </p:txBody>
        </p:sp>
        <p:sp>
          <p:nvSpPr>
            <p:cNvPr id="46" name="TextBox 45"/>
            <p:cNvSpPr txBox="1"/>
            <p:nvPr/>
          </p:nvSpPr>
          <p:spPr>
            <a:xfrm>
              <a:off x="1684439" y="3534666"/>
              <a:ext cx="792496" cy="354165"/>
            </a:xfrm>
            <a:prstGeom prst="rect">
              <a:avLst/>
            </a:prstGeom>
            <a:noFill/>
          </p:spPr>
          <p:txBody>
            <a:bodyPr wrap="square" lIns="0" tIns="0" rIns="0" bIns="0" rtlCol="0">
              <a:spAutoFit/>
            </a:bodyPr>
            <a:lstStyle/>
            <a:p>
              <a:pPr algn="ctr"/>
              <a:r>
                <a:rPr lang="en-US" sz="1200" dirty="0">
                  <a:latin typeface="Helvetica Neue"/>
                  <a:cs typeface="Helvetica Neue"/>
                </a:rPr>
                <a:t>Amazon EC2 Container Service</a:t>
              </a:r>
            </a:p>
          </p:txBody>
        </p:sp>
        <p:pic>
          <p:nvPicPr>
            <p:cNvPr id="47" name="Picture 4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553952" y="2979181"/>
              <a:ext cx="630870" cy="630870"/>
            </a:xfrm>
            <a:prstGeom prst="rect">
              <a:avLst/>
            </a:prstGeom>
          </p:spPr>
        </p:pic>
        <p:pic>
          <p:nvPicPr>
            <p:cNvPr id="48" name="Pictur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538351" y="3011331"/>
              <a:ext cx="573609" cy="573609"/>
            </a:xfrm>
            <a:prstGeom prst="rect">
              <a:avLst/>
            </a:prstGeom>
          </p:spPr>
        </p:pic>
        <p:sp>
          <p:nvSpPr>
            <p:cNvPr id="49" name="TextBox 103"/>
            <p:cNvSpPr txBox="1">
              <a:spLocks noChangeArrowheads="1"/>
            </p:cNvSpPr>
            <p:nvPr/>
          </p:nvSpPr>
          <p:spPr bwMode="auto">
            <a:xfrm>
              <a:off x="4523696" y="3537163"/>
              <a:ext cx="705452" cy="236110"/>
            </a:xfrm>
            <a:prstGeom prst="rect">
              <a:avLst/>
            </a:prstGeom>
            <a:noFill/>
            <a:ln w="9525">
              <a:noFill/>
              <a:miter lim="800000"/>
              <a:headEnd/>
              <a:tailEnd/>
            </a:ln>
          </p:spPr>
          <p:txBody>
            <a:bodyPr wrap="square" lIns="0" tIns="0" rIns="0" bIns="0">
              <a:spAutoFit/>
            </a:bodyPr>
            <a:lstStyle/>
            <a:p>
              <a:pPr algn="ctr"/>
              <a:r>
                <a:rPr lang="en-US" sz="1200" dirty="0">
                  <a:latin typeface="Helvetica Neue"/>
                  <a:ea typeface="Verdana" pitchFamily="34" charset="0"/>
                  <a:cs typeface="Helvetica Neue"/>
                </a:rPr>
                <a:t>Amazon Elastic File System</a:t>
              </a:r>
            </a:p>
          </p:txBody>
        </p:sp>
        <p:sp>
          <p:nvSpPr>
            <p:cNvPr id="50" name="TextBox 103"/>
            <p:cNvSpPr txBox="1">
              <a:spLocks noChangeArrowheads="1"/>
            </p:cNvSpPr>
            <p:nvPr/>
          </p:nvSpPr>
          <p:spPr bwMode="auto">
            <a:xfrm>
              <a:off x="5538351" y="3534665"/>
              <a:ext cx="564055" cy="354165"/>
            </a:xfrm>
            <a:prstGeom prst="rect">
              <a:avLst/>
            </a:prstGeom>
            <a:noFill/>
            <a:ln w="9525">
              <a:noFill/>
              <a:miter lim="800000"/>
              <a:headEnd/>
              <a:tailEnd/>
            </a:ln>
          </p:spPr>
          <p:txBody>
            <a:bodyPr wrap="square" lIns="0" tIns="0" rIns="0" bIns="0">
              <a:spAutoFit/>
            </a:bodyPr>
            <a:lstStyle/>
            <a:p>
              <a:pPr algn="ctr"/>
              <a:r>
                <a:rPr lang="en-US" sz="1200">
                  <a:latin typeface="Helvetica Neue"/>
                  <a:ea typeface="Verdana" pitchFamily="34" charset="0"/>
                  <a:cs typeface="Helvetica Neue"/>
                </a:rPr>
                <a:t>AWS </a:t>
              </a:r>
              <a:r>
                <a:rPr lang="en-US" sz="1200" dirty="0">
                  <a:latin typeface="Helvetica Neue"/>
                  <a:ea typeface="Verdana" pitchFamily="34" charset="0"/>
                  <a:cs typeface="Helvetica Neue"/>
                </a:rPr>
                <a:t>Import</a:t>
              </a:r>
              <a:r>
                <a:rPr lang="en-US" sz="1200">
                  <a:latin typeface="Helvetica Neue"/>
                  <a:ea typeface="Verdana" pitchFamily="34" charset="0"/>
                  <a:cs typeface="Helvetica Neue"/>
                </a:rPr>
                <a:t>/</a:t>
              </a:r>
              <a:br>
                <a:rPr lang="en-US" sz="1200">
                  <a:latin typeface="Helvetica Neue"/>
                  <a:ea typeface="Verdana" pitchFamily="34" charset="0"/>
                  <a:cs typeface="Helvetica Neue"/>
                </a:rPr>
              </a:br>
              <a:r>
                <a:rPr lang="en-US" sz="1200">
                  <a:latin typeface="Helvetica Neue"/>
                  <a:ea typeface="Verdana" pitchFamily="34" charset="0"/>
                  <a:cs typeface="Helvetica Neue"/>
                </a:rPr>
                <a:t>Export</a:t>
              </a:r>
              <a:endParaRPr lang="en-US" sz="1200" dirty="0">
                <a:latin typeface="Helvetica Neue"/>
                <a:ea typeface="Verdana" pitchFamily="34" charset="0"/>
                <a:cs typeface="Helvetica Neue"/>
              </a:endParaRPr>
            </a:p>
          </p:txBody>
        </p:sp>
        <p:pic>
          <p:nvPicPr>
            <p:cNvPr id="51" name="Picture 5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04258" y="1914183"/>
              <a:ext cx="633289" cy="633289"/>
            </a:xfrm>
            <a:prstGeom prst="rect">
              <a:avLst/>
            </a:prstGeom>
          </p:spPr>
        </p:pic>
        <p:pic>
          <p:nvPicPr>
            <p:cNvPr id="52" name="Picture 5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19053" y="880798"/>
              <a:ext cx="633289" cy="633289"/>
            </a:xfrm>
            <a:prstGeom prst="rect">
              <a:avLst/>
            </a:prstGeom>
          </p:spPr>
        </p:pic>
        <p:pic>
          <p:nvPicPr>
            <p:cNvPr id="53" name="Picture 5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415843" y="2979181"/>
              <a:ext cx="633289" cy="633289"/>
            </a:xfrm>
            <a:prstGeom prst="rect">
              <a:avLst/>
            </a:prstGeom>
          </p:spPr>
        </p:pic>
        <p:pic>
          <p:nvPicPr>
            <p:cNvPr id="54" name="Picture 5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407906" y="873249"/>
              <a:ext cx="633289" cy="633289"/>
            </a:xfrm>
            <a:prstGeom prst="rect">
              <a:avLst/>
            </a:prstGeom>
          </p:spPr>
        </p:pic>
        <p:pic>
          <p:nvPicPr>
            <p:cNvPr id="55" name="Picture 5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405135" y="1922824"/>
              <a:ext cx="633289" cy="633289"/>
            </a:xfrm>
            <a:prstGeom prst="rect">
              <a:avLst/>
            </a:prstGeom>
          </p:spPr>
        </p:pic>
        <p:sp>
          <p:nvSpPr>
            <p:cNvPr id="56" name="TextBox 103"/>
            <p:cNvSpPr txBox="1">
              <a:spLocks noChangeArrowheads="1"/>
            </p:cNvSpPr>
            <p:nvPr/>
          </p:nvSpPr>
          <p:spPr bwMode="auto">
            <a:xfrm>
              <a:off x="6452403" y="1436665"/>
              <a:ext cx="527357" cy="236110"/>
            </a:xfrm>
            <a:prstGeom prst="rect">
              <a:avLst/>
            </a:prstGeom>
            <a:noFill/>
            <a:ln w="9525">
              <a:noFill/>
              <a:miter lim="800000"/>
              <a:headEnd/>
              <a:tailEnd/>
            </a:ln>
          </p:spPr>
          <p:txBody>
            <a:bodyPr wrap="square" lIns="0" tIns="0" rIns="0" bIns="0">
              <a:spAutoFit/>
            </a:bodyPr>
            <a:lstStyle/>
            <a:p>
              <a:pPr algn="ctr"/>
              <a:r>
                <a:rPr lang="en-US" sz="1200" dirty="0">
                  <a:latin typeface="Helvetica Neue"/>
                  <a:ea typeface="Verdana" pitchFamily="34" charset="0"/>
                  <a:cs typeface="Helvetica Neue"/>
                </a:rPr>
                <a:t>Amazon RDS</a:t>
              </a:r>
            </a:p>
          </p:txBody>
        </p:sp>
        <p:sp>
          <p:nvSpPr>
            <p:cNvPr id="57" name="TextBox 56"/>
            <p:cNvSpPr txBox="1"/>
            <p:nvPr/>
          </p:nvSpPr>
          <p:spPr>
            <a:xfrm>
              <a:off x="6399620" y="2506937"/>
              <a:ext cx="645588" cy="236110"/>
            </a:xfrm>
            <a:prstGeom prst="rect">
              <a:avLst/>
            </a:prstGeom>
            <a:noFill/>
          </p:spPr>
          <p:txBody>
            <a:bodyPr wrap="square" lIns="0" tIns="0" rIns="0" bIns="0" rtlCol="0">
              <a:spAutoFit/>
            </a:bodyPr>
            <a:lstStyle/>
            <a:p>
              <a:pPr algn="ctr"/>
              <a:r>
                <a:rPr lang="en-US" sz="1200" dirty="0">
                  <a:latin typeface="Helvetica Neue"/>
                  <a:cs typeface="Helvetica Neue"/>
                </a:rPr>
                <a:t>Amazon Redshift</a:t>
              </a:r>
            </a:p>
          </p:txBody>
        </p:sp>
        <p:sp>
          <p:nvSpPr>
            <p:cNvPr id="58" name="TextBox 57"/>
            <p:cNvSpPr txBox="1"/>
            <p:nvPr/>
          </p:nvSpPr>
          <p:spPr>
            <a:xfrm>
              <a:off x="6348712" y="3598222"/>
              <a:ext cx="771347" cy="236110"/>
            </a:xfrm>
            <a:prstGeom prst="rect">
              <a:avLst/>
            </a:prstGeom>
            <a:noFill/>
          </p:spPr>
          <p:txBody>
            <a:bodyPr wrap="square" lIns="0" tIns="0" rIns="0" bIns="0" rtlCol="0">
              <a:spAutoFit/>
            </a:bodyPr>
            <a:lstStyle/>
            <a:p>
              <a:pPr algn="ctr"/>
              <a:r>
                <a:rPr lang="en-US" sz="1200" dirty="0">
                  <a:latin typeface="Helvetica Neue"/>
                  <a:cs typeface="Helvetica Neue"/>
                </a:rPr>
                <a:t>Amazon ElastiCache</a:t>
              </a:r>
            </a:p>
          </p:txBody>
        </p:sp>
        <p:sp>
          <p:nvSpPr>
            <p:cNvPr id="59" name="TextBox 103"/>
            <p:cNvSpPr txBox="1">
              <a:spLocks noChangeArrowheads="1"/>
            </p:cNvSpPr>
            <p:nvPr/>
          </p:nvSpPr>
          <p:spPr bwMode="auto">
            <a:xfrm>
              <a:off x="7183184" y="1436665"/>
              <a:ext cx="672909" cy="236110"/>
            </a:xfrm>
            <a:prstGeom prst="rect">
              <a:avLst/>
            </a:prstGeom>
            <a:noFill/>
            <a:ln w="9525">
              <a:noFill/>
              <a:miter lim="800000"/>
              <a:headEnd/>
              <a:tailEnd/>
            </a:ln>
          </p:spPr>
          <p:txBody>
            <a:bodyPr wrap="square" lIns="0" tIns="0" rIns="0" bIns="0">
              <a:spAutoFit/>
            </a:bodyPr>
            <a:lstStyle/>
            <a:p>
              <a:pPr algn="ctr"/>
              <a:r>
                <a:rPr lang="en-US" sz="1200">
                  <a:latin typeface="Helvetica Neue"/>
                  <a:ea typeface="Verdana" pitchFamily="34" charset="0"/>
                  <a:cs typeface="Helvetica Neue"/>
                </a:rPr>
                <a:t>Amazon DynamoDB</a:t>
              </a:r>
              <a:endParaRPr lang="en-US" sz="1200" dirty="0">
                <a:latin typeface="Helvetica Neue"/>
                <a:ea typeface="Verdana" pitchFamily="34" charset="0"/>
                <a:cs typeface="Helvetica Neue"/>
              </a:endParaRPr>
            </a:p>
          </p:txBody>
        </p:sp>
        <p:sp>
          <p:nvSpPr>
            <p:cNvPr id="60" name="TextBox 103"/>
            <p:cNvSpPr txBox="1">
              <a:spLocks noChangeArrowheads="1"/>
            </p:cNvSpPr>
            <p:nvPr/>
          </p:nvSpPr>
          <p:spPr bwMode="auto">
            <a:xfrm>
              <a:off x="7183184" y="2503798"/>
              <a:ext cx="672909" cy="472220"/>
            </a:xfrm>
            <a:prstGeom prst="rect">
              <a:avLst/>
            </a:prstGeom>
            <a:noFill/>
            <a:ln w="9525">
              <a:noFill/>
              <a:miter lim="800000"/>
              <a:headEnd/>
              <a:tailEnd/>
            </a:ln>
          </p:spPr>
          <p:txBody>
            <a:bodyPr wrap="square" lIns="0" tIns="0" rIns="0" bIns="0">
              <a:spAutoFit/>
            </a:bodyPr>
            <a:lstStyle/>
            <a:p>
              <a:pPr algn="ctr"/>
              <a:r>
                <a:rPr lang="en-US" sz="1200" dirty="0">
                  <a:latin typeface="Helvetica Neue"/>
                  <a:ea typeface="Verdana" pitchFamily="34" charset="0"/>
                  <a:cs typeface="Helvetica Neue"/>
                </a:rPr>
                <a:t>AWS Database Migration Service</a:t>
              </a:r>
            </a:p>
          </p:txBody>
        </p:sp>
      </p:grpSp>
    </p:spTree>
    <p:extLst>
      <p:ext uri="{BB962C8B-B14F-4D97-AF65-F5344CB8AC3E}">
        <p14:creationId xmlns:p14="http://schemas.microsoft.com/office/powerpoint/2010/main" val="4556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buFont typeface="Wingdings" panose="05000000000000000000" pitchFamily="2" charset="2"/>
              <a:buChar char="q"/>
            </a:pPr>
            <a:r>
              <a:rPr lang="en-GB" dirty="0"/>
              <a:t>Data is stored redundantly</a:t>
            </a:r>
          </a:p>
          <a:p>
            <a:pPr>
              <a:buFont typeface="Wingdings" panose="05000000000000000000" pitchFamily="2" charset="2"/>
              <a:buChar char="q"/>
            </a:pPr>
            <a:endParaRPr lang="en-GB" dirty="0"/>
          </a:p>
          <a:p>
            <a:pPr>
              <a:buFont typeface="Wingdings" panose="05000000000000000000" pitchFamily="2" charset="2"/>
              <a:buChar char="q"/>
            </a:pPr>
            <a:r>
              <a:rPr lang="en-GB" dirty="0"/>
              <a:t>Access Amazon S3 with the AWS Management Console, one of the AWS SDKs, or a third-party solution.</a:t>
            </a:r>
          </a:p>
          <a:p>
            <a:pPr>
              <a:buFont typeface="Wingdings" panose="05000000000000000000" pitchFamily="2" charset="2"/>
              <a:buChar char="q"/>
            </a:pPr>
            <a:endParaRPr lang="en-GB" dirty="0"/>
          </a:p>
          <a:p>
            <a:pPr>
              <a:buFont typeface="Wingdings" panose="05000000000000000000" pitchFamily="2" charset="2"/>
              <a:buChar char="q"/>
            </a:pPr>
            <a:r>
              <a:rPr lang="en-GB" dirty="0"/>
              <a:t>Object uploads or deletes can trigger notifications, workflows, or even scripts.</a:t>
            </a:r>
          </a:p>
          <a:p>
            <a:pPr>
              <a:buFont typeface="Wingdings" panose="05000000000000000000" pitchFamily="2" charset="2"/>
              <a:buChar char="q"/>
            </a:pPr>
            <a:endParaRPr lang="en-GB" dirty="0"/>
          </a:p>
          <a:p>
            <a:pPr>
              <a:buFont typeface="Wingdings" panose="05000000000000000000" pitchFamily="2" charset="2"/>
              <a:buChar char="q"/>
            </a:pPr>
            <a:r>
              <a:rPr lang="en-GB" dirty="0"/>
              <a:t>Data in transit and at rest can be encrypted automatically.</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Simple Storage Service (S3)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9948" y="311169"/>
            <a:ext cx="1618432" cy="1618431"/>
          </a:xfrm>
          <a:prstGeom prst="rect">
            <a:avLst/>
          </a:prstGeom>
        </p:spPr>
      </p:pic>
    </p:spTree>
    <p:extLst>
      <p:ext uri="{BB962C8B-B14F-4D97-AF65-F5344CB8AC3E}">
        <p14:creationId xmlns:p14="http://schemas.microsoft.com/office/powerpoint/2010/main" val="1413733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To upload your data (photos, videos, documents, etc.): </a:t>
            </a:r>
          </a:p>
          <a:p>
            <a:pPr marL="857250" lvl="1" indent="-457200">
              <a:buFont typeface="+mj-lt"/>
              <a:buAutoNum type="arabicPeriod"/>
            </a:pPr>
            <a:r>
              <a:rPr lang="en-GB" dirty="0"/>
              <a:t>Create a bucket in one of the AWS Regions.</a:t>
            </a:r>
          </a:p>
          <a:p>
            <a:pPr marL="857250" lvl="1" indent="-457200">
              <a:buFont typeface="+mj-lt"/>
              <a:buAutoNum type="arabicPeriod"/>
            </a:pPr>
            <a:r>
              <a:rPr lang="en-GB" dirty="0"/>
              <a:t>Upload any number of objects to the bucket.</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Simple Storage Service (S3)</a:t>
            </a:r>
          </a:p>
        </p:txBody>
      </p:sp>
      <p:grpSp>
        <p:nvGrpSpPr>
          <p:cNvPr id="7" name="Group 6"/>
          <p:cNvGrpSpPr/>
          <p:nvPr/>
        </p:nvGrpSpPr>
        <p:grpSpPr>
          <a:xfrm>
            <a:off x="9860773" y="1350000"/>
            <a:ext cx="1680234" cy="5038474"/>
            <a:chOff x="145011" y="671109"/>
            <a:chExt cx="1293663" cy="3879274"/>
          </a:xfrm>
        </p:grpSpPr>
        <p:pic>
          <p:nvPicPr>
            <p:cNvPr id="9" name="Picture 31" descr="S3.png"/>
            <p:cNvPicPr>
              <a:picLocks noChangeAspect="1"/>
            </p:cNvPicPr>
            <p:nvPr/>
          </p:nvPicPr>
          <p:blipFill rotWithShape="1">
            <a:blip r:embed="rId3" cstate="screen">
              <a:extLst>
                <a:ext uri="{28A0092B-C50C-407E-A947-70E740481C1C}">
                  <a14:useLocalDpi xmlns:a14="http://schemas.microsoft.com/office/drawing/2010/main"/>
                </a:ext>
              </a:extLst>
            </a:blip>
            <a:srcRect b="-6311"/>
            <a:stretch/>
          </p:blipFill>
          <p:spPr bwMode="auto">
            <a:xfrm>
              <a:off x="428131" y="900566"/>
              <a:ext cx="731552" cy="777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46"/>
            <p:cNvSpPr txBox="1">
              <a:spLocks noChangeArrowheads="1"/>
            </p:cNvSpPr>
            <p:nvPr/>
          </p:nvSpPr>
          <p:spPr bwMode="auto">
            <a:xfrm>
              <a:off x="248522" y="671109"/>
              <a:ext cx="107635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400" dirty="0">
                  <a:latin typeface="Arial" charset="0"/>
                  <a:cs typeface="Arial" charset="0"/>
                </a:rPr>
                <a:t>Amazon S3</a:t>
              </a:r>
            </a:p>
          </p:txBody>
        </p:sp>
        <p:pic>
          <p:nvPicPr>
            <p:cNvPr id="11" name="Picture 51" descr="S3-Bucket.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1059" y="2013033"/>
              <a:ext cx="731552" cy="731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52"/>
            <p:cNvSpPr txBox="1">
              <a:spLocks noChangeArrowheads="1"/>
            </p:cNvSpPr>
            <p:nvPr/>
          </p:nvSpPr>
          <p:spPr bwMode="auto">
            <a:xfrm>
              <a:off x="231888" y="2681317"/>
              <a:ext cx="110962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i="1" dirty="0">
                  <a:latin typeface="Arial" charset="0"/>
                  <a:cs typeface="Arial" charset="0"/>
                </a:rPr>
                <a:t>[bucket name]</a:t>
              </a:r>
              <a:endParaRPr lang="en-US" sz="1400" i="1" dirty="0">
                <a:latin typeface="Arial" charset="0"/>
                <a:cs typeface="Arial" charset="0"/>
              </a:endParaRPr>
            </a:p>
          </p:txBody>
        </p:sp>
        <p:pic>
          <p:nvPicPr>
            <p:cNvPr id="13" name="Picture 12" descr="Multimedi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4" y="3191265"/>
              <a:ext cx="731520" cy="731520"/>
            </a:xfrm>
            <a:prstGeom prst="rect">
              <a:avLst/>
            </a:prstGeom>
          </p:spPr>
        </p:pic>
        <p:sp>
          <p:nvSpPr>
            <p:cNvPr id="14" name="TextBox 52"/>
            <p:cNvSpPr txBox="1">
              <a:spLocks noChangeArrowheads="1"/>
            </p:cNvSpPr>
            <p:nvPr/>
          </p:nvSpPr>
          <p:spPr bwMode="auto">
            <a:xfrm>
              <a:off x="215135" y="3904749"/>
              <a:ext cx="116340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i="1" dirty="0">
                  <a:latin typeface="Arial" charset="0"/>
                  <a:cs typeface="Arial" charset="0"/>
                </a:rPr>
                <a:t>Preview2.mp4</a:t>
              </a:r>
              <a:endParaRPr lang="en-US" sz="1400" i="1" dirty="0">
                <a:latin typeface="Arial" charset="0"/>
                <a:cs typeface="Arial" charset="0"/>
              </a:endParaRPr>
            </a:p>
          </p:txBody>
        </p:sp>
        <p:sp>
          <p:nvSpPr>
            <p:cNvPr id="15" name="Rounded Rectangle 46"/>
            <p:cNvSpPr/>
            <p:nvPr/>
          </p:nvSpPr>
          <p:spPr>
            <a:xfrm>
              <a:off x="145011" y="1861282"/>
              <a:ext cx="1293663" cy="2689101"/>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TextBox 33"/>
            <p:cNvSpPr txBox="1">
              <a:spLocks noChangeArrowheads="1"/>
            </p:cNvSpPr>
            <p:nvPr/>
          </p:nvSpPr>
          <p:spPr bwMode="auto">
            <a:xfrm>
              <a:off x="205596" y="4139086"/>
              <a:ext cx="1193544" cy="400110"/>
            </a:xfrm>
            <a:prstGeom prst="rect">
              <a:avLst/>
            </a:prstGeom>
            <a:noFill/>
            <a:ln w="9525">
              <a:noFill/>
              <a:miter lim="800000"/>
              <a:headEnd/>
              <a:tailEnd/>
            </a:ln>
          </p:spPr>
          <p:txBody>
            <a:bodyPr wrap="square">
              <a:spAutoFit/>
            </a:bodyPr>
            <a:lstStyle/>
            <a:p>
              <a:pPr algn="ctr"/>
              <a:r>
                <a:rPr lang="en-US" sz="1000" b="1" dirty="0">
                  <a:latin typeface="+mj-lt"/>
                  <a:ea typeface="Verdana" pitchFamily="34" charset="0"/>
                  <a:cs typeface="Helvetica Neue"/>
                </a:rPr>
                <a:t>Tokyo Region (ap-northeast-1)</a:t>
              </a:r>
            </a:p>
          </p:txBody>
        </p:sp>
        <p:cxnSp>
          <p:nvCxnSpPr>
            <p:cNvPr id="17" name="Straight Connector 16"/>
            <p:cNvCxnSpPr>
              <a:stCxn id="9" idx="2"/>
              <a:endCxn id="11" idx="0"/>
            </p:cNvCxnSpPr>
            <p:nvPr/>
          </p:nvCxnSpPr>
          <p:spPr>
            <a:xfrm>
              <a:off x="793907" y="1677971"/>
              <a:ext cx="2928" cy="335062"/>
            </a:xfrm>
            <a:prstGeom prst="line">
              <a:avLst/>
            </a:prstGeom>
            <a:ln>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12" idx="2"/>
              <a:endCxn id="13" idx="0"/>
            </p:cNvCxnSpPr>
            <p:nvPr/>
          </p:nvCxnSpPr>
          <p:spPr>
            <a:xfrm>
              <a:off x="786700" y="2865983"/>
              <a:ext cx="724" cy="325282"/>
            </a:xfrm>
            <a:prstGeom prst="line">
              <a:avLst/>
            </a:prstGeom>
            <a:ln>
              <a:solidFill>
                <a:schemeClr val="accent2">
                  <a:lumMod val="60000"/>
                  <a:lumOff val="40000"/>
                </a:schemeClr>
              </a:solidFill>
            </a:ln>
          </p:spPr>
          <p:style>
            <a:lnRef idx="2">
              <a:schemeClr val="accent2"/>
            </a:lnRef>
            <a:fillRef idx="0">
              <a:schemeClr val="accent2"/>
            </a:fillRef>
            <a:effectRef idx="1">
              <a:schemeClr val="accent2"/>
            </a:effectRef>
            <a:fontRef idx="minor">
              <a:schemeClr val="tx1"/>
            </a:fontRef>
          </p:style>
        </p:cxnSp>
      </p:grpSp>
      <p:pic>
        <p:nvPicPr>
          <p:cNvPr id="2" name="Picture 1"/>
          <p:cNvPicPr>
            <a:picLocks noChangeAspect="1"/>
          </p:cNvPicPr>
          <p:nvPr/>
        </p:nvPicPr>
        <p:blipFill rotWithShape="1">
          <a:blip r:embed="rId6"/>
          <a:srcRect r="28283"/>
          <a:stretch/>
        </p:blipFill>
        <p:spPr>
          <a:xfrm>
            <a:off x="1886390" y="3401024"/>
            <a:ext cx="6501993" cy="1587152"/>
          </a:xfrm>
          <a:prstGeom prst="rect">
            <a:avLst/>
          </a:prstGeom>
        </p:spPr>
      </p:pic>
      <p:pic>
        <p:nvPicPr>
          <p:cNvPr id="4" name="Picture 3"/>
          <p:cNvPicPr>
            <a:picLocks noChangeAspect="1"/>
          </p:cNvPicPr>
          <p:nvPr/>
        </p:nvPicPr>
        <p:blipFill rotWithShape="1">
          <a:blip r:embed="rId7"/>
          <a:srcRect l="190" t="3547" r="11888" b="-3547"/>
          <a:stretch/>
        </p:blipFill>
        <p:spPr>
          <a:xfrm>
            <a:off x="1912802" y="4989042"/>
            <a:ext cx="7358236" cy="1487358"/>
          </a:xfrm>
          <a:prstGeom prst="rect">
            <a:avLst/>
          </a:prstGeom>
        </p:spPr>
      </p:pic>
    </p:spTree>
    <p:extLst>
      <p:ext uri="{BB962C8B-B14F-4D97-AF65-F5344CB8AC3E}">
        <p14:creationId xmlns:p14="http://schemas.microsoft.com/office/powerpoint/2010/main" val="2961416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Pay only for what you use, including:</a:t>
            </a:r>
          </a:p>
          <a:p>
            <a:pPr lvl="1">
              <a:buFont typeface="Wingdings" panose="05000000000000000000" pitchFamily="2" charset="2"/>
              <a:buChar char="Ø"/>
            </a:pPr>
            <a:r>
              <a:rPr lang="en-GB" dirty="0"/>
              <a:t>GBs per month</a:t>
            </a:r>
          </a:p>
          <a:p>
            <a:pPr lvl="1">
              <a:buFont typeface="Wingdings" panose="05000000000000000000" pitchFamily="2" charset="2"/>
              <a:buChar char="Ø"/>
            </a:pPr>
            <a:r>
              <a:rPr lang="en-GB" dirty="0"/>
              <a:t>Transfer OUT to other regions</a:t>
            </a:r>
          </a:p>
          <a:p>
            <a:pPr lvl="1">
              <a:buFont typeface="Wingdings" panose="05000000000000000000" pitchFamily="2" charset="2"/>
              <a:buChar char="Ø"/>
            </a:pPr>
            <a:r>
              <a:rPr lang="en-GB" dirty="0"/>
              <a:t>PUT, COPY, POST, LIST, and GET requests</a:t>
            </a:r>
          </a:p>
          <a:p>
            <a:pPr marL="0" indent="0">
              <a:buNone/>
            </a:pPr>
            <a:endParaRPr lang="en-GB" dirty="0"/>
          </a:p>
          <a:p>
            <a:pPr marL="0" indent="0">
              <a:buNone/>
            </a:pPr>
            <a:r>
              <a:rPr lang="en-GB" dirty="0"/>
              <a:t>You do NOT have to pay for:</a:t>
            </a:r>
          </a:p>
          <a:p>
            <a:pPr lvl="1">
              <a:buFont typeface="Wingdings" panose="05000000000000000000" pitchFamily="2" charset="2"/>
              <a:buChar char="Ø"/>
            </a:pPr>
            <a:r>
              <a:rPr lang="en-GB" dirty="0"/>
              <a:t>Transfer IN to Amazon S3</a:t>
            </a:r>
          </a:p>
          <a:p>
            <a:pPr lvl="1">
              <a:buFont typeface="Wingdings" panose="05000000000000000000" pitchFamily="2" charset="2"/>
              <a:buChar char="Ø"/>
            </a:pPr>
            <a:r>
              <a:rPr lang="en-GB" dirty="0"/>
              <a:t>Transfer OUT from Amazon S3 to Amazon CloudFront or Amazon EC2 in the same region</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Simple Storage Service (S3)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9948" y="311169"/>
            <a:ext cx="1618432" cy="1618431"/>
          </a:xfrm>
          <a:prstGeom prst="rect">
            <a:avLst/>
          </a:prstGeom>
        </p:spPr>
      </p:pic>
    </p:spTree>
    <p:extLst>
      <p:ext uri="{BB962C8B-B14F-4D97-AF65-F5344CB8AC3E}">
        <p14:creationId xmlns:p14="http://schemas.microsoft.com/office/powerpoint/2010/main" val="2660945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buFont typeface="Wingdings" panose="05000000000000000000" pitchFamily="2" charset="2"/>
              <a:buChar char="q"/>
            </a:pPr>
            <a:r>
              <a:rPr lang="en-GB" dirty="0"/>
              <a:t>General purpose: Amazon S3 Standard</a:t>
            </a:r>
          </a:p>
          <a:p>
            <a:pPr lvl="1">
              <a:buFont typeface="Wingdings" panose="05000000000000000000" pitchFamily="2" charset="2"/>
              <a:buChar char="Ø"/>
            </a:pPr>
            <a:r>
              <a:rPr lang="en-GB" dirty="0"/>
              <a:t>Higher availability requirements: Use cross-region replication</a:t>
            </a:r>
          </a:p>
          <a:p>
            <a:pPr marL="0" indent="0">
              <a:buNone/>
            </a:pPr>
            <a:endParaRPr lang="en-GB" dirty="0"/>
          </a:p>
          <a:p>
            <a:pPr>
              <a:buFont typeface="Wingdings" panose="05000000000000000000" pitchFamily="2" charset="2"/>
              <a:buChar char="q"/>
            </a:pPr>
            <a:r>
              <a:rPr lang="en-GB" dirty="0"/>
              <a:t>Infrequently accessed data: Amazon S3 Standard - Infrequent Access</a:t>
            </a:r>
          </a:p>
          <a:p>
            <a:pPr lvl="1">
              <a:buFont typeface="Wingdings" panose="05000000000000000000" pitchFamily="2" charset="2"/>
              <a:buChar char="Ø"/>
            </a:pPr>
            <a:r>
              <a:rPr lang="en-GB" dirty="0"/>
              <a:t>Lower cost per GB stored</a:t>
            </a:r>
          </a:p>
          <a:p>
            <a:pPr lvl="1">
              <a:buFont typeface="Wingdings" panose="05000000000000000000" pitchFamily="2" charset="2"/>
              <a:buChar char="Ø"/>
            </a:pPr>
            <a:r>
              <a:rPr lang="en-GB" dirty="0"/>
              <a:t>Higher cost per PUT, COPY, POST, or GET request</a:t>
            </a:r>
          </a:p>
          <a:p>
            <a:pPr lvl="1">
              <a:buFont typeface="Wingdings" panose="05000000000000000000" pitchFamily="2" charset="2"/>
              <a:buChar char="Ø"/>
            </a:pPr>
            <a:r>
              <a:rPr lang="en-GB" dirty="0"/>
              <a:t>30-day storage minimum</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Simple Storage Service (S3)</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9948" y="311169"/>
            <a:ext cx="1618432" cy="1618431"/>
          </a:xfrm>
          <a:prstGeom prst="rect">
            <a:avLst/>
          </a:prstGeom>
        </p:spPr>
      </p:pic>
    </p:spTree>
    <p:extLst>
      <p:ext uri="{BB962C8B-B14F-4D97-AF65-F5344CB8AC3E}">
        <p14:creationId xmlns:p14="http://schemas.microsoft.com/office/powerpoint/2010/main" val="906608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172940"/>
            <a:ext cx="10364400" cy="2556000"/>
          </a:xfrm>
        </p:spPr>
        <p:txBody>
          <a:bodyPr/>
          <a:lstStyle/>
          <a:p>
            <a:r>
              <a:rPr lang="en-GB" dirty="0"/>
              <a:t>TASK: Using Amazon S3</a:t>
            </a:r>
          </a:p>
        </p:txBody>
      </p:sp>
    </p:spTree>
    <p:extLst>
      <p:ext uri="{BB962C8B-B14F-4D97-AF65-F5344CB8AC3E}">
        <p14:creationId xmlns:p14="http://schemas.microsoft.com/office/powerpoint/2010/main" val="525775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Amazon Glacier is a data archiving service designed for security, durability, and an extremely low cost.</a:t>
            </a:r>
          </a:p>
          <a:p>
            <a:pPr marL="0" indent="0">
              <a:buNone/>
            </a:pPr>
            <a:endParaRPr lang="en-GB" dirty="0"/>
          </a:p>
          <a:p>
            <a:pPr lvl="1">
              <a:buFont typeface="Wingdings" panose="05000000000000000000" pitchFamily="2" charset="2"/>
              <a:buChar char="q"/>
            </a:pPr>
            <a:r>
              <a:rPr lang="en-GB" dirty="0"/>
              <a:t>Amazon Glacier is designed for durability of 99.999999999% of objects.</a:t>
            </a:r>
          </a:p>
          <a:p>
            <a:pPr lvl="1">
              <a:buFont typeface="Wingdings" panose="05000000000000000000" pitchFamily="2" charset="2"/>
              <a:buChar char="q"/>
            </a:pPr>
            <a:endParaRPr lang="en-GB" dirty="0"/>
          </a:p>
          <a:p>
            <a:pPr lvl="1">
              <a:buFont typeface="Wingdings" panose="05000000000000000000" pitchFamily="2" charset="2"/>
              <a:buChar char="q"/>
            </a:pPr>
            <a:r>
              <a:rPr lang="en-GB" dirty="0"/>
              <a:t>Amazon Glacier supports SSL/TLS encryption of data in transit and at rest.</a:t>
            </a:r>
          </a:p>
          <a:p>
            <a:pPr lvl="1">
              <a:buFont typeface="Wingdings" panose="05000000000000000000" pitchFamily="2" charset="2"/>
              <a:buChar char="q"/>
            </a:pPr>
            <a:endParaRPr lang="en-GB" dirty="0"/>
          </a:p>
          <a:p>
            <a:pPr lvl="1">
              <a:buFont typeface="Wingdings" panose="05000000000000000000" pitchFamily="2" charset="2"/>
              <a:buChar char="q"/>
            </a:pPr>
            <a:r>
              <a:rPr lang="en-GB" dirty="0"/>
              <a:t>The Vault Lock feature enforces compliance via a lockable policy.</a:t>
            </a:r>
          </a:p>
          <a:p>
            <a:pPr lvl="1">
              <a:buFont typeface="Wingdings" panose="05000000000000000000" pitchFamily="2" charset="2"/>
              <a:buChar char="q"/>
            </a:pPr>
            <a:endParaRPr lang="en-GB" dirty="0"/>
          </a:p>
          <a:p>
            <a:pPr lvl="1">
              <a:buFont typeface="Wingdings" panose="05000000000000000000" pitchFamily="2" charset="2"/>
              <a:buChar char="q"/>
            </a:pPr>
            <a:r>
              <a:rPr lang="en-GB" dirty="0"/>
              <a:t>Extremely low-cost design is ideal for long-term archiving; </a:t>
            </a:r>
          </a:p>
          <a:p>
            <a:pPr lvl="2">
              <a:buFont typeface="Wingdings" panose="05000000000000000000" pitchFamily="2" charset="2"/>
              <a:buChar char="q"/>
            </a:pPr>
            <a:r>
              <a:rPr lang="en-GB" dirty="0"/>
              <a:t>Data retrieval will take 3-5 hours to begin.</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Amazon Glacier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296" y="91250"/>
            <a:ext cx="1838350" cy="1838350"/>
          </a:xfrm>
          <a:prstGeom prst="rect">
            <a:avLst/>
          </a:prstGeom>
        </p:spPr>
      </p:pic>
    </p:spTree>
    <p:extLst>
      <p:ext uri="{BB962C8B-B14F-4D97-AF65-F5344CB8AC3E}">
        <p14:creationId xmlns:p14="http://schemas.microsoft.com/office/powerpoint/2010/main" val="1497001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5"/>
          </p:nvPr>
        </p:nvPicPr>
        <p:blipFill>
          <a:blip r:embed="rId3"/>
          <a:stretch>
            <a:fillRect/>
          </a:stretch>
        </p:blipFill>
        <p:spPr>
          <a:xfrm>
            <a:off x="1473463" y="1520768"/>
            <a:ext cx="10040060" cy="3028082"/>
          </a:xfrm>
          <a:prstGeom prst="rect">
            <a:avLst/>
          </a:prstGeom>
        </p:spPr>
      </p:pic>
      <p:sp>
        <p:nvSpPr>
          <p:cNvPr id="6" name="Title 5"/>
          <p:cNvSpPr>
            <a:spLocks noGrp="1"/>
          </p:cNvSpPr>
          <p:nvPr>
            <p:ph type="title"/>
          </p:nvPr>
        </p:nvSpPr>
        <p:spPr/>
        <p:txBody>
          <a:bodyPr/>
          <a:lstStyle/>
          <a:p>
            <a:r>
              <a:rPr lang="en-GB" dirty="0"/>
              <a:t>Lifecycle policies</a:t>
            </a:r>
          </a:p>
        </p:txBody>
      </p:sp>
      <p:sp>
        <p:nvSpPr>
          <p:cNvPr id="8" name="Text Placeholder 7"/>
          <p:cNvSpPr>
            <a:spLocks noGrp="1"/>
          </p:cNvSpPr>
          <p:nvPr>
            <p:ph type="body" sz="quarter" idx="17"/>
          </p:nvPr>
        </p:nvSpPr>
        <p:spPr/>
        <p:txBody>
          <a:bodyPr/>
          <a:lstStyle/>
          <a:p>
            <a:r>
              <a:rPr lang="en-GB" dirty="0"/>
              <a:t>Amazon S3 lifecycle policies allow you to delete or move objects based on age.</a:t>
            </a:r>
          </a:p>
          <a:p>
            <a:endParaRPr lang="en-GB" dirty="0"/>
          </a:p>
        </p:txBody>
      </p:sp>
    </p:spTree>
    <p:extLst>
      <p:ext uri="{BB962C8B-B14F-4D97-AF65-F5344CB8AC3E}">
        <p14:creationId xmlns:p14="http://schemas.microsoft.com/office/powerpoint/2010/main" val="2446352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4400" y="1063566"/>
            <a:ext cx="10364400" cy="996728"/>
          </a:xfrm>
        </p:spPr>
        <p:txBody>
          <a:bodyPr>
            <a:normAutofit fontScale="90000"/>
          </a:bodyPr>
          <a:lstStyle/>
          <a:p>
            <a:r>
              <a:rPr lang="en-GB" dirty="0"/>
              <a:t>Amazon Database Options</a:t>
            </a:r>
          </a:p>
        </p:txBody>
      </p:sp>
      <p:pic>
        <p:nvPicPr>
          <p:cNvPr id="7" name="Picture 6"/>
          <p:cNvPicPr>
            <a:picLocks noChangeAspect="1"/>
          </p:cNvPicPr>
          <p:nvPr/>
        </p:nvPicPr>
        <p:blipFill>
          <a:blip r:embed="rId3"/>
          <a:stretch>
            <a:fillRect/>
          </a:stretch>
        </p:blipFill>
        <p:spPr>
          <a:xfrm>
            <a:off x="3581275" y="2441892"/>
            <a:ext cx="4405617" cy="2801440"/>
          </a:xfrm>
          <a:prstGeom prst="rect">
            <a:avLst/>
          </a:prstGeom>
        </p:spPr>
      </p:pic>
    </p:spTree>
    <p:extLst>
      <p:ext uri="{BB962C8B-B14F-4D97-AF65-F5344CB8AC3E}">
        <p14:creationId xmlns:p14="http://schemas.microsoft.com/office/powerpoint/2010/main" val="779382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404800" cy="2017367"/>
          </a:xfrm>
        </p:spPr>
        <p:txBody>
          <a:bodyPr/>
          <a:lstStyle/>
          <a:p>
            <a:pPr marL="0" indent="0">
              <a:buNone/>
            </a:pPr>
            <a:r>
              <a:rPr lang="en-GB" dirty="0"/>
              <a:t>Amazon RDS lets you set up, operate, and scale relational databases in the cloud. Features include:</a:t>
            </a:r>
          </a:p>
          <a:p>
            <a:pPr lvl="1">
              <a:buFont typeface="Wingdings" panose="05000000000000000000" pitchFamily="2" charset="2"/>
              <a:buChar char="q"/>
            </a:pPr>
            <a:r>
              <a:rPr lang="en-GB" dirty="0"/>
              <a:t>Managed service</a:t>
            </a:r>
          </a:p>
          <a:p>
            <a:pPr lvl="1">
              <a:buFont typeface="Wingdings" panose="05000000000000000000" pitchFamily="2" charset="2"/>
              <a:buChar char="q"/>
            </a:pPr>
            <a:r>
              <a:rPr lang="en-GB" dirty="0"/>
              <a:t>Accessible via the AWS Management Console, AWS RDS Command-Line Interface, or simple API calls</a:t>
            </a:r>
          </a:p>
          <a:p>
            <a:pPr lvl="1">
              <a:buFont typeface="Wingdings" panose="05000000000000000000" pitchFamily="2" charset="2"/>
              <a:buChar char="q"/>
            </a:pPr>
            <a:r>
              <a:rPr lang="en-GB" dirty="0"/>
              <a:t>Scalable (compute and storage)</a:t>
            </a:r>
          </a:p>
          <a:p>
            <a:pPr lvl="1">
              <a:buFont typeface="Wingdings" panose="05000000000000000000" pitchFamily="2" charset="2"/>
              <a:buChar char="q"/>
            </a:pPr>
            <a:r>
              <a:rPr lang="en-GB" dirty="0"/>
              <a:t>Automated redundancy and backup available</a:t>
            </a:r>
          </a:p>
          <a:p>
            <a:pPr lvl="1">
              <a:buFont typeface="Wingdings" panose="05000000000000000000" pitchFamily="2" charset="2"/>
              <a:buChar char="q"/>
            </a:pPr>
            <a:endParaRPr lang="en-GB" dirty="0"/>
          </a:p>
          <a:p>
            <a:pPr lvl="1">
              <a:buFont typeface="Wingdings" panose="05000000000000000000" pitchFamily="2" charset="2"/>
              <a:buChar char="q"/>
            </a:pPr>
            <a:r>
              <a:rPr lang="en-GB" dirty="0"/>
              <a:t>Supported database engines:</a:t>
            </a:r>
          </a:p>
          <a:p>
            <a:pPr lvl="1">
              <a:buFont typeface="Wingdings" panose="05000000000000000000" pitchFamily="2" charset="2"/>
              <a:buChar char="q"/>
            </a:pPr>
            <a:endParaRPr lang="en-GB" dirty="0"/>
          </a:p>
          <a:p>
            <a:pPr marL="0" indent="0">
              <a:buNone/>
            </a:pPr>
            <a:endParaRPr lang="en-GB" dirty="0"/>
          </a:p>
        </p:txBody>
      </p:sp>
      <p:sp>
        <p:nvSpPr>
          <p:cNvPr id="3" name="Title 2"/>
          <p:cNvSpPr>
            <a:spLocks noGrp="1"/>
          </p:cNvSpPr>
          <p:nvPr>
            <p:ph type="title"/>
          </p:nvPr>
        </p:nvSpPr>
        <p:spPr>
          <a:xfrm>
            <a:off x="414000" y="1036800"/>
            <a:ext cx="9126000" cy="626400"/>
          </a:xfrm>
        </p:spPr>
        <p:txBody>
          <a:bodyPr>
            <a:normAutofit fontScale="90000"/>
          </a:bodyPr>
          <a:lstStyle/>
          <a:p>
            <a:r>
              <a:rPr lang="en-GB" dirty="0"/>
              <a:t>Amazon Relational Database Service (RDS)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7712" y="718512"/>
            <a:ext cx="1211088" cy="1211088"/>
          </a:xfrm>
          <a:prstGeom prst="rect">
            <a:avLst/>
          </a:prstGeom>
        </p:spPr>
      </p:pic>
      <p:sp>
        <p:nvSpPr>
          <p:cNvPr id="6" name="Text Placeholder 1"/>
          <p:cNvSpPr txBox="1">
            <a:spLocks/>
          </p:cNvSpPr>
          <p:nvPr/>
        </p:nvSpPr>
        <p:spPr>
          <a:xfrm>
            <a:off x="414000" y="4757195"/>
            <a:ext cx="11404800" cy="891251"/>
          </a:xfrm>
          <a:prstGeom prst="rect">
            <a:avLst/>
          </a:prstGeom>
        </p:spPr>
        <p:txBody>
          <a:bodyPr vert="horz" lIns="91440" tIns="45720" rIns="91440" bIns="45720" numCol="3"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fontAlgn="auto">
              <a:buFont typeface="Wingdings" panose="05000000000000000000" pitchFamily="2" charset="2"/>
              <a:buChar char="Ø"/>
            </a:pPr>
            <a:r>
              <a:rPr lang="en-GB" dirty="0"/>
              <a:t>Amazon Aurora</a:t>
            </a:r>
          </a:p>
          <a:p>
            <a:pPr lvl="2" fontAlgn="auto">
              <a:buFont typeface="Wingdings" panose="05000000000000000000" pitchFamily="2" charset="2"/>
              <a:buChar char="Ø"/>
            </a:pPr>
            <a:r>
              <a:rPr lang="en-GB" dirty="0"/>
              <a:t>PostgreSQL</a:t>
            </a:r>
          </a:p>
          <a:p>
            <a:pPr lvl="2" fontAlgn="auto">
              <a:buFont typeface="Wingdings" panose="05000000000000000000" pitchFamily="2" charset="2"/>
              <a:buChar char="Ø"/>
            </a:pPr>
            <a:endParaRPr lang="en-GB" dirty="0"/>
          </a:p>
          <a:p>
            <a:pPr lvl="2" fontAlgn="auto">
              <a:buFont typeface="Wingdings" panose="05000000000000000000" pitchFamily="2" charset="2"/>
              <a:buChar char="Ø"/>
            </a:pPr>
            <a:endParaRPr lang="en-GB" dirty="0"/>
          </a:p>
          <a:p>
            <a:pPr lvl="2" fontAlgn="auto">
              <a:buFont typeface="Wingdings" panose="05000000000000000000" pitchFamily="2" charset="2"/>
              <a:buChar char="Ø"/>
            </a:pPr>
            <a:r>
              <a:rPr lang="en-GB" dirty="0"/>
              <a:t>MySQL</a:t>
            </a:r>
          </a:p>
          <a:p>
            <a:pPr lvl="2" fontAlgn="auto">
              <a:buFont typeface="Wingdings" panose="05000000000000000000" pitchFamily="2" charset="2"/>
              <a:buChar char="Ø"/>
            </a:pPr>
            <a:r>
              <a:rPr lang="en-GB" dirty="0"/>
              <a:t>MariaDB</a:t>
            </a:r>
          </a:p>
          <a:p>
            <a:pPr lvl="2" fontAlgn="auto">
              <a:buFont typeface="Wingdings" panose="05000000000000000000" pitchFamily="2" charset="2"/>
              <a:buChar char="Ø"/>
            </a:pPr>
            <a:endParaRPr lang="en-GB" dirty="0"/>
          </a:p>
          <a:p>
            <a:pPr lvl="2" fontAlgn="auto">
              <a:buFont typeface="Wingdings" panose="05000000000000000000" pitchFamily="2" charset="2"/>
              <a:buChar char="Ø"/>
            </a:pPr>
            <a:endParaRPr lang="en-GB" dirty="0"/>
          </a:p>
          <a:p>
            <a:pPr lvl="2" fontAlgn="auto">
              <a:buFont typeface="Wingdings" panose="05000000000000000000" pitchFamily="2" charset="2"/>
              <a:buChar char="Ø"/>
            </a:pPr>
            <a:r>
              <a:rPr lang="en-GB" dirty="0"/>
              <a:t>ORACLE</a:t>
            </a:r>
          </a:p>
          <a:p>
            <a:pPr lvl="2" fontAlgn="auto">
              <a:buFont typeface="Wingdings" panose="05000000000000000000" pitchFamily="2" charset="2"/>
              <a:buChar char="Ø"/>
            </a:pPr>
            <a:r>
              <a:rPr lang="en-GB" dirty="0"/>
              <a:t>Microsoft SQL Server</a:t>
            </a:r>
          </a:p>
          <a:p>
            <a:pPr lvl="2" fontAlgn="auto">
              <a:buFont typeface="Wingdings" panose="05000000000000000000" pitchFamily="2" charset="2"/>
              <a:buChar char="Ø"/>
            </a:pPr>
            <a:endParaRPr lang="en-GB" dirty="0"/>
          </a:p>
        </p:txBody>
      </p:sp>
    </p:spTree>
    <p:extLst>
      <p:ext uri="{BB962C8B-B14F-4D97-AF65-F5344CB8AC3E}">
        <p14:creationId xmlns:p14="http://schemas.microsoft.com/office/powerpoint/2010/main" val="1633909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marL="0" indent="0">
              <a:buNone/>
            </a:pPr>
            <a:r>
              <a:rPr lang="en-GB" dirty="0"/>
              <a:t>Use Amazon RDS when your app requires:</a:t>
            </a:r>
          </a:p>
          <a:p>
            <a:pPr marL="0" indent="0">
              <a:buNone/>
            </a:pPr>
            <a:endParaRPr lang="en-GB" dirty="0"/>
          </a:p>
          <a:p>
            <a:pPr lvl="1">
              <a:buFont typeface="Wingdings" panose="05000000000000000000" pitchFamily="2" charset="2"/>
              <a:buChar char="q"/>
            </a:pPr>
            <a:r>
              <a:rPr lang="en-GB" dirty="0"/>
              <a:t>Complex transactions or complex queries</a:t>
            </a:r>
          </a:p>
          <a:p>
            <a:pPr lvl="1">
              <a:buFont typeface="Wingdings" panose="05000000000000000000" pitchFamily="2" charset="2"/>
              <a:buChar char="q"/>
            </a:pPr>
            <a:r>
              <a:rPr lang="en-GB" dirty="0"/>
              <a:t>A medium-to-high query/write rate – up to 30K IOPS (15K reads + 15K writes)</a:t>
            </a:r>
          </a:p>
          <a:p>
            <a:pPr lvl="1">
              <a:buFont typeface="Wingdings" panose="05000000000000000000" pitchFamily="2" charset="2"/>
              <a:buChar char="q"/>
            </a:pPr>
            <a:r>
              <a:rPr lang="en-GB" dirty="0"/>
              <a:t>No more than a single worker node/shard</a:t>
            </a:r>
          </a:p>
          <a:p>
            <a:pPr lvl="1">
              <a:buFont typeface="Wingdings" panose="05000000000000000000" pitchFamily="2" charset="2"/>
              <a:buChar char="q"/>
            </a:pPr>
            <a:r>
              <a:rPr lang="en-GB" dirty="0"/>
              <a:t>High durability</a:t>
            </a:r>
          </a:p>
          <a:p>
            <a:pPr marL="0" indent="0">
              <a:buNone/>
            </a:pPr>
            <a:endParaRPr lang="en-GB" dirty="0"/>
          </a:p>
        </p:txBody>
      </p:sp>
      <p:sp>
        <p:nvSpPr>
          <p:cNvPr id="6" name="Content Placeholder 5"/>
          <p:cNvSpPr>
            <a:spLocks noGrp="1"/>
          </p:cNvSpPr>
          <p:nvPr>
            <p:ph sz="quarter" idx="16"/>
          </p:nvPr>
        </p:nvSpPr>
        <p:spPr/>
        <p:txBody>
          <a:bodyPr/>
          <a:lstStyle/>
          <a:p>
            <a:pPr marL="0" indent="0">
              <a:buNone/>
            </a:pPr>
            <a:r>
              <a:rPr lang="en-GB" dirty="0"/>
              <a:t>Do not use Amazon RDS when your app requires:</a:t>
            </a:r>
          </a:p>
          <a:p>
            <a:pPr marL="0" indent="0">
              <a:buNone/>
            </a:pPr>
            <a:endParaRPr lang="en-GB" dirty="0"/>
          </a:p>
          <a:p>
            <a:pPr lvl="1">
              <a:buFont typeface="Wingdings" panose="05000000000000000000" pitchFamily="2" charset="2"/>
              <a:buChar char="q"/>
            </a:pPr>
            <a:r>
              <a:rPr lang="en-GB" dirty="0"/>
              <a:t>Massive read/write rates (e.g., 150K write/second)</a:t>
            </a:r>
          </a:p>
          <a:p>
            <a:pPr lvl="1">
              <a:buFont typeface="Wingdings" panose="05000000000000000000" pitchFamily="2" charset="2"/>
              <a:buChar char="q"/>
            </a:pPr>
            <a:r>
              <a:rPr lang="en-GB" dirty="0"/>
              <a:t>Sharding due to high data size or throughput demands </a:t>
            </a:r>
          </a:p>
          <a:p>
            <a:pPr lvl="1">
              <a:buFont typeface="Wingdings" panose="05000000000000000000" pitchFamily="2" charset="2"/>
              <a:buChar char="q"/>
            </a:pPr>
            <a:r>
              <a:rPr lang="en-GB" dirty="0"/>
              <a:t>Simple GET/PUT requests and queries that a NoSQL database can handle</a:t>
            </a:r>
          </a:p>
          <a:p>
            <a:pPr lvl="1">
              <a:buFont typeface="Wingdings" panose="05000000000000000000" pitchFamily="2" charset="2"/>
              <a:buChar char="q"/>
            </a:pPr>
            <a:r>
              <a:rPr lang="en-GB" dirty="0"/>
              <a:t>RDBMS customization</a:t>
            </a: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a:t>When to use RDS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7712" y="718512"/>
            <a:ext cx="1211088" cy="1211088"/>
          </a:xfrm>
          <a:prstGeom prst="rect">
            <a:avLst/>
          </a:prstGeom>
        </p:spPr>
      </p:pic>
    </p:spTree>
    <p:extLst>
      <p:ext uri="{BB962C8B-B14F-4D97-AF65-F5344CB8AC3E}">
        <p14:creationId xmlns:p14="http://schemas.microsoft.com/office/powerpoint/2010/main" val="107305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AWS By Category: Platform Services</a:t>
            </a:r>
          </a:p>
        </p:txBody>
      </p:sp>
      <p:pic>
        <p:nvPicPr>
          <p:cNvPr id="147" name="Picture 146"/>
          <p:cNvPicPr>
            <a:picLocks noChangeAspect="1"/>
          </p:cNvPicPr>
          <p:nvPr/>
        </p:nvPicPr>
        <p:blipFill rotWithShape="1">
          <a:blip r:embed="rId3"/>
          <a:srcRect b="777"/>
          <a:stretch/>
        </p:blipFill>
        <p:spPr>
          <a:xfrm>
            <a:off x="807038" y="785435"/>
            <a:ext cx="10896105" cy="5249605"/>
          </a:xfrm>
          <a:prstGeom prst="rect">
            <a:avLst/>
          </a:prstGeom>
        </p:spPr>
      </p:pic>
    </p:spTree>
    <p:extLst>
      <p:ext uri="{BB962C8B-B14F-4D97-AF65-F5344CB8AC3E}">
        <p14:creationId xmlns:p14="http://schemas.microsoft.com/office/powerpoint/2010/main" val="656225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Amazon DynamoDB is a fully managed NoSQL database service.</a:t>
            </a:r>
          </a:p>
          <a:p>
            <a:pPr lvl="1">
              <a:buFont typeface="Wingdings" panose="05000000000000000000" pitchFamily="2" charset="2"/>
              <a:buChar char="Ø"/>
            </a:pPr>
            <a:r>
              <a:rPr lang="en-GB" dirty="0"/>
              <a:t>Consistent, single-digit millisecond latency at any scale</a:t>
            </a:r>
          </a:p>
          <a:p>
            <a:pPr lvl="1">
              <a:buFont typeface="Wingdings" panose="05000000000000000000" pitchFamily="2" charset="2"/>
              <a:buChar char="Ø"/>
            </a:pPr>
            <a:r>
              <a:rPr lang="en-GB" dirty="0"/>
              <a:t>No table size or throughput limits</a:t>
            </a:r>
          </a:p>
          <a:p>
            <a:pPr lvl="1">
              <a:buFont typeface="Wingdings" panose="05000000000000000000" pitchFamily="2" charset="2"/>
              <a:buChar char="Ø"/>
            </a:pPr>
            <a:r>
              <a:rPr lang="en-GB" dirty="0"/>
              <a:t>Runs exclusively on SSDs</a:t>
            </a:r>
          </a:p>
          <a:p>
            <a:pPr lvl="1">
              <a:buFont typeface="Wingdings" panose="05000000000000000000" pitchFamily="2" charset="2"/>
              <a:buChar char="Ø"/>
            </a:pPr>
            <a:r>
              <a:rPr lang="en-GB" dirty="0"/>
              <a:t>Document and key-value store models supported</a:t>
            </a:r>
          </a:p>
          <a:p>
            <a:pPr lvl="1">
              <a:buFont typeface="Wingdings" panose="05000000000000000000" pitchFamily="2" charset="2"/>
              <a:buChar char="Ø"/>
            </a:pPr>
            <a:r>
              <a:rPr lang="en-GB" dirty="0"/>
              <a:t>Ideal for mobile, web, gaming, ad tech, and IoT applications</a:t>
            </a:r>
          </a:p>
          <a:p>
            <a:pPr lvl="1">
              <a:buFont typeface="Wingdings" panose="05000000000000000000" pitchFamily="2" charset="2"/>
              <a:buChar char="Ø"/>
            </a:pPr>
            <a:r>
              <a:rPr lang="en-GB" dirty="0"/>
              <a:t>Accessible via the AWS Management Console, the AWS Command-Line Interface, or simple API calls</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DynamoDB</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3129" y="763929"/>
            <a:ext cx="1165671" cy="1165671"/>
          </a:xfrm>
          <a:prstGeom prst="rect">
            <a:avLst/>
          </a:prstGeom>
        </p:spPr>
      </p:pic>
    </p:spTree>
    <p:extLst>
      <p:ext uri="{BB962C8B-B14F-4D97-AF65-F5344CB8AC3E}">
        <p14:creationId xmlns:p14="http://schemas.microsoft.com/office/powerpoint/2010/main" val="3238032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When you create or update a table, you specify your throughput capacity requirements (read/write), and DynamoDB allocates the resources you need.</a:t>
            </a:r>
          </a:p>
          <a:p>
            <a:pPr marL="0" indent="0">
              <a:buNone/>
            </a:pPr>
            <a:endParaRPr lang="en-GB" dirty="0"/>
          </a:p>
          <a:p>
            <a:pPr marL="0" indent="0">
              <a:buNone/>
            </a:pPr>
            <a:r>
              <a:rPr lang="en-GB" dirty="0"/>
              <a:t>Read capacity unit: </a:t>
            </a:r>
          </a:p>
          <a:p>
            <a:pPr lvl="1">
              <a:buFont typeface="Wingdings" panose="05000000000000000000" pitchFamily="2" charset="2"/>
              <a:buChar char="§"/>
            </a:pPr>
            <a:r>
              <a:rPr lang="en-GB" dirty="0"/>
              <a:t>One strongly consistent read per second for items as large as 4 KB. </a:t>
            </a:r>
          </a:p>
          <a:p>
            <a:pPr lvl="1">
              <a:buFont typeface="Wingdings" panose="05000000000000000000" pitchFamily="2" charset="2"/>
              <a:buChar char="§"/>
            </a:pPr>
            <a:r>
              <a:rPr lang="en-GB" dirty="0"/>
              <a:t>Two eventually consistent reads per second for items as large as 4 KB.</a:t>
            </a:r>
          </a:p>
          <a:p>
            <a:pPr marL="0" indent="0">
              <a:buNone/>
            </a:pPr>
            <a:endParaRPr lang="en-GB" dirty="0"/>
          </a:p>
          <a:p>
            <a:pPr marL="0" indent="0">
              <a:buNone/>
            </a:pPr>
            <a:r>
              <a:rPr lang="en-GB" dirty="0"/>
              <a:t>Write capacity unit:</a:t>
            </a:r>
          </a:p>
          <a:p>
            <a:pPr lvl="1">
              <a:buFont typeface="Wingdings" panose="05000000000000000000" pitchFamily="2" charset="2"/>
              <a:buChar char="§"/>
            </a:pPr>
            <a:r>
              <a:rPr lang="en-GB" dirty="0"/>
              <a:t>One write per second for items as large as 1 KB.</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Amazon DynamoDB - Provisioned Throughput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129" y="763929"/>
            <a:ext cx="1165671" cy="1165671"/>
          </a:xfrm>
          <a:prstGeom prst="rect">
            <a:avLst/>
          </a:prstGeom>
        </p:spPr>
      </p:pic>
    </p:spTree>
    <p:extLst>
      <p:ext uri="{BB962C8B-B14F-4D97-AF65-F5344CB8AC3E}">
        <p14:creationId xmlns:p14="http://schemas.microsoft.com/office/powerpoint/2010/main" val="2833887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Centrally manage access and authentication of your users to your AWS resources.</a:t>
            </a:r>
          </a:p>
          <a:p>
            <a:pPr lvl="1">
              <a:buFont typeface="Wingdings" panose="05000000000000000000" pitchFamily="2" charset="2"/>
              <a:buChar char="§"/>
            </a:pPr>
            <a:r>
              <a:rPr lang="en-GB" dirty="0"/>
              <a:t>Offered as a feature of your AWS account for no charge.</a:t>
            </a:r>
          </a:p>
          <a:p>
            <a:pPr lvl="1">
              <a:buFont typeface="Wingdings" panose="05000000000000000000" pitchFamily="2" charset="2"/>
              <a:buChar char="§"/>
            </a:pPr>
            <a:r>
              <a:rPr lang="en-GB" dirty="0"/>
              <a:t>Create users, groups, and roles, and apply policies to them to control their access to AWS resources.</a:t>
            </a:r>
          </a:p>
          <a:p>
            <a:pPr lvl="1">
              <a:buFont typeface="Wingdings" panose="05000000000000000000" pitchFamily="2" charset="2"/>
              <a:buChar char="§"/>
            </a:pPr>
            <a:r>
              <a:rPr lang="en-GB" dirty="0"/>
              <a:t>Manage what resources can be accessed and how they can be accessed (e.g., terminating EC2 instances).</a:t>
            </a:r>
          </a:p>
          <a:p>
            <a:pPr lvl="1">
              <a:buFont typeface="Wingdings" panose="05000000000000000000" pitchFamily="2" charset="2"/>
              <a:buChar char="§"/>
            </a:pPr>
            <a:r>
              <a:rPr lang="en-GB" dirty="0"/>
              <a:t>Define required credentials based on context (e.g., who is accessing which service and what are they trying to do?).</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AWS Identity And Access Management (IAM)</a:t>
            </a:r>
          </a:p>
        </p:txBody>
      </p:sp>
      <p:pic>
        <p:nvPicPr>
          <p:cNvPr id="4" name="Picture 3" descr="I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901038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5"/>
          </p:nvPr>
        </p:nvPicPr>
        <p:blipFill>
          <a:blip r:embed="rId3"/>
          <a:stretch>
            <a:fillRect/>
          </a:stretch>
        </p:blipFill>
        <p:spPr>
          <a:xfrm>
            <a:off x="1268734" y="1153651"/>
            <a:ext cx="10213352" cy="4554297"/>
          </a:xfrm>
          <a:prstGeom prst="rect">
            <a:avLst/>
          </a:prstGeom>
        </p:spPr>
      </p:pic>
      <p:sp>
        <p:nvSpPr>
          <p:cNvPr id="4" name="Title 3"/>
          <p:cNvSpPr>
            <a:spLocks noGrp="1"/>
          </p:cNvSpPr>
          <p:nvPr>
            <p:ph type="title"/>
          </p:nvPr>
        </p:nvSpPr>
        <p:spPr/>
        <p:txBody>
          <a:bodyPr/>
          <a:lstStyle/>
          <a:p>
            <a:r>
              <a:rPr lang="en-GB" dirty="0"/>
              <a:t>Types of security credentials</a:t>
            </a:r>
          </a:p>
        </p:txBody>
      </p:sp>
      <p:pic>
        <p:nvPicPr>
          <p:cNvPr id="8" name="Picture 7" descr="I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983862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5"/>
          </p:nvPr>
        </p:nvPicPr>
        <p:blipFill rotWithShape="1">
          <a:blip r:embed="rId3"/>
          <a:srcRect l="27173"/>
          <a:stretch/>
        </p:blipFill>
        <p:spPr>
          <a:xfrm>
            <a:off x="2569580" y="1348479"/>
            <a:ext cx="8311458" cy="5179381"/>
          </a:xfrm>
          <a:prstGeom prst="rect">
            <a:avLst/>
          </a:prstGeom>
        </p:spPr>
      </p:pic>
      <p:sp>
        <p:nvSpPr>
          <p:cNvPr id="3" name="Title 2"/>
          <p:cNvSpPr>
            <a:spLocks noGrp="1"/>
          </p:cNvSpPr>
          <p:nvPr>
            <p:ph type="title"/>
          </p:nvPr>
        </p:nvSpPr>
        <p:spPr/>
        <p:txBody>
          <a:bodyPr/>
          <a:lstStyle/>
          <a:p>
            <a:r>
              <a:rPr lang="en-GB" dirty="0"/>
              <a:t>Root Account Access vs. IAM Access</a:t>
            </a:r>
          </a:p>
        </p:txBody>
      </p:sp>
      <p:sp>
        <p:nvSpPr>
          <p:cNvPr id="4" name="Text Placeholder 3"/>
          <p:cNvSpPr>
            <a:spLocks noGrp="1"/>
          </p:cNvSpPr>
          <p:nvPr>
            <p:ph type="body" sz="quarter" idx="17"/>
          </p:nvPr>
        </p:nvSpPr>
        <p:spPr>
          <a:xfrm>
            <a:off x="9247292" y="1348479"/>
            <a:ext cx="2387817" cy="1256218"/>
          </a:xfrm>
        </p:spPr>
        <p:txBody>
          <a:bodyPr/>
          <a:lstStyle/>
          <a:p>
            <a:r>
              <a:rPr lang="en-GB" dirty="0"/>
              <a:t>IAM allows you to follow the least privilege principle.</a:t>
            </a:r>
          </a:p>
        </p:txBody>
      </p:sp>
      <p:pic>
        <p:nvPicPr>
          <p:cNvPr id="9" name="Picture 8" descr="I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3826217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Permissions determine which resources and which operations are allowed to be used.</a:t>
            </a:r>
          </a:p>
          <a:p>
            <a:pPr lvl="1">
              <a:buFont typeface="Wingdings" panose="05000000000000000000" pitchFamily="2" charset="2"/>
              <a:buChar char="q"/>
            </a:pPr>
            <a:r>
              <a:rPr lang="en-GB" dirty="0"/>
              <a:t>All permissions are implicitly denied by default.</a:t>
            </a:r>
          </a:p>
          <a:p>
            <a:pPr lvl="1">
              <a:buFont typeface="Wingdings" panose="05000000000000000000" pitchFamily="2" charset="2"/>
              <a:buChar char="q"/>
            </a:pPr>
            <a:r>
              <a:rPr lang="en-GB" dirty="0"/>
              <a:t>If something is explicitly denied, it can never be allowed.</a:t>
            </a:r>
          </a:p>
          <a:p>
            <a:pPr marL="0" indent="0">
              <a:buNone/>
            </a:pPr>
            <a:endParaRPr lang="en-GB" dirty="0"/>
          </a:p>
          <a:p>
            <a:pPr marL="0" indent="0">
              <a:buNone/>
            </a:pPr>
            <a:endParaRPr lang="en-GB" dirty="0"/>
          </a:p>
          <a:p>
            <a:pPr marL="0" indent="0">
              <a:buNone/>
            </a:pPr>
            <a:endParaRPr lang="en-GB" sz="2800" dirty="0"/>
          </a:p>
          <a:p>
            <a:pPr marL="0" indent="0" algn="ctr">
              <a:buNone/>
            </a:pPr>
            <a:r>
              <a:rPr lang="en-US" sz="2800" b="1" dirty="0">
                <a:solidFill>
                  <a:schemeClr val="accent1"/>
                </a:solidFill>
              </a:rPr>
              <a:t>Best Practice: </a:t>
            </a:r>
            <a:r>
              <a:rPr lang="en-US" sz="2800" dirty="0"/>
              <a:t>Follow the </a:t>
            </a:r>
            <a:r>
              <a:rPr lang="en-US" sz="2800" b="1" dirty="0"/>
              <a:t>least privilege</a:t>
            </a:r>
            <a:r>
              <a:rPr lang="en-US" sz="2800" dirty="0"/>
              <a:t> principle.</a:t>
            </a:r>
          </a:p>
          <a:p>
            <a:pPr marL="0" indent="0" algn="ctr">
              <a:buNone/>
            </a:pPr>
            <a:endParaRPr lang="en-GB" dirty="0"/>
          </a:p>
        </p:txBody>
      </p:sp>
      <p:sp>
        <p:nvSpPr>
          <p:cNvPr id="5" name="Title 4"/>
          <p:cNvSpPr>
            <a:spLocks noGrp="1"/>
          </p:cNvSpPr>
          <p:nvPr>
            <p:ph type="title"/>
          </p:nvPr>
        </p:nvSpPr>
        <p:spPr/>
        <p:txBody>
          <a:bodyPr>
            <a:normAutofit fontScale="90000"/>
          </a:bodyPr>
          <a:lstStyle/>
          <a:p>
            <a:r>
              <a:rPr lang="en-GB" dirty="0"/>
              <a:t>IAM Permissions</a:t>
            </a:r>
          </a:p>
        </p:txBody>
      </p:sp>
      <p:pic>
        <p:nvPicPr>
          <p:cNvPr id="7" name="Picture 6" descr="I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4182407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5"/>
          </p:nvPr>
        </p:nvPicPr>
        <p:blipFill>
          <a:blip r:embed="rId3"/>
          <a:stretch>
            <a:fillRect/>
          </a:stretch>
        </p:blipFill>
        <p:spPr>
          <a:xfrm>
            <a:off x="414338" y="3089726"/>
            <a:ext cx="5580062" cy="2226360"/>
          </a:xfrm>
          <a:prstGeom prst="rect">
            <a:avLst/>
          </a:prstGeom>
        </p:spPr>
      </p:pic>
      <p:sp>
        <p:nvSpPr>
          <p:cNvPr id="3" name="Text Placeholder 2"/>
          <p:cNvSpPr>
            <a:spLocks noGrp="1"/>
          </p:cNvSpPr>
          <p:nvPr>
            <p:ph sz="quarter" idx="16"/>
          </p:nvPr>
        </p:nvSpPr>
        <p:spPr/>
        <p:txBody>
          <a:bodyPr/>
          <a:lstStyle/>
          <a:p>
            <a:pPr marL="0" indent="0">
              <a:buNone/>
            </a:pPr>
            <a:r>
              <a:rPr lang="en-GB" dirty="0"/>
              <a:t>Policies give you the opportunity to fine-tune privileges granted to IAM users, groups, and roles.</a:t>
            </a:r>
          </a:p>
          <a:p>
            <a:pPr marL="0" indent="0">
              <a:buNone/>
            </a:pPr>
            <a:endParaRPr lang="en-GB" dirty="0"/>
          </a:p>
          <a:p>
            <a:pPr marL="0" indent="0">
              <a:buNone/>
            </a:pPr>
            <a:r>
              <a:rPr lang="en-GB" dirty="0"/>
              <a:t>As policies are stored in JSON format, they can be used in conjunction with a version control system. </a:t>
            </a:r>
          </a:p>
          <a:p>
            <a:pPr marL="0" indent="0">
              <a:buNone/>
            </a:pPr>
            <a:endParaRPr lang="en-GB" dirty="0"/>
          </a:p>
          <a:p>
            <a:pPr marL="0" indent="0">
              <a:buNone/>
            </a:pPr>
            <a:r>
              <a:rPr lang="en-GB" dirty="0"/>
              <a:t>When determining whether permission is allowed, IAM first checks for an explicit denial policy. </a:t>
            </a:r>
          </a:p>
          <a:p>
            <a:pPr lvl="1">
              <a:buFont typeface="Wingdings" panose="05000000000000000000" pitchFamily="2" charset="2"/>
              <a:buChar char="Ø"/>
            </a:pPr>
            <a:r>
              <a:rPr lang="en-GB" dirty="0"/>
              <a:t>If one does not exist, it then checks for an explicit allow policy. </a:t>
            </a:r>
          </a:p>
          <a:p>
            <a:pPr lvl="1">
              <a:buFont typeface="Wingdings" panose="05000000000000000000" pitchFamily="2" charset="2"/>
              <a:buChar char="Ø"/>
            </a:pPr>
            <a:r>
              <a:rPr lang="en-GB" dirty="0"/>
              <a:t>If neither an explicit deny or explicit allow policy exists, IAM reverts to the default: implicit deny.</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IAM Permissions</a:t>
            </a:r>
          </a:p>
        </p:txBody>
      </p:sp>
      <p:pic>
        <p:nvPicPr>
          <p:cNvPr id="7" name="Picture 6" descr="I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3651164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3175" lvl="1" indent="0">
              <a:lnSpc>
                <a:spcPct val="120000"/>
              </a:lnSpc>
              <a:buNone/>
            </a:pPr>
            <a:r>
              <a:rPr lang="en-US" sz="1900" dirty="0"/>
              <a:t>An IAM policy is a formal statement of </a:t>
            </a:r>
            <a:r>
              <a:rPr lang="en-US" sz="1900" dirty="0">
                <a:solidFill>
                  <a:schemeClr val="accent1"/>
                </a:solidFill>
              </a:rPr>
              <a:t>one or more permissions</a:t>
            </a:r>
            <a:r>
              <a:rPr lang="en-US" sz="1900" dirty="0"/>
              <a:t>.</a:t>
            </a:r>
          </a:p>
          <a:p>
            <a:pPr lvl="1">
              <a:buFont typeface="Wingdings" panose="05000000000000000000" pitchFamily="2" charset="2"/>
              <a:buChar char="§"/>
            </a:pPr>
            <a:r>
              <a:rPr lang="en-GB" dirty="0"/>
              <a:t>You attach a policy to any IAM entity: user, group, or role.</a:t>
            </a:r>
          </a:p>
          <a:p>
            <a:pPr lvl="1">
              <a:buFont typeface="Wingdings" panose="05000000000000000000" pitchFamily="2" charset="2"/>
              <a:buChar char="§"/>
            </a:pPr>
            <a:r>
              <a:rPr lang="en-GB" dirty="0"/>
              <a:t>Policies authorize the actions that may, or may not, be performed by the entity.</a:t>
            </a:r>
          </a:p>
          <a:p>
            <a:pPr lvl="2">
              <a:buFont typeface="Wingdings" panose="05000000000000000000" pitchFamily="2" charset="2"/>
              <a:buChar char="§"/>
            </a:pPr>
            <a:r>
              <a:rPr lang="en-GB" dirty="0"/>
              <a:t>Enables fine-grained access control.</a:t>
            </a:r>
          </a:p>
          <a:p>
            <a:pPr lvl="1">
              <a:buFont typeface="Wingdings" panose="05000000000000000000" pitchFamily="2" charset="2"/>
              <a:buChar char="§"/>
            </a:pPr>
            <a:r>
              <a:rPr lang="en-GB" dirty="0"/>
              <a:t>A single policy can be attached to multiple entities.</a:t>
            </a:r>
          </a:p>
          <a:p>
            <a:pPr lvl="1">
              <a:buFont typeface="Wingdings" panose="05000000000000000000" pitchFamily="2" charset="2"/>
              <a:buChar char="§"/>
            </a:pPr>
            <a:r>
              <a:rPr lang="en-GB" dirty="0"/>
              <a:t>A single entity can have multiple policies attached to it.</a:t>
            </a:r>
          </a:p>
          <a:p>
            <a:pPr marL="0" indent="0">
              <a:buNone/>
            </a:pPr>
            <a:endParaRPr lang="en-GB" dirty="0"/>
          </a:p>
          <a:p>
            <a:pPr marL="0" indent="0">
              <a:buNone/>
            </a:pPr>
            <a:r>
              <a:rPr lang="en-GB" dirty="0"/>
              <a:t>Best practice: When attaching the same policy to multiple IAM users, put the users in a group and attach the policy to the group instead.</a:t>
            </a: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a:t>IAM Policies</a:t>
            </a:r>
          </a:p>
        </p:txBody>
      </p:sp>
      <p:pic>
        <p:nvPicPr>
          <p:cNvPr id="5" name="Picture 4" descr="I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2727590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a:buFont typeface="Wingdings" panose="05000000000000000000" pitchFamily="2" charset="2"/>
              <a:buChar char="q"/>
            </a:pPr>
            <a:r>
              <a:rPr lang="en-GB" dirty="0"/>
              <a:t>An entity you create in AWS.</a:t>
            </a:r>
          </a:p>
          <a:p>
            <a:pPr>
              <a:buFont typeface="Wingdings" panose="05000000000000000000" pitchFamily="2" charset="2"/>
              <a:buChar char="q"/>
            </a:pPr>
            <a:r>
              <a:rPr lang="en-GB" dirty="0"/>
              <a:t>Provides a way to interact with AWS.</a:t>
            </a:r>
          </a:p>
          <a:p>
            <a:pPr>
              <a:buFont typeface="Wingdings" panose="05000000000000000000" pitchFamily="2" charset="2"/>
              <a:buChar char="q"/>
            </a:pPr>
            <a:r>
              <a:rPr lang="en-GB" dirty="0"/>
              <a:t>No default security credentials for IAM users.</a:t>
            </a:r>
          </a:p>
          <a:p>
            <a:pPr lvl="1">
              <a:buFont typeface="Wingdings" panose="05000000000000000000" pitchFamily="2" charset="2"/>
              <a:buChar char="q"/>
            </a:pPr>
            <a:r>
              <a:rPr lang="en-GB" dirty="0"/>
              <a:t>You have to assign them specifically.</a:t>
            </a:r>
          </a:p>
          <a:p>
            <a:pPr>
              <a:buFont typeface="Wingdings" panose="05000000000000000000" pitchFamily="2" charset="2"/>
              <a:buChar char="q"/>
            </a:pPr>
            <a:r>
              <a:rPr lang="en-GB" dirty="0"/>
              <a:t>IAM users are not necessarily people.</a:t>
            </a:r>
          </a:p>
          <a:p>
            <a:pPr marL="0" indent="0">
              <a:buNone/>
            </a:pPr>
            <a:endParaRPr lang="en-GB" dirty="0"/>
          </a:p>
          <a:p>
            <a:pPr marL="0" indent="0">
              <a:buNone/>
            </a:pPr>
            <a:r>
              <a:rPr lang="en-GB" dirty="0"/>
              <a:t>Best practice: Create a separate IAM user account with administrative privileges for the root account user.</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IAM Users</a:t>
            </a:r>
          </a:p>
        </p:txBody>
      </p:sp>
      <p:pic>
        <p:nvPicPr>
          <p:cNvPr id="7" name="Content Placeholder 6"/>
          <p:cNvPicPr>
            <a:picLocks noGrp="1" noChangeAspect="1"/>
          </p:cNvPicPr>
          <p:nvPr>
            <p:ph sz="quarter" idx="16"/>
          </p:nvPr>
        </p:nvPicPr>
        <p:blipFill>
          <a:blip r:embed="rId3"/>
          <a:stretch>
            <a:fillRect/>
          </a:stretch>
        </p:blipFill>
        <p:spPr>
          <a:xfrm>
            <a:off x="6661960" y="2349661"/>
            <a:ext cx="5068359" cy="3765308"/>
          </a:xfrm>
          <a:prstGeom prst="rect">
            <a:avLst/>
          </a:prstGeom>
        </p:spPr>
      </p:pic>
      <p:pic>
        <p:nvPicPr>
          <p:cNvPr id="8" name="Picture 7" descr="I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3927000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a:buFont typeface="Wingdings" panose="05000000000000000000" pitchFamily="2" charset="2"/>
              <a:buChar char="§"/>
            </a:pPr>
            <a:r>
              <a:rPr lang="en-GB" dirty="0"/>
              <a:t>Collection of IAM users.</a:t>
            </a:r>
          </a:p>
          <a:p>
            <a:pPr>
              <a:buFont typeface="Wingdings" panose="05000000000000000000" pitchFamily="2" charset="2"/>
              <a:buChar char="§"/>
            </a:pPr>
            <a:r>
              <a:rPr lang="en-GB" dirty="0"/>
              <a:t>Specify permissions for the entire group.</a:t>
            </a:r>
          </a:p>
          <a:p>
            <a:pPr>
              <a:buFont typeface="Wingdings" panose="05000000000000000000" pitchFamily="2" charset="2"/>
              <a:buChar char="§"/>
            </a:pPr>
            <a:r>
              <a:rPr lang="en-GB" dirty="0"/>
              <a:t>No default groups.</a:t>
            </a:r>
          </a:p>
          <a:p>
            <a:pPr>
              <a:buFont typeface="Wingdings" panose="05000000000000000000" pitchFamily="2" charset="2"/>
              <a:buChar char="§"/>
            </a:pPr>
            <a:r>
              <a:rPr lang="en-GB" dirty="0"/>
              <a:t>Groups cannot be nested.</a:t>
            </a:r>
          </a:p>
          <a:p>
            <a:pPr>
              <a:buFont typeface="Wingdings" panose="05000000000000000000" pitchFamily="2" charset="2"/>
              <a:buChar char="§"/>
            </a:pPr>
            <a:r>
              <a:rPr lang="en-GB" dirty="0"/>
              <a:t>A user can belong to multiple groups.</a:t>
            </a:r>
          </a:p>
          <a:p>
            <a:pPr>
              <a:buFont typeface="Wingdings" panose="05000000000000000000" pitchFamily="2" charset="2"/>
              <a:buChar char="§"/>
            </a:pPr>
            <a:r>
              <a:rPr lang="en-GB" dirty="0"/>
              <a:t>Permissions are defined using IAM policies.</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IAM Groups</a:t>
            </a:r>
          </a:p>
        </p:txBody>
      </p:sp>
      <p:pic>
        <p:nvPicPr>
          <p:cNvPr id="8" name="Picture 7" descr="I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pic>
        <p:nvPicPr>
          <p:cNvPr id="6" name="Content Placeholder 5"/>
          <p:cNvPicPr>
            <a:picLocks noGrp="1" noChangeAspect="1"/>
          </p:cNvPicPr>
          <p:nvPr>
            <p:ph sz="quarter" idx="16"/>
          </p:nvPr>
        </p:nvPicPr>
        <p:blipFill>
          <a:blip r:embed="rId4"/>
          <a:stretch>
            <a:fillRect/>
          </a:stretch>
        </p:blipFill>
        <p:spPr>
          <a:xfrm>
            <a:off x="6202187" y="1330284"/>
            <a:ext cx="4944233" cy="5365193"/>
          </a:xfrm>
          <a:prstGeom prst="rect">
            <a:avLst/>
          </a:prstGeom>
        </p:spPr>
      </p:pic>
    </p:spTree>
    <p:extLst>
      <p:ext uri="{BB962C8B-B14F-4D97-AF65-F5344CB8AC3E}">
        <p14:creationId xmlns:p14="http://schemas.microsoft.com/office/powerpoint/2010/main" val="262064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AWS By Category: Developer and Operations Services</a:t>
            </a:r>
          </a:p>
        </p:txBody>
      </p:sp>
      <p:pic>
        <p:nvPicPr>
          <p:cNvPr id="167" name="Picture 166"/>
          <p:cNvPicPr>
            <a:picLocks noChangeAspect="1"/>
          </p:cNvPicPr>
          <p:nvPr/>
        </p:nvPicPr>
        <p:blipFill>
          <a:blip r:embed="rId3"/>
          <a:stretch>
            <a:fillRect/>
          </a:stretch>
        </p:blipFill>
        <p:spPr>
          <a:xfrm>
            <a:off x="885688" y="490091"/>
            <a:ext cx="10891955" cy="5881417"/>
          </a:xfrm>
          <a:prstGeom prst="rect">
            <a:avLst/>
          </a:prstGeom>
        </p:spPr>
      </p:pic>
    </p:spTree>
    <p:extLst>
      <p:ext uri="{BB962C8B-B14F-4D97-AF65-F5344CB8AC3E}">
        <p14:creationId xmlns:p14="http://schemas.microsoft.com/office/powerpoint/2010/main" val="693442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5"/>
          </p:nvPr>
        </p:nvPicPr>
        <p:blipFill>
          <a:blip r:embed="rId3"/>
          <a:stretch>
            <a:fillRect/>
          </a:stretch>
        </p:blipFill>
        <p:spPr>
          <a:xfrm>
            <a:off x="1030956" y="2395286"/>
            <a:ext cx="4346825" cy="3615241"/>
          </a:xfrm>
          <a:prstGeom prst="rect">
            <a:avLst/>
          </a:prstGeom>
        </p:spPr>
      </p:pic>
      <p:sp>
        <p:nvSpPr>
          <p:cNvPr id="12" name="Content Placeholder 11"/>
          <p:cNvSpPr>
            <a:spLocks noGrp="1"/>
          </p:cNvSpPr>
          <p:nvPr>
            <p:ph sz="quarter" idx="16"/>
          </p:nvPr>
        </p:nvSpPr>
        <p:spPr/>
        <p:txBody>
          <a:bodyPr/>
          <a:lstStyle/>
          <a:p>
            <a:pPr marL="0" indent="0">
              <a:buNone/>
            </a:pPr>
            <a:r>
              <a:rPr lang="en-GB" dirty="0"/>
              <a:t>Used to delegate access to AWS resources.</a:t>
            </a:r>
          </a:p>
          <a:p>
            <a:pPr lvl="1">
              <a:buFont typeface="Wingdings" panose="05000000000000000000" pitchFamily="2" charset="2"/>
              <a:buChar char="§"/>
            </a:pPr>
            <a:r>
              <a:rPr lang="en-GB" dirty="0"/>
              <a:t>Provides temporary access</a:t>
            </a:r>
          </a:p>
          <a:p>
            <a:pPr lvl="1">
              <a:buFont typeface="Wingdings" panose="05000000000000000000" pitchFamily="2" charset="2"/>
              <a:buChar char="§"/>
            </a:pPr>
            <a:r>
              <a:rPr lang="en-GB" dirty="0"/>
              <a:t>Eliminates the need for static AWS credentials</a:t>
            </a:r>
          </a:p>
          <a:p>
            <a:pPr marL="0" indent="0">
              <a:buNone/>
            </a:pPr>
            <a:endParaRPr lang="en-GB" dirty="0"/>
          </a:p>
          <a:p>
            <a:pPr marL="0" indent="0">
              <a:buNone/>
            </a:pPr>
            <a:r>
              <a:rPr lang="en-GB" dirty="0"/>
              <a:t>Permissions are:</a:t>
            </a:r>
          </a:p>
          <a:p>
            <a:pPr lvl="1">
              <a:buFont typeface="Wingdings" panose="05000000000000000000" pitchFamily="2" charset="2"/>
              <a:buChar char="§"/>
            </a:pPr>
            <a:r>
              <a:rPr lang="en-GB" dirty="0"/>
              <a:t>Defined using IAM policies</a:t>
            </a:r>
          </a:p>
          <a:p>
            <a:pPr lvl="1">
              <a:buFont typeface="Wingdings" panose="05000000000000000000" pitchFamily="2" charset="2"/>
              <a:buChar char="§"/>
            </a:pPr>
            <a:r>
              <a:rPr lang="en-GB" dirty="0"/>
              <a:t>Attached to the role, not to an IAM user or group</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IAM Roles</a:t>
            </a:r>
          </a:p>
        </p:txBody>
      </p:sp>
      <p:pic>
        <p:nvPicPr>
          <p:cNvPr id="13" name="Picture 12" descr="I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8796" y="740880"/>
            <a:ext cx="1188720" cy="1188720"/>
          </a:xfrm>
          <a:prstGeom prst="rect">
            <a:avLst/>
          </a:prstGeom>
        </p:spPr>
      </p:pic>
    </p:spTree>
    <p:extLst>
      <p:ext uri="{BB962C8B-B14F-4D97-AF65-F5344CB8AC3E}">
        <p14:creationId xmlns:p14="http://schemas.microsoft.com/office/powerpoint/2010/main" val="128242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57150" indent="0">
              <a:buNone/>
            </a:pPr>
            <a:r>
              <a:rPr lang="en-GB" dirty="0"/>
              <a:t>A single data centre typically houses several thousands of servers.</a:t>
            </a:r>
          </a:p>
          <a:p>
            <a:pPr marL="57150" indent="0">
              <a:buNone/>
            </a:pPr>
            <a:r>
              <a:rPr lang="en-GB" dirty="0"/>
              <a:t>All data centres are online.</a:t>
            </a:r>
          </a:p>
          <a:p>
            <a:pPr lvl="1">
              <a:buFont typeface="Wingdings" panose="05000000000000000000" pitchFamily="2" charset="2"/>
              <a:buChar char="Ø"/>
            </a:pPr>
            <a:r>
              <a:rPr lang="en-GB" dirty="0"/>
              <a:t>No data centre is “cold.” </a:t>
            </a:r>
          </a:p>
          <a:p>
            <a:pPr lvl="2">
              <a:buFont typeface="Wingdings" panose="05000000000000000000" pitchFamily="2" charset="2"/>
              <a:buChar char="Ø"/>
            </a:pPr>
            <a:endParaRPr lang="en-GB" dirty="0"/>
          </a:p>
          <a:p>
            <a:pPr marL="0" indent="0">
              <a:buNone/>
            </a:pPr>
            <a:r>
              <a:rPr lang="en-GB" dirty="0"/>
              <a:t>AWS custom network equipment:</a:t>
            </a:r>
          </a:p>
          <a:p>
            <a:pPr lvl="1">
              <a:buFont typeface="Wingdings" panose="05000000000000000000" pitchFamily="2" charset="2"/>
              <a:buChar char="Ø"/>
            </a:pPr>
            <a:r>
              <a:rPr lang="en-GB" dirty="0"/>
              <a:t>Multi-ODM sourced</a:t>
            </a:r>
          </a:p>
          <a:p>
            <a:pPr lvl="1">
              <a:buFont typeface="Wingdings" panose="05000000000000000000" pitchFamily="2" charset="2"/>
              <a:buChar char="Ø"/>
            </a:pPr>
            <a:r>
              <a:rPr lang="en-GB" dirty="0"/>
              <a:t>Amazon custom network protocol stack</a:t>
            </a:r>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AWS Data Centres</a:t>
            </a:r>
          </a:p>
        </p:txBody>
      </p:sp>
      <p:grpSp>
        <p:nvGrpSpPr>
          <p:cNvPr id="7" name="Group 6"/>
          <p:cNvGrpSpPr/>
          <p:nvPr/>
        </p:nvGrpSpPr>
        <p:grpSpPr>
          <a:xfrm>
            <a:off x="6830412" y="2808514"/>
            <a:ext cx="4766017" cy="2789549"/>
            <a:chOff x="5859518" y="2644201"/>
            <a:chExt cx="3153724" cy="1845874"/>
          </a:xfrm>
        </p:grpSpPr>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59518" y="2644201"/>
              <a:ext cx="3153724" cy="1845874"/>
            </a:xfrm>
            <a:prstGeom prst="rect">
              <a:avLst/>
            </a:prstGeom>
            <a:solidFill>
              <a:schemeClr val="accent3">
                <a:lumMod val="20000"/>
                <a:lumOff val="80000"/>
              </a:schemeClr>
            </a:solidFill>
            <a:ln w="19050">
              <a:solidFill>
                <a:schemeClr val="accent2"/>
              </a:solidFill>
            </a:ln>
          </p:spPr>
        </p:pic>
        <p:sp>
          <p:nvSpPr>
            <p:cNvPr id="9" name="TextBox 8"/>
            <p:cNvSpPr txBox="1"/>
            <p:nvPr/>
          </p:nvSpPr>
          <p:spPr>
            <a:xfrm>
              <a:off x="7903561" y="2644201"/>
              <a:ext cx="1025236" cy="276999"/>
            </a:xfrm>
            <a:prstGeom prst="rect">
              <a:avLst/>
            </a:prstGeom>
            <a:noFill/>
          </p:spPr>
          <p:txBody>
            <a:bodyPr wrap="square" rtlCol="0">
              <a:spAutoFit/>
            </a:bodyPr>
            <a:lstStyle/>
            <a:p>
              <a:r>
                <a:rPr lang="en-US" sz="1200" b="1" dirty="0"/>
                <a:t>Data center</a:t>
              </a:r>
            </a:p>
          </p:txBody>
        </p:sp>
      </p:grpSp>
    </p:spTree>
    <p:extLst>
      <p:ext uri="{BB962C8B-B14F-4D97-AF65-F5344CB8AC3E}">
        <p14:creationId xmlns:p14="http://schemas.microsoft.com/office/powerpoint/2010/main" val="190150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a:t>AWS data centres are built in clusters in various global regions. </a:t>
            </a:r>
          </a:p>
          <a:p>
            <a:pPr lvl="1">
              <a:buFont typeface="Wingdings" panose="05000000000000000000" pitchFamily="2" charset="2"/>
              <a:buChar char="Ø"/>
            </a:pPr>
            <a:r>
              <a:rPr lang="en-GB" dirty="0"/>
              <a:t>Larger data centres are undesirable</a:t>
            </a:r>
          </a:p>
          <a:p>
            <a:pPr lvl="1">
              <a:buFont typeface="Wingdings" panose="05000000000000000000" pitchFamily="2" charset="2"/>
              <a:buChar char="Ø"/>
            </a:pPr>
            <a:r>
              <a:rPr lang="en-GB" dirty="0"/>
              <a:t>All data centres are online and serving customers; </a:t>
            </a:r>
          </a:p>
          <a:p>
            <a:pPr lvl="1">
              <a:buFont typeface="Wingdings" panose="05000000000000000000" pitchFamily="2" charset="2"/>
              <a:buChar char="Ø"/>
            </a:pPr>
            <a:r>
              <a:rPr lang="en-GB" dirty="0"/>
              <a:t>In case of failure, automated processes move customer data traffic away from the affected area. </a:t>
            </a:r>
          </a:p>
          <a:p>
            <a:pPr lvl="1">
              <a:buFont typeface="Wingdings" panose="05000000000000000000" pitchFamily="2" charset="2"/>
              <a:buChar char="Ø"/>
            </a:pPr>
            <a:r>
              <a:rPr lang="en-GB" dirty="0"/>
              <a:t>Core applications are deployed in an N+1 configuration, so that in the event of a data centre failure, there is sufficient capacity to enable traffic to be load-balanced to the remaining sites.</a:t>
            </a:r>
          </a:p>
          <a:p>
            <a:pPr lvl="1">
              <a:buFont typeface="Wingdings" panose="05000000000000000000" pitchFamily="2" charset="2"/>
              <a:buChar char="Ø"/>
            </a:pPr>
            <a:endParaRPr lang="en-GB" dirty="0"/>
          </a:p>
          <a:p>
            <a:pPr marL="0" indent="0">
              <a:buNone/>
            </a:pPr>
            <a:endParaRPr lang="en-GB" dirty="0"/>
          </a:p>
          <a:p>
            <a:pPr marL="0" indent="0">
              <a:buNone/>
            </a:pPr>
            <a:endParaRPr lang="en-GB" dirty="0"/>
          </a:p>
        </p:txBody>
      </p:sp>
      <p:sp>
        <p:nvSpPr>
          <p:cNvPr id="5" name="Title 4"/>
          <p:cNvSpPr>
            <a:spLocks noGrp="1"/>
          </p:cNvSpPr>
          <p:nvPr>
            <p:ph type="title"/>
          </p:nvPr>
        </p:nvSpPr>
        <p:spPr/>
        <p:txBody>
          <a:bodyPr>
            <a:normAutofit fontScale="90000"/>
          </a:bodyPr>
          <a:lstStyle/>
          <a:p>
            <a:r>
              <a:rPr lang="en-GB" dirty="0"/>
              <a:t>AWS Data Centres</a:t>
            </a:r>
          </a:p>
        </p:txBody>
      </p:sp>
    </p:spTree>
    <p:extLst>
      <p:ext uri="{BB962C8B-B14F-4D97-AF65-F5344CB8AC3E}">
        <p14:creationId xmlns:p14="http://schemas.microsoft.com/office/powerpoint/2010/main" val="226301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43"/>
          <p:cNvSpPr>
            <a:spLocks noGrp="1"/>
          </p:cNvSpPr>
          <p:nvPr>
            <p:ph sz="quarter" idx="15"/>
          </p:nvPr>
        </p:nvSpPr>
        <p:spPr/>
        <p:txBody>
          <a:bodyPr/>
          <a:lstStyle/>
          <a:p>
            <a:pPr marL="0" indent="0">
              <a:buNone/>
            </a:pPr>
            <a:r>
              <a:rPr lang="en-GB" dirty="0"/>
              <a:t>Each Availability Zone is:</a:t>
            </a:r>
          </a:p>
          <a:p>
            <a:pPr lvl="1">
              <a:buFont typeface="Wingdings" panose="05000000000000000000" pitchFamily="2" charset="2"/>
              <a:buChar char="Ø"/>
            </a:pPr>
            <a:r>
              <a:rPr lang="en-GB" dirty="0"/>
              <a:t>Made up of one or more data centres. </a:t>
            </a:r>
          </a:p>
          <a:p>
            <a:pPr lvl="1">
              <a:buFont typeface="Wingdings" panose="05000000000000000000" pitchFamily="2" charset="2"/>
              <a:buChar char="Ø"/>
            </a:pPr>
            <a:r>
              <a:rPr lang="en-GB" dirty="0"/>
              <a:t>Designed for fault isolation.</a:t>
            </a:r>
          </a:p>
          <a:p>
            <a:pPr lvl="1">
              <a:buFont typeface="Wingdings" panose="05000000000000000000" pitchFamily="2" charset="2"/>
              <a:buChar char="Ø"/>
            </a:pPr>
            <a:r>
              <a:rPr lang="en-GB" dirty="0"/>
              <a:t>Interconnected with other Availability Zones using high-speed private links.</a:t>
            </a:r>
          </a:p>
          <a:p>
            <a:pPr marL="0" indent="0">
              <a:buNone/>
            </a:pPr>
            <a:endParaRPr lang="en-GB" dirty="0"/>
          </a:p>
          <a:p>
            <a:pPr marL="0" indent="0">
              <a:buNone/>
            </a:pPr>
            <a:r>
              <a:rPr lang="en-GB" dirty="0"/>
              <a:t>You choose your Availability Zones.</a:t>
            </a:r>
          </a:p>
          <a:p>
            <a:pPr marL="0" indent="0">
              <a:buNone/>
            </a:pPr>
            <a:endParaRPr lang="en-GB" dirty="0"/>
          </a:p>
          <a:p>
            <a:pPr marL="0" indent="0">
              <a:buNone/>
            </a:pPr>
            <a:r>
              <a:rPr lang="en-GB" dirty="0"/>
              <a:t>AWS recommends replicating across AZs for resiliency.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Availability Zones</a:t>
            </a:r>
          </a:p>
        </p:txBody>
      </p:sp>
      <p:grpSp>
        <p:nvGrpSpPr>
          <p:cNvPr id="25" name="Group 24"/>
          <p:cNvGrpSpPr/>
          <p:nvPr/>
        </p:nvGrpSpPr>
        <p:grpSpPr>
          <a:xfrm>
            <a:off x="6346698" y="1767696"/>
            <a:ext cx="5618880" cy="4571232"/>
            <a:chOff x="5089832" y="875984"/>
            <a:chExt cx="3841335" cy="3125111"/>
          </a:xfrm>
        </p:grpSpPr>
        <p:grpSp>
          <p:nvGrpSpPr>
            <p:cNvPr id="26" name="Group 25"/>
            <p:cNvGrpSpPr/>
            <p:nvPr/>
          </p:nvGrpSpPr>
          <p:grpSpPr>
            <a:xfrm>
              <a:off x="5243097" y="1329497"/>
              <a:ext cx="1683987" cy="1133507"/>
              <a:chOff x="5073543" y="1559577"/>
              <a:chExt cx="1683987" cy="1133507"/>
            </a:xfrm>
            <a:solidFill>
              <a:schemeClr val="accent3">
                <a:lumMod val="40000"/>
                <a:lumOff val="60000"/>
              </a:schemeClr>
            </a:solidFill>
          </p:grpSpPr>
          <p:sp>
            <p:nvSpPr>
              <p:cNvPr id="41" name="Rectangle 40"/>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4000">
                  <a:solidFill>
                    <a:schemeClr val="tx1"/>
                  </a:solidFill>
                </a:endParaRPr>
              </a:p>
            </p:txBody>
          </p:sp>
          <p:sp>
            <p:nvSpPr>
              <p:cNvPr id="42" name="TextBox 41"/>
              <p:cNvSpPr txBox="1"/>
              <p:nvPr/>
            </p:nvSpPr>
            <p:spPr>
              <a:xfrm>
                <a:off x="5403212" y="2376994"/>
                <a:ext cx="1045435" cy="273534"/>
              </a:xfrm>
              <a:prstGeom prst="rect">
                <a:avLst/>
              </a:prstGeom>
              <a:grpFill/>
            </p:spPr>
            <p:txBody>
              <a:bodyPr wrap="none" rtlCol="0">
                <a:spAutoFit/>
              </a:bodyPr>
              <a:lstStyle/>
              <a:p>
                <a:r>
                  <a:rPr lang="en-US" sz="2000" dirty="0">
                    <a:gradFill>
                      <a:gsLst>
                        <a:gs pos="0">
                          <a:schemeClr val="tx1"/>
                        </a:gs>
                        <a:gs pos="100000">
                          <a:schemeClr val="tx1"/>
                        </a:gs>
                      </a:gsLst>
                      <a:lin ang="5400000" scaled="1"/>
                    </a:gradFill>
                  </a:rPr>
                  <a:t>Data Center</a:t>
                </a:r>
              </a:p>
            </p:txBody>
          </p:sp>
          <p:pic>
            <p:nvPicPr>
              <p:cNvPr id="43" name="Picture 4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7" name="Group 26"/>
            <p:cNvGrpSpPr/>
            <p:nvPr/>
          </p:nvGrpSpPr>
          <p:grpSpPr>
            <a:xfrm>
              <a:off x="7092676" y="1329497"/>
              <a:ext cx="1683987" cy="1133507"/>
              <a:chOff x="5073543" y="1559577"/>
              <a:chExt cx="1683987" cy="1133507"/>
            </a:xfrm>
            <a:solidFill>
              <a:schemeClr val="accent3">
                <a:lumMod val="40000"/>
                <a:lumOff val="60000"/>
              </a:schemeClr>
            </a:solidFill>
          </p:grpSpPr>
          <p:sp>
            <p:nvSpPr>
              <p:cNvPr id="38" name="Rectangle 37"/>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4000">
                  <a:solidFill>
                    <a:schemeClr val="tx1"/>
                  </a:solidFill>
                </a:endParaRPr>
              </a:p>
            </p:txBody>
          </p:sp>
          <p:sp>
            <p:nvSpPr>
              <p:cNvPr id="39" name="TextBox 38"/>
              <p:cNvSpPr txBox="1"/>
              <p:nvPr/>
            </p:nvSpPr>
            <p:spPr>
              <a:xfrm>
                <a:off x="5403212" y="2376994"/>
                <a:ext cx="1045435" cy="273534"/>
              </a:xfrm>
              <a:prstGeom prst="rect">
                <a:avLst/>
              </a:prstGeom>
              <a:grpFill/>
            </p:spPr>
            <p:txBody>
              <a:bodyPr wrap="none" rtlCol="0">
                <a:spAutoFit/>
              </a:bodyPr>
              <a:lstStyle/>
              <a:p>
                <a:r>
                  <a:rPr lang="en-US" sz="2000" dirty="0">
                    <a:gradFill>
                      <a:gsLst>
                        <a:gs pos="0">
                          <a:schemeClr val="tx1"/>
                        </a:gs>
                        <a:gs pos="100000">
                          <a:schemeClr val="tx1"/>
                        </a:gs>
                      </a:gsLst>
                      <a:lin ang="5400000" scaled="1"/>
                    </a:gradFill>
                  </a:rPr>
                  <a:t>Data Center</a:t>
                </a:r>
              </a:p>
            </p:txBody>
          </p:sp>
          <p:pic>
            <p:nvPicPr>
              <p:cNvPr id="40" name="Picture 3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8" name="Group 27"/>
            <p:cNvGrpSpPr/>
            <p:nvPr/>
          </p:nvGrpSpPr>
          <p:grpSpPr>
            <a:xfrm>
              <a:off x="5243097" y="2672729"/>
              <a:ext cx="1683987" cy="1133507"/>
              <a:chOff x="5073543" y="1559577"/>
              <a:chExt cx="1683987" cy="1133507"/>
            </a:xfrm>
            <a:solidFill>
              <a:schemeClr val="accent3">
                <a:lumMod val="40000"/>
                <a:lumOff val="60000"/>
              </a:schemeClr>
            </a:solidFill>
          </p:grpSpPr>
          <p:sp>
            <p:nvSpPr>
              <p:cNvPr id="35" name="Rectangle 34"/>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4000">
                  <a:solidFill>
                    <a:schemeClr val="tx1"/>
                  </a:solidFill>
                </a:endParaRPr>
              </a:p>
            </p:txBody>
          </p:sp>
          <p:sp>
            <p:nvSpPr>
              <p:cNvPr id="36" name="TextBox 35"/>
              <p:cNvSpPr txBox="1"/>
              <p:nvPr/>
            </p:nvSpPr>
            <p:spPr>
              <a:xfrm>
                <a:off x="5421073" y="2403786"/>
                <a:ext cx="1045435" cy="273534"/>
              </a:xfrm>
              <a:prstGeom prst="rect">
                <a:avLst/>
              </a:prstGeom>
              <a:grpFill/>
            </p:spPr>
            <p:txBody>
              <a:bodyPr wrap="none" rtlCol="0">
                <a:spAutoFit/>
              </a:bodyPr>
              <a:lstStyle/>
              <a:p>
                <a:r>
                  <a:rPr lang="en-US" sz="2000" dirty="0">
                    <a:gradFill>
                      <a:gsLst>
                        <a:gs pos="0">
                          <a:schemeClr val="tx1"/>
                        </a:gs>
                        <a:gs pos="100000">
                          <a:schemeClr val="tx1"/>
                        </a:gs>
                      </a:gsLst>
                      <a:lin ang="5400000" scaled="1"/>
                    </a:gradFill>
                  </a:rPr>
                  <a:t>Data Center</a:t>
                </a:r>
              </a:p>
            </p:txBody>
          </p:sp>
          <p:pic>
            <p:nvPicPr>
              <p:cNvPr id="37" name="Picture 3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grpSp>
          <p:nvGrpSpPr>
            <p:cNvPr id="29" name="Group 28"/>
            <p:cNvGrpSpPr/>
            <p:nvPr/>
          </p:nvGrpSpPr>
          <p:grpSpPr>
            <a:xfrm>
              <a:off x="7092676" y="2672729"/>
              <a:ext cx="1683987" cy="1133507"/>
              <a:chOff x="5073543" y="1559577"/>
              <a:chExt cx="1683987" cy="1133507"/>
            </a:xfrm>
            <a:solidFill>
              <a:schemeClr val="accent3">
                <a:lumMod val="40000"/>
                <a:lumOff val="60000"/>
              </a:schemeClr>
            </a:solidFill>
          </p:grpSpPr>
          <p:sp>
            <p:nvSpPr>
              <p:cNvPr id="32" name="Rectangle 31"/>
              <p:cNvSpPr/>
              <p:nvPr/>
            </p:nvSpPr>
            <p:spPr>
              <a:xfrm>
                <a:off x="5073543" y="1559577"/>
                <a:ext cx="1683987" cy="1133507"/>
              </a:xfrm>
              <a:prstGeom prst="rect">
                <a:avLst/>
              </a:prstGeom>
              <a:grpFill/>
              <a:ln w="25400">
                <a:solidFill>
                  <a:schemeClr val="accent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4000">
                  <a:solidFill>
                    <a:schemeClr val="tx1"/>
                  </a:solidFill>
                </a:endParaRPr>
              </a:p>
            </p:txBody>
          </p:sp>
          <p:sp>
            <p:nvSpPr>
              <p:cNvPr id="33" name="TextBox 32"/>
              <p:cNvSpPr txBox="1"/>
              <p:nvPr/>
            </p:nvSpPr>
            <p:spPr>
              <a:xfrm>
                <a:off x="5438934" y="2376994"/>
                <a:ext cx="1045435" cy="273534"/>
              </a:xfrm>
              <a:prstGeom prst="rect">
                <a:avLst/>
              </a:prstGeom>
              <a:grpFill/>
            </p:spPr>
            <p:txBody>
              <a:bodyPr wrap="none" rtlCol="0">
                <a:spAutoFit/>
              </a:bodyPr>
              <a:lstStyle/>
              <a:p>
                <a:r>
                  <a:rPr lang="en-US" sz="2000" dirty="0">
                    <a:gradFill>
                      <a:gsLst>
                        <a:gs pos="0">
                          <a:schemeClr val="tx1"/>
                        </a:gs>
                        <a:gs pos="100000">
                          <a:schemeClr val="tx1"/>
                        </a:gs>
                      </a:gsLst>
                      <a:lin ang="5400000" scaled="1"/>
                    </a:gradFill>
                  </a:rPr>
                  <a:t>Data Center</a:t>
                </a:r>
              </a:p>
            </p:txBody>
          </p:sp>
          <p:pic>
            <p:nvPicPr>
              <p:cNvPr id="34" name="Picture 3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5938" y="1617667"/>
                <a:ext cx="1379195" cy="793437"/>
              </a:xfrm>
              <a:prstGeom prst="rect">
                <a:avLst/>
              </a:prstGeom>
              <a:grpFill/>
            </p:spPr>
          </p:pic>
        </p:grpSp>
        <p:sp>
          <p:nvSpPr>
            <p:cNvPr id="30" name="TextBox 29"/>
            <p:cNvSpPr txBox="1"/>
            <p:nvPr/>
          </p:nvSpPr>
          <p:spPr>
            <a:xfrm>
              <a:off x="5986854" y="875984"/>
              <a:ext cx="2056370" cy="252493"/>
            </a:xfrm>
            <a:prstGeom prst="rect">
              <a:avLst/>
            </a:prstGeom>
            <a:noFill/>
          </p:spPr>
          <p:txBody>
            <a:bodyPr wrap="square" rtlCol="0">
              <a:spAutoFit/>
            </a:bodyPr>
            <a:lstStyle/>
            <a:p>
              <a:pPr algn="ctr"/>
              <a:r>
                <a:rPr lang="en-US" sz="1800" b="1" dirty="0">
                  <a:solidFill>
                    <a:schemeClr val="accent1"/>
                  </a:solidFill>
                </a:rPr>
                <a:t>Availability Zone</a:t>
              </a:r>
            </a:p>
          </p:txBody>
        </p:sp>
        <p:sp>
          <p:nvSpPr>
            <p:cNvPr id="31" name="Rounded Rectangle 33"/>
            <p:cNvSpPr/>
            <p:nvPr/>
          </p:nvSpPr>
          <p:spPr>
            <a:xfrm>
              <a:off x="5089832" y="1173774"/>
              <a:ext cx="3841335" cy="2827321"/>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grpSp>
    </p:spTree>
    <p:extLst>
      <p:ext uri="{BB962C8B-B14F-4D97-AF65-F5344CB8AC3E}">
        <p14:creationId xmlns:p14="http://schemas.microsoft.com/office/powerpoint/2010/main" val="3184660728"/>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3141</TotalTime>
  <Words>3626</Words>
  <Application>Microsoft Office PowerPoint</Application>
  <PresentationFormat>Widescreen</PresentationFormat>
  <Paragraphs>543</Paragraphs>
  <Slides>60</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ＭＳ Ｐゴシック</vt:lpstr>
      <vt:lpstr>Arial</vt:lpstr>
      <vt:lpstr>Calibri</vt:lpstr>
      <vt:lpstr>Helvetica Light</vt:lpstr>
      <vt:lpstr>Helvetica Neue</vt:lpstr>
      <vt:lpstr>Helvetica Neue Light</vt:lpstr>
      <vt:lpstr>Segoe UI</vt:lpstr>
      <vt:lpstr>Segoe UI Light</vt:lpstr>
      <vt:lpstr>Tahoma</vt:lpstr>
      <vt:lpstr>Times New Roman</vt:lpstr>
      <vt:lpstr>Verdana</vt:lpstr>
      <vt:lpstr>Wingdings</vt:lpstr>
      <vt:lpstr>PPM Courseware Slides</vt:lpstr>
      <vt:lpstr>Introduction to Amazon Web Services</vt:lpstr>
      <vt:lpstr>Introduction</vt:lpstr>
      <vt:lpstr>What exactly is Amazon Web Services?</vt:lpstr>
      <vt:lpstr>AWS By Category: Core Services</vt:lpstr>
      <vt:lpstr>AWS By Category: Platform Services</vt:lpstr>
      <vt:lpstr>AWS By Category: Developer and Operations Services</vt:lpstr>
      <vt:lpstr>AWS Data Centres</vt:lpstr>
      <vt:lpstr>AWS Data Centres</vt:lpstr>
      <vt:lpstr>Availability Zones</vt:lpstr>
      <vt:lpstr>Availability Zones</vt:lpstr>
      <vt:lpstr>Regions</vt:lpstr>
      <vt:lpstr>AWS &amp; Azure Regions</vt:lpstr>
      <vt:lpstr>Unmanaged vs. Managed Services</vt:lpstr>
      <vt:lpstr>Unmanaged vs. Managed Services</vt:lpstr>
      <vt:lpstr>Unmanaged</vt:lpstr>
      <vt:lpstr>Managed</vt:lpstr>
      <vt:lpstr>Shared Responsibility Model</vt:lpstr>
      <vt:lpstr>AWS Security Responsibilities</vt:lpstr>
      <vt:lpstr>Your Security Responsibilities</vt:lpstr>
      <vt:lpstr>The AWS Cloud Adoption Framework</vt:lpstr>
      <vt:lpstr>Cloud Adoption Framework</vt:lpstr>
      <vt:lpstr>Seven Core Perspectives</vt:lpstr>
      <vt:lpstr>Core AWS Services</vt:lpstr>
      <vt:lpstr>Core AWS Services</vt:lpstr>
      <vt:lpstr>Trainer demo</vt:lpstr>
      <vt:lpstr>Amazon VPC</vt:lpstr>
      <vt:lpstr>Amazon VPC</vt:lpstr>
      <vt:lpstr>Amazon VPC</vt:lpstr>
      <vt:lpstr>What is Amazon EC2?</vt:lpstr>
      <vt:lpstr>Choosing the right EC2 Instance</vt:lpstr>
      <vt:lpstr>EC2 Pricing Options</vt:lpstr>
      <vt:lpstr>TASK: Launching Virtual machines</vt:lpstr>
      <vt:lpstr>Amazon CLI</vt:lpstr>
      <vt:lpstr>Amazon CLI - Configuring access</vt:lpstr>
      <vt:lpstr>Amazon CLI </vt:lpstr>
      <vt:lpstr>TASK: Using the CLI</vt:lpstr>
      <vt:lpstr>AWS Storage Options: Block vs. Object Storage</vt:lpstr>
      <vt:lpstr>AWS Storage Options: Block vs. Object Storage</vt:lpstr>
      <vt:lpstr>Amazon Simple Storage Service (S3)</vt:lpstr>
      <vt:lpstr>Amazon Simple Storage Service (S3)</vt:lpstr>
      <vt:lpstr>Amazon Simple Storage Service (S3)</vt:lpstr>
      <vt:lpstr>Amazon Simple Storage Service (S3)</vt:lpstr>
      <vt:lpstr>Amazon Simple Storage Service (S3)</vt:lpstr>
      <vt:lpstr>TASK: Using Amazon S3</vt:lpstr>
      <vt:lpstr>Amazon Glacier</vt:lpstr>
      <vt:lpstr>Lifecycle policies</vt:lpstr>
      <vt:lpstr>Amazon Database Options</vt:lpstr>
      <vt:lpstr>Amazon Relational Database Service (RDS)</vt:lpstr>
      <vt:lpstr>When to use RDS</vt:lpstr>
      <vt:lpstr>Amazon DynamoDB</vt:lpstr>
      <vt:lpstr>Amazon DynamoDB - Provisioned Throughput</vt:lpstr>
      <vt:lpstr>AWS Identity And Access Management (IAM)</vt:lpstr>
      <vt:lpstr>Types of security credentials</vt:lpstr>
      <vt:lpstr>Root Account Access vs. IAM Access</vt:lpstr>
      <vt:lpstr>IAM Permissions</vt:lpstr>
      <vt:lpstr>IAM Permissions</vt:lpstr>
      <vt:lpstr>IAM Policies</vt:lpstr>
      <vt:lpstr>IAM Users</vt:lpstr>
      <vt:lpstr>IAM Groups</vt:lpstr>
      <vt:lpstr>IAM Roles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Aaron Mulholland</dc:creator>
  <cp:lastModifiedBy>Jacob Holding</cp:lastModifiedBy>
  <cp:revision>260</cp:revision>
  <dcterms:created xsi:type="dcterms:W3CDTF">2016-11-24T16:08:55Z</dcterms:created>
  <dcterms:modified xsi:type="dcterms:W3CDTF">2017-06-01T15:20:32Z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