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4" d="100"/>
          <a:sy n="74"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23B58-5A1D-4DA6-B2D1-AED3E2EF148F}" type="datetimeFigureOut">
              <a:rPr lang="en-GB" smtClean="0"/>
              <a:t>08/05/2017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6A473-CFB7-4485-8BEB-75C2596F0F14}" type="slidenum">
              <a:rPr lang="en-GB" smtClean="0"/>
              <a:t>‹#›</a:t>
            </a:fld>
            <a:endParaRPr lang="en-GB"/>
          </a:p>
        </p:txBody>
      </p:sp>
    </p:spTree>
    <p:extLst>
      <p:ext uri="{BB962C8B-B14F-4D97-AF65-F5344CB8AC3E}">
        <p14:creationId xmlns:p14="http://schemas.microsoft.com/office/powerpoint/2010/main" val="249575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01525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17</a:t>
            </a:fld>
            <a:endParaRPr dirty="0"/>
          </a:p>
        </p:txBody>
      </p:sp>
    </p:spTree>
    <p:extLst>
      <p:ext uri="{BB962C8B-B14F-4D97-AF65-F5344CB8AC3E}">
        <p14:creationId xmlns:p14="http://schemas.microsoft.com/office/powerpoint/2010/main" val="73940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18</a:t>
            </a:fld>
            <a:endParaRPr dirty="0"/>
          </a:p>
        </p:txBody>
      </p:sp>
    </p:spTree>
    <p:extLst>
      <p:ext uri="{BB962C8B-B14F-4D97-AF65-F5344CB8AC3E}">
        <p14:creationId xmlns:p14="http://schemas.microsoft.com/office/powerpoint/2010/main" val="331213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19</a:t>
            </a:fld>
            <a:endParaRPr dirty="0"/>
          </a:p>
        </p:txBody>
      </p:sp>
    </p:spTree>
    <p:extLst>
      <p:ext uri="{BB962C8B-B14F-4D97-AF65-F5344CB8AC3E}">
        <p14:creationId xmlns:p14="http://schemas.microsoft.com/office/powerpoint/2010/main" val="297590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326869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312841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120395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2173704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26</a:t>
            </a:fld>
            <a:endParaRPr dirty="0"/>
          </a:p>
        </p:txBody>
      </p:sp>
    </p:spTree>
    <p:extLst>
      <p:ext uri="{BB962C8B-B14F-4D97-AF65-F5344CB8AC3E}">
        <p14:creationId xmlns:p14="http://schemas.microsoft.com/office/powerpoint/2010/main" val="391330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is a good place to have an open discussion about a variety of different commands. </a:t>
            </a:r>
          </a:p>
          <a:p>
            <a:endParaRPr lang="en-GB" dirty="0"/>
          </a:p>
          <a:p>
            <a:r>
              <a:rPr lang="en-GB" dirty="0"/>
              <a:t>Tar / Man / ssh / </a:t>
            </a:r>
            <a:r>
              <a:rPr lang="en-GB" dirty="0" err="1"/>
              <a:t>rm</a:t>
            </a:r>
            <a:r>
              <a:rPr lang="en-GB" dirty="0"/>
              <a:t> -</a:t>
            </a:r>
            <a:r>
              <a:rPr lang="en-GB" dirty="0" err="1"/>
              <a:t>rf</a:t>
            </a:r>
            <a:r>
              <a:rPr lang="en-GB" dirty="0"/>
              <a:t> / cd / mkdir / touch.</a:t>
            </a:r>
          </a:p>
          <a:p>
            <a:endParaRPr lang="en-GB" dirty="0"/>
          </a:p>
          <a:p>
            <a:r>
              <a:rPr lang="en-GB" dirty="0"/>
              <a:t>As the group for their experiences.</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24518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29</a:t>
            </a:fld>
            <a:endParaRPr dirty="0"/>
          </a:p>
        </p:txBody>
      </p:sp>
    </p:spTree>
    <p:extLst>
      <p:ext uri="{BB962C8B-B14F-4D97-AF65-F5344CB8AC3E}">
        <p14:creationId xmlns:p14="http://schemas.microsoft.com/office/powerpoint/2010/main" val="339278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Trainer discusses how each bullet point follows</a:t>
            </a:r>
            <a:r>
              <a:rPr lang="en-GB" baseline="0" dirty="0"/>
              <a:t> best CD practice.</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99982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30</a:t>
            </a:fld>
            <a:endParaRPr dirty="0"/>
          </a:p>
        </p:txBody>
      </p:sp>
    </p:spTree>
    <p:extLst>
      <p:ext uri="{BB962C8B-B14F-4D97-AF65-F5344CB8AC3E}">
        <p14:creationId xmlns:p14="http://schemas.microsoft.com/office/powerpoint/2010/main" val="407199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Take the consultants through each section, pointing out each section and have an open discussion with the room about it.</a:t>
            </a:r>
          </a:p>
        </p:txBody>
      </p:sp>
    </p:spTree>
    <p:extLst>
      <p:ext uri="{BB962C8B-B14F-4D97-AF65-F5344CB8AC3E}">
        <p14:creationId xmlns:p14="http://schemas.microsoft.com/office/powerpoint/2010/main" val="54236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156957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123118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3471278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112228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222213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327653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14BB362-3D81-4CE4-8F7A-5CAC288DFBE8}" type="datetimeFigureOut">
              <a:rPr lang="en-GB" smtClean="0"/>
              <a:t>08/05/2017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56966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4BB362-3D81-4CE4-8F7A-5CAC288DFBE8}" type="datetimeFigureOut">
              <a:rPr lang="en-GB" smtClean="0"/>
              <a:t>08/05/2017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359792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4BB362-3D81-4CE4-8F7A-5CAC288DFBE8}" type="datetimeFigureOut">
              <a:rPr lang="en-GB" smtClean="0"/>
              <a:t>08/05/2017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262634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231073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26764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244777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1845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4BB362-3D81-4CE4-8F7A-5CAC288DFBE8}" type="datetimeFigureOut">
              <a:rPr lang="en-GB" smtClean="0"/>
              <a:t>08/05/2017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65451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4BB362-3D81-4CE4-8F7A-5CAC288DFBE8}" type="datetimeFigureOut">
              <a:rPr lang="en-GB" smtClean="0"/>
              <a:t>08/05/2017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301705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4BB362-3D81-4CE4-8F7A-5CAC288DFBE8}" type="datetimeFigureOut">
              <a:rPr lang="en-GB" smtClean="0"/>
              <a:t>08/05/2017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312527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14BB362-3D81-4CE4-8F7A-5CAC288DFBE8}" type="datetimeFigureOut">
              <a:rPr lang="en-GB" smtClean="0"/>
              <a:t>08/05/2017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409281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14BB362-3D81-4CE4-8F7A-5CAC288DFBE8}" type="datetimeFigureOut">
              <a:rPr lang="en-GB" smtClean="0"/>
              <a:t>08/05/2017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46094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BB362-3D81-4CE4-8F7A-5CAC288DFBE8}" type="datetimeFigureOut">
              <a:rPr lang="en-GB" smtClean="0"/>
              <a:t>08/05/2017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425707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4BB362-3D81-4CE4-8F7A-5CAC288DFBE8}" type="datetimeFigureOut">
              <a:rPr lang="en-GB" smtClean="0"/>
              <a:t>08/05/2017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290301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4BB362-3D81-4CE4-8F7A-5CAC288DFBE8}" type="datetimeFigureOut">
              <a:rPr lang="en-GB" smtClean="0"/>
              <a:t>08/05/2017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FF1E15-5C3E-49FD-8855-CE55253C6014}" type="slidenum">
              <a:rPr lang="en-GB" smtClean="0"/>
              <a:t>‹#›</a:t>
            </a:fld>
            <a:endParaRPr lang="en-GB"/>
          </a:p>
        </p:txBody>
      </p:sp>
    </p:spTree>
    <p:extLst>
      <p:ext uri="{BB962C8B-B14F-4D97-AF65-F5344CB8AC3E}">
        <p14:creationId xmlns:p14="http://schemas.microsoft.com/office/powerpoint/2010/main" val="380374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BB362-3D81-4CE4-8F7A-5CAC288DFBE8}" type="datetimeFigureOut">
              <a:rPr lang="en-GB" smtClean="0"/>
              <a:t>08/05/2017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F1E15-5C3E-49FD-8855-CE55253C6014}" type="slidenum">
              <a:rPr lang="en-GB" smtClean="0"/>
              <a:t>‹#›</a:t>
            </a:fld>
            <a:endParaRPr lang="en-GB"/>
          </a:p>
        </p:txBody>
      </p:sp>
    </p:spTree>
    <p:extLst>
      <p:ext uri="{BB962C8B-B14F-4D97-AF65-F5344CB8AC3E}">
        <p14:creationId xmlns:p14="http://schemas.microsoft.com/office/powerpoint/2010/main" val="350241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beginlinux.com/twitter/1094-the-beginners-guide-to-the-ubuntu-termina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help.ubuntu.com/community/UsingTheTermin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tldp.org/HOWTO/Bash-Prog-Intro-HOWTO.html"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DevOps</a:t>
            </a:r>
          </a:p>
        </p:txBody>
      </p:sp>
      <p:sp>
        <p:nvSpPr>
          <p:cNvPr id="3" name="Subtitle 2"/>
          <p:cNvSpPr>
            <a:spLocks noGrp="1"/>
          </p:cNvSpPr>
          <p:nvPr>
            <p:ph type="subTitle" idx="1"/>
          </p:nvPr>
        </p:nvSpPr>
        <p:spPr/>
        <p:txBody>
          <a:bodyPr/>
          <a:lstStyle/>
          <a:p>
            <a:r>
              <a:rPr lang="en-GB" dirty="0"/>
              <a:t>QACDEVPUP</a:t>
            </a:r>
          </a:p>
        </p:txBody>
      </p:sp>
    </p:spTree>
    <p:extLst>
      <p:ext uri="{BB962C8B-B14F-4D97-AF65-F5344CB8AC3E}">
        <p14:creationId xmlns:p14="http://schemas.microsoft.com/office/powerpoint/2010/main" val="280385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49086" y="1690583"/>
            <a:ext cx="10364400" cy="2556000"/>
          </a:xfrm>
        </p:spPr>
        <p:txBody>
          <a:bodyPr/>
          <a:lstStyle/>
          <a:p>
            <a:r>
              <a:rPr lang="en-GB" dirty="0"/>
              <a:t>TASK: Creating Example Systems</a:t>
            </a:r>
          </a:p>
        </p:txBody>
      </p:sp>
    </p:spTree>
    <p:extLst>
      <p:ext uri="{BB962C8B-B14F-4D97-AF65-F5344CB8AC3E}">
        <p14:creationId xmlns:p14="http://schemas.microsoft.com/office/powerpoint/2010/main" val="153442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1</a:t>
            </a:r>
          </a:p>
        </p:txBody>
      </p:sp>
      <p:sp>
        <p:nvSpPr>
          <p:cNvPr id="3" name="Subtitle 2"/>
          <p:cNvSpPr>
            <a:spLocks noGrp="1"/>
          </p:cNvSpPr>
          <p:nvPr>
            <p:ph type="subTitle" idx="1"/>
          </p:nvPr>
        </p:nvSpPr>
        <p:spPr/>
        <p:txBody>
          <a:bodyPr/>
          <a:lstStyle/>
          <a:p>
            <a:r>
              <a:rPr lang="en-GB" dirty="0"/>
              <a:t>Module Two</a:t>
            </a:r>
          </a:p>
        </p:txBody>
      </p:sp>
    </p:spTree>
    <p:extLst>
      <p:ext uri="{BB962C8B-B14F-4D97-AF65-F5344CB8AC3E}">
        <p14:creationId xmlns:p14="http://schemas.microsoft.com/office/powerpoint/2010/main" val="132625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Linux?</a:t>
            </a:r>
          </a:p>
          <a:p>
            <a:pPr lvl="1"/>
            <a:endParaRPr lang="en-GB" dirty="0"/>
          </a:p>
          <a:p>
            <a:pPr lvl="1"/>
            <a:r>
              <a:rPr lang="en-GB" dirty="0"/>
              <a:t>Linux is an open source operating system, which has been developed collaboratively. There is not a single person responsible for the development of the systems or the ongoing support.</a:t>
            </a:r>
          </a:p>
          <a:p>
            <a:pPr lvl="1"/>
            <a:endParaRPr lang="en-GB" dirty="0"/>
          </a:p>
          <a:p>
            <a:pPr lvl="1"/>
            <a:r>
              <a:rPr lang="en-GB" dirty="0"/>
              <a:t>Linux differs from Windows and Mac as it allows much greater flexibility and control over specific tasks.</a:t>
            </a:r>
          </a:p>
          <a:p>
            <a:pPr lvl="1"/>
            <a:endParaRPr lang="en-GB" dirty="0"/>
          </a:p>
          <a:p>
            <a:pPr lvl="1"/>
            <a:r>
              <a:rPr lang="en-GB" dirty="0"/>
              <a:t>Linux initially begin as a server-based OS but has since become a widely used desktop OS and is built into a number of devices.</a:t>
            </a:r>
          </a:p>
          <a:p>
            <a:pPr lvl="2"/>
            <a:r>
              <a:rPr lang="en-GB" dirty="0"/>
              <a:t>Sat Navs</a:t>
            </a:r>
          </a:p>
          <a:p>
            <a:pPr lvl="2"/>
            <a:r>
              <a:rPr lang="en-GB" dirty="0"/>
              <a:t>TVs</a:t>
            </a:r>
          </a:p>
          <a:p>
            <a:pPr lvl="2"/>
            <a:r>
              <a:rPr lang="en-GB" dirty="0"/>
              <a:t>Laptops / Desktops / Mobile Devices</a:t>
            </a:r>
          </a:p>
          <a:p>
            <a:pPr lvl="2"/>
            <a:endParaRPr lang="en-GB" dirty="0"/>
          </a:p>
        </p:txBody>
      </p:sp>
      <p:sp>
        <p:nvSpPr>
          <p:cNvPr id="3" name="Title 2"/>
          <p:cNvSpPr>
            <a:spLocks noGrp="1"/>
          </p:cNvSpPr>
          <p:nvPr>
            <p:ph type="title"/>
          </p:nvPr>
        </p:nvSpPr>
        <p:spPr/>
        <p:txBody>
          <a:bodyPr>
            <a:normAutofit fontScale="90000"/>
          </a:bodyPr>
          <a:lstStyle/>
          <a:p>
            <a:r>
              <a:rPr lang="en-GB" dirty="0"/>
              <a:t>Linux OS</a:t>
            </a:r>
          </a:p>
        </p:txBody>
      </p:sp>
    </p:spTree>
    <p:extLst>
      <p:ext uri="{BB962C8B-B14F-4D97-AF65-F5344CB8AC3E}">
        <p14:creationId xmlns:p14="http://schemas.microsoft.com/office/powerpoint/2010/main" val="291890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Linux has a number of distributions that offer different functionality when using the OS.</a:t>
            </a:r>
          </a:p>
          <a:p>
            <a:pPr marL="114300" indent="0">
              <a:buNone/>
            </a:pPr>
            <a:endParaRPr lang="en-GB" dirty="0"/>
          </a:p>
          <a:p>
            <a:pPr marL="114300" indent="0">
              <a:buNone/>
            </a:pPr>
            <a:r>
              <a:rPr lang="en-GB" dirty="0"/>
              <a:t>Each distribution manages software (or packages) through the use of a Package manager. These differ depending on the distribution being utilised.</a:t>
            </a:r>
          </a:p>
          <a:p>
            <a:pPr marL="114300" indent="0">
              <a:buNone/>
            </a:pPr>
            <a:endParaRPr lang="en-GB" dirty="0"/>
          </a:p>
          <a:p>
            <a:pPr marL="114300" indent="0">
              <a:buNone/>
            </a:pPr>
            <a:r>
              <a:rPr lang="en-GB" dirty="0"/>
              <a:t>There a many types of distribution in the world, however the following four are more used than most;</a:t>
            </a:r>
          </a:p>
          <a:p>
            <a:pPr marL="857250" lvl="1"/>
            <a:r>
              <a:rPr lang="en-GB" dirty="0"/>
              <a:t>Ubuntu</a:t>
            </a:r>
          </a:p>
          <a:p>
            <a:pPr marL="857250" lvl="1"/>
            <a:r>
              <a:rPr lang="en-GB" dirty="0"/>
              <a:t>CentOS</a:t>
            </a:r>
          </a:p>
          <a:p>
            <a:pPr marL="857250" lvl="1"/>
            <a:r>
              <a:rPr lang="en-GB" dirty="0"/>
              <a:t>Fedora</a:t>
            </a:r>
          </a:p>
          <a:p>
            <a:pPr marL="857250" lvl="1"/>
            <a:r>
              <a:rPr lang="en-GB" dirty="0"/>
              <a:t>Mint</a:t>
            </a:r>
          </a:p>
          <a:p>
            <a:pPr marL="571500" lvl="1" indent="0">
              <a:buNone/>
            </a:pPr>
            <a:endParaRPr lang="en-GB" dirty="0"/>
          </a:p>
        </p:txBody>
      </p:sp>
      <p:sp>
        <p:nvSpPr>
          <p:cNvPr id="3" name="Title 2"/>
          <p:cNvSpPr>
            <a:spLocks noGrp="1"/>
          </p:cNvSpPr>
          <p:nvPr>
            <p:ph type="title"/>
          </p:nvPr>
        </p:nvSpPr>
        <p:spPr/>
        <p:txBody>
          <a:bodyPr>
            <a:normAutofit fontScale="90000"/>
          </a:bodyPr>
          <a:lstStyle/>
          <a:p>
            <a:r>
              <a:rPr lang="en-GB" dirty="0"/>
              <a:t>Linux OS - Distributions</a:t>
            </a:r>
          </a:p>
        </p:txBody>
      </p:sp>
    </p:spTree>
    <p:extLst>
      <p:ext uri="{BB962C8B-B14F-4D97-AF65-F5344CB8AC3E}">
        <p14:creationId xmlns:p14="http://schemas.microsoft.com/office/powerpoint/2010/main" val="369604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Ubuntu is arguably one of the most popular Linux distributions available with its biggest USP being the ease of use the system has.</a:t>
            </a:r>
          </a:p>
          <a:p>
            <a:pPr marL="171450" indent="0">
              <a:buNone/>
            </a:pPr>
            <a:endParaRPr lang="en-GB" dirty="0"/>
          </a:p>
          <a:p>
            <a:pPr marL="171450" indent="0">
              <a:buNone/>
            </a:pPr>
            <a:r>
              <a:rPr lang="en-GB" dirty="0"/>
              <a:t>You can easily install and customise this OS to your own needs. The tool was designed to be simplistic enough for beginners, but not limit the potential for a more advanced user.</a:t>
            </a:r>
          </a:p>
          <a:p>
            <a:pPr marL="171450" indent="0">
              <a:buNone/>
            </a:pPr>
            <a:endParaRPr lang="en-GB" dirty="0"/>
          </a:p>
          <a:p>
            <a:pPr marL="171450" indent="0">
              <a:buNone/>
            </a:pPr>
            <a:r>
              <a:rPr lang="en-GB" dirty="0"/>
              <a:t>Ubuntu updates every six months with new features and improvements to make the continued experience to be positive.</a:t>
            </a:r>
          </a:p>
          <a:p>
            <a:pPr marL="171450" indent="0">
              <a:buNone/>
            </a:pPr>
            <a:endParaRPr lang="en-GB" dirty="0"/>
          </a:p>
          <a:p>
            <a:pPr marL="171450" indent="0">
              <a:buNone/>
            </a:pPr>
            <a:r>
              <a:rPr lang="en-GB" dirty="0"/>
              <a:t>Ubuntu is primarily targeted at; home users, developers and businesses.</a:t>
            </a:r>
          </a:p>
          <a:p>
            <a:pPr marL="171450" indent="0">
              <a:buNone/>
            </a:pPr>
            <a:endParaRPr lang="en-GB" dirty="0"/>
          </a:p>
          <a:p>
            <a:pPr marL="171450" indent="0">
              <a:buNone/>
            </a:pPr>
            <a:r>
              <a:rPr lang="en-GB" dirty="0"/>
              <a:t>Ubuntu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Ubuntu</a:t>
            </a:r>
          </a:p>
        </p:txBody>
      </p:sp>
    </p:spTree>
    <p:extLst>
      <p:ext uri="{BB962C8B-B14F-4D97-AF65-F5344CB8AC3E}">
        <p14:creationId xmlns:p14="http://schemas.microsoft.com/office/powerpoint/2010/main" val="69779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CentOS is a stable distribution of Linux which was initially apart of Red Hat Enterprise Linux (RHEL).</a:t>
            </a:r>
          </a:p>
          <a:p>
            <a:pPr marL="171450" indent="0">
              <a:buNone/>
            </a:pPr>
            <a:endParaRPr lang="en-GB" dirty="0"/>
          </a:p>
          <a:p>
            <a:pPr marL="171450" indent="0">
              <a:buNone/>
            </a:pPr>
            <a:r>
              <a:rPr lang="en-GB" dirty="0"/>
              <a:t>CentOS is a community supported distribution, supported by a number of people in the development community.</a:t>
            </a:r>
          </a:p>
          <a:p>
            <a:pPr marL="171450" indent="0">
              <a:buNone/>
            </a:pPr>
            <a:endParaRPr lang="en-GB" dirty="0"/>
          </a:p>
          <a:p>
            <a:pPr marL="171450" indent="0">
              <a:buNone/>
            </a:pPr>
            <a:r>
              <a:rPr lang="en-GB" dirty="0"/>
              <a:t>The OS aims to be functionally compatible with RHEL, and was designed for cloud or served-based operation and development.</a:t>
            </a:r>
          </a:p>
          <a:p>
            <a:pPr marL="171450" indent="0">
              <a:buNone/>
            </a:pPr>
            <a:endParaRPr lang="en-GB" dirty="0"/>
          </a:p>
          <a:p>
            <a:pPr marL="171450" indent="0">
              <a:buNone/>
            </a:pPr>
            <a:r>
              <a:rPr lang="en-GB" dirty="0"/>
              <a:t>CentOS is one of the most popular versions of Linux Enterprise.</a:t>
            </a:r>
          </a:p>
          <a:p>
            <a:pPr marL="171450" indent="0">
              <a:buNone/>
            </a:pPr>
            <a:endParaRPr lang="en-GB" dirty="0"/>
          </a:p>
          <a:p>
            <a:pPr marL="171450" indent="0">
              <a:buNone/>
            </a:pPr>
            <a:r>
              <a:rPr lang="en-GB" dirty="0"/>
              <a:t>CentOS utilises </a:t>
            </a:r>
            <a:r>
              <a:rPr lang="en-GB" b="1" dirty="0">
                <a:solidFill>
                  <a:schemeClr val="accent1"/>
                </a:solidFill>
              </a:rPr>
              <a:t>YUM</a:t>
            </a:r>
            <a:r>
              <a:rPr lang="en-GB" dirty="0"/>
              <a:t> as a package manager.</a:t>
            </a:r>
          </a:p>
        </p:txBody>
      </p:sp>
      <p:sp>
        <p:nvSpPr>
          <p:cNvPr id="3" name="Title 2"/>
          <p:cNvSpPr>
            <a:spLocks noGrp="1"/>
          </p:cNvSpPr>
          <p:nvPr>
            <p:ph type="title"/>
          </p:nvPr>
        </p:nvSpPr>
        <p:spPr/>
        <p:txBody>
          <a:bodyPr>
            <a:normAutofit fontScale="90000"/>
          </a:bodyPr>
          <a:lstStyle/>
          <a:p>
            <a:r>
              <a:rPr lang="en-GB" dirty="0"/>
              <a:t>Distributions - CentOS</a:t>
            </a:r>
          </a:p>
        </p:txBody>
      </p:sp>
    </p:spTree>
    <p:extLst>
      <p:ext uri="{BB962C8B-B14F-4D97-AF65-F5344CB8AC3E}">
        <p14:creationId xmlns:p14="http://schemas.microsoft.com/office/powerpoint/2010/main" val="134336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Fedora used to be apart of the RHEL distribution. It opted to become its own distribution after RHEL moved to a subscription-based enterprise system.</a:t>
            </a:r>
          </a:p>
          <a:p>
            <a:pPr marL="171450" indent="0">
              <a:buNone/>
            </a:pPr>
            <a:endParaRPr lang="en-GB" dirty="0"/>
          </a:p>
          <a:p>
            <a:pPr marL="171450" indent="0">
              <a:buNone/>
            </a:pPr>
            <a:r>
              <a:rPr lang="en-GB" dirty="0"/>
              <a:t>This OS updates every six months and is usually at the forefront of technology upgrades, driver and software updates. It is a fast and stable release.</a:t>
            </a:r>
          </a:p>
          <a:p>
            <a:pPr marL="171450" indent="0">
              <a:buNone/>
            </a:pPr>
            <a:endParaRPr lang="en-GB" dirty="0"/>
          </a:p>
          <a:p>
            <a:pPr marL="171450" indent="0">
              <a:buNone/>
            </a:pPr>
            <a:r>
              <a:rPr lang="en-GB" dirty="0"/>
              <a:t>Targeted users include; Home, Development, Cloud and Server</a:t>
            </a:r>
          </a:p>
          <a:p>
            <a:pPr marL="171450" indent="0">
              <a:buNone/>
            </a:pPr>
            <a:endParaRPr lang="en-GB" dirty="0"/>
          </a:p>
          <a:p>
            <a:pPr marL="171450" indent="0">
              <a:buNone/>
            </a:pPr>
            <a:r>
              <a:rPr lang="en-GB" dirty="0"/>
              <a:t>Fedora utilises </a:t>
            </a:r>
            <a:r>
              <a:rPr lang="en-GB" b="1" dirty="0">
                <a:solidFill>
                  <a:schemeClr val="accent1"/>
                </a:solidFill>
              </a:rPr>
              <a:t>YUM</a:t>
            </a:r>
            <a:r>
              <a:rPr lang="en-GB" dirty="0"/>
              <a:t> as a package manager.</a:t>
            </a:r>
          </a:p>
          <a:p>
            <a:pPr marL="171450" indent="0">
              <a:buNone/>
            </a:pPr>
            <a:endParaRPr lang="en-GB" dirty="0"/>
          </a:p>
        </p:txBody>
      </p:sp>
      <p:sp>
        <p:nvSpPr>
          <p:cNvPr id="3" name="Title 2"/>
          <p:cNvSpPr>
            <a:spLocks noGrp="1"/>
          </p:cNvSpPr>
          <p:nvPr>
            <p:ph type="title"/>
          </p:nvPr>
        </p:nvSpPr>
        <p:spPr/>
        <p:txBody>
          <a:bodyPr>
            <a:normAutofit fontScale="90000"/>
          </a:bodyPr>
          <a:lstStyle/>
          <a:p>
            <a:r>
              <a:rPr lang="en-GB" dirty="0"/>
              <a:t>Distributions - Fedora</a:t>
            </a:r>
          </a:p>
        </p:txBody>
      </p:sp>
    </p:spTree>
    <p:extLst>
      <p:ext uri="{BB962C8B-B14F-4D97-AF65-F5344CB8AC3E}">
        <p14:creationId xmlns:p14="http://schemas.microsoft.com/office/powerpoint/2010/main" val="303871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Linux Mint was designed to be a modern and elegant operating system which is both powerful and easy to use.</a:t>
            </a:r>
          </a:p>
          <a:p>
            <a:pPr marL="171450" indent="0">
              <a:buNone/>
            </a:pPr>
            <a:endParaRPr lang="en-GB" dirty="0"/>
          </a:p>
          <a:p>
            <a:pPr marL="171450" indent="0">
              <a:buNone/>
            </a:pPr>
            <a:r>
              <a:rPr lang="en-GB" dirty="0"/>
              <a:t>Arguably one of the most popular desktop Linux distributions, and ranked 3</a:t>
            </a:r>
            <a:r>
              <a:rPr lang="en-GB" baseline="30000" dirty="0"/>
              <a:t>rd</a:t>
            </a:r>
            <a:r>
              <a:rPr lang="en-GB" dirty="0"/>
              <a:t> most widely used home operating system just behind Windows and Mac OS.</a:t>
            </a:r>
          </a:p>
          <a:p>
            <a:pPr marL="171450" indent="0">
              <a:buNone/>
            </a:pPr>
            <a:endParaRPr lang="en-GB" dirty="0"/>
          </a:p>
          <a:p>
            <a:pPr marL="171450" indent="0">
              <a:buNone/>
            </a:pPr>
            <a:r>
              <a:rPr lang="en-GB" dirty="0"/>
              <a:t>Mint is a free, open-source, out-of-the-box operating system.</a:t>
            </a:r>
          </a:p>
          <a:p>
            <a:pPr marL="171450" indent="0">
              <a:buNone/>
            </a:pPr>
            <a:endParaRPr lang="en-GB" dirty="0"/>
          </a:p>
          <a:p>
            <a:pPr marL="171450" indent="0">
              <a:buNone/>
            </a:pPr>
            <a:r>
              <a:rPr lang="en-GB" dirty="0"/>
              <a:t>Mint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Mint</a:t>
            </a:r>
          </a:p>
        </p:txBody>
      </p:sp>
    </p:spTree>
    <p:extLst>
      <p:ext uri="{BB962C8B-B14F-4D97-AF65-F5344CB8AC3E}">
        <p14:creationId xmlns:p14="http://schemas.microsoft.com/office/powerpoint/2010/main" val="280494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Once we’ve set up our system it’s time to simulate a real-world working environment.</a:t>
            </a:r>
          </a:p>
          <a:p>
            <a:pPr marL="171450" indent="0">
              <a:buNone/>
            </a:pPr>
            <a:endParaRPr lang="en-GB" sz="1800" dirty="0"/>
          </a:p>
          <a:p>
            <a:pPr marL="171450" indent="0">
              <a:buNone/>
            </a:pPr>
            <a:r>
              <a:rPr lang="en-GB" sz="1800" dirty="0"/>
              <a:t>We use a tool called puTTY to Secure SHell (SSH) into the virtual machine from your windows training machine. There are many other tools out there, but for this course we will be using this one.</a:t>
            </a:r>
          </a:p>
          <a:p>
            <a:pPr marL="171450" indent="0">
              <a:buNone/>
            </a:pPr>
            <a:endParaRPr lang="en-GB" sz="1800" dirty="0"/>
          </a:p>
          <a:p>
            <a:pPr marL="171450" indent="0">
              <a:buNone/>
            </a:pPr>
            <a:r>
              <a:rPr lang="en-GB" sz="1800" dirty="0"/>
              <a:t>One some setups of Linux you may need to run the following command to ensure you are able to SSH successfully.</a:t>
            </a:r>
          </a:p>
          <a:p>
            <a:pPr marL="171450" indent="0">
              <a:buNone/>
            </a:pPr>
            <a:endParaRPr lang="en-GB" sz="1800" dirty="0"/>
          </a:p>
          <a:p>
            <a:pPr marL="171450" indent="0">
              <a:buNone/>
            </a:pPr>
            <a:r>
              <a:rPr lang="en-GB" sz="1800" dirty="0"/>
              <a:t>	sudo apt-get install –y openssh-server openssh-client</a:t>
            </a:r>
          </a:p>
          <a:p>
            <a:pPr marL="171450" indent="0">
              <a:buNone/>
            </a:pPr>
            <a:endParaRPr lang="en-GB" sz="1800" dirty="0"/>
          </a:p>
          <a:p>
            <a:pPr marL="171450" indent="0">
              <a:buNone/>
            </a:pPr>
            <a:r>
              <a:rPr lang="en-GB" sz="1800" dirty="0"/>
              <a:t>This should display a few bits of information and either download and install both or it will tell you it is already installed on your system. </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196935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SSH - Secure Shell</a:t>
            </a:r>
          </a:p>
        </p:txBody>
      </p:sp>
      <p:pic>
        <p:nvPicPr>
          <p:cNvPr id="7" name="Content Placeholder 5"/>
          <p:cNvPicPr>
            <a:picLocks noGrp="1" noChangeAspect="1"/>
          </p:cNvPicPr>
          <p:nvPr>
            <p:ph sz="quarter" idx="15"/>
          </p:nvPr>
        </p:nvPicPr>
        <p:blipFill rotWithShape="1">
          <a:blip r:embed="rId3"/>
          <a:srcRect l="10170" t="7088" r="8518" b="64562"/>
          <a:stretch/>
        </p:blipFill>
        <p:spPr>
          <a:xfrm>
            <a:off x="1072384" y="1283471"/>
            <a:ext cx="10408416" cy="4696310"/>
          </a:xfrm>
          <a:prstGeom prst="rect">
            <a:avLst/>
          </a:prstGeom>
        </p:spPr>
      </p:pic>
    </p:spTree>
    <p:extLst>
      <p:ext uri="{BB962C8B-B14F-4D97-AF65-F5344CB8AC3E}">
        <p14:creationId xmlns:p14="http://schemas.microsoft.com/office/powerpoint/2010/main" val="16922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This course aim is to provide;</a:t>
            </a:r>
          </a:p>
          <a:p>
            <a:pPr lvl="1"/>
            <a:r>
              <a:rPr lang="en-GB" dirty="0"/>
              <a:t>An overview of the main tools and components involved in DevOps and CI</a:t>
            </a:r>
          </a:p>
          <a:p>
            <a:pPr lvl="1"/>
            <a:r>
              <a:rPr lang="en-GB" dirty="0"/>
              <a:t>The ability to support software development and deployment.</a:t>
            </a:r>
          </a:p>
          <a:p>
            <a:pPr lvl="1"/>
            <a:endParaRPr lang="en-GB" dirty="0"/>
          </a:p>
          <a:p>
            <a:pPr marL="57150" indent="0">
              <a:buNone/>
            </a:pPr>
            <a:r>
              <a:rPr lang="en-GB" dirty="0"/>
              <a:t>The course begins with looking at an overview of;</a:t>
            </a:r>
          </a:p>
          <a:p>
            <a:pPr marL="800100" lvl="1"/>
            <a:r>
              <a:rPr lang="en-GB" dirty="0"/>
              <a:t>Continuous Integration and Continuous Deployment</a:t>
            </a:r>
          </a:p>
          <a:p>
            <a:pPr marL="800100" lvl="1"/>
            <a:r>
              <a:rPr lang="en-GB" dirty="0"/>
              <a:t>The Linux Operating System</a:t>
            </a:r>
          </a:p>
          <a:p>
            <a:pPr marL="800100" lvl="1"/>
            <a:r>
              <a:rPr lang="en-GB" dirty="0"/>
              <a:t>Automating key parts of a CI Pipeline</a:t>
            </a:r>
          </a:p>
        </p:txBody>
      </p:sp>
      <p:sp>
        <p:nvSpPr>
          <p:cNvPr id="3" name="Title 2"/>
          <p:cNvSpPr>
            <a:spLocks noGrp="1"/>
          </p:cNvSpPr>
          <p:nvPr>
            <p:ph type="title"/>
          </p:nvPr>
        </p:nvSpPr>
        <p:spPr/>
        <p:txBody>
          <a:bodyPr>
            <a:normAutofit fontScale="90000"/>
          </a:bodyPr>
          <a:lstStyle/>
          <a:p>
            <a:r>
              <a:rPr lang="en-GB" dirty="0"/>
              <a:t>Introduction</a:t>
            </a:r>
          </a:p>
        </p:txBody>
      </p:sp>
    </p:spTree>
    <p:extLst>
      <p:ext uri="{BB962C8B-B14F-4D97-AF65-F5344CB8AC3E}">
        <p14:creationId xmlns:p14="http://schemas.microsoft.com/office/powerpoint/2010/main" val="41379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You can find putty in the LocalInstall C Drive folder. Take a copy of this and place it on your desktop.</a:t>
            </a:r>
          </a:p>
          <a:p>
            <a:pPr marL="171450" indent="0">
              <a:buNone/>
            </a:pPr>
            <a:endParaRPr lang="en-GB" sz="1800" dirty="0"/>
          </a:p>
          <a:p>
            <a:pPr marL="171450" indent="0">
              <a:buNone/>
            </a:pPr>
            <a:r>
              <a:rPr lang="en-GB" sz="1800" dirty="0"/>
              <a:t>When you open the application enter your Linux-box username along with the IP address in the following format:</a:t>
            </a:r>
          </a:p>
          <a:p>
            <a:pPr marL="171450" indent="0">
              <a:buNone/>
            </a:pPr>
            <a:r>
              <a:rPr lang="en-GB" sz="1800" dirty="0"/>
              <a:t>	USERNAME@COMPUTERIP</a:t>
            </a:r>
          </a:p>
          <a:p>
            <a:pPr marL="171450" indent="0">
              <a:buNone/>
            </a:pPr>
            <a:endParaRPr lang="en-GB" sz="1800" dirty="0"/>
          </a:p>
          <a:p>
            <a:pPr marL="171450" indent="0">
              <a:buNone/>
            </a:pPr>
            <a:r>
              <a:rPr lang="en-GB" sz="1800" dirty="0"/>
              <a:t>Ensure the port is set to 22 and that you’re connecting with SSH from the radio buttons.</a:t>
            </a:r>
          </a:p>
          <a:p>
            <a:pPr marL="171450" indent="0">
              <a:buNone/>
            </a:pPr>
            <a:endParaRPr lang="en-GB" sz="1800" dirty="0"/>
          </a:p>
          <a:p>
            <a:pPr marL="171450" indent="0">
              <a:buNone/>
            </a:pPr>
            <a:r>
              <a:rPr lang="en-GB" sz="1800" dirty="0"/>
              <a:t>When you press connect, it should ask you to save the Fingerprint, press yes and enter your password to login to the VM terminal.</a:t>
            </a:r>
          </a:p>
          <a:p>
            <a:pPr marL="171450" indent="0">
              <a:buNone/>
            </a:pPr>
            <a:endParaRPr lang="en-GB" sz="1800" dirty="0"/>
          </a:p>
          <a:p>
            <a:pPr marL="171450" indent="0">
              <a:buNone/>
            </a:pPr>
            <a:r>
              <a:rPr lang="en-GB" sz="1800" dirty="0"/>
              <a:t>If this does not work – check your firewall is disabled, and you’ve installed the SSH services.</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219205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launching virtual machines there are a number of different ways and we will cover all of them during this course.</a:t>
            </a:r>
          </a:p>
          <a:p>
            <a:pPr marL="0" indent="0">
              <a:buNone/>
            </a:pPr>
            <a:endParaRPr lang="en-GB" dirty="0"/>
          </a:p>
          <a:p>
            <a:pPr lvl="1">
              <a:buFont typeface="Wingdings" panose="05000000000000000000" pitchFamily="2" charset="2"/>
              <a:buChar char="q"/>
            </a:pPr>
            <a:r>
              <a:rPr lang="en-GB" dirty="0"/>
              <a:t>Using an ISO file with Virtual Box</a:t>
            </a:r>
          </a:p>
          <a:p>
            <a:pPr lvl="1">
              <a:buFont typeface="Wingdings" panose="05000000000000000000" pitchFamily="2" charset="2"/>
              <a:buChar char="q"/>
            </a:pPr>
            <a:r>
              <a:rPr lang="en-GB" dirty="0"/>
              <a:t>Using a provisioning tool</a:t>
            </a:r>
          </a:p>
          <a:p>
            <a:pPr lvl="1">
              <a:buFont typeface="Wingdings" panose="05000000000000000000" pitchFamily="2" charset="2"/>
              <a:buChar char="q"/>
            </a:pPr>
            <a:endParaRPr lang="en-GB" dirty="0"/>
          </a:p>
          <a:p>
            <a:pPr marL="57150" indent="0">
              <a:buNone/>
            </a:pPr>
            <a:r>
              <a:rPr lang="en-GB" dirty="0"/>
              <a:t>We will be giving the first one a go now. To do this you will need the following;</a:t>
            </a:r>
          </a:p>
          <a:p>
            <a:pPr marL="800100" lvl="1">
              <a:buFont typeface="Wingdings" panose="05000000000000000000" pitchFamily="2" charset="2"/>
              <a:buChar char="q"/>
            </a:pPr>
            <a:r>
              <a:rPr lang="en-GB" dirty="0"/>
              <a:t>Oracle VM Virtual Box</a:t>
            </a:r>
          </a:p>
          <a:p>
            <a:pPr marL="800100" lvl="1">
              <a:buFont typeface="Wingdings" panose="05000000000000000000" pitchFamily="2" charset="2"/>
              <a:buChar char="q"/>
            </a:pPr>
            <a:r>
              <a:rPr lang="en-GB" dirty="0"/>
              <a:t>Linux Ubuntu ISO file</a:t>
            </a:r>
          </a:p>
          <a:p>
            <a:pPr marL="800100" lvl="1">
              <a:buFont typeface="Wingdings" panose="05000000000000000000" pitchFamily="2" charset="2"/>
              <a:buChar char="q"/>
            </a:pPr>
            <a:endParaRPr lang="en-GB" dirty="0"/>
          </a:p>
          <a:p>
            <a:pPr marL="514350" lvl="1" indent="0">
              <a:buNone/>
            </a:pPr>
            <a:r>
              <a:rPr lang="en-GB" dirty="0"/>
              <a:t>Your files can be found in C:/LocalInstall</a:t>
            </a:r>
          </a:p>
        </p:txBody>
      </p:sp>
      <p:sp>
        <p:nvSpPr>
          <p:cNvPr id="3" name="Title 2"/>
          <p:cNvSpPr>
            <a:spLocks noGrp="1"/>
          </p:cNvSpPr>
          <p:nvPr>
            <p:ph type="title"/>
          </p:nvPr>
        </p:nvSpPr>
        <p:spPr/>
        <p:txBody>
          <a:bodyPr>
            <a:normAutofit fontScale="90000"/>
          </a:bodyPr>
          <a:lstStyle/>
          <a:p>
            <a:r>
              <a:rPr lang="en-GB" dirty="0"/>
              <a:t>Linux Virtual Machine</a:t>
            </a:r>
          </a:p>
        </p:txBody>
      </p:sp>
    </p:spTree>
    <p:extLst>
      <p:ext uri="{BB962C8B-B14F-4D97-AF65-F5344CB8AC3E}">
        <p14:creationId xmlns:p14="http://schemas.microsoft.com/office/powerpoint/2010/main" val="149373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Linux Virtual Machine</a:t>
            </a:r>
          </a:p>
        </p:txBody>
      </p:sp>
      <p:pic>
        <p:nvPicPr>
          <p:cNvPr id="7" name="Content Placeholder 6"/>
          <p:cNvPicPr>
            <a:picLocks noGrp="1" noChangeAspect="1"/>
          </p:cNvPicPr>
          <p:nvPr>
            <p:ph sz="quarter" idx="15"/>
          </p:nvPr>
        </p:nvPicPr>
        <p:blipFill rotWithShape="1">
          <a:blip r:embed="rId3"/>
          <a:srcRect l="6037"/>
          <a:stretch/>
        </p:blipFill>
        <p:spPr>
          <a:xfrm>
            <a:off x="1454643" y="546419"/>
            <a:ext cx="8576505" cy="5768762"/>
          </a:xfrm>
          <a:prstGeom prst="rect">
            <a:avLst/>
          </a:prstGeom>
        </p:spPr>
      </p:pic>
    </p:spTree>
    <p:extLst>
      <p:ext uri="{BB962C8B-B14F-4D97-AF65-F5344CB8AC3E}">
        <p14:creationId xmlns:p14="http://schemas.microsoft.com/office/powerpoint/2010/main" val="37426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Your first Virtual Machine</a:t>
            </a:r>
          </a:p>
        </p:txBody>
      </p:sp>
    </p:spTree>
    <p:extLst>
      <p:ext uri="{BB962C8B-B14F-4D97-AF65-F5344CB8AC3E}">
        <p14:creationId xmlns:p14="http://schemas.microsoft.com/office/powerpoint/2010/main" val="218355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Terminal Exploration</a:t>
            </a:r>
          </a:p>
        </p:txBody>
      </p:sp>
    </p:spTree>
    <p:extLst>
      <p:ext uri="{BB962C8B-B14F-4D97-AF65-F5344CB8AC3E}">
        <p14:creationId xmlns:p14="http://schemas.microsoft.com/office/powerpoint/2010/main" val="191785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2</a:t>
            </a:r>
          </a:p>
        </p:txBody>
      </p:sp>
      <p:sp>
        <p:nvSpPr>
          <p:cNvPr id="3" name="Subtitle 2"/>
          <p:cNvSpPr>
            <a:spLocks noGrp="1"/>
          </p:cNvSpPr>
          <p:nvPr>
            <p:ph type="subTitle" idx="1"/>
          </p:nvPr>
        </p:nvSpPr>
        <p:spPr/>
        <p:txBody>
          <a:bodyPr/>
          <a:lstStyle/>
          <a:p>
            <a:r>
              <a:rPr lang="en-GB" dirty="0"/>
              <a:t>Module four</a:t>
            </a:r>
          </a:p>
        </p:txBody>
      </p:sp>
    </p:spTree>
    <p:extLst>
      <p:ext uri="{BB962C8B-B14F-4D97-AF65-F5344CB8AC3E}">
        <p14:creationId xmlns:p14="http://schemas.microsoft.com/office/powerpoint/2010/main" val="683196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 terminal is an important aspect of Linux for any development work, as you will be constantly switching directories, copying files and installing packages as well as creating, executing and deploying automated scripts.</a:t>
            </a:r>
          </a:p>
          <a:p>
            <a:pPr marL="114300" indent="0">
              <a:buNone/>
            </a:pPr>
            <a:endParaRPr lang="en-GB" dirty="0"/>
          </a:p>
          <a:p>
            <a:pPr marL="114300" indent="0">
              <a:buNone/>
            </a:pPr>
            <a:r>
              <a:rPr lang="en-GB" dirty="0"/>
              <a:t>There are two initial commands you should be aware of, as you are likely to use them a lot more than the rest.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a:t>
            </a:r>
          </a:p>
        </p:txBody>
      </p:sp>
      <p:sp>
        <p:nvSpPr>
          <p:cNvPr id="4" name="Rectangle 3"/>
          <p:cNvSpPr/>
          <p:nvPr/>
        </p:nvSpPr>
        <p:spPr>
          <a:xfrm>
            <a:off x="2116249" y="4614665"/>
            <a:ext cx="183896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sudo</a:t>
            </a:r>
          </a:p>
        </p:txBody>
      </p:sp>
      <p:sp>
        <p:nvSpPr>
          <p:cNvPr id="5" name="Rectangle 4"/>
          <p:cNvSpPr/>
          <p:nvPr/>
        </p:nvSpPr>
        <p:spPr>
          <a:xfrm>
            <a:off x="5256842" y="4614665"/>
            <a:ext cx="4493538"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apt-get / yum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5967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a number of commands that will be used whenever you’re conducting some sort of administrative task on Linux.</a:t>
            </a:r>
          </a:p>
          <a:p>
            <a:pPr marL="114300" indent="0">
              <a:buNone/>
            </a:pPr>
            <a:endParaRPr lang="en-GB" dirty="0"/>
          </a:p>
          <a:p>
            <a:pPr marL="114300" indent="0">
              <a:buNone/>
            </a:pPr>
            <a:r>
              <a:rPr lang="en-GB" dirty="0"/>
              <a:t>Knowing these commands and understanding the differences is quite key.</a:t>
            </a:r>
          </a:p>
          <a:p>
            <a:pPr marL="114300" indent="0">
              <a:buNone/>
            </a:pPr>
            <a:endParaRPr lang="en-GB" dirty="0"/>
          </a:p>
          <a:p>
            <a:pPr marL="114300" indent="0">
              <a:buNone/>
            </a:pPr>
            <a:r>
              <a:rPr lang="en-GB" dirty="0"/>
              <a:t>What commands should you use regularly?</a:t>
            </a:r>
          </a:p>
          <a:p>
            <a:pPr marL="114300" indent="0">
              <a:buNone/>
            </a:pPr>
            <a:r>
              <a:rPr lang="en-GB" dirty="0"/>
              <a:t>What types of commands do you know?</a:t>
            </a:r>
          </a:p>
          <a:p>
            <a:pPr marL="114300" indent="0">
              <a:buNone/>
            </a:pPr>
            <a:r>
              <a:rPr lang="en-GB" dirty="0"/>
              <a:t>What types of command should you avoid?</a:t>
            </a:r>
          </a:p>
          <a:p>
            <a:pPr marL="114300" indent="0">
              <a:buNone/>
            </a:pPr>
            <a:endParaRPr lang="en-GB" dirty="0"/>
          </a:p>
          <a:p>
            <a:pPr marL="114300" indent="0">
              <a:buNone/>
            </a:pPr>
            <a:r>
              <a:rPr lang="en-GB" dirty="0">
                <a:hlinkClick r:id="rId3"/>
              </a:rPr>
              <a:t>http://beginlinux.com/twitter/1094-the-beginners-guide-to-the-ubuntu-terminal</a:t>
            </a:r>
            <a:r>
              <a:rPr lang="en-GB" dirty="0"/>
              <a:t> </a:t>
            </a:r>
          </a:p>
          <a:p>
            <a:pPr marL="114300" indent="0">
              <a:buNone/>
            </a:pPr>
            <a:r>
              <a:rPr lang="en-GB" dirty="0">
                <a:hlinkClick r:id="rId4"/>
              </a:rPr>
              <a:t>https://help.ubuntu.com/community/UsingTheTerminal</a:t>
            </a:r>
            <a:r>
              <a:rPr lang="en-GB" dirty="0"/>
              <a:t> </a:t>
            </a:r>
          </a:p>
          <a:p>
            <a:pPr marL="114300" indent="0">
              <a:buNone/>
            </a:pPr>
            <a:endParaRPr lang="en-GB" dirty="0"/>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 - Commands</a:t>
            </a:r>
          </a:p>
        </p:txBody>
      </p:sp>
    </p:spTree>
    <p:extLst>
      <p:ext uri="{BB962C8B-B14F-4D97-AF65-F5344CB8AC3E}">
        <p14:creationId xmlns:p14="http://schemas.microsoft.com/office/powerpoint/2010/main" val="188281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Most scripts come in </a:t>
            </a:r>
            <a:r>
              <a:rPr lang="en-GB" b="1" dirty="0">
                <a:solidFill>
                  <a:schemeClr val="accent1"/>
                </a:solidFill>
              </a:rPr>
              <a:t>.sh </a:t>
            </a:r>
            <a:r>
              <a:rPr lang="en-GB" dirty="0"/>
              <a:t>format which is a </a:t>
            </a:r>
            <a:r>
              <a:rPr lang="en-GB" b="1" dirty="0">
                <a:solidFill>
                  <a:schemeClr val="accent1"/>
                </a:solidFill>
              </a:rPr>
              <a:t>Bourne Shell Script</a:t>
            </a:r>
            <a:r>
              <a:rPr lang="en-GB" dirty="0"/>
              <a:t> file. Most various of UNIX-like operating systems can recognise and understand this file type.</a:t>
            </a:r>
          </a:p>
          <a:p>
            <a:pPr marL="0" indent="0">
              <a:buNone/>
            </a:pPr>
            <a:endParaRPr lang="en-GB" dirty="0"/>
          </a:p>
          <a:p>
            <a:pPr marL="0" indent="0">
              <a:buNone/>
            </a:pPr>
            <a:r>
              <a:rPr lang="en-GB" dirty="0"/>
              <a:t>It’s important to note that these files, have no set language, the contents is </a:t>
            </a:r>
            <a:r>
              <a:rPr lang="en-GB" b="1" dirty="0">
                <a:solidFill>
                  <a:schemeClr val="accent1"/>
                </a:solidFill>
              </a:rPr>
              <a:t>interpreted</a:t>
            </a:r>
            <a:r>
              <a:rPr lang="en-GB" dirty="0"/>
              <a:t> by the shell, unless you specify a particular interpreter on the first line.</a:t>
            </a:r>
          </a:p>
          <a:p>
            <a:pPr marL="0" indent="0">
              <a:buNone/>
            </a:pPr>
            <a:endParaRPr lang="en-GB" dirty="0"/>
          </a:p>
          <a:p>
            <a:pPr marL="0" indent="0">
              <a:buNone/>
            </a:pPr>
            <a:r>
              <a:rPr lang="en-GB" dirty="0"/>
              <a:t>There are different ways of declaring your bash file but using the top line as shown, is universal across all distributions of Linux.</a:t>
            </a:r>
          </a:p>
          <a:p>
            <a:pPr marL="0" indent="0">
              <a:buNone/>
            </a:pPr>
            <a:endParaRPr lang="en-GB" dirty="0"/>
          </a:p>
        </p:txBody>
      </p:sp>
      <p:sp>
        <p:nvSpPr>
          <p:cNvPr id="5" name="Content Placeholder 4"/>
          <p:cNvSpPr>
            <a:spLocks noGrp="1"/>
          </p:cNvSpPr>
          <p:nvPr>
            <p:ph sz="quarter" idx="16"/>
          </p:nvPr>
        </p:nvSpPr>
        <p:spPr>
          <a:xfrm>
            <a:off x="7404846" y="1663200"/>
            <a:ext cx="4560847" cy="4813199"/>
          </a:xfrm>
          <a:solidFill>
            <a:schemeClr val="tx1">
              <a:lumMod val="50000"/>
              <a:lumOff val="50000"/>
            </a:schemeClr>
          </a:solidFill>
        </p:spPr>
        <p:txBody>
          <a:bodyPr/>
          <a:lstStyle/>
          <a:p>
            <a:pPr marL="0" indent="0">
              <a:spcBef>
                <a:spcPts val="0"/>
              </a:spcBef>
              <a:spcAft>
                <a:spcPts val="0"/>
              </a:spcAft>
              <a:buNone/>
            </a:pPr>
            <a:r>
              <a:rPr lang="en-GB" sz="2400" dirty="0">
                <a:solidFill>
                  <a:schemeClr val="bg1"/>
                </a:solidFill>
                <a:latin typeface="Arial" panose="020B0604020202020204" pitchFamily="34" charset="0"/>
              </a:rPr>
              <a:t>#!/</a:t>
            </a:r>
            <a:r>
              <a:rPr lang="en-GB" sz="2400" dirty="0" err="1">
                <a:solidFill>
                  <a:schemeClr val="bg1"/>
                </a:solidFill>
                <a:latin typeface="Arial" panose="020B0604020202020204" pitchFamily="34" charset="0"/>
              </a:rPr>
              <a:t>usr</a:t>
            </a:r>
            <a:r>
              <a:rPr lang="en-GB" sz="2400" dirty="0">
                <a:solidFill>
                  <a:schemeClr val="bg1"/>
                </a:solidFill>
                <a:latin typeface="Arial" panose="020B0604020202020204" pitchFamily="34" charset="0"/>
              </a:rPr>
              <a:t>/bin/</a:t>
            </a:r>
            <a:r>
              <a:rPr lang="en-GB" sz="2400" dirty="0" err="1">
                <a:solidFill>
                  <a:schemeClr val="bg1"/>
                </a:solidFill>
                <a:latin typeface="Arial" panose="020B0604020202020204" pitchFamily="34" charset="0"/>
              </a:rPr>
              <a:t>env</a:t>
            </a:r>
            <a:r>
              <a:rPr lang="en-GB" sz="2400" dirty="0">
                <a:solidFill>
                  <a:schemeClr val="bg1"/>
                </a:solidFill>
                <a:latin typeface="Arial" panose="020B0604020202020204" pitchFamily="34" charset="0"/>
              </a:rPr>
              <a:t> bash</a:t>
            </a:r>
          </a:p>
          <a:p>
            <a:pPr marL="0" indent="0">
              <a:spcBef>
                <a:spcPts val="0"/>
              </a:spcBef>
              <a:spcAft>
                <a:spcPts val="0"/>
              </a:spcAft>
              <a:buNone/>
            </a:pPr>
            <a:endParaRPr lang="en-GB" sz="2400" dirty="0">
              <a:solidFill>
                <a:schemeClr val="bg1"/>
              </a:solidFill>
              <a:latin typeface="Arial" panose="020B0604020202020204" pitchFamily="34" charset="0"/>
            </a:endParaRPr>
          </a:p>
          <a:p>
            <a:pPr marL="0" indent="0">
              <a:spcBef>
                <a:spcPts val="0"/>
              </a:spcBef>
              <a:spcAft>
                <a:spcPts val="0"/>
              </a:spcAft>
              <a:buNone/>
            </a:pPr>
            <a:r>
              <a:rPr lang="en-GB" sz="2400" dirty="0">
                <a:solidFill>
                  <a:schemeClr val="bg1"/>
                </a:solidFill>
                <a:latin typeface="Arial" panose="020B0604020202020204" pitchFamily="34" charset="0"/>
              </a:rPr>
              <a:t>#echo the hello world phrase</a:t>
            </a:r>
          </a:p>
          <a:p>
            <a:pPr marL="0" indent="0">
              <a:spcBef>
                <a:spcPts val="0"/>
              </a:spcBef>
              <a:spcAft>
                <a:spcPts val="0"/>
              </a:spcAft>
              <a:buNone/>
            </a:pPr>
            <a:r>
              <a:rPr lang="en-GB" sz="2400" dirty="0">
                <a:solidFill>
                  <a:schemeClr val="bg1"/>
                </a:solidFill>
                <a:latin typeface="Arial" panose="020B0604020202020204" pitchFamily="34" charset="0"/>
              </a:rPr>
              <a:t>echo “Hello World”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3881061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The example on the right shows a .sh file with a specified interpreter using </a:t>
            </a:r>
            <a:r>
              <a:rPr lang="en-GB" b="1" dirty="0">
                <a:solidFill>
                  <a:schemeClr val="accent1"/>
                </a:solidFill>
              </a:rPr>
              <a:t>BASH (Bourne Again Shell)</a:t>
            </a:r>
            <a:r>
              <a:rPr lang="en-GB" dirty="0"/>
              <a:t> and is currently detailing a hello world script.</a:t>
            </a:r>
          </a:p>
          <a:p>
            <a:pPr marL="0" indent="0">
              <a:buNone/>
            </a:pPr>
            <a:endParaRPr lang="en-GB" dirty="0"/>
          </a:p>
          <a:p>
            <a:pPr marL="0" indent="0">
              <a:buNone/>
            </a:pPr>
            <a:r>
              <a:rPr lang="en-GB" dirty="0"/>
              <a:t>You can see that the ‘Hashtag’ (#) symbolises a comment within the script file.</a:t>
            </a:r>
          </a:p>
          <a:p>
            <a:pPr marL="0" indent="0">
              <a:buNone/>
            </a:pPr>
            <a:endParaRPr lang="en-GB" dirty="0"/>
          </a:p>
          <a:p>
            <a:pPr marL="0" indent="0">
              <a:buNone/>
            </a:pPr>
            <a:r>
              <a:rPr lang="en-GB" dirty="0"/>
              <a:t>Other commands are being executed as normal in the file, however bare in mind these will run in an order starting from the top of the file.</a:t>
            </a:r>
          </a:p>
          <a:p>
            <a:pPr marL="0" indent="0">
              <a:buNone/>
            </a:pPr>
            <a:endParaRPr lang="en-GB" dirty="0"/>
          </a:p>
          <a:p>
            <a:pPr marL="0" indent="0">
              <a:buNone/>
            </a:pPr>
            <a:r>
              <a:rPr lang="en-GB" dirty="0"/>
              <a:t>The following link shows more examples; </a:t>
            </a:r>
          </a:p>
          <a:p>
            <a:pPr marL="0" indent="0">
              <a:buNone/>
            </a:pPr>
            <a:r>
              <a:rPr lang="en-GB" dirty="0">
                <a:hlinkClick r:id="rId3"/>
              </a:rPr>
              <a:t>http://tldp.org/HOWTO/Bash-Prog-Intro-HOWTO.html</a:t>
            </a:r>
            <a:r>
              <a:rPr lang="en-GB" dirty="0"/>
              <a:t> </a:t>
            </a:r>
          </a:p>
          <a:p>
            <a:pPr marL="0" indent="0">
              <a:buNone/>
            </a:pPr>
            <a:endParaRPr lang="en-GB" dirty="0"/>
          </a:p>
          <a:p>
            <a:pPr marL="0" indent="0">
              <a:buNone/>
            </a:pPr>
            <a:endParaRPr lang="en-GB" dirty="0"/>
          </a:p>
        </p:txBody>
      </p:sp>
      <p:sp>
        <p:nvSpPr>
          <p:cNvPr id="5" name="Content Placeholder 4"/>
          <p:cNvSpPr>
            <a:spLocks noGrp="1"/>
          </p:cNvSpPr>
          <p:nvPr>
            <p:ph sz="quarter" idx="16"/>
          </p:nvPr>
        </p:nvSpPr>
        <p:spPr>
          <a:xfrm>
            <a:off x="7082118" y="1663200"/>
            <a:ext cx="4883575" cy="4813199"/>
          </a:xfrm>
          <a:solidFill>
            <a:schemeClr val="tx1">
              <a:lumMod val="50000"/>
              <a:lumOff val="50000"/>
            </a:schemeClr>
          </a:solidFill>
        </p:spPr>
        <p:txBody>
          <a:bodyPr/>
          <a:lstStyle/>
          <a:p>
            <a:pPr marL="0" indent="0">
              <a:spcBef>
                <a:spcPts val="0"/>
              </a:spcBef>
              <a:spcAft>
                <a:spcPts val="0"/>
              </a:spcAft>
              <a:buNone/>
            </a:pPr>
            <a:r>
              <a:rPr lang="en-GB" sz="2000" dirty="0">
                <a:solidFill>
                  <a:schemeClr val="bg1"/>
                </a:solidFill>
                <a:latin typeface="Arial" panose="020B0604020202020204" pitchFamily="34" charset="0"/>
              </a:rPr>
              <a:t>#!/</a:t>
            </a:r>
            <a:r>
              <a:rPr lang="en-GB" sz="2000" dirty="0" err="1">
                <a:solidFill>
                  <a:schemeClr val="bg1"/>
                </a:solidFill>
                <a:latin typeface="Arial" panose="020B0604020202020204" pitchFamily="34" charset="0"/>
              </a:rPr>
              <a:t>usr</a:t>
            </a:r>
            <a:r>
              <a:rPr lang="en-GB" sz="2000" dirty="0">
                <a:solidFill>
                  <a:schemeClr val="bg1"/>
                </a:solidFill>
                <a:latin typeface="Arial" panose="020B0604020202020204" pitchFamily="34" charset="0"/>
              </a:rPr>
              <a:t>/bin/</a:t>
            </a:r>
            <a:r>
              <a:rPr lang="en-GB" sz="2000" dirty="0" err="1">
                <a:solidFill>
                  <a:schemeClr val="bg1"/>
                </a:solidFill>
                <a:latin typeface="Arial" panose="020B0604020202020204" pitchFamily="34" charset="0"/>
              </a:rPr>
              <a:t>env</a:t>
            </a:r>
            <a:r>
              <a:rPr lang="en-GB" sz="2000" dirty="0">
                <a:solidFill>
                  <a:schemeClr val="bg1"/>
                </a:solidFill>
                <a:latin typeface="Arial" panose="020B0604020202020204" pitchFamily="34" charset="0"/>
              </a:rPr>
              <a:t> bash</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#update the package manager sources</a:t>
            </a:r>
          </a:p>
          <a:p>
            <a:pPr marL="0" indent="0">
              <a:spcBef>
                <a:spcPts val="0"/>
              </a:spcBef>
              <a:spcAft>
                <a:spcPts val="0"/>
              </a:spcAft>
              <a:buNone/>
            </a:pPr>
            <a:r>
              <a:rPr lang="en-GB" sz="2000" dirty="0">
                <a:solidFill>
                  <a:schemeClr val="bg1"/>
                </a:solidFill>
                <a:latin typeface="Arial" panose="020B0604020202020204" pitchFamily="34" charset="0"/>
              </a:rPr>
              <a:t>sudo apt-get update</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#display network information of system</a:t>
            </a:r>
          </a:p>
          <a:p>
            <a:pPr marL="0" indent="0">
              <a:spcBef>
                <a:spcPts val="0"/>
              </a:spcBef>
              <a:spcAft>
                <a:spcPts val="0"/>
              </a:spcAft>
              <a:buNone/>
            </a:pPr>
            <a:r>
              <a:rPr lang="en-GB" sz="2000" dirty="0">
                <a:solidFill>
                  <a:schemeClr val="bg1"/>
                </a:solidFill>
                <a:latin typeface="Arial" panose="020B0604020202020204" pitchFamily="34" charset="0"/>
              </a:rPr>
              <a:t>ifconfig</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#Install Java</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openjdk-7-jdk</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openjdk-7-jre</a:t>
            </a:r>
          </a:p>
          <a:p>
            <a:pPr marL="0" indent="0">
              <a:spcBef>
                <a:spcPts val="0"/>
              </a:spcBef>
              <a:spcAft>
                <a:spcPts val="0"/>
              </a:spcAft>
              <a:buNone/>
            </a:pPr>
            <a:r>
              <a:rPr lang="en-GB" sz="2000" dirty="0">
                <a:solidFill>
                  <a:schemeClr val="bg1"/>
                </a:solidFill>
                <a:latin typeface="Arial" panose="020B0604020202020204" pitchFamily="34" charset="0"/>
              </a:rPr>
              <a:t>echo "Java Installed"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84535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Integration and Continuous Deployment</a:t>
            </a:r>
          </a:p>
        </p:txBody>
      </p:sp>
      <p:sp>
        <p:nvSpPr>
          <p:cNvPr id="3" name="Subtitle 2"/>
          <p:cNvSpPr>
            <a:spLocks noGrp="1"/>
          </p:cNvSpPr>
          <p:nvPr>
            <p:ph type="subTitle" idx="1"/>
          </p:nvPr>
        </p:nvSpPr>
        <p:spPr/>
        <p:txBody>
          <a:bodyPr/>
          <a:lstStyle/>
          <a:p>
            <a:r>
              <a:rPr lang="en-GB" dirty="0"/>
              <a:t>Module one</a:t>
            </a:r>
          </a:p>
        </p:txBody>
      </p:sp>
    </p:spTree>
    <p:extLst>
      <p:ext uri="{BB962C8B-B14F-4D97-AF65-F5344CB8AC3E}">
        <p14:creationId xmlns:p14="http://schemas.microsoft.com/office/powerpoint/2010/main" val="51328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Creating a Script file</a:t>
            </a:r>
          </a:p>
        </p:txBody>
      </p:sp>
    </p:spTree>
    <p:extLst>
      <p:ext uri="{BB962C8B-B14F-4D97-AF65-F5344CB8AC3E}">
        <p14:creationId xmlns:p14="http://schemas.microsoft.com/office/powerpoint/2010/main" val="217838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CI? </a:t>
            </a:r>
          </a:p>
          <a:p>
            <a:pPr marL="0" indent="0">
              <a:buNone/>
            </a:pPr>
            <a:endParaRPr lang="en-GB" dirty="0"/>
          </a:p>
          <a:p>
            <a:pPr lvl="1"/>
            <a:r>
              <a:rPr lang="en-GB" dirty="0"/>
              <a:t>It is a software development practice, which states members of a team will integrate their work frequently.</a:t>
            </a:r>
          </a:p>
          <a:p>
            <a:pPr marL="0" indent="0">
              <a:buNone/>
            </a:pPr>
            <a:endParaRPr lang="en-GB" dirty="0"/>
          </a:p>
          <a:p>
            <a:pPr marL="0" indent="0">
              <a:buNone/>
            </a:pPr>
            <a:r>
              <a:rPr lang="en-GB" dirty="0"/>
              <a:t>What do we mean by ‘integrate’?</a:t>
            </a:r>
          </a:p>
          <a:p>
            <a:pPr marL="0" indent="0">
              <a:buNone/>
            </a:pPr>
            <a:endParaRPr lang="en-GB" dirty="0"/>
          </a:p>
          <a:p>
            <a:pPr lvl="1"/>
            <a:r>
              <a:rPr lang="en-GB" dirty="0"/>
              <a:t>When a team integrate their work, they are joining individual members code base into one centrally located repository.</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06860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should we integrate?</a:t>
            </a:r>
          </a:p>
          <a:p>
            <a:pPr marL="0" indent="0">
              <a:buNone/>
            </a:pPr>
            <a:endParaRPr lang="en-GB" dirty="0"/>
          </a:p>
          <a:p>
            <a:pPr lvl="1"/>
            <a:r>
              <a:rPr lang="en-GB" dirty="0"/>
              <a:t>We can schedule integrations for specific times in a working day or whenever a SCM repository is updated.</a:t>
            </a:r>
          </a:p>
          <a:p>
            <a:pPr lvl="1"/>
            <a:endParaRPr lang="en-GB" dirty="0"/>
          </a:p>
          <a:p>
            <a:pPr lvl="1"/>
            <a:r>
              <a:rPr lang="en-GB" dirty="0"/>
              <a:t>We can build, test and deploy our integrations, using a variety of tools.</a:t>
            </a:r>
          </a:p>
          <a:p>
            <a:pPr lvl="1"/>
            <a:endParaRPr lang="en-GB" dirty="0"/>
          </a:p>
          <a:p>
            <a:pPr lvl="1"/>
            <a:r>
              <a:rPr lang="en-GB" dirty="0"/>
              <a:t>This processes has teams integrating their work much more frequently.</a:t>
            </a:r>
          </a:p>
          <a:p>
            <a:pPr lvl="1"/>
            <a:endParaRPr lang="en-GB" dirty="0"/>
          </a:p>
          <a:p>
            <a:pPr lvl="1"/>
            <a:r>
              <a:rPr lang="en-GB" dirty="0"/>
              <a:t>It exposes integration issues and conflicts much quicker, reducing time and money spent on fixing </a:t>
            </a:r>
            <a:r>
              <a:rPr lang="en-GB" dirty="0" err="1"/>
              <a:t>thiese</a:t>
            </a:r>
            <a:r>
              <a:rPr lang="en-GB" dirty="0"/>
              <a:t> problems.</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24416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We should maintain a single source code repository for our entire project.</a:t>
            </a:r>
          </a:p>
          <a:p>
            <a:pPr marL="800100" lvl="1"/>
            <a:endParaRPr lang="en-GB" dirty="0"/>
          </a:p>
          <a:p>
            <a:pPr marL="800100" lvl="1"/>
            <a:r>
              <a:rPr lang="en-GB" dirty="0"/>
              <a:t>This ensures teams are completely aware of what is happening on a project. It also ensures all our code can be polled by the integration tool.</a:t>
            </a:r>
          </a:p>
          <a:p>
            <a:pPr marL="514350" lvl="1" indent="0">
              <a:buNone/>
            </a:pPr>
            <a:endParaRPr lang="en-GB" dirty="0"/>
          </a:p>
          <a:p>
            <a:pPr marL="114300" indent="0">
              <a:buNone/>
            </a:pPr>
            <a:r>
              <a:rPr lang="en-GB" dirty="0"/>
              <a:t>Utilise Artifact repository tools to deploy our produced artifacts, to a variety of environments.</a:t>
            </a:r>
          </a:p>
          <a:p>
            <a:pPr marL="857250" lvl="1"/>
            <a:r>
              <a:rPr lang="en-GB" dirty="0"/>
              <a:t>These will be covered in more depth in a later module.</a:t>
            </a:r>
          </a:p>
          <a:p>
            <a:pPr marL="857250" lvl="1"/>
            <a:endParaRPr lang="en-GB" dirty="0"/>
          </a:p>
          <a:p>
            <a:pPr marL="171450" indent="0">
              <a:buNone/>
            </a:pPr>
            <a:r>
              <a:rPr lang="en-GB" dirty="0"/>
              <a:t>Automate whenever possible</a:t>
            </a:r>
          </a:p>
          <a:p>
            <a:pPr marL="914400" lvl="1"/>
            <a:r>
              <a:rPr lang="en-GB" dirty="0"/>
              <a:t>The key to DevOps is automation - we should be reducing the workload on tasks that can be automated to free up the developer or DevOps engineer to work on other tasks.</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Continuous Integration (CI) Principles</a:t>
            </a:r>
          </a:p>
        </p:txBody>
      </p:sp>
    </p:spTree>
    <p:extLst>
      <p:ext uri="{BB962C8B-B14F-4D97-AF65-F5344CB8AC3E}">
        <p14:creationId xmlns:p14="http://schemas.microsoft.com/office/powerpoint/2010/main" val="224057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What is CD?</a:t>
            </a:r>
          </a:p>
          <a:p>
            <a:pPr marL="57150" indent="0">
              <a:buNone/>
            </a:pPr>
            <a:endParaRPr lang="en-GB" dirty="0"/>
          </a:p>
          <a:p>
            <a:pPr marL="800100" lvl="1"/>
            <a:r>
              <a:rPr lang="en-GB" dirty="0"/>
              <a:t>Continuous Delivery is all about teams continuously delivering new versions of a product to the customer by reducing cycle time between an idea and a usable piece of software.</a:t>
            </a:r>
          </a:p>
          <a:p>
            <a:pPr marL="800100" lvl="1"/>
            <a:endParaRPr lang="en-GB" dirty="0"/>
          </a:p>
          <a:p>
            <a:pPr marL="800100" lvl="1"/>
            <a:r>
              <a:rPr lang="en-GB" dirty="0"/>
              <a:t>We accomplish through the use of automation from build, deployment, testing, and release.</a:t>
            </a:r>
          </a:p>
          <a:p>
            <a:pPr marL="800100" lvl="1"/>
            <a:endParaRPr lang="en-GB" dirty="0"/>
          </a:p>
          <a:p>
            <a:pPr marL="800100" lvl="1"/>
            <a:r>
              <a:rPr lang="en-GB" dirty="0"/>
              <a:t>Designed to be </a:t>
            </a:r>
            <a:r>
              <a:rPr lang="en-GB" b="1" dirty="0">
                <a:solidFill>
                  <a:srgbClr val="00519C"/>
                </a:solidFill>
              </a:rPr>
              <a:t>repeatable</a:t>
            </a:r>
            <a:r>
              <a:rPr lang="en-GB" b="1" dirty="0">
                <a:solidFill>
                  <a:schemeClr val="accent1"/>
                </a:solidFill>
              </a:rPr>
              <a:t> </a:t>
            </a:r>
            <a:r>
              <a:rPr lang="en-GB" dirty="0"/>
              <a:t>and</a:t>
            </a:r>
            <a:r>
              <a:rPr lang="en-GB" b="1" dirty="0">
                <a:solidFill>
                  <a:schemeClr val="accent1"/>
                </a:solidFill>
              </a:rPr>
              <a:t> reliable </a:t>
            </a:r>
            <a:endParaRPr lang="en-GB" dirty="0"/>
          </a:p>
          <a:p>
            <a:pPr marL="1200150" lvl="2"/>
            <a:r>
              <a:rPr lang="en-GB" dirty="0"/>
              <a:t>One we have completed a delivery, the release process is likely to be the same.</a:t>
            </a:r>
          </a:p>
          <a:p>
            <a:pPr marL="1200150" lvl="2"/>
            <a:endParaRPr lang="en-GB" dirty="0"/>
          </a:p>
          <a:p>
            <a:pPr marL="800100" lvl="1"/>
            <a:r>
              <a:rPr lang="en-GB" dirty="0"/>
              <a:t>Customers can enjoy new or enhanced features at a much quicker pace.</a:t>
            </a:r>
          </a:p>
        </p:txBody>
      </p:sp>
      <p:sp>
        <p:nvSpPr>
          <p:cNvPr id="3" name="Title 2"/>
          <p:cNvSpPr>
            <a:spLocks noGrp="1"/>
          </p:cNvSpPr>
          <p:nvPr>
            <p:ph type="title"/>
          </p:nvPr>
        </p:nvSpPr>
        <p:spPr/>
        <p:txBody>
          <a:bodyPr>
            <a:normAutofit fontScale="90000"/>
          </a:bodyPr>
          <a:lstStyle/>
          <a:p>
            <a:r>
              <a:rPr lang="en-GB" dirty="0"/>
              <a:t>Continuous Delivery (CD)</a:t>
            </a:r>
          </a:p>
        </p:txBody>
      </p:sp>
    </p:spTree>
    <p:extLst>
      <p:ext uri="{BB962C8B-B14F-4D97-AF65-F5344CB8AC3E}">
        <p14:creationId xmlns:p14="http://schemas.microsoft.com/office/powerpoint/2010/main" val="238941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The following are some examples of CD in action;</a:t>
            </a:r>
          </a:p>
          <a:p>
            <a:pPr marL="57150" indent="0">
              <a:buNone/>
            </a:pPr>
            <a:endParaRPr lang="en-GB" dirty="0"/>
          </a:p>
          <a:p>
            <a:pPr marL="800100" lvl="1"/>
            <a:r>
              <a:rPr lang="en-GB" dirty="0"/>
              <a:t>Facebook</a:t>
            </a:r>
          </a:p>
          <a:p>
            <a:pPr marL="800100" lvl="1"/>
            <a:r>
              <a:rPr lang="en-GB" dirty="0"/>
              <a:t>Twitter</a:t>
            </a:r>
          </a:p>
          <a:p>
            <a:pPr marL="800100" lvl="1"/>
            <a:r>
              <a:rPr lang="en-GB" dirty="0"/>
              <a:t>Windows</a:t>
            </a:r>
          </a:p>
          <a:p>
            <a:pPr marL="514350" lvl="1" indent="0">
              <a:buNone/>
            </a:pPr>
            <a:endParaRPr lang="en-GB" dirty="0"/>
          </a:p>
          <a:p>
            <a:pPr marL="114300" indent="0">
              <a:buNone/>
            </a:pPr>
            <a:r>
              <a:rPr lang="en-GB" dirty="0"/>
              <a:t>Can you think of any examples of when CD is </a:t>
            </a:r>
            <a:r>
              <a:rPr lang="en-GB" b="1" dirty="0">
                <a:solidFill>
                  <a:srgbClr val="00519C"/>
                </a:solidFill>
              </a:rPr>
              <a:t>not</a:t>
            </a:r>
            <a:r>
              <a:rPr lang="en-GB" dirty="0"/>
              <a:t> followed?</a:t>
            </a:r>
          </a:p>
        </p:txBody>
      </p:sp>
      <p:sp>
        <p:nvSpPr>
          <p:cNvPr id="3" name="Title 2"/>
          <p:cNvSpPr>
            <a:spLocks noGrp="1"/>
          </p:cNvSpPr>
          <p:nvPr>
            <p:ph type="title"/>
          </p:nvPr>
        </p:nvSpPr>
        <p:spPr/>
        <p:txBody>
          <a:bodyPr>
            <a:normAutofit fontScale="90000"/>
          </a:bodyPr>
          <a:lstStyle/>
          <a:p>
            <a:r>
              <a:rPr lang="en-GB" dirty="0"/>
              <a:t>Continuous Delivery (CD) - Examples</a:t>
            </a:r>
          </a:p>
        </p:txBody>
      </p:sp>
    </p:spTree>
    <p:extLst>
      <p:ext uri="{BB962C8B-B14F-4D97-AF65-F5344CB8AC3E}">
        <p14:creationId xmlns:p14="http://schemas.microsoft.com/office/powerpoint/2010/main" val="87274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 pipeline</a:t>
            </a:r>
            <a:endParaRPr lang="en-GB" dirty="0"/>
          </a:p>
        </p:txBody>
      </p:sp>
      <p:pic>
        <p:nvPicPr>
          <p:cNvPr id="3" name="Content Placeholder 2"/>
          <p:cNvPicPr>
            <a:picLocks noGrp="1" noChangeAspect="1"/>
          </p:cNvPicPr>
          <p:nvPr>
            <p:ph sz="quarter" idx="15"/>
          </p:nvPr>
        </p:nvPicPr>
        <p:blipFill rotWithShape="1">
          <a:blip r:embed="rId3" cstate="print">
            <a:extLst>
              <a:ext uri="{28A0092B-C50C-407E-A947-70E740481C1C}">
                <a14:useLocalDpi xmlns:a14="http://schemas.microsoft.com/office/drawing/2010/main" val="0"/>
              </a:ext>
            </a:extLst>
          </a:blip>
          <a:srcRect l="4168" t="7529" r="4411" b="6810"/>
          <a:stretch/>
        </p:blipFill>
        <p:spPr>
          <a:xfrm>
            <a:off x="1330036" y="50804"/>
            <a:ext cx="10178472" cy="6742544"/>
          </a:xfrm>
        </p:spPr>
      </p:pic>
    </p:spTree>
    <p:extLst>
      <p:ext uri="{BB962C8B-B14F-4D97-AF65-F5344CB8AC3E}">
        <p14:creationId xmlns:p14="http://schemas.microsoft.com/office/powerpoint/2010/main" val="393211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1661</Words>
  <Application>Microsoft Office PowerPoint</Application>
  <PresentationFormat>Widescreen</PresentationFormat>
  <Paragraphs>233</Paragraphs>
  <Slides>30</Slides>
  <Notes>20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Segoe UI</vt:lpstr>
      <vt:lpstr>Wingdings</vt:lpstr>
      <vt:lpstr>Office Theme</vt:lpstr>
      <vt:lpstr>DevOps</vt:lpstr>
      <vt:lpstr>Introduction</vt:lpstr>
      <vt:lpstr>Continuous Integration and Continuous Deployment</vt:lpstr>
      <vt:lpstr>Continuous Integration (CI)</vt:lpstr>
      <vt:lpstr>Continuous Integration (CI)</vt:lpstr>
      <vt:lpstr>Continuous Integration (CI) Principles</vt:lpstr>
      <vt:lpstr>Continuous Delivery (CD)</vt:lpstr>
      <vt:lpstr>Continuous Delivery (CD) - Examples</vt:lpstr>
      <vt:lpstr>CI pipeline</vt:lpstr>
      <vt:lpstr>TASK: Creating Example Systems</vt:lpstr>
      <vt:lpstr>Linux System Administration Part 1</vt:lpstr>
      <vt:lpstr>Linux OS</vt:lpstr>
      <vt:lpstr>Linux OS - Distributions</vt:lpstr>
      <vt:lpstr>Distributions - Ubuntu</vt:lpstr>
      <vt:lpstr>Distributions - CentOS</vt:lpstr>
      <vt:lpstr>Distributions - Fedora</vt:lpstr>
      <vt:lpstr>Distributions - Mint</vt:lpstr>
      <vt:lpstr>SSH - Secure Shell</vt:lpstr>
      <vt:lpstr>SSH - Secure Shell</vt:lpstr>
      <vt:lpstr>SSH - Secure Shell</vt:lpstr>
      <vt:lpstr>Linux Virtual Machine</vt:lpstr>
      <vt:lpstr>Linux Virtual Machine</vt:lpstr>
      <vt:lpstr>TASK: Your first Virtual Machine</vt:lpstr>
      <vt:lpstr>TASK: Terminal Exploration</vt:lpstr>
      <vt:lpstr>Linux System Administration Part 2</vt:lpstr>
      <vt:lpstr>The Terminal</vt:lpstr>
      <vt:lpstr>The Terminal - Commands</vt:lpstr>
      <vt:lpstr>Bash Scripting</vt:lpstr>
      <vt:lpstr>Bash Scripting</vt:lpstr>
      <vt:lpstr>Task: Creating a Script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Jacob Holding</dc:creator>
  <cp:lastModifiedBy>Jacob Holding</cp:lastModifiedBy>
  <cp:revision>1</cp:revision>
  <dcterms:created xsi:type="dcterms:W3CDTF">2017-05-08T15:20:56Z</dcterms:created>
  <dcterms:modified xsi:type="dcterms:W3CDTF">2017-05-08T15:21:33Z</dcterms:modified>
</cp:coreProperties>
</file>