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74" d="100"/>
          <a:sy n="74" d="100"/>
        </p:scale>
        <p:origin x="4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57AF0-3B40-479A-961D-3CDCD40AE8C0}" type="datetimeFigureOut">
              <a:rPr lang="en-GB" smtClean="0"/>
              <a:t>09/05/2017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95F62-257B-46A5-B591-D79D5A4B5F71}" type="slidenum">
              <a:rPr lang="en-GB" smtClean="0"/>
              <a:t>‹#›</a:t>
            </a:fld>
            <a:endParaRPr lang="en-GB"/>
          </a:p>
        </p:txBody>
      </p:sp>
    </p:spTree>
    <p:extLst>
      <p:ext uri="{BB962C8B-B14F-4D97-AF65-F5344CB8AC3E}">
        <p14:creationId xmlns:p14="http://schemas.microsoft.com/office/powerpoint/2010/main" val="541930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66646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18</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03707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19</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7551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20</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99347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21</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67850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22</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25261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23</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36742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26</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44327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27</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840188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This is a good place to have an open discussion about a variety of different commands. </a:t>
            </a:r>
          </a:p>
          <a:p>
            <a:endParaRPr lang="en-GB" dirty="0"/>
          </a:p>
          <a:p>
            <a:r>
              <a:rPr lang="en-GB" dirty="0"/>
              <a:t>Tar / Man / ssh / </a:t>
            </a:r>
            <a:r>
              <a:rPr lang="en-GB" dirty="0" err="1"/>
              <a:t>rm</a:t>
            </a:r>
            <a:r>
              <a:rPr lang="en-GB" dirty="0"/>
              <a:t> -</a:t>
            </a:r>
            <a:r>
              <a:rPr lang="en-GB" dirty="0" err="1"/>
              <a:t>rf</a:t>
            </a:r>
            <a:r>
              <a:rPr lang="en-GB" dirty="0"/>
              <a:t> / cd / mkdir / touch.</a:t>
            </a:r>
          </a:p>
          <a:p>
            <a:endParaRPr lang="en-GB" dirty="0"/>
          </a:p>
          <a:p>
            <a:r>
              <a:rPr lang="en-GB" dirty="0"/>
              <a:t>As the group for their experiences.</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28</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03878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30</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6000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Trainer discusses how each bullet point follows</a:t>
            </a:r>
            <a:r>
              <a:rPr lang="en-GB" baseline="0" dirty="0"/>
              <a:t> best CD practice.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9</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416961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31</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06953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32</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79971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33</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6670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34</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988143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35</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93633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36</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2474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37</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063101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38</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820479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39</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289088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40</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29749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Take the consultants through each section, pointing out each section and have an open discussion with the room about it.</a:t>
            </a:r>
          </a:p>
        </p:txBody>
      </p:sp>
    </p:spTree>
    <p:extLst>
      <p:ext uri="{BB962C8B-B14F-4D97-AF65-F5344CB8AC3E}">
        <p14:creationId xmlns:p14="http://schemas.microsoft.com/office/powerpoint/2010/main" val="914105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41</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236784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43</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441476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Where anything that happens to do with the server. Turned on/off, Logins, etc.</a:t>
            </a:r>
          </a:p>
          <a:p>
            <a:endParaRPr lang="en-GB" dirty="0"/>
          </a:p>
          <a:p>
            <a:r>
              <a:rPr lang="en-GB" dirty="0"/>
              <a:t>WARN, SEVERE, INFO</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44</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842847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45</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31158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46</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485383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58</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3267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12</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23859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13</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7425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14</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690493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15</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173833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16</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16529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17</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24019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0785A4D-95AF-41EB-A467-DA965B797349}" type="datetimeFigureOut">
              <a:rPr lang="en-GB" smtClean="0"/>
              <a:t>09/05/2017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45536A-6D76-4C9D-A36C-CAB7645EBD03}" type="slidenum">
              <a:rPr lang="en-GB" smtClean="0"/>
              <a:t>‹#›</a:t>
            </a:fld>
            <a:endParaRPr lang="en-GB"/>
          </a:p>
        </p:txBody>
      </p:sp>
    </p:spTree>
    <p:extLst>
      <p:ext uri="{BB962C8B-B14F-4D97-AF65-F5344CB8AC3E}">
        <p14:creationId xmlns:p14="http://schemas.microsoft.com/office/powerpoint/2010/main" val="197977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0785A4D-95AF-41EB-A467-DA965B797349}" type="datetimeFigureOut">
              <a:rPr lang="en-GB" smtClean="0"/>
              <a:t>09/05/2017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45536A-6D76-4C9D-A36C-CAB7645EBD03}" type="slidenum">
              <a:rPr lang="en-GB" smtClean="0"/>
              <a:t>‹#›</a:t>
            </a:fld>
            <a:endParaRPr lang="en-GB"/>
          </a:p>
        </p:txBody>
      </p:sp>
    </p:spTree>
    <p:extLst>
      <p:ext uri="{BB962C8B-B14F-4D97-AF65-F5344CB8AC3E}">
        <p14:creationId xmlns:p14="http://schemas.microsoft.com/office/powerpoint/2010/main" val="76290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0785A4D-95AF-41EB-A467-DA965B797349}" type="datetimeFigureOut">
              <a:rPr lang="en-GB" smtClean="0"/>
              <a:t>09/05/2017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45536A-6D76-4C9D-A36C-CAB7645EBD03}" type="slidenum">
              <a:rPr lang="en-GB" smtClean="0"/>
              <a:t>‹#›</a:t>
            </a:fld>
            <a:endParaRPr lang="en-GB"/>
          </a:p>
        </p:txBody>
      </p:sp>
    </p:spTree>
    <p:extLst>
      <p:ext uri="{BB962C8B-B14F-4D97-AF65-F5344CB8AC3E}">
        <p14:creationId xmlns:p14="http://schemas.microsoft.com/office/powerpoint/2010/main" val="2151282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26372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561914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3251123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3359475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464468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1941290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58138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0785A4D-95AF-41EB-A467-DA965B797349}" type="datetimeFigureOut">
              <a:rPr lang="en-GB" smtClean="0"/>
              <a:t>09/05/2017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45536A-6D76-4C9D-A36C-CAB7645EBD03}" type="slidenum">
              <a:rPr lang="en-GB" smtClean="0"/>
              <a:t>‹#›</a:t>
            </a:fld>
            <a:endParaRPr lang="en-GB"/>
          </a:p>
        </p:txBody>
      </p:sp>
    </p:spTree>
    <p:extLst>
      <p:ext uri="{BB962C8B-B14F-4D97-AF65-F5344CB8AC3E}">
        <p14:creationId xmlns:p14="http://schemas.microsoft.com/office/powerpoint/2010/main" val="13905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785A4D-95AF-41EB-A467-DA965B797349}" type="datetimeFigureOut">
              <a:rPr lang="en-GB" smtClean="0"/>
              <a:t>09/05/2017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45536A-6D76-4C9D-A36C-CAB7645EBD03}" type="slidenum">
              <a:rPr lang="en-GB" smtClean="0"/>
              <a:t>‹#›</a:t>
            </a:fld>
            <a:endParaRPr lang="en-GB"/>
          </a:p>
        </p:txBody>
      </p:sp>
    </p:spTree>
    <p:extLst>
      <p:ext uri="{BB962C8B-B14F-4D97-AF65-F5344CB8AC3E}">
        <p14:creationId xmlns:p14="http://schemas.microsoft.com/office/powerpoint/2010/main" val="37852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0785A4D-95AF-41EB-A467-DA965B797349}" type="datetimeFigureOut">
              <a:rPr lang="en-GB" smtClean="0"/>
              <a:t>09/05/2017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45536A-6D76-4C9D-A36C-CAB7645EBD03}" type="slidenum">
              <a:rPr lang="en-GB" smtClean="0"/>
              <a:t>‹#›</a:t>
            </a:fld>
            <a:endParaRPr lang="en-GB"/>
          </a:p>
        </p:txBody>
      </p:sp>
    </p:spTree>
    <p:extLst>
      <p:ext uri="{BB962C8B-B14F-4D97-AF65-F5344CB8AC3E}">
        <p14:creationId xmlns:p14="http://schemas.microsoft.com/office/powerpoint/2010/main" val="332696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0785A4D-95AF-41EB-A467-DA965B797349}" type="datetimeFigureOut">
              <a:rPr lang="en-GB" smtClean="0"/>
              <a:t>09/05/2017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945536A-6D76-4C9D-A36C-CAB7645EBD03}" type="slidenum">
              <a:rPr lang="en-GB" smtClean="0"/>
              <a:t>‹#›</a:t>
            </a:fld>
            <a:endParaRPr lang="en-GB"/>
          </a:p>
        </p:txBody>
      </p:sp>
    </p:spTree>
    <p:extLst>
      <p:ext uri="{BB962C8B-B14F-4D97-AF65-F5344CB8AC3E}">
        <p14:creationId xmlns:p14="http://schemas.microsoft.com/office/powerpoint/2010/main" val="303500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0785A4D-95AF-41EB-A467-DA965B797349}" type="datetimeFigureOut">
              <a:rPr lang="en-GB" smtClean="0"/>
              <a:t>09/05/2017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945536A-6D76-4C9D-A36C-CAB7645EBD03}" type="slidenum">
              <a:rPr lang="en-GB" smtClean="0"/>
              <a:t>‹#›</a:t>
            </a:fld>
            <a:endParaRPr lang="en-GB"/>
          </a:p>
        </p:txBody>
      </p:sp>
    </p:spTree>
    <p:extLst>
      <p:ext uri="{BB962C8B-B14F-4D97-AF65-F5344CB8AC3E}">
        <p14:creationId xmlns:p14="http://schemas.microsoft.com/office/powerpoint/2010/main" val="311362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85A4D-95AF-41EB-A467-DA965B797349}" type="datetimeFigureOut">
              <a:rPr lang="en-GB" smtClean="0"/>
              <a:t>09/05/2017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945536A-6D76-4C9D-A36C-CAB7645EBD03}" type="slidenum">
              <a:rPr lang="en-GB" smtClean="0"/>
              <a:t>‹#›</a:t>
            </a:fld>
            <a:endParaRPr lang="en-GB"/>
          </a:p>
        </p:txBody>
      </p:sp>
    </p:spTree>
    <p:extLst>
      <p:ext uri="{BB962C8B-B14F-4D97-AF65-F5344CB8AC3E}">
        <p14:creationId xmlns:p14="http://schemas.microsoft.com/office/powerpoint/2010/main" val="120246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785A4D-95AF-41EB-A467-DA965B797349}" type="datetimeFigureOut">
              <a:rPr lang="en-GB" smtClean="0"/>
              <a:t>09/05/2017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45536A-6D76-4C9D-A36C-CAB7645EBD03}" type="slidenum">
              <a:rPr lang="en-GB" smtClean="0"/>
              <a:t>‹#›</a:t>
            </a:fld>
            <a:endParaRPr lang="en-GB"/>
          </a:p>
        </p:txBody>
      </p:sp>
    </p:spTree>
    <p:extLst>
      <p:ext uri="{BB962C8B-B14F-4D97-AF65-F5344CB8AC3E}">
        <p14:creationId xmlns:p14="http://schemas.microsoft.com/office/powerpoint/2010/main" val="67786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785A4D-95AF-41EB-A467-DA965B797349}" type="datetimeFigureOut">
              <a:rPr lang="en-GB" smtClean="0"/>
              <a:t>09/05/2017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45536A-6D76-4C9D-A36C-CAB7645EBD03}" type="slidenum">
              <a:rPr lang="en-GB" smtClean="0"/>
              <a:t>‹#›</a:t>
            </a:fld>
            <a:endParaRPr lang="en-GB"/>
          </a:p>
        </p:txBody>
      </p:sp>
    </p:spTree>
    <p:extLst>
      <p:ext uri="{BB962C8B-B14F-4D97-AF65-F5344CB8AC3E}">
        <p14:creationId xmlns:p14="http://schemas.microsoft.com/office/powerpoint/2010/main" val="320690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85A4D-95AF-41EB-A467-DA965B797349}" type="datetimeFigureOut">
              <a:rPr lang="en-GB" smtClean="0"/>
              <a:t>09/05/2017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5536A-6D76-4C9D-A36C-CAB7645EBD03}" type="slidenum">
              <a:rPr lang="en-GB" smtClean="0"/>
              <a:t>‹#›</a:t>
            </a:fld>
            <a:endParaRPr lang="en-GB"/>
          </a:p>
        </p:txBody>
      </p:sp>
    </p:spTree>
    <p:extLst>
      <p:ext uri="{BB962C8B-B14F-4D97-AF65-F5344CB8AC3E}">
        <p14:creationId xmlns:p14="http://schemas.microsoft.com/office/powerpoint/2010/main" val="3761938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4025154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beginlinux.com/twitter/1094-the-beginners-guide-to-the-ubuntu-terminal"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hyperlink" Target="https://help.ubuntu.com/community/UsingTheTermina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tldp.org/HOWTO/Bash-Prog-Intro-HOWTO.html" TargetMode="External"/><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62076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CI pipeline</a:t>
            </a:r>
            <a:endParaRPr lang="en-GB" dirty="0"/>
          </a:p>
        </p:txBody>
      </p:sp>
      <p:pic>
        <p:nvPicPr>
          <p:cNvPr id="3" name="Content Placeholder 2"/>
          <p:cNvPicPr>
            <a:picLocks noGrp="1" noChangeAspect="1"/>
          </p:cNvPicPr>
          <p:nvPr>
            <p:ph sz="quarter" idx="15"/>
          </p:nvPr>
        </p:nvPicPr>
        <p:blipFill rotWithShape="1">
          <a:blip r:embed="rId3" cstate="print">
            <a:extLst>
              <a:ext uri="{28A0092B-C50C-407E-A947-70E740481C1C}">
                <a14:useLocalDpi xmlns:a14="http://schemas.microsoft.com/office/drawing/2010/main" val="0"/>
              </a:ext>
            </a:extLst>
          </a:blip>
          <a:srcRect l="4168" t="7529" r="4411" b="6810"/>
          <a:stretch/>
        </p:blipFill>
        <p:spPr>
          <a:xfrm>
            <a:off x="1330036" y="50804"/>
            <a:ext cx="10178472" cy="6742544"/>
          </a:xfrm>
        </p:spPr>
      </p:pic>
    </p:spTree>
    <p:extLst>
      <p:ext uri="{BB962C8B-B14F-4D97-AF65-F5344CB8AC3E}">
        <p14:creationId xmlns:p14="http://schemas.microsoft.com/office/powerpoint/2010/main" val="393211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49086" y="1690583"/>
            <a:ext cx="10364400" cy="2556000"/>
          </a:xfrm>
        </p:spPr>
        <p:txBody>
          <a:bodyPr/>
          <a:lstStyle/>
          <a:p>
            <a:r>
              <a:rPr lang="en-GB" dirty="0"/>
              <a:t>TASK: Creating Example Systems</a:t>
            </a:r>
          </a:p>
        </p:txBody>
      </p:sp>
    </p:spTree>
    <p:extLst>
      <p:ext uri="{BB962C8B-B14F-4D97-AF65-F5344CB8AC3E}">
        <p14:creationId xmlns:p14="http://schemas.microsoft.com/office/powerpoint/2010/main" val="1534425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Linux System Administration</a:t>
            </a:r>
            <a:br>
              <a:rPr lang="en-GB" dirty="0"/>
            </a:br>
            <a:r>
              <a:rPr lang="en-GB" dirty="0"/>
              <a:t>Part 1</a:t>
            </a:r>
          </a:p>
        </p:txBody>
      </p:sp>
      <p:sp>
        <p:nvSpPr>
          <p:cNvPr id="3" name="Subtitle 2"/>
          <p:cNvSpPr>
            <a:spLocks noGrp="1"/>
          </p:cNvSpPr>
          <p:nvPr>
            <p:ph type="subTitle" idx="1"/>
          </p:nvPr>
        </p:nvSpPr>
        <p:spPr/>
        <p:txBody>
          <a:bodyPr/>
          <a:lstStyle/>
          <a:p>
            <a:r>
              <a:rPr lang="en-GB" dirty="0"/>
              <a:t>Module Two</a:t>
            </a:r>
          </a:p>
        </p:txBody>
      </p:sp>
    </p:spTree>
    <p:extLst>
      <p:ext uri="{BB962C8B-B14F-4D97-AF65-F5344CB8AC3E}">
        <p14:creationId xmlns:p14="http://schemas.microsoft.com/office/powerpoint/2010/main" val="1326258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What is Linux?</a:t>
            </a:r>
          </a:p>
          <a:p>
            <a:pPr lvl="1"/>
            <a:endParaRPr lang="en-GB" dirty="0"/>
          </a:p>
          <a:p>
            <a:pPr lvl="1"/>
            <a:r>
              <a:rPr lang="en-GB" dirty="0"/>
              <a:t>Linux is an open source operating system, which has been developed collaboratively. There is not a single person responsible for the development of the systems or the ongoing support.</a:t>
            </a:r>
          </a:p>
          <a:p>
            <a:pPr lvl="1"/>
            <a:endParaRPr lang="en-GB" dirty="0"/>
          </a:p>
          <a:p>
            <a:pPr lvl="1"/>
            <a:r>
              <a:rPr lang="en-GB" dirty="0"/>
              <a:t>Linux differs from Windows and Mac as it allows much greater flexibility and control over specific tasks.</a:t>
            </a:r>
          </a:p>
          <a:p>
            <a:pPr lvl="1"/>
            <a:endParaRPr lang="en-GB" dirty="0"/>
          </a:p>
          <a:p>
            <a:pPr lvl="1"/>
            <a:r>
              <a:rPr lang="en-GB" dirty="0"/>
              <a:t>Linux initially begin as a server-based OS but has since become a widely used desktop OS and is built into a number of devices.</a:t>
            </a:r>
          </a:p>
          <a:p>
            <a:pPr lvl="2"/>
            <a:r>
              <a:rPr lang="en-GB" dirty="0"/>
              <a:t>Sat Navs</a:t>
            </a:r>
          </a:p>
          <a:p>
            <a:pPr lvl="2"/>
            <a:r>
              <a:rPr lang="en-GB" dirty="0"/>
              <a:t>TVs</a:t>
            </a:r>
          </a:p>
          <a:p>
            <a:pPr lvl="2"/>
            <a:r>
              <a:rPr lang="en-GB" dirty="0"/>
              <a:t>Laptops / Desktops / Mobile Devices</a:t>
            </a:r>
          </a:p>
          <a:p>
            <a:pPr lvl="2"/>
            <a:endParaRPr lang="en-GB" dirty="0"/>
          </a:p>
        </p:txBody>
      </p:sp>
      <p:sp>
        <p:nvSpPr>
          <p:cNvPr id="3" name="Title 2"/>
          <p:cNvSpPr>
            <a:spLocks noGrp="1"/>
          </p:cNvSpPr>
          <p:nvPr>
            <p:ph type="title"/>
          </p:nvPr>
        </p:nvSpPr>
        <p:spPr/>
        <p:txBody>
          <a:bodyPr>
            <a:normAutofit fontScale="90000"/>
          </a:bodyPr>
          <a:lstStyle/>
          <a:p>
            <a:r>
              <a:rPr lang="en-GB" dirty="0"/>
              <a:t>Linux OS</a:t>
            </a:r>
          </a:p>
        </p:txBody>
      </p:sp>
    </p:spTree>
    <p:extLst>
      <p:ext uri="{BB962C8B-B14F-4D97-AF65-F5344CB8AC3E}">
        <p14:creationId xmlns:p14="http://schemas.microsoft.com/office/powerpoint/2010/main" val="2918906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Linux has a number of distributions that offer different functionality when using the OS.</a:t>
            </a:r>
          </a:p>
          <a:p>
            <a:pPr marL="114300" indent="0">
              <a:buNone/>
            </a:pPr>
            <a:endParaRPr lang="en-GB" dirty="0"/>
          </a:p>
          <a:p>
            <a:pPr marL="114300" indent="0">
              <a:buNone/>
            </a:pPr>
            <a:r>
              <a:rPr lang="en-GB" dirty="0"/>
              <a:t>Each distribution manages software (or packages) through the use of a Package manager. These differ depending on the distribution being utilised.</a:t>
            </a:r>
          </a:p>
          <a:p>
            <a:pPr marL="114300" indent="0">
              <a:buNone/>
            </a:pPr>
            <a:endParaRPr lang="en-GB" dirty="0"/>
          </a:p>
          <a:p>
            <a:pPr marL="114300" indent="0">
              <a:buNone/>
            </a:pPr>
            <a:r>
              <a:rPr lang="en-GB" dirty="0"/>
              <a:t>There a many types of distribution in the world, however the following four are more used than most;</a:t>
            </a:r>
          </a:p>
          <a:p>
            <a:pPr marL="857250" lvl="1"/>
            <a:r>
              <a:rPr lang="en-GB" dirty="0"/>
              <a:t>Ubuntu</a:t>
            </a:r>
          </a:p>
          <a:p>
            <a:pPr marL="857250" lvl="1"/>
            <a:r>
              <a:rPr lang="en-GB" dirty="0"/>
              <a:t>CentOS</a:t>
            </a:r>
          </a:p>
          <a:p>
            <a:pPr marL="857250" lvl="1"/>
            <a:r>
              <a:rPr lang="en-GB" dirty="0"/>
              <a:t>Fedora</a:t>
            </a:r>
          </a:p>
          <a:p>
            <a:pPr marL="857250" lvl="1"/>
            <a:r>
              <a:rPr lang="en-GB" dirty="0"/>
              <a:t>Mint</a:t>
            </a:r>
          </a:p>
          <a:p>
            <a:pPr marL="571500" lvl="1" indent="0">
              <a:buNone/>
            </a:pPr>
            <a:endParaRPr lang="en-GB" dirty="0"/>
          </a:p>
        </p:txBody>
      </p:sp>
      <p:sp>
        <p:nvSpPr>
          <p:cNvPr id="3" name="Title 2"/>
          <p:cNvSpPr>
            <a:spLocks noGrp="1"/>
          </p:cNvSpPr>
          <p:nvPr>
            <p:ph type="title"/>
          </p:nvPr>
        </p:nvSpPr>
        <p:spPr/>
        <p:txBody>
          <a:bodyPr>
            <a:normAutofit fontScale="90000"/>
          </a:bodyPr>
          <a:lstStyle/>
          <a:p>
            <a:r>
              <a:rPr lang="en-GB" dirty="0"/>
              <a:t>Linux OS - Distributions</a:t>
            </a:r>
          </a:p>
        </p:txBody>
      </p:sp>
    </p:spTree>
    <p:extLst>
      <p:ext uri="{BB962C8B-B14F-4D97-AF65-F5344CB8AC3E}">
        <p14:creationId xmlns:p14="http://schemas.microsoft.com/office/powerpoint/2010/main" val="369604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dirty="0"/>
              <a:t>Ubuntu is arguably one of the most popular Linux distributions available with its biggest USP being the ease of use the system has.</a:t>
            </a:r>
          </a:p>
          <a:p>
            <a:pPr marL="171450" indent="0">
              <a:buNone/>
            </a:pPr>
            <a:endParaRPr lang="en-GB" dirty="0"/>
          </a:p>
          <a:p>
            <a:pPr marL="171450" indent="0">
              <a:buNone/>
            </a:pPr>
            <a:r>
              <a:rPr lang="en-GB" dirty="0"/>
              <a:t>You can easily install and customise this OS to your own needs. The tool was designed to be simplistic enough for beginners, but not limit the potential for a more advanced user.</a:t>
            </a:r>
          </a:p>
          <a:p>
            <a:pPr marL="171450" indent="0">
              <a:buNone/>
            </a:pPr>
            <a:endParaRPr lang="en-GB" dirty="0"/>
          </a:p>
          <a:p>
            <a:pPr marL="171450" indent="0">
              <a:buNone/>
            </a:pPr>
            <a:r>
              <a:rPr lang="en-GB" dirty="0"/>
              <a:t>Ubuntu updates every six months with new features and improvements to make the continued experience to be positive.</a:t>
            </a:r>
          </a:p>
          <a:p>
            <a:pPr marL="171450" indent="0">
              <a:buNone/>
            </a:pPr>
            <a:endParaRPr lang="en-GB" dirty="0"/>
          </a:p>
          <a:p>
            <a:pPr marL="171450" indent="0">
              <a:buNone/>
            </a:pPr>
            <a:r>
              <a:rPr lang="en-GB" dirty="0"/>
              <a:t>Ubuntu is primarily targeted at; home users, developers and businesses.</a:t>
            </a:r>
          </a:p>
          <a:p>
            <a:pPr marL="171450" indent="0">
              <a:buNone/>
            </a:pPr>
            <a:endParaRPr lang="en-GB" dirty="0"/>
          </a:p>
          <a:p>
            <a:pPr marL="171450" indent="0">
              <a:buNone/>
            </a:pPr>
            <a:r>
              <a:rPr lang="en-GB" dirty="0"/>
              <a:t>Ubuntu utilises </a:t>
            </a:r>
            <a:r>
              <a:rPr lang="en-GB" b="1" dirty="0">
                <a:solidFill>
                  <a:schemeClr val="accent1"/>
                </a:solidFill>
              </a:rPr>
              <a:t>APT</a:t>
            </a:r>
            <a:r>
              <a:rPr lang="en-GB" dirty="0"/>
              <a:t> as it’s package manager.</a:t>
            </a:r>
          </a:p>
        </p:txBody>
      </p:sp>
      <p:sp>
        <p:nvSpPr>
          <p:cNvPr id="3" name="Title 2"/>
          <p:cNvSpPr>
            <a:spLocks noGrp="1"/>
          </p:cNvSpPr>
          <p:nvPr>
            <p:ph type="title"/>
          </p:nvPr>
        </p:nvSpPr>
        <p:spPr/>
        <p:txBody>
          <a:bodyPr>
            <a:normAutofit fontScale="90000"/>
          </a:bodyPr>
          <a:lstStyle/>
          <a:p>
            <a:r>
              <a:rPr lang="en-GB" dirty="0"/>
              <a:t>Distributions - Ubuntu</a:t>
            </a:r>
          </a:p>
        </p:txBody>
      </p:sp>
    </p:spTree>
    <p:extLst>
      <p:ext uri="{BB962C8B-B14F-4D97-AF65-F5344CB8AC3E}">
        <p14:creationId xmlns:p14="http://schemas.microsoft.com/office/powerpoint/2010/main" val="69779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dirty="0"/>
              <a:t>CentOS is a stable distribution of Linux which was initially apart of Red Hat Enterprise Linux (RHEL).</a:t>
            </a:r>
          </a:p>
          <a:p>
            <a:pPr marL="171450" indent="0">
              <a:buNone/>
            </a:pPr>
            <a:endParaRPr lang="en-GB" dirty="0"/>
          </a:p>
          <a:p>
            <a:pPr marL="171450" indent="0">
              <a:buNone/>
            </a:pPr>
            <a:r>
              <a:rPr lang="en-GB" dirty="0"/>
              <a:t>CentOS is a community supported distribution, supported by a number of people in the development community.</a:t>
            </a:r>
          </a:p>
          <a:p>
            <a:pPr marL="171450" indent="0">
              <a:buNone/>
            </a:pPr>
            <a:endParaRPr lang="en-GB" dirty="0"/>
          </a:p>
          <a:p>
            <a:pPr marL="171450" indent="0">
              <a:buNone/>
            </a:pPr>
            <a:r>
              <a:rPr lang="en-GB" dirty="0"/>
              <a:t>The OS aims to be functionally compatible with RHEL, and was designed for cloud or served-based operation and development.</a:t>
            </a:r>
          </a:p>
          <a:p>
            <a:pPr marL="171450" indent="0">
              <a:buNone/>
            </a:pPr>
            <a:endParaRPr lang="en-GB" dirty="0"/>
          </a:p>
          <a:p>
            <a:pPr marL="171450" indent="0">
              <a:buNone/>
            </a:pPr>
            <a:r>
              <a:rPr lang="en-GB" dirty="0"/>
              <a:t>CentOS is one of the most popular versions of Linux Enterprise.</a:t>
            </a:r>
          </a:p>
          <a:p>
            <a:pPr marL="171450" indent="0">
              <a:buNone/>
            </a:pPr>
            <a:endParaRPr lang="en-GB" dirty="0"/>
          </a:p>
          <a:p>
            <a:pPr marL="171450" indent="0">
              <a:buNone/>
            </a:pPr>
            <a:r>
              <a:rPr lang="en-GB" dirty="0"/>
              <a:t>CentOS utilises </a:t>
            </a:r>
            <a:r>
              <a:rPr lang="en-GB" b="1" dirty="0">
                <a:solidFill>
                  <a:schemeClr val="accent1"/>
                </a:solidFill>
              </a:rPr>
              <a:t>YUM</a:t>
            </a:r>
            <a:r>
              <a:rPr lang="en-GB" dirty="0"/>
              <a:t> as a package manager.</a:t>
            </a:r>
          </a:p>
        </p:txBody>
      </p:sp>
      <p:sp>
        <p:nvSpPr>
          <p:cNvPr id="3" name="Title 2"/>
          <p:cNvSpPr>
            <a:spLocks noGrp="1"/>
          </p:cNvSpPr>
          <p:nvPr>
            <p:ph type="title"/>
          </p:nvPr>
        </p:nvSpPr>
        <p:spPr/>
        <p:txBody>
          <a:bodyPr>
            <a:normAutofit fontScale="90000"/>
          </a:bodyPr>
          <a:lstStyle/>
          <a:p>
            <a:r>
              <a:rPr lang="en-GB" dirty="0"/>
              <a:t>Distributions - CentOS</a:t>
            </a:r>
          </a:p>
        </p:txBody>
      </p:sp>
    </p:spTree>
    <p:extLst>
      <p:ext uri="{BB962C8B-B14F-4D97-AF65-F5344CB8AC3E}">
        <p14:creationId xmlns:p14="http://schemas.microsoft.com/office/powerpoint/2010/main" val="134336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dirty="0"/>
              <a:t>Fedora used to be apart of the RHEL distribution. It opted to become its own distribution after RHEL moved to a subscription-based enterprise system.</a:t>
            </a:r>
          </a:p>
          <a:p>
            <a:pPr marL="171450" indent="0">
              <a:buNone/>
            </a:pPr>
            <a:endParaRPr lang="en-GB" dirty="0"/>
          </a:p>
          <a:p>
            <a:pPr marL="171450" indent="0">
              <a:buNone/>
            </a:pPr>
            <a:r>
              <a:rPr lang="en-GB" dirty="0"/>
              <a:t>This OS updates every six months and is usually at the forefront of technology upgrades, driver and software updates. It is a fast and stable release.</a:t>
            </a:r>
          </a:p>
          <a:p>
            <a:pPr marL="171450" indent="0">
              <a:buNone/>
            </a:pPr>
            <a:endParaRPr lang="en-GB" dirty="0"/>
          </a:p>
          <a:p>
            <a:pPr marL="171450" indent="0">
              <a:buNone/>
            </a:pPr>
            <a:r>
              <a:rPr lang="en-GB" dirty="0"/>
              <a:t>Targeted users include; Home, Development, Cloud and Server</a:t>
            </a:r>
          </a:p>
          <a:p>
            <a:pPr marL="171450" indent="0">
              <a:buNone/>
            </a:pPr>
            <a:endParaRPr lang="en-GB" dirty="0"/>
          </a:p>
          <a:p>
            <a:pPr marL="171450" indent="0">
              <a:buNone/>
            </a:pPr>
            <a:r>
              <a:rPr lang="en-GB" dirty="0"/>
              <a:t>Fedora utilises </a:t>
            </a:r>
            <a:r>
              <a:rPr lang="en-GB" b="1" dirty="0">
                <a:solidFill>
                  <a:schemeClr val="accent1"/>
                </a:solidFill>
              </a:rPr>
              <a:t>YUM</a:t>
            </a:r>
            <a:r>
              <a:rPr lang="en-GB" dirty="0"/>
              <a:t> as a package manager.</a:t>
            </a:r>
          </a:p>
          <a:p>
            <a:pPr marL="171450" indent="0">
              <a:buNone/>
            </a:pPr>
            <a:endParaRPr lang="en-GB" dirty="0"/>
          </a:p>
        </p:txBody>
      </p:sp>
      <p:sp>
        <p:nvSpPr>
          <p:cNvPr id="3" name="Title 2"/>
          <p:cNvSpPr>
            <a:spLocks noGrp="1"/>
          </p:cNvSpPr>
          <p:nvPr>
            <p:ph type="title"/>
          </p:nvPr>
        </p:nvSpPr>
        <p:spPr/>
        <p:txBody>
          <a:bodyPr>
            <a:normAutofit fontScale="90000"/>
          </a:bodyPr>
          <a:lstStyle/>
          <a:p>
            <a:r>
              <a:rPr lang="en-GB" dirty="0"/>
              <a:t>Distributions - Fedora</a:t>
            </a:r>
          </a:p>
        </p:txBody>
      </p:sp>
    </p:spTree>
    <p:extLst>
      <p:ext uri="{BB962C8B-B14F-4D97-AF65-F5344CB8AC3E}">
        <p14:creationId xmlns:p14="http://schemas.microsoft.com/office/powerpoint/2010/main" val="3038712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dirty="0"/>
              <a:t>Linux Mint was designed to be a modern and elegant operating system which is both powerful and easy to use.</a:t>
            </a:r>
          </a:p>
          <a:p>
            <a:pPr marL="171450" indent="0">
              <a:buNone/>
            </a:pPr>
            <a:endParaRPr lang="en-GB" dirty="0"/>
          </a:p>
          <a:p>
            <a:pPr marL="171450" indent="0">
              <a:buNone/>
            </a:pPr>
            <a:r>
              <a:rPr lang="en-GB" dirty="0"/>
              <a:t>Arguably one of the most popular desktop Linux distributions, and ranked 3</a:t>
            </a:r>
            <a:r>
              <a:rPr lang="en-GB" baseline="30000" dirty="0"/>
              <a:t>rd</a:t>
            </a:r>
            <a:r>
              <a:rPr lang="en-GB" dirty="0"/>
              <a:t> most widely used home operating system just behind Windows and Mac OS.</a:t>
            </a:r>
          </a:p>
          <a:p>
            <a:pPr marL="171450" indent="0">
              <a:buNone/>
            </a:pPr>
            <a:endParaRPr lang="en-GB" dirty="0"/>
          </a:p>
          <a:p>
            <a:pPr marL="171450" indent="0">
              <a:buNone/>
            </a:pPr>
            <a:r>
              <a:rPr lang="en-GB" dirty="0"/>
              <a:t>Mint is a free, open-source, out-of-the-box operating system.</a:t>
            </a:r>
          </a:p>
          <a:p>
            <a:pPr marL="171450" indent="0">
              <a:buNone/>
            </a:pPr>
            <a:endParaRPr lang="en-GB" dirty="0"/>
          </a:p>
          <a:p>
            <a:pPr marL="171450" indent="0">
              <a:buNone/>
            </a:pPr>
            <a:r>
              <a:rPr lang="en-GB" dirty="0"/>
              <a:t>Mint utilises </a:t>
            </a:r>
            <a:r>
              <a:rPr lang="en-GB" b="1" dirty="0">
                <a:solidFill>
                  <a:schemeClr val="accent1"/>
                </a:solidFill>
              </a:rPr>
              <a:t>APT</a:t>
            </a:r>
            <a:r>
              <a:rPr lang="en-GB" dirty="0"/>
              <a:t> as it’s package manager.</a:t>
            </a:r>
          </a:p>
        </p:txBody>
      </p:sp>
      <p:sp>
        <p:nvSpPr>
          <p:cNvPr id="3" name="Title 2"/>
          <p:cNvSpPr>
            <a:spLocks noGrp="1"/>
          </p:cNvSpPr>
          <p:nvPr>
            <p:ph type="title"/>
          </p:nvPr>
        </p:nvSpPr>
        <p:spPr/>
        <p:txBody>
          <a:bodyPr>
            <a:normAutofit fontScale="90000"/>
          </a:bodyPr>
          <a:lstStyle/>
          <a:p>
            <a:r>
              <a:rPr lang="en-GB" dirty="0"/>
              <a:t>Distributions - Mint</a:t>
            </a:r>
          </a:p>
        </p:txBody>
      </p:sp>
    </p:spTree>
    <p:extLst>
      <p:ext uri="{BB962C8B-B14F-4D97-AF65-F5344CB8AC3E}">
        <p14:creationId xmlns:p14="http://schemas.microsoft.com/office/powerpoint/2010/main" val="2804943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sz="1800" dirty="0"/>
              <a:t>Once we’ve set up our system it’s time to simulate a real-world working environment.</a:t>
            </a:r>
          </a:p>
          <a:p>
            <a:pPr marL="171450" indent="0">
              <a:buNone/>
            </a:pPr>
            <a:endParaRPr lang="en-GB" sz="1800" dirty="0"/>
          </a:p>
          <a:p>
            <a:pPr marL="171450" indent="0">
              <a:buNone/>
            </a:pPr>
            <a:r>
              <a:rPr lang="en-GB" sz="1800" dirty="0"/>
              <a:t>We use a tool called puTTY to Secure SHell (SSH) into the virtual machine from your windows training machine. There are many other tools out there, but for this course we will be using this one.</a:t>
            </a:r>
          </a:p>
          <a:p>
            <a:pPr marL="171450" indent="0">
              <a:buNone/>
            </a:pPr>
            <a:endParaRPr lang="en-GB" sz="1800" dirty="0"/>
          </a:p>
          <a:p>
            <a:pPr marL="171450" indent="0">
              <a:buNone/>
            </a:pPr>
            <a:r>
              <a:rPr lang="en-GB" sz="1800" dirty="0"/>
              <a:t>One some setups of Linux you may need to run the following command to ensure you are able to SSH successfully.</a:t>
            </a:r>
          </a:p>
          <a:p>
            <a:pPr marL="171450" indent="0">
              <a:buNone/>
            </a:pPr>
            <a:endParaRPr lang="en-GB" sz="1800" dirty="0"/>
          </a:p>
          <a:p>
            <a:pPr marL="171450" indent="0">
              <a:buNone/>
            </a:pPr>
            <a:r>
              <a:rPr lang="en-GB" sz="1800" dirty="0"/>
              <a:t>	sudo apt-get install –y openssh-server openssh-client</a:t>
            </a:r>
          </a:p>
          <a:p>
            <a:pPr marL="171450" indent="0">
              <a:buNone/>
            </a:pPr>
            <a:endParaRPr lang="en-GB" sz="1800" dirty="0"/>
          </a:p>
          <a:p>
            <a:pPr marL="171450" indent="0">
              <a:buNone/>
            </a:pPr>
            <a:r>
              <a:rPr lang="en-GB" sz="1800" dirty="0"/>
              <a:t>This should display a few bits of information and either download and install both or it will tell you it is already installed on your system. </a:t>
            </a:r>
          </a:p>
          <a:p>
            <a:pPr marL="171450" indent="0">
              <a:buNone/>
            </a:pPr>
            <a:endParaRPr lang="en-GB" sz="1800" dirty="0"/>
          </a:p>
        </p:txBody>
      </p:sp>
      <p:sp>
        <p:nvSpPr>
          <p:cNvPr id="3" name="Title 2"/>
          <p:cNvSpPr>
            <a:spLocks noGrp="1"/>
          </p:cNvSpPr>
          <p:nvPr>
            <p:ph type="title"/>
          </p:nvPr>
        </p:nvSpPr>
        <p:spPr/>
        <p:txBody>
          <a:bodyPr>
            <a:normAutofit fontScale="90000"/>
          </a:bodyPr>
          <a:lstStyle/>
          <a:p>
            <a:r>
              <a:rPr lang="en-GB" dirty="0"/>
              <a:t>SSH - Secure Shell</a:t>
            </a:r>
          </a:p>
        </p:txBody>
      </p:sp>
    </p:spTree>
    <p:extLst>
      <p:ext uri="{BB962C8B-B14F-4D97-AF65-F5344CB8AC3E}">
        <p14:creationId xmlns:p14="http://schemas.microsoft.com/office/powerpoint/2010/main" val="1969353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DevOps</a:t>
            </a:r>
          </a:p>
        </p:txBody>
      </p:sp>
      <p:sp>
        <p:nvSpPr>
          <p:cNvPr id="3" name="Subtitle 2"/>
          <p:cNvSpPr>
            <a:spLocks noGrp="1"/>
          </p:cNvSpPr>
          <p:nvPr>
            <p:ph type="subTitle" idx="1"/>
          </p:nvPr>
        </p:nvSpPr>
        <p:spPr/>
        <p:txBody>
          <a:bodyPr/>
          <a:lstStyle/>
          <a:p>
            <a:r>
              <a:rPr lang="en-GB" dirty="0"/>
              <a:t>QACDEVPUP</a:t>
            </a:r>
          </a:p>
        </p:txBody>
      </p:sp>
    </p:spTree>
    <p:extLst>
      <p:ext uri="{BB962C8B-B14F-4D97-AF65-F5344CB8AC3E}">
        <p14:creationId xmlns:p14="http://schemas.microsoft.com/office/powerpoint/2010/main" val="3366095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SSH - Secure Shell</a:t>
            </a:r>
          </a:p>
        </p:txBody>
      </p:sp>
      <p:pic>
        <p:nvPicPr>
          <p:cNvPr id="7" name="Content Placeholder 5"/>
          <p:cNvPicPr>
            <a:picLocks noGrp="1" noChangeAspect="1"/>
          </p:cNvPicPr>
          <p:nvPr>
            <p:ph sz="quarter" idx="15"/>
          </p:nvPr>
        </p:nvPicPr>
        <p:blipFill rotWithShape="1">
          <a:blip r:embed="rId3"/>
          <a:srcRect l="10170" t="7088" r="8518" b="64562"/>
          <a:stretch/>
        </p:blipFill>
        <p:spPr>
          <a:xfrm>
            <a:off x="1072384" y="1283471"/>
            <a:ext cx="10408416" cy="4696310"/>
          </a:xfrm>
          <a:prstGeom prst="rect">
            <a:avLst/>
          </a:prstGeom>
        </p:spPr>
      </p:pic>
    </p:spTree>
    <p:extLst>
      <p:ext uri="{BB962C8B-B14F-4D97-AF65-F5344CB8AC3E}">
        <p14:creationId xmlns:p14="http://schemas.microsoft.com/office/powerpoint/2010/main" val="1692206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71450" indent="0">
              <a:buNone/>
            </a:pPr>
            <a:r>
              <a:rPr lang="en-GB" sz="1800" dirty="0"/>
              <a:t>You can find putty in the LocalInstall C Drive folder. Take a copy of this and place it on your desktop.</a:t>
            </a:r>
          </a:p>
          <a:p>
            <a:pPr marL="171450" indent="0">
              <a:buNone/>
            </a:pPr>
            <a:endParaRPr lang="en-GB" sz="1800" dirty="0"/>
          </a:p>
          <a:p>
            <a:pPr marL="171450" indent="0">
              <a:buNone/>
            </a:pPr>
            <a:r>
              <a:rPr lang="en-GB" sz="1800" dirty="0"/>
              <a:t>When you open the application enter your Linux-box username along with the IP address in the following format:</a:t>
            </a:r>
          </a:p>
          <a:p>
            <a:pPr marL="171450" indent="0">
              <a:buNone/>
            </a:pPr>
            <a:r>
              <a:rPr lang="en-GB" sz="1800" dirty="0"/>
              <a:t>	USERNAME@COMPUTERIP</a:t>
            </a:r>
          </a:p>
          <a:p>
            <a:pPr marL="171450" indent="0">
              <a:buNone/>
            </a:pPr>
            <a:endParaRPr lang="en-GB" sz="1800" dirty="0"/>
          </a:p>
          <a:p>
            <a:pPr marL="171450" indent="0">
              <a:buNone/>
            </a:pPr>
            <a:r>
              <a:rPr lang="en-GB" sz="1800" dirty="0"/>
              <a:t>Ensure the port is set to 22 and that you’re connecting with SSH from the radio buttons.</a:t>
            </a:r>
          </a:p>
          <a:p>
            <a:pPr marL="171450" indent="0">
              <a:buNone/>
            </a:pPr>
            <a:endParaRPr lang="en-GB" sz="1800" dirty="0"/>
          </a:p>
          <a:p>
            <a:pPr marL="171450" indent="0">
              <a:buNone/>
            </a:pPr>
            <a:r>
              <a:rPr lang="en-GB" sz="1800" dirty="0"/>
              <a:t>When you press connect, it should ask you to save the Fingerprint, press yes and enter your password to login to the VM terminal.</a:t>
            </a:r>
          </a:p>
          <a:p>
            <a:pPr marL="171450" indent="0">
              <a:buNone/>
            </a:pPr>
            <a:endParaRPr lang="en-GB" sz="1800" dirty="0"/>
          </a:p>
          <a:p>
            <a:pPr marL="171450" indent="0">
              <a:buNone/>
            </a:pPr>
            <a:r>
              <a:rPr lang="en-GB" sz="1800" dirty="0"/>
              <a:t>If this does not work – check your firewall is disabled, and you’ve installed the SSH services.</a:t>
            </a:r>
          </a:p>
          <a:p>
            <a:pPr marL="171450" indent="0">
              <a:buNone/>
            </a:pPr>
            <a:endParaRPr lang="en-GB" sz="1800" dirty="0"/>
          </a:p>
        </p:txBody>
      </p:sp>
      <p:sp>
        <p:nvSpPr>
          <p:cNvPr id="3" name="Title 2"/>
          <p:cNvSpPr>
            <a:spLocks noGrp="1"/>
          </p:cNvSpPr>
          <p:nvPr>
            <p:ph type="title"/>
          </p:nvPr>
        </p:nvSpPr>
        <p:spPr/>
        <p:txBody>
          <a:bodyPr>
            <a:normAutofit fontScale="90000"/>
          </a:bodyPr>
          <a:lstStyle/>
          <a:p>
            <a:r>
              <a:rPr lang="en-GB" dirty="0"/>
              <a:t>SSH - Secure Shell</a:t>
            </a:r>
          </a:p>
        </p:txBody>
      </p:sp>
    </p:spTree>
    <p:extLst>
      <p:ext uri="{BB962C8B-B14F-4D97-AF65-F5344CB8AC3E}">
        <p14:creationId xmlns:p14="http://schemas.microsoft.com/office/powerpoint/2010/main" val="219205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When launching virtual machines there are a number of different ways and we will cover all of them during this course.</a:t>
            </a:r>
          </a:p>
          <a:p>
            <a:pPr marL="0" indent="0">
              <a:buNone/>
            </a:pPr>
            <a:endParaRPr lang="en-GB" dirty="0"/>
          </a:p>
          <a:p>
            <a:pPr lvl="1">
              <a:buFont typeface="Wingdings" panose="05000000000000000000" pitchFamily="2" charset="2"/>
              <a:buChar char="q"/>
            </a:pPr>
            <a:r>
              <a:rPr lang="en-GB" dirty="0"/>
              <a:t>Using an ISO file with Virtual Box</a:t>
            </a:r>
          </a:p>
          <a:p>
            <a:pPr lvl="1">
              <a:buFont typeface="Wingdings" panose="05000000000000000000" pitchFamily="2" charset="2"/>
              <a:buChar char="q"/>
            </a:pPr>
            <a:r>
              <a:rPr lang="en-GB" dirty="0"/>
              <a:t>Using a provisioning tool</a:t>
            </a:r>
          </a:p>
          <a:p>
            <a:pPr lvl="1">
              <a:buFont typeface="Wingdings" panose="05000000000000000000" pitchFamily="2" charset="2"/>
              <a:buChar char="q"/>
            </a:pPr>
            <a:endParaRPr lang="en-GB" dirty="0"/>
          </a:p>
          <a:p>
            <a:pPr marL="57150" indent="0">
              <a:buNone/>
            </a:pPr>
            <a:r>
              <a:rPr lang="en-GB" dirty="0"/>
              <a:t>We will be giving the first one a go now. To do this you will need the following;</a:t>
            </a:r>
          </a:p>
          <a:p>
            <a:pPr marL="800100" lvl="1">
              <a:buFont typeface="Wingdings" panose="05000000000000000000" pitchFamily="2" charset="2"/>
              <a:buChar char="q"/>
            </a:pPr>
            <a:r>
              <a:rPr lang="en-GB" dirty="0"/>
              <a:t>Oracle VM Virtual Box</a:t>
            </a:r>
          </a:p>
          <a:p>
            <a:pPr marL="800100" lvl="1">
              <a:buFont typeface="Wingdings" panose="05000000000000000000" pitchFamily="2" charset="2"/>
              <a:buChar char="q"/>
            </a:pPr>
            <a:r>
              <a:rPr lang="en-GB" dirty="0"/>
              <a:t>Linux Ubuntu ISO file</a:t>
            </a:r>
          </a:p>
          <a:p>
            <a:pPr marL="800100" lvl="1">
              <a:buFont typeface="Wingdings" panose="05000000000000000000" pitchFamily="2" charset="2"/>
              <a:buChar char="q"/>
            </a:pPr>
            <a:endParaRPr lang="en-GB" dirty="0"/>
          </a:p>
          <a:p>
            <a:pPr marL="514350" lvl="1" indent="0">
              <a:buNone/>
            </a:pPr>
            <a:r>
              <a:rPr lang="en-GB" dirty="0"/>
              <a:t>Your files can be found in C:/LocalInstall</a:t>
            </a:r>
          </a:p>
        </p:txBody>
      </p:sp>
      <p:sp>
        <p:nvSpPr>
          <p:cNvPr id="3" name="Title 2"/>
          <p:cNvSpPr>
            <a:spLocks noGrp="1"/>
          </p:cNvSpPr>
          <p:nvPr>
            <p:ph type="title"/>
          </p:nvPr>
        </p:nvSpPr>
        <p:spPr/>
        <p:txBody>
          <a:bodyPr>
            <a:normAutofit fontScale="90000"/>
          </a:bodyPr>
          <a:lstStyle/>
          <a:p>
            <a:r>
              <a:rPr lang="en-GB" dirty="0"/>
              <a:t>Linux Virtual Machine</a:t>
            </a:r>
          </a:p>
        </p:txBody>
      </p:sp>
    </p:spTree>
    <p:extLst>
      <p:ext uri="{BB962C8B-B14F-4D97-AF65-F5344CB8AC3E}">
        <p14:creationId xmlns:p14="http://schemas.microsoft.com/office/powerpoint/2010/main" val="1493737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Linux Virtual Machine</a:t>
            </a:r>
          </a:p>
        </p:txBody>
      </p:sp>
      <p:pic>
        <p:nvPicPr>
          <p:cNvPr id="7" name="Content Placeholder 6"/>
          <p:cNvPicPr>
            <a:picLocks noGrp="1" noChangeAspect="1"/>
          </p:cNvPicPr>
          <p:nvPr>
            <p:ph sz="quarter" idx="15"/>
          </p:nvPr>
        </p:nvPicPr>
        <p:blipFill rotWithShape="1">
          <a:blip r:embed="rId3"/>
          <a:srcRect l="6037"/>
          <a:stretch/>
        </p:blipFill>
        <p:spPr>
          <a:xfrm>
            <a:off x="1454643" y="546419"/>
            <a:ext cx="8576505" cy="5768762"/>
          </a:xfrm>
          <a:prstGeom prst="rect">
            <a:avLst/>
          </a:prstGeom>
        </p:spPr>
      </p:pic>
    </p:spTree>
    <p:extLst>
      <p:ext uri="{BB962C8B-B14F-4D97-AF65-F5344CB8AC3E}">
        <p14:creationId xmlns:p14="http://schemas.microsoft.com/office/powerpoint/2010/main" val="374265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TASK: Your first Virtual Machine</a:t>
            </a:r>
          </a:p>
        </p:txBody>
      </p:sp>
    </p:spTree>
    <p:extLst>
      <p:ext uri="{BB962C8B-B14F-4D97-AF65-F5344CB8AC3E}">
        <p14:creationId xmlns:p14="http://schemas.microsoft.com/office/powerpoint/2010/main" val="2183554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TASK: Terminal Exploration</a:t>
            </a:r>
          </a:p>
        </p:txBody>
      </p:sp>
    </p:spTree>
    <p:extLst>
      <p:ext uri="{BB962C8B-B14F-4D97-AF65-F5344CB8AC3E}">
        <p14:creationId xmlns:p14="http://schemas.microsoft.com/office/powerpoint/2010/main" val="1917858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Linux System Administration</a:t>
            </a:r>
            <a:br>
              <a:rPr lang="en-GB" dirty="0"/>
            </a:br>
            <a:r>
              <a:rPr lang="en-GB" dirty="0"/>
              <a:t>Part 2</a:t>
            </a:r>
          </a:p>
        </p:txBody>
      </p:sp>
      <p:sp>
        <p:nvSpPr>
          <p:cNvPr id="3" name="Subtitle 2"/>
          <p:cNvSpPr>
            <a:spLocks noGrp="1"/>
          </p:cNvSpPr>
          <p:nvPr>
            <p:ph type="subTitle" idx="1"/>
          </p:nvPr>
        </p:nvSpPr>
        <p:spPr/>
        <p:txBody>
          <a:bodyPr/>
          <a:lstStyle/>
          <a:p>
            <a:r>
              <a:rPr lang="en-GB" dirty="0"/>
              <a:t>Module four</a:t>
            </a:r>
          </a:p>
        </p:txBody>
      </p:sp>
    </p:spTree>
    <p:extLst>
      <p:ext uri="{BB962C8B-B14F-4D97-AF65-F5344CB8AC3E}">
        <p14:creationId xmlns:p14="http://schemas.microsoft.com/office/powerpoint/2010/main" val="683196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The terminal is an important aspect of Linux for any development work, as you will be constantly switching directories, copying files and installing packages as well as creating, executing and deploying automated scripts.</a:t>
            </a:r>
          </a:p>
          <a:p>
            <a:pPr marL="114300" indent="0">
              <a:buNone/>
            </a:pPr>
            <a:endParaRPr lang="en-GB" dirty="0"/>
          </a:p>
          <a:p>
            <a:pPr marL="114300" indent="0">
              <a:buNone/>
            </a:pPr>
            <a:r>
              <a:rPr lang="en-GB" dirty="0"/>
              <a:t>There are two initial commands you should be aware of, as you are likely to use them a lot more than the rest. </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The Terminal</a:t>
            </a:r>
          </a:p>
        </p:txBody>
      </p:sp>
      <p:sp>
        <p:nvSpPr>
          <p:cNvPr id="4" name="Rectangle 3"/>
          <p:cNvSpPr/>
          <p:nvPr/>
        </p:nvSpPr>
        <p:spPr>
          <a:xfrm>
            <a:off x="2116249" y="4614665"/>
            <a:ext cx="1838965" cy="923330"/>
          </a:xfrm>
          <a:prstGeom prst="rect">
            <a:avLst/>
          </a:prstGeom>
          <a:noFill/>
        </p:spPr>
        <p:txBody>
          <a:bodyPr wrap="none" lIns="91440" tIns="45720" rIns="91440" bIns="4572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a:ln w="13462">
                  <a:solidFill>
                    <a:srgbClr val="FFFFFF"/>
                  </a:solidFill>
                  <a:prstDash val="solid"/>
                </a:ln>
                <a:solidFill>
                  <a:srgbClr val="2E2D2C">
                    <a:lumMod val="85000"/>
                    <a:lumOff val="15000"/>
                  </a:srgbClr>
                </a:solidFill>
                <a:effectLst>
                  <a:outerShdw dist="38100" dir="2700000" algn="bl" rotWithShape="0">
                    <a:srgbClr val="4591CE"/>
                  </a:outerShdw>
                </a:effectLst>
                <a:uLnTx/>
                <a:uFillTx/>
                <a:latin typeface="Segoe UI" charset="0"/>
                <a:ea typeface="+mn-ea"/>
                <a:cs typeface="+mn-cs"/>
              </a:rPr>
              <a:t>sudo</a:t>
            </a:r>
          </a:p>
        </p:txBody>
      </p:sp>
      <p:sp>
        <p:nvSpPr>
          <p:cNvPr id="5" name="Rectangle 4"/>
          <p:cNvSpPr/>
          <p:nvPr/>
        </p:nvSpPr>
        <p:spPr>
          <a:xfrm>
            <a:off x="5256842" y="4614665"/>
            <a:ext cx="4493538" cy="923330"/>
          </a:xfrm>
          <a:prstGeom prst="rect">
            <a:avLst/>
          </a:prstGeom>
          <a:noFill/>
        </p:spPr>
        <p:txBody>
          <a:bodyPr wrap="none" lIns="91440" tIns="45720" rIns="91440" bIns="4572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a:ln w="13462">
                  <a:solidFill>
                    <a:srgbClr val="FFFFFF"/>
                  </a:solidFill>
                  <a:prstDash val="solid"/>
                </a:ln>
                <a:solidFill>
                  <a:srgbClr val="2E2D2C">
                    <a:lumMod val="85000"/>
                    <a:lumOff val="15000"/>
                  </a:srgbClr>
                </a:solidFill>
                <a:effectLst>
                  <a:outerShdw dist="38100" dir="2700000" algn="bl" rotWithShape="0">
                    <a:srgbClr val="4591CE"/>
                  </a:outerShdw>
                </a:effectLst>
                <a:uLnTx/>
                <a:uFillTx/>
                <a:latin typeface="Segoe UI" charset="0"/>
                <a:ea typeface="+mn-ea"/>
                <a:cs typeface="+mn-cs"/>
              </a:rPr>
              <a:t>apt-get / yum</a:t>
            </a:r>
          </a:p>
        </p:txBody>
      </p:sp>
    </p:spTree>
    <p:extLst>
      <p:ext uri="{BB962C8B-B14F-4D97-AF65-F5344CB8AC3E}">
        <p14:creationId xmlns:p14="http://schemas.microsoft.com/office/powerpoint/2010/main" val="3759670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There are a number of commands that will be used whenever you’re conducting some sort of administrative task on Linux.</a:t>
            </a:r>
          </a:p>
          <a:p>
            <a:pPr marL="114300" indent="0">
              <a:buNone/>
            </a:pPr>
            <a:endParaRPr lang="en-GB" dirty="0"/>
          </a:p>
          <a:p>
            <a:pPr marL="114300" indent="0">
              <a:buNone/>
            </a:pPr>
            <a:r>
              <a:rPr lang="en-GB" dirty="0"/>
              <a:t>Knowing these commands and understanding the differences is quite key.</a:t>
            </a:r>
          </a:p>
          <a:p>
            <a:pPr marL="114300" indent="0">
              <a:buNone/>
            </a:pPr>
            <a:endParaRPr lang="en-GB" dirty="0"/>
          </a:p>
          <a:p>
            <a:pPr marL="114300" indent="0">
              <a:buNone/>
            </a:pPr>
            <a:r>
              <a:rPr lang="en-GB" dirty="0"/>
              <a:t>What commands should you use regularly?</a:t>
            </a:r>
          </a:p>
          <a:p>
            <a:pPr marL="114300" indent="0">
              <a:buNone/>
            </a:pPr>
            <a:r>
              <a:rPr lang="en-GB" dirty="0"/>
              <a:t>What types of commands do you know?</a:t>
            </a:r>
          </a:p>
          <a:p>
            <a:pPr marL="114300" indent="0">
              <a:buNone/>
            </a:pPr>
            <a:r>
              <a:rPr lang="en-GB" dirty="0"/>
              <a:t>What types of command should you avoid?</a:t>
            </a:r>
          </a:p>
          <a:p>
            <a:pPr marL="114300" indent="0">
              <a:buNone/>
            </a:pPr>
            <a:endParaRPr lang="en-GB" dirty="0"/>
          </a:p>
          <a:p>
            <a:pPr marL="114300" indent="0">
              <a:buNone/>
            </a:pPr>
            <a:r>
              <a:rPr lang="en-GB" dirty="0">
                <a:hlinkClick r:id="rId3"/>
              </a:rPr>
              <a:t>http://beginlinux.com/twitter/1094-the-beginners-guide-to-the-ubuntu-terminal</a:t>
            </a:r>
            <a:r>
              <a:rPr lang="en-GB" dirty="0"/>
              <a:t> </a:t>
            </a:r>
          </a:p>
          <a:p>
            <a:pPr marL="114300" indent="0">
              <a:buNone/>
            </a:pPr>
            <a:r>
              <a:rPr lang="en-GB" dirty="0">
                <a:hlinkClick r:id="rId4"/>
              </a:rPr>
              <a:t>https://help.ubuntu.com/community/UsingTheTerminal</a:t>
            </a:r>
            <a:r>
              <a:rPr lang="en-GB" dirty="0"/>
              <a:t> </a:t>
            </a:r>
          </a:p>
          <a:p>
            <a:pPr marL="114300" indent="0">
              <a:buNone/>
            </a:pPr>
            <a:endParaRPr lang="en-GB" dirty="0"/>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The Terminal - Commands</a:t>
            </a:r>
          </a:p>
        </p:txBody>
      </p:sp>
    </p:spTree>
    <p:extLst>
      <p:ext uri="{BB962C8B-B14F-4D97-AF65-F5344CB8AC3E}">
        <p14:creationId xmlns:p14="http://schemas.microsoft.com/office/powerpoint/2010/main" val="1882817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929600"/>
            <a:ext cx="6668118" cy="4546800"/>
          </a:xfrm>
        </p:spPr>
        <p:txBody>
          <a:bodyPr/>
          <a:lstStyle/>
          <a:p>
            <a:pPr marL="0" indent="0">
              <a:buNone/>
            </a:pPr>
            <a:r>
              <a:rPr lang="en-GB" dirty="0"/>
              <a:t>Most scripts come in </a:t>
            </a:r>
            <a:r>
              <a:rPr lang="en-GB" b="1" dirty="0">
                <a:solidFill>
                  <a:schemeClr val="accent1"/>
                </a:solidFill>
              </a:rPr>
              <a:t>.sh </a:t>
            </a:r>
            <a:r>
              <a:rPr lang="en-GB" dirty="0"/>
              <a:t>format which is a </a:t>
            </a:r>
            <a:r>
              <a:rPr lang="en-GB" b="1" dirty="0">
                <a:solidFill>
                  <a:schemeClr val="accent1"/>
                </a:solidFill>
              </a:rPr>
              <a:t>Bourne Shell Script</a:t>
            </a:r>
            <a:r>
              <a:rPr lang="en-GB" dirty="0"/>
              <a:t> file. Most various of UNIX-like operating systems can recognise and understand this file type.</a:t>
            </a:r>
          </a:p>
          <a:p>
            <a:pPr marL="0" indent="0">
              <a:buNone/>
            </a:pPr>
            <a:endParaRPr lang="en-GB" dirty="0"/>
          </a:p>
          <a:p>
            <a:pPr marL="0" indent="0">
              <a:buNone/>
            </a:pPr>
            <a:r>
              <a:rPr lang="en-GB" dirty="0"/>
              <a:t>It’s important to note that these files, have no set language, the contents is </a:t>
            </a:r>
            <a:r>
              <a:rPr lang="en-GB" b="1" dirty="0">
                <a:solidFill>
                  <a:schemeClr val="accent1"/>
                </a:solidFill>
              </a:rPr>
              <a:t>interpreted</a:t>
            </a:r>
            <a:r>
              <a:rPr lang="en-GB" dirty="0"/>
              <a:t> by the shell, unless you specify a particular interpreter on the first line.</a:t>
            </a:r>
          </a:p>
          <a:p>
            <a:pPr marL="0" indent="0">
              <a:buNone/>
            </a:pPr>
            <a:endParaRPr lang="en-GB" dirty="0"/>
          </a:p>
          <a:p>
            <a:pPr marL="0" indent="0">
              <a:buNone/>
            </a:pPr>
            <a:r>
              <a:rPr lang="en-GB" dirty="0"/>
              <a:t>There are different ways of declaring your bash file but using the top line as shown, is universal across all distributions of Linux.</a:t>
            </a:r>
          </a:p>
          <a:p>
            <a:pPr marL="0" indent="0">
              <a:buNone/>
            </a:pPr>
            <a:endParaRPr lang="en-GB" dirty="0"/>
          </a:p>
        </p:txBody>
      </p:sp>
      <p:sp>
        <p:nvSpPr>
          <p:cNvPr id="5" name="Content Placeholder 4"/>
          <p:cNvSpPr>
            <a:spLocks noGrp="1"/>
          </p:cNvSpPr>
          <p:nvPr>
            <p:ph sz="quarter" idx="16"/>
          </p:nvPr>
        </p:nvSpPr>
        <p:spPr>
          <a:xfrm>
            <a:off x="7404846" y="1663200"/>
            <a:ext cx="4560847" cy="4813199"/>
          </a:xfrm>
          <a:solidFill>
            <a:schemeClr val="tx1">
              <a:lumMod val="50000"/>
              <a:lumOff val="50000"/>
            </a:schemeClr>
          </a:solidFill>
        </p:spPr>
        <p:txBody>
          <a:bodyPr/>
          <a:lstStyle/>
          <a:p>
            <a:pPr marL="0" indent="0">
              <a:spcBef>
                <a:spcPts val="0"/>
              </a:spcBef>
              <a:spcAft>
                <a:spcPts val="0"/>
              </a:spcAft>
              <a:buNone/>
            </a:pPr>
            <a:r>
              <a:rPr lang="en-GB" sz="2400" dirty="0">
                <a:solidFill>
                  <a:schemeClr val="bg1"/>
                </a:solidFill>
                <a:latin typeface="Arial" panose="020B0604020202020204" pitchFamily="34" charset="0"/>
              </a:rPr>
              <a:t>#!/</a:t>
            </a:r>
            <a:r>
              <a:rPr lang="en-GB" sz="2400" dirty="0" err="1">
                <a:solidFill>
                  <a:schemeClr val="bg1"/>
                </a:solidFill>
                <a:latin typeface="Arial" panose="020B0604020202020204" pitchFamily="34" charset="0"/>
              </a:rPr>
              <a:t>usr</a:t>
            </a:r>
            <a:r>
              <a:rPr lang="en-GB" sz="2400" dirty="0">
                <a:solidFill>
                  <a:schemeClr val="bg1"/>
                </a:solidFill>
                <a:latin typeface="Arial" panose="020B0604020202020204" pitchFamily="34" charset="0"/>
              </a:rPr>
              <a:t>/bin/</a:t>
            </a:r>
            <a:r>
              <a:rPr lang="en-GB" sz="2400" dirty="0" err="1">
                <a:solidFill>
                  <a:schemeClr val="bg1"/>
                </a:solidFill>
                <a:latin typeface="Arial" panose="020B0604020202020204" pitchFamily="34" charset="0"/>
              </a:rPr>
              <a:t>env</a:t>
            </a:r>
            <a:r>
              <a:rPr lang="en-GB" sz="2400" dirty="0">
                <a:solidFill>
                  <a:schemeClr val="bg1"/>
                </a:solidFill>
                <a:latin typeface="Arial" panose="020B0604020202020204" pitchFamily="34" charset="0"/>
              </a:rPr>
              <a:t> bash</a:t>
            </a:r>
          </a:p>
          <a:p>
            <a:pPr marL="0" indent="0">
              <a:spcBef>
                <a:spcPts val="0"/>
              </a:spcBef>
              <a:spcAft>
                <a:spcPts val="0"/>
              </a:spcAft>
              <a:buNone/>
            </a:pPr>
            <a:endParaRPr lang="en-GB" sz="2400" dirty="0">
              <a:solidFill>
                <a:schemeClr val="bg1"/>
              </a:solidFill>
              <a:latin typeface="Arial" panose="020B0604020202020204" pitchFamily="34" charset="0"/>
            </a:endParaRPr>
          </a:p>
          <a:p>
            <a:pPr marL="0" indent="0">
              <a:spcBef>
                <a:spcPts val="0"/>
              </a:spcBef>
              <a:spcAft>
                <a:spcPts val="0"/>
              </a:spcAft>
              <a:buNone/>
            </a:pPr>
            <a:r>
              <a:rPr lang="en-GB" sz="2400" dirty="0">
                <a:solidFill>
                  <a:schemeClr val="bg1"/>
                </a:solidFill>
                <a:latin typeface="Arial" panose="020B0604020202020204" pitchFamily="34" charset="0"/>
              </a:rPr>
              <a:t>#echo the hello world phrase</a:t>
            </a:r>
          </a:p>
          <a:p>
            <a:pPr marL="0" indent="0">
              <a:spcBef>
                <a:spcPts val="0"/>
              </a:spcBef>
              <a:spcAft>
                <a:spcPts val="0"/>
              </a:spcAft>
              <a:buNone/>
            </a:pPr>
            <a:r>
              <a:rPr lang="en-GB" sz="2400" dirty="0">
                <a:solidFill>
                  <a:schemeClr val="bg1"/>
                </a:solidFill>
                <a:latin typeface="Arial" panose="020B0604020202020204" pitchFamily="34" charset="0"/>
              </a:rPr>
              <a:t>echo “Hello World”</a:t>
            </a:r>
          </a:p>
        </p:txBody>
      </p:sp>
      <p:sp>
        <p:nvSpPr>
          <p:cNvPr id="3" name="Title 2"/>
          <p:cNvSpPr>
            <a:spLocks noGrp="1"/>
          </p:cNvSpPr>
          <p:nvPr>
            <p:ph type="title"/>
          </p:nvPr>
        </p:nvSpPr>
        <p:spPr/>
        <p:txBody>
          <a:bodyPr>
            <a:normAutofit fontScale="90000"/>
          </a:bodyPr>
          <a:lstStyle/>
          <a:p>
            <a:r>
              <a:rPr lang="en-GB" dirty="0"/>
              <a:t>Bash Scripting</a:t>
            </a:r>
          </a:p>
        </p:txBody>
      </p:sp>
    </p:spTree>
    <p:extLst>
      <p:ext uri="{BB962C8B-B14F-4D97-AF65-F5344CB8AC3E}">
        <p14:creationId xmlns:p14="http://schemas.microsoft.com/office/powerpoint/2010/main" val="388106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This course aim is to provide;</a:t>
            </a:r>
          </a:p>
          <a:p>
            <a:pPr lvl="1"/>
            <a:r>
              <a:rPr lang="en-GB" dirty="0"/>
              <a:t>An overview of the main tools and components involved in DevOps and CI</a:t>
            </a:r>
          </a:p>
          <a:p>
            <a:pPr lvl="1"/>
            <a:r>
              <a:rPr lang="en-GB" dirty="0"/>
              <a:t>The ability to support software development and deployment.</a:t>
            </a:r>
          </a:p>
          <a:p>
            <a:pPr lvl="1"/>
            <a:endParaRPr lang="en-GB" dirty="0"/>
          </a:p>
          <a:p>
            <a:pPr marL="57150" indent="0">
              <a:buNone/>
            </a:pPr>
            <a:r>
              <a:rPr lang="en-GB" dirty="0"/>
              <a:t>The course begins with looking at an overview of;</a:t>
            </a:r>
          </a:p>
          <a:p>
            <a:pPr marL="800100" lvl="1"/>
            <a:r>
              <a:rPr lang="en-GB" dirty="0"/>
              <a:t>Continuous Integration and Continuous Deployment</a:t>
            </a:r>
          </a:p>
          <a:p>
            <a:pPr marL="800100" lvl="1"/>
            <a:r>
              <a:rPr lang="en-GB" dirty="0"/>
              <a:t>The Linux Operating System</a:t>
            </a:r>
          </a:p>
          <a:p>
            <a:pPr marL="800100" lvl="1"/>
            <a:r>
              <a:rPr lang="en-GB" dirty="0"/>
              <a:t>Automating key parts of a CI Pipeline</a:t>
            </a:r>
          </a:p>
        </p:txBody>
      </p:sp>
      <p:sp>
        <p:nvSpPr>
          <p:cNvPr id="3" name="Title 2"/>
          <p:cNvSpPr>
            <a:spLocks noGrp="1"/>
          </p:cNvSpPr>
          <p:nvPr>
            <p:ph type="title"/>
          </p:nvPr>
        </p:nvSpPr>
        <p:spPr/>
        <p:txBody>
          <a:bodyPr>
            <a:normAutofit fontScale="90000"/>
          </a:bodyPr>
          <a:lstStyle/>
          <a:p>
            <a:r>
              <a:rPr lang="en-GB" dirty="0"/>
              <a:t>Introduction</a:t>
            </a:r>
          </a:p>
        </p:txBody>
      </p:sp>
    </p:spTree>
    <p:extLst>
      <p:ext uri="{BB962C8B-B14F-4D97-AF65-F5344CB8AC3E}">
        <p14:creationId xmlns:p14="http://schemas.microsoft.com/office/powerpoint/2010/main" val="4137968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414000" y="1929600"/>
            <a:ext cx="6668118" cy="4546800"/>
          </a:xfrm>
        </p:spPr>
        <p:txBody>
          <a:bodyPr/>
          <a:lstStyle/>
          <a:p>
            <a:pPr marL="0" indent="0">
              <a:buNone/>
            </a:pPr>
            <a:r>
              <a:rPr lang="en-GB" dirty="0"/>
              <a:t>The example on the right shows a .sh file with a specified interpreter using </a:t>
            </a:r>
            <a:r>
              <a:rPr lang="en-GB" b="1" dirty="0">
                <a:solidFill>
                  <a:schemeClr val="accent1"/>
                </a:solidFill>
              </a:rPr>
              <a:t>BASH (Bourne Again Shell)</a:t>
            </a:r>
            <a:r>
              <a:rPr lang="en-GB" dirty="0"/>
              <a:t> and is currently detailing a hello world script.</a:t>
            </a:r>
          </a:p>
          <a:p>
            <a:pPr marL="0" indent="0">
              <a:buNone/>
            </a:pPr>
            <a:endParaRPr lang="en-GB" dirty="0"/>
          </a:p>
          <a:p>
            <a:pPr marL="0" indent="0">
              <a:buNone/>
            </a:pPr>
            <a:r>
              <a:rPr lang="en-GB" dirty="0"/>
              <a:t>You can see that the ‘Hashtag’ (#) symbolises a comment within the script file.</a:t>
            </a:r>
          </a:p>
          <a:p>
            <a:pPr marL="0" indent="0">
              <a:buNone/>
            </a:pPr>
            <a:endParaRPr lang="en-GB" dirty="0"/>
          </a:p>
          <a:p>
            <a:pPr marL="0" indent="0">
              <a:buNone/>
            </a:pPr>
            <a:r>
              <a:rPr lang="en-GB" dirty="0"/>
              <a:t>Other commands are being executed as normal in the file, however bare in mind these will run in an order starting from the top of the file.</a:t>
            </a:r>
          </a:p>
          <a:p>
            <a:pPr marL="0" indent="0">
              <a:buNone/>
            </a:pPr>
            <a:endParaRPr lang="en-GB" dirty="0"/>
          </a:p>
          <a:p>
            <a:pPr marL="0" indent="0">
              <a:buNone/>
            </a:pPr>
            <a:r>
              <a:rPr lang="en-GB" dirty="0"/>
              <a:t>The following link shows more examples; </a:t>
            </a:r>
          </a:p>
          <a:p>
            <a:pPr marL="0" indent="0">
              <a:buNone/>
            </a:pPr>
            <a:r>
              <a:rPr lang="en-GB" dirty="0">
                <a:hlinkClick r:id="rId3"/>
              </a:rPr>
              <a:t>http://tldp.org/HOWTO/Bash-Prog-Intro-HOWTO.html</a:t>
            </a:r>
            <a:r>
              <a:rPr lang="en-GB" dirty="0"/>
              <a:t> </a:t>
            </a:r>
          </a:p>
          <a:p>
            <a:pPr marL="0" indent="0">
              <a:buNone/>
            </a:pPr>
            <a:endParaRPr lang="en-GB" dirty="0"/>
          </a:p>
          <a:p>
            <a:pPr marL="0" indent="0">
              <a:buNone/>
            </a:pPr>
            <a:endParaRPr lang="en-GB" dirty="0"/>
          </a:p>
        </p:txBody>
      </p:sp>
      <p:sp>
        <p:nvSpPr>
          <p:cNvPr id="5" name="Content Placeholder 4"/>
          <p:cNvSpPr>
            <a:spLocks noGrp="1"/>
          </p:cNvSpPr>
          <p:nvPr>
            <p:ph sz="quarter" idx="16"/>
          </p:nvPr>
        </p:nvSpPr>
        <p:spPr>
          <a:xfrm>
            <a:off x="7082118" y="1663200"/>
            <a:ext cx="4883575" cy="4813199"/>
          </a:xfrm>
          <a:solidFill>
            <a:schemeClr val="tx1">
              <a:lumMod val="50000"/>
              <a:lumOff val="50000"/>
            </a:schemeClr>
          </a:solidFill>
        </p:spPr>
        <p:txBody>
          <a:bodyPr/>
          <a:lstStyle/>
          <a:p>
            <a:pPr marL="0" indent="0">
              <a:spcBef>
                <a:spcPts val="0"/>
              </a:spcBef>
              <a:spcAft>
                <a:spcPts val="0"/>
              </a:spcAft>
              <a:buNone/>
            </a:pPr>
            <a:r>
              <a:rPr lang="en-GB" sz="2000" dirty="0">
                <a:solidFill>
                  <a:schemeClr val="bg1"/>
                </a:solidFill>
                <a:latin typeface="Arial" panose="020B0604020202020204" pitchFamily="34" charset="0"/>
              </a:rPr>
              <a:t>#!/</a:t>
            </a:r>
            <a:r>
              <a:rPr lang="en-GB" sz="2000" dirty="0" err="1">
                <a:solidFill>
                  <a:schemeClr val="bg1"/>
                </a:solidFill>
                <a:latin typeface="Arial" panose="020B0604020202020204" pitchFamily="34" charset="0"/>
              </a:rPr>
              <a:t>usr</a:t>
            </a:r>
            <a:r>
              <a:rPr lang="en-GB" sz="2000" dirty="0">
                <a:solidFill>
                  <a:schemeClr val="bg1"/>
                </a:solidFill>
                <a:latin typeface="Arial" panose="020B0604020202020204" pitchFamily="34" charset="0"/>
              </a:rPr>
              <a:t>/bin/</a:t>
            </a:r>
            <a:r>
              <a:rPr lang="en-GB" sz="2000" dirty="0" err="1">
                <a:solidFill>
                  <a:schemeClr val="bg1"/>
                </a:solidFill>
                <a:latin typeface="Arial" panose="020B0604020202020204" pitchFamily="34" charset="0"/>
              </a:rPr>
              <a:t>env</a:t>
            </a:r>
            <a:r>
              <a:rPr lang="en-GB" sz="2000" dirty="0">
                <a:solidFill>
                  <a:schemeClr val="bg1"/>
                </a:solidFill>
                <a:latin typeface="Arial" panose="020B0604020202020204" pitchFamily="34" charset="0"/>
              </a:rPr>
              <a:t> bash</a:t>
            </a:r>
          </a:p>
          <a:p>
            <a:pPr marL="0" indent="0">
              <a:spcBef>
                <a:spcPts val="0"/>
              </a:spcBef>
              <a:spcAft>
                <a:spcPts val="0"/>
              </a:spcAft>
              <a:buNone/>
            </a:pPr>
            <a:endParaRPr lang="en-GB" sz="2000" dirty="0">
              <a:solidFill>
                <a:schemeClr val="bg1"/>
              </a:solidFill>
              <a:latin typeface="Arial" panose="020B0604020202020204" pitchFamily="34" charset="0"/>
            </a:endParaRPr>
          </a:p>
          <a:p>
            <a:pPr marL="0" indent="0">
              <a:spcBef>
                <a:spcPts val="0"/>
              </a:spcBef>
              <a:spcAft>
                <a:spcPts val="0"/>
              </a:spcAft>
              <a:buNone/>
            </a:pPr>
            <a:r>
              <a:rPr lang="en-GB" sz="2000" dirty="0">
                <a:solidFill>
                  <a:schemeClr val="bg1"/>
                </a:solidFill>
                <a:latin typeface="Arial" panose="020B0604020202020204" pitchFamily="34" charset="0"/>
              </a:rPr>
              <a:t>#update the package manager sources</a:t>
            </a:r>
          </a:p>
          <a:p>
            <a:pPr marL="0" indent="0">
              <a:spcBef>
                <a:spcPts val="0"/>
              </a:spcBef>
              <a:spcAft>
                <a:spcPts val="0"/>
              </a:spcAft>
              <a:buNone/>
            </a:pPr>
            <a:r>
              <a:rPr lang="en-GB" sz="2000" dirty="0">
                <a:solidFill>
                  <a:schemeClr val="bg1"/>
                </a:solidFill>
                <a:latin typeface="Arial" panose="020B0604020202020204" pitchFamily="34" charset="0"/>
              </a:rPr>
              <a:t>sudo apt-get update</a:t>
            </a:r>
          </a:p>
          <a:p>
            <a:pPr marL="0" indent="0">
              <a:spcBef>
                <a:spcPts val="0"/>
              </a:spcBef>
              <a:spcAft>
                <a:spcPts val="0"/>
              </a:spcAft>
              <a:buNone/>
            </a:pPr>
            <a:endParaRPr lang="en-GB" sz="2000" dirty="0">
              <a:solidFill>
                <a:schemeClr val="bg1"/>
              </a:solidFill>
              <a:latin typeface="Arial" panose="020B0604020202020204" pitchFamily="34" charset="0"/>
            </a:endParaRPr>
          </a:p>
          <a:p>
            <a:pPr marL="0" indent="0">
              <a:spcBef>
                <a:spcPts val="0"/>
              </a:spcBef>
              <a:spcAft>
                <a:spcPts val="0"/>
              </a:spcAft>
              <a:buNone/>
            </a:pPr>
            <a:r>
              <a:rPr lang="en-GB" sz="2000" dirty="0">
                <a:solidFill>
                  <a:schemeClr val="bg1"/>
                </a:solidFill>
                <a:latin typeface="Arial" panose="020B0604020202020204" pitchFamily="34" charset="0"/>
              </a:rPr>
              <a:t>#display network information of system</a:t>
            </a:r>
          </a:p>
          <a:p>
            <a:pPr marL="0" indent="0">
              <a:spcBef>
                <a:spcPts val="0"/>
              </a:spcBef>
              <a:spcAft>
                <a:spcPts val="0"/>
              </a:spcAft>
              <a:buNone/>
            </a:pPr>
            <a:r>
              <a:rPr lang="en-GB" sz="2000" dirty="0">
                <a:solidFill>
                  <a:schemeClr val="bg1"/>
                </a:solidFill>
                <a:latin typeface="Arial" panose="020B0604020202020204" pitchFamily="34" charset="0"/>
              </a:rPr>
              <a:t>ifconfig</a:t>
            </a:r>
          </a:p>
          <a:p>
            <a:pPr marL="0" indent="0">
              <a:spcBef>
                <a:spcPts val="0"/>
              </a:spcBef>
              <a:spcAft>
                <a:spcPts val="0"/>
              </a:spcAft>
              <a:buNone/>
            </a:pPr>
            <a:endParaRPr lang="en-GB" sz="2000" dirty="0">
              <a:solidFill>
                <a:schemeClr val="bg1"/>
              </a:solidFill>
              <a:latin typeface="Arial" panose="020B0604020202020204" pitchFamily="34" charset="0"/>
            </a:endParaRPr>
          </a:p>
          <a:p>
            <a:pPr marL="0" indent="0">
              <a:spcBef>
                <a:spcPts val="0"/>
              </a:spcBef>
              <a:spcAft>
                <a:spcPts val="0"/>
              </a:spcAft>
              <a:buNone/>
            </a:pPr>
            <a:r>
              <a:rPr lang="en-GB" sz="2000" dirty="0">
                <a:solidFill>
                  <a:schemeClr val="bg1"/>
                </a:solidFill>
                <a:latin typeface="Arial" panose="020B0604020202020204" pitchFamily="34" charset="0"/>
              </a:rPr>
              <a:t>#Install Java</a:t>
            </a:r>
          </a:p>
          <a:p>
            <a:pPr marL="0" indent="0">
              <a:spcBef>
                <a:spcPts val="0"/>
              </a:spcBef>
              <a:spcAft>
                <a:spcPts val="0"/>
              </a:spcAft>
              <a:buNone/>
            </a:pPr>
            <a:r>
              <a:rPr lang="en-GB" sz="2000" dirty="0">
                <a:solidFill>
                  <a:schemeClr val="bg1"/>
                </a:solidFill>
                <a:latin typeface="Arial" panose="020B0604020202020204" pitchFamily="34" charset="0"/>
              </a:rPr>
              <a:t>sudo apt-get install -y openjdk-7-jdk</a:t>
            </a:r>
          </a:p>
          <a:p>
            <a:pPr marL="0" indent="0">
              <a:spcBef>
                <a:spcPts val="0"/>
              </a:spcBef>
              <a:spcAft>
                <a:spcPts val="0"/>
              </a:spcAft>
              <a:buNone/>
            </a:pPr>
            <a:r>
              <a:rPr lang="en-GB" sz="2000" dirty="0">
                <a:solidFill>
                  <a:schemeClr val="bg1"/>
                </a:solidFill>
                <a:latin typeface="Arial" panose="020B0604020202020204" pitchFamily="34" charset="0"/>
              </a:rPr>
              <a:t>sudo apt-get install -y openjdk-7-jre</a:t>
            </a:r>
          </a:p>
          <a:p>
            <a:pPr marL="0" indent="0">
              <a:spcBef>
                <a:spcPts val="0"/>
              </a:spcBef>
              <a:spcAft>
                <a:spcPts val="0"/>
              </a:spcAft>
              <a:buNone/>
            </a:pPr>
            <a:r>
              <a:rPr lang="en-GB" sz="2000" dirty="0">
                <a:solidFill>
                  <a:schemeClr val="bg1"/>
                </a:solidFill>
                <a:latin typeface="Arial" panose="020B0604020202020204" pitchFamily="34" charset="0"/>
              </a:rPr>
              <a:t>echo "Java Installed"</a:t>
            </a:r>
          </a:p>
        </p:txBody>
      </p:sp>
      <p:sp>
        <p:nvSpPr>
          <p:cNvPr id="3" name="Title 2"/>
          <p:cNvSpPr>
            <a:spLocks noGrp="1"/>
          </p:cNvSpPr>
          <p:nvPr>
            <p:ph type="title"/>
          </p:nvPr>
        </p:nvSpPr>
        <p:spPr/>
        <p:txBody>
          <a:bodyPr>
            <a:normAutofit fontScale="90000"/>
          </a:bodyPr>
          <a:lstStyle/>
          <a:p>
            <a:r>
              <a:rPr lang="en-GB" dirty="0"/>
              <a:t>Bash Scripting</a:t>
            </a:r>
          </a:p>
        </p:txBody>
      </p:sp>
    </p:spTree>
    <p:extLst>
      <p:ext uri="{BB962C8B-B14F-4D97-AF65-F5344CB8AC3E}">
        <p14:creationId xmlns:p14="http://schemas.microsoft.com/office/powerpoint/2010/main" val="845351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Creating a Script file</a:t>
            </a:r>
          </a:p>
        </p:txBody>
      </p:sp>
    </p:spTree>
    <p:extLst>
      <p:ext uri="{BB962C8B-B14F-4D97-AF65-F5344CB8AC3E}">
        <p14:creationId xmlns:p14="http://schemas.microsoft.com/office/powerpoint/2010/main" val="2178383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There are many tasks you will need to perform as a System Administrator.</a:t>
            </a:r>
          </a:p>
          <a:p>
            <a:pPr marL="114300" indent="0">
              <a:buNone/>
            </a:pPr>
            <a:endParaRPr lang="en-GB" dirty="0"/>
          </a:p>
          <a:p>
            <a:pPr marL="114300" indent="0">
              <a:buNone/>
            </a:pPr>
            <a:r>
              <a:rPr lang="en-GB" dirty="0"/>
              <a:t>You will often find something does not work, the reason for this ranges, but usually its due to an out of date package or kernel.</a:t>
            </a:r>
          </a:p>
          <a:p>
            <a:pPr marL="114300" indent="0">
              <a:buNone/>
            </a:pPr>
            <a:endParaRPr lang="en-GB" dirty="0"/>
          </a:p>
          <a:p>
            <a:pPr marL="114300" indent="0">
              <a:buNone/>
            </a:pPr>
            <a:r>
              <a:rPr lang="en-GB" dirty="0"/>
              <a:t>This is easily rectified using the following commands;</a:t>
            </a:r>
          </a:p>
          <a:p>
            <a:pPr marL="114300" indent="0">
              <a:buNone/>
            </a:pPr>
            <a:endParaRPr lang="en-GB" dirty="0"/>
          </a:p>
          <a:p>
            <a:pPr marL="114300" indent="0">
              <a:buNone/>
            </a:pPr>
            <a:r>
              <a:rPr lang="en-GB" b="1" dirty="0">
                <a:solidFill>
                  <a:schemeClr val="accent1"/>
                </a:solidFill>
              </a:rPr>
              <a:t>sudo apt-get update </a:t>
            </a:r>
            <a:r>
              <a:rPr lang="en-GB" dirty="0"/>
              <a:t>– this command will download the package lists from the repositories and “update” them to get information on the newest versions of packages and their dependencies.</a:t>
            </a:r>
          </a:p>
          <a:p>
            <a:pPr marL="114300" indent="0">
              <a:buNone/>
            </a:pPr>
            <a:endParaRPr lang="en-GB" dirty="0"/>
          </a:p>
          <a:p>
            <a:pPr marL="114300" indent="0">
              <a:buNone/>
            </a:pPr>
            <a:r>
              <a:rPr lang="en-GB" b="1" dirty="0">
                <a:solidFill>
                  <a:schemeClr val="accent1"/>
                </a:solidFill>
              </a:rPr>
              <a:t>sudo apt-get update &lt;package-name&gt;</a:t>
            </a:r>
            <a:r>
              <a:rPr lang="en-GB" dirty="0"/>
              <a:t> - this command will do the above for the named package. </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OS Configuration</a:t>
            </a:r>
          </a:p>
        </p:txBody>
      </p:sp>
    </p:spTree>
    <p:extLst>
      <p:ext uri="{BB962C8B-B14F-4D97-AF65-F5344CB8AC3E}">
        <p14:creationId xmlns:p14="http://schemas.microsoft.com/office/powerpoint/2010/main" val="185031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Packages are how Linux handles software. We can install new tools using either our package management tool (apt-get, yum etc) or using tarball files.</a:t>
            </a:r>
          </a:p>
          <a:p>
            <a:pPr marL="114300" indent="0">
              <a:buNone/>
            </a:pPr>
            <a:endParaRPr lang="en-GB" dirty="0"/>
          </a:p>
          <a:p>
            <a:pPr marL="114300" indent="0">
              <a:spcAft>
                <a:spcPts val="0"/>
              </a:spcAft>
              <a:buNone/>
            </a:pPr>
            <a:r>
              <a:rPr lang="en-GB" dirty="0"/>
              <a:t>When installing packages manually, always try to follow a set structure;</a:t>
            </a:r>
          </a:p>
          <a:p>
            <a:pPr marL="114300" indent="0">
              <a:spcBef>
                <a:spcPts val="0"/>
              </a:spcBef>
              <a:spcAft>
                <a:spcPts val="0"/>
              </a:spcAft>
              <a:buNone/>
            </a:pPr>
            <a:endParaRPr lang="en-GB" dirty="0"/>
          </a:p>
          <a:p>
            <a:pPr marL="857250" lvl="1"/>
            <a:r>
              <a:rPr lang="en-GB" dirty="0"/>
              <a:t>Create the directory</a:t>
            </a:r>
          </a:p>
          <a:p>
            <a:pPr marL="857250" lvl="1"/>
            <a:r>
              <a:rPr lang="en-GB" dirty="0"/>
              <a:t>Obtain the file(s)</a:t>
            </a:r>
          </a:p>
          <a:p>
            <a:pPr marL="857250" lvl="1"/>
            <a:r>
              <a:rPr lang="en-GB" dirty="0"/>
              <a:t>Extract the file(s)</a:t>
            </a:r>
          </a:p>
          <a:p>
            <a:pPr marL="857250" lvl="1"/>
            <a:r>
              <a:rPr lang="en-GB" dirty="0"/>
              <a:t>Update the links*</a:t>
            </a:r>
          </a:p>
          <a:p>
            <a:pPr marL="857250" lvl="1"/>
            <a:r>
              <a:rPr lang="en-GB" dirty="0"/>
              <a:t>Set the environment variables*</a:t>
            </a:r>
          </a:p>
          <a:p>
            <a:pPr marL="857250" lvl="1"/>
            <a:r>
              <a:rPr lang="en-GB" dirty="0"/>
              <a:t>Test the version*</a:t>
            </a:r>
          </a:p>
          <a:p>
            <a:pPr marL="114300" indent="0">
              <a:buNone/>
            </a:pPr>
            <a:r>
              <a:rPr lang="en-GB" dirty="0"/>
              <a:t>			</a:t>
            </a:r>
            <a:r>
              <a:rPr lang="en-GB" i="1" dirty="0"/>
              <a:t>* Depending on what you’re installing, depends on which of these you do.</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OS Configuration - Installing new packages</a:t>
            </a:r>
          </a:p>
        </p:txBody>
      </p:sp>
    </p:spTree>
    <p:extLst>
      <p:ext uri="{BB962C8B-B14F-4D97-AF65-F5344CB8AC3E}">
        <p14:creationId xmlns:p14="http://schemas.microsoft.com/office/powerpoint/2010/main" val="1949033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Navigate to the “/opt” directory. This is used for programs that are going to be invoked by users. So for things like Java and maven.</a:t>
            </a:r>
          </a:p>
          <a:p>
            <a:pPr marL="114300" indent="0">
              <a:buNone/>
            </a:pPr>
            <a:endParaRPr lang="en-GB" dirty="0"/>
          </a:p>
          <a:p>
            <a:pPr marL="114300" indent="0">
              <a:buNone/>
            </a:pPr>
            <a:r>
              <a:rPr lang="en-GB" dirty="0"/>
              <a:t>	</a:t>
            </a:r>
            <a:r>
              <a:rPr lang="en-GB" b="1" dirty="0">
                <a:solidFill>
                  <a:schemeClr val="accent1"/>
                </a:solidFill>
              </a:rPr>
              <a:t>cd /opt</a:t>
            </a:r>
          </a:p>
          <a:p>
            <a:pPr marL="114300" indent="0">
              <a:buNone/>
            </a:pPr>
            <a:endParaRPr lang="en-GB" dirty="0"/>
          </a:p>
          <a:p>
            <a:pPr marL="114300" indent="0">
              <a:buNone/>
            </a:pPr>
            <a:r>
              <a:rPr lang="en-GB" dirty="0"/>
              <a:t>You should have copies of the java.tar.gz file inside the “DevOps Short” folder you have all been given. Transfer this to your virtual machine (using either SCP or your shared folder)</a:t>
            </a:r>
          </a:p>
          <a:p>
            <a:pPr marL="114300" indent="0">
              <a:buNone/>
            </a:pPr>
            <a:endParaRPr lang="en-GB" dirty="0"/>
          </a:p>
          <a:p>
            <a:pPr marL="114300" indent="0">
              <a:buNone/>
            </a:pPr>
            <a:r>
              <a:rPr lang="en-GB" dirty="0"/>
              <a:t>Now we need to extract this folder. </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Packages - Installing Java</a:t>
            </a:r>
          </a:p>
        </p:txBody>
      </p:sp>
    </p:spTree>
    <p:extLst>
      <p:ext uri="{BB962C8B-B14F-4D97-AF65-F5344CB8AC3E}">
        <p14:creationId xmlns:p14="http://schemas.microsoft.com/office/powerpoint/2010/main" val="4078354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You need to establish with extraction tool you should use first.</a:t>
            </a:r>
          </a:p>
          <a:p>
            <a:pPr marL="114300" indent="0">
              <a:buNone/>
            </a:pPr>
            <a:endParaRPr lang="en-GB" dirty="0"/>
          </a:p>
          <a:p>
            <a:pPr marL="114300" indent="0">
              <a:buNone/>
            </a:pPr>
            <a:r>
              <a:rPr lang="en-GB" dirty="0"/>
              <a:t>Tarball files = tar package</a:t>
            </a:r>
          </a:p>
          <a:p>
            <a:pPr marL="114300" indent="0">
              <a:buNone/>
            </a:pPr>
            <a:r>
              <a:rPr lang="en-GB" dirty="0"/>
              <a:t>Zip files = zip package</a:t>
            </a:r>
          </a:p>
          <a:p>
            <a:pPr marL="114300" indent="0">
              <a:buNone/>
            </a:pPr>
            <a:endParaRPr lang="en-GB" dirty="0"/>
          </a:p>
          <a:p>
            <a:pPr marL="114300" indent="0">
              <a:buNone/>
            </a:pPr>
            <a:r>
              <a:rPr lang="en-GB" dirty="0"/>
              <a:t>Executing the following command should extract the contents of the tarball file, and present you with the folder </a:t>
            </a:r>
            <a:r>
              <a:rPr lang="en-GB" b="1" dirty="0">
                <a:solidFill>
                  <a:schemeClr val="accent1"/>
                </a:solidFill>
              </a:rPr>
              <a:t>jdk1.8.0_45</a:t>
            </a:r>
          </a:p>
          <a:p>
            <a:pPr marL="114300" indent="0">
              <a:buNone/>
            </a:pPr>
            <a:r>
              <a:rPr lang="en-GB" b="1" dirty="0">
                <a:solidFill>
                  <a:schemeClr val="accent1"/>
                </a:solidFill>
              </a:rPr>
              <a:t>	</a:t>
            </a:r>
          </a:p>
          <a:p>
            <a:pPr marL="114300" indent="0">
              <a:buNone/>
            </a:pPr>
            <a:r>
              <a:rPr lang="en-GB" b="1" dirty="0">
                <a:solidFill>
                  <a:schemeClr val="accent1"/>
                </a:solidFill>
              </a:rPr>
              <a:t>	sudo tar zxvf java.tar.gz</a:t>
            </a:r>
          </a:p>
          <a:p>
            <a:pPr marL="114300" indent="0">
              <a:buNone/>
            </a:pPr>
            <a:endParaRPr lang="en-GB" dirty="0"/>
          </a:p>
          <a:p>
            <a:pPr marL="114300" indent="0">
              <a:buNone/>
            </a:pPr>
            <a:r>
              <a:rPr lang="en-GB" dirty="0"/>
              <a:t>What do the flags </a:t>
            </a:r>
            <a:r>
              <a:rPr lang="en-GB" b="1" dirty="0">
                <a:solidFill>
                  <a:schemeClr val="accent1"/>
                </a:solidFill>
              </a:rPr>
              <a:t>zxvf</a:t>
            </a:r>
            <a:r>
              <a:rPr lang="en-GB" dirty="0"/>
              <a:t> does? - Be aware of the casing of the letter too.</a:t>
            </a:r>
          </a:p>
        </p:txBody>
      </p:sp>
      <p:sp>
        <p:nvSpPr>
          <p:cNvPr id="3" name="Title 2"/>
          <p:cNvSpPr>
            <a:spLocks noGrp="1"/>
          </p:cNvSpPr>
          <p:nvPr>
            <p:ph type="title"/>
          </p:nvPr>
        </p:nvSpPr>
        <p:spPr/>
        <p:txBody>
          <a:bodyPr>
            <a:normAutofit fontScale="90000"/>
          </a:bodyPr>
          <a:lstStyle/>
          <a:p>
            <a:r>
              <a:rPr lang="en-GB" dirty="0"/>
              <a:t>Packages - Installing Java</a:t>
            </a:r>
          </a:p>
        </p:txBody>
      </p:sp>
    </p:spTree>
    <p:extLst>
      <p:ext uri="{BB962C8B-B14F-4D97-AF65-F5344CB8AC3E}">
        <p14:creationId xmlns:p14="http://schemas.microsoft.com/office/powerpoint/2010/main" val="269231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This next command allows us to set up symbolic links between the application we are installing and the application. We associate this with a word.</a:t>
            </a:r>
          </a:p>
          <a:p>
            <a:pPr marL="114300" indent="0">
              <a:buNone/>
            </a:pPr>
            <a:endParaRPr lang="en-GB" dirty="0"/>
          </a:p>
          <a:p>
            <a:pPr marL="114300" indent="0">
              <a:buNone/>
            </a:pPr>
            <a:r>
              <a:rPr lang="en-GB" sz="2400" dirty="0"/>
              <a:t>update-alternatives --install /</a:t>
            </a:r>
            <a:r>
              <a:rPr lang="en-GB" sz="2400" dirty="0" err="1"/>
              <a:t>usr</a:t>
            </a:r>
            <a:r>
              <a:rPr lang="en-GB" sz="2400" dirty="0"/>
              <a:t>/bin/java </a:t>
            </a:r>
            <a:r>
              <a:rPr lang="en-GB" sz="2400" dirty="0" err="1"/>
              <a:t>java</a:t>
            </a:r>
            <a:r>
              <a:rPr lang="en-GB" sz="2400" dirty="0"/>
              <a:t> /opt/jdk1.8.0_45/bin/java 100</a:t>
            </a:r>
          </a:p>
          <a:p>
            <a:pPr marL="114300" indent="0">
              <a:buNone/>
            </a:pPr>
            <a:r>
              <a:rPr lang="en-GB" sz="2400" dirty="0"/>
              <a:t>update-alternatives --install /</a:t>
            </a:r>
            <a:r>
              <a:rPr lang="en-GB" sz="2400" dirty="0" err="1"/>
              <a:t>usr</a:t>
            </a:r>
            <a:r>
              <a:rPr lang="en-GB" sz="2400" dirty="0"/>
              <a:t>/bin/javac </a:t>
            </a:r>
            <a:r>
              <a:rPr lang="en-GB" sz="2400" dirty="0" err="1"/>
              <a:t>javac</a:t>
            </a:r>
            <a:r>
              <a:rPr lang="en-GB" sz="2400" dirty="0"/>
              <a:t> /opt/jdk1.8.0_45/bin/javac 100</a:t>
            </a:r>
          </a:p>
          <a:p>
            <a:pPr marL="114300" indent="0">
              <a:buNone/>
            </a:pPr>
            <a:r>
              <a:rPr lang="en-GB" sz="2400" dirty="0"/>
              <a:t>update-alternatives --config java</a:t>
            </a:r>
          </a:p>
          <a:p>
            <a:pPr marL="114300" indent="0">
              <a:buNone/>
            </a:pPr>
            <a:endParaRPr lang="en-GB" dirty="0"/>
          </a:p>
          <a:p>
            <a:pPr marL="114300" indent="0">
              <a:buNone/>
            </a:pPr>
            <a:r>
              <a:rPr lang="en-GB" dirty="0"/>
              <a:t>At this point Java should be set up and ready to go on your system. We can easily test it with the version checking command listed below;</a:t>
            </a:r>
          </a:p>
          <a:p>
            <a:pPr marL="114300" indent="0">
              <a:buNone/>
            </a:pPr>
            <a:endParaRPr lang="en-GB" dirty="0"/>
          </a:p>
          <a:p>
            <a:pPr marL="114300" indent="0">
              <a:buNone/>
            </a:pPr>
            <a:r>
              <a:rPr lang="en-GB" dirty="0"/>
              <a:t>	</a:t>
            </a:r>
            <a:r>
              <a:rPr lang="en-GB" sz="2000" dirty="0"/>
              <a:t>java -version</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Packages - Installing Java</a:t>
            </a:r>
          </a:p>
        </p:txBody>
      </p:sp>
    </p:spTree>
    <p:extLst>
      <p:ext uri="{BB962C8B-B14F-4D97-AF65-F5344CB8AC3E}">
        <p14:creationId xmlns:p14="http://schemas.microsoft.com/office/powerpoint/2010/main" val="1977784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Installing Java &amp; Maven</a:t>
            </a:r>
          </a:p>
        </p:txBody>
      </p:sp>
    </p:spTree>
    <p:extLst>
      <p:ext uri="{BB962C8B-B14F-4D97-AF65-F5344CB8AC3E}">
        <p14:creationId xmlns:p14="http://schemas.microsoft.com/office/powerpoint/2010/main" val="2071085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Security within DevOps is a complex area, but it is necessary for the safety of our software and systems.</a:t>
            </a:r>
          </a:p>
          <a:p>
            <a:pPr marL="114300" indent="0">
              <a:buNone/>
            </a:pPr>
            <a:endParaRPr lang="en-GB" dirty="0"/>
          </a:p>
          <a:p>
            <a:pPr marL="114300" indent="0">
              <a:buNone/>
            </a:pPr>
            <a:r>
              <a:rPr lang="en-GB" dirty="0"/>
              <a:t>IP Tables is a flexible firewall utility built for Linux operating systems.</a:t>
            </a:r>
          </a:p>
          <a:p>
            <a:pPr marL="114300" indent="0">
              <a:buNone/>
            </a:pPr>
            <a:endParaRPr lang="en-GB" dirty="0"/>
          </a:p>
          <a:p>
            <a:pPr marL="114300" indent="0">
              <a:buNone/>
            </a:pPr>
            <a:r>
              <a:rPr lang="en-GB" dirty="0"/>
              <a:t>It is a command-line tool that uses policy chains to allow or block traffic.</a:t>
            </a:r>
          </a:p>
          <a:p>
            <a:pPr marL="857250" lvl="1"/>
            <a:r>
              <a:rPr lang="en-GB" dirty="0"/>
              <a:t>When a connection tries to establish itself on your system, IPTables looks for a rule in its list to match it too.</a:t>
            </a:r>
          </a:p>
          <a:p>
            <a:pPr marL="857250" lvl="1"/>
            <a:r>
              <a:rPr lang="en-GB" dirty="0"/>
              <a:t>If one cannot be found, it would resort to the default action.</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Linux Security</a:t>
            </a:r>
          </a:p>
        </p:txBody>
      </p:sp>
    </p:spTree>
    <p:extLst>
      <p:ext uri="{BB962C8B-B14F-4D97-AF65-F5344CB8AC3E}">
        <p14:creationId xmlns:p14="http://schemas.microsoft.com/office/powerpoint/2010/main" val="3325450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114300" indent="0">
              <a:buNone/>
            </a:pPr>
            <a:r>
              <a:rPr lang="en-GB" dirty="0"/>
              <a:t>You need to be very careful when configuring iptables rules, especially if you’ve used an SSH connection into a server. (e.g. puTTY)</a:t>
            </a:r>
          </a:p>
          <a:p>
            <a:pPr marL="114300" indent="0">
              <a:buNone/>
            </a:pPr>
            <a:endParaRPr lang="en-GB" dirty="0"/>
          </a:p>
          <a:p>
            <a:pPr marL="114300" indent="0">
              <a:buNone/>
            </a:pPr>
            <a:r>
              <a:rPr lang="en-GB" dirty="0"/>
              <a:t>One wrong command could permanently lock you out of the remote system, until someone manually turns up and fixes the problem on the machine.</a:t>
            </a:r>
          </a:p>
          <a:p>
            <a:pPr marL="114300" indent="0">
              <a:buNone/>
            </a:pPr>
            <a:endParaRPr lang="en-GB" dirty="0"/>
          </a:p>
          <a:p>
            <a:pPr marL="114300" indent="0">
              <a:buNone/>
            </a:pPr>
            <a:r>
              <a:rPr lang="en-GB" dirty="0"/>
              <a:t>IP Tables usually always comes installed on every Linux distribution, but if you do need to install or update it, use the following command.</a:t>
            </a:r>
          </a:p>
          <a:p>
            <a:pPr marL="114300" indent="0">
              <a:buNone/>
            </a:pPr>
            <a:endParaRPr lang="en-GB" dirty="0"/>
          </a:p>
          <a:p>
            <a:pPr marL="114300" indent="0">
              <a:buNone/>
            </a:pPr>
            <a:r>
              <a:rPr lang="en-GB" dirty="0"/>
              <a:t>	</a:t>
            </a:r>
            <a:r>
              <a:rPr lang="en-GB" b="1" dirty="0">
                <a:solidFill>
                  <a:schemeClr val="accent1"/>
                </a:solidFill>
              </a:rPr>
              <a:t>sudo apt-get install iptables</a:t>
            </a:r>
          </a:p>
        </p:txBody>
      </p:sp>
      <p:sp>
        <p:nvSpPr>
          <p:cNvPr id="3" name="Title 2"/>
          <p:cNvSpPr>
            <a:spLocks noGrp="1"/>
          </p:cNvSpPr>
          <p:nvPr>
            <p:ph type="title"/>
          </p:nvPr>
        </p:nvSpPr>
        <p:spPr/>
        <p:txBody>
          <a:bodyPr>
            <a:normAutofit fontScale="90000"/>
          </a:bodyPr>
          <a:lstStyle/>
          <a:p>
            <a:r>
              <a:rPr lang="en-GB" dirty="0"/>
              <a:t>Linux Security</a:t>
            </a:r>
          </a:p>
        </p:txBody>
      </p:sp>
    </p:spTree>
    <p:extLst>
      <p:ext uri="{BB962C8B-B14F-4D97-AF65-F5344CB8AC3E}">
        <p14:creationId xmlns:p14="http://schemas.microsoft.com/office/powerpoint/2010/main" val="50991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Continuous Integration and Continuous Deployment</a:t>
            </a:r>
          </a:p>
        </p:txBody>
      </p:sp>
      <p:sp>
        <p:nvSpPr>
          <p:cNvPr id="3" name="Subtitle 2"/>
          <p:cNvSpPr>
            <a:spLocks noGrp="1"/>
          </p:cNvSpPr>
          <p:nvPr>
            <p:ph type="subTitle" idx="1"/>
          </p:nvPr>
        </p:nvSpPr>
        <p:spPr/>
        <p:txBody>
          <a:bodyPr/>
          <a:lstStyle/>
          <a:p>
            <a:r>
              <a:rPr lang="en-GB" dirty="0"/>
              <a:t>Module one</a:t>
            </a:r>
          </a:p>
        </p:txBody>
      </p:sp>
    </p:spTree>
    <p:extLst>
      <p:ext uri="{BB962C8B-B14F-4D97-AF65-F5344CB8AC3E}">
        <p14:creationId xmlns:p14="http://schemas.microsoft.com/office/powerpoint/2010/main" val="51328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Linux Security</a:t>
            </a:r>
          </a:p>
        </p:txBody>
      </p:sp>
      <p:sp>
        <p:nvSpPr>
          <p:cNvPr id="4" name="Text Placeholder 6"/>
          <p:cNvSpPr txBox="1">
            <a:spLocks/>
          </p:cNvSpPr>
          <p:nvPr/>
        </p:nvSpPr>
        <p:spPr>
          <a:xfrm>
            <a:off x="413999" y="1925043"/>
            <a:ext cx="3783105" cy="469724"/>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20000"/>
              </a:lnSpc>
              <a:spcBef>
                <a:spcPts val="0"/>
              </a:spcBef>
              <a:spcAft>
                <a:spcPts val="0"/>
              </a:spcAft>
              <a:buClr>
                <a:srgbClr val="079ACF"/>
              </a:buClr>
              <a:buSzTx/>
              <a:buFont typeface="Wingdings" charset="2"/>
              <a:buNone/>
              <a:tabLst/>
              <a:defRPr/>
            </a:pPr>
            <a:r>
              <a:rPr kumimoji="0" lang="en-GB" sz="2000" b="0" i="0" u="none" strike="noStrike" kern="1200" cap="none" spc="0" normalizeH="0" baseline="0" noProof="0" dirty="0">
                <a:ln>
                  <a:noFill/>
                </a:ln>
                <a:solidFill>
                  <a:srgbClr val="F7F7F7">
                    <a:lumMod val="25000"/>
                  </a:srgbClr>
                </a:solidFill>
                <a:effectLst/>
                <a:uLnTx/>
                <a:uFillTx/>
                <a:latin typeface="Arial"/>
                <a:ea typeface="+mn-ea"/>
              </a:rPr>
              <a:t>Input</a:t>
            </a:r>
          </a:p>
        </p:txBody>
      </p:sp>
      <p:sp>
        <p:nvSpPr>
          <p:cNvPr id="5" name="Text Placeholder 7"/>
          <p:cNvSpPr txBox="1">
            <a:spLocks/>
          </p:cNvSpPr>
          <p:nvPr/>
        </p:nvSpPr>
        <p:spPr>
          <a:xfrm>
            <a:off x="414000" y="2447625"/>
            <a:ext cx="3783105" cy="3550953"/>
          </a:xfrm>
          <a:prstGeom prst="rect">
            <a:avLst/>
          </a:prstGeom>
        </p:spPr>
        <p:txBody>
          <a:bodyPr vert="horz" lIns="91440" tIns="45720" rIns="91440" bIns="45720" rtlCol="0">
            <a:no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This chain is used to control the behavior for incoming connections. </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US" sz="1400" b="0" i="0" u="none" strike="noStrike" kern="1200" cap="none" spc="0" normalizeH="0" baseline="0" noProof="0" dirty="0">
              <a:ln>
                <a:noFill/>
              </a:ln>
              <a:solidFill>
                <a:srgbClr val="F7F7F7">
                  <a:lumMod val="25000"/>
                </a:srgbClr>
              </a:solidFill>
              <a:effectLst/>
              <a:uLnTx/>
              <a:uFillTx/>
              <a:latin typeface="Arial"/>
              <a:ea typeface="+mn-ea"/>
            </a:endParaRP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For example, if a user attempts to SSH into your PC/server, iptables will attempt to match the IP address and port to a rule in the input chain.</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GB" sz="1400" b="0" i="0" u="none" strike="noStrike" kern="1200" cap="none" spc="0" normalizeH="0" baseline="0" noProof="0" dirty="0">
              <a:ln>
                <a:noFill/>
              </a:ln>
              <a:solidFill>
                <a:srgbClr val="F7F7F7">
                  <a:lumMod val="50000"/>
                </a:srgbClr>
              </a:solidFill>
              <a:effectLst/>
              <a:uLnTx/>
              <a:uFillTx/>
              <a:latin typeface="Arial"/>
              <a:ea typeface="+mn-ea"/>
            </a:endParaRPr>
          </a:p>
        </p:txBody>
      </p:sp>
      <p:sp>
        <p:nvSpPr>
          <p:cNvPr id="6" name="Text Placeholder 8"/>
          <p:cNvSpPr txBox="1">
            <a:spLocks/>
          </p:cNvSpPr>
          <p:nvPr/>
        </p:nvSpPr>
        <p:spPr>
          <a:xfrm>
            <a:off x="4469990" y="1925043"/>
            <a:ext cx="3783105" cy="469724"/>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20000"/>
              </a:lnSpc>
              <a:spcBef>
                <a:spcPts val="0"/>
              </a:spcBef>
              <a:spcAft>
                <a:spcPts val="0"/>
              </a:spcAft>
              <a:buClr>
                <a:srgbClr val="079ACF"/>
              </a:buClr>
              <a:buSzTx/>
              <a:buFont typeface="Wingdings" charset="2"/>
              <a:buNone/>
              <a:tabLst/>
              <a:defRPr/>
            </a:pPr>
            <a:r>
              <a:rPr kumimoji="0" lang="en-GB" sz="2000" b="0" i="0" u="none" strike="noStrike" kern="1200" cap="none" spc="0" normalizeH="0" baseline="0" noProof="0">
                <a:ln>
                  <a:noFill/>
                </a:ln>
                <a:solidFill>
                  <a:srgbClr val="F7F7F7">
                    <a:lumMod val="25000"/>
                  </a:srgbClr>
                </a:solidFill>
                <a:effectLst/>
                <a:uLnTx/>
                <a:uFillTx/>
                <a:latin typeface="Arial"/>
                <a:ea typeface="+mn-ea"/>
              </a:rPr>
              <a:t>Forward</a:t>
            </a:r>
            <a:endParaRPr kumimoji="0" lang="en-GB" sz="2000" b="0" i="0" u="none" strike="noStrike" kern="1200" cap="none" spc="0" normalizeH="0" baseline="0" noProof="0" dirty="0">
              <a:ln>
                <a:noFill/>
              </a:ln>
              <a:solidFill>
                <a:srgbClr val="F7F7F7">
                  <a:lumMod val="25000"/>
                </a:srgbClr>
              </a:solidFill>
              <a:effectLst/>
              <a:uLnTx/>
              <a:uFillTx/>
              <a:latin typeface="Arial"/>
              <a:ea typeface="+mn-ea"/>
            </a:endParaRPr>
          </a:p>
        </p:txBody>
      </p:sp>
      <p:sp>
        <p:nvSpPr>
          <p:cNvPr id="7" name="Text Placeholder 9"/>
          <p:cNvSpPr txBox="1">
            <a:spLocks/>
          </p:cNvSpPr>
          <p:nvPr/>
        </p:nvSpPr>
        <p:spPr>
          <a:xfrm>
            <a:off x="4469989" y="2447624"/>
            <a:ext cx="3783105" cy="3550953"/>
          </a:xfrm>
          <a:prstGeom prst="rect">
            <a:avLst/>
          </a:prstGeom>
        </p:spPr>
        <p:txBody>
          <a:bodyPr vert="horz" lIns="91440" tIns="45720" rIns="91440" bIns="45720" rtlCol="0">
            <a:no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This chain is used for incoming connections that are not actually being delivered locally. </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US" sz="1400" b="0" i="0" u="none" strike="noStrike" kern="1200" cap="none" spc="0" normalizeH="0" baseline="0" noProof="0" dirty="0">
              <a:ln>
                <a:noFill/>
              </a:ln>
              <a:solidFill>
                <a:srgbClr val="F7F7F7">
                  <a:lumMod val="25000"/>
                </a:srgbClr>
              </a:solidFill>
              <a:effectLst/>
              <a:uLnTx/>
              <a:uFillTx/>
              <a:latin typeface="Arial"/>
              <a:ea typeface="+mn-ea"/>
            </a:endParaRP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Think of a router – data is always being sent to it but rarely actually destined for the router itself; the data is just forward to its target.</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US" sz="1400" b="0" i="0" u="none" strike="noStrike" kern="1200" cap="none" spc="0" normalizeH="0" baseline="0" noProof="0" dirty="0">
              <a:ln>
                <a:noFill/>
              </a:ln>
              <a:solidFill>
                <a:srgbClr val="F7F7F7">
                  <a:lumMod val="25000"/>
                </a:srgbClr>
              </a:solidFill>
              <a:effectLst/>
              <a:uLnTx/>
              <a:uFillTx/>
              <a:latin typeface="Arial"/>
              <a:ea typeface="+mn-ea"/>
            </a:endParaRP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Unless you are doing some kind of routing, NATing, or something else on your system that requires forwarding, you are unlikely to use this chain </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GB" sz="1400" b="0" i="0" u="none" strike="noStrike" kern="1200" cap="none" spc="0" normalizeH="0" baseline="0" noProof="0" dirty="0">
              <a:ln>
                <a:noFill/>
              </a:ln>
              <a:solidFill>
                <a:srgbClr val="F7F7F7">
                  <a:lumMod val="50000"/>
                </a:srgbClr>
              </a:solidFill>
              <a:effectLst/>
              <a:uLnTx/>
              <a:uFillTx/>
              <a:latin typeface="Arial"/>
              <a:ea typeface="+mn-ea"/>
            </a:endParaRPr>
          </a:p>
        </p:txBody>
      </p:sp>
      <p:sp>
        <p:nvSpPr>
          <p:cNvPr id="8" name="Text Placeholder 10"/>
          <p:cNvSpPr txBox="1">
            <a:spLocks/>
          </p:cNvSpPr>
          <p:nvPr/>
        </p:nvSpPr>
        <p:spPr>
          <a:xfrm>
            <a:off x="8253093" y="1949568"/>
            <a:ext cx="3783105" cy="469724"/>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20000"/>
              </a:lnSpc>
              <a:spcBef>
                <a:spcPts val="0"/>
              </a:spcBef>
              <a:spcAft>
                <a:spcPts val="0"/>
              </a:spcAft>
              <a:buClr>
                <a:srgbClr val="079ACF"/>
              </a:buClr>
              <a:buSzTx/>
              <a:buFont typeface="Wingdings" charset="2"/>
              <a:buNone/>
              <a:tabLst/>
              <a:defRPr/>
            </a:pPr>
            <a:r>
              <a:rPr kumimoji="0" lang="en-GB" sz="2000" b="0" i="0" u="none" strike="noStrike" kern="1200" cap="none" spc="0" normalizeH="0" baseline="0" noProof="0">
                <a:ln>
                  <a:noFill/>
                </a:ln>
                <a:solidFill>
                  <a:srgbClr val="F7F7F7">
                    <a:lumMod val="25000"/>
                  </a:srgbClr>
                </a:solidFill>
                <a:effectLst/>
                <a:uLnTx/>
                <a:uFillTx/>
                <a:latin typeface="Arial"/>
                <a:ea typeface="+mn-ea"/>
              </a:rPr>
              <a:t>Output</a:t>
            </a:r>
            <a:endParaRPr kumimoji="0" lang="en-GB" sz="2000" b="0" i="0" u="none" strike="noStrike" kern="1200" cap="none" spc="0" normalizeH="0" baseline="0" noProof="0" dirty="0">
              <a:ln>
                <a:noFill/>
              </a:ln>
              <a:solidFill>
                <a:srgbClr val="F7F7F7">
                  <a:lumMod val="25000"/>
                </a:srgbClr>
              </a:solidFill>
              <a:effectLst/>
              <a:uLnTx/>
              <a:uFillTx/>
              <a:latin typeface="Arial"/>
              <a:ea typeface="+mn-ea"/>
            </a:endParaRPr>
          </a:p>
        </p:txBody>
      </p:sp>
      <p:sp>
        <p:nvSpPr>
          <p:cNvPr id="9" name="Text Placeholder 11"/>
          <p:cNvSpPr txBox="1">
            <a:spLocks/>
          </p:cNvSpPr>
          <p:nvPr/>
        </p:nvSpPr>
        <p:spPr>
          <a:xfrm>
            <a:off x="8253093" y="2394767"/>
            <a:ext cx="3783105" cy="3550953"/>
          </a:xfrm>
          <a:prstGeom prst="rect">
            <a:avLst/>
          </a:prstGeom>
        </p:spPr>
        <p:txBody>
          <a:bodyPr vert="horz" lIns="91440" tIns="45720" rIns="91440" bIns="45720" rtlCol="0">
            <a:norm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This chain is used for outgoing connections. </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US" sz="1400" b="0" i="0" u="none" strike="noStrike" kern="1200" cap="none" spc="0" normalizeH="0" baseline="0" noProof="0" dirty="0">
              <a:ln>
                <a:noFill/>
              </a:ln>
              <a:solidFill>
                <a:srgbClr val="F7F7F7">
                  <a:lumMod val="25000"/>
                </a:srgbClr>
              </a:solidFill>
              <a:effectLst/>
              <a:uLnTx/>
              <a:uFillTx/>
              <a:latin typeface="Arial"/>
              <a:ea typeface="+mn-ea"/>
            </a:endParaRP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r>
              <a:rPr kumimoji="0" lang="en-US" sz="1400" b="0" i="0" u="none" strike="noStrike" kern="1200" cap="none" spc="0" normalizeH="0" baseline="0" noProof="0" dirty="0">
                <a:ln>
                  <a:noFill/>
                </a:ln>
                <a:solidFill>
                  <a:srgbClr val="F7F7F7">
                    <a:lumMod val="25000"/>
                  </a:srgbClr>
                </a:solidFill>
                <a:effectLst/>
                <a:uLnTx/>
                <a:uFillTx/>
                <a:latin typeface="Arial"/>
                <a:ea typeface="+mn-ea"/>
              </a:rPr>
              <a:t>For example, if you try to ping google.co.uk, iptables will check its output chain to see what the rules are regarding ping and google.co.uk before making a decision to allow or deny the connection attempt.</a:t>
            </a:r>
          </a:p>
          <a:p>
            <a:pPr marL="0" marR="0" lvl="0" indent="0" algn="l" defTabSz="457200" rtl="0" eaLnBrk="1" fontAlgn="auto" latinLnBrk="0" hangingPunct="1">
              <a:lnSpc>
                <a:spcPct val="130000"/>
              </a:lnSpc>
              <a:spcBef>
                <a:spcPts val="0"/>
              </a:spcBef>
              <a:spcAft>
                <a:spcPts val="0"/>
              </a:spcAft>
              <a:buClr>
                <a:srgbClr val="079ACF"/>
              </a:buClr>
              <a:buSzTx/>
              <a:buFont typeface="Wingdings" charset="2"/>
              <a:buNone/>
              <a:tabLst/>
              <a:defRPr/>
            </a:pPr>
            <a:endParaRPr kumimoji="0" lang="en-GB" sz="1400" b="0" i="0" u="none" strike="noStrike" kern="1200" cap="none" spc="0" normalizeH="0" baseline="0" noProof="0" dirty="0">
              <a:ln>
                <a:noFill/>
              </a:ln>
              <a:solidFill>
                <a:srgbClr val="F7F7F7">
                  <a:lumMod val="50000"/>
                </a:srgbClr>
              </a:solidFill>
              <a:effectLst/>
              <a:uLnTx/>
              <a:uFillTx/>
              <a:latin typeface="Arial"/>
              <a:ea typeface="+mn-ea"/>
            </a:endParaRPr>
          </a:p>
        </p:txBody>
      </p:sp>
    </p:spTree>
    <p:extLst>
      <p:ext uri="{BB962C8B-B14F-4D97-AF65-F5344CB8AC3E}">
        <p14:creationId xmlns:p14="http://schemas.microsoft.com/office/powerpoint/2010/main" val="3813849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Understanding IP Tables</a:t>
            </a:r>
          </a:p>
        </p:txBody>
      </p:sp>
    </p:spTree>
    <p:extLst>
      <p:ext uri="{BB962C8B-B14F-4D97-AF65-F5344CB8AC3E}">
        <p14:creationId xmlns:p14="http://schemas.microsoft.com/office/powerpoint/2010/main" val="2385995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SIEM &amp; LOGGING</a:t>
            </a: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09265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A SIEM collates and analyses all of the security alerts and log files from all of your different systems</a:t>
            </a:r>
          </a:p>
          <a:p>
            <a:pPr marL="0" indent="0">
              <a:buNone/>
            </a:pPr>
            <a:endParaRPr lang="en-GB" dirty="0"/>
          </a:p>
          <a:p>
            <a:pPr marL="0" indent="0">
              <a:buNone/>
            </a:pPr>
            <a:r>
              <a:rPr lang="en-GB" dirty="0"/>
              <a:t>All of the logs are collated into a central server. This is referred to as a log aggregation system</a:t>
            </a:r>
          </a:p>
          <a:p>
            <a:pPr marL="0" indent="0">
              <a:buNone/>
            </a:pPr>
            <a:endParaRPr lang="en-GB" dirty="0"/>
          </a:p>
          <a:p>
            <a:pPr marL="0" indent="0">
              <a:buNone/>
            </a:pPr>
            <a:r>
              <a:rPr lang="en-GB" dirty="0"/>
              <a:t>Some SIEMs provide logging and reporting for auditing and compliance purposes.</a:t>
            </a:r>
          </a:p>
          <a:p>
            <a:pPr marL="0" indent="0">
              <a:buNone/>
            </a:pPr>
            <a:endParaRPr lang="en-GB" dirty="0"/>
          </a:p>
          <a:p>
            <a:pPr marL="0" indent="0">
              <a:buNone/>
            </a:pPr>
            <a:r>
              <a:rPr lang="en-GB" dirty="0"/>
              <a:t>The SIEM can provide alerts when there is abnormalities in logs.</a:t>
            </a:r>
          </a:p>
          <a:p>
            <a:pPr marL="0" indent="0">
              <a:buNone/>
            </a:pPr>
            <a:endParaRPr lang="en-GB" dirty="0"/>
          </a:p>
          <a:p>
            <a:pPr marL="0" indent="0">
              <a:buNone/>
            </a:pPr>
            <a:r>
              <a:rPr lang="en-GB" dirty="0"/>
              <a:t>A SIEM will often perform a base line analysis of the network and hosts to get an understanding of standard traffic so reduce the chance of false positives.</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Security Information and Event Management</a:t>
            </a:r>
          </a:p>
        </p:txBody>
      </p:sp>
    </p:spTree>
    <p:extLst>
      <p:ext uri="{BB962C8B-B14F-4D97-AF65-F5344CB8AC3E}">
        <p14:creationId xmlns:p14="http://schemas.microsoft.com/office/powerpoint/2010/main" val="2101052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What is a log?</a:t>
            </a:r>
          </a:p>
        </p:txBody>
      </p:sp>
      <p:pic>
        <p:nvPicPr>
          <p:cNvPr id="6" name="Content Placeholder 4"/>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222169" y="925974"/>
            <a:ext cx="8523948" cy="4796391"/>
          </a:xfrm>
        </p:spPr>
      </p:pic>
    </p:spTree>
    <p:extLst>
      <p:ext uri="{BB962C8B-B14F-4D97-AF65-F5344CB8AC3E}">
        <p14:creationId xmlns:p14="http://schemas.microsoft.com/office/powerpoint/2010/main" val="1507660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p:cNvSpPr>
            <a:spLocks noGrp="1"/>
          </p:cNvSpPr>
          <p:nvPr>
            <p:ph sz="quarter" idx="15"/>
          </p:nvPr>
        </p:nvSpPr>
        <p:spPr/>
        <p:txBody>
          <a:bodyPr/>
          <a:lstStyle/>
          <a:p>
            <a:pPr marL="0" indent="0">
              <a:buNone/>
            </a:pPr>
            <a:r>
              <a:rPr lang="en-GB" dirty="0"/>
              <a:t>On your servers,  IDS, IPS, Firewall etc we setup forwarders.</a:t>
            </a:r>
          </a:p>
          <a:p>
            <a:pPr marL="0" indent="0">
              <a:buNone/>
            </a:pPr>
            <a:r>
              <a:rPr lang="en-GB" dirty="0"/>
              <a:t>Small programs that send logs to SIEM</a:t>
            </a:r>
          </a:p>
          <a:p>
            <a:pPr marL="0" indent="0">
              <a:buNone/>
            </a:pPr>
            <a:r>
              <a:rPr lang="en-GB" dirty="0"/>
              <a:t>Central location for log collection</a:t>
            </a:r>
          </a:p>
          <a:p>
            <a:pPr marL="0" indent="0">
              <a:buNone/>
            </a:pPr>
            <a:r>
              <a:rPr lang="en-GB" dirty="0"/>
              <a:t>Adds security as logs cannot be changed if the server is compromised</a:t>
            </a:r>
          </a:p>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a:xfrm>
            <a:off x="414000" y="1036800"/>
            <a:ext cx="9126000" cy="626400"/>
          </a:xfrm>
        </p:spPr>
        <p:txBody>
          <a:bodyPr>
            <a:normAutofit fontScale="90000"/>
          </a:bodyPr>
          <a:lstStyle/>
          <a:p>
            <a:r>
              <a:rPr lang="en-GB" dirty="0"/>
              <a:t>Forwarders</a:t>
            </a:r>
          </a:p>
        </p:txBody>
      </p:sp>
      <p:pic>
        <p:nvPicPr>
          <p:cNvPr id="9" name="Content Placeholder 7"/>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6260134" y="1928813"/>
            <a:ext cx="5474044" cy="4548187"/>
          </a:xfrm>
        </p:spPr>
      </p:pic>
    </p:spTree>
    <p:extLst>
      <p:ext uri="{BB962C8B-B14F-4D97-AF65-F5344CB8AC3E}">
        <p14:creationId xmlns:p14="http://schemas.microsoft.com/office/powerpoint/2010/main" val="35082877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Splunk</a:t>
            </a:r>
          </a:p>
        </p:txBody>
      </p:sp>
      <p:pic>
        <p:nvPicPr>
          <p:cNvPr id="8" name="Content Placeholder 4"/>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1291883" y="151283"/>
            <a:ext cx="10201777" cy="6347772"/>
          </a:xfrm>
        </p:spPr>
      </p:pic>
    </p:spTree>
    <p:extLst>
      <p:ext uri="{BB962C8B-B14F-4D97-AF65-F5344CB8AC3E}">
        <p14:creationId xmlns:p14="http://schemas.microsoft.com/office/powerpoint/2010/main" val="3040498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Vagrant Provisioning</a:t>
            </a:r>
          </a:p>
        </p:txBody>
      </p:sp>
      <p:sp>
        <p:nvSpPr>
          <p:cNvPr id="3" name="Subtitle 2"/>
          <p:cNvSpPr>
            <a:spLocks noGrp="1"/>
          </p:cNvSpPr>
          <p:nvPr>
            <p:ph type="subTitle" idx="1"/>
          </p:nvPr>
        </p:nvSpPr>
        <p:spPr/>
        <p:txBody>
          <a:bodyPr/>
          <a:lstStyle/>
          <a:p>
            <a:r>
              <a:rPr lang="en-GB" dirty="0"/>
              <a:t>Module Three</a:t>
            </a:r>
          </a:p>
        </p:txBody>
      </p:sp>
    </p:spTree>
    <p:extLst>
      <p:ext uri="{BB962C8B-B14F-4D97-AF65-F5344CB8AC3E}">
        <p14:creationId xmlns:p14="http://schemas.microsoft.com/office/powerpoint/2010/main" val="2730957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11404800" cy="4546800"/>
          </a:xfrm>
        </p:spPr>
        <p:txBody>
          <a:bodyPr/>
          <a:lstStyle/>
          <a:p>
            <a:pPr marL="0" indent="0">
              <a:buNone/>
            </a:pPr>
            <a:r>
              <a:rPr lang="en-GB" dirty="0"/>
              <a:t>Provisioning is a popular way to setup and configure environments and systems to ensure full automation. Freeing up developers and dev teams to work on more crucial components of a project.</a:t>
            </a:r>
          </a:p>
          <a:p>
            <a:pPr marL="0" indent="0">
              <a:buNone/>
            </a:pPr>
            <a:endParaRPr lang="en-GB" dirty="0"/>
          </a:p>
          <a:p>
            <a:pPr marL="0" indent="0">
              <a:buNone/>
            </a:pPr>
            <a:r>
              <a:rPr lang="en-GB" dirty="0"/>
              <a:t>There are different types of provisioning available, one of which will be covered during this course is called environment provisioning, the primary tool for this is Vagrant.</a:t>
            </a:r>
          </a:p>
          <a:p>
            <a:pPr marL="0" indent="0">
              <a:buNone/>
            </a:pPr>
            <a:endParaRPr lang="en-GB" dirty="0"/>
          </a:p>
          <a:p>
            <a:pPr marL="0" indent="0">
              <a:buNone/>
            </a:pPr>
            <a:r>
              <a:rPr lang="en-GB" dirty="0"/>
              <a:t>The other, which we won’t be discussing this week, is Configuration Management, which focuses more on setting up the tools on the system. There are a variety of tools that can handle these, including;</a:t>
            </a:r>
          </a:p>
          <a:p>
            <a:pPr lvl="1"/>
            <a:r>
              <a:rPr lang="en-GB" dirty="0"/>
              <a:t>Puppet (Open-Source &amp; Enterprise)</a:t>
            </a:r>
          </a:p>
          <a:p>
            <a:pPr lvl="1"/>
            <a:r>
              <a:rPr lang="en-GB" dirty="0"/>
              <a:t>Ansible</a:t>
            </a:r>
          </a:p>
          <a:p>
            <a:pPr lvl="1"/>
            <a:r>
              <a:rPr lang="en-GB" dirty="0"/>
              <a:t>SaltStack</a:t>
            </a:r>
          </a:p>
          <a:p>
            <a:pPr lvl="1"/>
            <a:r>
              <a:rPr lang="en-GB" dirty="0"/>
              <a:t>Chef</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2675375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Vagrant is an open-source tool for building and managing virtualised development environments.</a:t>
            </a:r>
          </a:p>
          <a:p>
            <a:pPr marL="0" indent="0">
              <a:buNone/>
            </a:pPr>
            <a:endParaRPr lang="en-GB" dirty="0"/>
          </a:p>
          <a:p>
            <a:pPr marL="0" indent="0">
              <a:buNone/>
            </a:pPr>
            <a:r>
              <a:rPr lang="en-GB" dirty="0"/>
              <a:t>Vagrant manages virtual machines hosted in Oracle’s VirtualBox, but can be used with a variety of other tools.</a:t>
            </a:r>
          </a:p>
          <a:p>
            <a:pPr marL="0" indent="0">
              <a:buNone/>
            </a:pPr>
            <a:endParaRPr lang="en-GB" dirty="0"/>
          </a:p>
          <a:p>
            <a:pPr marL="0" indent="0">
              <a:buNone/>
            </a:pPr>
            <a:r>
              <a:rPr lang="en-GB" dirty="0"/>
              <a:t>Vagrant provides easy to configure, reproducible, and portable work environments.</a:t>
            </a:r>
          </a:p>
          <a:p>
            <a:pPr marL="0" indent="0">
              <a:buNone/>
            </a:pPr>
            <a:endParaRPr lang="en-GB" dirty="0"/>
          </a:p>
          <a:p>
            <a:pPr marL="0" indent="0">
              <a:buNone/>
            </a:pPr>
            <a:r>
              <a:rPr lang="en-GB" dirty="0"/>
              <a:t>Alongside Vagrant we can utilise Shell scripts, or provisioning tools like chef or puppet to automatically install and configure software on a machine.</a:t>
            </a:r>
          </a:p>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56321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What is CI? </a:t>
            </a:r>
          </a:p>
          <a:p>
            <a:pPr marL="0" indent="0">
              <a:buNone/>
            </a:pPr>
            <a:endParaRPr lang="en-GB" dirty="0"/>
          </a:p>
          <a:p>
            <a:pPr lvl="1"/>
            <a:r>
              <a:rPr lang="en-GB" dirty="0"/>
              <a:t>It is a software development practice, which states members of a team will integrate their work frequently.</a:t>
            </a:r>
          </a:p>
          <a:p>
            <a:pPr marL="0" indent="0">
              <a:buNone/>
            </a:pPr>
            <a:endParaRPr lang="en-GB" dirty="0"/>
          </a:p>
          <a:p>
            <a:pPr marL="0" indent="0">
              <a:buNone/>
            </a:pPr>
            <a:r>
              <a:rPr lang="en-GB" dirty="0"/>
              <a:t>What do we mean by ‘integrate’?</a:t>
            </a:r>
          </a:p>
          <a:p>
            <a:pPr marL="0" indent="0">
              <a:buNone/>
            </a:pPr>
            <a:endParaRPr lang="en-GB" dirty="0"/>
          </a:p>
          <a:p>
            <a:pPr lvl="1"/>
            <a:r>
              <a:rPr lang="en-GB" dirty="0"/>
              <a:t>When a team integrate their work, they are joining individual members code base into one centrally located repository.</a:t>
            </a:r>
          </a:p>
        </p:txBody>
      </p:sp>
      <p:sp>
        <p:nvSpPr>
          <p:cNvPr id="3" name="Title 2"/>
          <p:cNvSpPr>
            <a:spLocks noGrp="1"/>
          </p:cNvSpPr>
          <p:nvPr>
            <p:ph type="title"/>
          </p:nvPr>
        </p:nvSpPr>
        <p:spPr/>
        <p:txBody>
          <a:bodyPr>
            <a:normAutofit fontScale="90000"/>
          </a:bodyPr>
          <a:lstStyle/>
          <a:p>
            <a:r>
              <a:rPr lang="en-GB" dirty="0"/>
              <a:t>Continuous Integration (CI)</a:t>
            </a:r>
          </a:p>
        </p:txBody>
      </p:sp>
    </p:spTree>
    <p:extLst>
      <p:ext uri="{BB962C8B-B14F-4D97-AF65-F5344CB8AC3E}">
        <p14:creationId xmlns:p14="http://schemas.microsoft.com/office/powerpoint/2010/main" val="2068605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Vagrant makes use of an item called a “Vagrant Box”. These boxes are pre-created virtual machines and could be described as being in a “saved-state”.</a:t>
            </a:r>
          </a:p>
          <a:p>
            <a:pPr marL="0" indent="0">
              <a:buNone/>
            </a:pPr>
            <a:endParaRPr lang="en-GB" dirty="0"/>
          </a:p>
          <a:p>
            <a:pPr marL="0" indent="0">
              <a:buNone/>
            </a:pPr>
            <a:r>
              <a:rPr lang="en-GB" dirty="0"/>
              <a:t>For example, say you needed an Ubuntu Server with tools already set up on it and ready to go. </a:t>
            </a:r>
          </a:p>
          <a:p>
            <a:pPr marL="0" indent="0">
              <a:buNone/>
            </a:pPr>
            <a:endParaRPr lang="en-GB" dirty="0"/>
          </a:p>
          <a:p>
            <a:pPr marL="0" indent="0">
              <a:buNone/>
            </a:pPr>
            <a:r>
              <a:rPr lang="en-GB" dirty="0"/>
              <a:t>You could simply download one of these readily available virtual boxes, and make use of it within your Vagrantfile.</a:t>
            </a:r>
          </a:p>
          <a:p>
            <a:pPr marL="0" indent="0">
              <a:buNone/>
            </a:pPr>
            <a:endParaRPr lang="en-GB" dirty="0"/>
          </a:p>
          <a:p>
            <a:pPr marL="0" indent="0">
              <a:buNone/>
            </a:pPr>
            <a:r>
              <a:rPr lang="en-GB" dirty="0"/>
              <a:t>A whole list of these boxes can be found here; https://atlas.hashicorp.com/boxes/search</a:t>
            </a:r>
          </a:p>
          <a:p>
            <a:pPr marL="0" indent="0">
              <a:buNone/>
            </a:pPr>
            <a:r>
              <a:rPr lang="en-GB" dirty="0"/>
              <a:t>If you’ve got a physical box directory ready to go, simply navigate to “C:/Users/$username/.</a:t>
            </a:r>
            <a:r>
              <a:rPr lang="en-GB" dirty="0" err="1"/>
              <a:t>vagrant.d</a:t>
            </a:r>
            <a:r>
              <a:rPr lang="en-GB" dirty="0"/>
              <a:t>/boxes” and store the box you want to use, in this directory.</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3443965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Vagrant operates through a BASH-like terminal, so ensure you have Git Bash running on your windows machine before you try to use it.</a:t>
            </a:r>
          </a:p>
          <a:p>
            <a:pPr marL="0" indent="0">
              <a:buNone/>
            </a:pPr>
            <a:endParaRPr lang="en-GB" dirty="0"/>
          </a:p>
          <a:p>
            <a:pPr marL="0" indent="0">
              <a:buNone/>
            </a:pPr>
            <a:r>
              <a:rPr lang="en-GB" dirty="0"/>
              <a:t>This tool may be usable through CMD, but you may be limited with the types of commands issued through it.</a:t>
            </a:r>
          </a:p>
          <a:p>
            <a:pPr marL="0" indent="0">
              <a:buNone/>
            </a:pPr>
            <a:endParaRPr lang="en-GB" dirty="0"/>
          </a:p>
          <a:p>
            <a:pPr marL="0" indent="0">
              <a:buNone/>
            </a:pPr>
            <a:r>
              <a:rPr lang="en-GB" dirty="0"/>
              <a:t>The next series of slides will walk you through the different features of Vagrant and how you can use it.</a:t>
            </a:r>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2391166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marL="0" indent="0">
              <a:buNone/>
            </a:pPr>
            <a:r>
              <a:rPr lang="en-GB" dirty="0"/>
              <a:t>This file is what Vagrant uses to configure the virtual machine, based on your configuration and setup instructions.</a:t>
            </a:r>
          </a:p>
          <a:p>
            <a:pPr marL="0" indent="0">
              <a:buNone/>
            </a:pPr>
            <a:endParaRPr lang="en-GB" dirty="0"/>
          </a:p>
          <a:p>
            <a:pPr marL="0" indent="0">
              <a:buNone/>
            </a:pPr>
            <a:r>
              <a:rPr lang="en-GB" dirty="0"/>
              <a:t>The Vagrant directory can only ever have one Vagrantfile. If there are multiple present, it will not function correctly.</a:t>
            </a:r>
          </a:p>
          <a:p>
            <a:pPr marL="0" indent="0">
              <a:buNone/>
            </a:pPr>
            <a:endParaRPr lang="en-GB" dirty="0"/>
          </a:p>
          <a:p>
            <a:pPr marL="0" indent="0">
              <a:buNone/>
            </a:pPr>
            <a:r>
              <a:rPr lang="en-GB" dirty="0"/>
              <a:t>Also note that case is key, and as such Vagrantfile must be spelt with a capital V.</a:t>
            </a:r>
          </a:p>
          <a:p>
            <a:pPr marL="0" indent="0">
              <a:buNone/>
            </a:pPr>
            <a:endParaRPr lang="en-GB" dirty="0"/>
          </a:p>
          <a:p>
            <a:pPr marL="0" indent="0">
              <a:buNone/>
            </a:pPr>
            <a:r>
              <a:rPr lang="en-GB" dirty="0"/>
              <a:t>Ruby Based</a:t>
            </a:r>
          </a:p>
        </p:txBody>
      </p:sp>
      <p:sp>
        <p:nvSpPr>
          <p:cNvPr id="5" name="Content Placeholder 4"/>
          <p:cNvSpPr>
            <a:spLocks noGrp="1"/>
          </p:cNvSpPr>
          <p:nvPr>
            <p:ph sz="quarter" idx="16"/>
          </p:nvPr>
        </p:nvSpPr>
        <p:spPr>
          <a:xfrm>
            <a:off x="6385694" y="1929600"/>
            <a:ext cx="5580000" cy="4546799"/>
          </a:xfrm>
          <a:solidFill>
            <a:schemeClr val="tx1">
              <a:lumMod val="50000"/>
              <a:lumOff val="50000"/>
            </a:schemeClr>
          </a:solidFill>
        </p:spPr>
        <p:txBody>
          <a:bodyPr/>
          <a:lstStyle/>
          <a:p>
            <a:pPr marL="0" indent="0">
              <a:spcBef>
                <a:spcPts val="0"/>
              </a:spcBef>
              <a:spcAft>
                <a:spcPts val="0"/>
              </a:spcAft>
              <a:buNone/>
            </a:pPr>
            <a:r>
              <a:rPr lang="en-GB" sz="1400" dirty="0">
                <a:solidFill>
                  <a:schemeClr val="bg1"/>
                </a:solidFill>
                <a:latin typeface="Arial" panose="020B0604020202020204" pitchFamily="34" charset="0"/>
              </a:rPr>
              <a:t># -*- mode: ruby -*-</a:t>
            </a:r>
          </a:p>
          <a:p>
            <a:pPr marL="0" indent="0">
              <a:spcBef>
                <a:spcPts val="0"/>
              </a:spcBef>
              <a:spcAft>
                <a:spcPts val="0"/>
              </a:spcAft>
              <a:buNone/>
            </a:pPr>
            <a:r>
              <a:rPr lang="en-GB" sz="1400" dirty="0">
                <a:solidFill>
                  <a:schemeClr val="bg1"/>
                </a:solidFill>
                <a:latin typeface="Arial" panose="020B0604020202020204" pitchFamily="34" charset="0"/>
              </a:rPr>
              <a:t># vi: set </a:t>
            </a:r>
            <a:r>
              <a:rPr lang="en-GB" sz="1400" dirty="0" err="1">
                <a:solidFill>
                  <a:schemeClr val="bg1"/>
                </a:solidFill>
                <a:latin typeface="Arial" panose="020B0604020202020204" pitchFamily="34" charset="0"/>
              </a:rPr>
              <a:t>ft</a:t>
            </a:r>
            <a:r>
              <a:rPr lang="en-GB" sz="1400" dirty="0">
                <a:solidFill>
                  <a:schemeClr val="bg1"/>
                </a:solidFill>
                <a:latin typeface="Arial" panose="020B0604020202020204" pitchFamily="34" charset="0"/>
              </a:rPr>
              <a:t>=ruby :</a:t>
            </a:r>
          </a:p>
          <a:p>
            <a:pPr marL="0" indent="0">
              <a:spcBef>
                <a:spcPts val="0"/>
              </a:spcBef>
              <a:spcAft>
                <a:spcPts val="0"/>
              </a:spcAft>
              <a:buNone/>
            </a:pPr>
            <a:endParaRPr lang="en-GB" sz="1400" dirty="0">
              <a:solidFill>
                <a:schemeClr val="bg1"/>
              </a:solidFill>
              <a:latin typeface="Arial" panose="020B0604020202020204" pitchFamily="34" charset="0"/>
            </a:endParaRPr>
          </a:p>
          <a:p>
            <a:pPr marL="0" indent="0">
              <a:spcBef>
                <a:spcPts val="0"/>
              </a:spcBef>
              <a:spcAft>
                <a:spcPts val="0"/>
              </a:spcAft>
              <a:buNone/>
            </a:pPr>
            <a:r>
              <a:rPr lang="en-GB" sz="1400" dirty="0">
                <a:solidFill>
                  <a:schemeClr val="bg1"/>
                </a:solidFill>
                <a:latin typeface="Arial" panose="020B0604020202020204" pitchFamily="34" charset="0"/>
              </a:rPr>
              <a:t>Vagrant.configure(2) do |config|</a:t>
            </a:r>
          </a:p>
          <a:p>
            <a:pPr marL="0" indent="0">
              <a:spcBef>
                <a:spcPts val="0"/>
              </a:spcBef>
              <a:spcAft>
                <a:spcPts val="0"/>
              </a:spcAft>
              <a:buNone/>
            </a:pPr>
            <a:r>
              <a:rPr lang="en-GB" sz="1400" dirty="0">
                <a:solidFill>
                  <a:schemeClr val="bg1"/>
                </a:solidFill>
                <a:latin typeface="Arial" panose="020B0604020202020204" pitchFamily="34" charset="0"/>
              </a:rPr>
              <a:t>  #setting hostname of new </a:t>
            </a:r>
            <a:r>
              <a:rPr lang="en-GB" sz="1400" dirty="0" err="1">
                <a:solidFill>
                  <a:schemeClr val="bg1"/>
                </a:solidFill>
                <a:latin typeface="Arial" panose="020B0604020202020204" pitchFamily="34" charset="0"/>
              </a:rPr>
              <a:t>vm</a:t>
            </a:r>
            <a:r>
              <a:rPr lang="en-GB" sz="1400" dirty="0">
                <a:solidFill>
                  <a:schemeClr val="bg1"/>
                </a:solidFill>
                <a:latin typeface="Arial" panose="020B0604020202020204" pitchFamily="34" charset="0"/>
              </a:rPr>
              <a:t> and box image (Ubuntu 14.04 with GUI)</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config.vm.hostname</a:t>
            </a:r>
            <a:r>
              <a:rPr lang="en-GB" sz="1400" dirty="0">
                <a:solidFill>
                  <a:schemeClr val="bg1"/>
                </a:solidFill>
                <a:latin typeface="Arial" panose="020B0604020202020204" pitchFamily="34" charset="0"/>
              </a:rPr>
              <a:t> = “</a:t>
            </a:r>
            <a:r>
              <a:rPr lang="en-GB" sz="1400" dirty="0" err="1">
                <a:solidFill>
                  <a:schemeClr val="bg1"/>
                </a:solidFill>
                <a:latin typeface="Arial" panose="020B0604020202020204" pitchFamily="34" charset="0"/>
              </a:rPr>
              <a:t>AARON.qac.local</a:t>
            </a:r>
            <a:r>
              <a:rPr lang="en-GB" sz="1400" dirty="0">
                <a:solidFill>
                  <a:schemeClr val="bg1"/>
                </a:solidFill>
                <a:latin typeface="Arial" panose="020B0604020202020204" pitchFamily="34" charset="0"/>
              </a:rPr>
              <a:t>"</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config.vm.box</a:t>
            </a:r>
            <a:r>
              <a:rPr lang="en-GB" sz="1400" dirty="0">
                <a:solidFill>
                  <a:schemeClr val="bg1"/>
                </a:solidFill>
                <a:latin typeface="Arial" panose="020B0604020202020204" pitchFamily="34" charset="0"/>
              </a:rPr>
              <a:t> = “chad-thompson/ubuntu-trusty64-gui"</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config.vm.network</a:t>
            </a: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public_network</a:t>
            </a:r>
            <a:r>
              <a:rPr lang="en-GB" sz="1400" dirty="0">
                <a:solidFill>
                  <a:schemeClr val="bg1"/>
                </a:solidFill>
                <a:latin typeface="Arial" panose="020B0604020202020204" pitchFamily="34" charset="0"/>
              </a:rPr>
              <a:t>, ip: "192.168.1.10"</a:t>
            </a:r>
          </a:p>
          <a:p>
            <a:pPr marL="0" indent="0">
              <a:spcBef>
                <a:spcPts val="0"/>
              </a:spcBef>
              <a:spcAft>
                <a:spcPts val="0"/>
              </a:spcAft>
              <a:buNone/>
            </a:pPr>
            <a:r>
              <a:rPr lang="en-GB" sz="1400" dirty="0">
                <a:solidFill>
                  <a:schemeClr val="bg1"/>
                </a:solidFill>
                <a:latin typeface="Arial" panose="020B0604020202020204" pitchFamily="34" charset="0"/>
              </a:rPr>
              <a:t>  </a:t>
            </a:r>
          </a:p>
          <a:p>
            <a:pPr marL="0" indent="0">
              <a:spcBef>
                <a:spcPts val="0"/>
              </a:spcBef>
              <a:spcAft>
                <a:spcPts val="0"/>
              </a:spcAft>
              <a:buNone/>
            </a:pPr>
            <a:r>
              <a:rPr lang="en-GB" sz="1400" dirty="0">
                <a:solidFill>
                  <a:schemeClr val="bg1"/>
                </a:solidFill>
                <a:latin typeface="Arial" panose="020B0604020202020204" pitchFamily="34" charset="0"/>
              </a:rPr>
              <a:t>  #Provisioning Script to install and configure system tools</a:t>
            </a:r>
          </a:p>
          <a:p>
            <a:pPr marL="0" indent="0">
              <a:spcBef>
                <a:spcPts val="0"/>
              </a:spcBef>
              <a:spcAft>
                <a:spcPts val="0"/>
              </a:spcAft>
              <a:buNone/>
            </a:pPr>
            <a:r>
              <a:rPr lang="en-GB" sz="1400" dirty="0">
                <a:solidFill>
                  <a:schemeClr val="bg1"/>
                </a:solidFill>
                <a:latin typeface="Arial" panose="020B0604020202020204" pitchFamily="34" charset="0"/>
              </a:rPr>
              <a:t>  config.vm.provision :shell, path: "bootstrap.sh"</a:t>
            </a:r>
          </a:p>
          <a:p>
            <a:pPr marL="0" indent="0">
              <a:spcBef>
                <a:spcPts val="0"/>
              </a:spcBef>
              <a:spcAft>
                <a:spcPts val="0"/>
              </a:spcAft>
              <a:buNone/>
            </a:pPr>
            <a:r>
              <a:rPr lang="en-GB" sz="1400" dirty="0">
                <a:solidFill>
                  <a:schemeClr val="bg1"/>
                </a:solidFill>
                <a:latin typeface="Arial" panose="020B0604020202020204" pitchFamily="34" charset="0"/>
              </a:rPr>
              <a:t>  </a:t>
            </a:r>
          </a:p>
          <a:p>
            <a:pPr marL="0" indent="0">
              <a:spcBef>
                <a:spcPts val="0"/>
              </a:spcBef>
              <a:spcAft>
                <a:spcPts val="0"/>
              </a:spcAft>
              <a:buNone/>
            </a:pPr>
            <a:r>
              <a:rPr lang="en-GB" sz="1400" dirty="0">
                <a:solidFill>
                  <a:schemeClr val="bg1"/>
                </a:solidFill>
                <a:latin typeface="Arial" panose="020B0604020202020204" pitchFamily="34" charset="0"/>
              </a:rPr>
              <a:t>  #Setting up virtual box information, ram allocation, etc.</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config.vm.provider</a:t>
            </a:r>
            <a:r>
              <a:rPr lang="en-GB" sz="1400" dirty="0">
                <a:solidFill>
                  <a:schemeClr val="bg1"/>
                </a:solidFill>
                <a:latin typeface="Arial" panose="020B0604020202020204" pitchFamily="34" charset="0"/>
              </a:rPr>
              <a:t> :virtualbox do |master|</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master.gui</a:t>
            </a:r>
            <a:r>
              <a:rPr lang="en-GB" sz="1400" dirty="0">
                <a:solidFill>
                  <a:schemeClr val="bg1"/>
                </a:solidFill>
                <a:latin typeface="Arial" panose="020B0604020202020204" pitchFamily="34" charset="0"/>
              </a:rPr>
              <a:t> = true</a:t>
            </a:r>
          </a:p>
          <a:p>
            <a:pPr marL="0" indent="0">
              <a:spcBef>
                <a:spcPts val="0"/>
              </a:spcBef>
              <a:spcAft>
                <a:spcPts val="0"/>
              </a:spcAft>
              <a:buNone/>
            </a:pPr>
            <a:r>
              <a:rPr lang="en-GB" sz="1400" dirty="0">
                <a:solidFill>
                  <a:schemeClr val="bg1"/>
                </a:solidFill>
                <a:latin typeface="Arial" panose="020B0604020202020204" pitchFamily="34" charset="0"/>
              </a:rPr>
              <a:t>	master.name = “Aaron Server"</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master.memory</a:t>
            </a:r>
            <a:r>
              <a:rPr lang="en-GB" sz="1400" dirty="0">
                <a:solidFill>
                  <a:schemeClr val="bg1"/>
                </a:solidFill>
                <a:latin typeface="Arial" panose="020B0604020202020204" pitchFamily="34" charset="0"/>
              </a:rPr>
              <a:t> = 4096</a:t>
            </a:r>
          </a:p>
          <a:p>
            <a:pPr marL="0" indent="0">
              <a:spcBef>
                <a:spcPts val="0"/>
              </a:spcBef>
              <a:spcAft>
                <a:spcPts val="0"/>
              </a:spcAft>
              <a:buNone/>
            </a:pPr>
            <a:r>
              <a:rPr lang="en-GB" sz="1400" dirty="0">
                <a:solidFill>
                  <a:schemeClr val="bg1"/>
                </a:solidFill>
                <a:latin typeface="Arial" panose="020B0604020202020204" pitchFamily="34" charset="0"/>
              </a:rPr>
              <a:t>	</a:t>
            </a:r>
            <a:r>
              <a:rPr lang="en-GB" sz="1400" dirty="0" err="1">
                <a:solidFill>
                  <a:schemeClr val="bg1"/>
                </a:solidFill>
                <a:latin typeface="Arial" panose="020B0604020202020204" pitchFamily="34" charset="0"/>
              </a:rPr>
              <a:t>master.cpus</a:t>
            </a:r>
            <a:r>
              <a:rPr lang="en-GB" sz="1400" dirty="0">
                <a:solidFill>
                  <a:schemeClr val="bg1"/>
                </a:solidFill>
                <a:latin typeface="Arial" panose="020B0604020202020204" pitchFamily="34" charset="0"/>
              </a:rPr>
              <a:t> = 2</a:t>
            </a:r>
          </a:p>
          <a:p>
            <a:pPr marL="0" indent="0">
              <a:spcBef>
                <a:spcPts val="0"/>
              </a:spcBef>
              <a:spcAft>
                <a:spcPts val="0"/>
              </a:spcAft>
              <a:buNone/>
            </a:pPr>
            <a:r>
              <a:rPr lang="en-GB" sz="1400" dirty="0">
                <a:solidFill>
                  <a:schemeClr val="bg1"/>
                </a:solidFill>
                <a:latin typeface="Arial" panose="020B0604020202020204" pitchFamily="34" charset="0"/>
              </a:rPr>
              <a:t>   end</a:t>
            </a:r>
          </a:p>
          <a:p>
            <a:pPr marL="0" indent="0">
              <a:spcBef>
                <a:spcPts val="0"/>
              </a:spcBef>
              <a:spcAft>
                <a:spcPts val="0"/>
              </a:spcAft>
              <a:buNone/>
            </a:pPr>
            <a:r>
              <a:rPr lang="en-GB" sz="1400" dirty="0">
                <a:solidFill>
                  <a:schemeClr val="bg1"/>
                </a:solidFill>
                <a:latin typeface="Arial" panose="020B0604020202020204" pitchFamily="34" charset="0"/>
              </a:rPr>
              <a:t>end</a:t>
            </a:r>
          </a:p>
          <a:p>
            <a:pPr marL="0" indent="0">
              <a:spcBef>
                <a:spcPts val="0"/>
              </a:spcBef>
              <a:spcAft>
                <a:spcPts val="0"/>
              </a:spcAft>
              <a:buNone/>
            </a:pPr>
            <a:endParaRPr lang="en-GB" sz="1400" dirty="0">
              <a:solidFill>
                <a:schemeClr val="bg1"/>
              </a:solidFill>
              <a:latin typeface="Arial" panose="020B0604020202020204" pitchFamily="34" charset="0"/>
            </a:endParaRPr>
          </a:p>
          <a:p>
            <a:pPr marL="0" indent="0">
              <a:spcBef>
                <a:spcPts val="0"/>
              </a:spcBef>
              <a:spcAft>
                <a:spcPts val="0"/>
              </a:spcAft>
              <a:buNone/>
            </a:pPr>
            <a:endParaRPr lang="en-GB" sz="1400" dirty="0">
              <a:solidFill>
                <a:schemeClr val="bg1"/>
              </a:solidFill>
              <a:latin typeface="Arial" panose="020B0604020202020204" pitchFamily="34" charset="0"/>
            </a:endParaRPr>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538318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We worked with SSH earlier in the module, and looked at how we can use a tool like PuTTY to SSH into a remote server (or in our case, virtual machine).</a:t>
            </a:r>
          </a:p>
          <a:p>
            <a:pPr marL="0" indent="0">
              <a:buNone/>
            </a:pPr>
            <a:endParaRPr lang="en-GB" dirty="0"/>
          </a:p>
          <a:p>
            <a:pPr marL="0" indent="0">
              <a:buNone/>
            </a:pPr>
            <a:r>
              <a:rPr lang="en-GB" dirty="0"/>
              <a:t>Vagrant offers a similar service through the use of the command vagrant ssh. This command can be executed directly from the terminal, and is only usable once you’ve deployed your first Vagrantfile.</a:t>
            </a:r>
          </a:p>
          <a:p>
            <a:pPr marL="0" indent="0">
              <a:buNone/>
            </a:pPr>
            <a:endParaRPr lang="en-GB" dirty="0"/>
          </a:p>
          <a:p>
            <a:pPr marL="0" indent="0">
              <a:buNone/>
            </a:pPr>
            <a:r>
              <a:rPr lang="en-GB" dirty="0"/>
              <a:t>Note if you have a number of machines deploying from one Vagrantfile, you should specify the name of the machine you want to SSH into using vagrant.</a:t>
            </a:r>
          </a:p>
          <a:p>
            <a:pPr marL="0" indent="0">
              <a:buNone/>
            </a:pPr>
            <a:endParaRPr lang="en-GB" dirty="0"/>
          </a:p>
          <a:p>
            <a:pPr marL="0" indent="0">
              <a:buNone/>
            </a:pPr>
            <a:r>
              <a:rPr lang="en-GB" dirty="0"/>
              <a:t>From this point, you are able to make configuration changes to the system easily.</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285688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Shared folders are also big with Vagrant, meaning you can easily obtain certain files and folders stored in windows, and transfer them into your virtual machine.</a:t>
            </a:r>
          </a:p>
          <a:p>
            <a:pPr marL="0" indent="0">
              <a:buNone/>
            </a:pPr>
            <a:endParaRPr lang="en-GB" dirty="0"/>
          </a:p>
          <a:p>
            <a:pPr marL="0" indent="0">
              <a:buNone/>
            </a:pPr>
            <a:r>
              <a:rPr lang="en-GB" dirty="0"/>
              <a:t>You can specify specific directories in your Vagrantfile if you want multiple shared folders and you also have the default shared folder.</a:t>
            </a:r>
          </a:p>
          <a:p>
            <a:pPr marL="0" indent="0">
              <a:buNone/>
            </a:pPr>
            <a:endParaRPr lang="en-GB" dirty="0"/>
          </a:p>
          <a:p>
            <a:pPr marL="0" indent="0">
              <a:buNone/>
            </a:pPr>
            <a:r>
              <a:rPr lang="en-GB" dirty="0"/>
              <a:t>The default shared folder is automatically setup in the same directory as your Vagrantfile is stored. On the Virtual Machine this is usually in the /vagrant directory.</a:t>
            </a:r>
          </a:p>
          <a:p>
            <a:pPr marL="0" indent="0">
              <a:buNone/>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2782675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pPr marL="0" indent="0">
              <a:buNone/>
            </a:pPr>
            <a:r>
              <a:rPr lang="en-GB" dirty="0"/>
              <a:t>This is a shell script, which allows us to configure the system after the environment has been created.</a:t>
            </a:r>
          </a:p>
          <a:p>
            <a:pPr marL="0" indent="0">
              <a:buNone/>
            </a:pPr>
            <a:endParaRPr lang="en-GB" dirty="0"/>
          </a:p>
          <a:p>
            <a:pPr marL="0" indent="0">
              <a:buNone/>
            </a:pPr>
            <a:r>
              <a:rPr lang="en-GB" dirty="0"/>
              <a:t>This cuts environment build time down by a considerable amount and also reduces the strain on developers and DevOps team members, as everything becomes much more efficient.</a:t>
            </a:r>
          </a:p>
          <a:p>
            <a:pPr marL="0" indent="0">
              <a:buNone/>
            </a:pPr>
            <a:endParaRPr lang="en-GB" dirty="0"/>
          </a:p>
          <a:p>
            <a:pPr marL="0" indent="0">
              <a:buNone/>
            </a:pPr>
            <a:r>
              <a:rPr lang="en-GB" dirty="0"/>
              <a:t>config.vm.provision :shell, path: “bootstrap.sh”</a:t>
            </a:r>
          </a:p>
          <a:p>
            <a:pPr marL="0" indent="0">
              <a:buNone/>
            </a:pPr>
            <a:endParaRPr lang="en-GB" dirty="0"/>
          </a:p>
        </p:txBody>
      </p:sp>
      <p:sp>
        <p:nvSpPr>
          <p:cNvPr id="5" name="Content Placeholder 4"/>
          <p:cNvSpPr>
            <a:spLocks noGrp="1"/>
          </p:cNvSpPr>
          <p:nvPr>
            <p:ph sz="quarter" idx="16"/>
          </p:nvPr>
        </p:nvSpPr>
        <p:spPr>
          <a:xfrm>
            <a:off x="6385694" y="1663200"/>
            <a:ext cx="5580000" cy="4813199"/>
          </a:xfrm>
          <a:solidFill>
            <a:schemeClr val="tx1">
              <a:lumMod val="50000"/>
              <a:lumOff val="50000"/>
            </a:schemeClr>
          </a:solidFill>
        </p:spPr>
        <p:txBody>
          <a:bodyPr/>
          <a:lstStyle/>
          <a:p>
            <a:pPr marL="0" indent="0">
              <a:spcBef>
                <a:spcPts val="0"/>
              </a:spcBef>
              <a:spcAft>
                <a:spcPts val="0"/>
              </a:spcAft>
              <a:buNone/>
            </a:pPr>
            <a:r>
              <a:rPr lang="en-GB" sz="1200" dirty="0">
                <a:solidFill>
                  <a:schemeClr val="bg1"/>
                </a:solidFill>
                <a:latin typeface="Arial" panose="020B0604020202020204" pitchFamily="34" charset="0"/>
              </a:rPr>
              <a:t>#!/</a:t>
            </a:r>
            <a:r>
              <a:rPr lang="en-GB" sz="1200" dirty="0" err="1">
                <a:solidFill>
                  <a:schemeClr val="bg1"/>
                </a:solidFill>
                <a:latin typeface="Arial" panose="020B0604020202020204" pitchFamily="34" charset="0"/>
              </a:rPr>
              <a:t>usr</a:t>
            </a:r>
            <a:r>
              <a:rPr lang="en-GB" sz="1200" dirty="0">
                <a:solidFill>
                  <a:schemeClr val="bg1"/>
                </a:solidFill>
                <a:latin typeface="Arial" panose="020B0604020202020204" pitchFamily="34" charset="0"/>
              </a:rPr>
              <a:t>/bin/</a:t>
            </a:r>
            <a:r>
              <a:rPr lang="en-GB" sz="1200" dirty="0" err="1">
                <a:solidFill>
                  <a:schemeClr val="bg1"/>
                </a:solidFill>
                <a:latin typeface="Arial" panose="020B0604020202020204" pitchFamily="34" charset="0"/>
              </a:rPr>
              <a:t>env</a:t>
            </a:r>
            <a:r>
              <a:rPr lang="en-GB" sz="1200" dirty="0">
                <a:solidFill>
                  <a:schemeClr val="bg1"/>
                </a:solidFill>
                <a:latin typeface="Arial" panose="020B0604020202020204" pitchFamily="34" charset="0"/>
              </a:rPr>
              <a:t> bash</a:t>
            </a:r>
          </a:p>
          <a:p>
            <a:pPr marL="0" indent="0">
              <a:spcBef>
                <a:spcPts val="0"/>
              </a:spcBef>
              <a:spcAft>
                <a:spcPts val="0"/>
              </a:spcAft>
              <a:buNone/>
            </a:pPr>
            <a:r>
              <a:rPr lang="en-GB" sz="1200" dirty="0">
                <a:solidFill>
                  <a:schemeClr val="bg1"/>
                </a:solidFill>
                <a:latin typeface="Arial" panose="020B0604020202020204" pitchFamily="34" charset="0"/>
              </a:rPr>
              <a:t>#Install Java, maven and git</a:t>
            </a:r>
          </a:p>
          <a:p>
            <a:pPr marL="0" indent="0">
              <a:spcBef>
                <a:spcPts val="0"/>
              </a:spcBef>
              <a:spcAft>
                <a:spcPts val="0"/>
              </a:spcAft>
              <a:buNone/>
            </a:pPr>
            <a:endParaRPr lang="en-GB" sz="1200" dirty="0">
              <a:solidFill>
                <a:schemeClr val="bg1"/>
              </a:solidFill>
              <a:latin typeface="Arial" panose="020B0604020202020204" pitchFamily="34" charset="0"/>
            </a:endParaRPr>
          </a:p>
          <a:p>
            <a:pPr marL="0" indent="0">
              <a:spcBef>
                <a:spcPts val="0"/>
              </a:spcBef>
              <a:spcAft>
                <a:spcPts val="0"/>
              </a:spcAft>
              <a:buNone/>
            </a:pPr>
            <a:r>
              <a:rPr lang="en-GB" sz="1200" dirty="0">
                <a:solidFill>
                  <a:schemeClr val="bg1"/>
                </a:solidFill>
                <a:latin typeface="Arial" panose="020B0604020202020204" pitchFamily="34" charset="0"/>
              </a:rPr>
              <a:t>sudo add-apt-repository ppa:webupd8team/java</a:t>
            </a:r>
          </a:p>
          <a:p>
            <a:pPr marL="0" indent="0">
              <a:spcBef>
                <a:spcPts val="0"/>
              </a:spcBef>
              <a:spcAft>
                <a:spcPts val="0"/>
              </a:spcAft>
              <a:buNone/>
            </a:pPr>
            <a:r>
              <a:rPr lang="en-GB" sz="1200" dirty="0">
                <a:solidFill>
                  <a:schemeClr val="bg1"/>
                </a:solidFill>
                <a:latin typeface="Arial" panose="020B0604020202020204" pitchFamily="34" charset="0"/>
              </a:rPr>
              <a:t>sudo apt-get update</a:t>
            </a:r>
          </a:p>
          <a:p>
            <a:pPr marL="0" indent="0">
              <a:spcBef>
                <a:spcPts val="0"/>
              </a:spcBef>
              <a:spcAft>
                <a:spcPts val="0"/>
              </a:spcAft>
              <a:buNone/>
            </a:pPr>
            <a:r>
              <a:rPr lang="en-GB" sz="1200" dirty="0">
                <a:solidFill>
                  <a:schemeClr val="bg1"/>
                </a:solidFill>
                <a:latin typeface="Arial" panose="020B0604020202020204" pitchFamily="34" charset="0"/>
              </a:rPr>
              <a:t>sudo apt-get install -y oracle-java8-installer</a:t>
            </a:r>
          </a:p>
          <a:p>
            <a:pPr marL="0" indent="0">
              <a:spcBef>
                <a:spcPts val="0"/>
              </a:spcBef>
              <a:spcAft>
                <a:spcPts val="0"/>
              </a:spcAft>
              <a:buNone/>
            </a:pPr>
            <a:r>
              <a:rPr lang="en-GB" sz="1200" dirty="0">
                <a:solidFill>
                  <a:schemeClr val="bg1"/>
                </a:solidFill>
                <a:latin typeface="Arial" panose="020B0604020202020204" pitchFamily="34" charset="0"/>
              </a:rPr>
              <a:t>sudo apt-get install -y oracle-java8-set-default</a:t>
            </a:r>
          </a:p>
          <a:p>
            <a:pPr marL="0" indent="0">
              <a:spcBef>
                <a:spcPts val="0"/>
              </a:spcBef>
              <a:spcAft>
                <a:spcPts val="0"/>
              </a:spcAft>
              <a:buNone/>
            </a:pPr>
            <a:r>
              <a:rPr lang="en-GB" sz="1200" dirty="0">
                <a:solidFill>
                  <a:schemeClr val="bg1"/>
                </a:solidFill>
                <a:latin typeface="Arial" panose="020B0604020202020204" pitchFamily="34" charset="0"/>
              </a:rPr>
              <a:t>echo "Java Installed"</a:t>
            </a:r>
          </a:p>
          <a:p>
            <a:pPr marL="0" indent="0">
              <a:spcBef>
                <a:spcPts val="0"/>
              </a:spcBef>
              <a:spcAft>
                <a:spcPts val="0"/>
              </a:spcAft>
              <a:buNone/>
            </a:pPr>
            <a:endParaRPr lang="en-GB" sz="1200" dirty="0">
              <a:solidFill>
                <a:schemeClr val="bg1"/>
              </a:solidFill>
              <a:latin typeface="Arial" panose="020B0604020202020204" pitchFamily="34" charset="0"/>
            </a:endParaRPr>
          </a:p>
          <a:p>
            <a:pPr marL="0" indent="0">
              <a:spcBef>
                <a:spcPts val="0"/>
              </a:spcBef>
              <a:spcAft>
                <a:spcPts val="0"/>
              </a:spcAft>
              <a:buNone/>
            </a:pPr>
            <a:r>
              <a:rPr lang="en-GB" sz="1200" dirty="0">
                <a:solidFill>
                  <a:schemeClr val="bg1"/>
                </a:solidFill>
                <a:latin typeface="Arial" panose="020B0604020202020204" pitchFamily="34" charset="0"/>
              </a:rPr>
              <a:t>#Create dedicated bamboo user</a:t>
            </a:r>
          </a:p>
          <a:p>
            <a:pPr marL="0" indent="0">
              <a:spcBef>
                <a:spcPts val="0"/>
              </a:spcBef>
              <a:spcAft>
                <a:spcPts val="0"/>
              </a:spcAft>
              <a:buNone/>
            </a:pPr>
            <a:r>
              <a:rPr lang="en-GB" sz="1200" dirty="0">
                <a:solidFill>
                  <a:schemeClr val="bg1"/>
                </a:solidFill>
                <a:latin typeface="Arial" panose="020B0604020202020204" pitchFamily="34" charset="0"/>
              </a:rPr>
              <a:t>sudo /</a:t>
            </a:r>
            <a:r>
              <a:rPr lang="en-GB" sz="1200" dirty="0" err="1">
                <a:solidFill>
                  <a:schemeClr val="bg1"/>
                </a:solidFill>
                <a:latin typeface="Arial" panose="020B0604020202020204" pitchFamily="34" charset="0"/>
              </a:rPr>
              <a:t>usr</a:t>
            </a:r>
            <a:r>
              <a:rPr lang="en-GB" sz="1200" dirty="0">
                <a:solidFill>
                  <a:schemeClr val="bg1"/>
                </a:solidFill>
                <a:latin typeface="Arial" panose="020B0604020202020204" pitchFamily="34" charset="0"/>
              </a:rPr>
              <a:t>/</a:t>
            </a:r>
            <a:r>
              <a:rPr lang="en-GB" sz="1200" dirty="0" err="1">
                <a:solidFill>
                  <a:schemeClr val="bg1"/>
                </a:solidFill>
                <a:latin typeface="Arial" panose="020B0604020202020204" pitchFamily="34" charset="0"/>
              </a:rPr>
              <a:t>sbin</a:t>
            </a:r>
            <a:r>
              <a:rPr lang="en-GB" sz="1200" dirty="0">
                <a:solidFill>
                  <a:schemeClr val="bg1"/>
                </a:solidFill>
                <a:latin typeface="Arial" panose="020B0604020202020204" pitchFamily="34" charset="0"/>
              </a:rPr>
              <a:t>/</a:t>
            </a:r>
            <a:r>
              <a:rPr lang="en-GB" sz="1200" dirty="0" err="1">
                <a:solidFill>
                  <a:schemeClr val="bg1"/>
                </a:solidFill>
                <a:latin typeface="Arial" panose="020B0604020202020204" pitchFamily="34" charset="0"/>
              </a:rPr>
              <a:t>useradd</a:t>
            </a:r>
            <a:r>
              <a:rPr lang="en-GB" sz="1200" dirty="0">
                <a:solidFill>
                  <a:schemeClr val="bg1"/>
                </a:solidFill>
                <a:latin typeface="Arial" panose="020B0604020202020204" pitchFamily="34" charset="0"/>
              </a:rPr>
              <a:t> --create-home --home-dir /</a:t>
            </a:r>
            <a:r>
              <a:rPr lang="en-GB" sz="1200" dirty="0" err="1">
                <a:solidFill>
                  <a:schemeClr val="bg1"/>
                </a:solidFill>
                <a:latin typeface="Arial" panose="020B0604020202020204" pitchFamily="34" charset="0"/>
              </a:rPr>
              <a:t>usr</a:t>
            </a:r>
            <a:r>
              <a:rPr lang="en-GB" sz="1200" dirty="0">
                <a:solidFill>
                  <a:schemeClr val="bg1"/>
                </a:solidFill>
                <a:latin typeface="Arial" panose="020B0604020202020204" pitchFamily="34" charset="0"/>
              </a:rPr>
              <a:t>/local/bamboo --shell /bin/bash bamboo</a:t>
            </a:r>
          </a:p>
          <a:p>
            <a:pPr marL="0" indent="0">
              <a:spcBef>
                <a:spcPts val="0"/>
              </a:spcBef>
              <a:spcAft>
                <a:spcPts val="0"/>
              </a:spcAft>
              <a:buNone/>
            </a:pPr>
            <a:endParaRPr lang="en-GB" sz="1200" dirty="0">
              <a:solidFill>
                <a:schemeClr val="bg1"/>
              </a:solidFill>
              <a:latin typeface="Arial" panose="020B0604020202020204" pitchFamily="34" charset="0"/>
            </a:endParaRPr>
          </a:p>
          <a:p>
            <a:pPr marL="0" indent="0">
              <a:spcBef>
                <a:spcPts val="0"/>
              </a:spcBef>
              <a:spcAft>
                <a:spcPts val="0"/>
              </a:spcAft>
              <a:buNone/>
            </a:pPr>
            <a:r>
              <a:rPr lang="en-GB" sz="1200" dirty="0">
                <a:solidFill>
                  <a:schemeClr val="bg1"/>
                </a:solidFill>
                <a:latin typeface="Arial" panose="020B0604020202020204" pitchFamily="34" charset="0"/>
              </a:rPr>
              <a:t>#Download Bamboo Server</a:t>
            </a:r>
          </a:p>
          <a:p>
            <a:pPr marL="0" indent="0">
              <a:spcBef>
                <a:spcPts val="0"/>
              </a:spcBef>
              <a:spcAft>
                <a:spcPts val="0"/>
              </a:spcAft>
              <a:buNone/>
            </a:pPr>
            <a:r>
              <a:rPr lang="en-GB" sz="1200" dirty="0">
                <a:solidFill>
                  <a:schemeClr val="bg1"/>
                </a:solidFill>
                <a:latin typeface="Arial" panose="020B0604020202020204" pitchFamily="34" charset="0"/>
              </a:rPr>
              <a:t>mkdir /opt/bamboo</a:t>
            </a:r>
          </a:p>
          <a:p>
            <a:pPr marL="0" indent="0">
              <a:spcBef>
                <a:spcPts val="0"/>
              </a:spcBef>
              <a:spcAft>
                <a:spcPts val="0"/>
              </a:spcAft>
              <a:buNone/>
            </a:pPr>
            <a:r>
              <a:rPr lang="en-GB" sz="1200" dirty="0">
                <a:solidFill>
                  <a:schemeClr val="bg1"/>
                </a:solidFill>
                <a:latin typeface="Arial" panose="020B0604020202020204" pitchFamily="34" charset="0"/>
              </a:rPr>
              <a:t>cd /opt/bamboo</a:t>
            </a:r>
          </a:p>
          <a:p>
            <a:pPr marL="0" indent="0">
              <a:spcBef>
                <a:spcPts val="0"/>
              </a:spcBef>
              <a:spcAft>
                <a:spcPts val="0"/>
              </a:spcAft>
              <a:buNone/>
            </a:pPr>
            <a:r>
              <a:rPr lang="en-GB" sz="1200" dirty="0">
                <a:solidFill>
                  <a:schemeClr val="bg1"/>
                </a:solidFill>
                <a:latin typeface="Arial" panose="020B0604020202020204" pitchFamily="34" charset="0"/>
              </a:rPr>
              <a:t>wget http://aaronmulholland.co.uk/atlassian-bamboo-5.10.1.1.tar.gz</a:t>
            </a:r>
          </a:p>
          <a:p>
            <a:pPr marL="0" indent="0">
              <a:spcBef>
                <a:spcPts val="0"/>
              </a:spcBef>
              <a:spcAft>
                <a:spcPts val="0"/>
              </a:spcAft>
              <a:buNone/>
            </a:pPr>
            <a:r>
              <a:rPr lang="en-GB" sz="1200" dirty="0">
                <a:solidFill>
                  <a:schemeClr val="bg1"/>
                </a:solidFill>
                <a:latin typeface="Arial" panose="020B0604020202020204" pitchFamily="34" charset="0"/>
              </a:rPr>
              <a:t>tar zxvf atlassian-bamboo-5.10.1.1.tar.gz</a:t>
            </a:r>
          </a:p>
          <a:p>
            <a:pPr marL="0" indent="0">
              <a:spcBef>
                <a:spcPts val="0"/>
              </a:spcBef>
              <a:spcAft>
                <a:spcPts val="0"/>
              </a:spcAft>
              <a:buNone/>
            </a:pPr>
            <a:endParaRPr lang="en-GB" sz="1200" dirty="0">
              <a:solidFill>
                <a:schemeClr val="bg1"/>
              </a:solidFill>
              <a:latin typeface="Arial" panose="020B0604020202020204" pitchFamily="34" charset="0"/>
            </a:endParaRPr>
          </a:p>
          <a:p>
            <a:pPr marL="0" indent="0">
              <a:spcBef>
                <a:spcPts val="0"/>
              </a:spcBef>
              <a:spcAft>
                <a:spcPts val="0"/>
              </a:spcAft>
              <a:buNone/>
            </a:pPr>
            <a:r>
              <a:rPr lang="en-GB" sz="1200" dirty="0">
                <a:solidFill>
                  <a:schemeClr val="bg1"/>
                </a:solidFill>
                <a:latin typeface="Arial" panose="020B0604020202020204" pitchFamily="34" charset="0"/>
              </a:rPr>
              <a:t>#Create home directory</a:t>
            </a:r>
          </a:p>
          <a:p>
            <a:pPr marL="0" indent="0">
              <a:spcBef>
                <a:spcPts val="0"/>
              </a:spcBef>
              <a:spcAft>
                <a:spcPts val="0"/>
              </a:spcAft>
              <a:buNone/>
            </a:pPr>
            <a:r>
              <a:rPr lang="en-GB" sz="1200" dirty="0">
                <a:solidFill>
                  <a:schemeClr val="bg1"/>
                </a:solidFill>
                <a:latin typeface="Arial" panose="020B0604020202020204" pitchFamily="34" charset="0"/>
              </a:rPr>
              <a:t>mkdir /home/vagrant/bamboo/bamboo-home</a:t>
            </a:r>
          </a:p>
          <a:p>
            <a:pPr marL="0" indent="0">
              <a:spcBef>
                <a:spcPts val="0"/>
              </a:spcBef>
              <a:spcAft>
                <a:spcPts val="0"/>
              </a:spcAft>
              <a:buNone/>
            </a:pPr>
            <a:endParaRPr lang="en-GB" sz="1200" dirty="0">
              <a:solidFill>
                <a:schemeClr val="bg1"/>
              </a:solidFill>
              <a:latin typeface="Arial" panose="020B0604020202020204" pitchFamily="34" charset="0"/>
            </a:endParaRPr>
          </a:p>
          <a:p>
            <a:pPr marL="0" indent="0">
              <a:spcBef>
                <a:spcPts val="0"/>
              </a:spcBef>
              <a:spcAft>
                <a:spcPts val="0"/>
              </a:spcAft>
              <a:buNone/>
            </a:pPr>
            <a:r>
              <a:rPr lang="en-GB" sz="1200" dirty="0">
                <a:solidFill>
                  <a:schemeClr val="bg1"/>
                </a:solidFill>
                <a:latin typeface="Arial" panose="020B0604020202020204" pitchFamily="34" charset="0"/>
              </a:rPr>
              <a:t>echo "All complete"</a:t>
            </a:r>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13822926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We worked with SSH earlier in the module, and looked at how we can use a tool like PuTTY to SSH into a remote server (or in our case, virtual machine).</a:t>
            </a:r>
          </a:p>
          <a:p>
            <a:pPr marL="0" indent="0">
              <a:buNone/>
            </a:pPr>
            <a:endParaRPr lang="en-GB" dirty="0"/>
          </a:p>
          <a:p>
            <a:pPr marL="0" indent="0">
              <a:buNone/>
            </a:pPr>
            <a:r>
              <a:rPr lang="en-GB" dirty="0"/>
              <a:t>Vagrant offers a similar service through the use of the command vagrant ssh. This command can be executed directly from the terminal, and is only usable once you’ve deployed your first Vagrantfile.</a:t>
            </a:r>
          </a:p>
          <a:p>
            <a:pPr marL="0" indent="0">
              <a:buNone/>
            </a:pPr>
            <a:endParaRPr lang="en-GB" dirty="0"/>
          </a:p>
          <a:p>
            <a:pPr marL="0" indent="0">
              <a:buNone/>
            </a:pPr>
            <a:r>
              <a:rPr lang="en-GB" dirty="0"/>
              <a:t>Note if you have a number of machines deploying from one Vagrantfile, you should specify the name of the machine you want to SSH into using vagrant.</a:t>
            </a:r>
          </a:p>
          <a:p>
            <a:pPr marL="0" indent="0">
              <a:buNone/>
            </a:pPr>
            <a:endParaRPr lang="en-GB" dirty="0"/>
          </a:p>
          <a:p>
            <a:pPr marL="0" indent="0">
              <a:buNone/>
            </a:pPr>
            <a:r>
              <a:rPr lang="en-GB" dirty="0"/>
              <a:t>From this point, you are able to make configuration changes to the system easily.</a:t>
            </a:r>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394956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To begin you will need the following installed;</a:t>
            </a:r>
          </a:p>
          <a:p>
            <a:pPr marL="0" indent="0">
              <a:buNone/>
            </a:pPr>
            <a:endParaRPr lang="en-GB" dirty="0"/>
          </a:p>
          <a:p>
            <a:pPr marL="857250" lvl="1" indent="-457200">
              <a:buFont typeface="+mj-lt"/>
              <a:buAutoNum type="arabicPeriod"/>
            </a:pPr>
            <a:r>
              <a:rPr lang="en-GB" dirty="0"/>
              <a:t>Notepad++ (Or other text editor)</a:t>
            </a:r>
          </a:p>
          <a:p>
            <a:pPr marL="857250" lvl="1" indent="-457200">
              <a:buFont typeface="+mj-lt"/>
              <a:buAutoNum type="arabicPeriod"/>
            </a:pPr>
            <a:r>
              <a:rPr lang="en-GB" dirty="0"/>
              <a:t>Oracle VM Virtual Box (install file located on your C:\LocalInstall folder.)</a:t>
            </a:r>
          </a:p>
          <a:p>
            <a:pPr marL="857250" lvl="1" indent="-457200">
              <a:buFont typeface="+mj-lt"/>
              <a:buAutoNum type="arabicPeriod"/>
            </a:pPr>
            <a:r>
              <a:rPr lang="en-GB" dirty="0"/>
              <a:t>Vagrant (Install file located in C:\DevOps Short)</a:t>
            </a:r>
          </a:p>
          <a:p>
            <a:pPr marL="857250" lvl="1" indent="-457200">
              <a:buFont typeface="+mj-lt"/>
              <a:buAutoNum type="arabicPeriod"/>
            </a:pPr>
            <a:r>
              <a:rPr lang="en-GB" dirty="0"/>
              <a:t>Git Bash (Install file located on your C:\LocalInstall Folder)</a:t>
            </a:r>
          </a:p>
          <a:p>
            <a:pPr marL="400050" lvl="1" indent="0">
              <a:buNone/>
            </a:pPr>
            <a:endParaRPr lang="en-GB" dirty="0"/>
          </a:p>
          <a:p>
            <a:pPr marL="857250" lvl="1" indent="-457200">
              <a:buFont typeface="+mj-lt"/>
              <a:buAutoNum type="arabicPeriod"/>
            </a:pPr>
            <a:endParaRPr lang="en-GB" dirty="0"/>
          </a:p>
        </p:txBody>
      </p:sp>
      <p:sp>
        <p:nvSpPr>
          <p:cNvPr id="3" name="Title 2"/>
          <p:cNvSpPr>
            <a:spLocks noGrp="1"/>
          </p:cNvSpPr>
          <p:nvPr>
            <p:ph type="title"/>
          </p:nvPr>
        </p:nvSpPr>
        <p:spPr/>
        <p:txBody>
          <a:bodyPr>
            <a:normAutofit fontScale="90000"/>
          </a:bodyPr>
          <a:lstStyle/>
          <a:p>
            <a:r>
              <a:rPr lang="en-GB" dirty="0"/>
              <a:t>Vagrant Provisioning</a:t>
            </a:r>
          </a:p>
        </p:txBody>
      </p:sp>
    </p:spTree>
    <p:extLst>
      <p:ext uri="{BB962C8B-B14F-4D97-AF65-F5344CB8AC3E}">
        <p14:creationId xmlns:p14="http://schemas.microsoft.com/office/powerpoint/2010/main" val="3048438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Vagrant Scripting</a:t>
            </a:r>
          </a:p>
        </p:txBody>
      </p:sp>
    </p:spTree>
    <p:extLst>
      <p:ext uri="{BB962C8B-B14F-4D97-AF65-F5344CB8AC3E}">
        <p14:creationId xmlns:p14="http://schemas.microsoft.com/office/powerpoint/2010/main" val="23030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When should we integrate?</a:t>
            </a:r>
          </a:p>
          <a:p>
            <a:pPr marL="0" indent="0">
              <a:buNone/>
            </a:pPr>
            <a:endParaRPr lang="en-GB" dirty="0"/>
          </a:p>
          <a:p>
            <a:pPr lvl="1"/>
            <a:r>
              <a:rPr lang="en-GB" dirty="0"/>
              <a:t>We can schedule integrations for specific times in a working day or whenever a SCM repository is updated.</a:t>
            </a:r>
          </a:p>
          <a:p>
            <a:pPr lvl="1"/>
            <a:endParaRPr lang="en-GB" dirty="0"/>
          </a:p>
          <a:p>
            <a:pPr lvl="1"/>
            <a:r>
              <a:rPr lang="en-GB" dirty="0"/>
              <a:t>We can build, test and deploy our integrations, using a variety of tools.</a:t>
            </a:r>
          </a:p>
          <a:p>
            <a:pPr lvl="1"/>
            <a:endParaRPr lang="en-GB" dirty="0"/>
          </a:p>
          <a:p>
            <a:pPr lvl="1"/>
            <a:r>
              <a:rPr lang="en-GB" dirty="0"/>
              <a:t>This processes has teams integrating their work much more frequently.</a:t>
            </a:r>
          </a:p>
          <a:p>
            <a:pPr lvl="1"/>
            <a:endParaRPr lang="en-GB" dirty="0"/>
          </a:p>
          <a:p>
            <a:pPr lvl="1"/>
            <a:r>
              <a:rPr lang="en-GB" dirty="0"/>
              <a:t>It exposes integration issues and conflicts much quicker, reducing time and money spent on fixing </a:t>
            </a:r>
            <a:r>
              <a:rPr lang="en-GB" dirty="0" err="1"/>
              <a:t>thiese</a:t>
            </a:r>
            <a:r>
              <a:rPr lang="en-GB" dirty="0"/>
              <a:t> problems.</a:t>
            </a:r>
          </a:p>
        </p:txBody>
      </p:sp>
      <p:sp>
        <p:nvSpPr>
          <p:cNvPr id="3" name="Title 2"/>
          <p:cNvSpPr>
            <a:spLocks noGrp="1"/>
          </p:cNvSpPr>
          <p:nvPr>
            <p:ph type="title"/>
          </p:nvPr>
        </p:nvSpPr>
        <p:spPr/>
        <p:txBody>
          <a:bodyPr>
            <a:normAutofit fontScale="90000"/>
          </a:bodyPr>
          <a:lstStyle/>
          <a:p>
            <a:r>
              <a:rPr lang="en-GB" dirty="0"/>
              <a:t>Continuous Integration (CI)</a:t>
            </a:r>
          </a:p>
        </p:txBody>
      </p:sp>
    </p:spTree>
    <p:extLst>
      <p:ext uri="{BB962C8B-B14F-4D97-AF65-F5344CB8AC3E}">
        <p14:creationId xmlns:p14="http://schemas.microsoft.com/office/powerpoint/2010/main" val="224416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57150" indent="0">
              <a:buNone/>
            </a:pPr>
            <a:r>
              <a:rPr lang="en-GB" dirty="0"/>
              <a:t>We should maintain a single source code repository for our entire project.</a:t>
            </a:r>
          </a:p>
          <a:p>
            <a:pPr marL="800100" lvl="1"/>
            <a:endParaRPr lang="en-GB" dirty="0"/>
          </a:p>
          <a:p>
            <a:pPr marL="800100" lvl="1"/>
            <a:r>
              <a:rPr lang="en-GB" dirty="0"/>
              <a:t>This ensures teams are completely aware of what is happening on a project. It also ensures all our code can be polled by the integration tool.</a:t>
            </a:r>
          </a:p>
          <a:p>
            <a:pPr marL="514350" lvl="1" indent="0">
              <a:buNone/>
            </a:pPr>
            <a:endParaRPr lang="en-GB" dirty="0"/>
          </a:p>
          <a:p>
            <a:pPr marL="114300" indent="0">
              <a:buNone/>
            </a:pPr>
            <a:r>
              <a:rPr lang="en-GB" dirty="0"/>
              <a:t>Utilise Artifact repository tools to deploy our produced artifacts, to a variety of environments.</a:t>
            </a:r>
          </a:p>
          <a:p>
            <a:pPr marL="857250" lvl="1"/>
            <a:r>
              <a:rPr lang="en-GB" dirty="0"/>
              <a:t>These will be covered in more depth in a later module.</a:t>
            </a:r>
          </a:p>
          <a:p>
            <a:pPr marL="857250" lvl="1"/>
            <a:endParaRPr lang="en-GB" dirty="0"/>
          </a:p>
          <a:p>
            <a:pPr marL="171450" indent="0">
              <a:buNone/>
            </a:pPr>
            <a:r>
              <a:rPr lang="en-GB" dirty="0"/>
              <a:t>Automate whenever possible</a:t>
            </a:r>
          </a:p>
          <a:p>
            <a:pPr marL="914400" lvl="1"/>
            <a:r>
              <a:rPr lang="en-GB" dirty="0"/>
              <a:t>The key to DevOps is automation - we should be reducing the workload on tasks that can be automated to free up the developer or DevOps engineer to work on other tasks.</a:t>
            </a:r>
          </a:p>
          <a:p>
            <a:pPr marL="114300" indent="0">
              <a:buNone/>
            </a:pPr>
            <a:endParaRPr lang="en-GB" dirty="0"/>
          </a:p>
        </p:txBody>
      </p:sp>
      <p:sp>
        <p:nvSpPr>
          <p:cNvPr id="3" name="Title 2"/>
          <p:cNvSpPr>
            <a:spLocks noGrp="1"/>
          </p:cNvSpPr>
          <p:nvPr>
            <p:ph type="title"/>
          </p:nvPr>
        </p:nvSpPr>
        <p:spPr/>
        <p:txBody>
          <a:bodyPr>
            <a:normAutofit fontScale="90000"/>
          </a:bodyPr>
          <a:lstStyle/>
          <a:p>
            <a:r>
              <a:rPr lang="en-GB" dirty="0"/>
              <a:t>Continuous Integration (CI) Principles</a:t>
            </a:r>
          </a:p>
        </p:txBody>
      </p:sp>
    </p:spTree>
    <p:extLst>
      <p:ext uri="{BB962C8B-B14F-4D97-AF65-F5344CB8AC3E}">
        <p14:creationId xmlns:p14="http://schemas.microsoft.com/office/powerpoint/2010/main" val="224057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57150" indent="0">
              <a:buNone/>
            </a:pPr>
            <a:r>
              <a:rPr lang="en-GB" dirty="0"/>
              <a:t>What is CD?</a:t>
            </a:r>
          </a:p>
          <a:p>
            <a:pPr marL="57150" indent="0">
              <a:buNone/>
            </a:pPr>
            <a:endParaRPr lang="en-GB" dirty="0"/>
          </a:p>
          <a:p>
            <a:pPr marL="800100" lvl="1"/>
            <a:r>
              <a:rPr lang="en-GB" dirty="0"/>
              <a:t>Continuous Delivery is all about teams continuously delivering new versions of a product to the customer by reducing cycle time between an idea and a usable piece of software.</a:t>
            </a:r>
          </a:p>
          <a:p>
            <a:pPr marL="800100" lvl="1"/>
            <a:endParaRPr lang="en-GB" dirty="0"/>
          </a:p>
          <a:p>
            <a:pPr marL="800100" lvl="1"/>
            <a:r>
              <a:rPr lang="en-GB" dirty="0"/>
              <a:t>We accomplish through the use of automation from build, deployment, testing, and release.</a:t>
            </a:r>
          </a:p>
          <a:p>
            <a:pPr marL="800100" lvl="1"/>
            <a:endParaRPr lang="en-GB" dirty="0"/>
          </a:p>
          <a:p>
            <a:pPr marL="800100" lvl="1"/>
            <a:r>
              <a:rPr lang="en-GB" dirty="0"/>
              <a:t>Designed to be </a:t>
            </a:r>
            <a:r>
              <a:rPr lang="en-GB" b="1" dirty="0">
                <a:solidFill>
                  <a:srgbClr val="00519C"/>
                </a:solidFill>
              </a:rPr>
              <a:t>repeatable</a:t>
            </a:r>
            <a:r>
              <a:rPr lang="en-GB" b="1" dirty="0">
                <a:solidFill>
                  <a:schemeClr val="accent1"/>
                </a:solidFill>
              </a:rPr>
              <a:t> </a:t>
            </a:r>
            <a:r>
              <a:rPr lang="en-GB" dirty="0"/>
              <a:t>and</a:t>
            </a:r>
            <a:r>
              <a:rPr lang="en-GB" b="1" dirty="0">
                <a:solidFill>
                  <a:schemeClr val="accent1"/>
                </a:solidFill>
              </a:rPr>
              <a:t> reliable </a:t>
            </a:r>
            <a:endParaRPr lang="en-GB" dirty="0"/>
          </a:p>
          <a:p>
            <a:pPr marL="1200150" lvl="2"/>
            <a:r>
              <a:rPr lang="en-GB" dirty="0"/>
              <a:t>One we have completed a delivery, the release process is likely to be the same.</a:t>
            </a:r>
          </a:p>
          <a:p>
            <a:pPr marL="1200150" lvl="2"/>
            <a:endParaRPr lang="en-GB" dirty="0"/>
          </a:p>
          <a:p>
            <a:pPr marL="800100" lvl="1"/>
            <a:r>
              <a:rPr lang="en-GB" dirty="0"/>
              <a:t>Customers can enjoy new or enhanced features at a much quicker pace.</a:t>
            </a:r>
          </a:p>
        </p:txBody>
      </p:sp>
      <p:sp>
        <p:nvSpPr>
          <p:cNvPr id="3" name="Title 2"/>
          <p:cNvSpPr>
            <a:spLocks noGrp="1"/>
          </p:cNvSpPr>
          <p:nvPr>
            <p:ph type="title"/>
          </p:nvPr>
        </p:nvSpPr>
        <p:spPr/>
        <p:txBody>
          <a:bodyPr>
            <a:normAutofit fontScale="90000"/>
          </a:bodyPr>
          <a:lstStyle/>
          <a:p>
            <a:r>
              <a:rPr lang="en-GB" dirty="0"/>
              <a:t>Continuous Delivery (CD)</a:t>
            </a:r>
          </a:p>
        </p:txBody>
      </p:sp>
    </p:spTree>
    <p:extLst>
      <p:ext uri="{BB962C8B-B14F-4D97-AF65-F5344CB8AC3E}">
        <p14:creationId xmlns:p14="http://schemas.microsoft.com/office/powerpoint/2010/main" val="2389416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57150" indent="0">
              <a:buNone/>
            </a:pPr>
            <a:r>
              <a:rPr lang="en-GB" dirty="0"/>
              <a:t>The following are some examples of CD in action;</a:t>
            </a:r>
          </a:p>
          <a:p>
            <a:pPr marL="57150" indent="0">
              <a:buNone/>
            </a:pPr>
            <a:endParaRPr lang="en-GB" dirty="0"/>
          </a:p>
          <a:p>
            <a:pPr marL="800100" lvl="1"/>
            <a:r>
              <a:rPr lang="en-GB" dirty="0"/>
              <a:t>Facebook</a:t>
            </a:r>
          </a:p>
          <a:p>
            <a:pPr marL="800100" lvl="1"/>
            <a:r>
              <a:rPr lang="en-GB" dirty="0"/>
              <a:t>Twitter</a:t>
            </a:r>
          </a:p>
          <a:p>
            <a:pPr marL="800100" lvl="1"/>
            <a:r>
              <a:rPr lang="en-GB" dirty="0"/>
              <a:t>Windows</a:t>
            </a:r>
          </a:p>
          <a:p>
            <a:pPr marL="514350" lvl="1" indent="0">
              <a:buNone/>
            </a:pPr>
            <a:endParaRPr lang="en-GB" dirty="0"/>
          </a:p>
          <a:p>
            <a:pPr marL="114300" indent="0">
              <a:buNone/>
            </a:pPr>
            <a:r>
              <a:rPr lang="en-GB" dirty="0"/>
              <a:t>Can you think of any examples of when CD is </a:t>
            </a:r>
            <a:r>
              <a:rPr lang="en-GB" b="1" dirty="0">
                <a:solidFill>
                  <a:srgbClr val="00519C"/>
                </a:solidFill>
              </a:rPr>
              <a:t>not</a:t>
            </a:r>
            <a:r>
              <a:rPr lang="en-GB" dirty="0"/>
              <a:t> followed?</a:t>
            </a:r>
          </a:p>
        </p:txBody>
      </p:sp>
      <p:sp>
        <p:nvSpPr>
          <p:cNvPr id="3" name="Title 2"/>
          <p:cNvSpPr>
            <a:spLocks noGrp="1"/>
          </p:cNvSpPr>
          <p:nvPr>
            <p:ph type="title"/>
          </p:nvPr>
        </p:nvSpPr>
        <p:spPr/>
        <p:txBody>
          <a:bodyPr>
            <a:normAutofit fontScale="90000"/>
          </a:bodyPr>
          <a:lstStyle/>
          <a:p>
            <a:r>
              <a:rPr lang="en-GB" dirty="0"/>
              <a:t>Continuous Delivery (CD) - Examples</a:t>
            </a:r>
          </a:p>
        </p:txBody>
      </p:sp>
    </p:spTree>
    <p:extLst>
      <p:ext uri="{BB962C8B-B14F-4D97-AF65-F5344CB8AC3E}">
        <p14:creationId xmlns:p14="http://schemas.microsoft.com/office/powerpoint/2010/main" val="872741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3748</Words>
  <Application>Microsoft Office PowerPoint</Application>
  <PresentationFormat>Widescreen</PresentationFormat>
  <Paragraphs>476</Paragraphs>
  <Slides>58</Slides>
  <Notes>35</Notes>
  <HiddenSlides>5</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58</vt:i4>
      </vt:variant>
    </vt:vector>
  </HeadingPairs>
  <TitlesOfParts>
    <vt:vector size="67" baseType="lpstr">
      <vt:lpstr>Arial</vt:lpstr>
      <vt:lpstr>Calibri</vt:lpstr>
      <vt:lpstr>Calibri Light</vt:lpstr>
      <vt:lpstr>Lucida Sans</vt:lpstr>
      <vt:lpstr>Segoe UI</vt:lpstr>
      <vt:lpstr>Segoe UI Light</vt:lpstr>
      <vt:lpstr>Wingdings</vt:lpstr>
      <vt:lpstr>Office Theme</vt:lpstr>
      <vt:lpstr>PPM Courseware Slides</vt:lpstr>
      <vt:lpstr>PowerPoint Presentation</vt:lpstr>
      <vt:lpstr>DevOps</vt:lpstr>
      <vt:lpstr>Introduction</vt:lpstr>
      <vt:lpstr>Continuous Integration and Continuous Deployment</vt:lpstr>
      <vt:lpstr>Continuous Integration (CI)</vt:lpstr>
      <vt:lpstr>Continuous Integration (CI)</vt:lpstr>
      <vt:lpstr>Continuous Integration (CI) Principles</vt:lpstr>
      <vt:lpstr>Continuous Delivery (CD)</vt:lpstr>
      <vt:lpstr>Continuous Delivery (CD) - Examples</vt:lpstr>
      <vt:lpstr>CI pipeline</vt:lpstr>
      <vt:lpstr>TASK: Creating Example Systems</vt:lpstr>
      <vt:lpstr>Linux System Administration Part 1</vt:lpstr>
      <vt:lpstr>Linux OS</vt:lpstr>
      <vt:lpstr>Linux OS - Distributions</vt:lpstr>
      <vt:lpstr>Distributions - Ubuntu</vt:lpstr>
      <vt:lpstr>Distributions - CentOS</vt:lpstr>
      <vt:lpstr>Distributions - Fedora</vt:lpstr>
      <vt:lpstr>Distributions - Mint</vt:lpstr>
      <vt:lpstr>SSH - Secure Shell</vt:lpstr>
      <vt:lpstr>SSH - Secure Shell</vt:lpstr>
      <vt:lpstr>SSH - Secure Shell</vt:lpstr>
      <vt:lpstr>Linux Virtual Machine</vt:lpstr>
      <vt:lpstr>Linux Virtual Machine</vt:lpstr>
      <vt:lpstr>TASK: Your first Virtual Machine</vt:lpstr>
      <vt:lpstr>TASK: Terminal Exploration</vt:lpstr>
      <vt:lpstr>Linux System Administration Part 2</vt:lpstr>
      <vt:lpstr>The Terminal</vt:lpstr>
      <vt:lpstr>The Terminal - Commands</vt:lpstr>
      <vt:lpstr>Bash Scripting</vt:lpstr>
      <vt:lpstr>Bash Scripting</vt:lpstr>
      <vt:lpstr>Task: Creating a Script file</vt:lpstr>
      <vt:lpstr>OS Configuration</vt:lpstr>
      <vt:lpstr>OS Configuration - Installing new packages</vt:lpstr>
      <vt:lpstr>Packages - Installing Java</vt:lpstr>
      <vt:lpstr>Packages - Installing Java</vt:lpstr>
      <vt:lpstr>Packages - Installing Java</vt:lpstr>
      <vt:lpstr>Task: Installing Java &amp; Maven</vt:lpstr>
      <vt:lpstr>Linux Security</vt:lpstr>
      <vt:lpstr>Linux Security</vt:lpstr>
      <vt:lpstr>Linux Security</vt:lpstr>
      <vt:lpstr>Task: Understanding IP Tables</vt:lpstr>
      <vt:lpstr>SIEM &amp; LOGGING</vt:lpstr>
      <vt:lpstr>Security Information and Event Management</vt:lpstr>
      <vt:lpstr>What is a log?</vt:lpstr>
      <vt:lpstr>Forwarders</vt:lpstr>
      <vt:lpstr>Splunk</vt:lpstr>
      <vt:lpstr>Vagrant Provisioning</vt:lpstr>
      <vt:lpstr>Vagrant Provisioning</vt:lpstr>
      <vt:lpstr>Vagrant Provisioning</vt:lpstr>
      <vt:lpstr>Vagrant Provisioning</vt:lpstr>
      <vt:lpstr>Vagrant Provisioning</vt:lpstr>
      <vt:lpstr>Vagrant Provisioning</vt:lpstr>
      <vt:lpstr>Vagrant Provisioning</vt:lpstr>
      <vt:lpstr>Vagrant Provisioning</vt:lpstr>
      <vt:lpstr>Vagrant Provisioning</vt:lpstr>
      <vt:lpstr>Vagrant Provisioning</vt:lpstr>
      <vt:lpstr>Vagrant Provisioning</vt:lpstr>
      <vt:lpstr>Task: Vagrant Scripting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Holding</dc:creator>
  <cp:lastModifiedBy>Jacob Holding</cp:lastModifiedBy>
  <cp:revision>1</cp:revision>
  <dcterms:created xsi:type="dcterms:W3CDTF">2017-05-09T13:39:17Z</dcterms:created>
  <dcterms:modified xsi:type="dcterms:W3CDTF">2017-05-09T13:39:42Z</dcterms:modified>
</cp:coreProperties>
</file>