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sldIdLst>
    <p:sldId id="257" r:id="rId2"/>
    <p:sldId id="258" r:id="rId3"/>
    <p:sldId id="259" r:id="rId4"/>
    <p:sldId id="260" r:id="rId5"/>
    <p:sldId id="261" r:id="rId6"/>
    <p:sldId id="262" r:id="rId7"/>
    <p:sldId id="263" r:id="rId8"/>
    <p:sldId id="264" r:id="rId9"/>
    <p:sldId id="265" r:id="rId10"/>
    <p:sldId id="266" r:id="rId11"/>
    <p:sldId id="267" r:id="rId12"/>
    <p:sldId id="312"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sign Patterns" id="{5272651F-81AB-4ABF-BAB0-F78145AA3905}">
          <p14:sldIdLst>
            <p14:sldId id="257"/>
            <p14:sldId id="258"/>
            <p14:sldId id="259"/>
            <p14:sldId id="260"/>
            <p14:sldId id="261"/>
          </p14:sldIdLst>
        </p14:section>
        <p14:section name="Exceptions" id="{EEDBADA3-560F-4AFF-87DF-B417554D9A5B}">
          <p14:sldIdLst>
            <p14:sldId id="262"/>
            <p14:sldId id="263"/>
            <p14:sldId id="264"/>
            <p14:sldId id="265"/>
            <p14:sldId id="266"/>
            <p14:sldId id="267"/>
            <p14:sldId id="312"/>
            <p14:sldId id="268"/>
            <p14:sldId id="269"/>
            <p14:sldId id="270"/>
          </p14:sldIdLst>
        </p14:section>
        <p14:section name="JUnit" id="{6F9F83D7-C9CA-45EA-B1B1-DDABC17D9D6C}">
          <p14:sldIdLst>
            <p14:sldId id="271"/>
            <p14:sldId id="272"/>
            <p14:sldId id="273"/>
            <p14:sldId id="274"/>
          </p14:sldIdLst>
        </p14:section>
        <p14:section name="IO" id="{DFF3A267-7F51-4859-8FB3-9C2B688D4D51}">
          <p14:sldIdLst>
            <p14:sldId id="275"/>
            <p14:sldId id="276"/>
            <p14:sldId id="277"/>
            <p14:sldId id="278"/>
          </p14:sldIdLst>
        </p14:section>
        <p14:section name="JDBC" id="{C84A51BF-F786-4DFA-A80D-9D953729F7A3}">
          <p14:sldIdLst>
            <p14:sldId id="279"/>
            <p14:sldId id="280"/>
            <p14:sldId id="281"/>
            <p14:sldId id="282"/>
            <p14:sldId id="283"/>
            <p14:sldId id="284"/>
            <p14:sldId id="285"/>
          </p14:sldIdLst>
        </p14:section>
        <p14:section name="Logging" id="{5C40CB65-25C0-4BFE-898D-9D14D01DA760}">
          <p14:sldIdLst>
            <p14:sldId id="286"/>
            <p14:sldId id="287"/>
            <p14:sldId id="288"/>
            <p14:sldId id="289"/>
          </p14:sldIdLst>
        </p14:section>
        <p14:section name="Swing" id="{29AF6EAD-AA0D-4CF8-B548-798A317DAD03}">
          <p14:sldIdLst>
            <p14:sldId id="290"/>
            <p14:sldId id="291"/>
            <p14:sldId id="292"/>
            <p14:sldId id="293"/>
            <p14:sldId id="294"/>
            <p14:sldId id="295"/>
            <p14:sldId id="296"/>
          </p14:sldIdLst>
        </p14:section>
        <p14:section name="Misc" id="{DE6A7D6F-49C6-4088-B2C1-0C25D214044F}">
          <p14:sldIdLst>
            <p14:sldId id="297"/>
            <p14:sldId id="298"/>
            <p14:sldId id="299"/>
            <p14:sldId id="300"/>
            <p14:sldId id="301"/>
            <p14:sldId id="302"/>
            <p14:sldId id="303"/>
            <p14:sldId id="304"/>
            <p14:sldId id="305"/>
            <p14:sldId id="306"/>
            <p14:sldId id="307"/>
            <p14:sldId id="308"/>
            <p14:sldId id="309"/>
            <p14:sldId id="310"/>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9" autoAdjust="0"/>
    <p:restoredTop sz="94660"/>
  </p:normalViewPr>
  <p:slideViewPr>
    <p:cSldViewPr snapToGrid="0">
      <p:cViewPr varScale="1">
        <p:scale>
          <a:sx n="39" d="100"/>
          <a:sy n="39" d="100"/>
        </p:scale>
        <p:origin x="78" y="9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BCD7CB-DEC7-4E9D-B24B-E13064C0B5D7}" type="datetimeFigureOut">
              <a:rPr lang="en-GB" smtClean="0"/>
              <a:t>12/01/2017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1C3D80-E036-4600-9DAC-297300EB7EED}" type="slidenum">
              <a:rPr lang="en-GB" smtClean="0"/>
              <a:t>‹#›</a:t>
            </a:fld>
            <a:endParaRPr lang="en-GB"/>
          </a:p>
        </p:txBody>
      </p:sp>
    </p:spTree>
    <p:extLst>
      <p:ext uri="{BB962C8B-B14F-4D97-AF65-F5344CB8AC3E}">
        <p14:creationId xmlns:p14="http://schemas.microsoft.com/office/powerpoint/2010/main" val="2270305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822367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524114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2639331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753975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4175494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126891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442587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905499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812888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251792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967094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500957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2026389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8966963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8788047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This block of code will read all entries in the table Languages using the connection we opened earlier and print the results.</a:t>
            </a:r>
          </a:p>
          <a:p>
            <a:endParaRPr lang="en-GB" dirty="0" smtClean="0"/>
          </a:p>
          <a:p>
            <a:r>
              <a:rPr lang="en-GB" dirty="0" smtClean="0"/>
              <a:t>First it will create a statement,</a:t>
            </a:r>
          </a:p>
          <a:p>
            <a:r>
              <a:rPr lang="en-GB" dirty="0" smtClean="0"/>
              <a:t>Then it will take the SQL query as a String.</a:t>
            </a:r>
          </a:p>
          <a:p>
            <a:r>
              <a:rPr lang="en-GB" dirty="0" smtClean="0"/>
              <a:t>After that it will Execute that query.</a:t>
            </a:r>
          </a:p>
          <a:p>
            <a:r>
              <a:rPr lang="en-GB" dirty="0" smtClean="0"/>
              <a:t>Finally it will loop through all results, printing them to the console.</a:t>
            </a:r>
          </a:p>
          <a:p>
            <a:endParaRPr lang="en-GB" dirty="0" smtClean="0"/>
          </a:p>
          <a:p>
            <a:endParaRPr lang="en-GB" dirty="0"/>
          </a:p>
        </p:txBody>
      </p:sp>
    </p:spTree>
    <p:extLst>
      <p:ext uri="{BB962C8B-B14F-4D97-AF65-F5344CB8AC3E}">
        <p14:creationId xmlns:p14="http://schemas.microsoft.com/office/powerpoint/2010/main" val="23124268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9873550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7727192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0370611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1936428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1909926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869318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27066543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24918465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867321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8511103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4390713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8282133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9477569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6421606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691442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021382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2640503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So here</a:t>
            </a:r>
            <a:r>
              <a:rPr lang="en-GB" baseline="0" dirty="0" smtClean="0"/>
              <a:t> we get a really tidy </a:t>
            </a:r>
            <a:r>
              <a:rPr lang="en-GB" baseline="0" dirty="0" err="1" smtClean="0"/>
              <a:t>oneliner</a:t>
            </a:r>
            <a:r>
              <a:rPr lang="en-GB" baseline="0" dirty="0" smtClean="0"/>
              <a:t> that basically lets you put as many or as little parameters as you want to use for that object, in the first example we just give it a name and in the second we fill everything in</a:t>
            </a:r>
          </a:p>
          <a:p>
            <a:endParaRPr lang="en-GB" baseline="0" dirty="0" smtClean="0"/>
          </a:p>
          <a:p>
            <a:r>
              <a:rPr lang="en-GB" baseline="0" dirty="0" smtClean="0"/>
              <a:t>How this works is that when we create our trainee builder, after the brackets we can then call the method name() which returns the </a:t>
            </a:r>
            <a:r>
              <a:rPr lang="en-GB" baseline="0" dirty="0" err="1" smtClean="0"/>
              <a:t>traineebuilder</a:t>
            </a:r>
            <a:r>
              <a:rPr lang="en-GB" baseline="0" dirty="0" smtClean="0"/>
              <a:t>, so then on that instance of trainee builder we can call the method age() and so forth, until we want it to return type of Trainee which we then call buildTrainee() and that is the object that is assigned to “t2” in this case, our trainee.</a:t>
            </a:r>
            <a:endParaRPr lang="en-GB" dirty="0" smtClean="0"/>
          </a:p>
          <a:p>
            <a:endParaRPr lang="en-GB" dirty="0"/>
          </a:p>
        </p:txBody>
      </p:sp>
    </p:spTree>
    <p:extLst>
      <p:ext uri="{BB962C8B-B14F-4D97-AF65-F5344CB8AC3E}">
        <p14:creationId xmlns:p14="http://schemas.microsoft.com/office/powerpoint/2010/main" val="41401724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2703856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221301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6978215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2666604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27731809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7228277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24198693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8008038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In this example Cage could be a Cage</a:t>
            </a:r>
            <a:r>
              <a:rPr lang="en-GB" baseline="0" dirty="0" smtClean="0"/>
              <a:t> for a Bird, or a Lion, make it work with whatever its presented with.</a:t>
            </a:r>
            <a:endParaRPr lang="en-GB" dirty="0" smtClean="0"/>
          </a:p>
          <a:p>
            <a:endParaRPr lang="en-GB" dirty="0"/>
          </a:p>
        </p:txBody>
      </p:sp>
    </p:spTree>
    <p:extLst>
      <p:ext uri="{BB962C8B-B14F-4D97-AF65-F5344CB8AC3E}">
        <p14:creationId xmlns:p14="http://schemas.microsoft.com/office/powerpoint/2010/main" val="24333876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623559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5054860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0763420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In java 7 and later, any number</a:t>
            </a:r>
            <a:r>
              <a:rPr lang="en-GB" baseline="0" dirty="0" smtClean="0"/>
              <a:t> of underscore characters can appear anywhere between digits in a numeric literal.</a:t>
            </a:r>
          </a:p>
          <a:p>
            <a:r>
              <a:rPr lang="en-GB" baseline="0" dirty="0" smtClean="0"/>
              <a:t>The goal was to improve the readability of large numbers, as dozens of 0s can be hard to count.</a:t>
            </a:r>
          </a:p>
          <a:p>
            <a:endParaRPr lang="en-GB" baseline="0" dirty="0" smtClean="0"/>
          </a:p>
          <a:p>
            <a:r>
              <a:rPr lang="en-GB" baseline="0" dirty="0" smtClean="0"/>
              <a:t>However we cant use them in certain places.</a:t>
            </a:r>
          </a:p>
          <a:p>
            <a:endParaRPr lang="en-GB" dirty="0"/>
          </a:p>
        </p:txBody>
      </p:sp>
    </p:spTree>
    <p:extLst>
      <p:ext uri="{BB962C8B-B14F-4D97-AF65-F5344CB8AC3E}">
        <p14:creationId xmlns:p14="http://schemas.microsoft.com/office/powerpoint/2010/main" val="35059817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665499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257720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smtClean="0"/>
              <a:t>https://docs.oracle.com/javase/7/docs/api/java/io/IOException.html</a:t>
            </a:r>
          </a:p>
          <a:p>
            <a:endParaRPr lang="en-GB" dirty="0" smtClean="0"/>
          </a:p>
          <a:p>
            <a:endParaRPr lang="en-GB" dirty="0"/>
          </a:p>
        </p:txBody>
      </p:sp>
    </p:spTree>
    <p:extLst>
      <p:ext uri="{BB962C8B-B14F-4D97-AF65-F5344CB8AC3E}">
        <p14:creationId xmlns:p14="http://schemas.microsoft.com/office/powerpoint/2010/main" val="3619770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http://docs.oracle.com/javase/7/docs/api/java/lang/RuntimeException.html</a:t>
            </a:r>
          </a:p>
          <a:p>
            <a:endParaRPr lang="en-GB" dirty="0"/>
          </a:p>
        </p:txBody>
      </p:sp>
    </p:spTree>
    <p:extLst>
      <p:ext uri="{BB962C8B-B14F-4D97-AF65-F5344CB8AC3E}">
        <p14:creationId xmlns:p14="http://schemas.microsoft.com/office/powerpoint/2010/main" val="996077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http://java.sun.com/javase/6/docs/api/java/lang/Error.html</a:t>
            </a:r>
          </a:p>
          <a:p>
            <a:endParaRPr lang="en-GB" dirty="0"/>
          </a:p>
        </p:txBody>
      </p:sp>
    </p:spTree>
    <p:extLst>
      <p:ext uri="{BB962C8B-B14F-4D97-AF65-F5344CB8AC3E}">
        <p14:creationId xmlns:p14="http://schemas.microsoft.com/office/powerpoint/2010/main" val="27227932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smtClean="0"/>
              <a:t>Insert module title</a:t>
            </a:r>
            <a:endParaRPr lang="en-GB" noProof="0" dirty="0"/>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smtClean="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extLst>
      <p:ext uri="{BB962C8B-B14F-4D97-AF65-F5344CB8AC3E}">
        <p14:creationId xmlns:p14="http://schemas.microsoft.com/office/powerpoint/2010/main" val="14159214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aseline="0">
                <a:latin typeface="+mn-lt"/>
              </a:defRPr>
            </a:lvl2pPr>
            <a:lvl3pPr marL="1143000" indent="-228600">
              <a:spcAft>
                <a:spcPts val="800"/>
              </a:spcAft>
              <a:buClr>
                <a:schemeClr val="tx1"/>
              </a:buClr>
              <a:buFont typeface="Arial" panose="020B0604020202020204" pitchFamily="34" charset="0"/>
              <a:buChar char="•"/>
              <a:defRPr sz="1800" baseline="0">
                <a:latin typeface="+mn-lt"/>
              </a:defRPr>
            </a:lvl3pPr>
            <a:lvl4pPr marL="1600200" indent="-228600">
              <a:spcAft>
                <a:spcPts val="800"/>
              </a:spcAft>
              <a:buClr>
                <a:schemeClr val="tx1"/>
              </a:buClr>
              <a:buFont typeface="Arial" panose="020B0604020202020204" pitchFamily="34" charset="0"/>
              <a:buChar char="•"/>
              <a:defRPr sz="1800" baseline="0">
                <a:latin typeface="+mn-lt"/>
              </a:defRPr>
            </a:lvl4pPr>
            <a:lvl5pPr marL="2057400" indent="-228600">
              <a:spcAft>
                <a:spcPts val="800"/>
              </a:spcAft>
              <a:buClr>
                <a:schemeClr val="tx1"/>
              </a:buClr>
              <a:buFont typeface="Arial" panose="020B0604020202020204" pitchFamily="34" charset="0"/>
              <a:buChar char="•"/>
              <a:defRPr sz="180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latin typeface="Segoe UI"/>
              </a:rPr>
              <a:pPr fontAlgn="base">
                <a:spcBef>
                  <a:spcPct val="0"/>
                </a:spcBef>
                <a:spcAft>
                  <a:spcPct val="0"/>
                </a:spcAft>
                <a:defRPr/>
              </a:pPr>
              <a:t>‹#›</a:t>
            </a:fld>
            <a:endParaRPr lang="en-GB" dirty="0">
              <a:solidFill>
                <a:srgbClr val="0070C0"/>
              </a:solidFill>
              <a:latin typeface="Segoe UI"/>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smtClean="0"/>
              <a:t>Click to edit Master title style</a:t>
            </a:r>
            <a:endParaRPr lang="en-GB" noProof="0" dirty="0"/>
          </a:p>
        </p:txBody>
      </p:sp>
    </p:spTree>
    <p:extLst>
      <p:ext uri="{BB962C8B-B14F-4D97-AF65-F5344CB8AC3E}">
        <p14:creationId xmlns:p14="http://schemas.microsoft.com/office/powerpoint/2010/main" val="25880324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latin typeface="Segoe UI"/>
              </a:rPr>
              <a:pPr fontAlgn="base">
                <a:spcBef>
                  <a:spcPct val="0"/>
                </a:spcBef>
                <a:spcAft>
                  <a:spcPct val="0"/>
                </a:spcAft>
                <a:defRPr/>
              </a:pPr>
              <a:t>‹#›</a:t>
            </a:fld>
            <a:endParaRPr lang="en-GB" dirty="0">
              <a:solidFill>
                <a:srgbClr val="0070C0"/>
              </a:solidFill>
              <a:latin typeface="Segoe UI"/>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extLst>
      <p:ext uri="{BB962C8B-B14F-4D97-AF65-F5344CB8AC3E}">
        <p14:creationId xmlns:p14="http://schemas.microsoft.com/office/powerpoint/2010/main" val="321312725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latin typeface="Segoe UI"/>
              </a:rPr>
              <a:pPr fontAlgn="base">
                <a:spcBef>
                  <a:spcPct val="0"/>
                </a:spcBef>
                <a:spcAft>
                  <a:spcPct val="0"/>
                </a:spcAft>
                <a:defRPr/>
              </a:pPr>
              <a:t>‹#›</a:t>
            </a:fld>
            <a:endParaRPr lang="en-GB" dirty="0">
              <a:solidFill>
                <a:srgbClr val="0070C0"/>
              </a:solidFill>
              <a:latin typeface="Segoe UI"/>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000" dirty="0">
              <a:solidFill>
                <a:srgbClr val="FFFFFF"/>
              </a:solidFill>
            </a:endParaRPr>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extLst>
      <p:ext uri="{BB962C8B-B14F-4D97-AF65-F5344CB8AC3E}">
        <p14:creationId xmlns:p14="http://schemas.microsoft.com/office/powerpoint/2010/main" val="29198179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latin typeface="Segoe UI"/>
              </a:rPr>
              <a:pPr fontAlgn="base">
                <a:spcBef>
                  <a:spcPct val="0"/>
                </a:spcBef>
                <a:spcAft>
                  <a:spcPct val="0"/>
                </a:spcAft>
                <a:defRPr/>
              </a:pPr>
              <a:t>‹#›</a:t>
            </a:fld>
            <a:endParaRPr lang="en-GB" dirty="0">
              <a:solidFill>
                <a:srgbClr val="0070C0"/>
              </a:solidFill>
              <a:latin typeface="Segoe UI"/>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extLst>
      <p:ext uri="{BB962C8B-B14F-4D97-AF65-F5344CB8AC3E}">
        <p14:creationId xmlns:p14="http://schemas.microsoft.com/office/powerpoint/2010/main" val="39557222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smtClean="0"/>
              <a:t>Use images from the photography folder from the Central Repository&gt;image library on CWS</a:t>
            </a:r>
            <a:endParaRPr lang="en-GB" dirty="0"/>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000" dirty="0">
              <a:solidFill>
                <a:srgbClr val="FFFFFF"/>
              </a:solidFill>
            </a:endParaRPr>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000" dirty="0">
              <a:solidFill>
                <a:srgbClr val="FFFFFF"/>
              </a:solidFill>
            </a:endParaRPr>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000" dirty="0">
              <a:solidFill>
                <a:srgbClr val="FFFFFF"/>
              </a:solidFill>
            </a:endParaRPr>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smtClean="0"/>
              <a:t>Course times/ objectives/summary</a:t>
            </a:r>
            <a:endParaRPr lang="en-GB" noProof="0" dirty="0"/>
          </a:p>
        </p:txBody>
      </p:sp>
    </p:spTree>
    <p:extLst>
      <p:ext uri="{BB962C8B-B14F-4D97-AF65-F5344CB8AC3E}">
        <p14:creationId xmlns:p14="http://schemas.microsoft.com/office/powerpoint/2010/main" val="202454952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GB" sz="1000" dirty="0">
              <a:solidFill>
                <a:srgbClr val="FFFFFF"/>
              </a:solidFill>
            </a:endParaRPr>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smtClean="0"/>
              <a:t>Click to add diagram, smart art, table, video etc.</a:t>
            </a:r>
            <a:endParaRPr lang="en-GB" noProof="0" dirty="0"/>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smtClean="0"/>
              <a:t>Diagram title goes here</a:t>
            </a:r>
            <a:endParaRPr lang="en-GB" noProof="0" dirty="0"/>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smtClean="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latin typeface="Segoe UI"/>
              </a:rPr>
              <a:pPr fontAlgn="base">
                <a:spcBef>
                  <a:spcPct val="0"/>
                </a:spcBef>
                <a:spcAft>
                  <a:spcPct val="0"/>
                </a:spcAft>
                <a:defRPr/>
              </a:pPr>
              <a:t>‹#›</a:t>
            </a:fld>
            <a:endParaRPr lang="en-GB" dirty="0">
              <a:solidFill>
                <a:srgbClr val="0070C0"/>
              </a:solidFill>
              <a:latin typeface="Segoe UI"/>
            </a:endParaRPr>
          </a:p>
        </p:txBody>
      </p:sp>
    </p:spTree>
    <p:extLst>
      <p:ext uri="{BB962C8B-B14F-4D97-AF65-F5344CB8AC3E}">
        <p14:creationId xmlns:p14="http://schemas.microsoft.com/office/powerpoint/2010/main" val="40797295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extLst>
      <p:ext uri="{BB962C8B-B14F-4D97-AF65-F5344CB8AC3E}">
        <p14:creationId xmlns:p14="http://schemas.microsoft.com/office/powerpoint/2010/main" val="22714309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iming>
    <p:tnLst>
      <p:par>
        <p:cTn id="1" dur="indefinite" restart="never" nodeType="tmRoot"/>
      </p:par>
    </p:tnLst>
  </p:timing>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smtClean="0"/>
              <a:t>Design patterns represent the best practices developed and used by experienced OO software developers.</a:t>
            </a:r>
          </a:p>
          <a:p>
            <a:endParaRPr lang="en-GB" dirty="0"/>
          </a:p>
          <a:p>
            <a:r>
              <a:rPr lang="en-GB" dirty="0" smtClean="0"/>
              <a:t>In general they are solutions to common problems that developers faced during development.</a:t>
            </a:r>
          </a:p>
          <a:p>
            <a:endParaRPr lang="en-GB" dirty="0"/>
          </a:p>
          <a:p>
            <a:r>
              <a:rPr lang="en-GB" dirty="0" smtClean="0"/>
              <a:t>Think of them as ‘Templates’ that you can use to make your code more efficient/effective. </a:t>
            </a:r>
            <a:endParaRPr lang="en-GB" dirty="0">
              <a:solidFill>
                <a:srgbClr val="00519C"/>
              </a:solidFill>
            </a:endParaRPr>
          </a:p>
        </p:txBody>
      </p:sp>
      <p:sp>
        <p:nvSpPr>
          <p:cNvPr id="3" name="Title 2"/>
          <p:cNvSpPr>
            <a:spLocks noGrp="1"/>
          </p:cNvSpPr>
          <p:nvPr>
            <p:ph type="title"/>
          </p:nvPr>
        </p:nvSpPr>
        <p:spPr/>
        <p:txBody>
          <a:bodyPr>
            <a:normAutofit fontScale="90000"/>
          </a:bodyPr>
          <a:lstStyle/>
          <a:p>
            <a:r>
              <a:rPr lang="en-GB" dirty="0" smtClean="0"/>
              <a:t>Design Patterns</a:t>
            </a:r>
            <a:endParaRPr lang="en-GB" dirty="0"/>
          </a:p>
        </p:txBody>
      </p:sp>
      <p:sp>
        <p:nvSpPr>
          <p:cNvPr id="6" name="Text Placeholder 11"/>
          <p:cNvSpPr txBox="1">
            <a:spLocks/>
          </p:cNvSpPr>
          <p:nvPr/>
        </p:nvSpPr>
        <p:spPr>
          <a:xfrm>
            <a:off x="6448560" y="1763034"/>
            <a:ext cx="1221570" cy="333131"/>
          </a:xfrm>
          <a:prstGeom prst="rect">
            <a:avLst/>
          </a:prstGeom>
        </p:spPr>
        <p:txBody>
          <a:bodyPr>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2E2D2C"/>
              </a:buClr>
              <a:buFont typeface="Arial" panose="020B0604020202020204" pitchFamily="34" charset="0"/>
              <a:buNone/>
            </a:pPr>
            <a:r>
              <a:rPr lang="en-GB" sz="1600" smtClean="0">
                <a:solidFill>
                  <a:srgbClr val="0E3C58"/>
                </a:solidFill>
              </a:rPr>
              <a:t>Creational</a:t>
            </a:r>
            <a:endParaRPr lang="en-GB" sz="1600" dirty="0">
              <a:solidFill>
                <a:srgbClr val="0E3C58"/>
              </a:solidFill>
            </a:endParaRPr>
          </a:p>
        </p:txBody>
      </p:sp>
      <p:sp>
        <p:nvSpPr>
          <p:cNvPr id="7" name="Text Placeholder 12"/>
          <p:cNvSpPr txBox="1">
            <a:spLocks/>
          </p:cNvSpPr>
          <p:nvPr/>
        </p:nvSpPr>
        <p:spPr>
          <a:xfrm>
            <a:off x="6448559" y="2096166"/>
            <a:ext cx="2324811" cy="3454528"/>
          </a:xfrm>
          <a:prstGeom prst="rect">
            <a:avLst/>
          </a:prstGeom>
        </p:spPr>
        <p:txBody>
          <a:bodyPr>
            <a:norm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2E2D2C"/>
              </a:buClr>
              <a:buFont typeface="Arial" panose="020B0604020202020204" pitchFamily="34" charset="0"/>
              <a:buNone/>
            </a:pPr>
            <a:r>
              <a:rPr lang="en-GB" sz="1600" dirty="0" smtClean="0"/>
              <a:t>Creational Patterns are centred around the creation of objects while hiding the logic behind the creation. The aim of this is to give the program greater flexibility in deciding which objects are needed for a given case.</a:t>
            </a:r>
            <a:endParaRPr lang="en-GB" sz="1600" dirty="0"/>
          </a:p>
        </p:txBody>
      </p:sp>
      <p:sp>
        <p:nvSpPr>
          <p:cNvPr id="8" name="Text Placeholder 13"/>
          <p:cNvSpPr txBox="1">
            <a:spLocks/>
          </p:cNvSpPr>
          <p:nvPr/>
        </p:nvSpPr>
        <p:spPr>
          <a:xfrm>
            <a:off x="8773370" y="1763034"/>
            <a:ext cx="1221570" cy="333131"/>
          </a:xfrm>
          <a:prstGeom prst="rect">
            <a:avLst/>
          </a:prstGeom>
        </p:spPr>
        <p:txBody>
          <a:bodyPr>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2E2D2C"/>
              </a:buClr>
              <a:buFont typeface="Arial" panose="020B0604020202020204" pitchFamily="34" charset="0"/>
              <a:buNone/>
            </a:pPr>
            <a:r>
              <a:rPr lang="en-GB" sz="1600" dirty="0" smtClean="0">
                <a:solidFill>
                  <a:srgbClr val="0E3C58"/>
                </a:solidFill>
              </a:rPr>
              <a:t>Structural</a:t>
            </a:r>
            <a:endParaRPr lang="en-GB" sz="1600" dirty="0">
              <a:solidFill>
                <a:srgbClr val="0E3C58"/>
              </a:solidFill>
            </a:endParaRPr>
          </a:p>
        </p:txBody>
      </p:sp>
      <p:sp>
        <p:nvSpPr>
          <p:cNvPr id="9" name="Text Placeholder 14"/>
          <p:cNvSpPr txBox="1">
            <a:spLocks/>
          </p:cNvSpPr>
          <p:nvPr/>
        </p:nvSpPr>
        <p:spPr>
          <a:xfrm>
            <a:off x="8773370" y="2096165"/>
            <a:ext cx="1721648" cy="3454528"/>
          </a:xfrm>
          <a:prstGeom prst="rect">
            <a:avLst/>
          </a:prstGeom>
        </p:spPr>
        <p:txBody>
          <a:bodyPr>
            <a:norm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2E2D2C"/>
              </a:buClr>
              <a:buFont typeface="Arial" panose="020B0604020202020204" pitchFamily="34" charset="0"/>
              <a:buNone/>
            </a:pPr>
            <a:r>
              <a:rPr lang="en-GB" sz="1600" dirty="0" smtClean="0"/>
              <a:t>Structural design patterns focus on the way the classes and objects are structured. The aim of this if to use inheritance and interfaces to define the composition of objects for new functionality.</a:t>
            </a:r>
            <a:endParaRPr lang="en-GB" sz="1600" dirty="0"/>
          </a:p>
        </p:txBody>
      </p:sp>
      <p:sp>
        <p:nvSpPr>
          <p:cNvPr id="10" name="Text Placeholder 15"/>
          <p:cNvSpPr txBox="1">
            <a:spLocks/>
          </p:cNvSpPr>
          <p:nvPr/>
        </p:nvSpPr>
        <p:spPr>
          <a:xfrm>
            <a:off x="10449500" y="1763034"/>
            <a:ext cx="1565804" cy="333131"/>
          </a:xfrm>
          <a:prstGeom prst="rect">
            <a:avLst/>
          </a:prstGeom>
        </p:spPr>
        <p:txBody>
          <a:bodyPr>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2E2D2C"/>
              </a:buClr>
              <a:buFont typeface="Arial" panose="020B0604020202020204" pitchFamily="34" charset="0"/>
              <a:buNone/>
            </a:pPr>
            <a:r>
              <a:rPr lang="en-GB" sz="1600" dirty="0" smtClean="0">
                <a:solidFill>
                  <a:srgbClr val="0E3C58"/>
                </a:solidFill>
              </a:rPr>
              <a:t>Behavioural</a:t>
            </a:r>
            <a:endParaRPr lang="en-GB" sz="1600" dirty="0">
              <a:solidFill>
                <a:srgbClr val="0E3C58"/>
              </a:solidFill>
            </a:endParaRPr>
          </a:p>
        </p:txBody>
      </p:sp>
      <p:sp>
        <p:nvSpPr>
          <p:cNvPr id="11" name="Text Placeholder 16"/>
          <p:cNvSpPr txBox="1">
            <a:spLocks/>
          </p:cNvSpPr>
          <p:nvPr/>
        </p:nvSpPr>
        <p:spPr>
          <a:xfrm>
            <a:off x="10495018" y="2114149"/>
            <a:ext cx="1520286" cy="3454528"/>
          </a:xfrm>
          <a:prstGeom prst="rect">
            <a:avLst/>
          </a:prstGeom>
        </p:spPr>
        <p:txBody>
          <a:bodyPr>
            <a:norm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2E2D2C"/>
              </a:buClr>
              <a:buFont typeface="Arial" panose="020B0604020202020204" pitchFamily="34" charset="0"/>
              <a:buNone/>
            </a:pPr>
            <a:r>
              <a:rPr lang="en-GB" sz="1600" dirty="0" smtClean="0"/>
              <a:t>Behavioural patterns are focused on the communication between objects.</a:t>
            </a:r>
            <a:endParaRPr lang="en-GB" sz="1600" dirty="0"/>
          </a:p>
        </p:txBody>
      </p:sp>
    </p:spTree>
    <p:extLst>
      <p:ext uri="{BB962C8B-B14F-4D97-AF65-F5344CB8AC3E}">
        <p14:creationId xmlns:p14="http://schemas.microsoft.com/office/powerpoint/2010/main" val="15205481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Exception Hierarchy</a:t>
            </a:r>
            <a:endParaRPr lang="en-GB" dirty="0"/>
          </a:p>
        </p:txBody>
      </p:sp>
      <p:pic>
        <p:nvPicPr>
          <p:cNvPr id="6" name="Picture 5"/>
          <p:cNvPicPr>
            <a:picLocks noChangeAspect="1"/>
          </p:cNvPicPr>
          <p:nvPr/>
        </p:nvPicPr>
        <p:blipFill rotWithShape="1">
          <a:blip r:embed="rId3"/>
          <a:srcRect l="612" r="1495"/>
          <a:stretch/>
        </p:blipFill>
        <p:spPr>
          <a:xfrm>
            <a:off x="1579417" y="1909062"/>
            <a:ext cx="8977747" cy="4370052"/>
          </a:xfrm>
          <a:prstGeom prst="rect">
            <a:avLst/>
          </a:prstGeom>
        </p:spPr>
      </p:pic>
    </p:spTree>
    <p:extLst>
      <p:ext uri="{BB962C8B-B14F-4D97-AF65-F5344CB8AC3E}">
        <p14:creationId xmlns:p14="http://schemas.microsoft.com/office/powerpoint/2010/main" val="2919263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Common Exceptions</a:t>
            </a:r>
            <a:endParaRPr lang="en-GB" dirty="0"/>
          </a:p>
        </p:txBody>
      </p:sp>
      <p:graphicFrame>
        <p:nvGraphicFramePr>
          <p:cNvPr id="6" name="Table 5"/>
          <p:cNvGraphicFramePr>
            <a:graphicFrameLocks noGrp="1"/>
          </p:cNvGraphicFramePr>
          <p:nvPr>
            <p:extLst/>
          </p:nvPr>
        </p:nvGraphicFramePr>
        <p:xfrm>
          <a:off x="414000" y="1663200"/>
          <a:ext cx="11240444" cy="4754224"/>
        </p:xfrm>
        <a:graphic>
          <a:graphicData uri="http://schemas.openxmlformats.org/drawingml/2006/table">
            <a:tbl>
              <a:tblPr firstRow="1" bandRow="1">
                <a:tableStyleId>{5C22544A-7EE6-4342-B048-85BDC9FD1C3A}</a:tableStyleId>
              </a:tblPr>
              <a:tblGrid>
                <a:gridCol w="1545920">
                  <a:extLst>
                    <a:ext uri="{9D8B030D-6E8A-4147-A177-3AD203B41FA5}">
                      <a16:colId xmlns="" xmlns:a16="http://schemas.microsoft.com/office/drawing/2014/main" val="20000"/>
                    </a:ext>
                  </a:extLst>
                </a:gridCol>
                <a:gridCol w="3820239">
                  <a:extLst>
                    <a:ext uri="{9D8B030D-6E8A-4147-A177-3AD203B41FA5}">
                      <a16:colId xmlns="" xmlns:a16="http://schemas.microsoft.com/office/drawing/2014/main" val="20001"/>
                    </a:ext>
                  </a:extLst>
                </a:gridCol>
                <a:gridCol w="5874285">
                  <a:extLst>
                    <a:ext uri="{9D8B030D-6E8A-4147-A177-3AD203B41FA5}">
                      <a16:colId xmlns="" xmlns:a16="http://schemas.microsoft.com/office/drawing/2014/main" val="20002"/>
                    </a:ext>
                  </a:extLst>
                </a:gridCol>
              </a:tblGrid>
              <a:tr h="31821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accent1">
                              <a:lumMod val="50000"/>
                            </a:schemeClr>
                          </a:solidFill>
                          <a:latin typeface="+mj-lt"/>
                          <a:cs typeface="Lucida Sans"/>
                        </a:rPr>
                        <a:t>Type</a:t>
                      </a:r>
                    </a:p>
                  </a:txBody>
                  <a:tcPr anchor="ctr">
                    <a:lnL w="12700" cmpd="sng">
                      <a:noFill/>
                    </a:lnL>
                    <a:lnR w="12700" cmpd="sng">
                      <a:noFill/>
                    </a:lnR>
                    <a:lnT w="12700" cmpd="sng">
                      <a:noFill/>
                    </a:lnT>
                    <a:lnB w="952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accent1">
                              <a:lumMod val="50000"/>
                            </a:schemeClr>
                          </a:solidFill>
                          <a:latin typeface="+mj-lt"/>
                          <a:cs typeface="Lucida Sans"/>
                        </a:rPr>
                        <a:t>Name</a:t>
                      </a:r>
                    </a:p>
                  </a:txBody>
                  <a:tcPr anchor="ctr">
                    <a:lnL w="12700" cmpd="sng">
                      <a:noFill/>
                    </a:lnL>
                    <a:lnR w="12700" cmpd="sng">
                      <a:noFill/>
                    </a:lnR>
                    <a:lnT w="12700" cmpd="sng">
                      <a:noFill/>
                    </a:lnT>
                    <a:lnB w="952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accent1">
                              <a:lumMod val="50000"/>
                            </a:schemeClr>
                          </a:solidFill>
                          <a:latin typeface="+mj-lt"/>
                          <a:cs typeface="Lucida Sans"/>
                        </a:rPr>
                        <a:t>Description</a:t>
                      </a:r>
                    </a:p>
                  </a:txBody>
                  <a:tcPr anchor="ctr">
                    <a:lnL w="12700" cmpd="sng">
                      <a:noFill/>
                    </a:lnL>
                    <a:lnR w="12700" cmpd="sng">
                      <a:noFill/>
                    </a:lnR>
                    <a:lnT w="12700" cmpd="sng">
                      <a:noFill/>
                    </a:lnT>
                    <a:lnB w="952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000"/>
                  </a:ext>
                </a:extLst>
              </a:tr>
              <a:tr h="575859">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a:solidFill>
                            <a:schemeClr val="tx2"/>
                          </a:solidFill>
                          <a:latin typeface="+mn-lt"/>
                          <a:cs typeface="Lucida Sans"/>
                        </a:rPr>
                        <a:t>Checked</a:t>
                      </a:r>
                    </a:p>
                  </a:txBody>
                  <a:tcPr>
                    <a:lnL w="12700" cmpd="sng">
                      <a:noFill/>
                    </a:lnL>
                    <a:lnR w="12700" cmpd="sng">
                      <a:noFill/>
                    </a:lnR>
                    <a:lnT w="952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err="1">
                          <a:solidFill>
                            <a:schemeClr val="tx2"/>
                          </a:solidFill>
                          <a:latin typeface="+mn-lt"/>
                          <a:cs typeface="Lucida Sans"/>
                        </a:rPr>
                        <a:t>ClassNotFoundException</a:t>
                      </a:r>
                      <a:endParaRPr lang="en-US" sz="1200" b="0" i="0" dirty="0">
                        <a:solidFill>
                          <a:schemeClr val="tx2"/>
                        </a:solidFill>
                        <a:latin typeface="+mn-lt"/>
                        <a:cs typeface="Lucida Sans"/>
                      </a:endParaRPr>
                    </a:p>
                  </a:txBody>
                  <a:tcPr>
                    <a:lnL w="12700" cmpd="sng">
                      <a:noFill/>
                    </a:lnL>
                    <a:lnR w="12700" cmpd="sng">
                      <a:noFill/>
                    </a:lnR>
                    <a:lnT w="952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GB" sz="1200" b="0" i="0" dirty="0">
                          <a:solidFill>
                            <a:schemeClr val="tx2"/>
                          </a:solidFill>
                          <a:latin typeface="+mn-lt"/>
                          <a:cs typeface="Lucida Sans"/>
                        </a:rPr>
                        <a:t>Thrown when a class cannot be loaded due to a failure to locate its definition.</a:t>
                      </a:r>
                    </a:p>
                  </a:txBody>
                  <a:tcPr>
                    <a:lnL w="12700" cmpd="sng">
                      <a:noFill/>
                    </a:lnL>
                    <a:lnR w="12700" cmpd="sng">
                      <a:noFill/>
                    </a:lnR>
                    <a:lnT w="952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375092">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kern="1200" dirty="0">
                          <a:solidFill>
                            <a:schemeClr val="tx2"/>
                          </a:solidFill>
                          <a:latin typeface="+mn-lt"/>
                          <a:ea typeface="+mn-ea"/>
                          <a:cs typeface="Lucida Sans"/>
                        </a:rPr>
                        <a:t>Checked</a:t>
                      </a: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err="1">
                          <a:solidFill>
                            <a:schemeClr val="tx2"/>
                          </a:solidFill>
                          <a:latin typeface="+mn-lt"/>
                          <a:cs typeface="Lucida Sans"/>
                        </a:rPr>
                        <a:t>NoSuchMethodException</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GB" sz="1200" b="0" i="0" dirty="0">
                          <a:solidFill>
                            <a:schemeClr val="tx2"/>
                          </a:solidFill>
                          <a:latin typeface="+mn-lt"/>
                          <a:cs typeface="Lucida Sans"/>
                        </a:rPr>
                        <a:t>Thrown when a method is unable to be located.</a:t>
                      </a: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341250">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kern="1200" dirty="0">
                          <a:solidFill>
                            <a:schemeClr val="tx2"/>
                          </a:solidFill>
                          <a:latin typeface="+mn-lt"/>
                          <a:ea typeface="+mn-ea"/>
                          <a:cs typeface="Lucida Sans"/>
                        </a:rPr>
                        <a:t>Checked</a:t>
                      </a: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err="1">
                          <a:solidFill>
                            <a:schemeClr val="tx2"/>
                          </a:solidFill>
                          <a:latin typeface="+mn-lt"/>
                          <a:cs typeface="Lucida Sans"/>
                        </a:rPr>
                        <a:t>IOException</a:t>
                      </a:r>
                      <a:r>
                        <a:rPr lang="en-US" sz="1200" b="0" i="0" dirty="0">
                          <a:solidFill>
                            <a:schemeClr val="tx2"/>
                          </a:solidFill>
                          <a:latin typeface="+mn-lt"/>
                          <a:cs typeface="Lucida Sans"/>
                        </a:rPr>
                        <a:t> </a:t>
                      </a: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GB" sz="1200" b="0" i="0" dirty="0">
                          <a:solidFill>
                            <a:schemeClr val="tx2"/>
                          </a:solidFill>
                          <a:latin typeface="+mn-lt"/>
                          <a:cs typeface="Lucida Sans"/>
                        </a:rPr>
                        <a:t>Thrown when a input/output operation occurs.</a:t>
                      </a: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503797">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kern="1200" dirty="0">
                          <a:solidFill>
                            <a:schemeClr val="tx2"/>
                          </a:solidFill>
                          <a:latin typeface="+mn-lt"/>
                          <a:ea typeface="+mn-ea"/>
                          <a:cs typeface="Lucida Sans"/>
                        </a:rPr>
                        <a:t>Checked</a:t>
                      </a: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err="1">
                          <a:solidFill>
                            <a:schemeClr val="tx2"/>
                          </a:solidFill>
                          <a:latin typeface="+mn-lt"/>
                          <a:cs typeface="Lucida Sans"/>
                        </a:rPr>
                        <a:t>SQLException</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GB" sz="1200" kern="1200" dirty="0">
                          <a:solidFill>
                            <a:schemeClr val="tx2"/>
                          </a:solidFill>
                          <a:latin typeface="+mn-lt"/>
                          <a:ea typeface="+mn-ea"/>
                          <a:cs typeface="Lucida Sans"/>
                        </a:rPr>
                        <a:t>Thrown when database error occurs.</a:t>
                      </a: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575859">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err="1">
                          <a:solidFill>
                            <a:schemeClr val="tx2"/>
                          </a:solidFill>
                          <a:latin typeface="+mn-lt"/>
                          <a:cs typeface="Lucida Sans"/>
                        </a:rPr>
                        <a:t>UnChecked</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err="1">
                          <a:solidFill>
                            <a:schemeClr val="tx2"/>
                          </a:solidFill>
                          <a:latin typeface="+mn-lt"/>
                          <a:cs typeface="Lucida Sans"/>
                        </a:rPr>
                        <a:t>ArrayIndexOutOfBoundsException</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GB" sz="1200" b="0" i="0" dirty="0">
                          <a:solidFill>
                            <a:schemeClr val="tx2"/>
                          </a:solidFill>
                          <a:latin typeface="+mn-lt"/>
                          <a:cs typeface="Lucida Sans"/>
                        </a:rPr>
                        <a:t>Array is accessed with an illegal index that is &gt;,&lt; or = to the size of the array.</a:t>
                      </a: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503797">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kern="1200" dirty="0" err="1">
                          <a:solidFill>
                            <a:schemeClr val="tx2"/>
                          </a:solidFill>
                          <a:latin typeface="+mn-lt"/>
                          <a:ea typeface="+mn-ea"/>
                          <a:cs typeface="Lucida Sans"/>
                        </a:rPr>
                        <a:t>UnChecked</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err="1">
                          <a:solidFill>
                            <a:schemeClr val="tx2"/>
                          </a:solidFill>
                          <a:latin typeface="+mn-lt"/>
                          <a:cs typeface="Lucida Sans"/>
                        </a:rPr>
                        <a:t>IndexOutOfBoundsException</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GB" sz="1200" b="0" i="0" dirty="0">
                          <a:solidFill>
                            <a:schemeClr val="tx2"/>
                          </a:solidFill>
                          <a:latin typeface="+mn-lt"/>
                          <a:cs typeface="Lucida Sans"/>
                        </a:rPr>
                        <a:t>Exception is thrown when an index is out of range.</a:t>
                      </a: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466266">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kern="1200" dirty="0" err="1">
                          <a:solidFill>
                            <a:schemeClr val="tx2"/>
                          </a:solidFill>
                          <a:latin typeface="+mn-lt"/>
                          <a:ea typeface="+mn-ea"/>
                          <a:cs typeface="Lucida Sans"/>
                        </a:rPr>
                        <a:t>UnChecked</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err="1">
                          <a:solidFill>
                            <a:schemeClr val="tx2"/>
                          </a:solidFill>
                          <a:latin typeface="+mn-lt"/>
                          <a:cs typeface="Lucida Sans"/>
                        </a:rPr>
                        <a:t>NullPointerException</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GB" sz="1200" b="0" i="0" dirty="0">
                          <a:solidFill>
                            <a:schemeClr val="tx2"/>
                          </a:solidFill>
                          <a:latin typeface="+mn-lt"/>
                          <a:cs typeface="Lucida Sans"/>
                        </a:rPr>
                        <a:t>Occurs when a objects is needed but a null is found.</a:t>
                      </a: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518232">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a:solidFill>
                            <a:schemeClr val="tx2"/>
                          </a:solidFill>
                          <a:latin typeface="+mn-lt"/>
                          <a:cs typeface="Lucida Sans"/>
                        </a:rPr>
                        <a:t>Error</a:t>
                      </a: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err="1">
                          <a:solidFill>
                            <a:schemeClr val="tx2"/>
                          </a:solidFill>
                          <a:latin typeface="+mn-lt"/>
                          <a:cs typeface="Lucida Sans"/>
                        </a:rPr>
                        <a:t>ExceptionInInitializeError</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GB" sz="1200" b="0" i="0" dirty="0">
                          <a:solidFill>
                            <a:schemeClr val="tx2"/>
                          </a:solidFill>
                          <a:latin typeface="+mn-lt"/>
                          <a:cs typeface="Lucida Sans"/>
                        </a:rPr>
                        <a:t>When an unexpected exception occurs in a static initializer</a:t>
                      </a:r>
                      <a:r>
                        <a:rPr lang="en-US" sz="1200" b="0" i="0" dirty="0">
                          <a:solidFill>
                            <a:schemeClr val="tx2"/>
                          </a:solidFill>
                          <a:latin typeface="+mn-lt"/>
                          <a:cs typeface="Lucida Sans"/>
                        </a:rPr>
                        <a:t>.</a:t>
                      </a:r>
                      <a:endParaRPr lang="en-GB"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575859">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a:solidFill>
                            <a:schemeClr val="tx2"/>
                          </a:solidFill>
                          <a:latin typeface="+mn-lt"/>
                          <a:cs typeface="Lucida Sans"/>
                        </a:rPr>
                        <a:t>Error</a:t>
                      </a: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err="1">
                          <a:solidFill>
                            <a:schemeClr val="tx2"/>
                          </a:solidFill>
                          <a:latin typeface="+mn-lt"/>
                          <a:cs typeface="Lucida Sans"/>
                        </a:rPr>
                        <a:t>OutOfMemmoryError</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GB" sz="1200" b="0" i="0" dirty="0">
                          <a:solidFill>
                            <a:schemeClr val="tx2"/>
                          </a:solidFill>
                          <a:latin typeface="+mn-lt"/>
                          <a:cs typeface="Lucida Sans"/>
                        </a:rPr>
                        <a:t>Thrown when garbage collection is performed but it was unable to free up memory</a:t>
                      </a:r>
                      <a:r>
                        <a:rPr lang="en-US" sz="1200" b="0" i="0" dirty="0">
                          <a:solidFill>
                            <a:schemeClr val="tx2"/>
                          </a:solidFill>
                          <a:latin typeface="+mn-lt"/>
                          <a:cs typeface="Lucida Sans"/>
                        </a:rPr>
                        <a:t>.</a:t>
                      </a:r>
                      <a:endParaRPr lang="en-GB"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val="24512959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14000" y="495379"/>
            <a:ext cx="9126000" cy="626400"/>
          </a:xfrm>
        </p:spPr>
        <p:txBody>
          <a:bodyPr>
            <a:normAutofit fontScale="90000"/>
          </a:bodyPr>
          <a:lstStyle/>
          <a:p>
            <a:r>
              <a:rPr lang="en-GB" dirty="0" smtClean="0"/>
              <a:t>Common </a:t>
            </a:r>
            <a:r>
              <a:rPr lang="en-GB" dirty="0" smtClean="0"/>
              <a:t>Exceptions 2</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2378284391"/>
              </p:ext>
            </p:extLst>
          </p:nvPr>
        </p:nvGraphicFramePr>
        <p:xfrm>
          <a:off x="414000" y="1092914"/>
          <a:ext cx="11240444" cy="5765086"/>
        </p:xfrm>
        <a:graphic>
          <a:graphicData uri="http://schemas.openxmlformats.org/drawingml/2006/table">
            <a:tbl>
              <a:tblPr firstRow="1" bandRow="1">
                <a:tableStyleId>{5C22544A-7EE6-4342-B048-85BDC9FD1C3A}</a:tableStyleId>
              </a:tblPr>
              <a:tblGrid>
                <a:gridCol w="1545920">
                  <a:extLst>
                    <a:ext uri="{9D8B030D-6E8A-4147-A177-3AD203B41FA5}">
                      <a16:colId xmlns="" xmlns:a16="http://schemas.microsoft.com/office/drawing/2014/main" val="20000"/>
                    </a:ext>
                  </a:extLst>
                </a:gridCol>
                <a:gridCol w="3820239">
                  <a:extLst>
                    <a:ext uri="{9D8B030D-6E8A-4147-A177-3AD203B41FA5}">
                      <a16:colId xmlns="" xmlns:a16="http://schemas.microsoft.com/office/drawing/2014/main" val="20001"/>
                    </a:ext>
                  </a:extLst>
                </a:gridCol>
                <a:gridCol w="5874285">
                  <a:extLst>
                    <a:ext uri="{9D8B030D-6E8A-4147-A177-3AD203B41FA5}">
                      <a16:colId xmlns="" xmlns:a16="http://schemas.microsoft.com/office/drawing/2014/main" val="20002"/>
                    </a:ext>
                  </a:extLst>
                </a:gridCol>
              </a:tblGrid>
              <a:tr h="31821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solidFill>
                            <a:schemeClr val="accent1">
                              <a:lumMod val="50000"/>
                            </a:schemeClr>
                          </a:solidFill>
                          <a:latin typeface="+mj-lt"/>
                          <a:cs typeface="Lucida Sans"/>
                        </a:rPr>
                        <a:t>Thrown By</a:t>
                      </a:r>
                      <a:endParaRPr lang="en-US" sz="1200" b="0" dirty="0">
                        <a:solidFill>
                          <a:schemeClr val="accent1">
                            <a:lumMod val="50000"/>
                          </a:schemeClr>
                        </a:solidFill>
                        <a:latin typeface="+mj-lt"/>
                        <a:cs typeface="Lucida Sans"/>
                      </a:endParaRPr>
                    </a:p>
                  </a:txBody>
                  <a:tcPr anchor="ctr">
                    <a:lnL w="12700" cmpd="sng">
                      <a:noFill/>
                    </a:lnL>
                    <a:lnR w="12700" cmpd="sng">
                      <a:noFill/>
                    </a:lnR>
                    <a:lnT w="12700" cmpd="sng">
                      <a:noFill/>
                    </a:lnT>
                    <a:lnB w="952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accent1">
                              <a:lumMod val="50000"/>
                            </a:schemeClr>
                          </a:solidFill>
                          <a:latin typeface="+mj-lt"/>
                          <a:cs typeface="Lucida Sans"/>
                        </a:rPr>
                        <a:t>Name</a:t>
                      </a:r>
                    </a:p>
                  </a:txBody>
                  <a:tcPr anchor="ctr">
                    <a:lnL w="12700" cmpd="sng">
                      <a:noFill/>
                    </a:lnL>
                    <a:lnR w="12700" cmpd="sng">
                      <a:noFill/>
                    </a:lnR>
                    <a:lnT w="12700" cmpd="sng">
                      <a:noFill/>
                    </a:lnT>
                    <a:lnB w="952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solidFill>
                            <a:schemeClr val="accent1">
                              <a:lumMod val="50000"/>
                            </a:schemeClr>
                          </a:solidFill>
                          <a:latin typeface="+mj-lt"/>
                          <a:cs typeface="Lucida Sans"/>
                        </a:rPr>
                        <a:t>Description</a:t>
                      </a:r>
                    </a:p>
                  </a:txBody>
                  <a:tcPr anchor="ctr">
                    <a:lnL w="12700" cmpd="sng">
                      <a:noFill/>
                    </a:lnL>
                    <a:lnR w="12700" cmpd="sng">
                      <a:noFill/>
                    </a:lnR>
                    <a:lnT w="12700" cmpd="sng">
                      <a:noFill/>
                    </a:lnT>
                    <a:lnB w="952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000"/>
                  </a:ext>
                </a:extLst>
              </a:tr>
              <a:tr h="575859">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smtClean="0">
                          <a:solidFill>
                            <a:schemeClr val="tx2"/>
                          </a:solidFill>
                          <a:latin typeface="+mn-lt"/>
                          <a:cs typeface="Lucida Sans"/>
                        </a:rPr>
                        <a:t>JVM</a:t>
                      </a:r>
                      <a:endParaRPr lang="en-US" sz="1200" b="0" i="0" dirty="0">
                        <a:solidFill>
                          <a:schemeClr val="tx2"/>
                        </a:solidFill>
                        <a:latin typeface="+mn-lt"/>
                        <a:cs typeface="Lucida Sans"/>
                      </a:endParaRPr>
                    </a:p>
                  </a:txBody>
                  <a:tcPr>
                    <a:lnL w="12700" cmpd="sng">
                      <a:noFill/>
                    </a:lnL>
                    <a:lnR w="12700" cmpd="sng">
                      <a:noFill/>
                    </a:lnR>
                    <a:lnT w="952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err="1" smtClean="0">
                          <a:solidFill>
                            <a:schemeClr val="tx2"/>
                          </a:solidFill>
                          <a:latin typeface="+mn-lt"/>
                          <a:cs typeface="Lucida Sans"/>
                        </a:rPr>
                        <a:t>ClassCast</a:t>
                      </a:r>
                      <a:r>
                        <a:rPr lang="en-US" sz="1200" b="0" i="0" baseline="0" dirty="0" err="1" smtClean="0">
                          <a:solidFill>
                            <a:schemeClr val="tx2"/>
                          </a:solidFill>
                          <a:latin typeface="+mn-lt"/>
                          <a:cs typeface="Lucida Sans"/>
                        </a:rPr>
                        <a:t>Exception</a:t>
                      </a:r>
                      <a:endParaRPr lang="en-US" sz="1200" b="0" i="0" dirty="0">
                        <a:solidFill>
                          <a:schemeClr val="tx2"/>
                        </a:solidFill>
                        <a:latin typeface="+mn-lt"/>
                        <a:cs typeface="Lucida Sans"/>
                      </a:endParaRPr>
                    </a:p>
                  </a:txBody>
                  <a:tcPr>
                    <a:lnL w="12700" cmpd="sng">
                      <a:noFill/>
                    </a:lnL>
                    <a:lnR w="12700" cmpd="sng">
                      <a:noFill/>
                    </a:lnR>
                    <a:lnT w="952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GB" sz="1200" b="0" i="0" dirty="0" smtClean="0">
                          <a:solidFill>
                            <a:schemeClr val="tx2"/>
                          </a:solidFill>
                          <a:latin typeface="+mn-lt"/>
                          <a:cs typeface="Lucida Sans"/>
                        </a:rPr>
                        <a:t>Thrown when attempting to cast a reference variable to a type that fails the IS-A test.</a:t>
                      </a:r>
                      <a:endParaRPr lang="en-GB" sz="1200" b="0" i="0" dirty="0">
                        <a:solidFill>
                          <a:schemeClr val="tx2"/>
                        </a:solidFill>
                        <a:latin typeface="+mn-lt"/>
                        <a:cs typeface="Lucida Sans"/>
                      </a:endParaRPr>
                    </a:p>
                  </a:txBody>
                  <a:tcPr>
                    <a:lnL w="12700" cmpd="sng">
                      <a:noFill/>
                    </a:lnL>
                    <a:lnR w="12700" cmpd="sng">
                      <a:noFill/>
                    </a:lnR>
                    <a:lnT w="952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375092">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kern="1200" dirty="0" smtClean="0">
                          <a:solidFill>
                            <a:schemeClr val="tx2"/>
                          </a:solidFill>
                          <a:latin typeface="+mn-lt"/>
                          <a:ea typeface="+mn-ea"/>
                          <a:cs typeface="Lucida Sans"/>
                        </a:rPr>
                        <a:t>Programmatically</a:t>
                      </a:r>
                      <a:endParaRPr lang="en-US" sz="1200" b="0" i="0" kern="1200" dirty="0">
                        <a:solidFill>
                          <a:schemeClr val="tx2"/>
                        </a:solidFill>
                        <a:latin typeface="+mn-lt"/>
                        <a:ea typeface="+mn-ea"/>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err="1" smtClean="0">
                          <a:solidFill>
                            <a:schemeClr val="tx2"/>
                          </a:solidFill>
                          <a:latin typeface="+mn-lt"/>
                          <a:cs typeface="Lucida Sans"/>
                        </a:rPr>
                        <a:t>IllegalArgumentException</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GB" sz="1200" b="0" i="0" dirty="0" smtClean="0">
                          <a:solidFill>
                            <a:schemeClr val="tx2"/>
                          </a:solidFill>
                          <a:latin typeface="+mn-lt"/>
                          <a:cs typeface="Lucida Sans"/>
                        </a:rPr>
                        <a:t>Thrown when a method receives an argument formatted differently</a:t>
                      </a:r>
                      <a:r>
                        <a:rPr lang="en-GB" sz="1200" b="0" i="0" baseline="0" dirty="0" smtClean="0">
                          <a:solidFill>
                            <a:schemeClr val="tx2"/>
                          </a:solidFill>
                          <a:latin typeface="+mn-lt"/>
                          <a:cs typeface="Lucida Sans"/>
                        </a:rPr>
                        <a:t> than the method expects</a:t>
                      </a:r>
                      <a:endParaRPr lang="en-GB"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341250">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kern="1200" dirty="0" smtClean="0">
                          <a:solidFill>
                            <a:schemeClr val="tx2"/>
                          </a:solidFill>
                          <a:latin typeface="+mn-lt"/>
                          <a:ea typeface="+mn-ea"/>
                          <a:cs typeface="Lucida Sans"/>
                        </a:rPr>
                        <a:t>Programmatically</a:t>
                      </a:r>
                      <a:endParaRPr lang="en-US" sz="1200" b="0" i="0" kern="1200" dirty="0">
                        <a:solidFill>
                          <a:schemeClr val="tx2"/>
                        </a:solidFill>
                        <a:latin typeface="+mn-lt"/>
                        <a:ea typeface="+mn-ea"/>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err="1" smtClean="0">
                          <a:solidFill>
                            <a:schemeClr val="tx2"/>
                          </a:solidFill>
                          <a:latin typeface="+mn-lt"/>
                          <a:cs typeface="Lucida Sans"/>
                        </a:rPr>
                        <a:t>IllegalStateException</a:t>
                      </a:r>
                      <a:r>
                        <a:rPr lang="en-US" sz="1200" b="0" i="0" dirty="0" smtClean="0">
                          <a:solidFill>
                            <a:schemeClr val="tx2"/>
                          </a:solidFill>
                          <a:latin typeface="+mn-lt"/>
                          <a:cs typeface="Lucida Sans"/>
                        </a:rPr>
                        <a:t> </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GB" sz="1200" b="0" i="0" dirty="0" smtClean="0">
                          <a:solidFill>
                            <a:schemeClr val="tx2"/>
                          </a:solidFill>
                          <a:latin typeface="+mn-lt"/>
                          <a:cs typeface="Lucida Sans"/>
                        </a:rPr>
                        <a:t>Thrown when the state of the environment doesn’t match the operation being attempted – for example using a scanner that’s been closed.</a:t>
                      </a:r>
                      <a:endParaRPr lang="en-GB"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503797">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kern="1200" dirty="0" smtClean="0">
                          <a:solidFill>
                            <a:schemeClr val="tx2"/>
                          </a:solidFill>
                          <a:latin typeface="+mn-lt"/>
                          <a:ea typeface="+mn-ea"/>
                          <a:cs typeface="Lucida Sans"/>
                        </a:rPr>
                        <a:t>Programmatically</a:t>
                      </a:r>
                      <a:endParaRPr lang="en-US" sz="1200" b="0" i="0" kern="1200" dirty="0">
                        <a:solidFill>
                          <a:schemeClr val="tx2"/>
                        </a:solidFill>
                        <a:latin typeface="+mn-lt"/>
                        <a:ea typeface="+mn-ea"/>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err="1" smtClean="0">
                          <a:solidFill>
                            <a:schemeClr val="tx2"/>
                          </a:solidFill>
                          <a:latin typeface="+mn-lt"/>
                          <a:cs typeface="Lucida Sans"/>
                        </a:rPr>
                        <a:t>NumberFormatExcepton</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GB" sz="1200" kern="1200" dirty="0" smtClean="0">
                          <a:solidFill>
                            <a:schemeClr val="tx2"/>
                          </a:solidFill>
                          <a:latin typeface="+mn-lt"/>
                          <a:ea typeface="+mn-ea"/>
                          <a:cs typeface="Lucida Sans"/>
                        </a:rPr>
                        <a:t>Thrown when a method that converts a String to a number receives a String that it cannot convert</a:t>
                      </a:r>
                      <a:endParaRPr lang="en-GB" sz="1200" kern="1200" dirty="0">
                        <a:solidFill>
                          <a:schemeClr val="tx2"/>
                        </a:solidFill>
                        <a:latin typeface="+mn-lt"/>
                        <a:ea typeface="+mn-ea"/>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575859">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smtClean="0">
                          <a:solidFill>
                            <a:schemeClr val="tx2"/>
                          </a:solidFill>
                          <a:latin typeface="+mn-lt"/>
                          <a:cs typeface="Lucida Sans"/>
                        </a:rPr>
                        <a:t>JVM</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err="1">
                          <a:solidFill>
                            <a:schemeClr val="tx2"/>
                          </a:solidFill>
                          <a:latin typeface="+mn-lt"/>
                          <a:cs typeface="Lucida Sans"/>
                        </a:rPr>
                        <a:t>ArrayIndexOutOfBoundsException</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GB" sz="1200" b="0" i="0" dirty="0" smtClean="0">
                          <a:solidFill>
                            <a:schemeClr val="tx2"/>
                          </a:solidFill>
                          <a:latin typeface="+mn-lt"/>
                          <a:cs typeface="Lucida Sans"/>
                        </a:rPr>
                        <a:t>Thrown</a:t>
                      </a:r>
                      <a:r>
                        <a:rPr lang="en-GB" sz="1200" b="0" i="0" baseline="0" dirty="0" smtClean="0">
                          <a:solidFill>
                            <a:schemeClr val="tx2"/>
                          </a:solidFill>
                          <a:latin typeface="+mn-lt"/>
                          <a:cs typeface="Lucida Sans"/>
                        </a:rPr>
                        <a:t> when attempting to access an array with an invalid index value (either negative or beyond the length of the array)</a:t>
                      </a:r>
                      <a:endParaRPr lang="en-GB"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503797">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kern="1200" dirty="0" smtClean="0">
                          <a:solidFill>
                            <a:schemeClr val="tx2"/>
                          </a:solidFill>
                          <a:latin typeface="+mn-lt"/>
                          <a:ea typeface="+mn-ea"/>
                          <a:cs typeface="Lucida Sans"/>
                        </a:rPr>
                        <a:t>Programmatically</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err="1" smtClean="0">
                          <a:solidFill>
                            <a:schemeClr val="tx2"/>
                          </a:solidFill>
                          <a:latin typeface="+mn-lt"/>
                          <a:cs typeface="Lucida Sans"/>
                        </a:rPr>
                        <a:t>AssertionError</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GB" sz="1200" b="0" i="0" dirty="0" smtClean="0">
                          <a:solidFill>
                            <a:schemeClr val="tx2"/>
                          </a:solidFill>
                          <a:latin typeface="+mn-lt"/>
                          <a:cs typeface="Lucida Sans"/>
                        </a:rPr>
                        <a:t>Thrown</a:t>
                      </a:r>
                      <a:r>
                        <a:rPr lang="en-GB" sz="1200" b="0" i="0" baseline="0" dirty="0" smtClean="0">
                          <a:solidFill>
                            <a:schemeClr val="tx2"/>
                          </a:solidFill>
                          <a:latin typeface="+mn-lt"/>
                          <a:cs typeface="Lucida Sans"/>
                        </a:rPr>
                        <a:t> when an assert statements boolean test returns false.</a:t>
                      </a:r>
                      <a:endParaRPr lang="en-GB"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466266">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kern="1200" dirty="0" smtClean="0">
                          <a:solidFill>
                            <a:schemeClr val="tx2"/>
                          </a:solidFill>
                          <a:latin typeface="+mn-lt"/>
                          <a:ea typeface="+mn-ea"/>
                          <a:cs typeface="Lucida Sans"/>
                        </a:rPr>
                        <a:t>JVM</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err="1">
                          <a:solidFill>
                            <a:schemeClr val="tx2"/>
                          </a:solidFill>
                          <a:latin typeface="+mn-lt"/>
                          <a:cs typeface="Lucida Sans"/>
                        </a:rPr>
                        <a:t>NullPointerException</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GB" sz="1200" b="0" i="0" dirty="0" smtClean="0">
                          <a:solidFill>
                            <a:schemeClr val="tx2"/>
                          </a:solidFill>
                          <a:latin typeface="+mn-lt"/>
                          <a:cs typeface="Lucida Sans"/>
                        </a:rPr>
                        <a:t>Thrown when</a:t>
                      </a:r>
                      <a:r>
                        <a:rPr lang="en-GB" sz="1200" b="0" i="0" baseline="0" dirty="0" smtClean="0">
                          <a:solidFill>
                            <a:schemeClr val="tx2"/>
                          </a:solidFill>
                          <a:latin typeface="+mn-lt"/>
                          <a:cs typeface="Lucida Sans"/>
                        </a:rPr>
                        <a:t> attempting to invoke a method on, or access a property from, a reference variable whose current value is null.</a:t>
                      </a:r>
                      <a:endParaRPr lang="en-GB"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518232">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smtClean="0">
                          <a:solidFill>
                            <a:schemeClr val="tx2"/>
                          </a:solidFill>
                          <a:latin typeface="+mn-lt"/>
                          <a:cs typeface="Lucida Sans"/>
                        </a:rPr>
                        <a:t>Programmatically</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err="1">
                          <a:solidFill>
                            <a:schemeClr val="tx2"/>
                          </a:solidFill>
                          <a:latin typeface="+mn-lt"/>
                          <a:cs typeface="Lucida Sans"/>
                        </a:rPr>
                        <a:t>ExceptionInInitializeError</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GB" sz="1200" b="0" i="0" dirty="0" smtClean="0">
                          <a:solidFill>
                            <a:schemeClr val="tx2"/>
                          </a:solidFill>
                          <a:latin typeface="+mn-lt"/>
                          <a:cs typeface="Lucida Sans"/>
                        </a:rPr>
                        <a:t>Thrown when an assert statements boolean test returns</a:t>
                      </a:r>
                      <a:r>
                        <a:rPr lang="en-GB" sz="1200" b="0" i="0" baseline="0" dirty="0" smtClean="0">
                          <a:solidFill>
                            <a:schemeClr val="tx2"/>
                          </a:solidFill>
                          <a:latin typeface="+mn-lt"/>
                          <a:cs typeface="Lucida Sans"/>
                        </a:rPr>
                        <a:t> false</a:t>
                      </a:r>
                      <a:endParaRPr lang="en-GB"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575859">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smtClean="0">
                          <a:solidFill>
                            <a:schemeClr val="tx2"/>
                          </a:solidFill>
                          <a:latin typeface="+mn-lt"/>
                          <a:cs typeface="Lucida Sans"/>
                        </a:rPr>
                        <a:t>JVM</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err="1" smtClean="0">
                          <a:solidFill>
                            <a:schemeClr val="tx2"/>
                          </a:solidFill>
                          <a:latin typeface="+mn-lt"/>
                          <a:cs typeface="Lucida Sans"/>
                        </a:rPr>
                        <a:t>StackOverflowError</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GB" sz="1200" b="0" i="0" dirty="0" smtClean="0">
                          <a:solidFill>
                            <a:schemeClr val="tx2"/>
                          </a:solidFill>
                          <a:latin typeface="+mn-lt"/>
                          <a:cs typeface="Lucida Sans"/>
                        </a:rPr>
                        <a:t>Thrown wen attempting to initialize astatic variable or an initialization block</a:t>
                      </a:r>
                      <a:endParaRPr lang="en-GB"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575859">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smtClean="0">
                          <a:solidFill>
                            <a:schemeClr val="tx2"/>
                          </a:solidFill>
                          <a:latin typeface="+mn-lt"/>
                          <a:cs typeface="Lucida Sans"/>
                        </a:rPr>
                        <a:t>JVM</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US" sz="1200" b="0" i="0" dirty="0" err="1" smtClean="0">
                          <a:solidFill>
                            <a:schemeClr val="tx2"/>
                          </a:solidFill>
                          <a:latin typeface="+mn-lt"/>
                          <a:cs typeface="Lucida Sans"/>
                        </a:rPr>
                        <a:t>NoClassDefFoundErrror</a:t>
                      </a:r>
                      <a:endParaRPr lang="en-US"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20000"/>
                        </a:lnSpc>
                        <a:spcBef>
                          <a:spcPts val="0"/>
                        </a:spcBef>
                        <a:spcAft>
                          <a:spcPts val="0"/>
                        </a:spcAft>
                        <a:buClrTx/>
                        <a:buSzTx/>
                        <a:buFontTx/>
                        <a:buNone/>
                        <a:tabLst/>
                        <a:defRPr/>
                      </a:pPr>
                      <a:r>
                        <a:rPr lang="en-GB" sz="1200" b="0" i="0" dirty="0" smtClean="0">
                          <a:solidFill>
                            <a:schemeClr val="tx2"/>
                          </a:solidFill>
                          <a:latin typeface="+mn-lt"/>
                          <a:cs typeface="Lucida Sans"/>
                        </a:rPr>
                        <a:t>Thrown when the JVM cant find a class it needs, because of a command-line error,</a:t>
                      </a:r>
                      <a:r>
                        <a:rPr lang="en-GB" sz="1200" b="0" i="0" baseline="0" dirty="0" smtClean="0">
                          <a:solidFill>
                            <a:schemeClr val="tx2"/>
                          </a:solidFill>
                          <a:latin typeface="+mn-lt"/>
                          <a:cs typeface="Lucida Sans"/>
                        </a:rPr>
                        <a:t> a </a:t>
                      </a:r>
                      <a:r>
                        <a:rPr lang="en-GB" sz="1200" b="0" i="0" baseline="0" dirty="0" err="1" smtClean="0">
                          <a:solidFill>
                            <a:schemeClr val="tx2"/>
                          </a:solidFill>
                          <a:latin typeface="+mn-lt"/>
                          <a:cs typeface="Lucida Sans"/>
                        </a:rPr>
                        <a:t>classpath</a:t>
                      </a:r>
                      <a:r>
                        <a:rPr lang="en-GB" sz="1200" b="0" i="0" baseline="0" dirty="0" smtClean="0">
                          <a:solidFill>
                            <a:schemeClr val="tx2"/>
                          </a:solidFill>
                          <a:latin typeface="+mn-lt"/>
                          <a:cs typeface="Lucida Sans"/>
                        </a:rPr>
                        <a:t> issue, or a missing .class file</a:t>
                      </a:r>
                      <a:endParaRPr lang="en-GB" sz="1200" b="0" i="0" dirty="0">
                        <a:solidFill>
                          <a:schemeClr val="tx2"/>
                        </a:solidFill>
                        <a:latin typeface="+mn-lt"/>
                        <a:cs typeface="Lucida Sans"/>
                      </a:endParaRPr>
                    </a:p>
                  </a:txBody>
                  <a:tcPr>
                    <a:lnL w="12700" cmpd="sng">
                      <a:noFill/>
                    </a:lnL>
                    <a:lnR w="12700" cmpd="sng">
                      <a:noFill/>
                    </a:lnR>
                    <a:lnT w="3175" cap="flat" cmpd="sng" algn="ctr">
                      <a:solidFill>
                        <a:srgbClr val="079ACF">
                          <a:lumMod val="50000"/>
                        </a:srgb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906197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smtClean="0"/>
              <a:t>You </a:t>
            </a:r>
            <a:r>
              <a:rPr lang="en-GB" dirty="0"/>
              <a:t>can have</a:t>
            </a:r>
          </a:p>
          <a:p>
            <a:pPr lvl="1"/>
            <a:r>
              <a:rPr lang="en-GB" dirty="0" smtClean="0"/>
              <a:t>Catch and no finally.</a:t>
            </a:r>
          </a:p>
          <a:p>
            <a:pPr lvl="1"/>
            <a:r>
              <a:rPr lang="en-GB" dirty="0"/>
              <a:t>Catch with a </a:t>
            </a:r>
            <a:r>
              <a:rPr lang="en-GB" dirty="0" smtClean="0"/>
              <a:t>finally.</a:t>
            </a:r>
          </a:p>
          <a:p>
            <a:pPr lvl="1"/>
            <a:r>
              <a:rPr lang="en-GB" dirty="0" smtClean="0"/>
              <a:t>Multiple catches and no finally.</a:t>
            </a:r>
          </a:p>
          <a:p>
            <a:pPr lvl="1"/>
            <a:r>
              <a:rPr lang="en-GB" dirty="0" smtClean="0"/>
              <a:t>Multiple catches with a finally.</a:t>
            </a:r>
          </a:p>
          <a:p>
            <a:pPr lvl="1"/>
            <a:endParaRPr lang="en-GB" dirty="0"/>
          </a:p>
        </p:txBody>
      </p:sp>
      <p:sp>
        <p:nvSpPr>
          <p:cNvPr id="3" name="Title 2"/>
          <p:cNvSpPr>
            <a:spLocks noGrp="1"/>
          </p:cNvSpPr>
          <p:nvPr>
            <p:ph type="title"/>
          </p:nvPr>
        </p:nvSpPr>
        <p:spPr/>
        <p:txBody>
          <a:bodyPr>
            <a:normAutofit fontScale="90000"/>
          </a:bodyPr>
          <a:lstStyle/>
          <a:p>
            <a:r>
              <a:rPr lang="en-GB" dirty="0" smtClean="0"/>
              <a:t>Handling Errors</a:t>
            </a:r>
            <a:endParaRPr lang="en-GB" dirty="0"/>
          </a:p>
        </p:txBody>
      </p:sp>
      <p:sp>
        <p:nvSpPr>
          <p:cNvPr id="7" name="Content Placeholder 4"/>
          <p:cNvSpPr txBox="1">
            <a:spLocks/>
          </p:cNvSpPr>
          <p:nvPr/>
        </p:nvSpPr>
        <p:spPr>
          <a:xfrm>
            <a:off x="6522153" y="1929600"/>
            <a:ext cx="5331796" cy="3858438"/>
          </a:xfrm>
          <a:prstGeom prst="rect">
            <a:avLst/>
          </a:prstGeom>
          <a:solidFill>
            <a:srgbClr val="FFFFFF">
              <a:lumMod val="85000"/>
            </a:srgb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1800" b="1" dirty="0" smtClean="0">
                <a:solidFill>
                  <a:srgbClr val="7F0055"/>
                </a:solidFill>
                <a:ea typeface="MS Mincho"/>
              </a:rPr>
              <a:t>try</a:t>
            </a:r>
            <a:r>
              <a:rPr lang="en-GB" sz="1800" b="1" dirty="0" smtClean="0">
                <a:solidFill>
                  <a:srgbClr val="000000"/>
                </a:solidFill>
                <a:ea typeface="MS Mincho"/>
              </a:rPr>
              <a:t> {		</a:t>
            </a:r>
            <a:endParaRPr lang="en-GB" sz="1800" b="1" dirty="0" smtClean="0">
              <a:solidFill>
                <a:srgbClr val="F7F7F7">
                  <a:lumMod val="25000"/>
                </a:srgbClr>
              </a:solidFill>
              <a:ea typeface="MS Mincho"/>
            </a:endParaRPr>
          </a:p>
          <a:p>
            <a:pPr>
              <a:buClr>
                <a:srgbClr val="0A1419">
                  <a:lumMod val="90000"/>
                  <a:lumOff val="10000"/>
                </a:srgbClr>
              </a:buClr>
              <a:defRPr/>
            </a:pPr>
            <a:r>
              <a:rPr lang="en-GB" sz="1800" b="1" dirty="0" smtClean="0">
                <a:solidFill>
                  <a:srgbClr val="3F7F5F"/>
                </a:solidFill>
                <a:ea typeface="MS Mincho"/>
              </a:rPr>
              <a:t>  // The System will try to run this </a:t>
            </a:r>
            <a:br>
              <a:rPr lang="en-GB" sz="1800" b="1" dirty="0" smtClean="0">
                <a:solidFill>
                  <a:srgbClr val="3F7F5F"/>
                </a:solidFill>
                <a:ea typeface="MS Mincho"/>
              </a:rPr>
            </a:br>
            <a:r>
              <a:rPr lang="en-GB" sz="1800" b="1" dirty="0" smtClean="0">
                <a:solidFill>
                  <a:srgbClr val="3F7F5F"/>
                </a:solidFill>
                <a:ea typeface="MS Mincho"/>
              </a:rPr>
              <a:t>  // code</a:t>
            </a:r>
            <a:endParaRPr lang="en-GB" sz="1800" b="1" dirty="0" smtClean="0">
              <a:solidFill>
                <a:srgbClr val="F7F7F7">
                  <a:lumMod val="25000"/>
                </a:srgbClr>
              </a:solidFill>
              <a:ea typeface="MS Mincho"/>
            </a:endParaRPr>
          </a:p>
          <a:p>
            <a:pPr>
              <a:buClr>
                <a:srgbClr val="0A1419">
                  <a:lumMod val="90000"/>
                  <a:lumOff val="10000"/>
                </a:srgbClr>
              </a:buClr>
              <a:defRPr/>
            </a:pPr>
            <a:r>
              <a:rPr lang="en-GB" sz="1800" b="1" dirty="0" smtClean="0">
                <a:solidFill>
                  <a:srgbClr val="000000"/>
                </a:solidFill>
                <a:ea typeface="MS Mincho"/>
              </a:rPr>
              <a:t>} </a:t>
            </a:r>
            <a:r>
              <a:rPr lang="en-GB" sz="1800" b="1" dirty="0" smtClean="0">
                <a:solidFill>
                  <a:srgbClr val="7F0055"/>
                </a:solidFill>
                <a:ea typeface="MS Mincho"/>
              </a:rPr>
              <a:t>catch</a:t>
            </a:r>
            <a:r>
              <a:rPr lang="en-GB" sz="1800" b="1" dirty="0" smtClean="0">
                <a:solidFill>
                  <a:srgbClr val="000000"/>
                </a:solidFill>
                <a:ea typeface="MS Mincho"/>
              </a:rPr>
              <a:t>(</a:t>
            </a:r>
            <a:r>
              <a:rPr lang="en-GB" sz="1800" b="1" dirty="0" err="1" smtClean="0">
                <a:solidFill>
                  <a:srgbClr val="000000"/>
                </a:solidFill>
                <a:ea typeface="MS Mincho"/>
              </a:rPr>
              <a:t>ExceptionType</a:t>
            </a:r>
            <a:r>
              <a:rPr lang="en-GB" sz="1800" b="1" dirty="0" smtClean="0">
                <a:solidFill>
                  <a:srgbClr val="000000"/>
                </a:solidFill>
                <a:ea typeface="MS Mincho"/>
              </a:rPr>
              <a:t> </a:t>
            </a:r>
            <a:r>
              <a:rPr lang="en-GB" sz="1800" b="1" dirty="0" smtClean="0">
                <a:solidFill>
                  <a:srgbClr val="0000C0"/>
                </a:solidFill>
                <a:ea typeface="MS Mincho"/>
              </a:rPr>
              <a:t>name</a:t>
            </a:r>
            <a:r>
              <a:rPr lang="en-GB" sz="1800" b="1" dirty="0" smtClean="0">
                <a:solidFill>
                  <a:srgbClr val="000000"/>
                </a:solidFill>
                <a:ea typeface="MS Mincho"/>
              </a:rPr>
              <a:t>) {</a:t>
            </a:r>
            <a:endParaRPr lang="en-GB" sz="1800" b="1" dirty="0" smtClean="0">
              <a:solidFill>
                <a:srgbClr val="F7F7F7">
                  <a:lumMod val="25000"/>
                </a:srgbClr>
              </a:solidFill>
              <a:ea typeface="MS Mincho"/>
            </a:endParaRPr>
          </a:p>
          <a:p>
            <a:pPr>
              <a:buClr>
                <a:srgbClr val="0A1419">
                  <a:lumMod val="90000"/>
                  <a:lumOff val="10000"/>
                </a:srgbClr>
              </a:buClr>
              <a:defRPr/>
            </a:pPr>
            <a:r>
              <a:rPr lang="en-GB" sz="1800" b="1" dirty="0" smtClean="0">
                <a:solidFill>
                  <a:srgbClr val="3F7F5F"/>
                </a:solidFill>
                <a:ea typeface="MS Mincho"/>
              </a:rPr>
              <a:t>  // If an exception occurs in the try </a:t>
            </a:r>
            <a:br>
              <a:rPr lang="en-GB" sz="1800" b="1" dirty="0" smtClean="0">
                <a:solidFill>
                  <a:srgbClr val="3F7F5F"/>
                </a:solidFill>
                <a:ea typeface="MS Mincho"/>
              </a:rPr>
            </a:br>
            <a:r>
              <a:rPr lang="en-GB" sz="1800" b="1" dirty="0" smtClean="0">
                <a:solidFill>
                  <a:srgbClr val="3F7F5F"/>
                </a:solidFill>
                <a:ea typeface="MS Mincho"/>
              </a:rPr>
              <a:t>  // block that matches the </a:t>
            </a:r>
            <a:br>
              <a:rPr lang="en-GB" sz="1800" b="1" dirty="0" smtClean="0">
                <a:solidFill>
                  <a:srgbClr val="3F7F5F"/>
                </a:solidFill>
                <a:ea typeface="MS Mincho"/>
              </a:rPr>
            </a:br>
            <a:r>
              <a:rPr lang="en-GB" sz="1800" b="1" dirty="0" smtClean="0">
                <a:solidFill>
                  <a:srgbClr val="3F7F5F"/>
                </a:solidFill>
                <a:ea typeface="MS Mincho"/>
              </a:rPr>
              <a:t>  // </a:t>
            </a:r>
            <a:r>
              <a:rPr lang="en-GB" sz="1800" b="1" dirty="0" err="1" smtClean="0">
                <a:solidFill>
                  <a:srgbClr val="3F7F5F"/>
                </a:solidFill>
                <a:ea typeface="MS Mincho"/>
              </a:rPr>
              <a:t>ExceptionType</a:t>
            </a:r>
            <a:r>
              <a:rPr lang="en-GB" sz="1800" b="1" dirty="0" smtClean="0">
                <a:solidFill>
                  <a:srgbClr val="3F7F5F"/>
                </a:solidFill>
                <a:ea typeface="MS Mincho"/>
              </a:rPr>
              <a:t> of the catch </a:t>
            </a:r>
            <a:br>
              <a:rPr lang="en-GB" sz="1800" b="1" dirty="0" smtClean="0">
                <a:solidFill>
                  <a:srgbClr val="3F7F5F"/>
                </a:solidFill>
                <a:ea typeface="MS Mincho"/>
              </a:rPr>
            </a:br>
            <a:r>
              <a:rPr lang="en-GB" sz="1800" b="1" dirty="0" smtClean="0">
                <a:solidFill>
                  <a:srgbClr val="3F7F5F"/>
                </a:solidFill>
                <a:ea typeface="MS Mincho"/>
              </a:rPr>
              <a:t>  // statement, this block will run</a:t>
            </a:r>
            <a:r>
              <a:rPr lang="en-GB" sz="1800" b="1" dirty="0" smtClean="0">
                <a:solidFill>
                  <a:srgbClr val="000000"/>
                </a:solidFill>
                <a:ea typeface="MS Mincho"/>
              </a:rPr>
              <a:t>	</a:t>
            </a:r>
            <a:endParaRPr lang="en-GB" sz="1800" b="1" dirty="0" smtClean="0">
              <a:solidFill>
                <a:srgbClr val="F7F7F7">
                  <a:lumMod val="25000"/>
                </a:srgbClr>
              </a:solidFill>
              <a:ea typeface="MS Mincho"/>
            </a:endParaRPr>
          </a:p>
          <a:p>
            <a:pPr>
              <a:buClr>
                <a:srgbClr val="0A1419">
                  <a:lumMod val="90000"/>
                  <a:lumOff val="10000"/>
                </a:srgbClr>
              </a:buClr>
              <a:defRPr/>
            </a:pPr>
            <a:r>
              <a:rPr lang="en-GB" sz="1800" b="1" dirty="0" smtClean="0">
                <a:solidFill>
                  <a:srgbClr val="000000"/>
                </a:solidFill>
                <a:ea typeface="MS Mincho"/>
              </a:rPr>
              <a:t>} </a:t>
            </a:r>
            <a:r>
              <a:rPr lang="en-GB" sz="1800" b="1" dirty="0" smtClean="0">
                <a:solidFill>
                  <a:srgbClr val="7F0055"/>
                </a:solidFill>
                <a:ea typeface="MS Mincho"/>
              </a:rPr>
              <a:t>finally </a:t>
            </a:r>
            <a:r>
              <a:rPr lang="en-GB" sz="1800" b="1" dirty="0" smtClean="0">
                <a:solidFill>
                  <a:srgbClr val="000000"/>
                </a:solidFill>
                <a:ea typeface="MS Mincho"/>
              </a:rPr>
              <a:t>{</a:t>
            </a:r>
            <a:endParaRPr lang="en-GB" sz="1800" b="1" dirty="0" smtClean="0">
              <a:solidFill>
                <a:srgbClr val="F7F7F7">
                  <a:lumMod val="25000"/>
                </a:srgbClr>
              </a:solidFill>
              <a:ea typeface="MS Mincho"/>
            </a:endParaRPr>
          </a:p>
          <a:p>
            <a:pPr>
              <a:buClr>
                <a:srgbClr val="0A1419">
                  <a:lumMod val="90000"/>
                  <a:lumOff val="10000"/>
                </a:srgbClr>
              </a:buClr>
              <a:defRPr/>
            </a:pPr>
            <a:r>
              <a:rPr lang="en-GB" sz="1800" b="1" dirty="0" smtClean="0">
                <a:solidFill>
                  <a:srgbClr val="3F7F5F"/>
                </a:solidFill>
                <a:ea typeface="MS Mincho"/>
              </a:rPr>
              <a:t>  // This is code that will always run </a:t>
            </a:r>
            <a:br>
              <a:rPr lang="en-GB" sz="1800" b="1" dirty="0" smtClean="0">
                <a:solidFill>
                  <a:srgbClr val="3F7F5F"/>
                </a:solidFill>
                <a:ea typeface="MS Mincho"/>
              </a:rPr>
            </a:br>
            <a:r>
              <a:rPr lang="en-GB" sz="1800" b="1" dirty="0" smtClean="0">
                <a:solidFill>
                  <a:srgbClr val="3F7F5F"/>
                </a:solidFill>
                <a:ea typeface="MS Mincho"/>
              </a:rPr>
              <a:t>  // regardless of whether or not an </a:t>
            </a:r>
            <a:br>
              <a:rPr lang="en-GB" sz="1800" b="1" dirty="0" smtClean="0">
                <a:solidFill>
                  <a:srgbClr val="3F7F5F"/>
                </a:solidFill>
                <a:ea typeface="MS Mincho"/>
              </a:rPr>
            </a:br>
            <a:r>
              <a:rPr lang="en-GB" sz="1800" b="1" dirty="0" smtClean="0">
                <a:solidFill>
                  <a:srgbClr val="3F7F5F"/>
                </a:solidFill>
                <a:ea typeface="MS Mincho"/>
              </a:rPr>
              <a:t>  // exception was thrown</a:t>
            </a:r>
            <a:endParaRPr lang="en-GB" sz="1800" b="1" dirty="0" smtClean="0">
              <a:solidFill>
                <a:srgbClr val="F7F7F7">
                  <a:lumMod val="25000"/>
                </a:srgbClr>
              </a:solidFill>
              <a:ea typeface="MS Mincho"/>
            </a:endParaRPr>
          </a:p>
          <a:p>
            <a:pPr>
              <a:buClr>
                <a:srgbClr val="0A1419">
                  <a:lumMod val="90000"/>
                  <a:lumOff val="10000"/>
                </a:srgbClr>
              </a:buClr>
              <a:defRPr/>
            </a:pPr>
            <a:r>
              <a:rPr lang="en-GB" sz="1800" b="1" dirty="0" smtClean="0">
                <a:solidFill>
                  <a:srgbClr val="000000"/>
                </a:solidFill>
                <a:ea typeface="MS Mincho"/>
              </a:rPr>
              <a:t>}</a:t>
            </a:r>
            <a:endParaRPr lang="en-GB" sz="1800" b="1" dirty="0">
              <a:solidFill>
                <a:srgbClr val="F7F7F7">
                  <a:lumMod val="25000"/>
                </a:srgbClr>
              </a:solidFill>
              <a:ea typeface="MS Mincho"/>
            </a:endParaRPr>
          </a:p>
        </p:txBody>
      </p:sp>
    </p:spTree>
    <p:extLst>
      <p:ext uri="{BB962C8B-B14F-4D97-AF65-F5344CB8AC3E}">
        <p14:creationId xmlns:p14="http://schemas.microsoft.com/office/powerpoint/2010/main" val="8160819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sz="2000" dirty="0"/>
              <a:t>You can use multiple catch statements to handle specific exceptions.</a:t>
            </a:r>
          </a:p>
          <a:p>
            <a:endParaRPr lang="en-GB" sz="2000" dirty="0"/>
          </a:p>
          <a:p>
            <a:r>
              <a:rPr lang="en-GB" sz="2000" dirty="0"/>
              <a:t>Be careful when doing this as the compiler will throw an exception for unreachable code if you try to catch an exception that has already been caught by a previous catch.</a:t>
            </a:r>
          </a:p>
        </p:txBody>
      </p:sp>
      <p:sp>
        <p:nvSpPr>
          <p:cNvPr id="3" name="Title 2"/>
          <p:cNvSpPr>
            <a:spLocks noGrp="1"/>
          </p:cNvSpPr>
          <p:nvPr>
            <p:ph type="title"/>
          </p:nvPr>
        </p:nvSpPr>
        <p:spPr/>
        <p:txBody>
          <a:bodyPr>
            <a:normAutofit fontScale="90000"/>
          </a:bodyPr>
          <a:lstStyle/>
          <a:p>
            <a:r>
              <a:rPr lang="en-GB" dirty="0" smtClean="0"/>
              <a:t>Handling Errors - Example</a:t>
            </a:r>
            <a:endParaRPr lang="en-GB" dirty="0"/>
          </a:p>
        </p:txBody>
      </p:sp>
      <p:sp>
        <p:nvSpPr>
          <p:cNvPr id="5" name="Content Placeholder 4"/>
          <p:cNvSpPr txBox="1">
            <a:spLocks/>
          </p:cNvSpPr>
          <p:nvPr/>
        </p:nvSpPr>
        <p:spPr>
          <a:xfrm>
            <a:off x="6487599" y="1929600"/>
            <a:ext cx="5065788" cy="4013459"/>
          </a:xfrm>
          <a:prstGeom prst="rect">
            <a:avLst/>
          </a:prstGeom>
          <a:solidFill>
            <a:srgbClr val="FFFFFF">
              <a:lumMod val="85000"/>
            </a:srgbClr>
          </a:solidFill>
        </p:spPr>
        <p:txBody>
          <a:bodyPr vert="horz" lIns="91440" tIns="45720" rIns="91440" bIns="45720" rtlCol="0">
            <a:norm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1800" b="1" dirty="0" smtClean="0">
                <a:solidFill>
                  <a:srgbClr val="000000"/>
                </a:solidFill>
              </a:rPr>
              <a:t>} </a:t>
            </a:r>
            <a:r>
              <a:rPr lang="en-GB" sz="1800" b="1" dirty="0" smtClean="0">
                <a:solidFill>
                  <a:srgbClr val="7F0055"/>
                </a:solidFill>
              </a:rPr>
              <a:t>catch</a:t>
            </a:r>
            <a:r>
              <a:rPr lang="en-GB" sz="1800" b="1" dirty="0" smtClean="0">
                <a:solidFill>
                  <a:srgbClr val="000000"/>
                </a:solidFill>
              </a:rPr>
              <a:t> (</a:t>
            </a:r>
            <a:r>
              <a:rPr lang="en-GB" sz="1800" b="1" dirty="0" err="1" smtClean="0">
                <a:solidFill>
                  <a:srgbClr val="000000"/>
                </a:solidFill>
              </a:rPr>
              <a:t>InputMismatchException</a:t>
            </a:r>
            <a:r>
              <a:rPr lang="en-GB" sz="1800" b="1" dirty="0" smtClean="0">
                <a:solidFill>
                  <a:srgbClr val="000000"/>
                </a:solidFill>
              </a:rPr>
              <a:t> </a:t>
            </a:r>
            <a:r>
              <a:rPr lang="en-GB" sz="1800" b="1" dirty="0" err="1" smtClean="0">
                <a:solidFill>
                  <a:srgbClr val="6A3E3E"/>
                </a:solidFill>
              </a:rPr>
              <a:t>imx</a:t>
            </a:r>
            <a:r>
              <a:rPr lang="en-GB" sz="1800" b="1" dirty="0" smtClean="0">
                <a:solidFill>
                  <a:srgbClr val="000000"/>
                </a:solidFill>
              </a:rPr>
              <a:t>) {</a:t>
            </a:r>
          </a:p>
          <a:p>
            <a:pPr>
              <a:buClr>
                <a:srgbClr val="0A1419">
                  <a:lumMod val="90000"/>
                  <a:lumOff val="10000"/>
                </a:srgbClr>
              </a:buClr>
              <a:defRPr/>
            </a:pPr>
            <a:r>
              <a:rPr lang="en-GB" sz="1800" b="1" dirty="0" smtClean="0">
                <a:solidFill>
                  <a:srgbClr val="3F7F5F"/>
                </a:solidFill>
              </a:rPr>
              <a:t>  // </a:t>
            </a:r>
            <a:r>
              <a:rPr lang="en-GB" sz="1800" b="1" dirty="0" smtClean="0">
                <a:solidFill>
                  <a:srgbClr val="7F9FBF"/>
                </a:solidFill>
              </a:rPr>
              <a:t>TODO</a:t>
            </a:r>
            <a:r>
              <a:rPr lang="en-GB" sz="1800" b="1" dirty="0" smtClean="0">
                <a:solidFill>
                  <a:srgbClr val="3F7F5F"/>
                </a:solidFill>
              </a:rPr>
              <a:t>: handle exception</a:t>
            </a:r>
          </a:p>
          <a:p>
            <a:pPr>
              <a:buClr>
                <a:srgbClr val="0A1419">
                  <a:lumMod val="90000"/>
                  <a:lumOff val="10000"/>
                </a:srgbClr>
              </a:buClr>
              <a:defRPr/>
            </a:pPr>
            <a:r>
              <a:rPr lang="en-GB" sz="1800" b="1" dirty="0" smtClean="0">
                <a:solidFill>
                  <a:srgbClr val="000000"/>
                </a:solidFill>
              </a:rPr>
              <a:t>} </a:t>
            </a:r>
            <a:r>
              <a:rPr lang="en-GB" sz="1800" b="1" dirty="0" smtClean="0">
                <a:solidFill>
                  <a:srgbClr val="7F0055"/>
                </a:solidFill>
              </a:rPr>
              <a:t>catch</a:t>
            </a:r>
            <a:r>
              <a:rPr lang="en-GB" sz="1800" b="1" dirty="0" smtClean="0">
                <a:solidFill>
                  <a:srgbClr val="000000"/>
                </a:solidFill>
              </a:rPr>
              <a:t> (</a:t>
            </a:r>
            <a:r>
              <a:rPr lang="en-GB" sz="1800" b="1" dirty="0" smtClean="0">
                <a:solidFill>
                  <a:srgbClr val="000000"/>
                </a:solidFill>
                <a:highlight>
                  <a:srgbClr val="D4D4D4"/>
                </a:highlight>
              </a:rPr>
              <a:t>IOException </a:t>
            </a:r>
            <a:r>
              <a:rPr lang="en-GB" sz="1800" b="1" dirty="0" err="1" smtClean="0">
                <a:solidFill>
                  <a:srgbClr val="6A3E3E"/>
                </a:solidFill>
                <a:highlight>
                  <a:srgbClr val="D4D4D4"/>
                </a:highlight>
              </a:rPr>
              <a:t>ioe</a:t>
            </a:r>
            <a:r>
              <a:rPr lang="en-GB" sz="1800" b="1" dirty="0" smtClean="0">
                <a:solidFill>
                  <a:srgbClr val="000000"/>
                </a:solidFill>
                <a:highlight>
                  <a:srgbClr val="D4D4D4"/>
                </a:highlight>
              </a:rPr>
              <a:t>) {</a:t>
            </a:r>
          </a:p>
          <a:p>
            <a:pPr>
              <a:buClr>
                <a:srgbClr val="0A1419">
                  <a:lumMod val="90000"/>
                  <a:lumOff val="10000"/>
                </a:srgbClr>
              </a:buClr>
              <a:defRPr/>
            </a:pPr>
            <a:r>
              <a:rPr lang="en-GB" sz="1800" b="1" dirty="0" smtClean="0">
                <a:solidFill>
                  <a:srgbClr val="3F7F5F"/>
                </a:solidFill>
              </a:rPr>
              <a:t>  // </a:t>
            </a:r>
            <a:r>
              <a:rPr lang="en-GB" sz="1800" b="1" dirty="0" smtClean="0">
                <a:solidFill>
                  <a:srgbClr val="7F9FBF"/>
                </a:solidFill>
              </a:rPr>
              <a:t>TODO</a:t>
            </a:r>
            <a:r>
              <a:rPr lang="en-GB" sz="1800" b="1" dirty="0" smtClean="0">
                <a:solidFill>
                  <a:srgbClr val="3F7F5F"/>
                </a:solidFill>
              </a:rPr>
              <a:t>: handle exception</a:t>
            </a:r>
          </a:p>
          <a:p>
            <a:pPr>
              <a:buClr>
                <a:srgbClr val="0A1419">
                  <a:lumMod val="90000"/>
                  <a:lumOff val="10000"/>
                </a:srgbClr>
              </a:buClr>
              <a:defRPr/>
            </a:pPr>
            <a:r>
              <a:rPr lang="en-GB" sz="1800" b="1" dirty="0" smtClean="0">
                <a:solidFill>
                  <a:srgbClr val="000000"/>
                </a:solidFill>
              </a:rPr>
              <a:t>} </a:t>
            </a:r>
            <a:r>
              <a:rPr lang="en-GB" sz="1800" b="1" dirty="0" smtClean="0">
                <a:solidFill>
                  <a:srgbClr val="7F0055"/>
                </a:solidFill>
              </a:rPr>
              <a:t>catch</a:t>
            </a:r>
            <a:r>
              <a:rPr lang="en-GB" sz="1800" b="1" dirty="0" smtClean="0">
                <a:solidFill>
                  <a:srgbClr val="000000"/>
                </a:solidFill>
              </a:rPr>
              <a:t> (Exception </a:t>
            </a:r>
            <a:r>
              <a:rPr lang="en-GB" sz="1800" b="1" dirty="0" smtClean="0">
                <a:solidFill>
                  <a:srgbClr val="6A3E3E"/>
                </a:solidFill>
              </a:rPr>
              <a:t>e</a:t>
            </a:r>
            <a:r>
              <a:rPr lang="en-GB" sz="1800" b="1" dirty="0" smtClean="0">
                <a:solidFill>
                  <a:srgbClr val="000000"/>
                </a:solidFill>
              </a:rPr>
              <a:t>) {</a:t>
            </a:r>
          </a:p>
          <a:p>
            <a:pPr>
              <a:buClr>
                <a:srgbClr val="0A1419">
                  <a:lumMod val="90000"/>
                  <a:lumOff val="10000"/>
                </a:srgbClr>
              </a:buClr>
              <a:defRPr/>
            </a:pPr>
            <a:r>
              <a:rPr lang="en-GB" sz="1800" b="1" dirty="0" smtClean="0">
                <a:solidFill>
                  <a:srgbClr val="3F7F5F"/>
                </a:solidFill>
              </a:rPr>
              <a:t>  // </a:t>
            </a:r>
            <a:r>
              <a:rPr lang="en-GB" sz="1800" b="1" dirty="0" smtClean="0">
                <a:solidFill>
                  <a:srgbClr val="7F9FBF"/>
                </a:solidFill>
              </a:rPr>
              <a:t>TODO</a:t>
            </a:r>
            <a:r>
              <a:rPr lang="en-GB" sz="1800" b="1" dirty="0" smtClean="0">
                <a:solidFill>
                  <a:srgbClr val="3F7F5F"/>
                </a:solidFill>
              </a:rPr>
              <a:t>: handle exception</a:t>
            </a:r>
          </a:p>
          <a:p>
            <a:pPr>
              <a:buClr>
                <a:srgbClr val="0A1419">
                  <a:lumMod val="90000"/>
                  <a:lumOff val="10000"/>
                </a:srgbClr>
              </a:buClr>
              <a:defRPr/>
            </a:pPr>
            <a:r>
              <a:rPr lang="en-GB" sz="1800" b="1" dirty="0" smtClean="0">
                <a:solidFill>
                  <a:srgbClr val="000000"/>
                </a:solidFill>
              </a:rPr>
              <a:t>}</a:t>
            </a:r>
            <a:endParaRPr lang="en-GB" sz="1800" b="1" dirty="0">
              <a:solidFill>
                <a:srgbClr val="F7F7F7">
                  <a:lumMod val="25000"/>
                </a:srgbClr>
              </a:solidFill>
              <a:ea typeface="MS Mincho"/>
            </a:endParaRPr>
          </a:p>
        </p:txBody>
      </p:sp>
    </p:spTree>
    <p:extLst>
      <p:ext uri="{BB962C8B-B14F-4D97-AF65-F5344CB8AC3E}">
        <p14:creationId xmlns:p14="http://schemas.microsoft.com/office/powerpoint/2010/main" val="24638383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marL="411480" indent="-411480">
              <a:buFont typeface="Wingdings" pitchFamily="2" charset="2"/>
              <a:buChar char="§"/>
            </a:pPr>
            <a:r>
              <a:rPr lang="en-GB" dirty="0"/>
              <a:t>An overriding method (</a:t>
            </a:r>
            <a:r>
              <a:rPr lang="en-GB" b="1" dirty="0"/>
              <a:t>sub/child</a:t>
            </a:r>
            <a:r>
              <a:rPr lang="en-GB" dirty="0"/>
              <a:t>) can throw any unchecked exceptions, regardless of whether the overridden method (</a:t>
            </a:r>
            <a:r>
              <a:rPr lang="en-GB" b="1" dirty="0"/>
              <a:t>super/parent</a:t>
            </a:r>
            <a:r>
              <a:rPr lang="en-GB" dirty="0"/>
              <a:t>) throws exceptions or not.</a:t>
            </a:r>
          </a:p>
          <a:p>
            <a:pPr marL="411480" indent="-411480">
              <a:buFont typeface="Wingdings" pitchFamily="2" charset="2"/>
              <a:buChar char="§"/>
            </a:pPr>
            <a:endParaRPr lang="en-GB" dirty="0"/>
          </a:p>
          <a:p>
            <a:pPr marL="411480" indent="-411480">
              <a:buFont typeface="Wingdings" pitchFamily="2" charset="2"/>
              <a:buChar char="§"/>
            </a:pPr>
            <a:r>
              <a:rPr lang="en-GB" dirty="0"/>
              <a:t>However the overriding method (</a:t>
            </a:r>
            <a:r>
              <a:rPr lang="en-GB" b="1" dirty="0"/>
              <a:t>sub/child</a:t>
            </a:r>
            <a:r>
              <a:rPr lang="en-GB" dirty="0"/>
              <a:t>) should not throw checked exceptions that are new or broader than the ones declared by the overridden method (</a:t>
            </a:r>
            <a:r>
              <a:rPr lang="en-GB" b="1" dirty="0"/>
              <a:t>super/parent</a:t>
            </a:r>
            <a:r>
              <a:rPr lang="en-GB" dirty="0"/>
              <a:t>)</a:t>
            </a:r>
          </a:p>
          <a:p>
            <a:pPr marL="411480" indent="-411480">
              <a:buFont typeface="Wingdings" pitchFamily="2" charset="2"/>
              <a:buChar char="§"/>
            </a:pPr>
            <a:endParaRPr lang="en-GB" dirty="0"/>
          </a:p>
        </p:txBody>
      </p:sp>
      <p:sp>
        <p:nvSpPr>
          <p:cNvPr id="4" name="Content Placeholder 3"/>
          <p:cNvSpPr>
            <a:spLocks noGrp="1"/>
          </p:cNvSpPr>
          <p:nvPr>
            <p:ph sz="quarter" idx="16"/>
          </p:nvPr>
        </p:nvSpPr>
        <p:spPr/>
        <p:txBody>
          <a:bodyPr/>
          <a:lstStyle/>
          <a:p>
            <a:pPr marL="411480" indent="-411480">
              <a:buFont typeface="Wingdings" pitchFamily="2" charset="2"/>
              <a:buChar char="§"/>
            </a:pPr>
            <a:r>
              <a:rPr lang="en-GB" dirty="0"/>
              <a:t>The overriding method (</a:t>
            </a:r>
            <a:r>
              <a:rPr lang="en-GB" b="1" dirty="0"/>
              <a:t>sub/child</a:t>
            </a:r>
            <a:r>
              <a:rPr lang="en-GB" dirty="0"/>
              <a:t>) can throw those checked exceptions which have less scope than the exceptions declared in the overridden method (</a:t>
            </a:r>
            <a:r>
              <a:rPr lang="en-GB" b="1" dirty="0"/>
              <a:t>super/parent</a:t>
            </a:r>
            <a:r>
              <a:rPr lang="en-GB" dirty="0"/>
              <a:t>)</a:t>
            </a:r>
          </a:p>
        </p:txBody>
      </p:sp>
      <p:sp>
        <p:nvSpPr>
          <p:cNvPr id="3" name="Title 2"/>
          <p:cNvSpPr>
            <a:spLocks noGrp="1"/>
          </p:cNvSpPr>
          <p:nvPr>
            <p:ph type="title"/>
          </p:nvPr>
        </p:nvSpPr>
        <p:spPr/>
        <p:txBody>
          <a:bodyPr>
            <a:normAutofit fontScale="90000"/>
          </a:bodyPr>
          <a:lstStyle/>
          <a:p>
            <a:r>
              <a:rPr lang="en-GB" dirty="0" smtClean="0"/>
              <a:t>Exceptions &amp; Inheritance - Rules</a:t>
            </a:r>
            <a:endParaRPr lang="en-GB" dirty="0"/>
          </a:p>
        </p:txBody>
      </p:sp>
    </p:spTree>
    <p:extLst>
      <p:ext uri="{BB962C8B-B14F-4D97-AF65-F5344CB8AC3E}">
        <p14:creationId xmlns:p14="http://schemas.microsoft.com/office/powerpoint/2010/main" val="29436560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Testing is Highly Important.</a:t>
            </a:r>
          </a:p>
          <a:p>
            <a:endParaRPr lang="en-GB" dirty="0"/>
          </a:p>
          <a:p>
            <a:r>
              <a:rPr lang="en-GB" dirty="0"/>
              <a:t>Within Testing we have Methods, Levels, Types and Methodologies.</a:t>
            </a:r>
          </a:p>
          <a:p>
            <a:endParaRPr lang="en-GB" dirty="0"/>
          </a:p>
          <a:p>
            <a:pPr marL="732150" lvl="1"/>
            <a:r>
              <a:rPr lang="en-GB" dirty="0"/>
              <a:t>Methods include White-Box and Black-Box Testing.</a:t>
            </a:r>
          </a:p>
          <a:p>
            <a:pPr marL="732150" lvl="1"/>
            <a:r>
              <a:rPr lang="en-GB" dirty="0"/>
              <a:t>Levels include Unit and Acceptance Testing.</a:t>
            </a:r>
          </a:p>
          <a:p>
            <a:pPr marL="732150" lvl="1"/>
            <a:r>
              <a:rPr lang="en-GB" dirty="0"/>
              <a:t>Types include Functional and Non-Functional</a:t>
            </a:r>
          </a:p>
          <a:p>
            <a:pPr marL="732150" lvl="1"/>
            <a:r>
              <a:rPr lang="en-GB" dirty="0"/>
              <a:t>Methodologies include Top-Down and Bottom-Up.</a:t>
            </a:r>
          </a:p>
        </p:txBody>
      </p:sp>
      <p:sp>
        <p:nvSpPr>
          <p:cNvPr id="4" name="Content Placeholder 3"/>
          <p:cNvSpPr>
            <a:spLocks noGrp="1"/>
          </p:cNvSpPr>
          <p:nvPr>
            <p:ph sz="quarter" idx="16"/>
          </p:nvPr>
        </p:nvSpPr>
        <p:spPr/>
        <p:txBody>
          <a:bodyPr/>
          <a:lstStyle/>
          <a:p>
            <a:r>
              <a:rPr lang="en-GB" dirty="0"/>
              <a:t>In Test Driven Development you Test First, Code Later.</a:t>
            </a:r>
          </a:p>
          <a:p>
            <a:endParaRPr lang="en-GB" dirty="0"/>
          </a:p>
          <a:p>
            <a:r>
              <a:rPr lang="en-GB" dirty="0"/>
              <a:t>Unless a test fails, you don’t code.</a:t>
            </a:r>
          </a:p>
          <a:p>
            <a:r>
              <a:rPr lang="en-GB" dirty="0"/>
              <a:t>If no test fails, write more tests.</a:t>
            </a:r>
          </a:p>
          <a:p>
            <a:endParaRPr lang="en-GB" dirty="0"/>
          </a:p>
          <a:p>
            <a:r>
              <a:rPr lang="en-GB" dirty="0"/>
              <a:t>The result is that all code is covered by tests.</a:t>
            </a:r>
          </a:p>
          <a:p>
            <a:endParaRPr lang="en-GB" dirty="0"/>
          </a:p>
          <a:p>
            <a:r>
              <a:rPr lang="en-GB" dirty="0"/>
              <a:t>All code conforms to the design specification and</a:t>
            </a:r>
          </a:p>
          <a:p>
            <a:r>
              <a:rPr lang="en-GB" dirty="0"/>
              <a:t>Problems are caught sooner and fixed cheaper.</a:t>
            </a:r>
          </a:p>
          <a:p>
            <a:endParaRPr lang="en-GB" dirty="0"/>
          </a:p>
        </p:txBody>
      </p:sp>
      <p:sp>
        <p:nvSpPr>
          <p:cNvPr id="3" name="Title 2"/>
          <p:cNvSpPr>
            <a:spLocks noGrp="1"/>
          </p:cNvSpPr>
          <p:nvPr>
            <p:ph type="title"/>
          </p:nvPr>
        </p:nvSpPr>
        <p:spPr/>
        <p:txBody>
          <a:bodyPr>
            <a:normAutofit fontScale="90000"/>
          </a:bodyPr>
          <a:lstStyle/>
          <a:p>
            <a:r>
              <a:rPr lang="en-GB" dirty="0" smtClean="0"/>
              <a:t>Testing</a:t>
            </a:r>
            <a:endParaRPr lang="en-GB" dirty="0"/>
          </a:p>
        </p:txBody>
      </p:sp>
    </p:spTree>
    <p:extLst>
      <p:ext uri="{BB962C8B-B14F-4D97-AF65-F5344CB8AC3E}">
        <p14:creationId xmlns:p14="http://schemas.microsoft.com/office/powerpoint/2010/main" val="8981514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Unit testing is all about ensuring that a specific piece of code works.</a:t>
            </a:r>
          </a:p>
          <a:p>
            <a:r>
              <a:rPr lang="en-GB" dirty="0"/>
              <a:t>To do this you create Test Classes.</a:t>
            </a:r>
          </a:p>
          <a:p>
            <a:endParaRPr lang="en-GB" dirty="0"/>
          </a:p>
          <a:p>
            <a:r>
              <a:rPr lang="en-GB" dirty="0"/>
              <a:t>Test Classes hold all of the tests for a specific class and are in charge of setting up and tearing down the class and any other classes that are required to test the class in question.</a:t>
            </a:r>
          </a:p>
          <a:p>
            <a:endParaRPr lang="en-GB" dirty="0"/>
          </a:p>
          <a:p>
            <a:r>
              <a:rPr lang="en-GB" dirty="0"/>
              <a:t>Test Classes are run from a Test Suite class.</a:t>
            </a:r>
          </a:p>
          <a:p>
            <a:endParaRPr lang="en-GB" dirty="0"/>
          </a:p>
        </p:txBody>
      </p:sp>
      <p:sp>
        <p:nvSpPr>
          <p:cNvPr id="4" name="Content Placeholder 3"/>
          <p:cNvSpPr>
            <a:spLocks noGrp="1"/>
          </p:cNvSpPr>
          <p:nvPr>
            <p:ph sz="quarter" idx="16"/>
          </p:nvPr>
        </p:nvSpPr>
        <p:spPr/>
        <p:txBody>
          <a:bodyPr/>
          <a:lstStyle/>
          <a:p>
            <a:r>
              <a:rPr lang="en-GB" dirty="0" smtClean="0"/>
              <a:t>Junit is what we’ll be using for our Unit tests.</a:t>
            </a:r>
            <a:endParaRPr lang="en-GB" dirty="0"/>
          </a:p>
        </p:txBody>
      </p:sp>
      <p:sp>
        <p:nvSpPr>
          <p:cNvPr id="3" name="Title 2"/>
          <p:cNvSpPr>
            <a:spLocks noGrp="1"/>
          </p:cNvSpPr>
          <p:nvPr>
            <p:ph type="title"/>
          </p:nvPr>
        </p:nvSpPr>
        <p:spPr/>
        <p:txBody>
          <a:bodyPr>
            <a:normAutofit fontScale="90000"/>
          </a:bodyPr>
          <a:lstStyle/>
          <a:p>
            <a:r>
              <a:rPr lang="en-GB" dirty="0" smtClean="0"/>
              <a:t>Unit Testing</a:t>
            </a:r>
            <a:endParaRPr lang="en-GB" dirty="0"/>
          </a:p>
        </p:txBody>
      </p:sp>
    </p:spTree>
    <p:extLst>
      <p:ext uri="{BB962C8B-B14F-4D97-AF65-F5344CB8AC3E}">
        <p14:creationId xmlns:p14="http://schemas.microsoft.com/office/powerpoint/2010/main" val="26801342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b="1" dirty="0" err="1"/>
              <a:t>assertTrue</a:t>
            </a:r>
            <a:r>
              <a:rPr lang="en-GB" dirty="0"/>
              <a:t>(“Boolean was False”, Boolean)</a:t>
            </a:r>
          </a:p>
          <a:p>
            <a:r>
              <a:rPr lang="en-GB" b="1" dirty="0" err="1"/>
              <a:t>assertFalse</a:t>
            </a:r>
            <a:r>
              <a:rPr lang="en-GB" dirty="0"/>
              <a:t>(“Boolean was True”, Boolean)</a:t>
            </a:r>
          </a:p>
          <a:p>
            <a:r>
              <a:rPr lang="en-GB" b="1" dirty="0" err="1"/>
              <a:t>assertEquals</a:t>
            </a:r>
            <a:r>
              <a:rPr lang="en-GB" dirty="0"/>
              <a:t>(“Actual was not Expected”, Expected, Actual)</a:t>
            </a:r>
          </a:p>
          <a:p>
            <a:r>
              <a:rPr lang="en-GB" b="1" dirty="0" err="1"/>
              <a:t>assertEquals</a:t>
            </a:r>
            <a:r>
              <a:rPr lang="en-GB" dirty="0"/>
              <a:t>(“Actual was not expected within the Tolerance”, Expected, Actual, Tolerance)</a:t>
            </a:r>
          </a:p>
          <a:p>
            <a:endParaRPr lang="en-GB" dirty="0"/>
          </a:p>
        </p:txBody>
      </p:sp>
      <p:sp>
        <p:nvSpPr>
          <p:cNvPr id="4" name="Content Placeholder 3"/>
          <p:cNvSpPr>
            <a:spLocks noGrp="1"/>
          </p:cNvSpPr>
          <p:nvPr>
            <p:ph sz="quarter" idx="16"/>
          </p:nvPr>
        </p:nvSpPr>
        <p:spPr/>
        <p:txBody>
          <a:bodyPr/>
          <a:lstStyle/>
          <a:p>
            <a:r>
              <a:rPr lang="en-GB" b="1" dirty="0"/>
              <a:t>fail</a:t>
            </a:r>
            <a:r>
              <a:rPr lang="en-GB" dirty="0"/>
              <a:t>(“Method Failed the Test”)</a:t>
            </a:r>
          </a:p>
          <a:p>
            <a:r>
              <a:rPr lang="en-GB" b="1" dirty="0" err="1"/>
              <a:t>assertNull</a:t>
            </a:r>
            <a:r>
              <a:rPr lang="en-GB" dirty="0"/>
              <a:t>(“The object is not Null”, Object)</a:t>
            </a:r>
          </a:p>
          <a:p>
            <a:r>
              <a:rPr lang="en-GB" b="1" dirty="0" err="1"/>
              <a:t>assertNotNull</a:t>
            </a:r>
            <a:r>
              <a:rPr lang="en-GB" dirty="0"/>
              <a:t>(“The object is Null”, Object)</a:t>
            </a:r>
          </a:p>
          <a:p>
            <a:r>
              <a:rPr lang="en-GB" b="1" dirty="0" err="1"/>
              <a:t>assertSame</a:t>
            </a:r>
            <a:r>
              <a:rPr lang="en-GB" dirty="0"/>
              <a:t>(“The objects are not the same”, Expected, Actual)</a:t>
            </a:r>
          </a:p>
          <a:p>
            <a:r>
              <a:rPr lang="en-GB" b="1" dirty="0" err="1"/>
              <a:t>assertNotSame</a:t>
            </a:r>
            <a:r>
              <a:rPr lang="en-GB" dirty="0"/>
              <a:t>(“The objects not the same”, Expected, Actual)</a:t>
            </a:r>
          </a:p>
          <a:p>
            <a:endParaRPr lang="en-GB" dirty="0"/>
          </a:p>
        </p:txBody>
      </p:sp>
      <p:sp>
        <p:nvSpPr>
          <p:cNvPr id="3" name="Title 2"/>
          <p:cNvSpPr>
            <a:spLocks noGrp="1"/>
          </p:cNvSpPr>
          <p:nvPr>
            <p:ph type="title"/>
          </p:nvPr>
        </p:nvSpPr>
        <p:spPr/>
        <p:txBody>
          <a:bodyPr>
            <a:normAutofit fontScale="90000"/>
          </a:bodyPr>
          <a:lstStyle/>
          <a:p>
            <a:r>
              <a:rPr lang="en-GB" dirty="0" smtClean="0"/>
              <a:t>JUnit </a:t>
            </a:r>
            <a:r>
              <a:rPr lang="en-GB" dirty="0"/>
              <a:t>Test Methods</a:t>
            </a:r>
          </a:p>
        </p:txBody>
      </p:sp>
    </p:spTree>
    <p:extLst>
      <p:ext uri="{BB962C8B-B14F-4D97-AF65-F5344CB8AC3E}">
        <p14:creationId xmlns:p14="http://schemas.microsoft.com/office/powerpoint/2010/main" val="29174634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Junit might be already installed on your system, if not search for Junit download </a:t>
            </a:r>
            <a:r>
              <a:rPr lang="en-GB" dirty="0" smtClean="0"/>
              <a:t>4.0.</a:t>
            </a:r>
          </a:p>
          <a:p>
            <a:endParaRPr lang="en-GB" dirty="0" smtClean="0"/>
          </a:p>
          <a:p>
            <a:r>
              <a:rPr lang="en-GB" dirty="0" smtClean="0"/>
              <a:t>Once </a:t>
            </a:r>
            <a:r>
              <a:rPr lang="en-GB" dirty="0"/>
              <a:t>you have access to the .jar file, go to your project, </a:t>
            </a:r>
            <a:r>
              <a:rPr lang="en-GB" i="1" dirty="0"/>
              <a:t>right click -&gt; properties -&gt; java build path -&gt; libraries -&gt; add external jar</a:t>
            </a:r>
            <a:r>
              <a:rPr lang="en-GB" dirty="0"/>
              <a:t>, then add your </a:t>
            </a:r>
            <a:r>
              <a:rPr lang="en-GB" dirty="0" err="1"/>
              <a:t>junit</a:t>
            </a:r>
            <a:r>
              <a:rPr lang="en-GB" dirty="0"/>
              <a:t> jar file.</a:t>
            </a:r>
          </a:p>
          <a:p>
            <a:endParaRPr lang="en-GB" dirty="0"/>
          </a:p>
          <a:p>
            <a:r>
              <a:rPr lang="en-GB" dirty="0"/>
              <a:t>Once installed simply create a ‘</a:t>
            </a:r>
            <a:r>
              <a:rPr lang="en-GB" dirty="0" err="1"/>
              <a:t>junit</a:t>
            </a:r>
            <a:r>
              <a:rPr lang="en-GB" dirty="0"/>
              <a:t> test case</a:t>
            </a:r>
            <a:r>
              <a:rPr lang="en-GB" dirty="0" smtClean="0"/>
              <a:t>’.</a:t>
            </a:r>
          </a:p>
          <a:p>
            <a:endParaRPr lang="en-GB" dirty="0"/>
          </a:p>
          <a:p>
            <a:r>
              <a:rPr lang="en-GB" dirty="0"/>
              <a:t>I’d advise having all your tests in a separate </a:t>
            </a:r>
            <a:r>
              <a:rPr lang="en-GB" dirty="0" smtClean="0"/>
              <a:t>package, naming your tests after the class they’re testing.</a:t>
            </a:r>
            <a:endParaRPr lang="en-GB" dirty="0"/>
          </a:p>
        </p:txBody>
      </p:sp>
      <p:sp>
        <p:nvSpPr>
          <p:cNvPr id="3" name="Title 2"/>
          <p:cNvSpPr>
            <a:spLocks noGrp="1"/>
          </p:cNvSpPr>
          <p:nvPr>
            <p:ph type="title"/>
          </p:nvPr>
        </p:nvSpPr>
        <p:spPr/>
        <p:txBody>
          <a:bodyPr>
            <a:normAutofit fontScale="90000"/>
          </a:bodyPr>
          <a:lstStyle/>
          <a:p>
            <a:r>
              <a:rPr lang="en-GB" dirty="0" smtClean="0"/>
              <a:t>JUnit</a:t>
            </a:r>
            <a:endParaRPr lang="en-GB" dirty="0"/>
          </a:p>
        </p:txBody>
      </p:sp>
      <p:sp>
        <p:nvSpPr>
          <p:cNvPr id="6" name="Content Placeholder 5"/>
          <p:cNvSpPr txBox="1">
            <a:spLocks/>
          </p:cNvSpPr>
          <p:nvPr/>
        </p:nvSpPr>
        <p:spPr>
          <a:xfrm>
            <a:off x="6250358" y="1551813"/>
            <a:ext cx="5388763" cy="5194800"/>
          </a:xfrm>
          <a:prstGeom prst="rect">
            <a:avLst/>
          </a:prstGeom>
          <a:solidFill>
            <a:srgbClr val="FFFFFF">
              <a:lumMod val="85000"/>
            </a:srgb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07000"/>
              </a:lnSpc>
              <a:buClr>
                <a:srgbClr val="0A1419">
                  <a:lumMod val="90000"/>
                  <a:lumOff val="10000"/>
                </a:srgbClr>
              </a:buClr>
              <a:defRPr/>
            </a:pPr>
            <a:r>
              <a:rPr lang="en-GB" sz="1800" b="1" dirty="0" smtClean="0">
                <a:solidFill>
                  <a:srgbClr val="7F0055"/>
                </a:solidFill>
                <a:ea typeface="Calibri"/>
              </a:rPr>
              <a:t>import</a:t>
            </a:r>
            <a:r>
              <a:rPr lang="en-GB" sz="1800" b="1" dirty="0" smtClean="0">
                <a:solidFill>
                  <a:srgbClr val="000000"/>
                </a:solidFill>
                <a:ea typeface="Calibri"/>
              </a:rPr>
              <a:t> </a:t>
            </a:r>
            <a:r>
              <a:rPr lang="en-GB" sz="1800" b="1" dirty="0" smtClean="0">
                <a:solidFill>
                  <a:srgbClr val="7F0055"/>
                </a:solidFill>
                <a:ea typeface="Calibri"/>
              </a:rPr>
              <a:t>static</a:t>
            </a:r>
            <a:r>
              <a:rPr lang="en-GB" sz="1800" b="1" dirty="0" smtClean="0">
                <a:solidFill>
                  <a:srgbClr val="000000"/>
                </a:solidFill>
                <a:ea typeface="Calibri"/>
              </a:rPr>
              <a:t> </a:t>
            </a:r>
            <a:r>
              <a:rPr lang="en-GB" sz="1800" b="1" dirty="0" err="1" smtClean="0">
                <a:solidFill>
                  <a:srgbClr val="000000"/>
                </a:solidFill>
                <a:ea typeface="Calibri"/>
              </a:rPr>
              <a:t>org.junit.Assert</a:t>
            </a:r>
            <a:r>
              <a:rPr lang="en-GB" sz="1800" b="1" dirty="0" smtClean="0">
                <a:solidFill>
                  <a:srgbClr val="000000"/>
                </a:solidFill>
                <a:ea typeface="Calibri"/>
              </a:rPr>
              <a:t>.*;</a:t>
            </a:r>
            <a:endParaRPr lang="en-GB" sz="1800" b="1" dirty="0" smtClean="0">
              <a:solidFill>
                <a:srgbClr val="F7F7F7">
                  <a:lumMod val="25000"/>
                </a:srgbClr>
              </a:solidFill>
              <a:ea typeface="Calibri"/>
            </a:endParaRPr>
          </a:p>
          <a:p>
            <a:pPr>
              <a:lnSpc>
                <a:spcPct val="107000"/>
              </a:lnSpc>
              <a:buClr>
                <a:srgbClr val="0A1419">
                  <a:lumMod val="90000"/>
                  <a:lumOff val="10000"/>
                </a:srgbClr>
              </a:buClr>
              <a:defRPr/>
            </a:pPr>
            <a:r>
              <a:rPr lang="en-GB" sz="1800" b="1" dirty="0" smtClean="0">
                <a:solidFill>
                  <a:srgbClr val="7F0055"/>
                </a:solidFill>
                <a:ea typeface="Calibri"/>
              </a:rPr>
              <a:t>import</a:t>
            </a:r>
            <a:r>
              <a:rPr lang="en-GB" sz="1800" b="1" dirty="0" smtClean="0">
                <a:solidFill>
                  <a:srgbClr val="000000"/>
                </a:solidFill>
                <a:ea typeface="Calibri"/>
              </a:rPr>
              <a:t> </a:t>
            </a:r>
            <a:r>
              <a:rPr lang="en-GB" sz="1800" b="1" dirty="0" err="1" smtClean="0">
                <a:solidFill>
                  <a:srgbClr val="000000"/>
                </a:solidFill>
                <a:ea typeface="Calibri"/>
              </a:rPr>
              <a:t>org.junit.Test</a:t>
            </a:r>
            <a:r>
              <a:rPr lang="en-GB" sz="1800" b="1" dirty="0" smtClean="0">
                <a:solidFill>
                  <a:srgbClr val="000000"/>
                </a:solidFill>
                <a:ea typeface="Calibri"/>
              </a:rPr>
              <a:t>;</a:t>
            </a:r>
            <a:endParaRPr lang="en-GB" sz="1800" b="1" dirty="0" smtClean="0">
              <a:solidFill>
                <a:srgbClr val="F7F7F7">
                  <a:lumMod val="25000"/>
                </a:srgbClr>
              </a:solidFill>
              <a:ea typeface="Calibri"/>
            </a:endParaRPr>
          </a:p>
          <a:p>
            <a:pPr>
              <a:lnSpc>
                <a:spcPct val="107000"/>
              </a:lnSpc>
              <a:buClr>
                <a:srgbClr val="0A1419">
                  <a:lumMod val="90000"/>
                  <a:lumOff val="10000"/>
                </a:srgbClr>
              </a:buClr>
              <a:defRPr/>
            </a:pPr>
            <a:r>
              <a:rPr lang="en-GB" sz="1800" b="1" dirty="0" smtClean="0">
                <a:solidFill>
                  <a:srgbClr val="F7F7F7">
                    <a:lumMod val="25000"/>
                  </a:srgbClr>
                </a:solidFill>
                <a:ea typeface="Calibri"/>
              </a:rPr>
              <a:t> </a:t>
            </a:r>
          </a:p>
          <a:p>
            <a:pPr>
              <a:lnSpc>
                <a:spcPct val="107000"/>
              </a:lnSpc>
              <a:buClr>
                <a:srgbClr val="0A1419">
                  <a:lumMod val="90000"/>
                  <a:lumOff val="10000"/>
                </a:srgbClr>
              </a:buClr>
              <a:defRPr/>
            </a:pPr>
            <a:r>
              <a:rPr lang="en-GB" sz="1800" b="1" dirty="0" smtClean="0">
                <a:solidFill>
                  <a:srgbClr val="7F0055"/>
                </a:solidFill>
                <a:ea typeface="Calibri"/>
              </a:rPr>
              <a:t>public</a:t>
            </a:r>
            <a:r>
              <a:rPr lang="en-GB" sz="1800" b="1" dirty="0" smtClean="0">
                <a:solidFill>
                  <a:srgbClr val="000000"/>
                </a:solidFill>
                <a:ea typeface="Calibri"/>
              </a:rPr>
              <a:t> </a:t>
            </a:r>
            <a:r>
              <a:rPr lang="en-GB" sz="1800" b="1" dirty="0" smtClean="0">
                <a:solidFill>
                  <a:srgbClr val="7F0055"/>
                </a:solidFill>
                <a:ea typeface="Calibri"/>
              </a:rPr>
              <a:t>class</a:t>
            </a:r>
            <a:r>
              <a:rPr lang="en-GB" sz="1800" b="1" dirty="0" smtClean="0">
                <a:solidFill>
                  <a:srgbClr val="000000"/>
                </a:solidFill>
                <a:ea typeface="Calibri"/>
              </a:rPr>
              <a:t> </a:t>
            </a:r>
            <a:r>
              <a:rPr lang="en-GB" sz="1800" b="1" dirty="0" err="1" smtClean="0">
                <a:solidFill>
                  <a:srgbClr val="000000"/>
                </a:solidFill>
                <a:ea typeface="Calibri"/>
              </a:rPr>
              <a:t>AuthorTest</a:t>
            </a:r>
            <a:r>
              <a:rPr lang="en-GB" sz="1800" b="1" dirty="0" smtClean="0">
                <a:solidFill>
                  <a:srgbClr val="F7F7F7">
                    <a:lumMod val="25000"/>
                  </a:srgbClr>
                </a:solidFill>
                <a:ea typeface="Calibri"/>
              </a:rPr>
              <a:t> </a:t>
            </a:r>
            <a:r>
              <a:rPr lang="en-GB" sz="1800" b="1" dirty="0" smtClean="0">
                <a:solidFill>
                  <a:srgbClr val="000000"/>
                </a:solidFill>
                <a:ea typeface="Calibri"/>
              </a:rPr>
              <a:t>{</a:t>
            </a:r>
            <a:endParaRPr lang="en-GB" sz="1800" b="1" dirty="0" smtClean="0">
              <a:solidFill>
                <a:srgbClr val="F7F7F7">
                  <a:lumMod val="25000"/>
                </a:srgbClr>
              </a:solidFill>
              <a:ea typeface="Calibri"/>
            </a:endParaRPr>
          </a:p>
          <a:p>
            <a:pPr>
              <a:lnSpc>
                <a:spcPct val="107000"/>
              </a:lnSpc>
              <a:buClr>
                <a:srgbClr val="0A1419">
                  <a:lumMod val="90000"/>
                  <a:lumOff val="10000"/>
                </a:srgbClr>
              </a:buClr>
              <a:defRPr/>
            </a:pPr>
            <a:r>
              <a:rPr lang="en-GB" sz="1800" b="1" dirty="0" smtClean="0">
                <a:solidFill>
                  <a:srgbClr val="000000"/>
                </a:solidFill>
                <a:ea typeface="Calibri"/>
              </a:rPr>
              <a:t>  </a:t>
            </a:r>
            <a:r>
              <a:rPr lang="en-GB" sz="1800" b="1" dirty="0" smtClean="0">
                <a:solidFill>
                  <a:srgbClr val="646464"/>
                </a:solidFill>
                <a:ea typeface="Calibri"/>
              </a:rPr>
              <a:t>@Test</a:t>
            </a:r>
            <a:r>
              <a:rPr lang="en-GB" sz="1800" b="1" dirty="0" smtClean="0">
                <a:solidFill>
                  <a:srgbClr val="000000"/>
                </a:solidFill>
                <a:ea typeface="Calibri"/>
              </a:rPr>
              <a:t> </a:t>
            </a:r>
            <a:r>
              <a:rPr lang="en-GB" sz="1800" b="1" dirty="0" smtClean="0">
                <a:solidFill>
                  <a:srgbClr val="7F0055"/>
                </a:solidFill>
                <a:ea typeface="Calibri"/>
              </a:rPr>
              <a:t>public</a:t>
            </a:r>
            <a:r>
              <a:rPr lang="en-GB" sz="1800" b="1" dirty="0" smtClean="0">
                <a:solidFill>
                  <a:srgbClr val="000000"/>
                </a:solidFill>
                <a:ea typeface="Calibri"/>
              </a:rPr>
              <a:t> </a:t>
            </a:r>
            <a:r>
              <a:rPr lang="en-GB" sz="1800" b="1" dirty="0" smtClean="0">
                <a:solidFill>
                  <a:srgbClr val="7F0055"/>
                </a:solidFill>
                <a:ea typeface="Calibri"/>
              </a:rPr>
              <a:t>void</a:t>
            </a:r>
            <a:r>
              <a:rPr lang="en-GB" sz="1800" b="1" dirty="0" smtClean="0">
                <a:solidFill>
                  <a:srgbClr val="000000"/>
                </a:solidFill>
                <a:ea typeface="Calibri"/>
              </a:rPr>
              <a:t> </a:t>
            </a:r>
            <a:r>
              <a:rPr lang="en-GB" sz="1800" b="1" dirty="0" err="1" smtClean="0">
                <a:solidFill>
                  <a:srgbClr val="000000"/>
                </a:solidFill>
                <a:ea typeface="Calibri"/>
              </a:rPr>
              <a:t>testAuthor</a:t>
            </a:r>
            <a:r>
              <a:rPr lang="en-GB" sz="1800" b="1" dirty="0" smtClean="0">
                <a:solidFill>
                  <a:srgbClr val="000000"/>
                </a:solidFill>
                <a:ea typeface="Calibri"/>
              </a:rPr>
              <a:t>()</a:t>
            </a:r>
            <a:r>
              <a:rPr lang="en-GB" sz="1800" b="1" dirty="0" smtClean="0">
                <a:solidFill>
                  <a:srgbClr val="F7F7F7">
                    <a:lumMod val="25000"/>
                  </a:srgbClr>
                </a:solidFill>
                <a:ea typeface="Calibri"/>
              </a:rPr>
              <a:t> </a:t>
            </a:r>
            <a:r>
              <a:rPr lang="en-GB" sz="1800" b="1" dirty="0" smtClean="0">
                <a:solidFill>
                  <a:srgbClr val="000000"/>
                </a:solidFill>
                <a:ea typeface="Calibri"/>
              </a:rPr>
              <a:t>{</a:t>
            </a:r>
            <a:endParaRPr lang="en-GB" sz="1800" b="1" dirty="0" smtClean="0">
              <a:solidFill>
                <a:srgbClr val="F7F7F7">
                  <a:lumMod val="25000"/>
                </a:srgbClr>
              </a:solidFill>
              <a:ea typeface="Calibri"/>
            </a:endParaRPr>
          </a:p>
          <a:p>
            <a:pPr>
              <a:lnSpc>
                <a:spcPct val="107000"/>
              </a:lnSpc>
              <a:buClr>
                <a:srgbClr val="0A1419">
                  <a:lumMod val="90000"/>
                  <a:lumOff val="10000"/>
                </a:srgbClr>
              </a:buClr>
              <a:defRPr/>
            </a:pPr>
            <a:r>
              <a:rPr lang="en-GB" sz="1800" b="1" dirty="0" smtClean="0">
                <a:solidFill>
                  <a:srgbClr val="000000"/>
                </a:solidFill>
                <a:ea typeface="Calibri"/>
              </a:rPr>
              <a:t>    Author </a:t>
            </a:r>
            <a:r>
              <a:rPr lang="en-GB" sz="1800" b="1" dirty="0" smtClean="0">
                <a:solidFill>
                  <a:srgbClr val="6A3E3E"/>
                </a:solidFill>
                <a:ea typeface="Calibri"/>
              </a:rPr>
              <a:t>testing</a:t>
            </a:r>
            <a:r>
              <a:rPr lang="en-GB" sz="1800" b="1" dirty="0" smtClean="0">
                <a:solidFill>
                  <a:srgbClr val="000000"/>
                </a:solidFill>
                <a:ea typeface="Calibri"/>
              </a:rPr>
              <a:t> = </a:t>
            </a:r>
            <a:r>
              <a:rPr lang="en-GB" sz="1800" b="1" dirty="0" smtClean="0">
                <a:solidFill>
                  <a:srgbClr val="7F0055"/>
                </a:solidFill>
                <a:ea typeface="Calibri"/>
              </a:rPr>
              <a:t>new</a:t>
            </a:r>
            <a:r>
              <a:rPr lang="en-GB" sz="1800" b="1" dirty="0" smtClean="0">
                <a:solidFill>
                  <a:srgbClr val="000000"/>
                </a:solidFill>
                <a:ea typeface="Calibri"/>
              </a:rPr>
              <a:t> Author();</a:t>
            </a:r>
            <a:endParaRPr lang="en-GB" sz="1800" b="1" dirty="0" smtClean="0">
              <a:solidFill>
                <a:srgbClr val="F7F7F7">
                  <a:lumMod val="25000"/>
                </a:srgbClr>
              </a:solidFill>
              <a:ea typeface="Calibri"/>
            </a:endParaRPr>
          </a:p>
          <a:p>
            <a:pPr>
              <a:lnSpc>
                <a:spcPct val="107000"/>
              </a:lnSpc>
              <a:buClr>
                <a:srgbClr val="0A1419">
                  <a:lumMod val="90000"/>
                  <a:lumOff val="10000"/>
                </a:srgbClr>
              </a:buClr>
              <a:defRPr/>
            </a:pPr>
            <a:r>
              <a:rPr lang="en-GB" sz="1800" b="1" dirty="0" smtClean="0">
                <a:solidFill>
                  <a:srgbClr val="000000"/>
                </a:solidFill>
                <a:ea typeface="Calibri"/>
              </a:rPr>
              <a:t>    </a:t>
            </a:r>
            <a:r>
              <a:rPr lang="en-GB" sz="1800" b="1" i="1" dirty="0" err="1" smtClean="0">
                <a:solidFill>
                  <a:srgbClr val="000000"/>
                </a:solidFill>
                <a:ea typeface="Calibri"/>
              </a:rPr>
              <a:t>assertNull</a:t>
            </a:r>
            <a:r>
              <a:rPr lang="en-GB" sz="1800" b="1" dirty="0" smtClean="0">
                <a:solidFill>
                  <a:srgbClr val="000000"/>
                </a:solidFill>
                <a:ea typeface="Calibri"/>
              </a:rPr>
              <a:t>(</a:t>
            </a:r>
            <a:r>
              <a:rPr lang="en-GB" sz="1800" b="1" dirty="0" err="1" smtClean="0">
                <a:solidFill>
                  <a:srgbClr val="6A3E3E"/>
                </a:solidFill>
                <a:ea typeface="Calibri"/>
              </a:rPr>
              <a:t>testing</a:t>
            </a:r>
            <a:r>
              <a:rPr lang="en-GB" sz="1800" b="1" dirty="0" err="1" smtClean="0">
                <a:solidFill>
                  <a:srgbClr val="000000"/>
                </a:solidFill>
                <a:ea typeface="Calibri"/>
              </a:rPr>
              <a:t>.getName</a:t>
            </a:r>
            <a:r>
              <a:rPr lang="en-GB" sz="1800" b="1" dirty="0" smtClean="0">
                <a:solidFill>
                  <a:srgbClr val="000000"/>
                </a:solidFill>
                <a:ea typeface="Calibri"/>
              </a:rPr>
              <a:t>());</a:t>
            </a:r>
            <a:endParaRPr lang="en-GB" sz="1800" b="1" dirty="0" smtClean="0">
              <a:solidFill>
                <a:srgbClr val="F7F7F7">
                  <a:lumMod val="25000"/>
                </a:srgbClr>
              </a:solidFill>
              <a:ea typeface="Calibri"/>
            </a:endParaRPr>
          </a:p>
          <a:p>
            <a:pPr>
              <a:lnSpc>
                <a:spcPct val="107000"/>
              </a:lnSpc>
              <a:buClr>
                <a:srgbClr val="0A1419">
                  <a:lumMod val="90000"/>
                  <a:lumOff val="10000"/>
                </a:srgbClr>
              </a:buClr>
              <a:defRPr/>
            </a:pPr>
            <a:r>
              <a:rPr lang="en-GB" sz="1800" b="1" dirty="0" smtClean="0">
                <a:solidFill>
                  <a:srgbClr val="000000"/>
                </a:solidFill>
                <a:ea typeface="Calibri"/>
              </a:rPr>
              <a:t>  }</a:t>
            </a:r>
            <a:endParaRPr lang="en-GB" sz="1800" b="1" dirty="0" smtClean="0">
              <a:solidFill>
                <a:srgbClr val="F7F7F7">
                  <a:lumMod val="25000"/>
                </a:srgbClr>
              </a:solidFill>
              <a:ea typeface="Calibri"/>
            </a:endParaRPr>
          </a:p>
          <a:p>
            <a:pPr>
              <a:lnSpc>
                <a:spcPct val="107000"/>
              </a:lnSpc>
              <a:buClr>
                <a:srgbClr val="0A1419">
                  <a:lumMod val="90000"/>
                  <a:lumOff val="10000"/>
                </a:srgbClr>
              </a:buClr>
              <a:defRPr/>
            </a:pPr>
            <a:r>
              <a:rPr lang="en-GB" sz="1800" b="1" dirty="0" smtClean="0">
                <a:solidFill>
                  <a:srgbClr val="646464"/>
                </a:solidFill>
                <a:ea typeface="Calibri"/>
              </a:rPr>
              <a:t>  @Test</a:t>
            </a:r>
            <a:r>
              <a:rPr lang="en-GB" sz="1800" b="1" dirty="0" smtClean="0">
                <a:solidFill>
                  <a:srgbClr val="000000"/>
                </a:solidFill>
                <a:ea typeface="Calibri"/>
              </a:rPr>
              <a:t> </a:t>
            </a:r>
            <a:r>
              <a:rPr lang="en-GB" sz="1800" b="1" dirty="0" smtClean="0">
                <a:solidFill>
                  <a:srgbClr val="7F0055"/>
                </a:solidFill>
                <a:ea typeface="Calibri"/>
              </a:rPr>
              <a:t>public</a:t>
            </a:r>
            <a:r>
              <a:rPr lang="en-GB" sz="1800" b="1" dirty="0" smtClean="0">
                <a:solidFill>
                  <a:srgbClr val="000000"/>
                </a:solidFill>
                <a:ea typeface="Calibri"/>
              </a:rPr>
              <a:t> </a:t>
            </a:r>
            <a:r>
              <a:rPr lang="en-GB" sz="1800" b="1" dirty="0" smtClean="0">
                <a:solidFill>
                  <a:srgbClr val="7F0055"/>
                </a:solidFill>
                <a:ea typeface="Calibri"/>
              </a:rPr>
              <a:t>void</a:t>
            </a:r>
            <a:r>
              <a:rPr lang="en-GB" sz="1800" b="1" dirty="0" smtClean="0">
                <a:solidFill>
                  <a:srgbClr val="000000"/>
                </a:solidFill>
                <a:ea typeface="Calibri"/>
              </a:rPr>
              <a:t> </a:t>
            </a:r>
            <a:r>
              <a:rPr lang="en-GB" sz="1800" b="1" dirty="0" err="1" smtClean="0">
                <a:solidFill>
                  <a:srgbClr val="000000"/>
                </a:solidFill>
                <a:ea typeface="Calibri"/>
              </a:rPr>
              <a:t>testAuthorString</a:t>
            </a:r>
            <a:r>
              <a:rPr lang="en-GB" sz="1800" b="1" dirty="0" smtClean="0">
                <a:solidFill>
                  <a:srgbClr val="000000"/>
                </a:solidFill>
                <a:ea typeface="Calibri"/>
              </a:rPr>
              <a:t>()</a:t>
            </a:r>
            <a:r>
              <a:rPr lang="en-GB" sz="1800" b="1" dirty="0" smtClean="0">
                <a:solidFill>
                  <a:srgbClr val="F7F7F7">
                    <a:lumMod val="25000"/>
                  </a:srgbClr>
                </a:solidFill>
                <a:ea typeface="Calibri"/>
              </a:rPr>
              <a:t> </a:t>
            </a:r>
            <a:r>
              <a:rPr lang="en-GB" sz="1800" b="1" dirty="0" smtClean="0">
                <a:solidFill>
                  <a:srgbClr val="000000"/>
                </a:solidFill>
                <a:ea typeface="Calibri"/>
              </a:rPr>
              <a:t>{</a:t>
            </a:r>
            <a:endParaRPr lang="en-GB" sz="1800" b="1" dirty="0" smtClean="0">
              <a:solidFill>
                <a:srgbClr val="F7F7F7">
                  <a:lumMod val="25000"/>
                </a:srgbClr>
              </a:solidFill>
              <a:ea typeface="Calibri"/>
            </a:endParaRPr>
          </a:p>
          <a:p>
            <a:pPr>
              <a:lnSpc>
                <a:spcPct val="107000"/>
              </a:lnSpc>
              <a:buClr>
                <a:srgbClr val="0A1419">
                  <a:lumMod val="90000"/>
                  <a:lumOff val="10000"/>
                </a:srgbClr>
              </a:buClr>
              <a:defRPr/>
            </a:pPr>
            <a:r>
              <a:rPr lang="en-GB" sz="1800" b="1" dirty="0" smtClean="0">
                <a:solidFill>
                  <a:srgbClr val="000000"/>
                </a:solidFill>
                <a:ea typeface="Calibri"/>
              </a:rPr>
              <a:t>    Author </a:t>
            </a:r>
            <a:r>
              <a:rPr lang="en-GB" sz="1800" b="1" dirty="0" smtClean="0">
                <a:solidFill>
                  <a:srgbClr val="6A3E3E"/>
                </a:solidFill>
                <a:ea typeface="Calibri"/>
              </a:rPr>
              <a:t>testing</a:t>
            </a:r>
            <a:r>
              <a:rPr lang="en-GB" sz="1800" b="1" dirty="0" smtClean="0">
                <a:solidFill>
                  <a:srgbClr val="000000"/>
                </a:solidFill>
                <a:ea typeface="Calibri"/>
              </a:rPr>
              <a:t> = </a:t>
            </a:r>
            <a:r>
              <a:rPr lang="en-GB" sz="1800" b="1" dirty="0" smtClean="0">
                <a:solidFill>
                  <a:srgbClr val="7F0055"/>
                </a:solidFill>
                <a:ea typeface="Calibri"/>
              </a:rPr>
              <a:t>new</a:t>
            </a:r>
            <a:r>
              <a:rPr lang="en-GB" sz="1800" b="1" dirty="0" smtClean="0">
                <a:solidFill>
                  <a:srgbClr val="000000"/>
                </a:solidFill>
                <a:ea typeface="Calibri"/>
              </a:rPr>
              <a:t> Author(</a:t>
            </a:r>
            <a:r>
              <a:rPr lang="en-GB" sz="1800" b="1" dirty="0" smtClean="0">
                <a:solidFill>
                  <a:srgbClr val="2A00FF"/>
                </a:solidFill>
                <a:ea typeface="Calibri"/>
              </a:rPr>
              <a:t>"a"</a:t>
            </a:r>
            <a:r>
              <a:rPr lang="en-GB" sz="1800" b="1" dirty="0" smtClean="0">
                <a:solidFill>
                  <a:srgbClr val="000000"/>
                </a:solidFill>
                <a:ea typeface="Calibri"/>
              </a:rPr>
              <a:t>);</a:t>
            </a:r>
            <a:endParaRPr lang="en-GB" sz="1800" b="1" dirty="0" smtClean="0">
              <a:solidFill>
                <a:srgbClr val="F7F7F7">
                  <a:lumMod val="25000"/>
                </a:srgbClr>
              </a:solidFill>
              <a:ea typeface="Calibri"/>
            </a:endParaRPr>
          </a:p>
          <a:p>
            <a:pPr>
              <a:lnSpc>
                <a:spcPct val="107000"/>
              </a:lnSpc>
              <a:buClr>
                <a:srgbClr val="0A1419">
                  <a:lumMod val="90000"/>
                  <a:lumOff val="10000"/>
                </a:srgbClr>
              </a:buClr>
              <a:defRPr/>
            </a:pPr>
            <a:r>
              <a:rPr lang="en-GB" sz="1800" b="1" i="1" dirty="0" smtClean="0">
                <a:solidFill>
                  <a:srgbClr val="000000"/>
                </a:solidFill>
                <a:ea typeface="Calibri"/>
              </a:rPr>
              <a:t>    </a:t>
            </a:r>
            <a:r>
              <a:rPr lang="en-GB" sz="1800" b="1" i="1" dirty="0" err="1" smtClean="0">
                <a:solidFill>
                  <a:srgbClr val="000000"/>
                </a:solidFill>
                <a:ea typeface="Calibri"/>
              </a:rPr>
              <a:t>assertNotNull</a:t>
            </a:r>
            <a:r>
              <a:rPr lang="en-GB" sz="1800" b="1" dirty="0" smtClean="0">
                <a:solidFill>
                  <a:srgbClr val="000000"/>
                </a:solidFill>
                <a:ea typeface="Calibri"/>
              </a:rPr>
              <a:t>(</a:t>
            </a:r>
            <a:r>
              <a:rPr lang="en-GB" sz="1800" b="1" dirty="0" err="1" smtClean="0">
                <a:solidFill>
                  <a:srgbClr val="6A3E3E"/>
                </a:solidFill>
                <a:ea typeface="Calibri"/>
              </a:rPr>
              <a:t>testing</a:t>
            </a:r>
            <a:r>
              <a:rPr lang="en-GB" sz="1800" b="1" dirty="0" err="1" smtClean="0">
                <a:solidFill>
                  <a:srgbClr val="000000"/>
                </a:solidFill>
                <a:ea typeface="Calibri"/>
              </a:rPr>
              <a:t>.getName</a:t>
            </a:r>
            <a:r>
              <a:rPr lang="en-GB" sz="1800" b="1" dirty="0" smtClean="0">
                <a:solidFill>
                  <a:srgbClr val="000000"/>
                </a:solidFill>
                <a:ea typeface="Calibri"/>
              </a:rPr>
              <a:t>());</a:t>
            </a:r>
            <a:endParaRPr lang="en-GB" sz="1800" b="1" dirty="0" smtClean="0">
              <a:solidFill>
                <a:srgbClr val="F7F7F7">
                  <a:lumMod val="25000"/>
                </a:srgbClr>
              </a:solidFill>
              <a:ea typeface="Calibri"/>
            </a:endParaRPr>
          </a:p>
          <a:p>
            <a:pPr>
              <a:lnSpc>
                <a:spcPct val="107000"/>
              </a:lnSpc>
              <a:buClr>
                <a:srgbClr val="0A1419">
                  <a:lumMod val="90000"/>
                  <a:lumOff val="10000"/>
                </a:srgbClr>
              </a:buClr>
              <a:defRPr/>
            </a:pPr>
            <a:r>
              <a:rPr lang="en-GB" sz="1800" b="1" dirty="0" smtClean="0">
                <a:solidFill>
                  <a:srgbClr val="000000"/>
                </a:solidFill>
                <a:ea typeface="Calibri"/>
              </a:rPr>
              <a:t>  }</a:t>
            </a:r>
            <a:endParaRPr lang="en-GB" sz="1800" b="1" dirty="0" smtClean="0">
              <a:solidFill>
                <a:srgbClr val="F7F7F7">
                  <a:lumMod val="25000"/>
                </a:srgbClr>
              </a:solidFill>
              <a:ea typeface="Calibri"/>
            </a:endParaRPr>
          </a:p>
          <a:p>
            <a:pPr>
              <a:lnSpc>
                <a:spcPct val="107000"/>
              </a:lnSpc>
              <a:buClr>
                <a:srgbClr val="0E3C58">
                  <a:lumMod val="90000"/>
                  <a:lumOff val="10000"/>
                </a:srgbClr>
              </a:buClr>
            </a:pPr>
            <a:r>
              <a:rPr lang="en-GB" sz="1800" b="1" dirty="0">
                <a:solidFill>
                  <a:srgbClr val="646464"/>
                </a:solidFill>
                <a:ea typeface="Calibri"/>
              </a:rPr>
              <a:t>@Test</a:t>
            </a:r>
            <a:r>
              <a:rPr lang="en-GB" sz="1800" b="1" dirty="0">
                <a:solidFill>
                  <a:srgbClr val="000000"/>
                </a:solidFill>
                <a:ea typeface="Calibri"/>
              </a:rPr>
              <a:t> </a:t>
            </a:r>
            <a:r>
              <a:rPr lang="en-GB" sz="1800" b="1" dirty="0">
                <a:solidFill>
                  <a:srgbClr val="7F0055"/>
                </a:solidFill>
                <a:ea typeface="Calibri"/>
              </a:rPr>
              <a:t>public</a:t>
            </a:r>
            <a:r>
              <a:rPr lang="en-GB" sz="1800" b="1" dirty="0">
                <a:solidFill>
                  <a:srgbClr val="000000"/>
                </a:solidFill>
                <a:ea typeface="Calibri"/>
              </a:rPr>
              <a:t> </a:t>
            </a:r>
            <a:r>
              <a:rPr lang="en-GB" sz="1800" b="1" dirty="0">
                <a:solidFill>
                  <a:srgbClr val="7F0055"/>
                </a:solidFill>
                <a:ea typeface="Calibri"/>
              </a:rPr>
              <a:t>void</a:t>
            </a:r>
            <a:r>
              <a:rPr lang="en-GB" sz="1800" b="1" dirty="0">
                <a:solidFill>
                  <a:srgbClr val="000000"/>
                </a:solidFill>
                <a:ea typeface="Calibri"/>
              </a:rPr>
              <a:t> </a:t>
            </a:r>
            <a:r>
              <a:rPr lang="en-GB" sz="1800" b="1" dirty="0" err="1">
                <a:solidFill>
                  <a:srgbClr val="000000"/>
                </a:solidFill>
                <a:ea typeface="Calibri"/>
              </a:rPr>
              <a:t>testSetName</a:t>
            </a:r>
            <a:r>
              <a:rPr lang="en-GB" sz="1800" b="1" dirty="0">
                <a:solidFill>
                  <a:srgbClr val="000000"/>
                </a:solidFill>
                <a:ea typeface="Calibri"/>
              </a:rPr>
              <a:t>()</a:t>
            </a:r>
            <a:r>
              <a:rPr lang="en-GB" sz="1800" b="1" dirty="0">
                <a:solidFill>
                  <a:srgbClr val="DADADA">
                    <a:lumMod val="25000"/>
                  </a:srgbClr>
                </a:solidFill>
                <a:ea typeface="Calibri"/>
              </a:rPr>
              <a:t> </a:t>
            </a:r>
            <a:r>
              <a:rPr lang="en-GB" sz="1800" b="1" dirty="0">
                <a:solidFill>
                  <a:srgbClr val="000000"/>
                </a:solidFill>
                <a:ea typeface="Calibri"/>
              </a:rPr>
              <a:t>{</a:t>
            </a:r>
            <a:endParaRPr lang="en-GB" sz="1800" b="1" dirty="0">
              <a:solidFill>
                <a:srgbClr val="DADADA">
                  <a:lumMod val="25000"/>
                </a:srgbClr>
              </a:solidFill>
              <a:ea typeface="Calibri"/>
            </a:endParaRPr>
          </a:p>
          <a:p>
            <a:pPr>
              <a:lnSpc>
                <a:spcPct val="107000"/>
              </a:lnSpc>
              <a:buClr>
                <a:srgbClr val="0E3C58">
                  <a:lumMod val="90000"/>
                  <a:lumOff val="10000"/>
                </a:srgbClr>
              </a:buClr>
            </a:pPr>
            <a:r>
              <a:rPr lang="en-GB" sz="1800" b="1" dirty="0">
                <a:solidFill>
                  <a:srgbClr val="000000"/>
                </a:solidFill>
                <a:ea typeface="Calibri"/>
              </a:rPr>
              <a:t>    Author </a:t>
            </a:r>
            <a:r>
              <a:rPr lang="en-GB" sz="1800" b="1" dirty="0">
                <a:solidFill>
                  <a:srgbClr val="6A3E3E"/>
                </a:solidFill>
                <a:ea typeface="Calibri"/>
              </a:rPr>
              <a:t>testing</a:t>
            </a:r>
            <a:r>
              <a:rPr lang="en-GB" sz="1800" b="1" dirty="0">
                <a:solidFill>
                  <a:srgbClr val="000000"/>
                </a:solidFill>
                <a:ea typeface="Calibri"/>
              </a:rPr>
              <a:t> = </a:t>
            </a:r>
            <a:r>
              <a:rPr lang="en-GB" sz="1800" b="1" dirty="0">
                <a:solidFill>
                  <a:srgbClr val="7F0055"/>
                </a:solidFill>
                <a:ea typeface="Calibri"/>
              </a:rPr>
              <a:t>new</a:t>
            </a:r>
            <a:r>
              <a:rPr lang="en-GB" sz="1800" b="1" dirty="0">
                <a:solidFill>
                  <a:srgbClr val="000000"/>
                </a:solidFill>
                <a:ea typeface="Calibri"/>
              </a:rPr>
              <a:t> Author();</a:t>
            </a:r>
            <a:endParaRPr lang="en-GB" sz="1800" b="1" dirty="0">
              <a:solidFill>
                <a:srgbClr val="DADADA">
                  <a:lumMod val="25000"/>
                </a:srgbClr>
              </a:solidFill>
              <a:ea typeface="Calibri"/>
            </a:endParaRPr>
          </a:p>
          <a:p>
            <a:pPr>
              <a:lnSpc>
                <a:spcPct val="107000"/>
              </a:lnSpc>
              <a:buClr>
                <a:srgbClr val="0E3C58">
                  <a:lumMod val="90000"/>
                  <a:lumOff val="10000"/>
                </a:srgbClr>
              </a:buClr>
            </a:pPr>
            <a:r>
              <a:rPr lang="en-GB" sz="1800" b="1" dirty="0">
                <a:solidFill>
                  <a:srgbClr val="000000"/>
                </a:solidFill>
                <a:ea typeface="Calibri"/>
              </a:rPr>
              <a:t>    </a:t>
            </a:r>
            <a:r>
              <a:rPr lang="en-GB" sz="1800" b="1" dirty="0" err="1">
                <a:solidFill>
                  <a:srgbClr val="6A3E3E"/>
                </a:solidFill>
                <a:ea typeface="Calibri"/>
              </a:rPr>
              <a:t>testing</a:t>
            </a:r>
            <a:r>
              <a:rPr lang="en-GB" sz="1800" b="1" dirty="0" err="1">
                <a:solidFill>
                  <a:srgbClr val="000000"/>
                </a:solidFill>
                <a:ea typeface="Calibri"/>
              </a:rPr>
              <a:t>.setName</a:t>
            </a:r>
            <a:r>
              <a:rPr lang="en-GB" sz="1800" b="1" dirty="0">
                <a:solidFill>
                  <a:srgbClr val="000000"/>
                </a:solidFill>
                <a:ea typeface="Calibri"/>
              </a:rPr>
              <a:t>(</a:t>
            </a:r>
            <a:r>
              <a:rPr lang="en-GB" sz="1800" b="1" dirty="0">
                <a:solidFill>
                  <a:srgbClr val="2A00FF"/>
                </a:solidFill>
                <a:ea typeface="Calibri"/>
              </a:rPr>
              <a:t>"a"</a:t>
            </a:r>
            <a:r>
              <a:rPr lang="en-GB" sz="1800" b="1" dirty="0">
                <a:solidFill>
                  <a:srgbClr val="000000"/>
                </a:solidFill>
                <a:ea typeface="Calibri"/>
              </a:rPr>
              <a:t>);</a:t>
            </a:r>
            <a:endParaRPr lang="en-GB" sz="1800" b="1" dirty="0">
              <a:solidFill>
                <a:srgbClr val="DADADA">
                  <a:lumMod val="25000"/>
                </a:srgbClr>
              </a:solidFill>
              <a:ea typeface="Calibri"/>
            </a:endParaRPr>
          </a:p>
          <a:p>
            <a:pPr>
              <a:lnSpc>
                <a:spcPct val="107000"/>
              </a:lnSpc>
              <a:buClr>
                <a:srgbClr val="0E3C58">
                  <a:lumMod val="90000"/>
                  <a:lumOff val="10000"/>
                </a:srgbClr>
              </a:buClr>
            </a:pPr>
            <a:r>
              <a:rPr lang="en-GB" sz="1800" b="1" dirty="0">
                <a:solidFill>
                  <a:srgbClr val="000000"/>
                </a:solidFill>
                <a:ea typeface="Calibri"/>
              </a:rPr>
              <a:t>    </a:t>
            </a:r>
            <a:r>
              <a:rPr lang="en-GB" sz="1800" b="1" i="1" dirty="0" err="1">
                <a:solidFill>
                  <a:srgbClr val="000000"/>
                </a:solidFill>
                <a:ea typeface="Calibri"/>
              </a:rPr>
              <a:t>assertEquals</a:t>
            </a:r>
            <a:r>
              <a:rPr lang="en-GB" sz="1800" b="1" dirty="0">
                <a:solidFill>
                  <a:srgbClr val="000000"/>
                </a:solidFill>
                <a:ea typeface="Calibri"/>
              </a:rPr>
              <a:t>(</a:t>
            </a:r>
            <a:r>
              <a:rPr lang="en-GB" sz="1800" b="1" dirty="0">
                <a:solidFill>
                  <a:srgbClr val="2A00FF"/>
                </a:solidFill>
                <a:ea typeface="Calibri"/>
              </a:rPr>
              <a:t>"a"</a:t>
            </a:r>
            <a:r>
              <a:rPr lang="en-GB" sz="1800" b="1" dirty="0">
                <a:solidFill>
                  <a:srgbClr val="000000"/>
                </a:solidFill>
                <a:ea typeface="Calibri"/>
              </a:rPr>
              <a:t>, </a:t>
            </a:r>
            <a:r>
              <a:rPr lang="en-GB" sz="1800" b="1" dirty="0" err="1">
                <a:solidFill>
                  <a:srgbClr val="6A3E3E"/>
                </a:solidFill>
                <a:ea typeface="Calibri"/>
              </a:rPr>
              <a:t>testing</a:t>
            </a:r>
            <a:r>
              <a:rPr lang="en-GB" sz="1800" b="1" dirty="0" err="1">
                <a:solidFill>
                  <a:srgbClr val="000000"/>
                </a:solidFill>
                <a:ea typeface="Calibri"/>
              </a:rPr>
              <a:t>.getName</a:t>
            </a:r>
            <a:r>
              <a:rPr lang="en-GB" sz="1800" b="1" dirty="0">
                <a:solidFill>
                  <a:srgbClr val="000000"/>
                </a:solidFill>
                <a:ea typeface="Calibri"/>
              </a:rPr>
              <a:t>());</a:t>
            </a:r>
            <a:endParaRPr lang="en-GB" sz="1800" b="1" dirty="0">
              <a:solidFill>
                <a:srgbClr val="DADADA">
                  <a:lumMod val="25000"/>
                </a:srgbClr>
              </a:solidFill>
              <a:ea typeface="Calibri"/>
            </a:endParaRPr>
          </a:p>
          <a:p>
            <a:pPr>
              <a:lnSpc>
                <a:spcPct val="107000"/>
              </a:lnSpc>
              <a:buClr>
                <a:srgbClr val="0E3C58">
                  <a:lumMod val="90000"/>
                  <a:lumOff val="10000"/>
                </a:srgbClr>
              </a:buClr>
            </a:pPr>
            <a:r>
              <a:rPr lang="en-GB" sz="1800" b="1" dirty="0">
                <a:solidFill>
                  <a:srgbClr val="000000"/>
                </a:solidFill>
                <a:ea typeface="Calibri"/>
              </a:rPr>
              <a:t>  }</a:t>
            </a:r>
            <a:endParaRPr lang="en-GB" sz="1800" b="1" dirty="0">
              <a:solidFill>
                <a:srgbClr val="DADADA">
                  <a:lumMod val="25000"/>
                </a:srgbClr>
              </a:solidFill>
              <a:ea typeface="Calibri"/>
            </a:endParaRPr>
          </a:p>
        </p:txBody>
      </p:sp>
    </p:spTree>
    <p:extLst>
      <p:ext uri="{BB962C8B-B14F-4D97-AF65-F5344CB8AC3E}">
        <p14:creationId xmlns:p14="http://schemas.microsoft.com/office/powerpoint/2010/main" val="4260665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sz="2000" dirty="0">
                <a:solidFill>
                  <a:schemeClr val="tx1"/>
                </a:solidFill>
              </a:rPr>
              <a:t>Builder pattern solves the issue where the amount of parameters that an object requires leads to an exponential amount of constructors </a:t>
            </a:r>
          </a:p>
          <a:p>
            <a:endParaRPr lang="en-GB" sz="2000" dirty="0">
              <a:solidFill>
                <a:schemeClr val="tx1"/>
              </a:solidFill>
            </a:endParaRPr>
          </a:p>
          <a:p>
            <a:r>
              <a:rPr lang="en-GB" sz="2000" dirty="0">
                <a:solidFill>
                  <a:schemeClr val="tx1"/>
                </a:solidFill>
              </a:rPr>
              <a:t>(To enable every combination between the parameters)</a:t>
            </a:r>
          </a:p>
          <a:p>
            <a:endParaRPr lang="en-GB" sz="2000" dirty="0">
              <a:solidFill>
                <a:schemeClr val="tx1"/>
              </a:solidFill>
            </a:endParaRPr>
          </a:p>
          <a:p>
            <a:r>
              <a:rPr lang="en-GB" sz="2000" dirty="0">
                <a:solidFill>
                  <a:schemeClr val="tx1"/>
                </a:solidFill>
              </a:rPr>
              <a:t>How the builder pattern solves this problem is by using default values and being able to return/fill a constructor at every step.</a:t>
            </a:r>
          </a:p>
          <a:p>
            <a:endParaRPr lang="en-GB" sz="2000" dirty="0">
              <a:solidFill>
                <a:schemeClr val="tx1"/>
              </a:solidFill>
            </a:endParaRPr>
          </a:p>
        </p:txBody>
      </p:sp>
      <p:sp>
        <p:nvSpPr>
          <p:cNvPr id="4" name="Content Placeholder 3"/>
          <p:cNvSpPr>
            <a:spLocks noGrp="1"/>
          </p:cNvSpPr>
          <p:nvPr>
            <p:ph sz="quarter" idx="16"/>
          </p:nvPr>
        </p:nvSpPr>
        <p:spPr/>
        <p:txBody>
          <a:bodyPr/>
          <a:lstStyle/>
          <a:p>
            <a:r>
              <a:rPr lang="en-GB" dirty="0"/>
              <a:t>Builder pattern is an object creation software design pattern, intention of it is to find a solution to the telescoping constructor anti-pattern which occurs when the increase of parameters for constructors leads to an exponential list of constructors.</a:t>
            </a:r>
          </a:p>
          <a:p>
            <a:endParaRPr lang="en-GB" dirty="0"/>
          </a:p>
          <a:p>
            <a:r>
              <a:rPr lang="en-GB" dirty="0"/>
              <a:t>Instead of using numerous constructors the builder pattern uses another object, a builder, that receives each parameters step by step then returns the resulting constructed object at once.</a:t>
            </a:r>
          </a:p>
        </p:txBody>
      </p:sp>
      <p:sp>
        <p:nvSpPr>
          <p:cNvPr id="3" name="Title 2"/>
          <p:cNvSpPr>
            <a:spLocks noGrp="1"/>
          </p:cNvSpPr>
          <p:nvPr>
            <p:ph type="title"/>
          </p:nvPr>
        </p:nvSpPr>
        <p:spPr/>
        <p:txBody>
          <a:bodyPr>
            <a:normAutofit fontScale="90000"/>
          </a:bodyPr>
          <a:lstStyle/>
          <a:p>
            <a:r>
              <a:rPr lang="en-GB" dirty="0" smtClean="0"/>
              <a:t>Builder Pattern</a:t>
            </a:r>
            <a:endParaRPr lang="en-GB" dirty="0"/>
          </a:p>
        </p:txBody>
      </p:sp>
    </p:spTree>
    <p:extLst>
      <p:ext uri="{BB962C8B-B14F-4D97-AF65-F5344CB8AC3E}">
        <p14:creationId xmlns:p14="http://schemas.microsoft.com/office/powerpoint/2010/main" val="16480937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IO = </a:t>
            </a:r>
            <a:r>
              <a:rPr lang="en-GB" dirty="0" err="1" smtClean="0"/>
              <a:t>Input/Output</a:t>
            </a:r>
            <a:endParaRPr lang="en-GB" dirty="0" smtClean="0"/>
          </a:p>
          <a:p>
            <a:r>
              <a:rPr lang="en-GB" dirty="0" smtClean="0"/>
              <a:t>Java refers to IO as a ‘stream’</a:t>
            </a:r>
          </a:p>
          <a:p>
            <a:r>
              <a:rPr lang="en-GB" dirty="0" smtClean="0"/>
              <a:t>An IO stream represents an input source or an output destination</a:t>
            </a:r>
          </a:p>
          <a:p>
            <a:r>
              <a:rPr lang="en-GB" dirty="0" smtClean="0"/>
              <a:t>A stream can represent different kinds of sources and destinations</a:t>
            </a:r>
          </a:p>
          <a:p>
            <a:pPr lvl="1"/>
            <a:r>
              <a:rPr lang="en-GB" dirty="0" smtClean="0"/>
              <a:t>Files, devices</a:t>
            </a:r>
          </a:p>
          <a:p>
            <a:pPr lvl="1"/>
            <a:r>
              <a:rPr lang="en-GB" dirty="0" smtClean="0"/>
              <a:t>Other Programs</a:t>
            </a:r>
          </a:p>
          <a:p>
            <a:pPr lvl="1"/>
            <a:r>
              <a:rPr lang="en-GB" dirty="0" smtClean="0"/>
              <a:t>Memory Arrays</a:t>
            </a:r>
          </a:p>
          <a:p>
            <a:pPr lvl="1"/>
            <a:r>
              <a:rPr lang="en-GB" dirty="0" smtClean="0"/>
              <a:t>Websites</a:t>
            </a:r>
          </a:p>
        </p:txBody>
      </p:sp>
      <p:sp>
        <p:nvSpPr>
          <p:cNvPr id="3" name="Content Placeholder 2"/>
          <p:cNvSpPr>
            <a:spLocks noGrp="1"/>
          </p:cNvSpPr>
          <p:nvPr>
            <p:ph sz="quarter" idx="16"/>
          </p:nvPr>
        </p:nvSpPr>
        <p:spPr/>
        <p:txBody>
          <a:bodyPr/>
          <a:lstStyle/>
          <a:p>
            <a:r>
              <a:rPr lang="en-GB" dirty="0"/>
              <a:t>Streams can support many different types of data.</a:t>
            </a:r>
          </a:p>
          <a:p>
            <a:pPr lvl="1"/>
            <a:r>
              <a:rPr lang="en-GB" dirty="0" smtClean="0"/>
              <a:t>Primitive </a:t>
            </a:r>
            <a:r>
              <a:rPr lang="en-GB" dirty="0"/>
              <a:t>data types</a:t>
            </a:r>
          </a:p>
          <a:p>
            <a:pPr lvl="1"/>
            <a:r>
              <a:rPr lang="en-GB" dirty="0"/>
              <a:t>Strings</a:t>
            </a:r>
          </a:p>
          <a:p>
            <a:endParaRPr lang="en-GB" dirty="0" smtClean="0"/>
          </a:p>
          <a:p>
            <a:r>
              <a:rPr lang="en-GB" dirty="0" smtClean="0"/>
              <a:t>Streams simply pass on data, or manipulate/transform the data into different types of data. </a:t>
            </a:r>
          </a:p>
          <a:p>
            <a:r>
              <a:rPr lang="en-GB" dirty="0" smtClean="0"/>
              <a:t>E.g. you could read in bytes from a file but then process it as a String, then write it back as bytes.</a:t>
            </a:r>
            <a:endParaRPr lang="en-GB" dirty="0"/>
          </a:p>
        </p:txBody>
      </p:sp>
      <p:sp>
        <p:nvSpPr>
          <p:cNvPr id="4" name="Title 3"/>
          <p:cNvSpPr>
            <a:spLocks noGrp="1"/>
          </p:cNvSpPr>
          <p:nvPr>
            <p:ph type="title"/>
          </p:nvPr>
        </p:nvSpPr>
        <p:spPr/>
        <p:txBody>
          <a:bodyPr>
            <a:normAutofit fontScale="90000"/>
          </a:bodyPr>
          <a:lstStyle/>
          <a:p>
            <a:r>
              <a:rPr lang="en-GB" dirty="0"/>
              <a:t>j</a:t>
            </a:r>
            <a:r>
              <a:rPr lang="en-GB" dirty="0" smtClean="0"/>
              <a:t>ava.IO</a:t>
            </a:r>
            <a:endParaRPr lang="en-GB" dirty="0"/>
          </a:p>
        </p:txBody>
      </p:sp>
    </p:spTree>
    <p:extLst>
      <p:ext uri="{BB962C8B-B14F-4D97-AF65-F5344CB8AC3E}">
        <p14:creationId xmlns:p14="http://schemas.microsoft.com/office/powerpoint/2010/main" val="32629441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sz="1800" dirty="0"/>
              <a:t>A developer typically uses input and output in 3 ways</a:t>
            </a:r>
          </a:p>
          <a:p>
            <a:pPr lvl="1"/>
            <a:r>
              <a:rPr lang="en-GB" dirty="0"/>
              <a:t>To interact with files and directories</a:t>
            </a:r>
          </a:p>
          <a:p>
            <a:pPr lvl="1"/>
            <a:r>
              <a:rPr lang="en-GB" dirty="0"/>
              <a:t>To read from and write to the console (Standard-in and Standard-out)</a:t>
            </a:r>
          </a:p>
          <a:p>
            <a:pPr lvl="1"/>
            <a:r>
              <a:rPr lang="en-GB" dirty="0"/>
              <a:t>Using ‘socket’ based sources to communicate with a remote system</a:t>
            </a:r>
          </a:p>
          <a:p>
            <a:r>
              <a:rPr lang="en-US" sz="1800" dirty="0"/>
              <a:t>Base class names  (you use classes that derive from these)</a:t>
            </a:r>
          </a:p>
          <a:p>
            <a:pPr lvl="1"/>
            <a:r>
              <a:rPr lang="en-US" dirty="0"/>
              <a:t>For byte streams – </a:t>
            </a:r>
            <a:r>
              <a:rPr lang="en-US" dirty="0" err="1">
                <a:latin typeface="Lucida Console" pitchFamily="49" charset="0"/>
              </a:rPr>
              <a:t>InputStream</a:t>
            </a:r>
            <a:r>
              <a:rPr lang="en-US" dirty="0"/>
              <a:t> &amp; </a:t>
            </a:r>
            <a:r>
              <a:rPr lang="en-US" dirty="0" err="1">
                <a:latin typeface="Lucida Console" pitchFamily="49" charset="0"/>
              </a:rPr>
              <a:t>OutputStream</a:t>
            </a:r>
            <a:endParaRPr lang="en-US" dirty="0">
              <a:latin typeface="Lucida Console" pitchFamily="49" charset="0"/>
            </a:endParaRPr>
          </a:p>
          <a:p>
            <a:pPr lvl="1"/>
            <a:r>
              <a:rPr lang="en-US" dirty="0"/>
              <a:t>For character streams – </a:t>
            </a:r>
            <a:r>
              <a:rPr lang="en-US" dirty="0">
                <a:latin typeface="Lucida Console" pitchFamily="49" charset="0"/>
              </a:rPr>
              <a:t>Reader</a:t>
            </a:r>
            <a:r>
              <a:rPr lang="en-US" dirty="0"/>
              <a:t> &amp; </a:t>
            </a:r>
            <a:r>
              <a:rPr lang="en-US" dirty="0">
                <a:latin typeface="Lucida Console" pitchFamily="49" charset="0"/>
              </a:rPr>
              <a:t>Writer</a:t>
            </a:r>
          </a:p>
          <a:p>
            <a:pPr lvl="1"/>
            <a:endParaRPr lang="en-GB" dirty="0"/>
          </a:p>
        </p:txBody>
      </p:sp>
      <p:sp>
        <p:nvSpPr>
          <p:cNvPr id="3" name="Content Placeholder 2"/>
          <p:cNvSpPr>
            <a:spLocks noGrp="1"/>
          </p:cNvSpPr>
          <p:nvPr>
            <p:ph sz="quarter" idx="16"/>
          </p:nvPr>
        </p:nvSpPr>
        <p:spPr/>
        <p:txBody>
          <a:bodyPr/>
          <a:lstStyle/>
          <a:p>
            <a:r>
              <a:rPr lang="en-US" sz="1800" dirty="0"/>
              <a:t>Java supports two types of streams: character and byte.</a:t>
            </a:r>
          </a:p>
          <a:p>
            <a:pPr lvl="1"/>
            <a:r>
              <a:rPr lang="en-US" dirty="0"/>
              <a:t>‘Readers’ and ‘Writers’ handle ‘character’ data.</a:t>
            </a:r>
          </a:p>
          <a:p>
            <a:pPr lvl="1"/>
            <a:r>
              <a:rPr lang="en-US" dirty="0"/>
              <a:t>Input &amp; Output streams handle ‘byte’ data</a:t>
            </a:r>
          </a:p>
          <a:p>
            <a:pPr lvl="2"/>
            <a:r>
              <a:rPr lang="en-US" dirty="0"/>
              <a:t>Typically we say </a:t>
            </a:r>
            <a:r>
              <a:rPr lang="en-US" i="1" dirty="0"/>
              <a:t>stream </a:t>
            </a:r>
            <a:r>
              <a:rPr lang="en-US" dirty="0"/>
              <a:t>to</a:t>
            </a:r>
            <a:r>
              <a:rPr lang="en-US" i="1" dirty="0"/>
              <a:t> </a:t>
            </a:r>
            <a:r>
              <a:rPr lang="en-US" dirty="0"/>
              <a:t>refer to a byte stream.</a:t>
            </a:r>
          </a:p>
          <a:p>
            <a:pPr lvl="2"/>
            <a:r>
              <a:rPr lang="en-US" dirty="0"/>
              <a:t>Say </a:t>
            </a:r>
            <a:r>
              <a:rPr lang="en-US" i="1" dirty="0"/>
              <a:t>reader </a:t>
            </a:r>
            <a:r>
              <a:rPr lang="en-US" dirty="0"/>
              <a:t>and</a:t>
            </a:r>
            <a:r>
              <a:rPr lang="en-US" i="1" dirty="0"/>
              <a:t> writer </a:t>
            </a:r>
            <a:r>
              <a:rPr lang="en-US" dirty="0"/>
              <a:t>to refer to (Unicode) character streams.</a:t>
            </a:r>
          </a:p>
          <a:p>
            <a:endParaRPr lang="en-US" sz="1800" dirty="0"/>
          </a:p>
          <a:p>
            <a:endParaRPr lang="en-GB" sz="1800" dirty="0"/>
          </a:p>
          <a:p>
            <a:endParaRPr lang="en-GB" sz="1800" dirty="0"/>
          </a:p>
        </p:txBody>
      </p:sp>
      <p:sp>
        <p:nvSpPr>
          <p:cNvPr id="4" name="Title 3"/>
          <p:cNvSpPr>
            <a:spLocks noGrp="1"/>
          </p:cNvSpPr>
          <p:nvPr>
            <p:ph type="title"/>
          </p:nvPr>
        </p:nvSpPr>
        <p:spPr/>
        <p:txBody>
          <a:bodyPr>
            <a:normAutofit fontScale="90000"/>
          </a:bodyPr>
          <a:lstStyle/>
          <a:p>
            <a:r>
              <a:rPr lang="en-GB" dirty="0" smtClean="0"/>
              <a:t>The two main categories of data streams</a:t>
            </a:r>
            <a:endParaRPr lang="en-GB" dirty="0"/>
          </a:p>
        </p:txBody>
      </p:sp>
    </p:spTree>
    <p:extLst>
      <p:ext uri="{BB962C8B-B14F-4D97-AF65-F5344CB8AC3E}">
        <p14:creationId xmlns:p14="http://schemas.microsoft.com/office/powerpoint/2010/main" val="2402091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929600"/>
            <a:ext cx="3421763" cy="4546800"/>
          </a:xfrm>
        </p:spPr>
        <p:txBody>
          <a:bodyPr/>
          <a:lstStyle/>
          <a:p>
            <a:r>
              <a:rPr lang="en-GB" dirty="0"/>
              <a:t>This simple example copies the contents of one file to another file just using a byte array 128 at a </a:t>
            </a:r>
            <a:r>
              <a:rPr lang="en-GB" dirty="0" smtClean="0"/>
              <a:t>time.</a:t>
            </a:r>
          </a:p>
          <a:p>
            <a:r>
              <a:rPr lang="en-GB" dirty="0" smtClean="0"/>
              <a:t>Then </a:t>
            </a:r>
            <a:r>
              <a:rPr lang="en-GB" dirty="0"/>
              <a:t>the odd few at the end (assuming total length of bytes read in is not an exact multiple of 128</a:t>
            </a:r>
            <a:r>
              <a:rPr lang="en-GB" dirty="0" smtClean="0"/>
              <a:t>).</a:t>
            </a:r>
          </a:p>
          <a:p>
            <a:endParaRPr lang="en-GB" dirty="0"/>
          </a:p>
          <a:p>
            <a:r>
              <a:rPr lang="en-GB" b="1" i="1" dirty="0" smtClean="0"/>
              <a:t>import java.io.*;</a:t>
            </a:r>
            <a:endParaRPr lang="en-GB" b="1" i="1" dirty="0"/>
          </a:p>
          <a:p>
            <a:endParaRPr lang="en-GB" dirty="0"/>
          </a:p>
          <a:p>
            <a:endParaRPr lang="en-GB" dirty="0"/>
          </a:p>
        </p:txBody>
      </p:sp>
      <p:sp>
        <p:nvSpPr>
          <p:cNvPr id="4" name="Title 3"/>
          <p:cNvSpPr>
            <a:spLocks noGrp="1"/>
          </p:cNvSpPr>
          <p:nvPr>
            <p:ph type="title"/>
          </p:nvPr>
        </p:nvSpPr>
        <p:spPr/>
        <p:txBody>
          <a:bodyPr>
            <a:normAutofit fontScale="90000"/>
          </a:bodyPr>
          <a:lstStyle/>
          <a:p>
            <a:r>
              <a:rPr lang="en-GB" dirty="0" smtClean="0"/>
              <a:t>Byte Stream - Example</a:t>
            </a:r>
            <a:endParaRPr lang="en-GB" dirty="0"/>
          </a:p>
        </p:txBody>
      </p:sp>
      <p:sp>
        <p:nvSpPr>
          <p:cNvPr id="7" name="Rectangle 4"/>
          <p:cNvSpPr>
            <a:spLocks noChangeArrowheads="1"/>
          </p:cNvSpPr>
          <p:nvPr/>
        </p:nvSpPr>
        <p:spPr bwMode="auto">
          <a:xfrm>
            <a:off x="3835763" y="1929600"/>
            <a:ext cx="7984935" cy="3888244"/>
          </a:xfrm>
          <a:prstGeom prst="rect">
            <a:avLst/>
          </a:prstGeom>
          <a:solidFill>
            <a:schemeClr val="bg1">
              <a:lumMod val="95000"/>
            </a:schemeClr>
          </a:solidFill>
          <a:ln w="12700">
            <a:noFill/>
            <a:miter lim="800000"/>
            <a:headEnd/>
            <a:tailEnd/>
          </a:ln>
          <a:effectLst>
            <a:outerShdw dist="107763" dir="2700000" algn="ctr" rotWithShape="0">
              <a:srgbClr val="AAAAAA">
                <a:alpha val="50000"/>
              </a:srgbClr>
            </a:outerShdw>
          </a:effectLst>
        </p:spPr>
        <p:txBody>
          <a:bodyPr wrap="square" lIns="95250" tIns="50800" rIns="95250" bIns="50800">
            <a:spAutoFit/>
          </a:bodyPr>
          <a:lstStyle/>
          <a:p>
            <a:r>
              <a:rPr lang="en-GB" sz="1600" b="1" dirty="0">
                <a:solidFill>
                  <a:srgbClr val="7F0055"/>
                </a:solidFill>
                <a:latin typeface="Courier New" panose="02070309020205020404" pitchFamily="49" charset="0"/>
              </a:rPr>
              <a:t>public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static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void</a:t>
            </a:r>
            <a:r>
              <a:rPr lang="en-GB" sz="1600" b="1" dirty="0">
                <a:solidFill>
                  <a:srgbClr val="000000"/>
                </a:solidFill>
                <a:latin typeface="Courier New" panose="02070309020205020404" pitchFamily="49" charset="0"/>
              </a:rPr>
              <a:t> copy(String </a:t>
            </a:r>
            <a:r>
              <a:rPr lang="en-GB" sz="1600" b="1" dirty="0">
                <a:solidFill>
                  <a:srgbClr val="6A3E3E"/>
                </a:solidFill>
                <a:latin typeface="Courier New" panose="02070309020205020404" pitchFamily="49" charset="0"/>
              </a:rPr>
              <a:t>inFile</a:t>
            </a:r>
            <a:r>
              <a:rPr lang="en-GB" sz="1600" b="1" dirty="0">
                <a:solidFill>
                  <a:srgbClr val="000000"/>
                </a:solidFill>
                <a:latin typeface="Courier New" panose="02070309020205020404" pitchFamily="49" charset="0"/>
              </a:rPr>
              <a:t>, String </a:t>
            </a:r>
            <a:r>
              <a:rPr lang="en-GB" sz="1600" b="1" dirty="0">
                <a:solidFill>
                  <a:srgbClr val="6A3E3E"/>
                </a:solidFill>
                <a:latin typeface="Courier New" panose="02070309020205020404" pitchFamily="49" charset="0"/>
              </a:rPr>
              <a:t>outFile</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throws</a:t>
            </a:r>
            <a:r>
              <a:rPr lang="en-GB" sz="1600" b="1" dirty="0">
                <a:solidFill>
                  <a:srgbClr val="000000"/>
                </a:solidFill>
                <a:latin typeface="Courier New" panose="02070309020205020404" pitchFamily="49" charset="0"/>
              </a:rPr>
              <a:t> IOException {</a:t>
            </a:r>
          </a:p>
          <a:p>
            <a:pPr lvl="1"/>
            <a:r>
              <a:rPr lang="en-GB" sz="1600" b="1" dirty="0">
                <a:solidFill>
                  <a:srgbClr val="7F0055"/>
                </a:solidFill>
                <a:latin typeface="Courier New" panose="02070309020205020404" pitchFamily="49" charset="0"/>
              </a:rPr>
              <a:t>byte</a:t>
            </a:r>
            <a:r>
              <a:rPr lang="en-GB" sz="1600" b="1" dirty="0">
                <a:solidFill>
                  <a:srgbClr val="000000"/>
                </a:solidFill>
                <a:latin typeface="Courier New" panose="02070309020205020404" pitchFamily="49" charset="0"/>
              </a:rPr>
              <a:t>[] </a:t>
            </a:r>
            <a:r>
              <a:rPr lang="en-GB" sz="1600" b="1" dirty="0">
                <a:solidFill>
                  <a:srgbClr val="6A3E3E"/>
                </a:solidFill>
                <a:latin typeface="Courier New" panose="02070309020205020404" pitchFamily="49" charset="0"/>
              </a:rPr>
              <a:t>bytes</a:t>
            </a:r>
            <a:r>
              <a:rPr lang="en-GB" sz="1600" b="1" dirty="0">
                <a:solidFill>
                  <a:srgbClr val="000000"/>
                </a:solidFill>
                <a:latin typeface="Courier New" panose="02070309020205020404" pitchFamily="49" charset="0"/>
              </a:rPr>
              <a:t> = </a:t>
            </a:r>
            <a:r>
              <a:rPr lang="en-GB" sz="1600" b="1" dirty="0">
                <a:solidFill>
                  <a:srgbClr val="7F0055"/>
                </a:solidFill>
                <a:latin typeface="Courier New" panose="02070309020205020404" pitchFamily="49" charset="0"/>
              </a:rPr>
              <a:t>new</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byte</a:t>
            </a:r>
            <a:r>
              <a:rPr lang="en-GB" sz="1600" b="1" dirty="0">
                <a:solidFill>
                  <a:srgbClr val="000000"/>
                </a:solidFill>
                <a:latin typeface="Courier New" panose="02070309020205020404" pitchFamily="49" charset="0"/>
              </a:rPr>
              <a:t>[128]; </a:t>
            </a:r>
          </a:p>
          <a:p>
            <a:pPr lvl="1"/>
            <a:r>
              <a:rPr lang="en-GB" sz="1600" b="1" dirty="0">
                <a:solidFill>
                  <a:srgbClr val="000000"/>
                </a:solidFill>
                <a:latin typeface="Courier New" panose="02070309020205020404" pitchFamily="49" charset="0"/>
              </a:rPr>
              <a:t>FileInputStream </a:t>
            </a:r>
            <a:r>
              <a:rPr lang="en-GB" sz="1600" b="1" dirty="0">
                <a:solidFill>
                  <a:srgbClr val="6A3E3E"/>
                </a:solidFill>
                <a:latin typeface="Courier New" panose="02070309020205020404" pitchFamily="49" charset="0"/>
              </a:rPr>
              <a:t>fis</a:t>
            </a:r>
            <a:r>
              <a:rPr lang="en-GB" sz="1600" b="1" dirty="0">
                <a:solidFill>
                  <a:srgbClr val="000000"/>
                </a:solidFill>
                <a:latin typeface="Courier New" panose="02070309020205020404" pitchFamily="49" charset="0"/>
              </a:rPr>
              <a:t> = </a:t>
            </a:r>
            <a:r>
              <a:rPr lang="en-GB" sz="1600" b="1" dirty="0">
                <a:solidFill>
                  <a:srgbClr val="7F0055"/>
                </a:solidFill>
                <a:latin typeface="Courier New" panose="02070309020205020404" pitchFamily="49" charset="0"/>
              </a:rPr>
              <a:t>new</a:t>
            </a:r>
            <a:r>
              <a:rPr lang="en-GB" sz="1600" b="1" dirty="0">
                <a:solidFill>
                  <a:srgbClr val="000000"/>
                </a:solidFill>
                <a:latin typeface="Courier New" panose="02070309020205020404" pitchFamily="49" charset="0"/>
              </a:rPr>
              <a:t> FileInputStream(</a:t>
            </a:r>
            <a:r>
              <a:rPr lang="en-GB" sz="1600" b="1" dirty="0">
                <a:solidFill>
                  <a:srgbClr val="6A3E3E"/>
                </a:solidFill>
                <a:latin typeface="Courier New" panose="02070309020205020404" pitchFamily="49" charset="0"/>
              </a:rPr>
              <a:t>inFile</a:t>
            </a:r>
            <a:r>
              <a:rPr lang="en-GB" sz="1600" b="1" dirty="0">
                <a:solidFill>
                  <a:srgbClr val="000000"/>
                </a:solidFill>
                <a:latin typeface="Courier New" panose="02070309020205020404" pitchFamily="49" charset="0"/>
              </a:rPr>
              <a:t>);</a:t>
            </a:r>
          </a:p>
          <a:p>
            <a:pPr lvl="1"/>
            <a:r>
              <a:rPr lang="en-GB" sz="1600" b="1" dirty="0">
                <a:solidFill>
                  <a:srgbClr val="000000"/>
                </a:solidFill>
                <a:latin typeface="Courier New" panose="02070309020205020404" pitchFamily="49" charset="0"/>
              </a:rPr>
              <a:t>FileOutputStream </a:t>
            </a:r>
            <a:r>
              <a:rPr lang="en-GB" sz="1600" b="1" dirty="0">
                <a:solidFill>
                  <a:srgbClr val="6A3E3E"/>
                </a:solidFill>
                <a:highlight>
                  <a:srgbClr val="F0D8A8"/>
                </a:highlight>
                <a:latin typeface="Courier New" panose="02070309020205020404" pitchFamily="49" charset="0"/>
              </a:rPr>
              <a:t>fos</a:t>
            </a:r>
            <a:r>
              <a:rPr lang="en-GB" sz="1600" b="1" dirty="0">
                <a:solidFill>
                  <a:srgbClr val="000000"/>
                </a:solidFill>
                <a:highlight>
                  <a:srgbClr val="F0D8A8"/>
                </a:highlight>
                <a:latin typeface="Courier New" panose="02070309020205020404" pitchFamily="49" charset="0"/>
              </a:rPr>
              <a:t> = </a:t>
            </a:r>
            <a:r>
              <a:rPr lang="en-GB" sz="1600" b="1" dirty="0">
                <a:solidFill>
                  <a:srgbClr val="7F0055"/>
                </a:solidFill>
                <a:highlight>
                  <a:srgbClr val="F0D8A8"/>
                </a:highlight>
                <a:latin typeface="Courier New" panose="02070309020205020404" pitchFamily="49" charset="0"/>
              </a:rPr>
              <a:t>new</a:t>
            </a:r>
            <a:r>
              <a:rPr lang="en-GB" sz="1600" b="1" dirty="0">
                <a:solidFill>
                  <a:srgbClr val="000000"/>
                </a:solidFill>
                <a:highlight>
                  <a:srgbClr val="F0D8A8"/>
                </a:highlight>
                <a:latin typeface="Courier New" panose="02070309020205020404" pitchFamily="49" charset="0"/>
              </a:rPr>
              <a:t> FileOutputStream(</a:t>
            </a:r>
            <a:r>
              <a:rPr lang="en-GB" sz="1600" b="1" dirty="0">
                <a:solidFill>
                  <a:srgbClr val="6A3E3E"/>
                </a:solidFill>
                <a:highlight>
                  <a:srgbClr val="F0D8A8"/>
                </a:highlight>
                <a:latin typeface="Courier New" panose="02070309020205020404" pitchFamily="49" charset="0"/>
              </a:rPr>
              <a:t>outFile</a:t>
            </a:r>
            <a:r>
              <a:rPr lang="en-GB" sz="1600" b="1" dirty="0">
                <a:solidFill>
                  <a:srgbClr val="000000"/>
                </a:solidFill>
                <a:highlight>
                  <a:srgbClr val="F0D8A8"/>
                </a:highlight>
                <a:latin typeface="Courier New" panose="02070309020205020404" pitchFamily="49" charset="0"/>
              </a:rPr>
              <a:t>);</a:t>
            </a:r>
          </a:p>
          <a:p>
            <a:pPr lvl="1"/>
            <a:r>
              <a:rPr lang="en-GB" sz="1600" b="1" dirty="0">
                <a:solidFill>
                  <a:srgbClr val="7F0055"/>
                </a:solidFill>
                <a:latin typeface="Courier New" panose="02070309020205020404" pitchFamily="49" charset="0"/>
              </a:rPr>
              <a:t>int</a:t>
            </a:r>
            <a:r>
              <a:rPr lang="en-GB" sz="1600" b="1" dirty="0">
                <a:solidFill>
                  <a:srgbClr val="000000"/>
                </a:solidFill>
                <a:latin typeface="Courier New" panose="02070309020205020404" pitchFamily="49" charset="0"/>
              </a:rPr>
              <a:t> </a:t>
            </a:r>
            <a:r>
              <a:rPr lang="en-GB" sz="1600" b="1" dirty="0">
                <a:solidFill>
                  <a:srgbClr val="6A3E3E"/>
                </a:solidFill>
                <a:latin typeface="Courier New" panose="02070309020205020404" pitchFamily="49" charset="0"/>
              </a:rPr>
              <a:t>count</a:t>
            </a:r>
            <a:r>
              <a:rPr lang="en-GB" sz="1600" b="1" dirty="0">
                <a:solidFill>
                  <a:srgbClr val="000000"/>
                </a:solidFill>
                <a:latin typeface="Courier New" panose="02070309020205020404" pitchFamily="49" charset="0"/>
              </a:rPr>
              <a:t> = 0, </a:t>
            </a:r>
            <a:r>
              <a:rPr lang="en-GB" sz="1600" b="1" dirty="0">
                <a:solidFill>
                  <a:srgbClr val="6A3E3E"/>
                </a:solidFill>
                <a:latin typeface="Courier New" panose="02070309020205020404" pitchFamily="49" charset="0"/>
              </a:rPr>
              <a:t>read</a:t>
            </a:r>
            <a:r>
              <a:rPr lang="en-GB" sz="1600" b="1" dirty="0">
                <a:solidFill>
                  <a:srgbClr val="000000"/>
                </a:solidFill>
                <a:latin typeface="Courier New" panose="02070309020205020404" pitchFamily="49" charset="0"/>
              </a:rPr>
              <a:t> = 0;</a:t>
            </a:r>
          </a:p>
          <a:p>
            <a:pPr lvl="1"/>
            <a:r>
              <a:rPr lang="en-GB" sz="1600" b="1" dirty="0">
                <a:solidFill>
                  <a:srgbClr val="7F0055"/>
                </a:solidFill>
                <a:latin typeface="Courier New" panose="02070309020205020404" pitchFamily="49" charset="0"/>
              </a:rPr>
              <a:t>while</a:t>
            </a:r>
            <a:r>
              <a:rPr lang="en-GB" sz="1600" b="1" dirty="0">
                <a:solidFill>
                  <a:srgbClr val="000000"/>
                </a:solidFill>
                <a:latin typeface="Courier New" panose="02070309020205020404" pitchFamily="49" charset="0"/>
              </a:rPr>
              <a:t> ((</a:t>
            </a:r>
            <a:r>
              <a:rPr lang="en-GB" sz="1600" b="1" dirty="0">
                <a:solidFill>
                  <a:srgbClr val="6A3E3E"/>
                </a:solidFill>
                <a:latin typeface="Courier New" panose="02070309020205020404" pitchFamily="49" charset="0"/>
              </a:rPr>
              <a:t>read</a:t>
            </a:r>
            <a:r>
              <a:rPr lang="en-GB" sz="1600" b="1" dirty="0">
                <a:solidFill>
                  <a:srgbClr val="000000"/>
                </a:solidFill>
                <a:latin typeface="Courier New" panose="02070309020205020404" pitchFamily="49" charset="0"/>
              </a:rPr>
              <a:t> = </a:t>
            </a:r>
            <a:r>
              <a:rPr lang="en-GB" sz="1600" b="1" dirty="0">
                <a:solidFill>
                  <a:srgbClr val="6A3E3E"/>
                </a:solidFill>
                <a:latin typeface="Courier New" panose="02070309020205020404" pitchFamily="49" charset="0"/>
              </a:rPr>
              <a:t>fis</a:t>
            </a:r>
            <a:r>
              <a:rPr lang="en-GB" sz="1600" b="1" dirty="0">
                <a:solidFill>
                  <a:srgbClr val="000000"/>
                </a:solidFill>
                <a:latin typeface="Courier New" panose="02070309020205020404" pitchFamily="49" charset="0"/>
              </a:rPr>
              <a:t>.read(</a:t>
            </a:r>
            <a:r>
              <a:rPr lang="en-GB" sz="1600" b="1" dirty="0">
                <a:solidFill>
                  <a:srgbClr val="6A3E3E"/>
                </a:solidFill>
                <a:latin typeface="Courier New" panose="02070309020205020404" pitchFamily="49" charset="0"/>
              </a:rPr>
              <a:t>bytes</a:t>
            </a:r>
            <a:r>
              <a:rPr lang="en-GB" sz="1600" b="1" dirty="0">
                <a:solidFill>
                  <a:srgbClr val="000000"/>
                </a:solidFill>
                <a:latin typeface="Courier New" panose="02070309020205020404" pitchFamily="49" charset="0"/>
              </a:rPr>
              <a:t>)) != -1) {</a:t>
            </a:r>
          </a:p>
          <a:p>
            <a:pPr lvl="2"/>
            <a:r>
              <a:rPr lang="en-GB" sz="1600" b="1" dirty="0">
                <a:solidFill>
                  <a:srgbClr val="6A3E3E"/>
                </a:solidFill>
                <a:highlight>
                  <a:srgbClr val="D4D4D4"/>
                </a:highlight>
                <a:latin typeface="Courier New" panose="02070309020205020404" pitchFamily="49" charset="0"/>
              </a:rPr>
              <a:t>fos</a:t>
            </a:r>
            <a:r>
              <a:rPr lang="en-GB" sz="1600" b="1" dirty="0">
                <a:solidFill>
                  <a:srgbClr val="000000"/>
                </a:solidFill>
                <a:highlight>
                  <a:srgbClr val="D4D4D4"/>
                </a:highlight>
                <a:latin typeface="Courier New" panose="02070309020205020404" pitchFamily="49" charset="0"/>
              </a:rPr>
              <a:t>.write(b, 0, </a:t>
            </a:r>
            <a:r>
              <a:rPr lang="en-GB" sz="1600" b="1" dirty="0">
                <a:solidFill>
                  <a:srgbClr val="6A3E3E"/>
                </a:solidFill>
                <a:highlight>
                  <a:srgbClr val="D4D4D4"/>
                </a:highlight>
                <a:latin typeface="Courier New" panose="02070309020205020404" pitchFamily="49" charset="0"/>
              </a:rPr>
              <a:t>read</a:t>
            </a:r>
            <a:r>
              <a:rPr lang="en-GB" sz="1600" b="1" dirty="0">
                <a:solidFill>
                  <a:srgbClr val="000000"/>
                </a:solidFill>
                <a:highlight>
                  <a:srgbClr val="D4D4D4"/>
                </a:highlight>
                <a:latin typeface="Courier New" panose="02070309020205020404" pitchFamily="49" charset="0"/>
              </a:rPr>
              <a:t>); </a:t>
            </a:r>
            <a:r>
              <a:rPr lang="en-GB" sz="1600" b="1" dirty="0">
                <a:solidFill>
                  <a:srgbClr val="3F7F5F"/>
                </a:solidFill>
                <a:highlight>
                  <a:srgbClr val="D4D4D4"/>
                </a:highlight>
                <a:latin typeface="Courier New" panose="02070309020205020404" pitchFamily="49" charset="0"/>
              </a:rPr>
              <a:t>// mainly 128 at a time</a:t>
            </a:r>
          </a:p>
          <a:p>
            <a:pPr lvl="2"/>
            <a:r>
              <a:rPr lang="en-GB" sz="1600" b="1" dirty="0">
                <a:solidFill>
                  <a:srgbClr val="6A3E3E"/>
                </a:solidFill>
                <a:latin typeface="Courier New" panose="02070309020205020404" pitchFamily="49" charset="0"/>
              </a:rPr>
              <a:t>count</a:t>
            </a:r>
            <a:r>
              <a:rPr lang="en-GB" sz="1600" b="1" dirty="0">
                <a:solidFill>
                  <a:srgbClr val="000000"/>
                </a:solidFill>
                <a:latin typeface="Courier New" panose="02070309020205020404" pitchFamily="49" charset="0"/>
              </a:rPr>
              <a:t> += </a:t>
            </a:r>
            <a:r>
              <a:rPr lang="en-GB" sz="1600" b="1" dirty="0">
                <a:solidFill>
                  <a:srgbClr val="6A3E3E"/>
                </a:solidFill>
                <a:latin typeface="Courier New" panose="02070309020205020404" pitchFamily="49" charset="0"/>
              </a:rPr>
              <a:t>read</a:t>
            </a:r>
            <a:r>
              <a:rPr lang="en-GB" sz="1600" b="1" dirty="0">
                <a:solidFill>
                  <a:srgbClr val="000000"/>
                </a:solidFill>
                <a:latin typeface="Courier New" panose="02070309020205020404" pitchFamily="49" charset="0"/>
              </a:rPr>
              <a:t>;</a:t>
            </a:r>
          </a:p>
          <a:p>
            <a:pPr lvl="1"/>
            <a:r>
              <a:rPr lang="en-GB" sz="1600" b="1" dirty="0">
                <a:solidFill>
                  <a:srgbClr val="000000"/>
                </a:solidFill>
                <a:latin typeface="Courier New" panose="02070309020205020404" pitchFamily="49" charset="0"/>
              </a:rPr>
              <a:t>}</a:t>
            </a:r>
          </a:p>
          <a:p>
            <a:pPr lvl="1"/>
            <a:r>
              <a:rPr lang="en-GB" sz="1600" b="1" dirty="0">
                <a:solidFill>
                  <a:srgbClr val="000000"/>
                </a:solidFill>
                <a:latin typeface="Courier New" panose="02070309020205020404" pitchFamily="49" charset="0"/>
              </a:rPr>
              <a:t>System.</a:t>
            </a:r>
            <a:r>
              <a:rPr lang="en-GB" sz="1600" b="1" i="1" dirty="0">
                <a:solidFill>
                  <a:srgbClr val="0000C0"/>
                </a:solidFill>
                <a:latin typeface="Courier New" panose="02070309020205020404" pitchFamily="49" charset="0"/>
              </a:rPr>
              <a:t>out</a:t>
            </a:r>
            <a:r>
              <a:rPr lang="en-GB" sz="1600" b="1" i="1" dirty="0">
                <a:solidFill>
                  <a:srgbClr val="000000"/>
                </a:solidFill>
                <a:latin typeface="Courier New" panose="02070309020205020404" pitchFamily="49" charset="0"/>
              </a:rPr>
              <a:t>.printf(</a:t>
            </a:r>
            <a:r>
              <a:rPr lang="en-GB" sz="1600" b="1" i="1" dirty="0">
                <a:solidFill>
                  <a:srgbClr val="2A00FF"/>
                </a:solidFill>
                <a:latin typeface="Courier New" panose="02070309020205020404" pitchFamily="49" charset="0"/>
              </a:rPr>
              <a:t>"Wrote: %d bytes\n "</a:t>
            </a:r>
            <a:r>
              <a:rPr lang="en-GB" sz="1600" b="1" i="1" dirty="0">
                <a:solidFill>
                  <a:srgbClr val="000000"/>
                </a:solidFill>
                <a:latin typeface="Courier New" panose="02070309020205020404" pitchFamily="49" charset="0"/>
              </a:rPr>
              <a:t>, </a:t>
            </a:r>
            <a:r>
              <a:rPr lang="en-GB" sz="1600" b="1" i="1" dirty="0">
                <a:solidFill>
                  <a:srgbClr val="6A3E3E"/>
                </a:solidFill>
                <a:latin typeface="Courier New" panose="02070309020205020404" pitchFamily="49" charset="0"/>
              </a:rPr>
              <a:t>count</a:t>
            </a:r>
            <a:r>
              <a:rPr lang="en-GB" sz="1600" b="1" i="1" dirty="0">
                <a:solidFill>
                  <a:srgbClr val="000000"/>
                </a:solidFill>
                <a:latin typeface="Courier New" panose="02070309020205020404" pitchFamily="49" charset="0"/>
              </a:rPr>
              <a:t>);</a:t>
            </a:r>
          </a:p>
          <a:p>
            <a:pPr lvl="1"/>
            <a:r>
              <a:rPr lang="en-GB" sz="1600" b="1" dirty="0">
                <a:solidFill>
                  <a:srgbClr val="6A3E3E"/>
                </a:solidFill>
                <a:latin typeface="Courier New" panose="02070309020205020404" pitchFamily="49" charset="0"/>
              </a:rPr>
              <a:t>fis</a:t>
            </a:r>
            <a:r>
              <a:rPr lang="en-GB" sz="1600" b="1" dirty="0">
                <a:solidFill>
                  <a:srgbClr val="000000"/>
                </a:solidFill>
                <a:latin typeface="Courier New" panose="02070309020205020404" pitchFamily="49" charset="0"/>
              </a:rPr>
              <a:t>.close();</a:t>
            </a:r>
          </a:p>
          <a:p>
            <a:pPr lvl="1"/>
            <a:r>
              <a:rPr lang="en-GB" sz="1600" b="1" dirty="0">
                <a:solidFill>
                  <a:srgbClr val="6A3E3E"/>
                </a:solidFill>
                <a:highlight>
                  <a:srgbClr val="D4D4D4"/>
                </a:highlight>
                <a:latin typeface="Courier New" panose="02070309020205020404" pitchFamily="49" charset="0"/>
              </a:rPr>
              <a:t>fos</a:t>
            </a:r>
            <a:r>
              <a:rPr lang="en-GB" sz="1600" b="1" dirty="0">
                <a:solidFill>
                  <a:srgbClr val="000000"/>
                </a:solidFill>
                <a:highlight>
                  <a:srgbClr val="D4D4D4"/>
                </a:highlight>
                <a:latin typeface="Courier New" panose="02070309020205020404" pitchFamily="49" charset="0"/>
              </a:rPr>
              <a:t>.close();</a:t>
            </a:r>
          </a:p>
          <a:p>
            <a:pPr lvl="1"/>
            <a:endParaRPr lang="en-GB" sz="1600" b="1" dirty="0">
              <a:solidFill>
                <a:srgbClr val="000000"/>
              </a:solidFill>
              <a:latin typeface="Courier New" panose="02070309020205020404" pitchFamily="49" charset="0"/>
            </a:endParaRPr>
          </a:p>
          <a:p>
            <a:r>
              <a:rPr lang="en-GB" sz="1600" b="1" dirty="0">
                <a:solidFill>
                  <a:srgbClr val="000000"/>
                </a:solidFill>
                <a:latin typeface="Courier New" panose="02070309020205020404" pitchFamily="49" charset="0"/>
              </a:rPr>
              <a:t>}</a:t>
            </a:r>
            <a:endParaRPr lang="en-US" sz="1600" b="1" kern="0" dirty="0">
              <a:solidFill>
                <a:srgbClr val="000000"/>
              </a:solidFill>
              <a:latin typeface="Lucida Console" pitchFamily="49" charset="0"/>
              <a:cs typeface="Courier New" pitchFamily="49" charset="0"/>
            </a:endParaRPr>
          </a:p>
        </p:txBody>
      </p:sp>
    </p:spTree>
    <p:extLst>
      <p:ext uri="{BB962C8B-B14F-4D97-AF65-F5344CB8AC3E}">
        <p14:creationId xmlns:p14="http://schemas.microsoft.com/office/powerpoint/2010/main" val="22084263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14000" y="1929600"/>
            <a:ext cx="3077345" cy="4546800"/>
          </a:xfrm>
        </p:spPr>
        <p:txBody>
          <a:bodyPr/>
          <a:lstStyle/>
          <a:p>
            <a:r>
              <a:rPr lang="en-GB" dirty="0"/>
              <a:t>BufferedReader chained to a FileReader but notice the read requests issued to the high level BufferedReader, mirrored by the BufferedWriter using the FileWriter.</a:t>
            </a:r>
          </a:p>
          <a:p>
            <a:endParaRPr lang="en-GB" dirty="0"/>
          </a:p>
        </p:txBody>
      </p:sp>
      <p:sp>
        <p:nvSpPr>
          <p:cNvPr id="4" name="Title 3"/>
          <p:cNvSpPr>
            <a:spLocks noGrp="1"/>
          </p:cNvSpPr>
          <p:nvPr>
            <p:ph type="title"/>
          </p:nvPr>
        </p:nvSpPr>
        <p:spPr/>
        <p:txBody>
          <a:bodyPr>
            <a:normAutofit fontScale="90000"/>
          </a:bodyPr>
          <a:lstStyle/>
          <a:p>
            <a:r>
              <a:rPr lang="en-GB" dirty="0" smtClean="0"/>
              <a:t>Buffered Reader - Example</a:t>
            </a:r>
            <a:endParaRPr lang="en-GB" dirty="0"/>
          </a:p>
        </p:txBody>
      </p:sp>
      <p:sp>
        <p:nvSpPr>
          <p:cNvPr id="7" name="Rectangle 6"/>
          <p:cNvSpPr>
            <a:spLocks noChangeArrowheads="1"/>
          </p:cNvSpPr>
          <p:nvPr/>
        </p:nvSpPr>
        <p:spPr bwMode="auto">
          <a:xfrm>
            <a:off x="3491345" y="1929600"/>
            <a:ext cx="8476342" cy="3980577"/>
          </a:xfrm>
          <a:prstGeom prst="rect">
            <a:avLst/>
          </a:prstGeom>
          <a:solidFill>
            <a:schemeClr val="bg1">
              <a:lumMod val="95000"/>
            </a:schemeClr>
          </a:solidFill>
          <a:ln w="12700">
            <a:noFill/>
            <a:miter lim="800000"/>
            <a:headEnd/>
            <a:tailEnd/>
          </a:ln>
          <a:effectLst>
            <a:outerShdw dist="107763" dir="2700000" algn="ctr" rotWithShape="0">
              <a:srgbClr val="AAAAAA">
                <a:alpha val="50000"/>
              </a:srgbClr>
            </a:outerShdw>
          </a:effectLst>
        </p:spPr>
        <p:txBody>
          <a:bodyPr wrap="square" lIns="95250" tIns="50800" rIns="95250" bIns="50800">
            <a:spAutoFit/>
          </a:bodyPr>
          <a:lstStyle/>
          <a:p>
            <a:r>
              <a:rPr lang="en-GB" b="1" dirty="0">
                <a:solidFill>
                  <a:srgbClr val="7F0055"/>
                </a:solidFill>
                <a:latin typeface="Courier New" panose="02070309020205020404" pitchFamily="49" charset="0"/>
              </a:rPr>
              <a:t>public</a:t>
            </a:r>
            <a:r>
              <a:rPr lang="en-GB" b="1"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static</a:t>
            </a:r>
            <a:r>
              <a:rPr lang="en-GB" b="1"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void</a:t>
            </a:r>
            <a:r>
              <a:rPr lang="en-GB" b="1" dirty="0">
                <a:solidFill>
                  <a:srgbClr val="000000"/>
                </a:solidFill>
                <a:latin typeface="Courier New" panose="02070309020205020404" pitchFamily="49" charset="0"/>
              </a:rPr>
              <a:t> bufferedcopy(String </a:t>
            </a:r>
            <a:r>
              <a:rPr lang="en-GB" b="1" dirty="0">
                <a:solidFill>
                  <a:srgbClr val="6A3E3E"/>
                </a:solidFill>
                <a:latin typeface="Courier New" panose="02070309020205020404" pitchFamily="49" charset="0"/>
              </a:rPr>
              <a:t>inFile</a:t>
            </a:r>
            <a:r>
              <a:rPr lang="en-GB" b="1" dirty="0">
                <a:solidFill>
                  <a:srgbClr val="000000"/>
                </a:solidFill>
                <a:latin typeface="Courier New" panose="02070309020205020404" pitchFamily="49" charset="0"/>
              </a:rPr>
              <a:t>, String </a:t>
            </a:r>
            <a:r>
              <a:rPr lang="en-GB" b="1" dirty="0">
                <a:solidFill>
                  <a:srgbClr val="6A3E3E"/>
                </a:solidFill>
                <a:latin typeface="Courier New" panose="02070309020205020404" pitchFamily="49" charset="0"/>
              </a:rPr>
              <a:t>outFile</a:t>
            </a:r>
            <a:r>
              <a:rPr lang="en-GB" b="1"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throws</a:t>
            </a:r>
            <a:r>
              <a:rPr lang="en-GB" b="1" dirty="0">
                <a:solidFill>
                  <a:srgbClr val="000000"/>
                </a:solidFill>
                <a:latin typeface="Courier New" panose="02070309020205020404" pitchFamily="49" charset="0"/>
              </a:rPr>
              <a:t> IOException</a:t>
            </a:r>
          </a:p>
          <a:p>
            <a:r>
              <a:rPr lang="en-GB" b="1" dirty="0">
                <a:solidFill>
                  <a:srgbClr val="000000"/>
                </a:solidFill>
                <a:latin typeface="Courier New" panose="02070309020205020404" pitchFamily="49" charset="0"/>
              </a:rPr>
              <a:t>{</a:t>
            </a:r>
          </a:p>
          <a:p>
            <a:pPr lvl="1"/>
            <a:r>
              <a:rPr lang="en-GB" b="1" dirty="0">
                <a:solidFill>
                  <a:srgbClr val="000000"/>
                </a:solidFill>
                <a:latin typeface="Courier New" panose="02070309020205020404" pitchFamily="49" charset="0"/>
              </a:rPr>
              <a:t>BufferedReader </a:t>
            </a:r>
            <a:r>
              <a:rPr lang="en-GB" b="1" dirty="0">
                <a:solidFill>
                  <a:srgbClr val="6A3E3E"/>
                </a:solidFill>
                <a:latin typeface="Courier New" panose="02070309020205020404" pitchFamily="49" charset="0"/>
              </a:rPr>
              <a:t>bfrIn</a:t>
            </a:r>
            <a:r>
              <a:rPr lang="en-GB" b="1" dirty="0">
                <a:solidFill>
                  <a:srgbClr val="000000"/>
                </a:solidFill>
                <a:latin typeface="Courier New" panose="02070309020205020404" pitchFamily="49" charset="0"/>
              </a:rPr>
              <a:t> = </a:t>
            </a:r>
            <a:r>
              <a:rPr lang="en-GB" b="1" dirty="0">
                <a:solidFill>
                  <a:srgbClr val="7F0055"/>
                </a:solidFill>
                <a:latin typeface="Courier New" panose="02070309020205020404" pitchFamily="49" charset="0"/>
              </a:rPr>
              <a:t>new</a:t>
            </a:r>
            <a:r>
              <a:rPr lang="en-GB" b="1" dirty="0">
                <a:solidFill>
                  <a:srgbClr val="000000"/>
                </a:solidFill>
                <a:latin typeface="Courier New" panose="02070309020205020404" pitchFamily="49" charset="0"/>
              </a:rPr>
              <a:t> BufferedReader(</a:t>
            </a:r>
            <a:r>
              <a:rPr lang="en-GB" b="1" dirty="0">
                <a:solidFill>
                  <a:srgbClr val="7F0055"/>
                </a:solidFill>
                <a:latin typeface="Courier New" panose="02070309020205020404" pitchFamily="49" charset="0"/>
              </a:rPr>
              <a:t>new</a:t>
            </a:r>
            <a:r>
              <a:rPr lang="en-GB" b="1" dirty="0">
                <a:solidFill>
                  <a:srgbClr val="000000"/>
                </a:solidFill>
                <a:latin typeface="Courier New" panose="02070309020205020404" pitchFamily="49" charset="0"/>
              </a:rPr>
              <a:t> FileReader(</a:t>
            </a:r>
            <a:r>
              <a:rPr lang="en-GB" b="1" dirty="0">
                <a:solidFill>
                  <a:srgbClr val="6A3E3E"/>
                </a:solidFill>
                <a:latin typeface="Courier New" panose="02070309020205020404" pitchFamily="49" charset="0"/>
              </a:rPr>
              <a:t>inFile</a:t>
            </a:r>
            <a:r>
              <a:rPr lang="en-GB" b="1" dirty="0">
                <a:solidFill>
                  <a:srgbClr val="000000"/>
                </a:solidFill>
                <a:latin typeface="Courier New" panose="02070309020205020404" pitchFamily="49" charset="0"/>
              </a:rPr>
              <a:t>));</a:t>
            </a:r>
          </a:p>
          <a:p>
            <a:pPr lvl="1"/>
            <a:r>
              <a:rPr lang="en-GB" b="1" dirty="0">
                <a:solidFill>
                  <a:srgbClr val="000000"/>
                </a:solidFill>
                <a:latin typeface="Courier New" panose="02070309020205020404" pitchFamily="49" charset="0"/>
              </a:rPr>
              <a:t>BufferedWriter </a:t>
            </a:r>
            <a:r>
              <a:rPr lang="en-GB" b="1" dirty="0">
                <a:solidFill>
                  <a:srgbClr val="6A3E3E"/>
                </a:solidFill>
                <a:latin typeface="Courier New" panose="02070309020205020404" pitchFamily="49" charset="0"/>
              </a:rPr>
              <a:t>bfwOut</a:t>
            </a:r>
            <a:r>
              <a:rPr lang="en-GB" b="1" dirty="0">
                <a:solidFill>
                  <a:srgbClr val="000000"/>
                </a:solidFill>
                <a:latin typeface="Courier New" panose="02070309020205020404" pitchFamily="49" charset="0"/>
              </a:rPr>
              <a:t> = </a:t>
            </a:r>
            <a:r>
              <a:rPr lang="en-GB" b="1" dirty="0">
                <a:solidFill>
                  <a:srgbClr val="7F0055"/>
                </a:solidFill>
                <a:latin typeface="Courier New" panose="02070309020205020404" pitchFamily="49" charset="0"/>
              </a:rPr>
              <a:t>new</a:t>
            </a:r>
            <a:r>
              <a:rPr lang="en-GB" b="1" dirty="0">
                <a:solidFill>
                  <a:srgbClr val="000000"/>
                </a:solidFill>
                <a:latin typeface="Courier New" panose="02070309020205020404" pitchFamily="49" charset="0"/>
              </a:rPr>
              <a:t> BufferedWriter(</a:t>
            </a:r>
            <a:r>
              <a:rPr lang="en-GB" b="1" dirty="0">
                <a:solidFill>
                  <a:srgbClr val="7F0055"/>
                </a:solidFill>
                <a:latin typeface="Courier New" panose="02070309020205020404" pitchFamily="49" charset="0"/>
              </a:rPr>
              <a:t>new</a:t>
            </a:r>
            <a:r>
              <a:rPr lang="en-GB" b="1" dirty="0">
                <a:solidFill>
                  <a:srgbClr val="000000"/>
                </a:solidFill>
                <a:latin typeface="Courier New" panose="02070309020205020404" pitchFamily="49" charset="0"/>
              </a:rPr>
              <a:t> FileWriter(</a:t>
            </a:r>
            <a:r>
              <a:rPr lang="en-GB" b="1" dirty="0">
                <a:solidFill>
                  <a:srgbClr val="6A3E3E"/>
                </a:solidFill>
                <a:latin typeface="Courier New" panose="02070309020205020404" pitchFamily="49" charset="0"/>
              </a:rPr>
              <a:t>outFile</a:t>
            </a:r>
            <a:r>
              <a:rPr lang="en-GB" b="1" dirty="0">
                <a:solidFill>
                  <a:srgbClr val="000000"/>
                </a:solidFill>
                <a:latin typeface="Courier New" panose="02070309020205020404" pitchFamily="49" charset="0"/>
              </a:rPr>
              <a:t>));</a:t>
            </a:r>
          </a:p>
          <a:p>
            <a:pPr lvl="1"/>
            <a:r>
              <a:rPr lang="en-GB" b="1" dirty="0">
                <a:solidFill>
                  <a:srgbClr val="000000"/>
                </a:solidFill>
                <a:latin typeface="Courier New" panose="02070309020205020404" pitchFamily="49" charset="0"/>
              </a:rPr>
              <a:t>String </a:t>
            </a:r>
            <a:r>
              <a:rPr lang="en-GB" b="1" dirty="0">
                <a:solidFill>
                  <a:srgbClr val="6A3E3E"/>
                </a:solidFill>
                <a:latin typeface="Courier New" panose="02070309020205020404" pitchFamily="49" charset="0"/>
              </a:rPr>
              <a:t>line</a:t>
            </a:r>
            <a:r>
              <a:rPr lang="en-GB" b="1" dirty="0">
                <a:solidFill>
                  <a:srgbClr val="000000"/>
                </a:solidFill>
                <a:latin typeface="Courier New" panose="02070309020205020404" pitchFamily="49" charset="0"/>
              </a:rPr>
              <a:t> = </a:t>
            </a:r>
            <a:r>
              <a:rPr lang="en-GB" b="1" dirty="0">
                <a:solidFill>
                  <a:srgbClr val="2A00FF"/>
                </a:solidFill>
                <a:latin typeface="Courier New" panose="02070309020205020404" pitchFamily="49" charset="0"/>
              </a:rPr>
              <a:t>""</a:t>
            </a:r>
            <a:r>
              <a:rPr lang="en-GB" b="1" dirty="0">
                <a:solidFill>
                  <a:srgbClr val="000000"/>
                </a:solidFill>
                <a:latin typeface="Courier New" panose="02070309020205020404" pitchFamily="49" charset="0"/>
              </a:rPr>
              <a:t>;</a:t>
            </a:r>
          </a:p>
          <a:p>
            <a:pPr lvl="1"/>
            <a:r>
              <a:rPr lang="en-GB" b="1" dirty="0">
                <a:solidFill>
                  <a:srgbClr val="7F0055"/>
                </a:solidFill>
                <a:latin typeface="Courier New" panose="02070309020205020404" pitchFamily="49" charset="0"/>
              </a:rPr>
              <a:t>while</a:t>
            </a:r>
            <a:r>
              <a:rPr lang="en-GB" b="1" dirty="0">
                <a:solidFill>
                  <a:srgbClr val="000000"/>
                </a:solidFill>
                <a:latin typeface="Courier New" panose="02070309020205020404" pitchFamily="49" charset="0"/>
              </a:rPr>
              <a:t> ((</a:t>
            </a:r>
            <a:r>
              <a:rPr lang="en-GB" b="1" dirty="0">
                <a:solidFill>
                  <a:srgbClr val="6A3E3E"/>
                </a:solidFill>
                <a:latin typeface="Courier New" panose="02070309020205020404" pitchFamily="49" charset="0"/>
              </a:rPr>
              <a:t>line</a:t>
            </a:r>
            <a:r>
              <a:rPr lang="en-GB" b="1" dirty="0">
                <a:solidFill>
                  <a:srgbClr val="000000"/>
                </a:solidFill>
                <a:latin typeface="Courier New" panose="02070309020205020404" pitchFamily="49" charset="0"/>
              </a:rPr>
              <a:t> = </a:t>
            </a:r>
            <a:r>
              <a:rPr lang="en-GB" b="1" dirty="0">
                <a:solidFill>
                  <a:srgbClr val="6A3E3E"/>
                </a:solidFill>
                <a:latin typeface="Courier New" panose="02070309020205020404" pitchFamily="49" charset="0"/>
              </a:rPr>
              <a:t>bfrIn</a:t>
            </a:r>
            <a:r>
              <a:rPr lang="en-GB" b="1" dirty="0">
                <a:solidFill>
                  <a:srgbClr val="000000"/>
                </a:solidFill>
                <a:latin typeface="Courier New" panose="02070309020205020404" pitchFamily="49" charset="0"/>
              </a:rPr>
              <a:t>.readLine()) != </a:t>
            </a:r>
            <a:r>
              <a:rPr lang="en-GB" b="1" dirty="0">
                <a:solidFill>
                  <a:srgbClr val="7F0055"/>
                </a:solidFill>
                <a:latin typeface="Courier New" panose="02070309020205020404" pitchFamily="49" charset="0"/>
              </a:rPr>
              <a:t>null</a:t>
            </a:r>
            <a:r>
              <a:rPr lang="en-GB" b="1" dirty="0">
                <a:solidFill>
                  <a:srgbClr val="000000"/>
                </a:solidFill>
                <a:latin typeface="Courier New" panose="02070309020205020404" pitchFamily="49" charset="0"/>
              </a:rPr>
              <a:t>) {</a:t>
            </a:r>
          </a:p>
          <a:p>
            <a:pPr lvl="1"/>
            <a:r>
              <a:rPr lang="en-GB" b="1" dirty="0">
                <a:solidFill>
                  <a:srgbClr val="6A3E3E"/>
                </a:solidFill>
                <a:latin typeface="Courier New" panose="02070309020205020404" pitchFamily="49" charset="0"/>
              </a:rPr>
              <a:t>	bfwOut</a:t>
            </a:r>
            <a:r>
              <a:rPr lang="en-GB" b="1" dirty="0">
                <a:solidFill>
                  <a:srgbClr val="000000"/>
                </a:solidFill>
                <a:latin typeface="Courier New" panose="02070309020205020404" pitchFamily="49" charset="0"/>
              </a:rPr>
              <a:t>.write(</a:t>
            </a:r>
            <a:r>
              <a:rPr lang="en-GB" b="1" dirty="0">
                <a:solidFill>
                  <a:srgbClr val="6A3E3E"/>
                </a:solidFill>
                <a:latin typeface="Courier New" panose="02070309020205020404" pitchFamily="49" charset="0"/>
              </a:rPr>
              <a:t>line</a:t>
            </a:r>
            <a:r>
              <a:rPr lang="en-GB" b="1" dirty="0">
                <a:solidFill>
                  <a:srgbClr val="000000"/>
                </a:solidFill>
                <a:latin typeface="Courier New" panose="02070309020205020404" pitchFamily="49" charset="0"/>
              </a:rPr>
              <a:t> + </a:t>
            </a:r>
            <a:r>
              <a:rPr lang="en-GB" b="1" dirty="0">
                <a:solidFill>
                  <a:srgbClr val="2A00FF"/>
                </a:solidFill>
                <a:latin typeface="Courier New" panose="02070309020205020404" pitchFamily="49" charset="0"/>
              </a:rPr>
              <a:t>"\n"</a:t>
            </a:r>
            <a:r>
              <a:rPr lang="en-GB" b="1" dirty="0">
                <a:solidFill>
                  <a:srgbClr val="000000"/>
                </a:solidFill>
                <a:latin typeface="Courier New" panose="02070309020205020404" pitchFamily="49" charset="0"/>
              </a:rPr>
              <a:t>);</a:t>
            </a:r>
          </a:p>
          <a:p>
            <a:pPr lvl="1"/>
            <a:r>
              <a:rPr lang="en-GB" b="1" dirty="0">
                <a:solidFill>
                  <a:srgbClr val="000000"/>
                </a:solidFill>
                <a:latin typeface="Courier New" panose="02070309020205020404" pitchFamily="49" charset="0"/>
              </a:rPr>
              <a:t>}</a:t>
            </a:r>
          </a:p>
          <a:p>
            <a:pPr lvl="1"/>
            <a:r>
              <a:rPr lang="en-GB" b="1" dirty="0">
                <a:solidFill>
                  <a:srgbClr val="6A3E3E"/>
                </a:solidFill>
                <a:latin typeface="Courier New" panose="02070309020205020404" pitchFamily="49" charset="0"/>
              </a:rPr>
              <a:t>bfrIn</a:t>
            </a:r>
            <a:r>
              <a:rPr lang="en-GB" b="1" dirty="0">
                <a:solidFill>
                  <a:srgbClr val="000000"/>
                </a:solidFill>
                <a:latin typeface="Courier New" panose="02070309020205020404" pitchFamily="49" charset="0"/>
              </a:rPr>
              <a:t>.close();</a:t>
            </a:r>
          </a:p>
          <a:p>
            <a:pPr lvl="1"/>
            <a:r>
              <a:rPr lang="en-GB" b="1" dirty="0">
                <a:solidFill>
                  <a:srgbClr val="6A3E3E"/>
                </a:solidFill>
                <a:latin typeface="Courier New" panose="02070309020205020404" pitchFamily="49" charset="0"/>
              </a:rPr>
              <a:t>bfwOut</a:t>
            </a:r>
            <a:r>
              <a:rPr lang="en-GB" b="1" dirty="0">
                <a:solidFill>
                  <a:srgbClr val="000000"/>
                </a:solidFill>
                <a:latin typeface="Courier New" panose="02070309020205020404" pitchFamily="49" charset="0"/>
              </a:rPr>
              <a:t>.close();</a:t>
            </a:r>
          </a:p>
          <a:p>
            <a:r>
              <a:rPr lang="en-GB" b="1" dirty="0">
                <a:solidFill>
                  <a:srgbClr val="000000"/>
                </a:solidFill>
                <a:latin typeface="Courier New" panose="02070309020205020404" pitchFamily="49" charset="0"/>
              </a:rPr>
              <a:t>}</a:t>
            </a:r>
            <a:endParaRPr lang="en-US" b="1" kern="0" dirty="0">
              <a:solidFill>
                <a:srgbClr val="000000"/>
              </a:solidFill>
              <a:latin typeface="Lucida Console" pitchFamily="49" charset="0"/>
              <a:cs typeface="Courier New" pitchFamily="49" charset="0"/>
            </a:endParaRPr>
          </a:p>
        </p:txBody>
      </p:sp>
    </p:spTree>
    <p:extLst>
      <p:ext uri="{BB962C8B-B14F-4D97-AF65-F5344CB8AC3E}">
        <p14:creationId xmlns:p14="http://schemas.microsoft.com/office/powerpoint/2010/main" val="38225259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The JDBC API allows us to connect to SQL databases from our Java applications.</a:t>
            </a:r>
          </a:p>
          <a:p>
            <a:endParaRPr lang="en-GB" dirty="0"/>
          </a:p>
          <a:p>
            <a:r>
              <a:rPr lang="en-GB" dirty="0"/>
              <a:t>Using a JDBC driver, with the location of the database and the credentials for accessing that database we can query the database for data and perform the CRUD functions.</a:t>
            </a:r>
          </a:p>
        </p:txBody>
      </p:sp>
      <p:sp>
        <p:nvSpPr>
          <p:cNvPr id="3" name="Title 2"/>
          <p:cNvSpPr>
            <a:spLocks noGrp="1"/>
          </p:cNvSpPr>
          <p:nvPr>
            <p:ph type="title"/>
          </p:nvPr>
        </p:nvSpPr>
        <p:spPr/>
        <p:txBody>
          <a:bodyPr>
            <a:normAutofit fontScale="90000"/>
          </a:bodyPr>
          <a:lstStyle/>
          <a:p>
            <a:r>
              <a:rPr lang="en-GB" dirty="0" smtClean="0"/>
              <a:t>JDBC</a:t>
            </a:r>
            <a:endParaRPr lang="en-GB" dirty="0"/>
          </a:p>
        </p:txBody>
      </p:sp>
      <p:sp>
        <p:nvSpPr>
          <p:cNvPr id="6" name="Content Placeholder 4"/>
          <p:cNvSpPr txBox="1">
            <a:spLocks/>
          </p:cNvSpPr>
          <p:nvPr/>
        </p:nvSpPr>
        <p:spPr>
          <a:xfrm>
            <a:off x="6306023" y="1989377"/>
            <a:ext cx="5298544" cy="4388318"/>
          </a:xfrm>
          <a:prstGeom prst="rect">
            <a:avLst/>
          </a:prstGeom>
          <a:solidFill>
            <a:schemeClr val="bg1">
              <a:lumMod val="95000"/>
            </a:scheme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1800" b="1" dirty="0" smtClean="0">
                <a:solidFill>
                  <a:srgbClr val="7F0055"/>
                </a:solidFill>
                <a:latin typeface="Consolas"/>
              </a:rPr>
              <a:t>public</a:t>
            </a:r>
            <a:r>
              <a:rPr lang="en-GB" sz="1800" b="1" dirty="0" smtClean="0">
                <a:solidFill>
                  <a:srgbClr val="000000"/>
                </a:solidFill>
                <a:latin typeface="Consolas"/>
              </a:rPr>
              <a:t> </a:t>
            </a:r>
            <a:r>
              <a:rPr lang="en-GB" sz="1800" b="1" dirty="0" smtClean="0">
                <a:solidFill>
                  <a:srgbClr val="7F0055"/>
                </a:solidFill>
                <a:latin typeface="Consolas"/>
              </a:rPr>
              <a:t>class</a:t>
            </a:r>
            <a:r>
              <a:rPr lang="en-GB" sz="1800" b="1" dirty="0" smtClean="0">
                <a:solidFill>
                  <a:srgbClr val="000000"/>
                </a:solidFill>
                <a:latin typeface="Consolas"/>
              </a:rPr>
              <a:t> </a:t>
            </a:r>
            <a:r>
              <a:rPr lang="en-GB" sz="1800" b="1" dirty="0" err="1" smtClean="0">
                <a:solidFill>
                  <a:srgbClr val="000000"/>
                </a:solidFill>
                <a:latin typeface="Consolas"/>
              </a:rPr>
              <a:t>JDBCExample</a:t>
            </a:r>
            <a:endParaRPr lang="en-GB" sz="1800" b="1" dirty="0" smtClean="0">
              <a:solidFill>
                <a:srgbClr val="000000"/>
              </a:solidFill>
              <a:latin typeface="Consolas"/>
            </a:endParaRPr>
          </a:p>
          <a:p>
            <a:pPr>
              <a:buClr>
                <a:srgbClr val="0A1419">
                  <a:lumMod val="90000"/>
                  <a:lumOff val="10000"/>
                </a:srgbClr>
              </a:buClr>
              <a:defRPr/>
            </a:pPr>
            <a:r>
              <a:rPr lang="en-GB" sz="1800" b="1" dirty="0" smtClean="0">
                <a:solidFill>
                  <a:srgbClr val="000000"/>
                </a:solidFill>
                <a:latin typeface="Consolas"/>
              </a:rPr>
              <a:t>{</a:t>
            </a:r>
          </a:p>
          <a:p>
            <a:pPr>
              <a:buClr>
                <a:srgbClr val="0A1419">
                  <a:lumMod val="90000"/>
                  <a:lumOff val="10000"/>
                </a:srgbClr>
              </a:buClr>
              <a:defRPr/>
            </a:pPr>
            <a:r>
              <a:rPr lang="en-GB" sz="1800" b="1" dirty="0" smtClean="0">
                <a:solidFill>
                  <a:srgbClr val="7F0055"/>
                </a:solidFill>
                <a:latin typeface="Consolas"/>
              </a:rPr>
              <a:t>  static</a:t>
            </a:r>
            <a:r>
              <a:rPr lang="en-GB" sz="1800" b="1" dirty="0" smtClean="0">
                <a:solidFill>
                  <a:srgbClr val="000000"/>
                </a:solidFill>
                <a:latin typeface="Consolas"/>
              </a:rPr>
              <a:t> </a:t>
            </a:r>
            <a:r>
              <a:rPr lang="en-GB" sz="1800" b="1" dirty="0" smtClean="0">
                <a:solidFill>
                  <a:srgbClr val="7F0055"/>
                </a:solidFill>
                <a:latin typeface="Consolas"/>
              </a:rPr>
              <a:t>final</a:t>
            </a:r>
            <a:r>
              <a:rPr lang="en-GB" sz="1800" b="1" dirty="0" smtClean="0">
                <a:solidFill>
                  <a:srgbClr val="000000"/>
                </a:solidFill>
                <a:latin typeface="Consolas"/>
              </a:rPr>
              <a:t> </a:t>
            </a:r>
            <a:r>
              <a:rPr lang="en-GB" sz="1800" b="1" dirty="0" smtClean="0">
                <a:solidFill>
                  <a:srgbClr val="000000"/>
                </a:solidFill>
                <a:highlight>
                  <a:srgbClr val="D4D4D4"/>
                </a:highlight>
                <a:latin typeface="Consolas"/>
              </a:rPr>
              <a:t>String </a:t>
            </a:r>
            <a:r>
              <a:rPr lang="en-GB" sz="1800" b="1" i="1" dirty="0" smtClean="0">
                <a:solidFill>
                  <a:srgbClr val="0000C0"/>
                </a:solidFill>
                <a:highlight>
                  <a:srgbClr val="D4D4D4"/>
                </a:highlight>
                <a:latin typeface="Consolas"/>
              </a:rPr>
              <a:t>JDBC_DRIVER</a:t>
            </a:r>
            <a:r>
              <a:rPr lang="en-GB" sz="1800" b="1" i="1" dirty="0" smtClean="0">
                <a:solidFill>
                  <a:srgbClr val="000000"/>
                </a:solidFill>
                <a:highlight>
                  <a:srgbClr val="D4D4D4"/>
                </a:highlight>
                <a:latin typeface="Consolas"/>
              </a:rPr>
              <a:t> = </a:t>
            </a:r>
            <a:br>
              <a:rPr lang="en-GB" sz="1800" b="1" i="1" dirty="0" smtClean="0">
                <a:solidFill>
                  <a:srgbClr val="000000"/>
                </a:solidFill>
                <a:highlight>
                  <a:srgbClr val="D4D4D4"/>
                </a:highlight>
                <a:latin typeface="Consolas"/>
              </a:rPr>
            </a:br>
            <a:r>
              <a:rPr lang="en-GB" sz="1800" b="1" i="1" dirty="0" smtClean="0">
                <a:solidFill>
                  <a:srgbClr val="000000"/>
                </a:solidFill>
                <a:highlight>
                  <a:srgbClr val="D4D4D4"/>
                </a:highlight>
                <a:latin typeface="Consolas"/>
              </a:rPr>
              <a:t>    </a:t>
            </a:r>
            <a:r>
              <a:rPr lang="en-GB" sz="1800" b="1" i="1" dirty="0" smtClean="0">
                <a:solidFill>
                  <a:srgbClr val="2A00FF"/>
                </a:solidFill>
                <a:highlight>
                  <a:srgbClr val="D4D4D4"/>
                </a:highlight>
                <a:latin typeface="Consolas"/>
              </a:rPr>
              <a:t>"</a:t>
            </a:r>
            <a:r>
              <a:rPr lang="en-GB" sz="1800" b="1" i="1" dirty="0" err="1" smtClean="0">
                <a:solidFill>
                  <a:srgbClr val="2A00FF"/>
                </a:solidFill>
                <a:highlight>
                  <a:srgbClr val="D4D4D4"/>
                </a:highlight>
                <a:latin typeface="Consolas"/>
              </a:rPr>
              <a:t>com.mysql.jdbc.Driver</a:t>
            </a:r>
            <a:r>
              <a:rPr lang="en-GB" sz="1800" b="1" i="1" dirty="0" smtClean="0">
                <a:solidFill>
                  <a:srgbClr val="2A00FF"/>
                </a:solidFill>
                <a:highlight>
                  <a:srgbClr val="D4D4D4"/>
                </a:highlight>
                <a:latin typeface="Consolas"/>
              </a:rPr>
              <a:t>"</a:t>
            </a:r>
            <a:r>
              <a:rPr lang="en-GB" sz="1800" b="1" i="1" dirty="0" smtClean="0">
                <a:solidFill>
                  <a:srgbClr val="000000"/>
                </a:solidFill>
                <a:highlight>
                  <a:srgbClr val="D4D4D4"/>
                </a:highlight>
                <a:latin typeface="Consolas"/>
              </a:rPr>
              <a:t>;</a:t>
            </a:r>
          </a:p>
          <a:p>
            <a:pPr>
              <a:buClr>
                <a:srgbClr val="0A1419">
                  <a:lumMod val="90000"/>
                  <a:lumOff val="10000"/>
                </a:srgbClr>
              </a:buClr>
              <a:defRPr/>
            </a:pPr>
            <a:r>
              <a:rPr lang="en-GB" sz="1800" b="1" dirty="0" smtClean="0">
                <a:solidFill>
                  <a:srgbClr val="7F0055"/>
                </a:solidFill>
                <a:latin typeface="Consolas"/>
              </a:rPr>
              <a:t>  static</a:t>
            </a:r>
            <a:r>
              <a:rPr lang="en-GB" sz="1800" b="1" dirty="0" smtClean="0">
                <a:solidFill>
                  <a:srgbClr val="000000"/>
                </a:solidFill>
                <a:latin typeface="Consolas"/>
              </a:rPr>
              <a:t> </a:t>
            </a:r>
            <a:r>
              <a:rPr lang="en-GB" sz="1800" b="1" dirty="0" smtClean="0">
                <a:solidFill>
                  <a:srgbClr val="7F0055"/>
                </a:solidFill>
                <a:latin typeface="Consolas"/>
              </a:rPr>
              <a:t>final</a:t>
            </a:r>
            <a:r>
              <a:rPr lang="en-GB" sz="1800" b="1" dirty="0" smtClean="0">
                <a:solidFill>
                  <a:srgbClr val="000000"/>
                </a:solidFill>
                <a:latin typeface="Consolas"/>
              </a:rPr>
              <a:t> </a:t>
            </a:r>
            <a:r>
              <a:rPr lang="en-GB" sz="1800" b="1" dirty="0" smtClean="0">
                <a:solidFill>
                  <a:srgbClr val="000000"/>
                </a:solidFill>
                <a:highlight>
                  <a:srgbClr val="D4D4D4"/>
                </a:highlight>
                <a:latin typeface="Consolas"/>
              </a:rPr>
              <a:t>String </a:t>
            </a:r>
            <a:r>
              <a:rPr lang="en-GB" sz="1800" b="1" i="1" dirty="0" smtClean="0">
                <a:solidFill>
                  <a:srgbClr val="0000C0"/>
                </a:solidFill>
                <a:highlight>
                  <a:srgbClr val="D4D4D4"/>
                </a:highlight>
                <a:latin typeface="Consolas"/>
              </a:rPr>
              <a:t>DB_URL</a:t>
            </a:r>
            <a:r>
              <a:rPr lang="en-GB" sz="1800" b="1" i="1" dirty="0" smtClean="0">
                <a:solidFill>
                  <a:srgbClr val="000000"/>
                </a:solidFill>
                <a:highlight>
                  <a:srgbClr val="D4D4D4"/>
                </a:highlight>
                <a:latin typeface="Consolas"/>
              </a:rPr>
              <a:t> =   </a:t>
            </a:r>
            <a:br>
              <a:rPr lang="en-GB" sz="1800" b="1" i="1" dirty="0" smtClean="0">
                <a:solidFill>
                  <a:srgbClr val="000000"/>
                </a:solidFill>
                <a:highlight>
                  <a:srgbClr val="D4D4D4"/>
                </a:highlight>
                <a:latin typeface="Consolas"/>
              </a:rPr>
            </a:br>
            <a:r>
              <a:rPr lang="en-GB" sz="1800" b="1" i="1" dirty="0" smtClean="0">
                <a:solidFill>
                  <a:srgbClr val="000000"/>
                </a:solidFill>
                <a:highlight>
                  <a:srgbClr val="D4D4D4"/>
                </a:highlight>
                <a:latin typeface="Consolas"/>
              </a:rPr>
              <a:t>    </a:t>
            </a:r>
            <a:r>
              <a:rPr lang="en-GB" sz="1800" b="1" i="1" dirty="0" smtClean="0">
                <a:solidFill>
                  <a:srgbClr val="2A00FF"/>
                </a:solidFill>
                <a:highlight>
                  <a:srgbClr val="D4D4D4"/>
                </a:highlight>
                <a:latin typeface="Consolas"/>
              </a:rPr>
              <a:t>"</a:t>
            </a:r>
            <a:r>
              <a:rPr lang="en-GB" sz="1800" b="1" i="1" dirty="0" err="1" smtClean="0">
                <a:solidFill>
                  <a:srgbClr val="2A00FF"/>
                </a:solidFill>
                <a:highlight>
                  <a:srgbClr val="D4D4D4"/>
                </a:highlight>
                <a:latin typeface="Consolas"/>
              </a:rPr>
              <a:t>jdbc:mysql</a:t>
            </a:r>
            <a:r>
              <a:rPr lang="en-GB" sz="1800" b="1" i="1" dirty="0" smtClean="0">
                <a:solidFill>
                  <a:srgbClr val="2A00FF"/>
                </a:solidFill>
                <a:highlight>
                  <a:srgbClr val="D4D4D4"/>
                </a:highlight>
                <a:latin typeface="Consolas"/>
              </a:rPr>
              <a:t>://localhost/</a:t>
            </a:r>
            <a:r>
              <a:rPr lang="en-GB" sz="1800" b="1" i="1" dirty="0" err="1" smtClean="0">
                <a:solidFill>
                  <a:srgbClr val="2A00FF"/>
                </a:solidFill>
                <a:highlight>
                  <a:srgbClr val="D4D4D4"/>
                </a:highlight>
                <a:latin typeface="Consolas"/>
              </a:rPr>
              <a:t>dbexample</a:t>
            </a:r>
            <a:r>
              <a:rPr lang="en-GB" sz="1800" b="1" i="1" dirty="0" smtClean="0">
                <a:solidFill>
                  <a:srgbClr val="2A00FF"/>
                </a:solidFill>
                <a:highlight>
                  <a:srgbClr val="D4D4D4"/>
                </a:highlight>
                <a:latin typeface="Consolas"/>
              </a:rPr>
              <a:t>"</a:t>
            </a:r>
            <a:r>
              <a:rPr lang="en-GB" sz="1800" b="1" i="1" dirty="0" smtClean="0">
                <a:solidFill>
                  <a:srgbClr val="000000"/>
                </a:solidFill>
                <a:highlight>
                  <a:srgbClr val="D4D4D4"/>
                </a:highlight>
                <a:latin typeface="Consolas"/>
              </a:rPr>
              <a:t>;</a:t>
            </a:r>
          </a:p>
          <a:p>
            <a:pPr>
              <a:buClr>
                <a:srgbClr val="0A1419">
                  <a:lumMod val="90000"/>
                  <a:lumOff val="10000"/>
                </a:srgbClr>
              </a:buClr>
              <a:defRPr/>
            </a:pPr>
            <a:endParaRPr lang="en-GB" sz="1800" b="1" dirty="0" smtClean="0">
              <a:solidFill>
                <a:srgbClr val="F7F7F7">
                  <a:lumMod val="25000"/>
                </a:srgbClr>
              </a:solidFill>
              <a:latin typeface="Consolas"/>
            </a:endParaRPr>
          </a:p>
          <a:p>
            <a:pPr>
              <a:buClr>
                <a:srgbClr val="0A1419">
                  <a:lumMod val="90000"/>
                  <a:lumOff val="10000"/>
                </a:srgbClr>
              </a:buClr>
              <a:defRPr/>
            </a:pPr>
            <a:r>
              <a:rPr lang="en-GB" sz="1800" b="1" dirty="0" smtClean="0">
                <a:solidFill>
                  <a:srgbClr val="7F0055"/>
                </a:solidFill>
                <a:latin typeface="Consolas"/>
              </a:rPr>
              <a:t>  static</a:t>
            </a:r>
            <a:r>
              <a:rPr lang="en-GB" sz="1800" b="1" dirty="0" smtClean="0">
                <a:solidFill>
                  <a:srgbClr val="000000"/>
                </a:solidFill>
                <a:latin typeface="Consolas"/>
              </a:rPr>
              <a:t> </a:t>
            </a:r>
            <a:r>
              <a:rPr lang="en-GB" sz="1800" b="1" dirty="0" smtClean="0">
                <a:solidFill>
                  <a:srgbClr val="7F0055"/>
                </a:solidFill>
                <a:latin typeface="Consolas"/>
              </a:rPr>
              <a:t>final</a:t>
            </a:r>
            <a:r>
              <a:rPr lang="en-GB" sz="1800" b="1" dirty="0" smtClean="0">
                <a:solidFill>
                  <a:srgbClr val="000000"/>
                </a:solidFill>
                <a:latin typeface="Consolas"/>
              </a:rPr>
              <a:t> </a:t>
            </a:r>
            <a:r>
              <a:rPr lang="en-GB" sz="1800" b="1" dirty="0" smtClean="0">
                <a:solidFill>
                  <a:srgbClr val="000000"/>
                </a:solidFill>
                <a:highlight>
                  <a:srgbClr val="D4D4D4"/>
                </a:highlight>
                <a:latin typeface="Consolas"/>
              </a:rPr>
              <a:t>String </a:t>
            </a:r>
            <a:r>
              <a:rPr lang="en-GB" sz="1800" b="1" i="1" dirty="0" smtClean="0">
                <a:solidFill>
                  <a:srgbClr val="0000C0"/>
                </a:solidFill>
                <a:highlight>
                  <a:srgbClr val="D4D4D4"/>
                </a:highlight>
                <a:latin typeface="Consolas"/>
              </a:rPr>
              <a:t>USER</a:t>
            </a:r>
            <a:r>
              <a:rPr lang="en-GB" sz="1800" b="1" i="1" dirty="0" smtClean="0">
                <a:solidFill>
                  <a:srgbClr val="000000"/>
                </a:solidFill>
                <a:highlight>
                  <a:srgbClr val="D4D4D4"/>
                </a:highlight>
                <a:latin typeface="Consolas"/>
              </a:rPr>
              <a:t> = </a:t>
            </a:r>
            <a:r>
              <a:rPr lang="en-GB" sz="1800" b="1" i="1" dirty="0" smtClean="0">
                <a:solidFill>
                  <a:srgbClr val="2A00FF"/>
                </a:solidFill>
                <a:highlight>
                  <a:srgbClr val="D4D4D4"/>
                </a:highlight>
                <a:latin typeface="Consolas"/>
              </a:rPr>
              <a:t>"username"</a:t>
            </a:r>
            <a:r>
              <a:rPr lang="en-GB" sz="1800" b="1" i="1" dirty="0" smtClean="0">
                <a:solidFill>
                  <a:srgbClr val="000000"/>
                </a:solidFill>
                <a:highlight>
                  <a:srgbClr val="D4D4D4"/>
                </a:highlight>
                <a:latin typeface="Consolas"/>
              </a:rPr>
              <a:t>;</a:t>
            </a:r>
          </a:p>
          <a:p>
            <a:pPr>
              <a:buClr>
                <a:srgbClr val="0A1419">
                  <a:lumMod val="90000"/>
                  <a:lumOff val="10000"/>
                </a:srgbClr>
              </a:buClr>
              <a:defRPr/>
            </a:pPr>
            <a:r>
              <a:rPr lang="en-GB" sz="1800" b="1" dirty="0" smtClean="0">
                <a:solidFill>
                  <a:srgbClr val="7F0055"/>
                </a:solidFill>
                <a:latin typeface="Consolas"/>
              </a:rPr>
              <a:t>  static</a:t>
            </a:r>
            <a:r>
              <a:rPr lang="en-GB" sz="1800" b="1" dirty="0" smtClean="0">
                <a:solidFill>
                  <a:srgbClr val="000000"/>
                </a:solidFill>
                <a:latin typeface="Consolas"/>
              </a:rPr>
              <a:t> </a:t>
            </a:r>
            <a:r>
              <a:rPr lang="en-GB" sz="1800" b="1" dirty="0" smtClean="0">
                <a:solidFill>
                  <a:srgbClr val="7F0055"/>
                </a:solidFill>
                <a:latin typeface="Consolas"/>
              </a:rPr>
              <a:t>final</a:t>
            </a:r>
            <a:r>
              <a:rPr lang="en-GB" sz="1800" b="1" dirty="0" smtClean="0">
                <a:solidFill>
                  <a:srgbClr val="000000"/>
                </a:solidFill>
                <a:latin typeface="Consolas"/>
              </a:rPr>
              <a:t> </a:t>
            </a:r>
            <a:r>
              <a:rPr lang="en-GB" sz="1800" b="1" dirty="0" smtClean="0">
                <a:solidFill>
                  <a:srgbClr val="000000"/>
                </a:solidFill>
                <a:highlight>
                  <a:srgbClr val="D4D4D4"/>
                </a:highlight>
                <a:latin typeface="Consolas"/>
              </a:rPr>
              <a:t>String </a:t>
            </a:r>
            <a:r>
              <a:rPr lang="en-GB" sz="1800" b="1" i="1" dirty="0" smtClean="0">
                <a:solidFill>
                  <a:srgbClr val="0000C0"/>
                </a:solidFill>
                <a:highlight>
                  <a:srgbClr val="D4D4D4"/>
                </a:highlight>
                <a:latin typeface="Consolas"/>
              </a:rPr>
              <a:t>PASS</a:t>
            </a:r>
            <a:r>
              <a:rPr lang="en-GB" sz="1800" b="1" i="1" dirty="0" smtClean="0">
                <a:solidFill>
                  <a:srgbClr val="000000"/>
                </a:solidFill>
                <a:highlight>
                  <a:srgbClr val="D4D4D4"/>
                </a:highlight>
                <a:latin typeface="Consolas"/>
              </a:rPr>
              <a:t> = </a:t>
            </a:r>
            <a:r>
              <a:rPr lang="en-GB" sz="1800" b="1" i="1" dirty="0" smtClean="0">
                <a:solidFill>
                  <a:srgbClr val="2A00FF"/>
                </a:solidFill>
                <a:highlight>
                  <a:srgbClr val="D4D4D4"/>
                </a:highlight>
                <a:latin typeface="Consolas"/>
              </a:rPr>
              <a:t>"password"</a:t>
            </a:r>
            <a:r>
              <a:rPr lang="en-GB" sz="1800" b="1" i="1" dirty="0" smtClean="0">
                <a:solidFill>
                  <a:srgbClr val="000000"/>
                </a:solidFill>
                <a:highlight>
                  <a:srgbClr val="D4D4D4"/>
                </a:highlight>
                <a:latin typeface="Consolas"/>
              </a:rPr>
              <a:t>;</a:t>
            </a:r>
            <a:endParaRPr lang="en-GB" sz="1800" b="1" dirty="0" smtClean="0">
              <a:solidFill>
                <a:srgbClr val="F7F7F7">
                  <a:lumMod val="25000"/>
                </a:srgbClr>
              </a:solidFill>
            </a:endParaRPr>
          </a:p>
          <a:p>
            <a:pPr>
              <a:buClr>
                <a:srgbClr val="0A1419">
                  <a:lumMod val="90000"/>
                  <a:lumOff val="10000"/>
                </a:srgbClr>
              </a:buClr>
              <a:defRPr/>
            </a:pPr>
            <a:endParaRPr lang="en-GB" sz="1800" b="1" dirty="0">
              <a:solidFill>
                <a:srgbClr val="F7F7F7">
                  <a:lumMod val="25000"/>
                </a:srgbClr>
              </a:solidFill>
            </a:endParaRPr>
          </a:p>
        </p:txBody>
      </p:sp>
    </p:spTree>
    <p:extLst>
      <p:ext uri="{BB962C8B-B14F-4D97-AF65-F5344CB8AC3E}">
        <p14:creationId xmlns:p14="http://schemas.microsoft.com/office/powerpoint/2010/main" val="7817045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The first thing we need to do is open the connection to the database.</a:t>
            </a:r>
          </a:p>
          <a:p>
            <a:endParaRPr lang="en-GB" dirty="0"/>
          </a:p>
        </p:txBody>
      </p:sp>
      <p:sp>
        <p:nvSpPr>
          <p:cNvPr id="3" name="Title 2"/>
          <p:cNvSpPr>
            <a:spLocks noGrp="1"/>
          </p:cNvSpPr>
          <p:nvPr>
            <p:ph type="title"/>
          </p:nvPr>
        </p:nvSpPr>
        <p:spPr/>
        <p:txBody>
          <a:bodyPr>
            <a:normAutofit fontScale="90000"/>
          </a:bodyPr>
          <a:lstStyle/>
          <a:p>
            <a:r>
              <a:rPr lang="en-GB" dirty="0" smtClean="0"/>
              <a:t>Opening a connection</a:t>
            </a:r>
            <a:endParaRPr lang="en-GB" dirty="0"/>
          </a:p>
        </p:txBody>
      </p:sp>
      <p:sp>
        <p:nvSpPr>
          <p:cNvPr id="6" name="Content Placeholder 4"/>
          <p:cNvSpPr txBox="1">
            <a:spLocks/>
          </p:cNvSpPr>
          <p:nvPr/>
        </p:nvSpPr>
        <p:spPr>
          <a:xfrm>
            <a:off x="6430484" y="1929600"/>
            <a:ext cx="5305783" cy="3457047"/>
          </a:xfrm>
          <a:prstGeom prst="rect">
            <a:avLst/>
          </a:prstGeom>
          <a:solidFill>
            <a:schemeClr val="bg1">
              <a:lumMod val="95000"/>
            </a:schemeClr>
          </a:solidFill>
        </p:spPr>
        <p:txBody>
          <a:bodyPr vert="horz" lIns="91440" tIns="45720" rIns="91440" bIns="45720" rtlCol="0">
            <a:norm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1800" b="1" dirty="0" smtClean="0">
                <a:solidFill>
                  <a:srgbClr val="7F0055"/>
                </a:solidFill>
                <a:latin typeface="Consolas"/>
              </a:rPr>
              <a:t>public</a:t>
            </a:r>
            <a:r>
              <a:rPr lang="en-GB" sz="1800" b="1" dirty="0" smtClean="0">
                <a:solidFill>
                  <a:srgbClr val="000000"/>
                </a:solidFill>
                <a:latin typeface="Consolas"/>
              </a:rPr>
              <a:t> </a:t>
            </a:r>
            <a:r>
              <a:rPr lang="en-GB" sz="1800" b="1" dirty="0" smtClean="0">
                <a:solidFill>
                  <a:srgbClr val="7F0055"/>
                </a:solidFill>
                <a:latin typeface="Consolas"/>
              </a:rPr>
              <a:t>void</a:t>
            </a:r>
            <a:r>
              <a:rPr lang="en-GB" sz="1800" b="1" dirty="0" smtClean="0">
                <a:solidFill>
                  <a:srgbClr val="000000"/>
                </a:solidFill>
                <a:latin typeface="Consolas"/>
              </a:rPr>
              <a:t> </a:t>
            </a:r>
            <a:r>
              <a:rPr lang="en-GB" sz="1800" b="1" dirty="0" err="1" smtClean="0">
                <a:solidFill>
                  <a:srgbClr val="000000"/>
                </a:solidFill>
                <a:latin typeface="Consolas"/>
              </a:rPr>
              <a:t>accessDB</a:t>
            </a:r>
            <a:r>
              <a:rPr lang="en-GB" sz="1800" b="1" dirty="0" smtClean="0">
                <a:solidFill>
                  <a:srgbClr val="000000"/>
                </a:solidFill>
                <a:latin typeface="Consolas"/>
              </a:rPr>
              <a:t>() {</a:t>
            </a:r>
          </a:p>
          <a:p>
            <a:pPr>
              <a:buClr>
                <a:srgbClr val="0A1419">
                  <a:lumMod val="90000"/>
                  <a:lumOff val="10000"/>
                </a:srgbClr>
              </a:buClr>
              <a:defRPr/>
            </a:pPr>
            <a:r>
              <a:rPr lang="en-GB" sz="1800" b="1" dirty="0" smtClean="0">
                <a:solidFill>
                  <a:srgbClr val="000000"/>
                </a:solidFill>
                <a:latin typeface="Consolas"/>
              </a:rPr>
              <a:t>  Connection </a:t>
            </a:r>
            <a:r>
              <a:rPr lang="en-GB" sz="1800" b="1" dirty="0" smtClean="0">
                <a:solidFill>
                  <a:srgbClr val="6A3E3E"/>
                </a:solidFill>
                <a:latin typeface="Consolas"/>
              </a:rPr>
              <a:t>conn</a:t>
            </a:r>
            <a:r>
              <a:rPr lang="en-GB" sz="1800" b="1" dirty="0" smtClean="0">
                <a:solidFill>
                  <a:srgbClr val="000000"/>
                </a:solidFill>
                <a:latin typeface="Consolas"/>
              </a:rPr>
              <a:t> = </a:t>
            </a:r>
            <a:r>
              <a:rPr lang="en-GB" sz="1800" b="1" dirty="0" smtClean="0">
                <a:solidFill>
                  <a:srgbClr val="7F0055"/>
                </a:solidFill>
                <a:latin typeface="Consolas"/>
              </a:rPr>
              <a:t>null</a:t>
            </a:r>
            <a:r>
              <a:rPr lang="en-GB" sz="1800" b="1" dirty="0" smtClean="0">
                <a:solidFill>
                  <a:srgbClr val="000000"/>
                </a:solidFill>
                <a:latin typeface="Consolas"/>
              </a:rPr>
              <a:t>;</a:t>
            </a:r>
          </a:p>
          <a:p>
            <a:pPr>
              <a:buClr>
                <a:srgbClr val="0A1419">
                  <a:lumMod val="90000"/>
                  <a:lumOff val="10000"/>
                </a:srgbClr>
              </a:buClr>
              <a:defRPr/>
            </a:pPr>
            <a:r>
              <a:rPr lang="en-GB" sz="1800" b="1" dirty="0" smtClean="0">
                <a:solidFill>
                  <a:srgbClr val="000000"/>
                </a:solidFill>
                <a:latin typeface="Consolas"/>
              </a:rPr>
              <a:t>  Statement </a:t>
            </a:r>
            <a:r>
              <a:rPr lang="en-GB" sz="1800" b="1" dirty="0" err="1" smtClean="0">
                <a:solidFill>
                  <a:srgbClr val="6A3E3E"/>
                </a:solidFill>
                <a:latin typeface="Consolas"/>
              </a:rPr>
              <a:t>stmt</a:t>
            </a:r>
            <a:r>
              <a:rPr lang="en-GB" sz="1800" b="1" dirty="0" smtClean="0">
                <a:solidFill>
                  <a:srgbClr val="000000"/>
                </a:solidFill>
                <a:latin typeface="Consolas"/>
              </a:rPr>
              <a:t> = </a:t>
            </a:r>
            <a:r>
              <a:rPr lang="en-GB" sz="1800" b="1" dirty="0" smtClean="0">
                <a:solidFill>
                  <a:srgbClr val="7F0055"/>
                </a:solidFill>
                <a:latin typeface="Consolas"/>
              </a:rPr>
              <a:t>null</a:t>
            </a:r>
            <a:r>
              <a:rPr lang="en-GB" sz="1800" b="1" dirty="0" smtClean="0">
                <a:solidFill>
                  <a:srgbClr val="000000"/>
                </a:solidFill>
                <a:latin typeface="Consolas"/>
              </a:rPr>
              <a:t>;</a:t>
            </a:r>
          </a:p>
          <a:p>
            <a:pPr>
              <a:buClr>
                <a:srgbClr val="0A1419">
                  <a:lumMod val="90000"/>
                  <a:lumOff val="10000"/>
                </a:srgbClr>
              </a:buClr>
              <a:defRPr/>
            </a:pPr>
            <a:r>
              <a:rPr lang="en-GB" sz="1800" b="1" dirty="0" smtClean="0">
                <a:solidFill>
                  <a:srgbClr val="000000"/>
                </a:solidFill>
                <a:latin typeface="Consolas"/>
              </a:rPr>
              <a:t>…</a:t>
            </a:r>
          </a:p>
          <a:p>
            <a:pPr>
              <a:buClr>
                <a:srgbClr val="0A1419">
                  <a:lumMod val="90000"/>
                  <a:lumOff val="10000"/>
                </a:srgbClr>
              </a:buClr>
              <a:defRPr/>
            </a:pPr>
            <a:r>
              <a:rPr lang="en-GB" sz="1800" b="1" dirty="0" err="1" smtClean="0">
                <a:solidFill>
                  <a:srgbClr val="000000"/>
                </a:solidFill>
                <a:latin typeface="Consolas"/>
              </a:rPr>
              <a:t>Class.</a:t>
            </a:r>
            <a:r>
              <a:rPr lang="en-GB" sz="1800" b="1" i="1" dirty="0" err="1" smtClean="0">
                <a:solidFill>
                  <a:srgbClr val="000000"/>
                </a:solidFill>
                <a:latin typeface="Consolas"/>
              </a:rPr>
              <a:t>forName</a:t>
            </a:r>
            <a:r>
              <a:rPr lang="en-GB" sz="1800" b="1" i="1" dirty="0" smtClean="0">
                <a:solidFill>
                  <a:srgbClr val="000000"/>
                </a:solidFill>
                <a:latin typeface="Consolas"/>
              </a:rPr>
              <a:t>(</a:t>
            </a:r>
            <a:r>
              <a:rPr lang="en-GB" sz="1800" b="1" i="1" dirty="0" smtClean="0">
                <a:solidFill>
                  <a:srgbClr val="2A00FF"/>
                </a:solidFill>
                <a:latin typeface="Consolas"/>
              </a:rPr>
              <a:t>“</a:t>
            </a:r>
            <a:r>
              <a:rPr lang="en-GB" sz="1800" b="1" i="1" dirty="0" err="1" smtClean="0">
                <a:solidFill>
                  <a:srgbClr val="2A00FF"/>
                </a:solidFill>
                <a:latin typeface="Consolas"/>
              </a:rPr>
              <a:t>com.mysql.jdbc.Driver</a:t>
            </a:r>
            <a:r>
              <a:rPr lang="en-GB" sz="1800" b="1" i="1" dirty="0" smtClean="0">
                <a:solidFill>
                  <a:srgbClr val="2A00FF"/>
                </a:solidFill>
                <a:latin typeface="Consolas"/>
              </a:rPr>
              <a:t>”</a:t>
            </a:r>
            <a:r>
              <a:rPr lang="en-GB" sz="1800" b="1" i="1" dirty="0" smtClean="0">
                <a:solidFill>
                  <a:srgbClr val="000000"/>
                </a:solidFill>
                <a:latin typeface="Consolas"/>
              </a:rPr>
              <a:t>);</a:t>
            </a:r>
            <a:endParaRPr lang="en-GB" sz="1800" b="1" dirty="0" smtClean="0">
              <a:solidFill>
                <a:srgbClr val="F7F7F7">
                  <a:lumMod val="25000"/>
                </a:srgbClr>
              </a:solidFill>
              <a:latin typeface="Consolas"/>
            </a:endParaRPr>
          </a:p>
          <a:p>
            <a:pPr>
              <a:buClr>
                <a:srgbClr val="0A1419">
                  <a:lumMod val="90000"/>
                  <a:lumOff val="10000"/>
                </a:srgbClr>
              </a:buClr>
              <a:defRPr/>
            </a:pPr>
            <a:r>
              <a:rPr lang="en-GB" sz="1800" b="1" dirty="0" smtClean="0">
                <a:solidFill>
                  <a:srgbClr val="000000"/>
                </a:solidFill>
                <a:latin typeface="Consolas"/>
              </a:rPr>
              <a:t>    System.</a:t>
            </a:r>
            <a:r>
              <a:rPr lang="en-GB" sz="1800" b="1" i="1" dirty="0" smtClean="0">
                <a:solidFill>
                  <a:srgbClr val="0000C0"/>
                </a:solidFill>
                <a:latin typeface="Consolas"/>
              </a:rPr>
              <a:t>out</a:t>
            </a:r>
            <a:r>
              <a:rPr lang="en-GB" sz="1800" b="1" i="1" dirty="0" smtClean="0">
                <a:solidFill>
                  <a:srgbClr val="000000"/>
                </a:solidFill>
                <a:latin typeface="Consolas"/>
              </a:rPr>
              <a:t>.println(</a:t>
            </a:r>
            <a:r>
              <a:rPr lang="en-GB" sz="1800" b="1" i="1" dirty="0" smtClean="0">
                <a:solidFill>
                  <a:srgbClr val="2A00FF"/>
                </a:solidFill>
                <a:latin typeface="Consolas"/>
              </a:rPr>
              <a:t>“Connecting to database...”</a:t>
            </a:r>
            <a:r>
              <a:rPr lang="en-GB" sz="1800" b="1" i="1" dirty="0" smtClean="0">
                <a:solidFill>
                  <a:srgbClr val="000000"/>
                </a:solidFill>
                <a:latin typeface="Consolas"/>
              </a:rPr>
              <a:t>);</a:t>
            </a:r>
          </a:p>
          <a:p>
            <a:pPr>
              <a:buClr>
                <a:srgbClr val="0A1419">
                  <a:lumMod val="90000"/>
                  <a:lumOff val="10000"/>
                </a:srgbClr>
              </a:buClr>
              <a:defRPr/>
            </a:pPr>
            <a:r>
              <a:rPr lang="en-GB" sz="1800" b="1" dirty="0" smtClean="0">
                <a:solidFill>
                  <a:srgbClr val="6A3E3E"/>
                </a:solidFill>
                <a:latin typeface="Consolas"/>
              </a:rPr>
              <a:t>    conn</a:t>
            </a:r>
            <a:r>
              <a:rPr lang="en-GB" sz="1800" b="1" dirty="0" smtClean="0">
                <a:solidFill>
                  <a:srgbClr val="000000"/>
                </a:solidFill>
                <a:latin typeface="Consolas"/>
              </a:rPr>
              <a:t> = </a:t>
            </a:r>
            <a:r>
              <a:rPr lang="en-GB" sz="1800" b="1" dirty="0" err="1" smtClean="0">
                <a:solidFill>
                  <a:srgbClr val="000000"/>
                </a:solidFill>
                <a:latin typeface="Consolas"/>
              </a:rPr>
              <a:t>DriverManager.</a:t>
            </a:r>
            <a:r>
              <a:rPr lang="en-GB" sz="1800" b="1" i="1" dirty="0" err="1" smtClean="0">
                <a:solidFill>
                  <a:srgbClr val="000000"/>
                </a:solidFill>
                <a:latin typeface="Consolas"/>
              </a:rPr>
              <a:t>getConnection</a:t>
            </a:r>
            <a:r>
              <a:rPr lang="en-GB" sz="1800" b="1" i="1" dirty="0" smtClean="0">
                <a:solidFill>
                  <a:srgbClr val="000000"/>
                </a:solidFill>
                <a:latin typeface="Consolas"/>
              </a:rPr>
              <a:t>(</a:t>
            </a:r>
            <a:r>
              <a:rPr lang="en-GB" sz="1800" b="1" i="1" dirty="0" smtClean="0">
                <a:solidFill>
                  <a:srgbClr val="0000C0"/>
                </a:solidFill>
                <a:latin typeface="Consolas"/>
              </a:rPr>
              <a:t>DB_URL</a:t>
            </a:r>
            <a:r>
              <a:rPr lang="en-GB" sz="1800" b="1" i="1" dirty="0" smtClean="0">
                <a:solidFill>
                  <a:srgbClr val="000000"/>
                </a:solidFill>
                <a:latin typeface="Consolas"/>
              </a:rPr>
              <a:t>, </a:t>
            </a:r>
            <a:r>
              <a:rPr lang="en-GB" sz="1800" b="1" i="1" dirty="0" smtClean="0">
                <a:solidFill>
                  <a:srgbClr val="0000C0"/>
                </a:solidFill>
                <a:latin typeface="Consolas"/>
              </a:rPr>
              <a:t>USER</a:t>
            </a:r>
            <a:r>
              <a:rPr lang="en-GB" sz="1800" b="1" i="1" dirty="0" smtClean="0">
                <a:solidFill>
                  <a:srgbClr val="000000"/>
                </a:solidFill>
                <a:latin typeface="Consolas"/>
              </a:rPr>
              <a:t>, </a:t>
            </a:r>
            <a:r>
              <a:rPr lang="en-GB" sz="1800" b="1" i="1" dirty="0" smtClean="0">
                <a:solidFill>
                  <a:srgbClr val="0000C0"/>
                </a:solidFill>
                <a:latin typeface="Consolas"/>
              </a:rPr>
              <a:t>PASS</a:t>
            </a:r>
            <a:r>
              <a:rPr lang="en-GB" sz="1800" b="1" i="1" dirty="0" smtClean="0">
                <a:solidFill>
                  <a:srgbClr val="000000"/>
                </a:solidFill>
                <a:latin typeface="Consolas"/>
              </a:rPr>
              <a:t>);</a:t>
            </a:r>
          </a:p>
          <a:p>
            <a:pPr>
              <a:buClr>
                <a:srgbClr val="0A1419">
                  <a:lumMod val="90000"/>
                  <a:lumOff val="10000"/>
                </a:srgbClr>
              </a:buClr>
              <a:defRPr/>
            </a:pPr>
            <a:r>
              <a:rPr lang="en-GB" sz="1800" b="1" i="1" dirty="0" smtClean="0">
                <a:solidFill>
                  <a:srgbClr val="000000"/>
                </a:solidFill>
                <a:latin typeface="Consolas"/>
              </a:rPr>
              <a:t>…</a:t>
            </a:r>
            <a:endParaRPr lang="en-GB" sz="1800" b="1" i="1" dirty="0">
              <a:solidFill>
                <a:srgbClr val="000000"/>
              </a:solidFill>
              <a:latin typeface="Consolas"/>
            </a:endParaRPr>
          </a:p>
        </p:txBody>
      </p:sp>
    </p:spTree>
    <p:extLst>
      <p:ext uri="{BB962C8B-B14F-4D97-AF65-F5344CB8AC3E}">
        <p14:creationId xmlns:p14="http://schemas.microsoft.com/office/powerpoint/2010/main" val="2924112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This block of code will create a new entry into the table Languages using the connection we opened earlier.</a:t>
            </a:r>
          </a:p>
          <a:p>
            <a:endParaRPr lang="en-GB" dirty="0"/>
          </a:p>
          <a:p>
            <a:r>
              <a:rPr lang="en-GB" dirty="0"/>
              <a:t>First it will create a statement,</a:t>
            </a:r>
          </a:p>
          <a:p>
            <a:r>
              <a:rPr lang="en-GB" dirty="0"/>
              <a:t>Then it will take the SQL query as a String.</a:t>
            </a:r>
          </a:p>
          <a:p>
            <a:r>
              <a:rPr lang="en-GB" dirty="0"/>
              <a:t>Finally it will Execute that query.</a:t>
            </a:r>
          </a:p>
        </p:txBody>
      </p:sp>
      <p:sp>
        <p:nvSpPr>
          <p:cNvPr id="3" name="Title 2"/>
          <p:cNvSpPr>
            <a:spLocks noGrp="1"/>
          </p:cNvSpPr>
          <p:nvPr>
            <p:ph type="title"/>
          </p:nvPr>
        </p:nvSpPr>
        <p:spPr/>
        <p:txBody>
          <a:bodyPr>
            <a:normAutofit fontScale="90000"/>
          </a:bodyPr>
          <a:lstStyle/>
          <a:p>
            <a:r>
              <a:rPr lang="en-GB" dirty="0" smtClean="0"/>
              <a:t>C - Create</a:t>
            </a:r>
            <a:endParaRPr lang="en-GB" dirty="0"/>
          </a:p>
        </p:txBody>
      </p:sp>
      <p:sp>
        <p:nvSpPr>
          <p:cNvPr id="7" name="Content Placeholder 4"/>
          <p:cNvSpPr txBox="1">
            <a:spLocks/>
          </p:cNvSpPr>
          <p:nvPr/>
        </p:nvSpPr>
        <p:spPr>
          <a:xfrm>
            <a:off x="6353310" y="1929600"/>
            <a:ext cx="5445548" cy="2749976"/>
          </a:xfrm>
          <a:prstGeom prst="rect">
            <a:avLst/>
          </a:prstGeom>
          <a:solidFill>
            <a:schemeClr val="bg1">
              <a:lumMod val="95000"/>
            </a:scheme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1800" b="1" dirty="0" smtClean="0">
                <a:solidFill>
                  <a:srgbClr val="000000"/>
                </a:solidFill>
                <a:latin typeface="Consolas"/>
              </a:rPr>
              <a:t>System.</a:t>
            </a:r>
            <a:r>
              <a:rPr lang="en-GB" sz="1800" b="1" i="1" dirty="0" smtClean="0">
                <a:solidFill>
                  <a:srgbClr val="0000C0"/>
                </a:solidFill>
                <a:latin typeface="Consolas"/>
              </a:rPr>
              <a:t>out</a:t>
            </a:r>
            <a:r>
              <a:rPr lang="en-GB" sz="1800" b="1" i="1" dirty="0" smtClean="0">
                <a:solidFill>
                  <a:srgbClr val="000000"/>
                </a:solidFill>
                <a:latin typeface="Consolas"/>
              </a:rPr>
              <a:t>.println(</a:t>
            </a:r>
            <a:r>
              <a:rPr lang="en-GB" sz="1800" b="1" i="1" dirty="0" smtClean="0">
                <a:solidFill>
                  <a:srgbClr val="2A00FF"/>
                </a:solidFill>
                <a:latin typeface="Consolas"/>
              </a:rPr>
              <a:t>“Inserting records into the table...”</a:t>
            </a:r>
            <a:r>
              <a:rPr lang="en-GB" sz="1800" b="1" i="1" dirty="0" smtClean="0">
                <a:solidFill>
                  <a:srgbClr val="000000"/>
                </a:solidFill>
                <a:latin typeface="Consolas"/>
              </a:rPr>
              <a:t>);</a:t>
            </a:r>
          </a:p>
          <a:p>
            <a:pPr>
              <a:buClr>
                <a:srgbClr val="0A1419">
                  <a:lumMod val="90000"/>
                  <a:lumOff val="10000"/>
                </a:srgbClr>
              </a:buClr>
              <a:defRPr/>
            </a:pPr>
            <a:r>
              <a:rPr lang="en-GB" sz="1800" b="1" dirty="0" err="1" smtClean="0">
                <a:solidFill>
                  <a:srgbClr val="6A3E3E"/>
                </a:solidFill>
                <a:latin typeface="Consolas"/>
              </a:rPr>
              <a:t>stmt</a:t>
            </a:r>
            <a:r>
              <a:rPr lang="en-GB" sz="1800" b="1" dirty="0" smtClean="0">
                <a:solidFill>
                  <a:srgbClr val="000000"/>
                </a:solidFill>
                <a:latin typeface="Consolas"/>
              </a:rPr>
              <a:t> = </a:t>
            </a:r>
            <a:r>
              <a:rPr lang="en-GB" sz="1800" b="1" dirty="0" err="1" smtClean="0">
                <a:solidFill>
                  <a:srgbClr val="6A3E3E"/>
                </a:solidFill>
                <a:latin typeface="Consolas"/>
              </a:rPr>
              <a:t>conn</a:t>
            </a:r>
            <a:r>
              <a:rPr lang="en-GB" sz="1800" b="1" dirty="0" err="1" smtClean="0">
                <a:solidFill>
                  <a:srgbClr val="000000"/>
                </a:solidFill>
                <a:latin typeface="Consolas"/>
              </a:rPr>
              <a:t>.createStatement</a:t>
            </a:r>
            <a:r>
              <a:rPr lang="en-GB" sz="1800" b="1" dirty="0" smtClean="0">
                <a:solidFill>
                  <a:srgbClr val="000000"/>
                </a:solidFill>
                <a:latin typeface="Consolas"/>
              </a:rPr>
              <a:t>();</a:t>
            </a:r>
          </a:p>
          <a:p>
            <a:pPr>
              <a:buClr>
                <a:srgbClr val="0A1419">
                  <a:lumMod val="90000"/>
                  <a:lumOff val="10000"/>
                </a:srgbClr>
              </a:buClr>
              <a:defRPr/>
            </a:pPr>
            <a:r>
              <a:rPr lang="en-GB" sz="1800" b="1" dirty="0" smtClean="0">
                <a:solidFill>
                  <a:srgbClr val="000000"/>
                </a:solidFill>
                <a:latin typeface="Consolas"/>
              </a:rPr>
              <a:t>String </a:t>
            </a:r>
            <a:r>
              <a:rPr lang="en-GB" sz="1800" b="1" dirty="0" err="1" smtClean="0">
                <a:solidFill>
                  <a:srgbClr val="6A3E3E"/>
                </a:solidFill>
                <a:latin typeface="Consolas"/>
              </a:rPr>
              <a:t>sql</a:t>
            </a:r>
            <a:r>
              <a:rPr lang="en-GB" sz="1800" b="1" dirty="0" smtClean="0">
                <a:solidFill>
                  <a:srgbClr val="000000"/>
                </a:solidFill>
                <a:latin typeface="Consolas"/>
              </a:rPr>
              <a:t> = </a:t>
            </a:r>
            <a:r>
              <a:rPr lang="en-GB" sz="1800" b="1" dirty="0" smtClean="0">
                <a:solidFill>
                  <a:srgbClr val="2A00FF"/>
                </a:solidFill>
                <a:latin typeface="Consolas"/>
              </a:rPr>
              <a:t>“INSERT INTO Languages “</a:t>
            </a:r>
            <a:r>
              <a:rPr lang="en-GB" sz="1800" b="1" dirty="0" smtClean="0">
                <a:solidFill>
                  <a:srgbClr val="000000"/>
                </a:solidFill>
                <a:latin typeface="Consolas"/>
              </a:rPr>
              <a:t> + </a:t>
            </a:r>
            <a:r>
              <a:rPr lang="en-GB" sz="1800" b="1" dirty="0" smtClean="0">
                <a:solidFill>
                  <a:srgbClr val="2A00FF"/>
                </a:solidFill>
                <a:latin typeface="Consolas"/>
              </a:rPr>
              <a:t>“VALUES (1, 'Java', 1992)”</a:t>
            </a:r>
            <a:r>
              <a:rPr lang="en-GB" sz="1800" b="1" dirty="0" smtClean="0">
                <a:solidFill>
                  <a:srgbClr val="000000"/>
                </a:solidFill>
                <a:latin typeface="Consolas"/>
              </a:rPr>
              <a:t>;</a:t>
            </a:r>
          </a:p>
          <a:p>
            <a:pPr>
              <a:buClr>
                <a:srgbClr val="0A1419">
                  <a:lumMod val="90000"/>
                  <a:lumOff val="10000"/>
                </a:srgbClr>
              </a:buClr>
              <a:defRPr/>
            </a:pPr>
            <a:r>
              <a:rPr lang="en-GB" sz="1800" b="1" dirty="0" err="1" smtClean="0">
                <a:solidFill>
                  <a:srgbClr val="6A3E3E"/>
                </a:solidFill>
                <a:latin typeface="Consolas"/>
              </a:rPr>
              <a:t>stmt</a:t>
            </a:r>
            <a:r>
              <a:rPr lang="en-GB" sz="1800" b="1" dirty="0" err="1" smtClean="0">
                <a:solidFill>
                  <a:srgbClr val="000000"/>
                </a:solidFill>
                <a:latin typeface="Consolas"/>
              </a:rPr>
              <a:t>.executeUpdate</a:t>
            </a:r>
            <a:r>
              <a:rPr lang="en-GB" sz="1800" b="1" dirty="0" smtClean="0">
                <a:solidFill>
                  <a:srgbClr val="000000"/>
                </a:solidFill>
                <a:latin typeface="Consolas"/>
              </a:rPr>
              <a:t>(</a:t>
            </a:r>
            <a:r>
              <a:rPr lang="en-GB" sz="1800" b="1" dirty="0" err="1" smtClean="0">
                <a:solidFill>
                  <a:srgbClr val="6A3E3E"/>
                </a:solidFill>
                <a:latin typeface="Consolas"/>
              </a:rPr>
              <a:t>sql</a:t>
            </a:r>
            <a:r>
              <a:rPr lang="en-GB" sz="1800" b="1" dirty="0" smtClean="0">
                <a:solidFill>
                  <a:srgbClr val="000000"/>
                </a:solidFill>
                <a:latin typeface="Consolas"/>
              </a:rPr>
              <a:t>);</a:t>
            </a:r>
          </a:p>
          <a:p>
            <a:pPr>
              <a:buClr>
                <a:srgbClr val="0A1419">
                  <a:lumMod val="90000"/>
                  <a:lumOff val="10000"/>
                </a:srgbClr>
              </a:buClr>
              <a:defRPr/>
            </a:pPr>
            <a:r>
              <a:rPr lang="en-GB" sz="1800" b="1" dirty="0" smtClean="0">
                <a:solidFill>
                  <a:srgbClr val="000000"/>
                </a:solidFill>
                <a:latin typeface="Consolas"/>
              </a:rPr>
              <a:t>System.</a:t>
            </a:r>
            <a:r>
              <a:rPr lang="en-GB" sz="1800" b="1" i="1" dirty="0" smtClean="0">
                <a:solidFill>
                  <a:srgbClr val="0000C0"/>
                </a:solidFill>
                <a:latin typeface="Consolas"/>
              </a:rPr>
              <a:t>out</a:t>
            </a:r>
            <a:r>
              <a:rPr lang="en-GB" sz="1800" b="1" i="1" dirty="0" smtClean="0">
                <a:solidFill>
                  <a:srgbClr val="000000"/>
                </a:solidFill>
                <a:latin typeface="Consolas"/>
              </a:rPr>
              <a:t>.println(</a:t>
            </a:r>
            <a:r>
              <a:rPr lang="en-GB" sz="1800" b="1" i="1" dirty="0" smtClean="0">
                <a:solidFill>
                  <a:srgbClr val="2A00FF"/>
                </a:solidFill>
                <a:latin typeface="Consolas"/>
              </a:rPr>
              <a:t>“Inserted records into the table...”</a:t>
            </a:r>
            <a:r>
              <a:rPr lang="en-GB" sz="1800" b="1" i="1" dirty="0" smtClean="0">
                <a:solidFill>
                  <a:srgbClr val="000000"/>
                </a:solidFill>
                <a:latin typeface="Consolas"/>
              </a:rPr>
              <a:t>);</a:t>
            </a:r>
            <a:endParaRPr lang="en-GB" sz="1800" b="1" dirty="0" smtClean="0">
              <a:solidFill>
                <a:srgbClr val="F7F7F7">
                  <a:lumMod val="25000"/>
                </a:srgbClr>
              </a:solidFill>
            </a:endParaRPr>
          </a:p>
          <a:p>
            <a:pPr>
              <a:buClr>
                <a:srgbClr val="0A1419">
                  <a:lumMod val="90000"/>
                  <a:lumOff val="10000"/>
                </a:srgbClr>
              </a:buClr>
              <a:defRPr/>
            </a:pPr>
            <a:endParaRPr lang="en-GB" sz="1800" b="1" dirty="0">
              <a:solidFill>
                <a:srgbClr val="F7F7F7">
                  <a:lumMod val="25000"/>
                </a:srgbClr>
              </a:solidFill>
            </a:endParaRPr>
          </a:p>
        </p:txBody>
      </p:sp>
    </p:spTree>
    <p:extLst>
      <p:ext uri="{BB962C8B-B14F-4D97-AF65-F5344CB8AC3E}">
        <p14:creationId xmlns:p14="http://schemas.microsoft.com/office/powerpoint/2010/main" val="15553719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R - Read</a:t>
            </a:r>
            <a:endParaRPr lang="en-GB" dirty="0"/>
          </a:p>
        </p:txBody>
      </p:sp>
      <p:sp>
        <p:nvSpPr>
          <p:cNvPr id="7" name="Content Placeholder 4"/>
          <p:cNvSpPr txBox="1">
            <a:spLocks/>
          </p:cNvSpPr>
          <p:nvPr/>
        </p:nvSpPr>
        <p:spPr>
          <a:xfrm>
            <a:off x="685770" y="2130255"/>
            <a:ext cx="10536411" cy="3938036"/>
          </a:xfrm>
          <a:prstGeom prst="rect">
            <a:avLst/>
          </a:prstGeom>
          <a:solidFill>
            <a:schemeClr val="bg1">
              <a:lumMod val="95000"/>
            </a:schemeClr>
          </a:solidFill>
        </p:spPr>
        <p:txBody>
          <a:bodyPr vert="horz" lIns="91440" tIns="45720" rIns="91440" bIns="45720" rtlCol="0">
            <a:norm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2000" b="1" dirty="0" smtClean="0">
                <a:solidFill>
                  <a:srgbClr val="000000"/>
                </a:solidFill>
                <a:latin typeface="Consolas"/>
              </a:rPr>
              <a:t>System.</a:t>
            </a:r>
            <a:r>
              <a:rPr lang="en-GB" sz="2000" b="1" i="1" dirty="0" smtClean="0">
                <a:solidFill>
                  <a:srgbClr val="0000C0"/>
                </a:solidFill>
                <a:latin typeface="Consolas"/>
              </a:rPr>
              <a:t>out</a:t>
            </a:r>
            <a:r>
              <a:rPr lang="en-GB" sz="2000" b="1" i="1" dirty="0" smtClean="0">
                <a:solidFill>
                  <a:srgbClr val="000000"/>
                </a:solidFill>
                <a:latin typeface="Consolas"/>
              </a:rPr>
              <a:t>.println(</a:t>
            </a:r>
            <a:r>
              <a:rPr lang="en-GB" sz="2000" b="1" i="1" dirty="0" smtClean="0">
                <a:solidFill>
                  <a:srgbClr val="2A00FF"/>
                </a:solidFill>
                <a:latin typeface="Consolas"/>
              </a:rPr>
              <a:t>"Creating statement..."</a:t>
            </a:r>
            <a:r>
              <a:rPr lang="en-GB" sz="2000" b="1" i="1" dirty="0" smtClean="0">
                <a:solidFill>
                  <a:srgbClr val="000000"/>
                </a:solidFill>
                <a:latin typeface="Consolas"/>
              </a:rPr>
              <a:t>);</a:t>
            </a:r>
          </a:p>
          <a:p>
            <a:pPr>
              <a:buClr>
                <a:srgbClr val="0A1419">
                  <a:lumMod val="90000"/>
                  <a:lumOff val="10000"/>
                </a:srgbClr>
              </a:buClr>
              <a:defRPr/>
            </a:pPr>
            <a:r>
              <a:rPr lang="en-GB" sz="2000" b="1" dirty="0" err="1" smtClean="0">
                <a:solidFill>
                  <a:srgbClr val="6A3E3E"/>
                </a:solidFill>
                <a:latin typeface="Consolas"/>
              </a:rPr>
              <a:t>stmt</a:t>
            </a:r>
            <a:r>
              <a:rPr lang="en-GB" sz="2000" b="1" dirty="0" smtClean="0">
                <a:solidFill>
                  <a:srgbClr val="000000"/>
                </a:solidFill>
                <a:latin typeface="Consolas"/>
              </a:rPr>
              <a:t> = </a:t>
            </a:r>
            <a:r>
              <a:rPr lang="en-GB" sz="2000" b="1" dirty="0" err="1" smtClean="0">
                <a:solidFill>
                  <a:srgbClr val="6A3E3E"/>
                </a:solidFill>
                <a:latin typeface="Consolas"/>
              </a:rPr>
              <a:t>conn</a:t>
            </a:r>
            <a:r>
              <a:rPr lang="en-GB" sz="2000" b="1" dirty="0" err="1" smtClean="0">
                <a:solidFill>
                  <a:srgbClr val="000000"/>
                </a:solidFill>
                <a:latin typeface="Consolas"/>
              </a:rPr>
              <a:t>.createStatement</a:t>
            </a:r>
            <a:r>
              <a:rPr lang="en-GB" sz="2000" b="1" dirty="0" smtClean="0">
                <a:solidFill>
                  <a:srgbClr val="000000"/>
                </a:solidFill>
                <a:latin typeface="Consolas"/>
              </a:rPr>
              <a:t>();</a:t>
            </a:r>
          </a:p>
          <a:p>
            <a:pPr>
              <a:buClr>
                <a:srgbClr val="0A1419">
                  <a:lumMod val="90000"/>
                  <a:lumOff val="10000"/>
                </a:srgbClr>
              </a:buClr>
              <a:defRPr/>
            </a:pPr>
            <a:r>
              <a:rPr lang="en-GB" sz="2000" b="1" dirty="0" smtClean="0">
                <a:solidFill>
                  <a:srgbClr val="000000"/>
                </a:solidFill>
                <a:latin typeface="Consolas"/>
              </a:rPr>
              <a:t>String </a:t>
            </a:r>
            <a:r>
              <a:rPr lang="en-GB" sz="2000" b="1" dirty="0" smtClean="0">
                <a:solidFill>
                  <a:srgbClr val="6A3E3E"/>
                </a:solidFill>
                <a:latin typeface="Consolas"/>
              </a:rPr>
              <a:t>sql2</a:t>
            </a:r>
            <a:r>
              <a:rPr lang="en-GB" sz="2000" b="1" dirty="0" smtClean="0">
                <a:solidFill>
                  <a:srgbClr val="000000"/>
                </a:solidFill>
                <a:latin typeface="Consolas"/>
              </a:rPr>
              <a:t> = </a:t>
            </a:r>
            <a:r>
              <a:rPr lang="en-GB" sz="2000" b="1" dirty="0" smtClean="0">
                <a:solidFill>
                  <a:srgbClr val="2A00FF"/>
                </a:solidFill>
                <a:latin typeface="Consolas"/>
              </a:rPr>
              <a:t>"SELECT id, name, date FROM Languages"</a:t>
            </a:r>
            <a:r>
              <a:rPr lang="en-GB" sz="2000" b="1" dirty="0" smtClean="0">
                <a:solidFill>
                  <a:srgbClr val="000000"/>
                </a:solidFill>
                <a:latin typeface="Consolas"/>
              </a:rPr>
              <a:t>;</a:t>
            </a:r>
          </a:p>
          <a:p>
            <a:pPr>
              <a:buClr>
                <a:srgbClr val="0A1419">
                  <a:lumMod val="90000"/>
                  <a:lumOff val="10000"/>
                </a:srgbClr>
              </a:buClr>
              <a:defRPr/>
            </a:pPr>
            <a:r>
              <a:rPr lang="en-GB" sz="2000" b="1" dirty="0" err="1" smtClean="0">
                <a:solidFill>
                  <a:srgbClr val="000000"/>
                </a:solidFill>
                <a:latin typeface="Consolas"/>
              </a:rPr>
              <a:t>ResultSet</a:t>
            </a:r>
            <a:r>
              <a:rPr lang="en-GB" sz="2000" b="1" dirty="0" smtClean="0">
                <a:solidFill>
                  <a:srgbClr val="000000"/>
                </a:solidFill>
                <a:latin typeface="Consolas"/>
              </a:rPr>
              <a:t> </a:t>
            </a:r>
            <a:r>
              <a:rPr lang="en-GB" sz="2000" b="1" dirty="0" err="1" smtClean="0">
                <a:solidFill>
                  <a:srgbClr val="6A3E3E"/>
                </a:solidFill>
                <a:latin typeface="Consolas"/>
              </a:rPr>
              <a:t>rs</a:t>
            </a:r>
            <a:r>
              <a:rPr lang="en-GB" sz="2000" b="1" dirty="0" smtClean="0">
                <a:solidFill>
                  <a:srgbClr val="000000"/>
                </a:solidFill>
                <a:latin typeface="Consolas"/>
              </a:rPr>
              <a:t> = </a:t>
            </a:r>
            <a:r>
              <a:rPr lang="en-GB" sz="2000" b="1" dirty="0" err="1" smtClean="0">
                <a:solidFill>
                  <a:srgbClr val="6A3E3E"/>
                </a:solidFill>
                <a:latin typeface="Consolas"/>
              </a:rPr>
              <a:t>stmt</a:t>
            </a:r>
            <a:r>
              <a:rPr lang="en-GB" sz="2000" b="1" dirty="0" err="1" smtClean="0">
                <a:solidFill>
                  <a:srgbClr val="000000"/>
                </a:solidFill>
                <a:latin typeface="Consolas"/>
              </a:rPr>
              <a:t>.executeQuery</a:t>
            </a:r>
            <a:r>
              <a:rPr lang="en-GB" sz="2000" b="1" dirty="0" smtClean="0">
                <a:solidFill>
                  <a:srgbClr val="000000"/>
                </a:solidFill>
                <a:latin typeface="Consolas"/>
              </a:rPr>
              <a:t>(</a:t>
            </a:r>
            <a:r>
              <a:rPr lang="en-GB" sz="2000" b="1" dirty="0" smtClean="0">
                <a:solidFill>
                  <a:srgbClr val="6A3E3E"/>
                </a:solidFill>
                <a:latin typeface="Consolas"/>
              </a:rPr>
              <a:t>sql2</a:t>
            </a:r>
            <a:r>
              <a:rPr lang="en-GB" sz="2000" b="1" dirty="0" smtClean="0">
                <a:solidFill>
                  <a:srgbClr val="000000"/>
                </a:solidFill>
                <a:latin typeface="Consolas"/>
              </a:rPr>
              <a:t>);</a:t>
            </a:r>
          </a:p>
          <a:p>
            <a:pPr>
              <a:buClr>
                <a:srgbClr val="0A1419">
                  <a:lumMod val="90000"/>
                  <a:lumOff val="10000"/>
                </a:srgbClr>
              </a:buClr>
              <a:defRPr/>
            </a:pPr>
            <a:r>
              <a:rPr lang="en-GB" sz="2000" b="1" dirty="0" smtClean="0">
                <a:solidFill>
                  <a:srgbClr val="7F0055"/>
                </a:solidFill>
                <a:latin typeface="Consolas"/>
              </a:rPr>
              <a:t>while</a:t>
            </a:r>
            <a:r>
              <a:rPr lang="en-GB" sz="2000" b="1" dirty="0" smtClean="0">
                <a:solidFill>
                  <a:srgbClr val="000000"/>
                </a:solidFill>
                <a:latin typeface="Consolas"/>
              </a:rPr>
              <a:t> (</a:t>
            </a:r>
            <a:r>
              <a:rPr lang="en-GB" sz="2000" b="1" dirty="0" err="1" smtClean="0">
                <a:solidFill>
                  <a:srgbClr val="6A3E3E"/>
                </a:solidFill>
                <a:latin typeface="Consolas"/>
              </a:rPr>
              <a:t>rs</a:t>
            </a:r>
            <a:r>
              <a:rPr lang="en-GB" sz="2000" b="1" dirty="0" err="1" smtClean="0">
                <a:solidFill>
                  <a:srgbClr val="000000"/>
                </a:solidFill>
                <a:latin typeface="Consolas"/>
              </a:rPr>
              <a:t>.next</a:t>
            </a:r>
            <a:r>
              <a:rPr lang="en-GB" sz="2000" b="1" dirty="0" smtClean="0">
                <a:solidFill>
                  <a:srgbClr val="000000"/>
                </a:solidFill>
                <a:latin typeface="Consolas"/>
              </a:rPr>
              <a:t>()) {</a:t>
            </a:r>
          </a:p>
          <a:p>
            <a:pPr>
              <a:buClr>
                <a:srgbClr val="0A1419">
                  <a:lumMod val="90000"/>
                  <a:lumOff val="10000"/>
                </a:srgbClr>
              </a:buClr>
              <a:defRPr/>
            </a:pPr>
            <a:r>
              <a:rPr lang="en-GB" sz="2000" b="1" dirty="0" smtClean="0">
                <a:solidFill>
                  <a:srgbClr val="7F0055"/>
                </a:solidFill>
                <a:latin typeface="Consolas"/>
              </a:rPr>
              <a:t>  int</a:t>
            </a:r>
            <a:r>
              <a:rPr lang="en-GB" sz="2000" b="1" dirty="0" smtClean="0">
                <a:solidFill>
                  <a:srgbClr val="000000"/>
                </a:solidFill>
                <a:latin typeface="Consolas"/>
              </a:rPr>
              <a:t> </a:t>
            </a:r>
            <a:r>
              <a:rPr lang="en-GB" sz="2000" b="1" dirty="0" smtClean="0">
                <a:solidFill>
                  <a:srgbClr val="6A3E3E"/>
                </a:solidFill>
                <a:latin typeface="Consolas"/>
              </a:rPr>
              <a:t>id</a:t>
            </a:r>
            <a:r>
              <a:rPr lang="en-GB" sz="2000" b="1" dirty="0" smtClean="0">
                <a:solidFill>
                  <a:srgbClr val="000000"/>
                </a:solidFill>
                <a:latin typeface="Consolas"/>
              </a:rPr>
              <a:t> = </a:t>
            </a:r>
            <a:r>
              <a:rPr lang="en-GB" sz="2000" b="1" dirty="0" err="1" smtClean="0">
                <a:solidFill>
                  <a:srgbClr val="6A3E3E"/>
                </a:solidFill>
                <a:latin typeface="Consolas"/>
              </a:rPr>
              <a:t>rs</a:t>
            </a:r>
            <a:r>
              <a:rPr lang="en-GB" sz="2000" b="1" dirty="0" err="1" smtClean="0">
                <a:solidFill>
                  <a:srgbClr val="000000"/>
                </a:solidFill>
                <a:latin typeface="Consolas"/>
              </a:rPr>
              <a:t>.getInt</a:t>
            </a:r>
            <a:r>
              <a:rPr lang="en-GB" sz="2000" b="1" dirty="0" smtClean="0">
                <a:solidFill>
                  <a:srgbClr val="000000"/>
                </a:solidFill>
                <a:latin typeface="Consolas"/>
              </a:rPr>
              <a:t>(</a:t>
            </a:r>
            <a:r>
              <a:rPr lang="en-GB" sz="2000" b="1" dirty="0" smtClean="0">
                <a:solidFill>
                  <a:srgbClr val="2A00FF"/>
                </a:solidFill>
                <a:latin typeface="Consolas"/>
              </a:rPr>
              <a:t>"id"</a:t>
            </a:r>
            <a:r>
              <a:rPr lang="en-GB" sz="2000" b="1" dirty="0" smtClean="0">
                <a:solidFill>
                  <a:srgbClr val="000000"/>
                </a:solidFill>
                <a:latin typeface="Consolas"/>
              </a:rPr>
              <a:t>);</a:t>
            </a:r>
          </a:p>
          <a:p>
            <a:pPr>
              <a:buClr>
                <a:srgbClr val="0A1419">
                  <a:lumMod val="90000"/>
                  <a:lumOff val="10000"/>
                </a:srgbClr>
              </a:buClr>
              <a:defRPr/>
            </a:pPr>
            <a:r>
              <a:rPr lang="en-GB" sz="2000" b="1" dirty="0" smtClean="0">
                <a:solidFill>
                  <a:srgbClr val="000000"/>
                </a:solidFill>
                <a:latin typeface="Consolas"/>
              </a:rPr>
              <a:t>  String </a:t>
            </a:r>
            <a:r>
              <a:rPr lang="en-GB" sz="2000" b="1" dirty="0" smtClean="0">
                <a:solidFill>
                  <a:srgbClr val="6A3E3E"/>
                </a:solidFill>
                <a:latin typeface="Consolas"/>
              </a:rPr>
              <a:t>name</a:t>
            </a:r>
            <a:r>
              <a:rPr lang="en-GB" sz="2000" b="1" dirty="0" smtClean="0">
                <a:solidFill>
                  <a:srgbClr val="000000"/>
                </a:solidFill>
                <a:latin typeface="Consolas"/>
              </a:rPr>
              <a:t> = </a:t>
            </a:r>
            <a:r>
              <a:rPr lang="en-GB" sz="2000" b="1" dirty="0" err="1" smtClean="0">
                <a:solidFill>
                  <a:srgbClr val="6A3E3E"/>
                </a:solidFill>
                <a:latin typeface="Consolas"/>
              </a:rPr>
              <a:t>rs</a:t>
            </a:r>
            <a:r>
              <a:rPr lang="en-GB" sz="2000" b="1" dirty="0" err="1" smtClean="0">
                <a:solidFill>
                  <a:srgbClr val="000000"/>
                </a:solidFill>
                <a:latin typeface="Consolas"/>
              </a:rPr>
              <a:t>.getString</a:t>
            </a:r>
            <a:r>
              <a:rPr lang="en-GB" sz="2000" b="1" dirty="0" smtClean="0">
                <a:solidFill>
                  <a:srgbClr val="000000"/>
                </a:solidFill>
                <a:latin typeface="Consolas"/>
              </a:rPr>
              <a:t>(</a:t>
            </a:r>
            <a:r>
              <a:rPr lang="en-GB" sz="2000" b="1" dirty="0" smtClean="0">
                <a:solidFill>
                  <a:srgbClr val="2A00FF"/>
                </a:solidFill>
                <a:latin typeface="Consolas"/>
              </a:rPr>
              <a:t>"name"</a:t>
            </a:r>
            <a:r>
              <a:rPr lang="en-GB" sz="2000" b="1" dirty="0" smtClean="0">
                <a:solidFill>
                  <a:srgbClr val="000000"/>
                </a:solidFill>
                <a:latin typeface="Consolas"/>
              </a:rPr>
              <a:t>);</a:t>
            </a:r>
          </a:p>
          <a:p>
            <a:pPr>
              <a:buClr>
                <a:srgbClr val="0A1419">
                  <a:lumMod val="90000"/>
                  <a:lumOff val="10000"/>
                </a:srgbClr>
              </a:buClr>
              <a:defRPr/>
            </a:pPr>
            <a:r>
              <a:rPr lang="en-GB" sz="2000" b="1" dirty="0" smtClean="0">
                <a:solidFill>
                  <a:srgbClr val="7F0055"/>
                </a:solidFill>
                <a:latin typeface="Consolas"/>
              </a:rPr>
              <a:t>  int</a:t>
            </a:r>
            <a:r>
              <a:rPr lang="en-GB" sz="2000" b="1" dirty="0" smtClean="0">
                <a:solidFill>
                  <a:srgbClr val="000000"/>
                </a:solidFill>
                <a:latin typeface="Consolas"/>
              </a:rPr>
              <a:t> </a:t>
            </a:r>
            <a:r>
              <a:rPr lang="en-GB" sz="2000" b="1" dirty="0" smtClean="0">
                <a:solidFill>
                  <a:srgbClr val="6A3E3E"/>
                </a:solidFill>
                <a:latin typeface="Consolas"/>
              </a:rPr>
              <a:t>date</a:t>
            </a:r>
            <a:r>
              <a:rPr lang="en-GB" sz="2000" b="1" dirty="0" smtClean="0">
                <a:solidFill>
                  <a:srgbClr val="000000"/>
                </a:solidFill>
                <a:latin typeface="Consolas"/>
              </a:rPr>
              <a:t> = </a:t>
            </a:r>
            <a:r>
              <a:rPr lang="en-GB" sz="2000" b="1" dirty="0" err="1" smtClean="0">
                <a:solidFill>
                  <a:srgbClr val="6A3E3E"/>
                </a:solidFill>
                <a:latin typeface="Consolas"/>
              </a:rPr>
              <a:t>rs</a:t>
            </a:r>
            <a:r>
              <a:rPr lang="en-GB" sz="2000" b="1" dirty="0" err="1" smtClean="0">
                <a:solidFill>
                  <a:srgbClr val="000000"/>
                </a:solidFill>
                <a:latin typeface="Consolas"/>
              </a:rPr>
              <a:t>.getInt</a:t>
            </a:r>
            <a:r>
              <a:rPr lang="en-GB" sz="2000" b="1" dirty="0" smtClean="0">
                <a:solidFill>
                  <a:srgbClr val="000000"/>
                </a:solidFill>
                <a:latin typeface="Consolas"/>
              </a:rPr>
              <a:t>(</a:t>
            </a:r>
            <a:r>
              <a:rPr lang="en-GB" sz="2000" b="1" dirty="0" smtClean="0">
                <a:solidFill>
                  <a:srgbClr val="2A00FF"/>
                </a:solidFill>
                <a:latin typeface="Consolas"/>
              </a:rPr>
              <a:t>"date"</a:t>
            </a:r>
            <a:r>
              <a:rPr lang="en-GB" sz="2000" b="1" dirty="0" smtClean="0">
                <a:solidFill>
                  <a:srgbClr val="000000"/>
                </a:solidFill>
                <a:latin typeface="Consolas"/>
              </a:rPr>
              <a:t>);</a:t>
            </a:r>
          </a:p>
          <a:p>
            <a:pPr>
              <a:buClr>
                <a:srgbClr val="0A1419">
                  <a:lumMod val="90000"/>
                  <a:lumOff val="10000"/>
                </a:srgbClr>
              </a:buClr>
              <a:defRPr/>
            </a:pPr>
            <a:r>
              <a:rPr lang="en-GB" sz="2000" b="1" dirty="0" smtClean="0">
                <a:solidFill>
                  <a:srgbClr val="000000"/>
                </a:solidFill>
                <a:latin typeface="Consolas"/>
              </a:rPr>
              <a:t>  System.</a:t>
            </a:r>
            <a:r>
              <a:rPr lang="en-GB" sz="2000" b="1" i="1" dirty="0" smtClean="0">
                <a:solidFill>
                  <a:srgbClr val="0000C0"/>
                </a:solidFill>
                <a:latin typeface="Consolas"/>
              </a:rPr>
              <a:t>out</a:t>
            </a:r>
            <a:r>
              <a:rPr lang="en-GB" sz="2000" b="1" i="1" dirty="0" smtClean="0">
                <a:solidFill>
                  <a:srgbClr val="000000"/>
                </a:solidFill>
                <a:latin typeface="Consolas"/>
              </a:rPr>
              <a:t>.println(</a:t>
            </a:r>
            <a:r>
              <a:rPr lang="en-GB" sz="2000" b="1" i="1" dirty="0" smtClean="0">
                <a:solidFill>
                  <a:srgbClr val="2A00FF"/>
                </a:solidFill>
                <a:latin typeface="Consolas"/>
              </a:rPr>
              <a:t>"ID: "</a:t>
            </a:r>
            <a:r>
              <a:rPr lang="en-GB" sz="2000" b="1" i="1" dirty="0" smtClean="0">
                <a:solidFill>
                  <a:srgbClr val="000000"/>
                </a:solidFill>
                <a:latin typeface="Consolas"/>
              </a:rPr>
              <a:t> + </a:t>
            </a:r>
            <a:r>
              <a:rPr lang="en-GB" sz="2000" b="1" i="1" dirty="0" smtClean="0">
                <a:solidFill>
                  <a:srgbClr val="6A3E3E"/>
                </a:solidFill>
                <a:latin typeface="Consolas"/>
              </a:rPr>
              <a:t>id</a:t>
            </a:r>
            <a:r>
              <a:rPr lang="en-GB" sz="2000" b="1" i="1" dirty="0" smtClean="0">
                <a:solidFill>
                  <a:srgbClr val="000000"/>
                </a:solidFill>
                <a:latin typeface="Consolas"/>
              </a:rPr>
              <a:t> + </a:t>
            </a:r>
            <a:r>
              <a:rPr lang="en-GB" sz="2000" b="1" i="1" dirty="0" smtClean="0">
                <a:solidFill>
                  <a:srgbClr val="2A00FF"/>
                </a:solidFill>
                <a:latin typeface="Consolas"/>
              </a:rPr>
              <a:t>", name: "</a:t>
            </a:r>
            <a:r>
              <a:rPr lang="en-GB" sz="2000" b="1" i="1" dirty="0" smtClean="0">
                <a:solidFill>
                  <a:srgbClr val="000000"/>
                </a:solidFill>
                <a:latin typeface="Consolas"/>
              </a:rPr>
              <a:t> + </a:t>
            </a:r>
            <a:r>
              <a:rPr lang="en-GB" sz="2000" b="1" i="1" dirty="0" smtClean="0">
                <a:solidFill>
                  <a:srgbClr val="6A3E3E"/>
                </a:solidFill>
                <a:latin typeface="Consolas"/>
              </a:rPr>
              <a:t>name</a:t>
            </a:r>
            <a:r>
              <a:rPr lang="en-GB" sz="2000" b="1" i="1" dirty="0" smtClean="0">
                <a:solidFill>
                  <a:srgbClr val="000000"/>
                </a:solidFill>
                <a:latin typeface="Consolas"/>
              </a:rPr>
              <a:t> + </a:t>
            </a:r>
            <a:r>
              <a:rPr lang="en-GB" sz="2000" b="1" i="1" dirty="0" smtClean="0">
                <a:solidFill>
                  <a:srgbClr val="2A00FF"/>
                </a:solidFill>
                <a:latin typeface="Consolas"/>
              </a:rPr>
              <a:t>", date: "</a:t>
            </a:r>
            <a:r>
              <a:rPr lang="en-GB" sz="2000" b="1" i="1" dirty="0" smtClean="0">
                <a:solidFill>
                  <a:srgbClr val="000000"/>
                </a:solidFill>
                <a:latin typeface="Consolas"/>
              </a:rPr>
              <a:t> + </a:t>
            </a:r>
            <a:r>
              <a:rPr lang="en-GB" sz="2000" b="1" i="1" dirty="0" smtClean="0">
                <a:solidFill>
                  <a:srgbClr val="6A3E3E"/>
                </a:solidFill>
                <a:latin typeface="Consolas"/>
              </a:rPr>
              <a:t>date</a:t>
            </a:r>
            <a:r>
              <a:rPr lang="en-GB" sz="2000" b="1" i="1" dirty="0" smtClean="0">
                <a:solidFill>
                  <a:srgbClr val="000000"/>
                </a:solidFill>
                <a:latin typeface="Consolas"/>
              </a:rPr>
              <a:t>);</a:t>
            </a:r>
          </a:p>
          <a:p>
            <a:pPr>
              <a:buClr>
                <a:srgbClr val="0A1419">
                  <a:lumMod val="90000"/>
                  <a:lumOff val="10000"/>
                </a:srgbClr>
              </a:buClr>
              <a:defRPr/>
            </a:pPr>
            <a:r>
              <a:rPr lang="en-GB" sz="2000" b="1" dirty="0" smtClean="0">
                <a:solidFill>
                  <a:srgbClr val="000000"/>
                </a:solidFill>
                <a:latin typeface="Consolas"/>
              </a:rPr>
              <a:t>  }</a:t>
            </a:r>
          </a:p>
          <a:p>
            <a:pPr>
              <a:buClr>
                <a:srgbClr val="0A1419">
                  <a:lumMod val="90000"/>
                  <a:lumOff val="10000"/>
                </a:srgbClr>
              </a:buClr>
              <a:defRPr/>
            </a:pPr>
            <a:r>
              <a:rPr lang="en-GB" sz="2000" b="1" dirty="0" err="1" smtClean="0">
                <a:solidFill>
                  <a:srgbClr val="6A3E3E"/>
                </a:solidFill>
                <a:latin typeface="Consolas"/>
              </a:rPr>
              <a:t>rs</a:t>
            </a:r>
            <a:r>
              <a:rPr lang="en-GB" sz="2000" b="1" dirty="0" err="1" smtClean="0">
                <a:solidFill>
                  <a:srgbClr val="000000"/>
                </a:solidFill>
                <a:latin typeface="Consolas"/>
              </a:rPr>
              <a:t>.close</a:t>
            </a:r>
            <a:r>
              <a:rPr lang="en-GB" sz="2000" b="1" dirty="0" smtClean="0">
                <a:solidFill>
                  <a:srgbClr val="000000"/>
                </a:solidFill>
                <a:latin typeface="Consolas"/>
              </a:rPr>
              <a:t>();</a:t>
            </a:r>
            <a:endParaRPr lang="en-GB" sz="2000" b="1" dirty="0">
              <a:solidFill>
                <a:srgbClr val="F7F7F7">
                  <a:lumMod val="25000"/>
                </a:srgbClr>
              </a:solidFill>
            </a:endParaRPr>
          </a:p>
        </p:txBody>
      </p:sp>
    </p:spTree>
    <p:extLst>
      <p:ext uri="{BB962C8B-B14F-4D97-AF65-F5344CB8AC3E}">
        <p14:creationId xmlns:p14="http://schemas.microsoft.com/office/powerpoint/2010/main" val="35677147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This block of code will update an existing entry in the table Languages using the connection we opened earlier.</a:t>
            </a:r>
          </a:p>
          <a:p>
            <a:endParaRPr lang="en-GB" dirty="0"/>
          </a:p>
          <a:p>
            <a:r>
              <a:rPr lang="en-GB" dirty="0"/>
              <a:t>First it will create a statement,</a:t>
            </a:r>
          </a:p>
          <a:p>
            <a:r>
              <a:rPr lang="en-GB" dirty="0"/>
              <a:t>Then it will take the SQL query as a String.</a:t>
            </a:r>
          </a:p>
          <a:p>
            <a:r>
              <a:rPr lang="en-GB" dirty="0"/>
              <a:t>Finally it will Execute that query.</a:t>
            </a:r>
          </a:p>
        </p:txBody>
      </p:sp>
      <p:sp>
        <p:nvSpPr>
          <p:cNvPr id="3" name="Title 2"/>
          <p:cNvSpPr>
            <a:spLocks noGrp="1"/>
          </p:cNvSpPr>
          <p:nvPr>
            <p:ph type="title"/>
          </p:nvPr>
        </p:nvSpPr>
        <p:spPr/>
        <p:txBody>
          <a:bodyPr>
            <a:normAutofit fontScale="90000"/>
          </a:bodyPr>
          <a:lstStyle/>
          <a:p>
            <a:r>
              <a:rPr lang="en-GB" dirty="0" smtClean="0"/>
              <a:t>U - Update</a:t>
            </a:r>
            <a:endParaRPr lang="en-GB" dirty="0"/>
          </a:p>
        </p:txBody>
      </p:sp>
      <p:sp>
        <p:nvSpPr>
          <p:cNvPr id="7" name="Content Placeholder 4"/>
          <p:cNvSpPr txBox="1">
            <a:spLocks/>
          </p:cNvSpPr>
          <p:nvPr/>
        </p:nvSpPr>
        <p:spPr>
          <a:xfrm>
            <a:off x="6529144" y="1929600"/>
            <a:ext cx="5161160" cy="2705141"/>
          </a:xfrm>
          <a:prstGeom prst="rect">
            <a:avLst/>
          </a:prstGeom>
          <a:solidFill>
            <a:schemeClr val="bg1">
              <a:lumMod val="95000"/>
            </a:schemeClr>
          </a:solidFill>
        </p:spPr>
        <p:txBody>
          <a:bodyPr vert="horz" lIns="91440" tIns="45720" rIns="91440" bIns="45720" rtlCol="0">
            <a:norm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1800" b="1" dirty="0" smtClean="0">
                <a:solidFill>
                  <a:srgbClr val="000000"/>
                </a:solidFill>
                <a:latin typeface="Consolas"/>
              </a:rPr>
              <a:t>System.</a:t>
            </a:r>
            <a:r>
              <a:rPr lang="en-GB" sz="1800" b="1" i="1" dirty="0" smtClean="0">
                <a:solidFill>
                  <a:srgbClr val="0000C0"/>
                </a:solidFill>
                <a:latin typeface="Consolas"/>
              </a:rPr>
              <a:t>out</a:t>
            </a:r>
            <a:r>
              <a:rPr lang="en-GB" sz="1800" b="1" i="1" dirty="0" smtClean="0">
                <a:solidFill>
                  <a:srgbClr val="000000"/>
                </a:solidFill>
                <a:latin typeface="Consolas"/>
              </a:rPr>
              <a:t>.println(</a:t>
            </a:r>
            <a:r>
              <a:rPr lang="en-GB" sz="1800" b="1" i="1" dirty="0" smtClean="0">
                <a:solidFill>
                  <a:srgbClr val="2A00FF"/>
                </a:solidFill>
                <a:latin typeface="Consolas"/>
              </a:rPr>
              <a:t>“Creating statement...”</a:t>
            </a:r>
            <a:r>
              <a:rPr lang="en-GB" sz="1800" b="1" i="1" dirty="0" smtClean="0">
                <a:solidFill>
                  <a:srgbClr val="000000"/>
                </a:solidFill>
                <a:latin typeface="Consolas"/>
              </a:rPr>
              <a:t>);</a:t>
            </a:r>
          </a:p>
          <a:p>
            <a:pPr>
              <a:buClr>
                <a:srgbClr val="0A1419">
                  <a:lumMod val="90000"/>
                  <a:lumOff val="10000"/>
                </a:srgbClr>
              </a:buClr>
              <a:defRPr/>
            </a:pPr>
            <a:r>
              <a:rPr lang="en-GB" sz="1800" b="1" dirty="0" err="1" smtClean="0">
                <a:solidFill>
                  <a:srgbClr val="6A3E3E"/>
                </a:solidFill>
                <a:latin typeface="Consolas"/>
              </a:rPr>
              <a:t>stmt</a:t>
            </a:r>
            <a:r>
              <a:rPr lang="en-GB" sz="1800" b="1" dirty="0" smtClean="0">
                <a:solidFill>
                  <a:srgbClr val="000000"/>
                </a:solidFill>
                <a:latin typeface="Consolas"/>
              </a:rPr>
              <a:t> = </a:t>
            </a:r>
            <a:r>
              <a:rPr lang="en-GB" sz="1800" b="1" dirty="0" err="1" smtClean="0">
                <a:solidFill>
                  <a:srgbClr val="6A3E3E"/>
                </a:solidFill>
                <a:latin typeface="Consolas"/>
              </a:rPr>
              <a:t>conn</a:t>
            </a:r>
            <a:r>
              <a:rPr lang="en-GB" sz="1800" b="1" dirty="0" err="1" smtClean="0">
                <a:solidFill>
                  <a:srgbClr val="000000"/>
                </a:solidFill>
                <a:latin typeface="Consolas"/>
              </a:rPr>
              <a:t>.createStatement</a:t>
            </a:r>
            <a:r>
              <a:rPr lang="en-GB" sz="1800" b="1" dirty="0" smtClean="0">
                <a:solidFill>
                  <a:srgbClr val="000000"/>
                </a:solidFill>
                <a:latin typeface="Consolas"/>
              </a:rPr>
              <a:t>();</a:t>
            </a:r>
          </a:p>
          <a:p>
            <a:pPr>
              <a:buClr>
                <a:srgbClr val="0A1419">
                  <a:lumMod val="90000"/>
                  <a:lumOff val="10000"/>
                </a:srgbClr>
              </a:buClr>
              <a:defRPr/>
            </a:pPr>
            <a:r>
              <a:rPr lang="en-GB" sz="1800" b="1" dirty="0" smtClean="0">
                <a:solidFill>
                  <a:srgbClr val="000000"/>
                </a:solidFill>
                <a:latin typeface="Consolas"/>
              </a:rPr>
              <a:t>String </a:t>
            </a:r>
            <a:r>
              <a:rPr lang="en-GB" sz="1800" b="1" dirty="0" smtClean="0">
                <a:solidFill>
                  <a:srgbClr val="6A3E3E"/>
                </a:solidFill>
                <a:latin typeface="Consolas"/>
              </a:rPr>
              <a:t>sql3</a:t>
            </a:r>
            <a:r>
              <a:rPr lang="en-GB" sz="1800" b="1" dirty="0" smtClean="0">
                <a:solidFill>
                  <a:srgbClr val="000000"/>
                </a:solidFill>
                <a:latin typeface="Consolas"/>
              </a:rPr>
              <a:t> = </a:t>
            </a:r>
            <a:r>
              <a:rPr lang="en-GB" sz="1800" b="1" dirty="0" smtClean="0">
                <a:solidFill>
                  <a:srgbClr val="2A00FF"/>
                </a:solidFill>
                <a:latin typeface="Consolas"/>
              </a:rPr>
              <a:t>“UPDATE Languages “</a:t>
            </a:r>
            <a:r>
              <a:rPr lang="en-GB" sz="1800" b="1" dirty="0" smtClean="0">
                <a:solidFill>
                  <a:srgbClr val="000000"/>
                </a:solidFill>
                <a:latin typeface="Consolas"/>
              </a:rPr>
              <a:t> + </a:t>
            </a:r>
            <a:r>
              <a:rPr lang="en-GB" sz="1800" b="1" dirty="0" smtClean="0">
                <a:solidFill>
                  <a:srgbClr val="2A00FF"/>
                </a:solidFill>
                <a:latin typeface="Consolas"/>
              </a:rPr>
              <a:t>“SET date = 1994 WHERE id in (1, 2)”</a:t>
            </a:r>
            <a:r>
              <a:rPr lang="en-GB" sz="1800" b="1" dirty="0" smtClean="0">
                <a:solidFill>
                  <a:srgbClr val="000000"/>
                </a:solidFill>
                <a:latin typeface="Consolas"/>
              </a:rPr>
              <a:t>;</a:t>
            </a:r>
          </a:p>
          <a:p>
            <a:pPr>
              <a:buClr>
                <a:srgbClr val="0A1419">
                  <a:lumMod val="90000"/>
                  <a:lumOff val="10000"/>
                </a:srgbClr>
              </a:buClr>
              <a:defRPr/>
            </a:pPr>
            <a:r>
              <a:rPr lang="en-GB" sz="1800" b="1" dirty="0" err="1" smtClean="0">
                <a:solidFill>
                  <a:srgbClr val="6A3E3E"/>
                </a:solidFill>
                <a:latin typeface="Consolas"/>
              </a:rPr>
              <a:t>stmt</a:t>
            </a:r>
            <a:r>
              <a:rPr lang="en-GB" sz="1800" b="1" dirty="0" err="1" smtClean="0">
                <a:solidFill>
                  <a:srgbClr val="000000"/>
                </a:solidFill>
                <a:latin typeface="Consolas"/>
              </a:rPr>
              <a:t>.executeUpdate</a:t>
            </a:r>
            <a:r>
              <a:rPr lang="en-GB" sz="1800" b="1" dirty="0" smtClean="0">
                <a:solidFill>
                  <a:srgbClr val="000000"/>
                </a:solidFill>
                <a:latin typeface="Consolas"/>
              </a:rPr>
              <a:t>(</a:t>
            </a:r>
            <a:r>
              <a:rPr lang="en-GB" sz="1800" b="1" dirty="0" smtClean="0">
                <a:solidFill>
                  <a:srgbClr val="6A3E3E"/>
                </a:solidFill>
                <a:latin typeface="Consolas"/>
              </a:rPr>
              <a:t>sql3</a:t>
            </a:r>
            <a:r>
              <a:rPr lang="en-GB" sz="1800" b="1" dirty="0" smtClean="0">
                <a:solidFill>
                  <a:srgbClr val="000000"/>
                </a:solidFill>
                <a:latin typeface="Consolas"/>
              </a:rPr>
              <a:t>);</a:t>
            </a:r>
            <a:endParaRPr lang="en-GB" sz="1800" b="1" dirty="0">
              <a:solidFill>
                <a:srgbClr val="F7F7F7">
                  <a:lumMod val="25000"/>
                </a:srgbClr>
              </a:solidFill>
            </a:endParaRPr>
          </a:p>
        </p:txBody>
      </p:sp>
    </p:spTree>
    <p:extLst>
      <p:ext uri="{BB962C8B-B14F-4D97-AF65-F5344CB8AC3E}">
        <p14:creationId xmlns:p14="http://schemas.microsoft.com/office/powerpoint/2010/main" val="14243048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This block of code will delete an entry in the table Languages using the connection we opened earlier.</a:t>
            </a:r>
          </a:p>
          <a:p>
            <a:endParaRPr lang="en-GB" dirty="0"/>
          </a:p>
          <a:p>
            <a:r>
              <a:rPr lang="en-GB" dirty="0"/>
              <a:t>Be careful with the delete operation as you can easily delete the wrong entry by mistake.</a:t>
            </a:r>
          </a:p>
          <a:p>
            <a:endParaRPr lang="en-GB" dirty="0"/>
          </a:p>
          <a:p>
            <a:r>
              <a:rPr lang="en-GB" dirty="0"/>
              <a:t>First it will create a statement,</a:t>
            </a:r>
          </a:p>
          <a:p>
            <a:r>
              <a:rPr lang="en-GB" dirty="0"/>
              <a:t>Then it will take the SQL query as a String.</a:t>
            </a:r>
          </a:p>
          <a:p>
            <a:r>
              <a:rPr lang="en-GB" dirty="0"/>
              <a:t>Finally it will Execute that query.</a:t>
            </a:r>
          </a:p>
        </p:txBody>
      </p:sp>
      <p:sp>
        <p:nvSpPr>
          <p:cNvPr id="3" name="Title 2"/>
          <p:cNvSpPr>
            <a:spLocks noGrp="1"/>
          </p:cNvSpPr>
          <p:nvPr>
            <p:ph type="title"/>
          </p:nvPr>
        </p:nvSpPr>
        <p:spPr/>
        <p:txBody>
          <a:bodyPr>
            <a:normAutofit fontScale="90000"/>
          </a:bodyPr>
          <a:lstStyle/>
          <a:p>
            <a:r>
              <a:rPr lang="en-GB" dirty="0" smtClean="0"/>
              <a:t>D - Delete</a:t>
            </a:r>
            <a:endParaRPr lang="en-GB" dirty="0"/>
          </a:p>
        </p:txBody>
      </p:sp>
      <p:sp>
        <p:nvSpPr>
          <p:cNvPr id="7" name="Content Placeholder 4"/>
          <p:cNvSpPr txBox="1">
            <a:spLocks/>
          </p:cNvSpPr>
          <p:nvPr/>
        </p:nvSpPr>
        <p:spPr>
          <a:xfrm>
            <a:off x="6299287" y="1929600"/>
            <a:ext cx="5704291" cy="2459313"/>
          </a:xfrm>
          <a:prstGeom prst="rect">
            <a:avLst/>
          </a:prstGeom>
          <a:solidFill>
            <a:schemeClr val="bg1">
              <a:lumMod val="95000"/>
            </a:schemeClr>
          </a:solidFill>
        </p:spPr>
        <p:txBody>
          <a:bodyPr vert="horz" lIns="91440" tIns="45720" rIns="91440" bIns="45720" rtlCol="0">
            <a:norm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1800" b="1" dirty="0" smtClean="0">
                <a:solidFill>
                  <a:srgbClr val="000000"/>
                </a:solidFill>
                <a:latin typeface="Consolas"/>
              </a:rPr>
              <a:t>System.</a:t>
            </a:r>
            <a:r>
              <a:rPr lang="en-GB" sz="1800" b="1" i="1" dirty="0" smtClean="0">
                <a:solidFill>
                  <a:srgbClr val="0000C0"/>
                </a:solidFill>
                <a:latin typeface="Consolas"/>
              </a:rPr>
              <a:t>out</a:t>
            </a:r>
            <a:r>
              <a:rPr lang="en-GB" sz="1800" b="1" i="1" dirty="0" smtClean="0">
                <a:solidFill>
                  <a:srgbClr val="000000"/>
                </a:solidFill>
                <a:latin typeface="Consolas"/>
              </a:rPr>
              <a:t>.println(</a:t>
            </a:r>
            <a:r>
              <a:rPr lang="en-GB" sz="1800" b="1" i="1" dirty="0" smtClean="0">
                <a:solidFill>
                  <a:srgbClr val="2A00FF"/>
                </a:solidFill>
                <a:latin typeface="Consolas"/>
              </a:rPr>
              <a:t>“Creating statement...”</a:t>
            </a:r>
            <a:r>
              <a:rPr lang="en-GB" sz="1800" b="1" i="1" dirty="0" smtClean="0">
                <a:solidFill>
                  <a:srgbClr val="000000"/>
                </a:solidFill>
                <a:latin typeface="Consolas"/>
              </a:rPr>
              <a:t>);</a:t>
            </a:r>
          </a:p>
          <a:p>
            <a:pPr>
              <a:buClr>
                <a:srgbClr val="0A1419">
                  <a:lumMod val="90000"/>
                  <a:lumOff val="10000"/>
                </a:srgbClr>
              </a:buClr>
              <a:defRPr/>
            </a:pPr>
            <a:r>
              <a:rPr lang="en-GB" sz="1800" b="1" dirty="0" err="1" smtClean="0">
                <a:solidFill>
                  <a:srgbClr val="6A3E3E"/>
                </a:solidFill>
                <a:latin typeface="Consolas"/>
              </a:rPr>
              <a:t>stmt</a:t>
            </a:r>
            <a:r>
              <a:rPr lang="en-GB" sz="1800" b="1" dirty="0" smtClean="0">
                <a:solidFill>
                  <a:srgbClr val="000000"/>
                </a:solidFill>
                <a:latin typeface="Consolas"/>
              </a:rPr>
              <a:t> = </a:t>
            </a:r>
            <a:r>
              <a:rPr lang="en-GB" sz="1800" b="1" dirty="0" err="1" smtClean="0">
                <a:solidFill>
                  <a:srgbClr val="6A3E3E"/>
                </a:solidFill>
                <a:latin typeface="Consolas"/>
              </a:rPr>
              <a:t>conn</a:t>
            </a:r>
            <a:r>
              <a:rPr lang="en-GB" sz="1800" b="1" dirty="0" err="1" smtClean="0">
                <a:solidFill>
                  <a:srgbClr val="000000"/>
                </a:solidFill>
                <a:latin typeface="Consolas"/>
              </a:rPr>
              <a:t>.createStatement</a:t>
            </a:r>
            <a:r>
              <a:rPr lang="en-GB" sz="1800" b="1" dirty="0" smtClean="0">
                <a:solidFill>
                  <a:srgbClr val="000000"/>
                </a:solidFill>
                <a:latin typeface="Consolas"/>
              </a:rPr>
              <a:t>();</a:t>
            </a:r>
          </a:p>
          <a:p>
            <a:pPr>
              <a:buClr>
                <a:srgbClr val="0A1419">
                  <a:lumMod val="90000"/>
                  <a:lumOff val="10000"/>
                </a:srgbClr>
              </a:buClr>
              <a:defRPr/>
            </a:pPr>
            <a:r>
              <a:rPr lang="en-GB" sz="1800" b="1" dirty="0" smtClean="0">
                <a:solidFill>
                  <a:srgbClr val="000000"/>
                </a:solidFill>
                <a:latin typeface="Consolas"/>
              </a:rPr>
              <a:t>String </a:t>
            </a:r>
            <a:r>
              <a:rPr lang="en-GB" sz="1800" b="1" dirty="0" smtClean="0">
                <a:solidFill>
                  <a:srgbClr val="6A3E3E"/>
                </a:solidFill>
                <a:latin typeface="Consolas"/>
              </a:rPr>
              <a:t>sql4</a:t>
            </a:r>
            <a:r>
              <a:rPr lang="en-GB" sz="1800" b="1" dirty="0" smtClean="0">
                <a:solidFill>
                  <a:srgbClr val="000000"/>
                </a:solidFill>
                <a:latin typeface="Consolas"/>
              </a:rPr>
              <a:t> = </a:t>
            </a:r>
            <a:r>
              <a:rPr lang="en-GB" sz="1800" b="1" dirty="0" smtClean="0">
                <a:solidFill>
                  <a:srgbClr val="2A00FF"/>
                </a:solidFill>
                <a:latin typeface="Consolas"/>
              </a:rPr>
              <a:t>“DELETE FROM Languages ”</a:t>
            </a:r>
            <a:r>
              <a:rPr lang="en-GB" sz="1800" b="1" dirty="0" smtClean="0">
                <a:solidFill>
                  <a:srgbClr val="000000"/>
                </a:solidFill>
                <a:latin typeface="Consolas"/>
              </a:rPr>
              <a:t> + </a:t>
            </a:r>
            <a:r>
              <a:rPr lang="en-GB" sz="1800" b="1" dirty="0" smtClean="0">
                <a:solidFill>
                  <a:srgbClr val="2A00FF"/>
                </a:solidFill>
                <a:latin typeface="Consolas"/>
              </a:rPr>
              <a:t>“WHERE id = 1”</a:t>
            </a:r>
            <a:r>
              <a:rPr lang="en-GB" sz="1800" b="1" dirty="0" smtClean="0">
                <a:solidFill>
                  <a:srgbClr val="000000"/>
                </a:solidFill>
                <a:latin typeface="Consolas"/>
              </a:rPr>
              <a:t>;</a:t>
            </a:r>
          </a:p>
          <a:p>
            <a:pPr>
              <a:buClr>
                <a:srgbClr val="0A1419">
                  <a:lumMod val="90000"/>
                  <a:lumOff val="10000"/>
                </a:srgbClr>
              </a:buClr>
              <a:defRPr/>
            </a:pPr>
            <a:r>
              <a:rPr lang="en-GB" sz="1800" b="1" dirty="0" err="1" smtClean="0">
                <a:solidFill>
                  <a:srgbClr val="6A3E3E"/>
                </a:solidFill>
                <a:latin typeface="Consolas"/>
              </a:rPr>
              <a:t>stmt</a:t>
            </a:r>
            <a:r>
              <a:rPr lang="en-GB" sz="1800" b="1" dirty="0" err="1" smtClean="0">
                <a:solidFill>
                  <a:srgbClr val="000000"/>
                </a:solidFill>
                <a:latin typeface="Consolas"/>
              </a:rPr>
              <a:t>.executeUpdate</a:t>
            </a:r>
            <a:r>
              <a:rPr lang="en-GB" sz="1800" b="1" dirty="0" smtClean="0">
                <a:solidFill>
                  <a:srgbClr val="000000"/>
                </a:solidFill>
                <a:latin typeface="Consolas"/>
              </a:rPr>
              <a:t>(</a:t>
            </a:r>
            <a:r>
              <a:rPr lang="en-GB" sz="1800" b="1" dirty="0" smtClean="0">
                <a:solidFill>
                  <a:srgbClr val="6A3E3E"/>
                </a:solidFill>
                <a:latin typeface="Consolas"/>
              </a:rPr>
              <a:t>sql4</a:t>
            </a:r>
            <a:r>
              <a:rPr lang="en-GB" sz="1800" b="1" dirty="0" smtClean="0">
                <a:solidFill>
                  <a:srgbClr val="000000"/>
                </a:solidFill>
                <a:latin typeface="Consolas"/>
              </a:rPr>
              <a:t>);</a:t>
            </a:r>
            <a:endParaRPr lang="en-GB" sz="1800" b="1" dirty="0">
              <a:solidFill>
                <a:srgbClr val="F7F7F7">
                  <a:lumMod val="25000"/>
                </a:srgbClr>
              </a:solidFill>
            </a:endParaRPr>
          </a:p>
        </p:txBody>
      </p:sp>
    </p:spTree>
    <p:extLst>
      <p:ext uri="{BB962C8B-B14F-4D97-AF65-F5344CB8AC3E}">
        <p14:creationId xmlns:p14="http://schemas.microsoft.com/office/powerpoint/2010/main" val="19032830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Builder Pattern - Example</a:t>
            </a:r>
            <a:endParaRPr lang="en-GB" dirty="0"/>
          </a:p>
        </p:txBody>
      </p:sp>
      <p:sp>
        <p:nvSpPr>
          <p:cNvPr id="8" name="Rectangle 7"/>
          <p:cNvSpPr/>
          <p:nvPr/>
        </p:nvSpPr>
        <p:spPr>
          <a:xfrm>
            <a:off x="414000" y="2287704"/>
            <a:ext cx="5571644" cy="4247317"/>
          </a:xfrm>
          <a:prstGeom prst="rect">
            <a:avLst/>
          </a:prstGeom>
        </p:spPr>
        <p:txBody>
          <a:bodyPr wrap="square">
            <a:spAutoFit/>
          </a:bodyPr>
          <a:lstStyle/>
          <a:p>
            <a:r>
              <a:rPr lang="en-GB" b="1" dirty="0">
                <a:solidFill>
                  <a:srgbClr val="7F0055"/>
                </a:solidFill>
                <a:latin typeface="Courier New" panose="02070309020205020404" pitchFamily="49" charset="0"/>
              </a:rPr>
              <a:t>public</a:t>
            </a:r>
            <a:r>
              <a:rPr lang="en-GB" b="1"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class</a:t>
            </a:r>
            <a:r>
              <a:rPr lang="en-GB" b="1" dirty="0">
                <a:solidFill>
                  <a:srgbClr val="000000"/>
                </a:solidFill>
                <a:latin typeface="Courier New" panose="02070309020205020404" pitchFamily="49" charset="0"/>
              </a:rPr>
              <a:t> Trainee {</a:t>
            </a:r>
          </a:p>
          <a:p>
            <a:endParaRPr lang="en-GB" b="1" dirty="0">
              <a:solidFill>
                <a:srgbClr val="000000"/>
              </a:solidFill>
              <a:latin typeface="Courier New" panose="02070309020205020404" pitchFamily="49" charset="0"/>
            </a:endParaRPr>
          </a:p>
          <a:p>
            <a:pPr lvl="1"/>
            <a:r>
              <a:rPr lang="en-GB" b="1" dirty="0">
                <a:solidFill>
                  <a:srgbClr val="7F0055"/>
                </a:solidFill>
                <a:latin typeface="Courier New" panose="02070309020205020404" pitchFamily="49" charset="0"/>
              </a:rPr>
              <a:t>private</a:t>
            </a:r>
            <a:r>
              <a:rPr lang="en-GB" b="1" dirty="0">
                <a:solidFill>
                  <a:srgbClr val="000000"/>
                </a:solidFill>
                <a:latin typeface="Courier New" panose="02070309020205020404" pitchFamily="49" charset="0"/>
              </a:rPr>
              <a:t> String </a:t>
            </a:r>
            <a:r>
              <a:rPr lang="en-GB" b="1" u="sng" dirty="0">
                <a:solidFill>
                  <a:srgbClr val="0000C0"/>
                </a:solidFill>
                <a:latin typeface="Courier New" panose="02070309020205020404" pitchFamily="49" charset="0"/>
              </a:rPr>
              <a:t>name</a:t>
            </a:r>
            <a:r>
              <a:rPr lang="en-GB" b="1" u="sng" dirty="0">
                <a:solidFill>
                  <a:srgbClr val="000000"/>
                </a:solidFill>
                <a:latin typeface="Courier New" panose="02070309020205020404" pitchFamily="49" charset="0"/>
              </a:rPr>
              <a:t>;</a:t>
            </a:r>
          </a:p>
          <a:p>
            <a:pPr lvl="1"/>
            <a:r>
              <a:rPr lang="en-GB" b="1" dirty="0">
                <a:solidFill>
                  <a:srgbClr val="7F0055"/>
                </a:solidFill>
                <a:latin typeface="Courier New" panose="02070309020205020404" pitchFamily="49" charset="0"/>
              </a:rPr>
              <a:t>private</a:t>
            </a:r>
            <a:r>
              <a:rPr lang="en-GB" b="1" dirty="0">
                <a:solidFill>
                  <a:srgbClr val="000000"/>
                </a:solidFill>
                <a:latin typeface="Courier New" panose="02070309020205020404" pitchFamily="49" charset="0"/>
              </a:rPr>
              <a:t> </a:t>
            </a:r>
            <a:r>
              <a:rPr lang="en-GB" b="1" dirty="0" err="1">
                <a:solidFill>
                  <a:srgbClr val="7F0055"/>
                </a:solidFill>
                <a:latin typeface="Courier New" panose="02070309020205020404" pitchFamily="49" charset="0"/>
              </a:rPr>
              <a:t>int</a:t>
            </a:r>
            <a:r>
              <a:rPr lang="en-GB" b="1" dirty="0">
                <a:solidFill>
                  <a:srgbClr val="000000"/>
                </a:solidFill>
                <a:latin typeface="Courier New" panose="02070309020205020404" pitchFamily="49" charset="0"/>
              </a:rPr>
              <a:t> </a:t>
            </a:r>
            <a:r>
              <a:rPr lang="en-GB" b="1" u="sng" dirty="0">
                <a:solidFill>
                  <a:srgbClr val="0000C0"/>
                </a:solidFill>
                <a:latin typeface="Courier New" panose="02070309020205020404" pitchFamily="49" charset="0"/>
              </a:rPr>
              <a:t>age</a:t>
            </a:r>
            <a:r>
              <a:rPr lang="en-GB" b="1" u="sng" dirty="0">
                <a:solidFill>
                  <a:srgbClr val="000000"/>
                </a:solidFill>
                <a:latin typeface="Courier New" panose="02070309020205020404" pitchFamily="49" charset="0"/>
              </a:rPr>
              <a:t>;</a:t>
            </a:r>
          </a:p>
          <a:p>
            <a:pPr lvl="1"/>
            <a:r>
              <a:rPr lang="en-GB" b="1" dirty="0">
                <a:solidFill>
                  <a:srgbClr val="7F0055"/>
                </a:solidFill>
                <a:latin typeface="Courier New" panose="02070309020205020404" pitchFamily="49" charset="0"/>
              </a:rPr>
              <a:t>private</a:t>
            </a:r>
            <a:r>
              <a:rPr lang="en-GB" b="1" dirty="0">
                <a:solidFill>
                  <a:srgbClr val="000000"/>
                </a:solidFill>
                <a:latin typeface="Courier New" panose="02070309020205020404" pitchFamily="49" charset="0"/>
              </a:rPr>
              <a:t> String </a:t>
            </a:r>
            <a:r>
              <a:rPr lang="en-GB" b="1" u="sng" dirty="0">
                <a:solidFill>
                  <a:srgbClr val="0000C0"/>
                </a:solidFill>
                <a:latin typeface="Courier New" panose="02070309020205020404" pitchFamily="49" charset="0"/>
              </a:rPr>
              <a:t>technology</a:t>
            </a:r>
            <a:r>
              <a:rPr lang="en-GB" b="1" u="sng" dirty="0">
                <a:solidFill>
                  <a:srgbClr val="000000"/>
                </a:solidFill>
                <a:latin typeface="Courier New" panose="02070309020205020404" pitchFamily="49" charset="0"/>
              </a:rPr>
              <a:t>;</a:t>
            </a:r>
          </a:p>
          <a:p>
            <a:endParaRPr lang="en-GB" b="1" dirty="0">
              <a:solidFill>
                <a:srgbClr val="2E2D2C"/>
              </a:solidFill>
              <a:latin typeface="Courier New" panose="02070309020205020404" pitchFamily="49" charset="0"/>
            </a:endParaRPr>
          </a:p>
          <a:p>
            <a:pPr lvl="1"/>
            <a:r>
              <a:rPr lang="en-GB" b="1" dirty="0">
                <a:solidFill>
                  <a:srgbClr val="000000"/>
                </a:solidFill>
                <a:latin typeface="Courier New" panose="02070309020205020404" pitchFamily="49" charset="0"/>
              </a:rPr>
              <a:t>Trainee(String </a:t>
            </a:r>
            <a:r>
              <a:rPr lang="en-GB" b="1" dirty="0">
                <a:solidFill>
                  <a:srgbClr val="6A3E3E"/>
                </a:solidFill>
                <a:latin typeface="Courier New" panose="02070309020205020404" pitchFamily="49" charset="0"/>
              </a:rPr>
              <a:t>name</a:t>
            </a:r>
            <a:r>
              <a:rPr lang="en-GB" b="1" dirty="0">
                <a:solidFill>
                  <a:srgbClr val="000000"/>
                </a:solidFill>
                <a:latin typeface="Courier New" panose="02070309020205020404" pitchFamily="49" charset="0"/>
              </a:rPr>
              <a:t>, </a:t>
            </a:r>
            <a:r>
              <a:rPr lang="en-GB" b="1" dirty="0" err="1">
                <a:solidFill>
                  <a:srgbClr val="7F0055"/>
                </a:solidFill>
                <a:latin typeface="Courier New" panose="02070309020205020404" pitchFamily="49" charset="0"/>
              </a:rPr>
              <a:t>int</a:t>
            </a:r>
            <a:r>
              <a:rPr lang="en-GB" b="1" dirty="0">
                <a:solidFill>
                  <a:srgbClr val="000000"/>
                </a:solidFill>
                <a:latin typeface="Courier New" panose="02070309020205020404" pitchFamily="49" charset="0"/>
              </a:rPr>
              <a:t> </a:t>
            </a:r>
            <a:r>
              <a:rPr lang="en-GB" b="1" dirty="0">
                <a:solidFill>
                  <a:srgbClr val="6A3E3E"/>
                </a:solidFill>
                <a:latin typeface="Courier New" panose="02070309020205020404" pitchFamily="49" charset="0"/>
              </a:rPr>
              <a:t>age</a:t>
            </a:r>
            <a:r>
              <a:rPr lang="en-GB" b="1" dirty="0">
                <a:solidFill>
                  <a:srgbClr val="000000"/>
                </a:solidFill>
                <a:latin typeface="Courier New" panose="02070309020205020404" pitchFamily="49" charset="0"/>
              </a:rPr>
              <a:t>, String </a:t>
            </a:r>
            <a:r>
              <a:rPr lang="en-GB" b="1" dirty="0">
                <a:solidFill>
                  <a:srgbClr val="6A3E3E"/>
                </a:solidFill>
                <a:latin typeface="Courier New" panose="02070309020205020404" pitchFamily="49" charset="0"/>
              </a:rPr>
              <a:t>technology</a:t>
            </a:r>
            <a:r>
              <a:rPr lang="en-GB" b="1" dirty="0">
                <a:solidFill>
                  <a:srgbClr val="000000"/>
                </a:solidFill>
                <a:latin typeface="Courier New" panose="02070309020205020404" pitchFamily="49" charset="0"/>
              </a:rPr>
              <a:t>)</a:t>
            </a:r>
          </a:p>
          <a:p>
            <a:pPr lvl="1"/>
            <a:r>
              <a:rPr lang="en-GB" b="1" dirty="0">
                <a:solidFill>
                  <a:srgbClr val="000000"/>
                </a:solidFill>
                <a:latin typeface="Courier New" panose="02070309020205020404" pitchFamily="49" charset="0"/>
              </a:rPr>
              <a:t>{</a:t>
            </a:r>
          </a:p>
          <a:p>
            <a:pPr lvl="2"/>
            <a:r>
              <a:rPr lang="en-GB" b="1" dirty="0">
                <a:solidFill>
                  <a:srgbClr val="7F0055"/>
                </a:solidFill>
                <a:latin typeface="Courier New" panose="02070309020205020404" pitchFamily="49" charset="0"/>
              </a:rPr>
              <a:t>this</a:t>
            </a:r>
            <a:r>
              <a:rPr lang="en-GB" b="1" dirty="0">
                <a:solidFill>
                  <a:srgbClr val="000000"/>
                </a:solidFill>
                <a:latin typeface="Courier New" panose="02070309020205020404" pitchFamily="49" charset="0"/>
              </a:rPr>
              <a:t>.</a:t>
            </a:r>
            <a:r>
              <a:rPr lang="en-GB" b="1" dirty="0">
                <a:solidFill>
                  <a:srgbClr val="0000C0"/>
                </a:solidFill>
                <a:latin typeface="Courier New" panose="02070309020205020404" pitchFamily="49" charset="0"/>
              </a:rPr>
              <a:t>name</a:t>
            </a:r>
            <a:r>
              <a:rPr lang="en-GB" b="1" dirty="0">
                <a:solidFill>
                  <a:srgbClr val="000000"/>
                </a:solidFill>
                <a:latin typeface="Courier New" panose="02070309020205020404" pitchFamily="49" charset="0"/>
              </a:rPr>
              <a:t> = </a:t>
            </a:r>
            <a:r>
              <a:rPr lang="en-GB" b="1" dirty="0">
                <a:solidFill>
                  <a:srgbClr val="6A3E3E"/>
                </a:solidFill>
                <a:latin typeface="Courier New" panose="02070309020205020404" pitchFamily="49" charset="0"/>
              </a:rPr>
              <a:t>name</a:t>
            </a:r>
            <a:r>
              <a:rPr lang="en-GB" b="1" dirty="0">
                <a:solidFill>
                  <a:srgbClr val="000000"/>
                </a:solidFill>
                <a:latin typeface="Courier New" panose="02070309020205020404" pitchFamily="49" charset="0"/>
              </a:rPr>
              <a:t>;</a:t>
            </a:r>
          </a:p>
          <a:p>
            <a:pPr lvl="2"/>
            <a:r>
              <a:rPr lang="en-GB" b="1" dirty="0">
                <a:solidFill>
                  <a:srgbClr val="7F0055"/>
                </a:solidFill>
                <a:latin typeface="Courier New" panose="02070309020205020404" pitchFamily="49" charset="0"/>
              </a:rPr>
              <a:t>this</a:t>
            </a:r>
            <a:r>
              <a:rPr lang="en-GB" b="1" dirty="0">
                <a:solidFill>
                  <a:srgbClr val="000000"/>
                </a:solidFill>
                <a:latin typeface="Courier New" panose="02070309020205020404" pitchFamily="49" charset="0"/>
              </a:rPr>
              <a:t>.</a:t>
            </a:r>
            <a:r>
              <a:rPr lang="en-GB" b="1" dirty="0">
                <a:solidFill>
                  <a:srgbClr val="0000C0"/>
                </a:solidFill>
                <a:latin typeface="Courier New" panose="02070309020205020404" pitchFamily="49" charset="0"/>
              </a:rPr>
              <a:t>age</a:t>
            </a:r>
            <a:r>
              <a:rPr lang="en-GB" b="1" dirty="0">
                <a:solidFill>
                  <a:srgbClr val="000000"/>
                </a:solidFill>
                <a:latin typeface="Courier New" panose="02070309020205020404" pitchFamily="49" charset="0"/>
              </a:rPr>
              <a:t> = </a:t>
            </a:r>
            <a:r>
              <a:rPr lang="en-GB" b="1" dirty="0">
                <a:solidFill>
                  <a:srgbClr val="6A3E3E"/>
                </a:solidFill>
                <a:latin typeface="Courier New" panose="02070309020205020404" pitchFamily="49" charset="0"/>
              </a:rPr>
              <a:t>age</a:t>
            </a:r>
            <a:r>
              <a:rPr lang="en-GB" b="1" dirty="0">
                <a:solidFill>
                  <a:srgbClr val="000000"/>
                </a:solidFill>
                <a:latin typeface="Courier New" panose="02070309020205020404" pitchFamily="49" charset="0"/>
              </a:rPr>
              <a:t>;</a:t>
            </a:r>
          </a:p>
          <a:p>
            <a:pPr lvl="2"/>
            <a:r>
              <a:rPr lang="en-GB" b="1" dirty="0">
                <a:solidFill>
                  <a:srgbClr val="7F0055"/>
                </a:solidFill>
                <a:latin typeface="Courier New" panose="02070309020205020404" pitchFamily="49" charset="0"/>
              </a:rPr>
              <a:t>this</a:t>
            </a:r>
            <a:r>
              <a:rPr lang="en-GB" b="1" dirty="0">
                <a:solidFill>
                  <a:srgbClr val="000000"/>
                </a:solidFill>
                <a:latin typeface="Courier New" panose="02070309020205020404" pitchFamily="49" charset="0"/>
              </a:rPr>
              <a:t>.</a:t>
            </a:r>
            <a:r>
              <a:rPr lang="en-GB" b="1" dirty="0">
                <a:solidFill>
                  <a:srgbClr val="0000C0"/>
                </a:solidFill>
                <a:latin typeface="Courier New" panose="02070309020205020404" pitchFamily="49" charset="0"/>
              </a:rPr>
              <a:t>technology</a:t>
            </a:r>
            <a:r>
              <a:rPr lang="en-GB" b="1" dirty="0">
                <a:solidFill>
                  <a:srgbClr val="000000"/>
                </a:solidFill>
                <a:latin typeface="Courier New" panose="02070309020205020404" pitchFamily="49" charset="0"/>
              </a:rPr>
              <a:t> = </a:t>
            </a:r>
            <a:r>
              <a:rPr lang="en-GB" b="1" dirty="0">
                <a:solidFill>
                  <a:srgbClr val="6A3E3E"/>
                </a:solidFill>
                <a:latin typeface="Courier New" panose="02070309020205020404" pitchFamily="49" charset="0"/>
              </a:rPr>
              <a:t>technology</a:t>
            </a:r>
            <a:r>
              <a:rPr lang="en-GB" b="1" dirty="0">
                <a:solidFill>
                  <a:srgbClr val="000000"/>
                </a:solidFill>
                <a:latin typeface="Courier New" panose="02070309020205020404" pitchFamily="49" charset="0"/>
              </a:rPr>
              <a:t>;</a:t>
            </a:r>
          </a:p>
          <a:p>
            <a:pPr lvl="1"/>
            <a:r>
              <a:rPr lang="en-GB" b="1" dirty="0">
                <a:solidFill>
                  <a:srgbClr val="000000"/>
                </a:solidFill>
                <a:latin typeface="Courier New" panose="02070309020205020404" pitchFamily="49" charset="0"/>
              </a:rPr>
              <a:t>}</a:t>
            </a:r>
          </a:p>
          <a:p>
            <a:endParaRPr lang="en-GB" b="1" dirty="0">
              <a:solidFill>
                <a:srgbClr val="2E2D2C"/>
              </a:solidFill>
              <a:latin typeface="Courier New" panose="02070309020205020404" pitchFamily="49" charset="0"/>
            </a:endParaRPr>
          </a:p>
          <a:p>
            <a:r>
              <a:rPr lang="en-GB" b="1" dirty="0">
                <a:solidFill>
                  <a:srgbClr val="000000"/>
                </a:solidFill>
                <a:latin typeface="Courier New" panose="02070309020205020404" pitchFamily="49" charset="0"/>
              </a:rPr>
              <a:t>}</a:t>
            </a:r>
          </a:p>
        </p:txBody>
      </p:sp>
      <p:sp>
        <p:nvSpPr>
          <p:cNvPr id="9" name="Rectangle 8"/>
          <p:cNvSpPr/>
          <p:nvPr/>
        </p:nvSpPr>
        <p:spPr>
          <a:xfrm>
            <a:off x="6185646" y="1518263"/>
            <a:ext cx="5773271" cy="5016758"/>
          </a:xfrm>
          <a:prstGeom prst="rect">
            <a:avLst/>
          </a:prstGeom>
        </p:spPr>
        <p:txBody>
          <a:bodyPr wrap="square">
            <a:spAutoFit/>
          </a:bodyPr>
          <a:lstStyle/>
          <a:p>
            <a:r>
              <a:rPr lang="en-GB" sz="1600" b="1" dirty="0">
                <a:solidFill>
                  <a:srgbClr val="7F0055"/>
                </a:solidFill>
                <a:latin typeface="Courier New" panose="02070309020205020404" pitchFamily="49" charset="0"/>
              </a:rPr>
              <a:t>public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class</a:t>
            </a:r>
            <a:r>
              <a:rPr lang="en-GB" sz="1600" b="1" dirty="0">
                <a:solidFill>
                  <a:srgbClr val="000000"/>
                </a:solidFill>
                <a:latin typeface="Courier New" panose="02070309020205020404" pitchFamily="49" charset="0"/>
              </a:rPr>
              <a:t> TraineeBuilder {</a:t>
            </a:r>
          </a:p>
          <a:p>
            <a:pPr lvl="1"/>
            <a:r>
              <a:rPr lang="en-GB" sz="1600" b="1" dirty="0">
                <a:solidFill>
                  <a:srgbClr val="7F0055"/>
                </a:solidFill>
                <a:latin typeface="Courier New" panose="02070309020205020404" pitchFamily="49" charset="0"/>
              </a:rPr>
              <a:t>private</a:t>
            </a:r>
            <a:r>
              <a:rPr lang="en-GB" sz="1600" b="1" dirty="0">
                <a:solidFill>
                  <a:srgbClr val="000000"/>
                </a:solidFill>
                <a:latin typeface="Courier New" panose="02070309020205020404" pitchFamily="49" charset="0"/>
              </a:rPr>
              <a:t> String </a:t>
            </a:r>
            <a:r>
              <a:rPr lang="en-GB" sz="1600" b="1" dirty="0">
                <a:solidFill>
                  <a:srgbClr val="0000C0"/>
                </a:solidFill>
                <a:latin typeface="Courier New" panose="02070309020205020404" pitchFamily="49" charset="0"/>
              </a:rPr>
              <a:t>name</a:t>
            </a:r>
            <a:r>
              <a:rPr lang="en-GB" sz="1600" b="1" dirty="0">
                <a:solidFill>
                  <a:srgbClr val="000000"/>
                </a:solidFill>
                <a:latin typeface="Courier New" panose="02070309020205020404" pitchFamily="49" charset="0"/>
              </a:rPr>
              <a:t>;</a:t>
            </a:r>
          </a:p>
          <a:p>
            <a:pPr lvl="1"/>
            <a:r>
              <a:rPr lang="en-GB" sz="1600" b="1" dirty="0">
                <a:solidFill>
                  <a:srgbClr val="3F7F5F"/>
                </a:solidFill>
                <a:latin typeface="Courier New" panose="02070309020205020404" pitchFamily="49" charset="0"/>
              </a:rPr>
              <a:t>//we </a:t>
            </a:r>
            <a:r>
              <a:rPr lang="en-GB" sz="1600" b="1" dirty="0" err="1">
                <a:solidFill>
                  <a:srgbClr val="3F7F5F"/>
                </a:solidFill>
                <a:latin typeface="Courier New" panose="02070309020205020404" pitchFamily="49" charset="0"/>
              </a:rPr>
              <a:t>dont</a:t>
            </a:r>
            <a:r>
              <a:rPr lang="en-GB" sz="1600" b="1" dirty="0">
                <a:solidFill>
                  <a:srgbClr val="3F7F5F"/>
                </a:solidFill>
                <a:latin typeface="Courier New" panose="02070309020205020404" pitchFamily="49" charset="0"/>
              </a:rPr>
              <a:t> want a default name.</a:t>
            </a:r>
          </a:p>
          <a:p>
            <a:pPr lvl="1"/>
            <a:r>
              <a:rPr lang="en-GB" sz="1600" b="1" dirty="0">
                <a:solidFill>
                  <a:srgbClr val="7F0055"/>
                </a:solidFill>
                <a:latin typeface="Courier New" panose="02070309020205020404" pitchFamily="49" charset="0"/>
              </a:rPr>
              <a:t>private</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int</a:t>
            </a:r>
            <a:r>
              <a:rPr lang="en-GB" sz="1600" b="1" dirty="0">
                <a:solidFill>
                  <a:srgbClr val="000000"/>
                </a:solidFill>
                <a:latin typeface="Courier New" panose="02070309020205020404" pitchFamily="49" charset="0"/>
              </a:rPr>
              <a:t> </a:t>
            </a:r>
            <a:r>
              <a:rPr lang="en-GB" sz="1600" b="1" dirty="0">
                <a:solidFill>
                  <a:srgbClr val="0000C0"/>
                </a:solidFill>
                <a:latin typeface="Courier New" panose="02070309020205020404" pitchFamily="49" charset="0"/>
              </a:rPr>
              <a:t>age</a:t>
            </a:r>
            <a:r>
              <a:rPr lang="en-GB" sz="1600" b="1" dirty="0">
                <a:solidFill>
                  <a:srgbClr val="000000"/>
                </a:solidFill>
                <a:latin typeface="Courier New" panose="02070309020205020404" pitchFamily="49" charset="0"/>
              </a:rPr>
              <a:t> = 0;</a:t>
            </a:r>
          </a:p>
          <a:p>
            <a:pPr lvl="1"/>
            <a:r>
              <a:rPr lang="en-GB" sz="1600" b="1" dirty="0">
                <a:solidFill>
                  <a:srgbClr val="3F7F5F"/>
                </a:solidFill>
                <a:latin typeface="Courier New" panose="02070309020205020404" pitchFamily="49" charset="0"/>
              </a:rPr>
              <a:t>//default age</a:t>
            </a:r>
          </a:p>
          <a:p>
            <a:pPr lvl="1"/>
            <a:r>
              <a:rPr lang="en-GB" sz="1600" b="1" dirty="0">
                <a:solidFill>
                  <a:srgbClr val="7F0055"/>
                </a:solidFill>
                <a:latin typeface="Courier New" panose="02070309020205020404" pitchFamily="49" charset="0"/>
              </a:rPr>
              <a:t>private</a:t>
            </a:r>
            <a:r>
              <a:rPr lang="en-GB" sz="1600" b="1" dirty="0">
                <a:solidFill>
                  <a:srgbClr val="000000"/>
                </a:solidFill>
                <a:latin typeface="Courier New" panose="02070309020205020404" pitchFamily="49" charset="0"/>
              </a:rPr>
              <a:t> String </a:t>
            </a:r>
            <a:r>
              <a:rPr lang="en-GB" sz="1600" b="1" dirty="0">
                <a:solidFill>
                  <a:srgbClr val="0000C0"/>
                </a:solidFill>
                <a:latin typeface="Courier New" panose="02070309020205020404" pitchFamily="49" charset="0"/>
              </a:rPr>
              <a:t>technology</a:t>
            </a:r>
            <a:r>
              <a:rPr lang="en-GB" sz="1600" b="1" dirty="0">
                <a:solidFill>
                  <a:srgbClr val="000000"/>
                </a:solidFill>
                <a:latin typeface="Courier New" panose="02070309020205020404" pitchFamily="49" charset="0"/>
              </a:rPr>
              <a:t> = </a:t>
            </a:r>
            <a:r>
              <a:rPr lang="en-GB" sz="1600" b="1" dirty="0">
                <a:solidFill>
                  <a:srgbClr val="2A00FF"/>
                </a:solidFill>
                <a:latin typeface="Courier New" panose="02070309020205020404" pitchFamily="49" charset="0"/>
              </a:rPr>
              <a:t>"nothing"</a:t>
            </a:r>
            <a:r>
              <a:rPr lang="en-GB" sz="1600" b="1" dirty="0">
                <a:solidFill>
                  <a:srgbClr val="000000"/>
                </a:solidFill>
                <a:latin typeface="Courier New" panose="02070309020205020404" pitchFamily="49" charset="0"/>
              </a:rPr>
              <a:t>; </a:t>
            </a:r>
            <a:r>
              <a:rPr lang="en-GB" sz="1600" b="1" dirty="0">
                <a:solidFill>
                  <a:srgbClr val="3F7F5F"/>
                </a:solidFill>
                <a:latin typeface="Courier New" panose="02070309020205020404" pitchFamily="49" charset="0"/>
              </a:rPr>
              <a:t>//default technology</a:t>
            </a:r>
          </a:p>
          <a:p>
            <a:pPr lvl="1"/>
            <a:endParaRPr lang="en-GB" sz="1600" b="1" dirty="0">
              <a:solidFill>
                <a:srgbClr val="2E2D2C"/>
              </a:solidFill>
              <a:latin typeface="Courier New" panose="02070309020205020404" pitchFamily="49" charset="0"/>
            </a:endParaRPr>
          </a:p>
          <a:p>
            <a:pPr lvl="1"/>
            <a:r>
              <a:rPr lang="en-GB" sz="1600" b="1" dirty="0">
                <a:solidFill>
                  <a:srgbClr val="7F0055"/>
                </a:solidFill>
                <a:latin typeface="Courier New" panose="02070309020205020404" pitchFamily="49" charset="0"/>
              </a:rPr>
              <a:t>public</a:t>
            </a:r>
            <a:r>
              <a:rPr lang="en-GB" sz="1600" b="1" dirty="0">
                <a:solidFill>
                  <a:srgbClr val="000000"/>
                </a:solidFill>
                <a:latin typeface="Courier New" panose="02070309020205020404" pitchFamily="49" charset="0"/>
              </a:rPr>
              <a:t> TraineeBuilder(){}</a:t>
            </a:r>
          </a:p>
          <a:p>
            <a:pPr lvl="1"/>
            <a:endParaRPr lang="en-GB" sz="1600" b="1" dirty="0">
              <a:solidFill>
                <a:srgbClr val="2E2D2C"/>
              </a:solidFill>
              <a:latin typeface="Courier New" panose="02070309020205020404" pitchFamily="49" charset="0"/>
            </a:endParaRPr>
          </a:p>
          <a:p>
            <a:pPr lvl="1"/>
            <a:r>
              <a:rPr lang="en-GB" sz="1600" b="1" dirty="0">
                <a:solidFill>
                  <a:srgbClr val="7F0055"/>
                </a:solidFill>
                <a:latin typeface="Courier New" panose="02070309020205020404" pitchFamily="49" charset="0"/>
              </a:rPr>
              <a:t>public</a:t>
            </a:r>
            <a:r>
              <a:rPr lang="en-GB" sz="1600" b="1" dirty="0">
                <a:solidFill>
                  <a:srgbClr val="000000"/>
                </a:solidFill>
                <a:latin typeface="Courier New" panose="02070309020205020404" pitchFamily="49" charset="0"/>
              </a:rPr>
              <a:t> Trainee buildTrainee()</a:t>
            </a:r>
          </a:p>
          <a:p>
            <a:pPr lvl="1"/>
            <a:r>
              <a:rPr lang="en-GB" sz="1600" b="1" dirty="0">
                <a:solidFill>
                  <a:srgbClr val="000000"/>
                </a:solidFill>
                <a:latin typeface="Courier New" panose="02070309020205020404" pitchFamily="49" charset="0"/>
              </a:rPr>
              <a:t>{</a:t>
            </a:r>
          </a:p>
          <a:p>
            <a:pPr lvl="1"/>
            <a:r>
              <a:rPr lang="en-GB" sz="1600" b="1" dirty="0">
                <a:solidFill>
                  <a:srgbClr val="7F0055"/>
                </a:solidFill>
                <a:latin typeface="Courier New" panose="02070309020205020404" pitchFamily="49" charset="0"/>
              </a:rPr>
              <a:t>return</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new</a:t>
            </a:r>
            <a:r>
              <a:rPr lang="en-GB" sz="1600" b="1" dirty="0">
                <a:solidFill>
                  <a:srgbClr val="000000"/>
                </a:solidFill>
                <a:latin typeface="Courier New" panose="02070309020205020404" pitchFamily="49" charset="0"/>
              </a:rPr>
              <a:t> Trainee(</a:t>
            </a:r>
            <a:r>
              <a:rPr lang="en-GB" sz="1600" b="1" dirty="0" err="1">
                <a:solidFill>
                  <a:srgbClr val="0000C0"/>
                </a:solidFill>
                <a:latin typeface="Courier New" panose="02070309020205020404" pitchFamily="49" charset="0"/>
              </a:rPr>
              <a:t>name</a:t>
            </a:r>
            <a:r>
              <a:rPr lang="en-GB" sz="1600" b="1" dirty="0" err="1">
                <a:solidFill>
                  <a:srgbClr val="000000"/>
                </a:solidFill>
                <a:latin typeface="Courier New" panose="02070309020205020404" pitchFamily="49" charset="0"/>
              </a:rPr>
              <a:t>,</a:t>
            </a:r>
            <a:r>
              <a:rPr lang="en-GB" sz="1600" b="1" dirty="0" err="1">
                <a:solidFill>
                  <a:srgbClr val="0000C0"/>
                </a:solidFill>
                <a:latin typeface="Courier New" panose="02070309020205020404" pitchFamily="49" charset="0"/>
              </a:rPr>
              <a:t>age</a:t>
            </a:r>
            <a:r>
              <a:rPr lang="en-GB" sz="1600" b="1" dirty="0" err="1">
                <a:solidFill>
                  <a:srgbClr val="000000"/>
                </a:solidFill>
                <a:latin typeface="Courier New" panose="02070309020205020404" pitchFamily="49" charset="0"/>
              </a:rPr>
              <a:t>,</a:t>
            </a:r>
            <a:r>
              <a:rPr lang="en-GB" sz="1600" b="1" dirty="0" err="1">
                <a:solidFill>
                  <a:srgbClr val="0000C0"/>
                </a:solidFill>
                <a:latin typeface="Courier New" panose="02070309020205020404" pitchFamily="49" charset="0"/>
              </a:rPr>
              <a:t>technology</a:t>
            </a:r>
            <a:r>
              <a:rPr lang="en-GB" sz="1600" b="1" dirty="0">
                <a:solidFill>
                  <a:srgbClr val="000000"/>
                </a:solidFill>
                <a:latin typeface="Courier New" panose="02070309020205020404" pitchFamily="49" charset="0"/>
              </a:rPr>
              <a:t>);</a:t>
            </a:r>
          </a:p>
          <a:p>
            <a:pPr lvl="1"/>
            <a:r>
              <a:rPr lang="en-GB" sz="1600" b="1" dirty="0">
                <a:solidFill>
                  <a:srgbClr val="000000"/>
                </a:solidFill>
                <a:latin typeface="Courier New" panose="02070309020205020404" pitchFamily="49" charset="0"/>
              </a:rPr>
              <a:t>}</a:t>
            </a:r>
          </a:p>
          <a:p>
            <a:pPr lvl="1"/>
            <a:r>
              <a:rPr lang="en-GB" sz="1600" b="1" dirty="0">
                <a:solidFill>
                  <a:srgbClr val="7F0055"/>
                </a:solidFill>
                <a:latin typeface="Courier New" panose="02070309020205020404" pitchFamily="49" charset="0"/>
              </a:rPr>
              <a:t>public</a:t>
            </a:r>
            <a:r>
              <a:rPr lang="en-GB" sz="1600" b="1" dirty="0">
                <a:solidFill>
                  <a:srgbClr val="000000"/>
                </a:solidFill>
                <a:latin typeface="Courier New" panose="02070309020205020404" pitchFamily="49" charset="0"/>
              </a:rPr>
              <a:t> TraineeBuilder name(String </a:t>
            </a:r>
            <a:r>
              <a:rPr lang="en-GB" sz="1600" b="1" dirty="0">
                <a:solidFill>
                  <a:srgbClr val="6A3E3E"/>
                </a:solidFill>
                <a:latin typeface="Courier New" panose="02070309020205020404" pitchFamily="49" charset="0"/>
              </a:rPr>
              <a:t>_name</a:t>
            </a:r>
            <a:r>
              <a:rPr lang="en-GB" sz="1600" b="1" dirty="0">
                <a:solidFill>
                  <a:srgbClr val="000000"/>
                </a:solidFill>
                <a:latin typeface="Courier New" panose="02070309020205020404" pitchFamily="49" charset="0"/>
              </a:rPr>
              <a:t>)</a:t>
            </a:r>
          </a:p>
          <a:p>
            <a:pPr lvl="1"/>
            <a:r>
              <a:rPr lang="en-GB" sz="1600" b="1" dirty="0">
                <a:solidFill>
                  <a:srgbClr val="000000"/>
                </a:solidFill>
                <a:latin typeface="Courier New" panose="02070309020205020404" pitchFamily="49" charset="0"/>
              </a:rPr>
              <a:t>{</a:t>
            </a:r>
          </a:p>
          <a:p>
            <a:pPr lvl="2"/>
            <a:r>
              <a:rPr lang="en-GB" sz="1600" b="1" dirty="0">
                <a:solidFill>
                  <a:srgbClr val="7F0055"/>
                </a:solidFill>
                <a:latin typeface="Courier New" panose="02070309020205020404" pitchFamily="49" charset="0"/>
              </a:rPr>
              <a:t>this</a:t>
            </a:r>
            <a:r>
              <a:rPr lang="en-GB" sz="1600" b="1" dirty="0">
                <a:solidFill>
                  <a:srgbClr val="000000"/>
                </a:solidFill>
                <a:latin typeface="Courier New" panose="02070309020205020404" pitchFamily="49" charset="0"/>
              </a:rPr>
              <a:t>.</a:t>
            </a:r>
            <a:r>
              <a:rPr lang="en-GB" sz="1600" b="1" dirty="0">
                <a:solidFill>
                  <a:srgbClr val="0000C0"/>
                </a:solidFill>
                <a:latin typeface="Courier New" panose="02070309020205020404" pitchFamily="49" charset="0"/>
              </a:rPr>
              <a:t>name</a:t>
            </a:r>
            <a:r>
              <a:rPr lang="en-GB" sz="1600" b="1" dirty="0">
                <a:solidFill>
                  <a:srgbClr val="000000"/>
                </a:solidFill>
                <a:latin typeface="Courier New" panose="02070309020205020404" pitchFamily="49" charset="0"/>
              </a:rPr>
              <a:t> = </a:t>
            </a:r>
            <a:r>
              <a:rPr lang="en-GB" sz="1600" b="1" dirty="0">
                <a:solidFill>
                  <a:srgbClr val="6A3E3E"/>
                </a:solidFill>
                <a:latin typeface="Courier New" panose="02070309020205020404" pitchFamily="49" charset="0"/>
              </a:rPr>
              <a:t>_name</a:t>
            </a:r>
            <a:r>
              <a:rPr lang="en-GB" sz="1600" b="1" dirty="0">
                <a:solidFill>
                  <a:srgbClr val="000000"/>
                </a:solidFill>
                <a:latin typeface="Courier New" panose="02070309020205020404" pitchFamily="49" charset="0"/>
              </a:rPr>
              <a:t>;</a:t>
            </a:r>
          </a:p>
          <a:p>
            <a:pPr lvl="2"/>
            <a:r>
              <a:rPr lang="en-GB" sz="1600" b="1" dirty="0">
                <a:solidFill>
                  <a:srgbClr val="7F0055"/>
                </a:solidFill>
                <a:latin typeface="Courier New" panose="02070309020205020404" pitchFamily="49" charset="0"/>
              </a:rPr>
              <a:t>return</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this</a:t>
            </a:r>
            <a:r>
              <a:rPr lang="en-GB" sz="1600" b="1" dirty="0">
                <a:solidFill>
                  <a:srgbClr val="000000"/>
                </a:solidFill>
                <a:latin typeface="Courier New" panose="02070309020205020404" pitchFamily="49" charset="0"/>
              </a:rPr>
              <a:t>;</a:t>
            </a:r>
          </a:p>
          <a:p>
            <a:pPr lvl="1"/>
            <a:r>
              <a:rPr lang="en-GB" sz="1600" b="1" dirty="0">
                <a:solidFill>
                  <a:srgbClr val="000000"/>
                </a:solidFill>
                <a:latin typeface="Courier New" panose="02070309020205020404" pitchFamily="49" charset="0"/>
              </a:rPr>
              <a:t>}</a:t>
            </a:r>
          </a:p>
          <a:p>
            <a:r>
              <a:rPr lang="en-GB" sz="1600" b="1" dirty="0">
                <a:solidFill>
                  <a:srgbClr val="000000"/>
                </a:solidFill>
                <a:latin typeface="Courier New" panose="02070309020205020404" pitchFamily="49" charset="0"/>
              </a:rPr>
              <a:t>}</a:t>
            </a:r>
            <a:endParaRPr lang="en-GB" sz="1600" b="1" dirty="0">
              <a:solidFill>
                <a:srgbClr val="2E2D2C"/>
              </a:solidFill>
            </a:endParaRPr>
          </a:p>
        </p:txBody>
      </p:sp>
    </p:spTree>
    <p:extLst>
      <p:ext uri="{BB962C8B-B14F-4D97-AF65-F5344CB8AC3E}">
        <p14:creationId xmlns:p14="http://schemas.microsoft.com/office/powerpoint/2010/main" val="30339895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The last thing we need to do is close the connection to the database.</a:t>
            </a:r>
          </a:p>
          <a:p>
            <a:endParaRPr lang="en-GB" dirty="0"/>
          </a:p>
          <a:p>
            <a:r>
              <a:rPr lang="en-GB" dirty="0"/>
              <a:t>We will catch all of the exceptions that may be thrown.</a:t>
            </a:r>
          </a:p>
          <a:p>
            <a:endParaRPr lang="en-GB" dirty="0"/>
          </a:p>
          <a:p>
            <a:r>
              <a:rPr lang="en-GB" dirty="0"/>
              <a:t>We will then check that the connections are open and if so, close them.</a:t>
            </a:r>
          </a:p>
        </p:txBody>
      </p:sp>
      <p:sp>
        <p:nvSpPr>
          <p:cNvPr id="3" name="Title 2"/>
          <p:cNvSpPr>
            <a:spLocks noGrp="1"/>
          </p:cNvSpPr>
          <p:nvPr>
            <p:ph type="title"/>
          </p:nvPr>
        </p:nvSpPr>
        <p:spPr/>
        <p:txBody>
          <a:bodyPr>
            <a:normAutofit fontScale="90000"/>
          </a:bodyPr>
          <a:lstStyle/>
          <a:p>
            <a:r>
              <a:rPr lang="en-GB" dirty="0" smtClean="0"/>
              <a:t>Closing the connection</a:t>
            </a:r>
            <a:endParaRPr lang="en-GB" dirty="0"/>
          </a:p>
        </p:txBody>
      </p:sp>
      <p:sp>
        <p:nvSpPr>
          <p:cNvPr id="7" name="Content Placeholder 4"/>
          <p:cNvSpPr txBox="1">
            <a:spLocks/>
          </p:cNvSpPr>
          <p:nvPr/>
        </p:nvSpPr>
        <p:spPr>
          <a:xfrm>
            <a:off x="6343837" y="1929600"/>
            <a:ext cx="4987552" cy="4776000"/>
          </a:xfrm>
          <a:prstGeom prst="rect">
            <a:avLst/>
          </a:prstGeom>
          <a:solidFill>
            <a:schemeClr val="bg1">
              <a:lumMod val="95000"/>
            </a:scheme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1800" dirty="0" smtClean="0">
                <a:solidFill>
                  <a:srgbClr val="000000"/>
                </a:solidFill>
                <a:latin typeface="Consolas"/>
              </a:rPr>
              <a:t>} </a:t>
            </a:r>
            <a:r>
              <a:rPr lang="en-GB" sz="1800" b="1" dirty="0" smtClean="0">
                <a:solidFill>
                  <a:srgbClr val="7F0055"/>
                </a:solidFill>
                <a:latin typeface="Consolas"/>
              </a:rPr>
              <a:t>catch</a:t>
            </a:r>
            <a:r>
              <a:rPr lang="en-GB" sz="1800" b="1" dirty="0" smtClean="0">
                <a:solidFill>
                  <a:srgbClr val="000000"/>
                </a:solidFill>
                <a:latin typeface="Consolas"/>
              </a:rPr>
              <a:t> </a:t>
            </a:r>
            <a:r>
              <a:rPr lang="en-GB" sz="1800" dirty="0" smtClean="0">
                <a:solidFill>
                  <a:srgbClr val="000000"/>
                </a:solidFill>
                <a:latin typeface="Consolas"/>
              </a:rPr>
              <a:t>(</a:t>
            </a:r>
            <a:r>
              <a:rPr lang="en-GB" sz="1800" dirty="0" err="1" smtClean="0">
                <a:solidFill>
                  <a:srgbClr val="000000"/>
                </a:solidFill>
                <a:latin typeface="Consolas"/>
              </a:rPr>
              <a:t>SQLException</a:t>
            </a:r>
            <a:r>
              <a:rPr lang="en-GB" sz="1800" dirty="0" smtClean="0">
                <a:solidFill>
                  <a:srgbClr val="000000"/>
                </a:solidFill>
                <a:latin typeface="Consolas"/>
              </a:rPr>
              <a:t> </a:t>
            </a:r>
            <a:r>
              <a:rPr lang="en-GB" sz="1800" dirty="0" err="1" smtClean="0">
                <a:solidFill>
                  <a:srgbClr val="6A3E3E"/>
                </a:solidFill>
                <a:latin typeface="Consolas"/>
              </a:rPr>
              <a:t>sqle</a:t>
            </a:r>
            <a:r>
              <a:rPr lang="en-GB" sz="1800" dirty="0" smtClean="0">
                <a:solidFill>
                  <a:srgbClr val="000000"/>
                </a:solidFill>
                <a:latin typeface="Consolas"/>
              </a:rPr>
              <a:t>) {</a:t>
            </a:r>
          </a:p>
          <a:p>
            <a:pPr>
              <a:buClr>
                <a:srgbClr val="0A1419">
                  <a:lumMod val="90000"/>
                  <a:lumOff val="10000"/>
                </a:srgbClr>
              </a:buClr>
              <a:defRPr/>
            </a:pPr>
            <a:r>
              <a:rPr lang="en-GB" sz="1800" dirty="0" smtClean="0">
                <a:solidFill>
                  <a:srgbClr val="6A3E3E"/>
                </a:solidFill>
                <a:latin typeface="Consolas"/>
              </a:rPr>
              <a:t>  </a:t>
            </a:r>
            <a:r>
              <a:rPr lang="en-GB" sz="1800" dirty="0" err="1" smtClean="0">
                <a:solidFill>
                  <a:srgbClr val="6A3E3E"/>
                </a:solidFill>
                <a:latin typeface="Consolas"/>
              </a:rPr>
              <a:t>sqle</a:t>
            </a:r>
            <a:r>
              <a:rPr lang="en-GB" sz="1800" dirty="0" err="1" smtClean="0">
                <a:solidFill>
                  <a:srgbClr val="000000"/>
                </a:solidFill>
                <a:latin typeface="Consolas"/>
              </a:rPr>
              <a:t>.printStackTrace</a:t>
            </a:r>
            <a:r>
              <a:rPr lang="en-GB" sz="1800" dirty="0" smtClean="0">
                <a:solidFill>
                  <a:srgbClr val="000000"/>
                </a:solidFill>
                <a:latin typeface="Consolas"/>
              </a:rPr>
              <a:t>();</a:t>
            </a:r>
          </a:p>
          <a:p>
            <a:pPr>
              <a:buClr>
                <a:srgbClr val="0A1419">
                  <a:lumMod val="90000"/>
                  <a:lumOff val="10000"/>
                </a:srgbClr>
              </a:buClr>
              <a:defRPr/>
            </a:pPr>
            <a:r>
              <a:rPr lang="en-GB" sz="1800" dirty="0" smtClean="0">
                <a:solidFill>
                  <a:srgbClr val="000000"/>
                </a:solidFill>
                <a:latin typeface="Consolas"/>
              </a:rPr>
              <a:t>} </a:t>
            </a:r>
            <a:r>
              <a:rPr lang="en-GB" sz="1800" b="1" dirty="0" smtClean="0">
                <a:solidFill>
                  <a:srgbClr val="7F0055"/>
                </a:solidFill>
                <a:latin typeface="Consolas"/>
              </a:rPr>
              <a:t>catch</a:t>
            </a:r>
            <a:r>
              <a:rPr lang="en-GB" sz="1800" b="1" dirty="0" smtClean="0">
                <a:solidFill>
                  <a:srgbClr val="000000"/>
                </a:solidFill>
                <a:latin typeface="Consolas"/>
              </a:rPr>
              <a:t> </a:t>
            </a:r>
            <a:r>
              <a:rPr lang="en-GB" sz="1800" dirty="0" smtClean="0">
                <a:solidFill>
                  <a:srgbClr val="000000"/>
                </a:solidFill>
                <a:latin typeface="Consolas"/>
              </a:rPr>
              <a:t>(Exception </a:t>
            </a:r>
            <a:r>
              <a:rPr lang="en-GB" sz="1800" dirty="0" smtClean="0">
                <a:solidFill>
                  <a:srgbClr val="6A3E3E"/>
                </a:solidFill>
                <a:latin typeface="Consolas"/>
              </a:rPr>
              <a:t>e</a:t>
            </a:r>
            <a:r>
              <a:rPr lang="en-GB" sz="1800" dirty="0" smtClean="0">
                <a:solidFill>
                  <a:srgbClr val="000000"/>
                </a:solidFill>
                <a:latin typeface="Consolas"/>
              </a:rPr>
              <a:t>) {</a:t>
            </a:r>
          </a:p>
          <a:p>
            <a:pPr>
              <a:buClr>
                <a:srgbClr val="0A1419">
                  <a:lumMod val="90000"/>
                  <a:lumOff val="10000"/>
                </a:srgbClr>
              </a:buClr>
              <a:defRPr/>
            </a:pPr>
            <a:r>
              <a:rPr lang="en-GB" sz="1800" dirty="0" smtClean="0">
                <a:solidFill>
                  <a:srgbClr val="6A3E3E"/>
                </a:solidFill>
                <a:latin typeface="Consolas"/>
              </a:rPr>
              <a:t>  </a:t>
            </a:r>
            <a:r>
              <a:rPr lang="en-GB" sz="1800" dirty="0" err="1" smtClean="0">
                <a:solidFill>
                  <a:srgbClr val="6A3E3E"/>
                </a:solidFill>
                <a:latin typeface="Consolas"/>
              </a:rPr>
              <a:t>e</a:t>
            </a:r>
            <a:r>
              <a:rPr lang="en-GB" sz="1800" dirty="0" err="1" smtClean="0">
                <a:solidFill>
                  <a:srgbClr val="000000"/>
                </a:solidFill>
                <a:latin typeface="Consolas"/>
              </a:rPr>
              <a:t>.printStackTrace</a:t>
            </a:r>
            <a:r>
              <a:rPr lang="en-GB" sz="1800" dirty="0" smtClean="0">
                <a:solidFill>
                  <a:srgbClr val="000000"/>
                </a:solidFill>
                <a:latin typeface="Consolas"/>
              </a:rPr>
              <a:t>();</a:t>
            </a:r>
          </a:p>
          <a:p>
            <a:pPr>
              <a:buClr>
                <a:srgbClr val="0A1419">
                  <a:lumMod val="90000"/>
                  <a:lumOff val="10000"/>
                </a:srgbClr>
              </a:buClr>
              <a:defRPr/>
            </a:pPr>
            <a:r>
              <a:rPr lang="en-GB" sz="1800" dirty="0" smtClean="0">
                <a:solidFill>
                  <a:srgbClr val="000000"/>
                </a:solidFill>
                <a:latin typeface="Consolas"/>
              </a:rPr>
              <a:t>} </a:t>
            </a:r>
            <a:r>
              <a:rPr lang="en-GB" sz="1800" b="1" dirty="0" smtClean="0">
                <a:solidFill>
                  <a:srgbClr val="7F0055"/>
                </a:solidFill>
                <a:latin typeface="Consolas"/>
              </a:rPr>
              <a:t>finally</a:t>
            </a:r>
            <a:r>
              <a:rPr lang="en-GB" sz="1800" b="1" dirty="0" smtClean="0">
                <a:solidFill>
                  <a:srgbClr val="000000"/>
                </a:solidFill>
                <a:latin typeface="Consolas"/>
              </a:rPr>
              <a:t> </a:t>
            </a:r>
            <a:r>
              <a:rPr lang="en-GB" sz="1800" dirty="0" smtClean="0">
                <a:solidFill>
                  <a:srgbClr val="000000"/>
                </a:solidFill>
                <a:latin typeface="Consolas"/>
              </a:rPr>
              <a:t>{</a:t>
            </a:r>
          </a:p>
          <a:p>
            <a:pPr>
              <a:buClr>
                <a:srgbClr val="0A1419">
                  <a:lumMod val="90000"/>
                  <a:lumOff val="10000"/>
                </a:srgbClr>
              </a:buClr>
              <a:defRPr/>
            </a:pPr>
            <a:r>
              <a:rPr lang="en-GB" sz="1800" b="1" dirty="0" smtClean="0">
                <a:solidFill>
                  <a:srgbClr val="7F0055"/>
                </a:solidFill>
                <a:latin typeface="Consolas"/>
              </a:rPr>
              <a:t>  try</a:t>
            </a:r>
            <a:r>
              <a:rPr lang="en-GB" sz="1800" b="1" dirty="0" smtClean="0">
                <a:solidFill>
                  <a:srgbClr val="000000"/>
                </a:solidFill>
                <a:latin typeface="Consolas"/>
              </a:rPr>
              <a:t> </a:t>
            </a:r>
            <a:r>
              <a:rPr lang="en-GB" sz="1800" dirty="0" smtClean="0">
                <a:solidFill>
                  <a:srgbClr val="000000"/>
                </a:solidFill>
                <a:latin typeface="Consolas"/>
              </a:rPr>
              <a:t>{</a:t>
            </a:r>
          </a:p>
          <a:p>
            <a:pPr>
              <a:buClr>
                <a:srgbClr val="0A1419">
                  <a:lumMod val="90000"/>
                  <a:lumOff val="10000"/>
                </a:srgbClr>
              </a:buClr>
              <a:defRPr/>
            </a:pPr>
            <a:r>
              <a:rPr lang="en-GB" sz="1800" b="1" dirty="0" smtClean="0">
                <a:solidFill>
                  <a:srgbClr val="7F0055"/>
                </a:solidFill>
                <a:latin typeface="Consolas"/>
              </a:rPr>
              <a:t>    if</a:t>
            </a:r>
            <a:r>
              <a:rPr lang="en-GB" sz="1800" b="1" dirty="0" smtClean="0">
                <a:solidFill>
                  <a:srgbClr val="000000"/>
                </a:solidFill>
                <a:latin typeface="Consolas"/>
              </a:rPr>
              <a:t> </a:t>
            </a:r>
            <a:r>
              <a:rPr lang="en-GB" sz="1800" dirty="0" smtClean="0">
                <a:solidFill>
                  <a:srgbClr val="000000"/>
                </a:solidFill>
                <a:latin typeface="Consolas"/>
              </a:rPr>
              <a:t>(</a:t>
            </a:r>
            <a:r>
              <a:rPr lang="en-GB" sz="1800" dirty="0" err="1" smtClean="0">
                <a:solidFill>
                  <a:srgbClr val="6A3E3E"/>
                </a:solidFill>
                <a:latin typeface="Consolas"/>
              </a:rPr>
              <a:t>stmt</a:t>
            </a:r>
            <a:r>
              <a:rPr lang="en-GB" sz="1800" dirty="0" smtClean="0">
                <a:solidFill>
                  <a:srgbClr val="000000"/>
                </a:solidFill>
                <a:latin typeface="Consolas"/>
              </a:rPr>
              <a:t> != </a:t>
            </a:r>
            <a:r>
              <a:rPr lang="en-GB" sz="1800" b="1" dirty="0" smtClean="0">
                <a:solidFill>
                  <a:srgbClr val="7F0055"/>
                </a:solidFill>
                <a:latin typeface="Consolas"/>
              </a:rPr>
              <a:t>null</a:t>
            </a:r>
            <a:r>
              <a:rPr lang="en-GB" sz="1800" dirty="0" smtClean="0">
                <a:solidFill>
                  <a:srgbClr val="000000"/>
                </a:solidFill>
                <a:latin typeface="Consolas"/>
              </a:rPr>
              <a:t>)</a:t>
            </a:r>
          </a:p>
          <a:p>
            <a:pPr>
              <a:buClr>
                <a:srgbClr val="0A1419">
                  <a:lumMod val="90000"/>
                  <a:lumOff val="10000"/>
                </a:srgbClr>
              </a:buClr>
              <a:defRPr/>
            </a:pPr>
            <a:r>
              <a:rPr lang="en-GB" sz="1800" dirty="0" smtClean="0">
                <a:solidFill>
                  <a:srgbClr val="6A3E3E"/>
                </a:solidFill>
                <a:latin typeface="Consolas"/>
              </a:rPr>
              <a:t>     </a:t>
            </a:r>
            <a:r>
              <a:rPr lang="en-GB" sz="1800" dirty="0" err="1" smtClean="0">
                <a:solidFill>
                  <a:srgbClr val="6A3E3E"/>
                </a:solidFill>
                <a:latin typeface="Consolas"/>
              </a:rPr>
              <a:t>conn</a:t>
            </a:r>
            <a:r>
              <a:rPr lang="en-GB" sz="1800" dirty="0" err="1" smtClean="0">
                <a:solidFill>
                  <a:srgbClr val="000000"/>
                </a:solidFill>
                <a:latin typeface="Consolas"/>
              </a:rPr>
              <a:t>.close</a:t>
            </a:r>
            <a:r>
              <a:rPr lang="en-GB" sz="1800" dirty="0" smtClean="0">
                <a:solidFill>
                  <a:srgbClr val="000000"/>
                </a:solidFill>
                <a:latin typeface="Consolas"/>
              </a:rPr>
              <a:t>();</a:t>
            </a:r>
          </a:p>
          <a:p>
            <a:pPr>
              <a:buClr>
                <a:srgbClr val="0A1419">
                  <a:lumMod val="90000"/>
                  <a:lumOff val="10000"/>
                </a:srgbClr>
              </a:buClr>
              <a:defRPr/>
            </a:pPr>
            <a:r>
              <a:rPr lang="en-GB" sz="1800" dirty="0" smtClean="0">
                <a:solidFill>
                  <a:srgbClr val="000000"/>
                </a:solidFill>
                <a:latin typeface="Consolas"/>
              </a:rPr>
              <a:t>  } </a:t>
            </a:r>
            <a:r>
              <a:rPr lang="en-GB" sz="1800" b="1" dirty="0" smtClean="0">
                <a:solidFill>
                  <a:srgbClr val="7F0055"/>
                </a:solidFill>
                <a:latin typeface="Consolas"/>
              </a:rPr>
              <a:t>catch</a:t>
            </a:r>
            <a:r>
              <a:rPr lang="en-GB" sz="1800" b="1" dirty="0" smtClean="0">
                <a:solidFill>
                  <a:srgbClr val="000000"/>
                </a:solidFill>
                <a:latin typeface="Consolas"/>
              </a:rPr>
              <a:t> </a:t>
            </a:r>
            <a:r>
              <a:rPr lang="en-GB" sz="1800" dirty="0" smtClean="0">
                <a:solidFill>
                  <a:srgbClr val="000000"/>
                </a:solidFill>
                <a:latin typeface="Consolas"/>
              </a:rPr>
              <a:t>(</a:t>
            </a:r>
            <a:r>
              <a:rPr lang="en-GB" sz="1800" dirty="0" err="1" smtClean="0">
                <a:solidFill>
                  <a:srgbClr val="000000"/>
                </a:solidFill>
                <a:latin typeface="Consolas"/>
              </a:rPr>
              <a:t>SQLException</a:t>
            </a:r>
            <a:r>
              <a:rPr lang="en-GB" sz="1800" dirty="0" smtClean="0">
                <a:solidFill>
                  <a:srgbClr val="000000"/>
                </a:solidFill>
                <a:latin typeface="Consolas"/>
              </a:rPr>
              <a:t> </a:t>
            </a:r>
            <a:r>
              <a:rPr lang="en-GB" sz="1800" dirty="0" smtClean="0">
                <a:solidFill>
                  <a:srgbClr val="6A3E3E"/>
                </a:solidFill>
                <a:latin typeface="Consolas"/>
              </a:rPr>
              <a:t>se</a:t>
            </a:r>
            <a:r>
              <a:rPr lang="en-GB" sz="1800" dirty="0" smtClean="0">
                <a:solidFill>
                  <a:srgbClr val="000000"/>
                </a:solidFill>
                <a:latin typeface="Consolas"/>
              </a:rPr>
              <a:t>) { }</a:t>
            </a:r>
          </a:p>
          <a:p>
            <a:pPr>
              <a:buClr>
                <a:srgbClr val="0A1419">
                  <a:lumMod val="90000"/>
                  <a:lumOff val="10000"/>
                </a:srgbClr>
              </a:buClr>
              <a:defRPr/>
            </a:pPr>
            <a:r>
              <a:rPr lang="en-GB" sz="1800" b="1" dirty="0" smtClean="0">
                <a:solidFill>
                  <a:srgbClr val="7F0055"/>
                </a:solidFill>
                <a:latin typeface="Consolas"/>
              </a:rPr>
              <a:t>  try</a:t>
            </a:r>
            <a:r>
              <a:rPr lang="en-GB" sz="1800" b="1" dirty="0" smtClean="0">
                <a:solidFill>
                  <a:srgbClr val="000000"/>
                </a:solidFill>
                <a:latin typeface="Consolas"/>
              </a:rPr>
              <a:t> </a:t>
            </a:r>
            <a:r>
              <a:rPr lang="en-GB" sz="1800" dirty="0" smtClean="0">
                <a:solidFill>
                  <a:srgbClr val="000000"/>
                </a:solidFill>
                <a:latin typeface="Consolas"/>
              </a:rPr>
              <a:t>{</a:t>
            </a:r>
          </a:p>
          <a:p>
            <a:pPr>
              <a:buClr>
                <a:srgbClr val="0A1419">
                  <a:lumMod val="90000"/>
                  <a:lumOff val="10000"/>
                </a:srgbClr>
              </a:buClr>
              <a:defRPr/>
            </a:pPr>
            <a:r>
              <a:rPr lang="en-GB" sz="1800" b="1" dirty="0" smtClean="0">
                <a:solidFill>
                  <a:srgbClr val="7F0055"/>
                </a:solidFill>
                <a:latin typeface="Consolas"/>
              </a:rPr>
              <a:t>    if</a:t>
            </a:r>
            <a:r>
              <a:rPr lang="en-GB" sz="1800" b="1" dirty="0" smtClean="0">
                <a:solidFill>
                  <a:srgbClr val="000000"/>
                </a:solidFill>
                <a:latin typeface="Consolas"/>
              </a:rPr>
              <a:t> </a:t>
            </a:r>
            <a:r>
              <a:rPr lang="en-GB" sz="1800" dirty="0" smtClean="0">
                <a:solidFill>
                  <a:srgbClr val="000000"/>
                </a:solidFill>
                <a:latin typeface="Consolas"/>
              </a:rPr>
              <a:t>(</a:t>
            </a:r>
            <a:r>
              <a:rPr lang="en-GB" sz="1800" dirty="0" smtClean="0">
                <a:solidFill>
                  <a:srgbClr val="6A3E3E"/>
                </a:solidFill>
                <a:latin typeface="Consolas"/>
              </a:rPr>
              <a:t>conn</a:t>
            </a:r>
            <a:r>
              <a:rPr lang="en-GB" sz="1800" dirty="0" smtClean="0">
                <a:solidFill>
                  <a:srgbClr val="000000"/>
                </a:solidFill>
                <a:latin typeface="Consolas"/>
              </a:rPr>
              <a:t> != </a:t>
            </a:r>
            <a:r>
              <a:rPr lang="en-GB" sz="1800" b="1" dirty="0" smtClean="0">
                <a:solidFill>
                  <a:srgbClr val="7F0055"/>
                </a:solidFill>
                <a:latin typeface="Consolas"/>
              </a:rPr>
              <a:t>null</a:t>
            </a:r>
            <a:r>
              <a:rPr lang="en-GB" sz="1800" dirty="0" smtClean="0">
                <a:solidFill>
                  <a:srgbClr val="000000"/>
                </a:solidFill>
                <a:latin typeface="Consolas"/>
              </a:rPr>
              <a:t>)</a:t>
            </a:r>
          </a:p>
          <a:p>
            <a:pPr>
              <a:buClr>
                <a:srgbClr val="0A1419">
                  <a:lumMod val="90000"/>
                  <a:lumOff val="10000"/>
                </a:srgbClr>
              </a:buClr>
              <a:defRPr/>
            </a:pPr>
            <a:r>
              <a:rPr lang="en-GB" sz="1800" dirty="0" smtClean="0">
                <a:solidFill>
                  <a:srgbClr val="6A3E3E"/>
                </a:solidFill>
                <a:latin typeface="Consolas"/>
              </a:rPr>
              <a:t>      </a:t>
            </a:r>
            <a:r>
              <a:rPr lang="en-GB" sz="1800" dirty="0" err="1" smtClean="0">
                <a:solidFill>
                  <a:srgbClr val="6A3E3E"/>
                </a:solidFill>
                <a:latin typeface="Consolas"/>
              </a:rPr>
              <a:t>conn</a:t>
            </a:r>
            <a:r>
              <a:rPr lang="en-GB" sz="1800" dirty="0" err="1" smtClean="0">
                <a:solidFill>
                  <a:srgbClr val="000000"/>
                </a:solidFill>
                <a:latin typeface="Consolas"/>
              </a:rPr>
              <a:t>.close</a:t>
            </a:r>
            <a:r>
              <a:rPr lang="en-GB" sz="1800" dirty="0" smtClean="0">
                <a:solidFill>
                  <a:srgbClr val="000000"/>
                </a:solidFill>
                <a:latin typeface="Consolas"/>
              </a:rPr>
              <a:t>();</a:t>
            </a:r>
          </a:p>
          <a:p>
            <a:pPr>
              <a:buClr>
                <a:srgbClr val="0A1419">
                  <a:lumMod val="90000"/>
                  <a:lumOff val="10000"/>
                </a:srgbClr>
              </a:buClr>
              <a:defRPr/>
            </a:pPr>
            <a:r>
              <a:rPr lang="en-GB" sz="1800" dirty="0" smtClean="0">
                <a:solidFill>
                  <a:srgbClr val="000000"/>
                </a:solidFill>
                <a:latin typeface="Consolas"/>
              </a:rPr>
              <a:t>  } </a:t>
            </a:r>
            <a:r>
              <a:rPr lang="en-GB" sz="1800" b="1" dirty="0" smtClean="0">
                <a:solidFill>
                  <a:srgbClr val="7F0055"/>
                </a:solidFill>
                <a:latin typeface="Consolas"/>
              </a:rPr>
              <a:t>catch</a:t>
            </a:r>
            <a:r>
              <a:rPr lang="en-GB" sz="1800" b="1" dirty="0" smtClean="0">
                <a:solidFill>
                  <a:srgbClr val="000000"/>
                </a:solidFill>
                <a:latin typeface="Consolas"/>
              </a:rPr>
              <a:t> </a:t>
            </a:r>
            <a:r>
              <a:rPr lang="en-GB" sz="1800" dirty="0" smtClean="0">
                <a:solidFill>
                  <a:srgbClr val="000000"/>
                </a:solidFill>
                <a:latin typeface="Consolas"/>
              </a:rPr>
              <a:t>(</a:t>
            </a:r>
            <a:r>
              <a:rPr lang="en-GB" sz="1800" dirty="0" err="1" smtClean="0">
                <a:solidFill>
                  <a:srgbClr val="000000"/>
                </a:solidFill>
                <a:latin typeface="Consolas"/>
              </a:rPr>
              <a:t>SQLException</a:t>
            </a:r>
            <a:r>
              <a:rPr lang="en-GB" sz="1800" dirty="0" smtClean="0">
                <a:solidFill>
                  <a:srgbClr val="000000"/>
                </a:solidFill>
                <a:latin typeface="Consolas"/>
              </a:rPr>
              <a:t> </a:t>
            </a:r>
            <a:r>
              <a:rPr lang="en-GB" sz="1800" dirty="0" smtClean="0">
                <a:solidFill>
                  <a:srgbClr val="6A3E3E"/>
                </a:solidFill>
                <a:latin typeface="Consolas"/>
              </a:rPr>
              <a:t>se</a:t>
            </a:r>
            <a:r>
              <a:rPr lang="en-GB" sz="1800" dirty="0" smtClean="0">
                <a:solidFill>
                  <a:srgbClr val="000000"/>
                </a:solidFill>
                <a:latin typeface="Consolas"/>
              </a:rPr>
              <a:t>) {</a:t>
            </a:r>
          </a:p>
          <a:p>
            <a:pPr>
              <a:buClr>
                <a:srgbClr val="0A1419">
                  <a:lumMod val="90000"/>
                  <a:lumOff val="10000"/>
                </a:srgbClr>
              </a:buClr>
              <a:defRPr/>
            </a:pPr>
            <a:r>
              <a:rPr lang="en-GB" sz="1800" dirty="0" smtClean="0">
                <a:solidFill>
                  <a:srgbClr val="6A3E3E"/>
                </a:solidFill>
                <a:latin typeface="Consolas"/>
              </a:rPr>
              <a:t>    </a:t>
            </a:r>
            <a:r>
              <a:rPr lang="en-GB" sz="1800" dirty="0" err="1" smtClean="0">
                <a:solidFill>
                  <a:srgbClr val="6A3E3E"/>
                </a:solidFill>
                <a:latin typeface="Consolas"/>
              </a:rPr>
              <a:t>se</a:t>
            </a:r>
            <a:r>
              <a:rPr lang="en-GB" sz="1800" dirty="0" err="1" smtClean="0">
                <a:solidFill>
                  <a:srgbClr val="000000"/>
                </a:solidFill>
                <a:latin typeface="Consolas"/>
              </a:rPr>
              <a:t>.printStackTrace</a:t>
            </a:r>
            <a:r>
              <a:rPr lang="en-GB" sz="1800" dirty="0" smtClean="0">
                <a:solidFill>
                  <a:srgbClr val="000000"/>
                </a:solidFill>
                <a:latin typeface="Consolas"/>
              </a:rPr>
              <a:t>();</a:t>
            </a:r>
          </a:p>
          <a:p>
            <a:pPr>
              <a:buClr>
                <a:srgbClr val="0A1419">
                  <a:lumMod val="90000"/>
                  <a:lumOff val="10000"/>
                </a:srgbClr>
              </a:buClr>
              <a:defRPr/>
            </a:pPr>
            <a:r>
              <a:rPr lang="en-GB" sz="1800" dirty="0" smtClean="0">
                <a:solidFill>
                  <a:srgbClr val="000000"/>
                </a:solidFill>
                <a:latin typeface="Consolas"/>
              </a:rPr>
              <a:t>  }</a:t>
            </a:r>
          </a:p>
          <a:p>
            <a:pPr>
              <a:buClr>
                <a:srgbClr val="0A1419">
                  <a:lumMod val="90000"/>
                  <a:lumOff val="10000"/>
                </a:srgbClr>
              </a:buClr>
              <a:defRPr/>
            </a:pPr>
            <a:r>
              <a:rPr lang="en-GB" sz="1800" dirty="0" smtClean="0">
                <a:solidFill>
                  <a:srgbClr val="000000"/>
                </a:solidFill>
                <a:latin typeface="Consolas"/>
              </a:rPr>
              <a:t>}</a:t>
            </a:r>
          </a:p>
          <a:p>
            <a:pPr>
              <a:buClr>
                <a:srgbClr val="0A1419">
                  <a:lumMod val="90000"/>
                  <a:lumOff val="10000"/>
                </a:srgbClr>
              </a:buClr>
              <a:defRPr/>
            </a:pPr>
            <a:r>
              <a:rPr lang="en-GB" sz="1800" dirty="0" smtClean="0">
                <a:solidFill>
                  <a:srgbClr val="000000"/>
                </a:solidFill>
                <a:latin typeface="Consolas"/>
              </a:rPr>
              <a:t>System.</a:t>
            </a:r>
            <a:r>
              <a:rPr lang="en-GB" sz="1800" b="1" i="1" dirty="0" smtClean="0">
                <a:solidFill>
                  <a:srgbClr val="0000C0"/>
                </a:solidFill>
                <a:latin typeface="Consolas"/>
              </a:rPr>
              <a:t>out</a:t>
            </a:r>
            <a:r>
              <a:rPr lang="en-GB" sz="1800" i="1" dirty="0" smtClean="0">
                <a:solidFill>
                  <a:srgbClr val="000000"/>
                </a:solidFill>
                <a:latin typeface="Consolas"/>
              </a:rPr>
              <a:t>.println(</a:t>
            </a:r>
            <a:r>
              <a:rPr lang="en-GB" sz="1800" i="1" dirty="0" smtClean="0">
                <a:solidFill>
                  <a:srgbClr val="2A00FF"/>
                </a:solidFill>
                <a:latin typeface="Consolas"/>
              </a:rPr>
              <a:t>“Goodbye!”</a:t>
            </a:r>
            <a:r>
              <a:rPr lang="en-GB" sz="1800" i="1" dirty="0" smtClean="0">
                <a:solidFill>
                  <a:srgbClr val="000000"/>
                </a:solidFill>
                <a:latin typeface="Consolas"/>
              </a:rPr>
              <a:t>);</a:t>
            </a:r>
            <a:endParaRPr lang="en-GB" sz="1800" dirty="0" smtClean="0">
              <a:solidFill>
                <a:srgbClr val="000000"/>
              </a:solidFill>
              <a:latin typeface="Consolas"/>
            </a:endParaRPr>
          </a:p>
          <a:p>
            <a:pPr>
              <a:buClr>
                <a:srgbClr val="0A1419">
                  <a:lumMod val="90000"/>
                  <a:lumOff val="10000"/>
                </a:srgbClr>
              </a:buClr>
              <a:defRPr/>
            </a:pPr>
            <a:endParaRPr lang="en-GB" sz="1800" dirty="0">
              <a:solidFill>
                <a:srgbClr val="F7F7F7">
                  <a:lumMod val="25000"/>
                </a:srgbClr>
              </a:solidFill>
            </a:endParaRPr>
          </a:p>
        </p:txBody>
      </p:sp>
    </p:spTree>
    <p:extLst>
      <p:ext uri="{BB962C8B-B14F-4D97-AF65-F5344CB8AC3E}">
        <p14:creationId xmlns:p14="http://schemas.microsoft.com/office/powerpoint/2010/main" val="22660030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Logging is used to keep a history of system related messages during the operation of a system.</a:t>
            </a:r>
          </a:p>
          <a:p>
            <a:endParaRPr lang="en-GB" dirty="0"/>
          </a:p>
          <a:p>
            <a:r>
              <a:rPr lang="en-GB" dirty="0"/>
              <a:t>The </a:t>
            </a:r>
            <a:r>
              <a:rPr lang="en-GB" dirty="0" err="1"/>
              <a:t>Java.util.Logging</a:t>
            </a:r>
            <a:r>
              <a:rPr lang="en-GB" dirty="0"/>
              <a:t> package contains the classes associated with logging including the Level class which is used to define the lowest severity of messages which should be written to the log.</a:t>
            </a:r>
          </a:p>
        </p:txBody>
      </p:sp>
      <p:sp>
        <p:nvSpPr>
          <p:cNvPr id="4" name="Content Placeholder 3"/>
          <p:cNvSpPr>
            <a:spLocks noGrp="1"/>
          </p:cNvSpPr>
          <p:nvPr>
            <p:ph sz="quarter" idx="16"/>
          </p:nvPr>
        </p:nvSpPr>
        <p:spPr/>
        <p:txBody>
          <a:bodyPr/>
          <a:lstStyle/>
          <a:p>
            <a:r>
              <a:rPr lang="en-GB" dirty="0"/>
              <a:t>The Levels of severity are:</a:t>
            </a:r>
          </a:p>
          <a:p>
            <a:pPr marL="285750" indent="-285750"/>
            <a:r>
              <a:rPr lang="en-GB" dirty="0">
                <a:solidFill>
                  <a:srgbClr val="0C3C8A"/>
                </a:solidFill>
              </a:rPr>
              <a:t>Severe</a:t>
            </a:r>
            <a:r>
              <a:rPr lang="en-GB" dirty="0"/>
              <a:t> – The world is ending </a:t>
            </a:r>
          </a:p>
          <a:p>
            <a:pPr marL="285750" indent="-285750"/>
            <a:r>
              <a:rPr lang="en-GB" dirty="0">
                <a:solidFill>
                  <a:srgbClr val="0C3C8A"/>
                </a:solidFill>
              </a:rPr>
              <a:t>Warning</a:t>
            </a:r>
            <a:r>
              <a:rPr lang="en-GB" dirty="0"/>
              <a:t> – Mild Panic</a:t>
            </a:r>
          </a:p>
          <a:p>
            <a:pPr marL="285750" indent="-285750"/>
            <a:r>
              <a:rPr lang="en-GB" dirty="0">
                <a:solidFill>
                  <a:srgbClr val="0C3C8A"/>
                </a:solidFill>
              </a:rPr>
              <a:t>Info</a:t>
            </a:r>
            <a:r>
              <a:rPr lang="en-GB" dirty="0"/>
              <a:t> – Things you may need to know</a:t>
            </a:r>
          </a:p>
          <a:p>
            <a:pPr marL="285750" indent="-285750"/>
            <a:r>
              <a:rPr lang="en-GB" dirty="0" err="1">
                <a:solidFill>
                  <a:srgbClr val="0C3C8A"/>
                </a:solidFill>
              </a:rPr>
              <a:t>Config</a:t>
            </a:r>
            <a:r>
              <a:rPr lang="en-GB" dirty="0">
                <a:solidFill>
                  <a:srgbClr val="0C3C8A"/>
                </a:solidFill>
              </a:rPr>
              <a:t> </a:t>
            </a:r>
            <a:r>
              <a:rPr lang="en-GB" dirty="0"/>
              <a:t>– Deployment information</a:t>
            </a:r>
          </a:p>
          <a:p>
            <a:pPr marL="285750" indent="-285750"/>
            <a:r>
              <a:rPr lang="en-GB" dirty="0">
                <a:solidFill>
                  <a:srgbClr val="0C3C8A"/>
                </a:solidFill>
              </a:rPr>
              <a:t>Fine</a:t>
            </a:r>
            <a:r>
              <a:rPr lang="en-GB" dirty="0"/>
              <a:t> – Debugging information</a:t>
            </a:r>
          </a:p>
          <a:p>
            <a:pPr marL="285750" indent="-285750"/>
            <a:r>
              <a:rPr lang="en-GB" dirty="0">
                <a:solidFill>
                  <a:srgbClr val="0C3C8A"/>
                </a:solidFill>
              </a:rPr>
              <a:t>Finer</a:t>
            </a:r>
            <a:r>
              <a:rPr lang="en-GB" dirty="0"/>
              <a:t> – Things you may need to know</a:t>
            </a:r>
          </a:p>
          <a:p>
            <a:pPr marL="285750" indent="-285750"/>
            <a:r>
              <a:rPr lang="en-GB" dirty="0">
                <a:solidFill>
                  <a:srgbClr val="0C3C8A"/>
                </a:solidFill>
              </a:rPr>
              <a:t>Finest</a:t>
            </a:r>
            <a:r>
              <a:rPr lang="en-GB" dirty="0"/>
              <a:t> – Nitty-gritty details</a:t>
            </a:r>
          </a:p>
          <a:p>
            <a:endParaRPr lang="en-GB" dirty="0"/>
          </a:p>
        </p:txBody>
      </p:sp>
      <p:sp>
        <p:nvSpPr>
          <p:cNvPr id="3" name="Title 2"/>
          <p:cNvSpPr>
            <a:spLocks noGrp="1"/>
          </p:cNvSpPr>
          <p:nvPr>
            <p:ph type="title"/>
          </p:nvPr>
        </p:nvSpPr>
        <p:spPr/>
        <p:txBody>
          <a:bodyPr>
            <a:normAutofit fontScale="90000"/>
          </a:bodyPr>
          <a:lstStyle/>
          <a:p>
            <a:r>
              <a:rPr lang="en-GB" dirty="0" smtClean="0"/>
              <a:t>Logging</a:t>
            </a:r>
            <a:endParaRPr lang="en-GB" dirty="0"/>
          </a:p>
        </p:txBody>
      </p:sp>
    </p:spTree>
    <p:extLst>
      <p:ext uri="{BB962C8B-B14F-4D97-AF65-F5344CB8AC3E}">
        <p14:creationId xmlns:p14="http://schemas.microsoft.com/office/powerpoint/2010/main" val="18273911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Loggers work by utilising handlers to output their data in the appropriate location.</a:t>
            </a:r>
          </a:p>
          <a:p>
            <a:endParaRPr lang="en-GB" dirty="0"/>
          </a:p>
          <a:p>
            <a:r>
              <a:rPr lang="en-GB" dirty="0"/>
              <a:t>You can also create your own handlers from scratch or even just re-write some of the existing ones to better suit your application.</a:t>
            </a:r>
          </a:p>
        </p:txBody>
      </p:sp>
      <p:sp>
        <p:nvSpPr>
          <p:cNvPr id="4" name="Content Placeholder 3"/>
          <p:cNvSpPr>
            <a:spLocks noGrp="1"/>
          </p:cNvSpPr>
          <p:nvPr>
            <p:ph sz="quarter" idx="16"/>
          </p:nvPr>
        </p:nvSpPr>
        <p:spPr/>
        <p:txBody>
          <a:bodyPr/>
          <a:lstStyle/>
          <a:p>
            <a:pPr marL="0" indent="0">
              <a:buNone/>
            </a:pPr>
            <a:r>
              <a:rPr lang="en-GB" b="1" dirty="0"/>
              <a:t>The Types of Handlers are:</a:t>
            </a:r>
          </a:p>
          <a:p>
            <a:pPr marL="285750" indent="-285750"/>
            <a:r>
              <a:rPr lang="en-GB" dirty="0" err="1">
                <a:solidFill>
                  <a:srgbClr val="0C3C8A"/>
                </a:solidFill>
              </a:rPr>
              <a:t>StreamHandler</a:t>
            </a:r>
            <a:r>
              <a:rPr lang="en-GB" dirty="0">
                <a:solidFill>
                  <a:srgbClr val="0C3C8A"/>
                </a:solidFill>
              </a:rPr>
              <a:t>: </a:t>
            </a:r>
            <a:r>
              <a:rPr lang="en-GB" dirty="0">
                <a:solidFill>
                  <a:schemeClr val="tx1"/>
                </a:solidFill>
              </a:rPr>
              <a:t>A simple handler for writing formatted records to an </a:t>
            </a:r>
            <a:r>
              <a:rPr lang="en-GB" dirty="0" err="1">
                <a:solidFill>
                  <a:schemeClr val="tx1"/>
                </a:solidFill>
              </a:rPr>
              <a:t>OutputStream</a:t>
            </a:r>
            <a:r>
              <a:rPr lang="en-GB" dirty="0">
                <a:solidFill>
                  <a:schemeClr val="tx1"/>
                </a:solidFill>
              </a:rPr>
              <a:t>.</a:t>
            </a:r>
          </a:p>
          <a:p>
            <a:pPr marL="285750" indent="-285750"/>
            <a:r>
              <a:rPr lang="en-GB" dirty="0" err="1">
                <a:solidFill>
                  <a:srgbClr val="0C3C8A"/>
                </a:solidFill>
              </a:rPr>
              <a:t>ConsoleHandler</a:t>
            </a:r>
            <a:r>
              <a:rPr lang="en-GB" dirty="0">
                <a:solidFill>
                  <a:schemeClr val="tx1"/>
                </a:solidFill>
              </a:rPr>
              <a:t>: A simple handler for writing formatted records to </a:t>
            </a:r>
            <a:r>
              <a:rPr lang="en-GB" dirty="0" err="1">
                <a:solidFill>
                  <a:schemeClr val="tx1"/>
                </a:solidFill>
              </a:rPr>
              <a:t>System.err</a:t>
            </a:r>
            <a:endParaRPr lang="en-GB" dirty="0">
              <a:solidFill>
                <a:schemeClr val="tx1"/>
              </a:solidFill>
            </a:endParaRPr>
          </a:p>
          <a:p>
            <a:pPr marL="285750" indent="-285750"/>
            <a:r>
              <a:rPr lang="en-GB" dirty="0" err="1">
                <a:solidFill>
                  <a:srgbClr val="0C3C8A"/>
                </a:solidFill>
              </a:rPr>
              <a:t>FileHandler</a:t>
            </a:r>
            <a:r>
              <a:rPr lang="en-GB" dirty="0">
                <a:solidFill>
                  <a:schemeClr val="tx1"/>
                </a:solidFill>
              </a:rPr>
              <a:t>: A handler that writes formatted log records either to a single file, or to a set of rotating log files.</a:t>
            </a:r>
          </a:p>
          <a:p>
            <a:pPr marL="285750" indent="-285750"/>
            <a:r>
              <a:rPr lang="en-GB" dirty="0" err="1">
                <a:solidFill>
                  <a:srgbClr val="0C3C8A"/>
                </a:solidFill>
              </a:rPr>
              <a:t>SocketHandler</a:t>
            </a:r>
            <a:r>
              <a:rPr lang="en-GB" dirty="0">
                <a:solidFill>
                  <a:srgbClr val="0C3C8A"/>
                </a:solidFill>
              </a:rPr>
              <a:t>: </a:t>
            </a:r>
            <a:r>
              <a:rPr lang="en-GB" dirty="0">
                <a:solidFill>
                  <a:schemeClr val="tx1"/>
                </a:solidFill>
              </a:rPr>
              <a:t>A handler that writes formatted log records to remote TCP ports.</a:t>
            </a:r>
          </a:p>
          <a:p>
            <a:pPr marL="285750" indent="-285750"/>
            <a:r>
              <a:rPr lang="en-GB" dirty="0" err="1">
                <a:solidFill>
                  <a:srgbClr val="0C3C8A"/>
                </a:solidFill>
              </a:rPr>
              <a:t>MemoryHandler</a:t>
            </a:r>
            <a:r>
              <a:rPr lang="en-GB" dirty="0">
                <a:solidFill>
                  <a:schemeClr val="tx1"/>
                </a:solidFill>
              </a:rPr>
              <a:t>: A handler that buffers log records in memory.</a:t>
            </a:r>
          </a:p>
        </p:txBody>
      </p:sp>
      <p:sp>
        <p:nvSpPr>
          <p:cNvPr id="3" name="Title 2"/>
          <p:cNvSpPr>
            <a:spLocks noGrp="1"/>
          </p:cNvSpPr>
          <p:nvPr>
            <p:ph type="title"/>
          </p:nvPr>
        </p:nvSpPr>
        <p:spPr/>
        <p:txBody>
          <a:bodyPr>
            <a:normAutofit fontScale="90000"/>
          </a:bodyPr>
          <a:lstStyle/>
          <a:p>
            <a:r>
              <a:rPr lang="en-GB" dirty="0" smtClean="0"/>
              <a:t>Logging - Handlers</a:t>
            </a:r>
            <a:endParaRPr lang="en-GB" dirty="0"/>
          </a:p>
        </p:txBody>
      </p:sp>
    </p:spTree>
    <p:extLst>
      <p:ext uri="{BB962C8B-B14F-4D97-AF65-F5344CB8AC3E}">
        <p14:creationId xmlns:p14="http://schemas.microsoft.com/office/powerpoint/2010/main" val="8155539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solidFill>
                  <a:schemeClr val="tx1"/>
                </a:solidFill>
              </a:rPr>
              <a:t>Loggers output according to formatters that are applied to them.</a:t>
            </a:r>
          </a:p>
          <a:p>
            <a:endParaRPr lang="en-GB" dirty="0">
              <a:solidFill>
                <a:schemeClr val="tx1"/>
              </a:solidFill>
            </a:endParaRPr>
          </a:p>
          <a:p>
            <a:r>
              <a:rPr lang="en-GB" dirty="0">
                <a:solidFill>
                  <a:schemeClr val="tx1"/>
                </a:solidFill>
              </a:rPr>
              <a:t>Java SE provides two standard Formatters</a:t>
            </a:r>
          </a:p>
          <a:p>
            <a:endParaRPr lang="en-GB" dirty="0">
              <a:solidFill>
                <a:schemeClr val="tx1"/>
              </a:solidFill>
            </a:endParaRPr>
          </a:p>
          <a:p>
            <a:r>
              <a:rPr lang="en-GB" dirty="0">
                <a:solidFill>
                  <a:schemeClr val="tx1"/>
                </a:solidFill>
              </a:rPr>
              <a:t>Like with handlers, you can develop your own formatters easily.</a:t>
            </a:r>
          </a:p>
          <a:p>
            <a:endParaRPr lang="en-GB" dirty="0">
              <a:solidFill>
                <a:schemeClr val="tx1"/>
              </a:solidFill>
            </a:endParaRPr>
          </a:p>
        </p:txBody>
      </p:sp>
      <p:sp>
        <p:nvSpPr>
          <p:cNvPr id="4" name="Content Placeholder 3"/>
          <p:cNvSpPr>
            <a:spLocks noGrp="1"/>
          </p:cNvSpPr>
          <p:nvPr>
            <p:ph sz="quarter" idx="16"/>
          </p:nvPr>
        </p:nvSpPr>
        <p:spPr/>
        <p:txBody>
          <a:bodyPr/>
          <a:lstStyle/>
          <a:p>
            <a:pPr marL="0" indent="0">
              <a:buNone/>
            </a:pPr>
            <a:r>
              <a:rPr lang="en-GB" b="1" dirty="0"/>
              <a:t>The Types of Formatters are</a:t>
            </a:r>
            <a:r>
              <a:rPr lang="en-GB" b="1" dirty="0" smtClean="0"/>
              <a:t>:</a:t>
            </a:r>
            <a:endParaRPr lang="en-GB" dirty="0">
              <a:solidFill>
                <a:srgbClr val="0C3C8A"/>
              </a:solidFill>
            </a:endParaRPr>
          </a:p>
          <a:p>
            <a:pPr marL="285750" indent="-285750"/>
            <a:r>
              <a:rPr lang="en-GB" dirty="0" err="1">
                <a:solidFill>
                  <a:srgbClr val="0C3C8A"/>
                </a:solidFill>
              </a:rPr>
              <a:t>SimpleFormatter</a:t>
            </a:r>
            <a:r>
              <a:rPr lang="en-GB" dirty="0">
                <a:solidFill>
                  <a:srgbClr val="0C3C8A"/>
                </a:solidFill>
              </a:rPr>
              <a:t>: </a:t>
            </a:r>
            <a:r>
              <a:rPr lang="en-GB" dirty="0">
                <a:solidFill>
                  <a:schemeClr val="tx1"/>
                </a:solidFill>
              </a:rPr>
              <a:t>Writes brief "human-readable" summaries of log records.</a:t>
            </a:r>
          </a:p>
          <a:p>
            <a:pPr marL="285750" indent="-285750"/>
            <a:r>
              <a:rPr lang="en-GB" dirty="0" err="1">
                <a:solidFill>
                  <a:srgbClr val="0C3C8A"/>
                </a:solidFill>
              </a:rPr>
              <a:t>XMLFormatter</a:t>
            </a:r>
            <a:r>
              <a:rPr lang="en-GB" dirty="0">
                <a:solidFill>
                  <a:srgbClr val="0C3C8A"/>
                </a:solidFill>
              </a:rPr>
              <a:t>: </a:t>
            </a:r>
            <a:r>
              <a:rPr lang="en-GB" dirty="0">
                <a:solidFill>
                  <a:schemeClr val="tx1"/>
                </a:solidFill>
              </a:rPr>
              <a:t>Writes detailed XML-structured information.</a:t>
            </a:r>
          </a:p>
          <a:p>
            <a:pPr marL="285750" indent="-285750"/>
            <a:endParaRPr lang="en-GB" dirty="0">
              <a:solidFill>
                <a:schemeClr val="tx1"/>
              </a:solidFill>
            </a:endParaRPr>
          </a:p>
        </p:txBody>
      </p:sp>
      <p:sp>
        <p:nvSpPr>
          <p:cNvPr id="3" name="Title 2"/>
          <p:cNvSpPr>
            <a:spLocks noGrp="1"/>
          </p:cNvSpPr>
          <p:nvPr>
            <p:ph type="title"/>
          </p:nvPr>
        </p:nvSpPr>
        <p:spPr/>
        <p:txBody>
          <a:bodyPr>
            <a:normAutofit fontScale="90000"/>
          </a:bodyPr>
          <a:lstStyle/>
          <a:p>
            <a:r>
              <a:rPr lang="en-GB" dirty="0" smtClean="0"/>
              <a:t>Logging - Formatters</a:t>
            </a:r>
            <a:endParaRPr lang="en-GB" dirty="0"/>
          </a:p>
        </p:txBody>
      </p:sp>
    </p:spTree>
    <p:extLst>
      <p:ext uri="{BB962C8B-B14F-4D97-AF65-F5344CB8AC3E}">
        <p14:creationId xmlns:p14="http://schemas.microsoft.com/office/powerpoint/2010/main" val="17750147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Each class will need its own logger as the level of granularity needed in the logs will change from class to class.</a:t>
            </a:r>
          </a:p>
          <a:p>
            <a:endParaRPr lang="en-GB" dirty="0"/>
          </a:p>
          <a:p>
            <a:r>
              <a:rPr lang="en-GB" dirty="0"/>
              <a:t>Typically a static Logger will be created in each class as each instance will use the same logger.</a:t>
            </a:r>
          </a:p>
        </p:txBody>
      </p:sp>
      <p:sp>
        <p:nvSpPr>
          <p:cNvPr id="3" name="Title 2"/>
          <p:cNvSpPr>
            <a:spLocks noGrp="1"/>
          </p:cNvSpPr>
          <p:nvPr>
            <p:ph type="title"/>
          </p:nvPr>
        </p:nvSpPr>
        <p:spPr/>
        <p:txBody>
          <a:bodyPr>
            <a:normAutofit fontScale="90000"/>
          </a:bodyPr>
          <a:lstStyle/>
          <a:p>
            <a:r>
              <a:rPr lang="en-GB" dirty="0" smtClean="0"/>
              <a:t>Logging - Example</a:t>
            </a:r>
            <a:endParaRPr lang="en-GB" dirty="0"/>
          </a:p>
        </p:txBody>
      </p:sp>
      <p:sp>
        <p:nvSpPr>
          <p:cNvPr id="6" name="Content Placeholder 4"/>
          <p:cNvSpPr txBox="1">
            <a:spLocks/>
          </p:cNvSpPr>
          <p:nvPr/>
        </p:nvSpPr>
        <p:spPr>
          <a:xfrm>
            <a:off x="6247444" y="170376"/>
            <a:ext cx="5689632" cy="6306024"/>
          </a:xfrm>
          <a:prstGeom prst="rect">
            <a:avLst/>
          </a:prstGeom>
          <a:solidFill>
            <a:schemeClr val="bg1">
              <a:lumMod val="95000"/>
            </a:scheme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1500" b="1" dirty="0" smtClean="0">
                <a:solidFill>
                  <a:srgbClr val="7F0055"/>
                </a:solidFill>
                <a:latin typeface="Courier New" panose="02070309020205020404" pitchFamily="49" charset="0"/>
              </a:rPr>
              <a:t>public</a:t>
            </a:r>
            <a:r>
              <a:rPr lang="en-GB" sz="1500" b="1" dirty="0" smtClean="0">
                <a:solidFill>
                  <a:srgbClr val="000000"/>
                </a:solidFill>
                <a:latin typeface="Courier New" panose="02070309020205020404" pitchFamily="49" charset="0"/>
              </a:rPr>
              <a:t> </a:t>
            </a:r>
            <a:r>
              <a:rPr lang="en-GB" sz="1500" b="1" dirty="0" smtClean="0">
                <a:solidFill>
                  <a:srgbClr val="7F0055"/>
                </a:solidFill>
                <a:latin typeface="Courier New" panose="02070309020205020404" pitchFamily="49" charset="0"/>
              </a:rPr>
              <a:t>class</a:t>
            </a:r>
            <a:r>
              <a:rPr lang="en-GB" sz="1500" b="1" dirty="0" smtClean="0">
                <a:solidFill>
                  <a:srgbClr val="000000"/>
                </a:solidFill>
                <a:latin typeface="Courier New" panose="02070309020205020404" pitchFamily="49" charset="0"/>
              </a:rPr>
              <a:t> </a:t>
            </a:r>
            <a:r>
              <a:rPr lang="en-GB" sz="1500" b="1" dirty="0" err="1" smtClean="0">
                <a:solidFill>
                  <a:srgbClr val="000000"/>
                </a:solidFill>
                <a:latin typeface="Courier New" panose="02070309020205020404" pitchFamily="49" charset="0"/>
              </a:rPr>
              <a:t>testLog</a:t>
            </a:r>
            <a:r>
              <a:rPr lang="en-GB" sz="1500" b="1" dirty="0" smtClean="0">
                <a:solidFill>
                  <a:srgbClr val="000000"/>
                </a:solidFill>
                <a:latin typeface="Courier New" panose="02070309020205020404" pitchFamily="49" charset="0"/>
              </a:rPr>
              <a:t> {</a:t>
            </a:r>
          </a:p>
          <a:p>
            <a:pPr>
              <a:buClr>
                <a:srgbClr val="0A1419">
                  <a:lumMod val="90000"/>
                  <a:lumOff val="10000"/>
                </a:srgbClr>
              </a:buClr>
              <a:defRPr/>
            </a:pPr>
            <a:endParaRPr lang="en-GB" sz="1500" dirty="0" smtClean="0">
              <a:solidFill>
                <a:srgbClr val="F7F7F7">
                  <a:lumMod val="25000"/>
                </a:srgbClr>
              </a:solidFill>
              <a:latin typeface="Courier New" panose="02070309020205020404" pitchFamily="49" charset="0"/>
            </a:endParaRPr>
          </a:p>
          <a:p>
            <a:pPr>
              <a:buClr>
                <a:srgbClr val="0A1419">
                  <a:lumMod val="90000"/>
                  <a:lumOff val="10000"/>
                </a:srgbClr>
              </a:buClr>
              <a:defRPr/>
            </a:pPr>
            <a:r>
              <a:rPr lang="en-GB" sz="1500" b="1" dirty="0" smtClean="0">
                <a:solidFill>
                  <a:srgbClr val="7F0055"/>
                </a:solidFill>
                <a:latin typeface="Courier New" panose="02070309020205020404" pitchFamily="49" charset="0"/>
              </a:rPr>
              <a:t>private</a:t>
            </a:r>
            <a:r>
              <a:rPr lang="en-GB" sz="1500" b="1" dirty="0" smtClean="0">
                <a:solidFill>
                  <a:srgbClr val="000000"/>
                </a:solidFill>
                <a:latin typeface="Courier New" panose="02070309020205020404" pitchFamily="49" charset="0"/>
              </a:rPr>
              <a:t> </a:t>
            </a:r>
            <a:r>
              <a:rPr lang="en-GB" sz="1500" b="1" dirty="0" smtClean="0">
                <a:solidFill>
                  <a:srgbClr val="7F0055"/>
                </a:solidFill>
                <a:latin typeface="Courier New" panose="02070309020205020404" pitchFamily="49" charset="0"/>
              </a:rPr>
              <a:t>static</a:t>
            </a:r>
            <a:r>
              <a:rPr lang="en-GB" sz="1500" b="1" dirty="0" smtClean="0">
                <a:solidFill>
                  <a:srgbClr val="000000"/>
                </a:solidFill>
                <a:latin typeface="Courier New" panose="02070309020205020404" pitchFamily="49" charset="0"/>
              </a:rPr>
              <a:t> Logger </a:t>
            </a:r>
            <a:r>
              <a:rPr lang="en-GB" sz="1500" b="1" i="1" dirty="0" err="1" smtClean="0">
                <a:solidFill>
                  <a:srgbClr val="0000C0"/>
                </a:solidFill>
                <a:latin typeface="Courier New" panose="02070309020205020404" pitchFamily="49" charset="0"/>
              </a:rPr>
              <a:t>logger</a:t>
            </a:r>
            <a:r>
              <a:rPr lang="en-GB" sz="1500" b="1" i="1" dirty="0" smtClean="0">
                <a:solidFill>
                  <a:srgbClr val="000000"/>
                </a:solidFill>
                <a:latin typeface="Courier New" panose="02070309020205020404" pitchFamily="49" charset="0"/>
              </a:rPr>
              <a:t> = </a:t>
            </a:r>
            <a:r>
              <a:rPr lang="en-GB" sz="1500" b="1" i="1" dirty="0" err="1" smtClean="0">
                <a:solidFill>
                  <a:srgbClr val="000000"/>
                </a:solidFill>
                <a:latin typeface="Courier New" panose="02070309020205020404" pitchFamily="49" charset="0"/>
              </a:rPr>
              <a:t>Logger.getLogger</a:t>
            </a:r>
            <a:r>
              <a:rPr lang="en-GB" sz="1500" b="1" i="1" dirty="0" smtClean="0">
                <a:solidFill>
                  <a:srgbClr val="000000"/>
                </a:solidFill>
                <a:latin typeface="Courier New" panose="02070309020205020404" pitchFamily="49" charset="0"/>
              </a:rPr>
              <a:t>(</a:t>
            </a:r>
            <a:r>
              <a:rPr lang="en-GB" sz="1500" b="1" i="1" dirty="0" err="1" smtClean="0">
                <a:solidFill>
                  <a:srgbClr val="000000"/>
                </a:solidFill>
                <a:latin typeface="Courier New" panose="02070309020205020404" pitchFamily="49" charset="0"/>
              </a:rPr>
              <a:t>testLog.</a:t>
            </a:r>
            <a:r>
              <a:rPr lang="en-GB" sz="1500" b="1" i="1" dirty="0" err="1" smtClean="0">
                <a:solidFill>
                  <a:srgbClr val="7F0055"/>
                </a:solidFill>
                <a:latin typeface="Courier New" panose="02070309020205020404" pitchFamily="49" charset="0"/>
              </a:rPr>
              <a:t>class</a:t>
            </a:r>
            <a:r>
              <a:rPr lang="en-GB" sz="1500" b="1" i="1" dirty="0" err="1" smtClean="0">
                <a:solidFill>
                  <a:srgbClr val="000000"/>
                </a:solidFill>
                <a:latin typeface="Courier New" panose="02070309020205020404" pitchFamily="49" charset="0"/>
              </a:rPr>
              <a:t>.getName</a:t>
            </a:r>
            <a:r>
              <a:rPr lang="en-GB" sz="1500" b="1" i="1" dirty="0" smtClean="0">
                <a:solidFill>
                  <a:srgbClr val="000000"/>
                </a:solidFill>
                <a:latin typeface="Courier New" panose="02070309020205020404" pitchFamily="49" charset="0"/>
              </a:rPr>
              <a:t>());</a:t>
            </a:r>
          </a:p>
          <a:p>
            <a:pPr>
              <a:buClr>
                <a:srgbClr val="0A1419">
                  <a:lumMod val="90000"/>
                  <a:lumOff val="10000"/>
                </a:srgbClr>
              </a:buClr>
              <a:defRPr/>
            </a:pPr>
            <a:endParaRPr lang="en-GB" sz="1500" dirty="0" smtClean="0">
              <a:solidFill>
                <a:srgbClr val="F7F7F7">
                  <a:lumMod val="25000"/>
                </a:srgbClr>
              </a:solidFill>
              <a:latin typeface="Courier New" panose="02070309020205020404" pitchFamily="49" charset="0"/>
            </a:endParaRPr>
          </a:p>
          <a:p>
            <a:pPr>
              <a:buClr>
                <a:srgbClr val="0A1419">
                  <a:lumMod val="90000"/>
                  <a:lumOff val="10000"/>
                </a:srgbClr>
              </a:buClr>
              <a:defRPr/>
            </a:pPr>
            <a:r>
              <a:rPr lang="en-GB" sz="1500" b="1" dirty="0" smtClean="0">
                <a:solidFill>
                  <a:srgbClr val="7F0055"/>
                </a:solidFill>
                <a:latin typeface="Courier New" panose="02070309020205020404" pitchFamily="49" charset="0"/>
              </a:rPr>
              <a:t>public</a:t>
            </a:r>
            <a:r>
              <a:rPr lang="en-GB" sz="1500" b="1" dirty="0" smtClean="0">
                <a:solidFill>
                  <a:srgbClr val="000000"/>
                </a:solidFill>
                <a:latin typeface="Courier New" panose="02070309020205020404" pitchFamily="49" charset="0"/>
              </a:rPr>
              <a:t> </a:t>
            </a:r>
            <a:r>
              <a:rPr lang="en-GB" sz="1500" b="1" dirty="0" smtClean="0">
                <a:solidFill>
                  <a:srgbClr val="7F0055"/>
                </a:solidFill>
                <a:latin typeface="Courier New" panose="02070309020205020404" pitchFamily="49" charset="0"/>
              </a:rPr>
              <a:t>void</a:t>
            </a:r>
            <a:r>
              <a:rPr lang="en-GB" sz="1500" b="1" dirty="0" smtClean="0">
                <a:solidFill>
                  <a:srgbClr val="000000"/>
                </a:solidFill>
                <a:latin typeface="Courier New" panose="02070309020205020404" pitchFamily="49" charset="0"/>
              </a:rPr>
              <a:t> </a:t>
            </a:r>
            <a:r>
              <a:rPr lang="en-GB" sz="1500" b="1" dirty="0" err="1" smtClean="0">
                <a:solidFill>
                  <a:srgbClr val="000000"/>
                </a:solidFill>
                <a:latin typeface="Courier New" panose="02070309020205020404" pitchFamily="49" charset="0"/>
              </a:rPr>
              <a:t>SomeMethod</a:t>
            </a:r>
            <a:r>
              <a:rPr lang="en-GB" sz="1500" b="1" dirty="0" smtClean="0">
                <a:solidFill>
                  <a:srgbClr val="000000"/>
                </a:solidFill>
                <a:latin typeface="Courier New" panose="02070309020205020404" pitchFamily="49" charset="0"/>
              </a:rPr>
              <a:t>(){</a:t>
            </a:r>
          </a:p>
          <a:p>
            <a:pPr>
              <a:buClr>
                <a:srgbClr val="0A1419">
                  <a:lumMod val="90000"/>
                  <a:lumOff val="10000"/>
                </a:srgbClr>
              </a:buClr>
              <a:defRPr/>
            </a:pPr>
            <a:r>
              <a:rPr lang="en-GB" sz="1500" dirty="0" err="1" smtClean="0">
                <a:solidFill>
                  <a:srgbClr val="000000"/>
                </a:solidFill>
                <a:latin typeface="Courier New" panose="02070309020205020404" pitchFamily="49" charset="0"/>
              </a:rPr>
              <a:t>FileHandler</a:t>
            </a:r>
            <a:r>
              <a:rPr lang="en-GB" sz="1500" dirty="0" smtClean="0">
                <a:solidFill>
                  <a:srgbClr val="000000"/>
                </a:solidFill>
                <a:latin typeface="Courier New" panose="02070309020205020404" pitchFamily="49" charset="0"/>
              </a:rPr>
              <a:t> </a:t>
            </a:r>
            <a:r>
              <a:rPr lang="en-GB" sz="1500" dirty="0" err="1" smtClean="0">
                <a:solidFill>
                  <a:srgbClr val="6A3E3E"/>
                </a:solidFill>
                <a:latin typeface="Courier New" panose="02070309020205020404" pitchFamily="49" charset="0"/>
              </a:rPr>
              <a:t>fh</a:t>
            </a:r>
            <a:r>
              <a:rPr lang="en-GB" sz="1500" dirty="0" smtClean="0">
                <a:solidFill>
                  <a:srgbClr val="000000"/>
                </a:solidFill>
                <a:latin typeface="Courier New" panose="02070309020205020404" pitchFamily="49" charset="0"/>
              </a:rPr>
              <a:t>;</a:t>
            </a:r>
          </a:p>
          <a:p>
            <a:pPr>
              <a:buClr>
                <a:srgbClr val="0A1419">
                  <a:lumMod val="90000"/>
                  <a:lumOff val="10000"/>
                </a:srgbClr>
              </a:buClr>
              <a:defRPr/>
            </a:pPr>
            <a:endParaRPr lang="en-GB" sz="1500" dirty="0" smtClean="0">
              <a:solidFill>
                <a:srgbClr val="F7F7F7">
                  <a:lumMod val="25000"/>
                </a:srgbClr>
              </a:solidFill>
              <a:latin typeface="Courier New" panose="02070309020205020404" pitchFamily="49" charset="0"/>
            </a:endParaRPr>
          </a:p>
          <a:p>
            <a:pPr>
              <a:buClr>
                <a:srgbClr val="0A1419">
                  <a:lumMod val="90000"/>
                  <a:lumOff val="10000"/>
                </a:srgbClr>
              </a:buClr>
              <a:defRPr/>
            </a:pPr>
            <a:r>
              <a:rPr lang="en-GB" sz="1500" b="1" dirty="0" smtClean="0">
                <a:solidFill>
                  <a:srgbClr val="7F0055"/>
                </a:solidFill>
                <a:latin typeface="Courier New" panose="02070309020205020404" pitchFamily="49" charset="0"/>
              </a:rPr>
              <a:t>try</a:t>
            </a:r>
            <a:r>
              <a:rPr lang="en-GB" sz="1500" b="1" dirty="0" smtClean="0">
                <a:solidFill>
                  <a:srgbClr val="000000"/>
                </a:solidFill>
                <a:latin typeface="Courier New" panose="02070309020205020404" pitchFamily="49" charset="0"/>
              </a:rPr>
              <a:t> {</a:t>
            </a:r>
          </a:p>
          <a:p>
            <a:pPr>
              <a:buClr>
                <a:srgbClr val="0A1419">
                  <a:lumMod val="90000"/>
                  <a:lumOff val="10000"/>
                </a:srgbClr>
              </a:buClr>
              <a:defRPr/>
            </a:pPr>
            <a:r>
              <a:rPr lang="en-GB" sz="1500" dirty="0" smtClean="0">
                <a:solidFill>
                  <a:srgbClr val="3F7F5F"/>
                </a:solidFill>
                <a:latin typeface="Courier New" panose="02070309020205020404" pitchFamily="49" charset="0"/>
              </a:rPr>
              <a:t>//create a file handler with a text path</a:t>
            </a:r>
          </a:p>
          <a:p>
            <a:pPr>
              <a:buClr>
                <a:srgbClr val="0A1419">
                  <a:lumMod val="90000"/>
                  <a:lumOff val="10000"/>
                </a:srgbClr>
              </a:buClr>
              <a:defRPr/>
            </a:pPr>
            <a:r>
              <a:rPr lang="en-GB" sz="1500" dirty="0" err="1" smtClean="0">
                <a:solidFill>
                  <a:srgbClr val="6A3E3E"/>
                </a:solidFill>
                <a:latin typeface="Courier New" panose="02070309020205020404" pitchFamily="49" charset="0"/>
              </a:rPr>
              <a:t>fh</a:t>
            </a:r>
            <a:r>
              <a:rPr lang="en-GB" sz="1500" dirty="0" smtClean="0">
                <a:solidFill>
                  <a:srgbClr val="000000"/>
                </a:solidFill>
                <a:latin typeface="Courier New" panose="02070309020205020404" pitchFamily="49" charset="0"/>
              </a:rPr>
              <a:t> = </a:t>
            </a:r>
            <a:r>
              <a:rPr lang="en-GB" sz="1500" b="1" dirty="0" smtClean="0">
                <a:solidFill>
                  <a:srgbClr val="7F0055"/>
                </a:solidFill>
                <a:latin typeface="Courier New" panose="02070309020205020404" pitchFamily="49" charset="0"/>
              </a:rPr>
              <a:t>new</a:t>
            </a:r>
            <a:r>
              <a:rPr lang="en-GB" sz="1500" b="1" dirty="0" smtClean="0">
                <a:solidFill>
                  <a:srgbClr val="000000"/>
                </a:solidFill>
                <a:latin typeface="Courier New" panose="02070309020205020404" pitchFamily="49" charset="0"/>
              </a:rPr>
              <a:t> </a:t>
            </a:r>
            <a:r>
              <a:rPr lang="en-GB" sz="1500" b="1" dirty="0" err="1" smtClean="0">
                <a:solidFill>
                  <a:srgbClr val="000000"/>
                </a:solidFill>
                <a:latin typeface="Courier New" panose="02070309020205020404" pitchFamily="49" charset="0"/>
              </a:rPr>
              <a:t>FileHandler</a:t>
            </a:r>
            <a:r>
              <a:rPr lang="en-GB" sz="1500" b="1" dirty="0" smtClean="0">
                <a:solidFill>
                  <a:srgbClr val="000000"/>
                </a:solidFill>
                <a:latin typeface="Courier New" panose="02070309020205020404" pitchFamily="49" charset="0"/>
              </a:rPr>
              <a:t>(</a:t>
            </a:r>
            <a:r>
              <a:rPr lang="en-GB" sz="1500" b="1" dirty="0" smtClean="0">
                <a:solidFill>
                  <a:srgbClr val="2A00FF"/>
                </a:solidFill>
                <a:latin typeface="Courier New" panose="02070309020205020404" pitchFamily="49" charset="0"/>
              </a:rPr>
              <a:t>"mylog.txt"</a:t>
            </a:r>
            <a:r>
              <a:rPr lang="en-GB" sz="1500" b="1" dirty="0" smtClean="0">
                <a:solidFill>
                  <a:srgbClr val="000000"/>
                </a:solidFill>
                <a:latin typeface="Courier New" panose="02070309020205020404" pitchFamily="49" charset="0"/>
              </a:rPr>
              <a:t>);</a:t>
            </a:r>
          </a:p>
          <a:p>
            <a:pPr>
              <a:buClr>
                <a:srgbClr val="0A1419">
                  <a:lumMod val="90000"/>
                  <a:lumOff val="10000"/>
                </a:srgbClr>
              </a:buClr>
              <a:defRPr/>
            </a:pPr>
            <a:r>
              <a:rPr lang="en-GB" sz="1500" dirty="0" smtClean="0">
                <a:solidFill>
                  <a:srgbClr val="3F7F5F"/>
                </a:solidFill>
                <a:latin typeface="Courier New" panose="02070309020205020404" pitchFamily="49" charset="0"/>
              </a:rPr>
              <a:t>//Assign it a simple formatter (or </a:t>
            </a:r>
            <a:r>
              <a:rPr lang="en-GB" sz="1500" u="sng" dirty="0" smtClean="0">
                <a:solidFill>
                  <a:srgbClr val="3F7F5F"/>
                </a:solidFill>
                <a:latin typeface="Courier New" panose="02070309020205020404" pitchFamily="49" charset="0"/>
              </a:rPr>
              <a:t>xml, or custom)</a:t>
            </a:r>
          </a:p>
          <a:p>
            <a:pPr>
              <a:buClr>
                <a:srgbClr val="0A1419">
                  <a:lumMod val="90000"/>
                  <a:lumOff val="10000"/>
                </a:srgbClr>
              </a:buClr>
              <a:defRPr/>
            </a:pPr>
            <a:r>
              <a:rPr lang="en-GB" sz="1500" dirty="0" err="1" smtClean="0">
                <a:solidFill>
                  <a:srgbClr val="6A3E3E"/>
                </a:solidFill>
                <a:latin typeface="Courier New" panose="02070309020205020404" pitchFamily="49" charset="0"/>
              </a:rPr>
              <a:t>fh</a:t>
            </a:r>
            <a:r>
              <a:rPr lang="en-GB" sz="1500" dirty="0" err="1" smtClean="0">
                <a:solidFill>
                  <a:srgbClr val="000000"/>
                </a:solidFill>
                <a:latin typeface="Courier New" panose="02070309020205020404" pitchFamily="49" charset="0"/>
              </a:rPr>
              <a:t>.setFormatter</a:t>
            </a:r>
            <a:r>
              <a:rPr lang="en-GB" sz="1500" dirty="0" smtClean="0">
                <a:solidFill>
                  <a:srgbClr val="000000"/>
                </a:solidFill>
                <a:latin typeface="Courier New" panose="02070309020205020404" pitchFamily="49" charset="0"/>
              </a:rPr>
              <a:t>(</a:t>
            </a:r>
            <a:r>
              <a:rPr lang="en-GB" sz="1500" b="1" dirty="0" smtClean="0">
                <a:solidFill>
                  <a:srgbClr val="7F0055"/>
                </a:solidFill>
                <a:latin typeface="Courier New" panose="02070309020205020404" pitchFamily="49" charset="0"/>
              </a:rPr>
              <a:t>new</a:t>
            </a:r>
            <a:r>
              <a:rPr lang="en-GB" sz="1500" b="1" dirty="0" smtClean="0">
                <a:solidFill>
                  <a:srgbClr val="000000"/>
                </a:solidFill>
                <a:latin typeface="Courier New" panose="02070309020205020404" pitchFamily="49" charset="0"/>
              </a:rPr>
              <a:t> </a:t>
            </a:r>
            <a:r>
              <a:rPr lang="en-GB" sz="1500" b="1" dirty="0" err="1" smtClean="0">
                <a:solidFill>
                  <a:srgbClr val="000000"/>
                </a:solidFill>
                <a:latin typeface="Courier New" panose="02070309020205020404" pitchFamily="49" charset="0"/>
              </a:rPr>
              <a:t>SimpleFormatter</a:t>
            </a:r>
            <a:r>
              <a:rPr lang="en-GB" sz="1500" b="1" dirty="0" smtClean="0">
                <a:solidFill>
                  <a:srgbClr val="000000"/>
                </a:solidFill>
                <a:latin typeface="Courier New" panose="02070309020205020404" pitchFamily="49" charset="0"/>
              </a:rPr>
              <a:t>());</a:t>
            </a:r>
          </a:p>
          <a:p>
            <a:pPr>
              <a:buClr>
                <a:srgbClr val="0A1419">
                  <a:lumMod val="90000"/>
                  <a:lumOff val="10000"/>
                </a:srgbClr>
              </a:buClr>
              <a:defRPr/>
            </a:pPr>
            <a:r>
              <a:rPr lang="en-GB" sz="1500" i="1" dirty="0" err="1" smtClean="0">
                <a:solidFill>
                  <a:srgbClr val="0000C0"/>
                </a:solidFill>
                <a:latin typeface="Courier New" panose="02070309020205020404" pitchFamily="49" charset="0"/>
              </a:rPr>
              <a:t>logger</a:t>
            </a:r>
            <a:r>
              <a:rPr lang="en-GB" sz="1500" i="1" dirty="0" err="1" smtClean="0">
                <a:solidFill>
                  <a:srgbClr val="000000"/>
                </a:solidFill>
                <a:latin typeface="Courier New" panose="02070309020205020404" pitchFamily="49" charset="0"/>
              </a:rPr>
              <a:t>.addHandler</a:t>
            </a:r>
            <a:r>
              <a:rPr lang="en-GB" sz="1500" i="1" dirty="0" smtClean="0">
                <a:solidFill>
                  <a:srgbClr val="000000"/>
                </a:solidFill>
                <a:latin typeface="Courier New" panose="02070309020205020404" pitchFamily="49" charset="0"/>
              </a:rPr>
              <a:t>(</a:t>
            </a:r>
            <a:r>
              <a:rPr lang="en-GB" sz="1500" i="1" dirty="0" err="1" smtClean="0">
                <a:solidFill>
                  <a:srgbClr val="6A3E3E"/>
                </a:solidFill>
                <a:latin typeface="Courier New" panose="02070309020205020404" pitchFamily="49" charset="0"/>
              </a:rPr>
              <a:t>fh</a:t>
            </a:r>
            <a:r>
              <a:rPr lang="en-GB" sz="1500" i="1" dirty="0" smtClean="0">
                <a:solidFill>
                  <a:srgbClr val="000000"/>
                </a:solidFill>
                <a:latin typeface="Courier New" panose="02070309020205020404" pitchFamily="49" charset="0"/>
              </a:rPr>
              <a:t>);</a:t>
            </a:r>
          </a:p>
          <a:p>
            <a:pPr>
              <a:buClr>
                <a:srgbClr val="0A1419">
                  <a:lumMod val="90000"/>
                  <a:lumOff val="10000"/>
                </a:srgbClr>
              </a:buClr>
              <a:defRPr/>
            </a:pPr>
            <a:r>
              <a:rPr lang="en-GB" sz="1500" dirty="0" smtClean="0">
                <a:solidFill>
                  <a:srgbClr val="3F7F5F"/>
                </a:solidFill>
                <a:latin typeface="Courier New" panose="02070309020205020404" pitchFamily="49" charset="0"/>
              </a:rPr>
              <a:t>//set the level at what you want it to output at.</a:t>
            </a:r>
          </a:p>
          <a:p>
            <a:pPr>
              <a:buClr>
                <a:srgbClr val="0A1419">
                  <a:lumMod val="90000"/>
                  <a:lumOff val="10000"/>
                </a:srgbClr>
              </a:buClr>
              <a:defRPr/>
            </a:pPr>
            <a:r>
              <a:rPr lang="en-GB" sz="1500" dirty="0" smtClean="0">
                <a:solidFill>
                  <a:srgbClr val="3F7F5F"/>
                </a:solidFill>
                <a:latin typeface="Courier New" panose="02070309020205020404" pitchFamily="49" charset="0"/>
              </a:rPr>
              <a:t>//could be 'ALL' if you wanted to output everything</a:t>
            </a:r>
          </a:p>
          <a:p>
            <a:pPr>
              <a:buClr>
                <a:srgbClr val="0A1419">
                  <a:lumMod val="90000"/>
                  <a:lumOff val="10000"/>
                </a:srgbClr>
              </a:buClr>
              <a:defRPr/>
            </a:pPr>
            <a:r>
              <a:rPr lang="en-GB" sz="1500" i="1" dirty="0" err="1" smtClean="0">
                <a:solidFill>
                  <a:srgbClr val="0000C0"/>
                </a:solidFill>
                <a:latin typeface="Courier New" panose="02070309020205020404" pitchFamily="49" charset="0"/>
              </a:rPr>
              <a:t>logger</a:t>
            </a:r>
            <a:r>
              <a:rPr lang="en-GB" sz="1500" i="1" dirty="0" err="1" smtClean="0">
                <a:solidFill>
                  <a:srgbClr val="000000"/>
                </a:solidFill>
                <a:latin typeface="Courier New" panose="02070309020205020404" pitchFamily="49" charset="0"/>
              </a:rPr>
              <a:t>.setLevel</a:t>
            </a:r>
            <a:r>
              <a:rPr lang="en-GB" sz="1500" i="1" dirty="0" smtClean="0">
                <a:solidFill>
                  <a:srgbClr val="000000"/>
                </a:solidFill>
                <a:latin typeface="Courier New" panose="02070309020205020404" pitchFamily="49" charset="0"/>
              </a:rPr>
              <a:t>(</a:t>
            </a:r>
            <a:r>
              <a:rPr lang="en-GB" sz="1500" i="1" dirty="0" err="1" smtClean="0">
                <a:solidFill>
                  <a:srgbClr val="000000"/>
                </a:solidFill>
                <a:latin typeface="Courier New" panose="02070309020205020404" pitchFamily="49" charset="0"/>
              </a:rPr>
              <a:t>Level.</a:t>
            </a:r>
            <a:r>
              <a:rPr lang="en-GB" sz="1500" b="1" i="1" dirty="0" err="1" smtClean="0">
                <a:solidFill>
                  <a:srgbClr val="0000C0"/>
                </a:solidFill>
                <a:latin typeface="Courier New" panose="02070309020205020404" pitchFamily="49" charset="0"/>
              </a:rPr>
              <a:t>FINE</a:t>
            </a:r>
            <a:r>
              <a:rPr lang="en-GB" sz="1500" b="1" i="1" dirty="0" smtClean="0">
                <a:solidFill>
                  <a:srgbClr val="000000"/>
                </a:solidFill>
                <a:latin typeface="Courier New" panose="02070309020205020404" pitchFamily="49" charset="0"/>
              </a:rPr>
              <a:t>);</a:t>
            </a:r>
          </a:p>
          <a:p>
            <a:pPr>
              <a:buClr>
                <a:srgbClr val="0A1419">
                  <a:lumMod val="90000"/>
                  <a:lumOff val="10000"/>
                </a:srgbClr>
              </a:buClr>
              <a:defRPr/>
            </a:pPr>
            <a:endParaRPr lang="en-GB" sz="1500" dirty="0" smtClean="0">
              <a:solidFill>
                <a:srgbClr val="F7F7F7">
                  <a:lumMod val="25000"/>
                </a:srgbClr>
              </a:solidFill>
              <a:latin typeface="Courier New" panose="02070309020205020404" pitchFamily="49" charset="0"/>
            </a:endParaRPr>
          </a:p>
          <a:p>
            <a:pPr>
              <a:buClr>
                <a:srgbClr val="0A1419">
                  <a:lumMod val="90000"/>
                  <a:lumOff val="10000"/>
                </a:srgbClr>
              </a:buClr>
              <a:defRPr/>
            </a:pPr>
            <a:r>
              <a:rPr lang="en-GB" sz="1500" i="1" dirty="0" smtClean="0">
                <a:solidFill>
                  <a:srgbClr val="0000C0"/>
                </a:solidFill>
                <a:latin typeface="Courier New" panose="02070309020205020404" pitchFamily="49" charset="0"/>
              </a:rPr>
              <a:t>logger</a:t>
            </a:r>
            <a:r>
              <a:rPr lang="en-GB" sz="1500" i="1" dirty="0" smtClean="0">
                <a:solidFill>
                  <a:srgbClr val="000000"/>
                </a:solidFill>
                <a:latin typeface="Courier New" panose="02070309020205020404" pitchFamily="49" charset="0"/>
              </a:rPr>
              <a:t>.log(</a:t>
            </a:r>
            <a:r>
              <a:rPr lang="en-GB" sz="1500" i="1" dirty="0" err="1" smtClean="0">
                <a:solidFill>
                  <a:srgbClr val="000000"/>
                </a:solidFill>
                <a:latin typeface="Courier New" panose="02070309020205020404" pitchFamily="49" charset="0"/>
              </a:rPr>
              <a:t>Level.</a:t>
            </a:r>
            <a:r>
              <a:rPr lang="en-GB" sz="1500" b="1" i="1" dirty="0" err="1" smtClean="0">
                <a:solidFill>
                  <a:srgbClr val="0000C0"/>
                </a:solidFill>
                <a:latin typeface="Courier New" panose="02070309020205020404" pitchFamily="49" charset="0"/>
              </a:rPr>
              <a:t>FINE</a:t>
            </a:r>
            <a:r>
              <a:rPr lang="en-GB" sz="1500" b="1" i="1" dirty="0" smtClean="0">
                <a:solidFill>
                  <a:srgbClr val="000000"/>
                </a:solidFill>
                <a:latin typeface="Courier New" panose="02070309020205020404" pitchFamily="49" charset="0"/>
              </a:rPr>
              <a:t>, </a:t>
            </a:r>
            <a:r>
              <a:rPr lang="en-GB" sz="1500" b="1" i="1" dirty="0" smtClean="0">
                <a:solidFill>
                  <a:srgbClr val="2A00FF"/>
                </a:solidFill>
                <a:latin typeface="Courier New" panose="02070309020205020404" pitchFamily="49" charset="0"/>
              </a:rPr>
              <a:t>"Cool stuff"</a:t>
            </a:r>
            <a:r>
              <a:rPr lang="en-GB" sz="1500" b="1" i="1" dirty="0" smtClean="0">
                <a:solidFill>
                  <a:srgbClr val="000000"/>
                </a:solidFill>
                <a:latin typeface="Courier New" panose="02070309020205020404" pitchFamily="49" charset="0"/>
              </a:rPr>
              <a:t>);</a:t>
            </a:r>
          </a:p>
          <a:p>
            <a:pPr>
              <a:buClr>
                <a:srgbClr val="0A1419">
                  <a:lumMod val="90000"/>
                  <a:lumOff val="10000"/>
                </a:srgbClr>
              </a:buClr>
              <a:defRPr/>
            </a:pPr>
            <a:r>
              <a:rPr lang="en-GB" sz="1500" dirty="0" smtClean="0">
                <a:solidFill>
                  <a:srgbClr val="000000"/>
                </a:solidFill>
                <a:latin typeface="Courier New" panose="02070309020205020404" pitchFamily="49" charset="0"/>
              </a:rPr>
              <a:t> </a:t>
            </a:r>
            <a:r>
              <a:rPr lang="en-GB" sz="1500" dirty="0" smtClean="0">
                <a:solidFill>
                  <a:srgbClr val="3F7F5F"/>
                </a:solidFill>
                <a:latin typeface="Courier New" panose="02070309020205020404" pitchFamily="49" charset="0"/>
              </a:rPr>
              <a:t>//Does the same as the previous line</a:t>
            </a:r>
          </a:p>
          <a:p>
            <a:pPr>
              <a:buClr>
                <a:srgbClr val="0A1419">
                  <a:lumMod val="90000"/>
                  <a:lumOff val="10000"/>
                </a:srgbClr>
              </a:buClr>
              <a:defRPr/>
            </a:pPr>
            <a:r>
              <a:rPr lang="en-GB" sz="1500" i="1" dirty="0" err="1" smtClean="0">
                <a:solidFill>
                  <a:srgbClr val="0000C0"/>
                </a:solidFill>
                <a:latin typeface="Courier New" panose="02070309020205020404" pitchFamily="49" charset="0"/>
              </a:rPr>
              <a:t>logger</a:t>
            </a:r>
            <a:r>
              <a:rPr lang="en-GB" sz="1500" i="1" dirty="0" err="1" smtClean="0">
                <a:solidFill>
                  <a:srgbClr val="000000"/>
                </a:solidFill>
                <a:latin typeface="Courier New" panose="02070309020205020404" pitchFamily="49" charset="0"/>
              </a:rPr>
              <a:t>.fine</a:t>
            </a:r>
            <a:r>
              <a:rPr lang="en-GB" sz="1500" i="1" dirty="0" smtClean="0">
                <a:solidFill>
                  <a:srgbClr val="000000"/>
                </a:solidFill>
                <a:latin typeface="Courier New" panose="02070309020205020404" pitchFamily="49" charset="0"/>
              </a:rPr>
              <a:t>(</a:t>
            </a:r>
            <a:r>
              <a:rPr lang="en-GB" sz="1500" i="1" dirty="0" smtClean="0">
                <a:solidFill>
                  <a:srgbClr val="2A00FF"/>
                </a:solidFill>
                <a:latin typeface="Courier New" panose="02070309020205020404" pitchFamily="49" charset="0"/>
              </a:rPr>
              <a:t>"Cool Stuff"</a:t>
            </a:r>
            <a:r>
              <a:rPr lang="en-GB" sz="1500" i="1" dirty="0" smtClean="0">
                <a:solidFill>
                  <a:srgbClr val="000000"/>
                </a:solidFill>
                <a:latin typeface="Courier New" panose="02070309020205020404" pitchFamily="49" charset="0"/>
              </a:rPr>
              <a:t>);</a:t>
            </a:r>
          </a:p>
          <a:p>
            <a:pPr>
              <a:buClr>
                <a:srgbClr val="0A1419">
                  <a:lumMod val="90000"/>
                  <a:lumOff val="10000"/>
                </a:srgbClr>
              </a:buClr>
              <a:defRPr/>
            </a:pPr>
            <a:endParaRPr lang="en-GB" sz="1500" dirty="0" smtClean="0">
              <a:solidFill>
                <a:srgbClr val="F7F7F7">
                  <a:lumMod val="25000"/>
                </a:srgbClr>
              </a:solidFill>
              <a:latin typeface="Courier New" panose="02070309020205020404" pitchFamily="49" charset="0"/>
            </a:endParaRPr>
          </a:p>
          <a:p>
            <a:pPr>
              <a:buClr>
                <a:srgbClr val="0A1419">
                  <a:lumMod val="90000"/>
                  <a:lumOff val="10000"/>
                </a:srgbClr>
              </a:buClr>
              <a:defRPr/>
            </a:pPr>
            <a:r>
              <a:rPr lang="en-GB" sz="1500" dirty="0" smtClean="0">
                <a:solidFill>
                  <a:srgbClr val="000000"/>
                </a:solidFill>
                <a:latin typeface="Courier New" panose="02070309020205020404" pitchFamily="49" charset="0"/>
              </a:rPr>
              <a:t>} </a:t>
            </a:r>
            <a:r>
              <a:rPr lang="en-GB" sz="1500" b="1" dirty="0" smtClean="0">
                <a:solidFill>
                  <a:srgbClr val="7F0055"/>
                </a:solidFill>
                <a:latin typeface="Courier New" panose="02070309020205020404" pitchFamily="49" charset="0"/>
              </a:rPr>
              <a:t>catch</a:t>
            </a:r>
            <a:r>
              <a:rPr lang="en-GB" sz="1500" b="1" dirty="0" smtClean="0">
                <a:solidFill>
                  <a:srgbClr val="000000"/>
                </a:solidFill>
                <a:latin typeface="Courier New" panose="02070309020205020404" pitchFamily="49" charset="0"/>
              </a:rPr>
              <a:t> (Exception </a:t>
            </a:r>
            <a:r>
              <a:rPr lang="en-GB" sz="1500" b="1" dirty="0" smtClean="0">
                <a:solidFill>
                  <a:srgbClr val="6A3E3E"/>
                </a:solidFill>
                <a:latin typeface="Courier New" panose="02070309020205020404" pitchFamily="49" charset="0"/>
              </a:rPr>
              <a:t>e</a:t>
            </a:r>
            <a:r>
              <a:rPr lang="en-GB" sz="1500" b="1" dirty="0" smtClean="0">
                <a:solidFill>
                  <a:srgbClr val="000000"/>
                </a:solidFill>
                <a:latin typeface="Courier New" panose="02070309020205020404" pitchFamily="49" charset="0"/>
              </a:rPr>
              <a:t>) {</a:t>
            </a:r>
          </a:p>
          <a:p>
            <a:pPr>
              <a:buClr>
                <a:srgbClr val="0A1419">
                  <a:lumMod val="90000"/>
                  <a:lumOff val="10000"/>
                </a:srgbClr>
              </a:buClr>
              <a:defRPr/>
            </a:pPr>
            <a:r>
              <a:rPr lang="en-GB" sz="1500" i="1" dirty="0" err="1" smtClean="0">
                <a:solidFill>
                  <a:srgbClr val="0000C0"/>
                </a:solidFill>
                <a:latin typeface="Courier New" panose="02070309020205020404" pitchFamily="49" charset="0"/>
              </a:rPr>
              <a:t>logger</a:t>
            </a:r>
            <a:r>
              <a:rPr lang="en-GB" sz="1500" i="1" dirty="0" err="1" smtClean="0">
                <a:solidFill>
                  <a:srgbClr val="000000"/>
                </a:solidFill>
                <a:latin typeface="Courier New" panose="02070309020205020404" pitchFamily="49" charset="0"/>
              </a:rPr>
              <a:t>.severe</a:t>
            </a:r>
            <a:r>
              <a:rPr lang="en-GB" sz="1500" i="1" dirty="0" smtClean="0">
                <a:solidFill>
                  <a:srgbClr val="000000"/>
                </a:solidFill>
                <a:latin typeface="Courier New" panose="02070309020205020404" pitchFamily="49" charset="0"/>
              </a:rPr>
              <a:t>(</a:t>
            </a:r>
            <a:r>
              <a:rPr lang="en-GB" sz="1500" i="1" dirty="0" smtClean="0">
                <a:solidFill>
                  <a:srgbClr val="2A00FF"/>
                </a:solidFill>
                <a:latin typeface="Courier New" panose="02070309020205020404" pitchFamily="49" charset="0"/>
              </a:rPr>
              <a:t>"Error!!"</a:t>
            </a:r>
            <a:r>
              <a:rPr lang="en-GB" sz="1500" i="1" dirty="0" smtClean="0">
                <a:solidFill>
                  <a:srgbClr val="000000"/>
                </a:solidFill>
                <a:latin typeface="Courier New" panose="02070309020205020404" pitchFamily="49" charset="0"/>
              </a:rPr>
              <a:t> + </a:t>
            </a:r>
            <a:r>
              <a:rPr lang="en-GB" sz="1500" i="1" dirty="0" err="1" smtClean="0">
                <a:solidFill>
                  <a:srgbClr val="6A3E3E"/>
                </a:solidFill>
                <a:latin typeface="Courier New" panose="02070309020205020404" pitchFamily="49" charset="0"/>
              </a:rPr>
              <a:t>e</a:t>
            </a:r>
            <a:r>
              <a:rPr lang="en-GB" sz="1500" i="1" dirty="0" err="1" smtClean="0">
                <a:solidFill>
                  <a:srgbClr val="000000"/>
                </a:solidFill>
                <a:latin typeface="Courier New" panose="02070309020205020404" pitchFamily="49" charset="0"/>
              </a:rPr>
              <a:t>.toString</a:t>
            </a:r>
            <a:r>
              <a:rPr lang="en-GB" sz="1500" i="1" dirty="0" smtClean="0">
                <a:solidFill>
                  <a:srgbClr val="000000"/>
                </a:solidFill>
                <a:latin typeface="Courier New" panose="02070309020205020404" pitchFamily="49" charset="0"/>
              </a:rPr>
              <a:t>());</a:t>
            </a:r>
          </a:p>
          <a:p>
            <a:pPr>
              <a:buClr>
                <a:srgbClr val="0A1419">
                  <a:lumMod val="90000"/>
                  <a:lumOff val="10000"/>
                </a:srgbClr>
              </a:buClr>
              <a:defRPr/>
            </a:pPr>
            <a:r>
              <a:rPr lang="en-GB" sz="1500" dirty="0" smtClean="0">
                <a:solidFill>
                  <a:srgbClr val="000000"/>
                </a:solidFill>
                <a:latin typeface="Courier New" panose="02070309020205020404" pitchFamily="49" charset="0"/>
              </a:rPr>
              <a:t>}</a:t>
            </a:r>
            <a:endParaRPr lang="en-GB" sz="15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36348749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Swing is a library that contains a group of libraries for building GUI’s and adding graphical functionality and interactivity to Java applications.</a:t>
            </a:r>
          </a:p>
          <a:p>
            <a:endParaRPr lang="en-GB" dirty="0"/>
          </a:p>
          <a:p>
            <a:r>
              <a:rPr lang="en-GB" dirty="0"/>
              <a:t>Over the next few slides we will create a simple Swing Application to show you how to work with Swing.</a:t>
            </a:r>
          </a:p>
          <a:p>
            <a:endParaRPr lang="en-GB" dirty="0"/>
          </a:p>
          <a:p>
            <a:r>
              <a:rPr lang="en-GB" dirty="0"/>
              <a:t>We will be using two libraries: </a:t>
            </a:r>
            <a:r>
              <a:rPr lang="en-GB" dirty="0" err="1"/>
              <a:t>javax.swing</a:t>
            </a:r>
            <a:r>
              <a:rPr lang="en-GB" dirty="0"/>
              <a:t> and </a:t>
            </a:r>
            <a:r>
              <a:rPr lang="en-GB" dirty="0" err="1"/>
              <a:t>java.awt.event</a:t>
            </a:r>
            <a:r>
              <a:rPr lang="en-GB" dirty="0"/>
              <a:t> and will cover </a:t>
            </a:r>
            <a:r>
              <a:rPr lang="en-GB" dirty="0" err="1"/>
              <a:t>JFrames</a:t>
            </a:r>
            <a:r>
              <a:rPr lang="en-GB" dirty="0"/>
              <a:t> and </a:t>
            </a:r>
            <a:r>
              <a:rPr lang="en-GB" dirty="0" err="1"/>
              <a:t>Jpannels</a:t>
            </a:r>
            <a:r>
              <a:rPr lang="en-GB" dirty="0"/>
              <a:t>.</a:t>
            </a:r>
          </a:p>
        </p:txBody>
      </p:sp>
      <p:sp>
        <p:nvSpPr>
          <p:cNvPr id="4" name="Content Placeholder 3"/>
          <p:cNvSpPr>
            <a:spLocks noGrp="1"/>
          </p:cNvSpPr>
          <p:nvPr>
            <p:ph sz="quarter" idx="16"/>
          </p:nvPr>
        </p:nvSpPr>
        <p:spPr/>
        <p:txBody>
          <a:bodyPr/>
          <a:lstStyle/>
          <a:p>
            <a:r>
              <a:rPr lang="en-GB" dirty="0"/>
              <a:t>Within the main class of a new project we need to extend </a:t>
            </a:r>
            <a:r>
              <a:rPr lang="en-GB" dirty="0" err="1"/>
              <a:t>JFrame</a:t>
            </a:r>
            <a:r>
              <a:rPr lang="en-GB" dirty="0"/>
              <a:t>.</a:t>
            </a:r>
          </a:p>
          <a:p>
            <a:endParaRPr lang="en-GB" dirty="0"/>
          </a:p>
          <a:p>
            <a:r>
              <a:rPr lang="en-GB" dirty="0" err="1"/>
              <a:t>JFrame</a:t>
            </a:r>
            <a:r>
              <a:rPr lang="en-GB" dirty="0"/>
              <a:t>, which is contained within the Swing API allows us to create new windows with Java code.</a:t>
            </a:r>
          </a:p>
          <a:p>
            <a:endParaRPr lang="en-GB" dirty="0"/>
          </a:p>
          <a:p>
            <a:r>
              <a:rPr lang="en-GB" dirty="0"/>
              <a:t>With our Main and Constructor methods we will specify two methods we need to implement.</a:t>
            </a:r>
          </a:p>
        </p:txBody>
      </p:sp>
      <p:sp>
        <p:nvSpPr>
          <p:cNvPr id="3" name="Title 2"/>
          <p:cNvSpPr>
            <a:spLocks noGrp="1"/>
          </p:cNvSpPr>
          <p:nvPr>
            <p:ph type="title"/>
          </p:nvPr>
        </p:nvSpPr>
        <p:spPr/>
        <p:txBody>
          <a:bodyPr>
            <a:normAutofit fontScale="90000"/>
          </a:bodyPr>
          <a:lstStyle/>
          <a:p>
            <a:r>
              <a:rPr lang="en-GB" dirty="0" smtClean="0"/>
              <a:t>Swing</a:t>
            </a:r>
            <a:endParaRPr lang="en-GB" dirty="0"/>
          </a:p>
        </p:txBody>
      </p:sp>
    </p:spTree>
    <p:extLst>
      <p:ext uri="{BB962C8B-B14F-4D97-AF65-F5344CB8AC3E}">
        <p14:creationId xmlns:p14="http://schemas.microsoft.com/office/powerpoint/2010/main" val="10000484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6"/>
          </p:nvPr>
        </p:nvSpPr>
        <p:spPr/>
        <p:txBody>
          <a:bodyPr/>
          <a:lstStyle/>
          <a:p>
            <a:r>
              <a:rPr lang="en-GB" dirty="0"/>
              <a:t>The Prepare GUI method is responsible for setting up the window.</a:t>
            </a:r>
          </a:p>
          <a:p>
            <a:endParaRPr lang="en-GB" dirty="0"/>
          </a:p>
          <a:p>
            <a:r>
              <a:rPr lang="en-GB" dirty="0"/>
              <a:t>This involves setting the size, name and layout of the window as well as size and position of the components we will later add to it.</a:t>
            </a:r>
          </a:p>
        </p:txBody>
      </p:sp>
      <p:sp>
        <p:nvSpPr>
          <p:cNvPr id="3" name="Title 2"/>
          <p:cNvSpPr>
            <a:spLocks noGrp="1"/>
          </p:cNvSpPr>
          <p:nvPr>
            <p:ph type="title"/>
          </p:nvPr>
        </p:nvSpPr>
        <p:spPr/>
        <p:txBody>
          <a:bodyPr>
            <a:normAutofit fontScale="90000"/>
          </a:bodyPr>
          <a:lstStyle/>
          <a:p>
            <a:r>
              <a:rPr lang="en-GB" dirty="0" smtClean="0"/>
              <a:t>Swing Application GUI</a:t>
            </a:r>
            <a:endParaRPr lang="en-GB" dirty="0"/>
          </a:p>
        </p:txBody>
      </p:sp>
      <p:sp>
        <p:nvSpPr>
          <p:cNvPr id="7" name="Content Placeholder 4"/>
          <p:cNvSpPr txBox="1">
            <a:spLocks/>
          </p:cNvSpPr>
          <p:nvPr/>
        </p:nvSpPr>
        <p:spPr>
          <a:xfrm>
            <a:off x="414000" y="1856488"/>
            <a:ext cx="5454785" cy="4554065"/>
          </a:xfrm>
          <a:prstGeom prst="rect">
            <a:avLst/>
          </a:prstGeom>
          <a:solidFill>
            <a:schemeClr val="bg1">
              <a:lumMod val="95000"/>
            </a:scheme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1800" b="1" dirty="0" smtClean="0">
                <a:solidFill>
                  <a:srgbClr val="7F0055"/>
                </a:solidFill>
                <a:latin typeface="Consolas"/>
              </a:rPr>
              <a:t>public</a:t>
            </a:r>
            <a:r>
              <a:rPr lang="en-GB" sz="1800" b="1" dirty="0" smtClean="0">
                <a:solidFill>
                  <a:srgbClr val="000000"/>
                </a:solidFill>
                <a:latin typeface="Consolas"/>
              </a:rPr>
              <a:t> </a:t>
            </a:r>
            <a:r>
              <a:rPr lang="en-GB" sz="1800" b="1" dirty="0" smtClean="0">
                <a:solidFill>
                  <a:srgbClr val="7F0055"/>
                </a:solidFill>
                <a:latin typeface="Consolas"/>
              </a:rPr>
              <a:t>class</a:t>
            </a:r>
            <a:r>
              <a:rPr lang="en-GB" sz="1800" b="1" dirty="0" smtClean="0">
                <a:solidFill>
                  <a:srgbClr val="000000"/>
                </a:solidFill>
                <a:latin typeface="Consolas"/>
              </a:rPr>
              <a:t> </a:t>
            </a:r>
            <a:r>
              <a:rPr lang="en-GB" sz="1800" b="1" dirty="0" err="1" smtClean="0">
                <a:solidFill>
                  <a:srgbClr val="000000"/>
                </a:solidFill>
                <a:latin typeface="Consolas"/>
              </a:rPr>
              <a:t>SwingAppGUI</a:t>
            </a:r>
            <a:r>
              <a:rPr lang="en-GB" sz="1800" b="1" dirty="0" smtClean="0">
                <a:solidFill>
                  <a:srgbClr val="000000"/>
                </a:solidFill>
                <a:latin typeface="Consolas"/>
              </a:rPr>
              <a:t> </a:t>
            </a:r>
            <a:r>
              <a:rPr lang="en-GB" sz="1800" b="1" dirty="0" smtClean="0">
                <a:solidFill>
                  <a:srgbClr val="7F0055"/>
                </a:solidFill>
                <a:latin typeface="Consolas"/>
              </a:rPr>
              <a:t>extends</a:t>
            </a:r>
            <a:r>
              <a:rPr lang="en-GB" sz="1800" b="1" dirty="0" smtClean="0">
                <a:solidFill>
                  <a:srgbClr val="000000"/>
                </a:solidFill>
                <a:latin typeface="Consolas"/>
              </a:rPr>
              <a:t> </a:t>
            </a:r>
            <a:r>
              <a:rPr lang="en-GB" sz="1800" b="1" dirty="0" err="1" smtClean="0">
                <a:solidFill>
                  <a:srgbClr val="000000"/>
                </a:solidFill>
                <a:latin typeface="Consolas"/>
              </a:rPr>
              <a:t>JFrame</a:t>
            </a:r>
            <a:r>
              <a:rPr lang="en-GB" sz="1800" b="1" dirty="0" smtClean="0">
                <a:solidFill>
                  <a:srgbClr val="000000"/>
                </a:solidFill>
                <a:latin typeface="Consolas"/>
              </a:rPr>
              <a:t> {</a:t>
            </a:r>
          </a:p>
          <a:p>
            <a:pPr>
              <a:buClr>
                <a:srgbClr val="0A1419">
                  <a:lumMod val="90000"/>
                  <a:lumOff val="10000"/>
                </a:srgbClr>
              </a:buClr>
              <a:defRPr/>
            </a:pPr>
            <a:r>
              <a:rPr lang="en-GB" sz="1800" b="1" dirty="0" smtClean="0">
                <a:solidFill>
                  <a:srgbClr val="7F0055"/>
                </a:solidFill>
                <a:latin typeface="Consolas"/>
              </a:rPr>
              <a:t>  private</a:t>
            </a:r>
            <a:r>
              <a:rPr lang="en-GB" sz="1800" b="1" dirty="0" smtClean="0">
                <a:solidFill>
                  <a:srgbClr val="000000"/>
                </a:solidFill>
                <a:latin typeface="Consolas"/>
              </a:rPr>
              <a:t> </a:t>
            </a:r>
            <a:r>
              <a:rPr lang="en-GB" sz="1800" b="1" dirty="0" err="1" smtClean="0">
                <a:solidFill>
                  <a:srgbClr val="000000"/>
                </a:solidFill>
                <a:latin typeface="Consolas"/>
              </a:rPr>
              <a:t>JFrame</a:t>
            </a:r>
            <a:r>
              <a:rPr lang="en-GB" sz="1800" b="1" dirty="0" smtClean="0">
                <a:solidFill>
                  <a:srgbClr val="000000"/>
                </a:solidFill>
                <a:latin typeface="Consolas"/>
              </a:rPr>
              <a:t> </a:t>
            </a:r>
            <a:r>
              <a:rPr lang="en-GB" sz="1800" b="1" dirty="0" err="1" smtClean="0">
                <a:solidFill>
                  <a:srgbClr val="0000C0"/>
                </a:solidFill>
                <a:latin typeface="Consolas"/>
              </a:rPr>
              <a:t>mainFrame</a:t>
            </a:r>
            <a:r>
              <a:rPr lang="en-GB" sz="1800" b="1" dirty="0" smtClean="0">
                <a:solidFill>
                  <a:srgbClr val="000000"/>
                </a:solidFill>
                <a:latin typeface="Consolas"/>
              </a:rPr>
              <a:t>;</a:t>
            </a:r>
          </a:p>
          <a:p>
            <a:pPr>
              <a:buClr>
                <a:srgbClr val="0A1419">
                  <a:lumMod val="90000"/>
                  <a:lumOff val="10000"/>
                </a:srgbClr>
              </a:buClr>
              <a:defRPr/>
            </a:pPr>
            <a:r>
              <a:rPr lang="en-GB" sz="1800" b="1" dirty="0" smtClean="0">
                <a:solidFill>
                  <a:srgbClr val="7F0055"/>
                </a:solidFill>
                <a:latin typeface="Consolas"/>
              </a:rPr>
              <a:t>  private</a:t>
            </a:r>
            <a:r>
              <a:rPr lang="en-GB" sz="1800" b="1" dirty="0" smtClean="0">
                <a:solidFill>
                  <a:srgbClr val="000000"/>
                </a:solidFill>
                <a:latin typeface="Consolas"/>
              </a:rPr>
              <a:t> </a:t>
            </a:r>
            <a:r>
              <a:rPr lang="en-GB" sz="1800" b="1" dirty="0" err="1" smtClean="0">
                <a:solidFill>
                  <a:srgbClr val="000000"/>
                </a:solidFill>
                <a:latin typeface="Consolas"/>
              </a:rPr>
              <a:t>JLabel</a:t>
            </a:r>
            <a:r>
              <a:rPr lang="en-GB" sz="1800" b="1" dirty="0" smtClean="0">
                <a:solidFill>
                  <a:srgbClr val="000000"/>
                </a:solidFill>
                <a:latin typeface="Consolas"/>
              </a:rPr>
              <a:t> </a:t>
            </a:r>
            <a:r>
              <a:rPr lang="en-GB" sz="1800" b="1" dirty="0" err="1" smtClean="0">
                <a:solidFill>
                  <a:srgbClr val="0000C0"/>
                </a:solidFill>
                <a:latin typeface="Consolas"/>
              </a:rPr>
              <a:t>headerLabel</a:t>
            </a:r>
            <a:r>
              <a:rPr lang="en-GB" sz="1800" b="1" dirty="0" smtClean="0">
                <a:solidFill>
                  <a:srgbClr val="000000"/>
                </a:solidFill>
                <a:latin typeface="Consolas"/>
              </a:rPr>
              <a:t>;</a:t>
            </a:r>
          </a:p>
          <a:p>
            <a:pPr>
              <a:buClr>
                <a:srgbClr val="0A1419">
                  <a:lumMod val="90000"/>
                  <a:lumOff val="10000"/>
                </a:srgbClr>
              </a:buClr>
              <a:defRPr/>
            </a:pPr>
            <a:r>
              <a:rPr lang="en-GB" sz="1800" b="1" dirty="0" smtClean="0">
                <a:solidFill>
                  <a:srgbClr val="7F0055"/>
                </a:solidFill>
                <a:latin typeface="Consolas"/>
              </a:rPr>
              <a:t>  private</a:t>
            </a:r>
            <a:r>
              <a:rPr lang="en-GB" sz="1800" b="1" dirty="0" smtClean="0">
                <a:solidFill>
                  <a:srgbClr val="000000"/>
                </a:solidFill>
                <a:latin typeface="Consolas"/>
              </a:rPr>
              <a:t> </a:t>
            </a:r>
            <a:r>
              <a:rPr lang="en-GB" sz="1800" b="1" dirty="0" err="1" smtClean="0">
                <a:solidFill>
                  <a:srgbClr val="000000"/>
                </a:solidFill>
                <a:latin typeface="Consolas"/>
              </a:rPr>
              <a:t>JLabel</a:t>
            </a:r>
            <a:r>
              <a:rPr lang="en-GB" sz="1800" b="1" dirty="0" smtClean="0">
                <a:solidFill>
                  <a:srgbClr val="000000"/>
                </a:solidFill>
                <a:latin typeface="Consolas"/>
              </a:rPr>
              <a:t> </a:t>
            </a:r>
            <a:r>
              <a:rPr lang="en-GB" sz="1800" b="1" dirty="0" err="1" smtClean="0">
                <a:solidFill>
                  <a:srgbClr val="0000C0"/>
                </a:solidFill>
                <a:latin typeface="Consolas"/>
              </a:rPr>
              <a:t>statusLabel</a:t>
            </a:r>
            <a:r>
              <a:rPr lang="en-GB" sz="1800" b="1" dirty="0" smtClean="0">
                <a:solidFill>
                  <a:srgbClr val="000000"/>
                </a:solidFill>
                <a:latin typeface="Consolas"/>
              </a:rPr>
              <a:t>;</a:t>
            </a:r>
          </a:p>
          <a:p>
            <a:pPr>
              <a:buClr>
                <a:srgbClr val="0A1419">
                  <a:lumMod val="90000"/>
                  <a:lumOff val="10000"/>
                </a:srgbClr>
              </a:buClr>
              <a:defRPr/>
            </a:pPr>
            <a:r>
              <a:rPr lang="en-GB" sz="1800" b="1" dirty="0" smtClean="0">
                <a:solidFill>
                  <a:srgbClr val="7F0055"/>
                </a:solidFill>
                <a:latin typeface="Consolas"/>
              </a:rPr>
              <a:t>  private</a:t>
            </a:r>
            <a:r>
              <a:rPr lang="en-GB" sz="1800" b="1" dirty="0" smtClean="0">
                <a:solidFill>
                  <a:srgbClr val="000000"/>
                </a:solidFill>
                <a:latin typeface="Consolas"/>
              </a:rPr>
              <a:t> </a:t>
            </a:r>
            <a:r>
              <a:rPr lang="en-GB" sz="1800" b="1" dirty="0" err="1" smtClean="0">
                <a:solidFill>
                  <a:srgbClr val="000000"/>
                </a:solidFill>
                <a:latin typeface="Consolas"/>
              </a:rPr>
              <a:t>JPanel</a:t>
            </a:r>
            <a:r>
              <a:rPr lang="en-GB" sz="1800" b="1" dirty="0" smtClean="0">
                <a:solidFill>
                  <a:srgbClr val="000000"/>
                </a:solidFill>
                <a:latin typeface="Consolas"/>
              </a:rPr>
              <a:t> </a:t>
            </a:r>
            <a:r>
              <a:rPr lang="en-GB" sz="1800" b="1" dirty="0" err="1" smtClean="0">
                <a:solidFill>
                  <a:srgbClr val="0000C0"/>
                </a:solidFill>
                <a:latin typeface="Consolas"/>
              </a:rPr>
              <a:t>controlPanel</a:t>
            </a:r>
            <a:r>
              <a:rPr lang="en-GB" sz="1800" b="1" dirty="0" smtClean="0">
                <a:solidFill>
                  <a:srgbClr val="000000"/>
                </a:solidFill>
                <a:latin typeface="Consolas"/>
              </a:rPr>
              <a:t>;</a:t>
            </a:r>
          </a:p>
          <a:p>
            <a:pPr>
              <a:buClr>
                <a:srgbClr val="0A1419">
                  <a:lumMod val="90000"/>
                  <a:lumOff val="10000"/>
                </a:srgbClr>
              </a:buClr>
              <a:defRPr/>
            </a:pPr>
            <a:endParaRPr lang="en-GB" sz="1800" b="1" dirty="0" smtClean="0">
              <a:solidFill>
                <a:srgbClr val="7F0055"/>
              </a:solidFill>
              <a:latin typeface="Consolas"/>
            </a:endParaRPr>
          </a:p>
          <a:p>
            <a:pPr>
              <a:buClr>
                <a:srgbClr val="0A1419">
                  <a:lumMod val="90000"/>
                  <a:lumOff val="10000"/>
                </a:srgbClr>
              </a:buClr>
              <a:defRPr/>
            </a:pPr>
            <a:r>
              <a:rPr lang="en-GB" sz="1800" b="1" dirty="0" smtClean="0">
                <a:solidFill>
                  <a:srgbClr val="7F0055"/>
                </a:solidFill>
                <a:latin typeface="Consolas"/>
              </a:rPr>
              <a:t>public</a:t>
            </a:r>
            <a:r>
              <a:rPr lang="en-GB" sz="1800" b="1" dirty="0" smtClean="0">
                <a:solidFill>
                  <a:srgbClr val="000000"/>
                </a:solidFill>
                <a:latin typeface="Consolas"/>
              </a:rPr>
              <a:t> </a:t>
            </a:r>
            <a:r>
              <a:rPr lang="en-GB" sz="1800" b="1" dirty="0" err="1" smtClean="0">
                <a:solidFill>
                  <a:srgbClr val="000000"/>
                </a:solidFill>
                <a:latin typeface="Consolas"/>
              </a:rPr>
              <a:t>SwingAppGUI</a:t>
            </a:r>
            <a:r>
              <a:rPr lang="en-GB" sz="1800" b="1" dirty="0" smtClean="0">
                <a:solidFill>
                  <a:srgbClr val="000000"/>
                </a:solidFill>
                <a:latin typeface="Consolas"/>
              </a:rPr>
              <a:t>() { </a:t>
            </a:r>
            <a:r>
              <a:rPr lang="en-GB" sz="1800" b="1" dirty="0" err="1" smtClean="0">
                <a:solidFill>
                  <a:srgbClr val="000000"/>
                </a:solidFill>
                <a:latin typeface="Consolas"/>
              </a:rPr>
              <a:t>prepareGUI</a:t>
            </a:r>
            <a:r>
              <a:rPr lang="en-GB" sz="1800" b="1" dirty="0" smtClean="0">
                <a:solidFill>
                  <a:srgbClr val="000000"/>
                </a:solidFill>
                <a:latin typeface="Consolas"/>
              </a:rPr>
              <a:t>(); }</a:t>
            </a:r>
          </a:p>
          <a:p>
            <a:pPr>
              <a:buClr>
                <a:srgbClr val="0A1419">
                  <a:lumMod val="90000"/>
                  <a:lumOff val="10000"/>
                </a:srgbClr>
              </a:buClr>
              <a:defRPr/>
            </a:pPr>
            <a:endParaRPr lang="en-GB" sz="1800" b="1" dirty="0" smtClean="0">
              <a:solidFill>
                <a:srgbClr val="F7F7F7">
                  <a:lumMod val="25000"/>
                </a:srgbClr>
              </a:solidFill>
              <a:latin typeface="Consolas"/>
            </a:endParaRPr>
          </a:p>
          <a:p>
            <a:pPr>
              <a:buClr>
                <a:srgbClr val="0A1419">
                  <a:lumMod val="90000"/>
                  <a:lumOff val="10000"/>
                </a:srgbClr>
              </a:buClr>
              <a:defRPr/>
            </a:pPr>
            <a:r>
              <a:rPr lang="en-GB" sz="1800" b="1" dirty="0" smtClean="0">
                <a:solidFill>
                  <a:srgbClr val="7F0055"/>
                </a:solidFill>
                <a:latin typeface="Consolas"/>
              </a:rPr>
              <a:t>public</a:t>
            </a:r>
            <a:r>
              <a:rPr lang="en-GB" sz="1800" b="1" dirty="0" smtClean="0">
                <a:solidFill>
                  <a:srgbClr val="000000"/>
                </a:solidFill>
                <a:latin typeface="Consolas"/>
              </a:rPr>
              <a:t> </a:t>
            </a:r>
            <a:r>
              <a:rPr lang="en-GB" sz="1800" b="1" dirty="0" smtClean="0">
                <a:solidFill>
                  <a:srgbClr val="7F0055"/>
                </a:solidFill>
                <a:latin typeface="Consolas"/>
              </a:rPr>
              <a:t>static</a:t>
            </a:r>
            <a:r>
              <a:rPr lang="en-GB" sz="1800" b="1" dirty="0" smtClean="0">
                <a:solidFill>
                  <a:srgbClr val="000000"/>
                </a:solidFill>
                <a:latin typeface="Consolas"/>
              </a:rPr>
              <a:t> </a:t>
            </a:r>
            <a:r>
              <a:rPr lang="en-GB" sz="1800" b="1" dirty="0" smtClean="0">
                <a:solidFill>
                  <a:srgbClr val="7F0055"/>
                </a:solidFill>
                <a:latin typeface="Consolas"/>
              </a:rPr>
              <a:t>void</a:t>
            </a:r>
            <a:r>
              <a:rPr lang="en-GB" sz="1800" b="1" dirty="0" smtClean="0">
                <a:solidFill>
                  <a:srgbClr val="000000"/>
                </a:solidFill>
                <a:latin typeface="Consolas"/>
              </a:rPr>
              <a:t> main(String[] </a:t>
            </a:r>
            <a:r>
              <a:rPr lang="en-GB" sz="1800" b="1" dirty="0" smtClean="0">
                <a:solidFill>
                  <a:srgbClr val="6A3E3E"/>
                </a:solidFill>
                <a:latin typeface="Consolas"/>
              </a:rPr>
              <a:t>args</a:t>
            </a:r>
            <a:r>
              <a:rPr lang="en-GB" sz="1800" b="1" dirty="0" smtClean="0">
                <a:solidFill>
                  <a:srgbClr val="000000"/>
                </a:solidFill>
                <a:latin typeface="Consolas"/>
              </a:rPr>
              <a:t>) {</a:t>
            </a:r>
          </a:p>
          <a:p>
            <a:pPr>
              <a:buClr>
                <a:srgbClr val="0A1419">
                  <a:lumMod val="90000"/>
                  <a:lumOff val="10000"/>
                </a:srgbClr>
              </a:buClr>
              <a:defRPr/>
            </a:pPr>
            <a:r>
              <a:rPr lang="en-GB" sz="1800" b="1" dirty="0" smtClean="0">
                <a:solidFill>
                  <a:srgbClr val="000000"/>
                </a:solidFill>
                <a:latin typeface="Consolas"/>
              </a:rPr>
              <a:t>  </a:t>
            </a:r>
            <a:r>
              <a:rPr lang="en-GB" sz="1800" b="1" dirty="0" err="1" smtClean="0">
                <a:solidFill>
                  <a:srgbClr val="000000"/>
                </a:solidFill>
                <a:latin typeface="Consolas"/>
              </a:rPr>
              <a:t>SwingAppGUI</a:t>
            </a:r>
            <a:r>
              <a:rPr lang="en-GB" sz="1800" b="1" dirty="0" smtClean="0">
                <a:solidFill>
                  <a:srgbClr val="000000"/>
                </a:solidFill>
                <a:latin typeface="Consolas"/>
              </a:rPr>
              <a:t> </a:t>
            </a:r>
            <a:r>
              <a:rPr lang="en-GB" sz="1800" b="1" dirty="0" err="1" smtClean="0">
                <a:solidFill>
                  <a:srgbClr val="6A3E3E"/>
                </a:solidFill>
                <a:latin typeface="Consolas"/>
              </a:rPr>
              <a:t>sD</a:t>
            </a:r>
            <a:r>
              <a:rPr lang="en-GB" sz="1800" b="1" dirty="0" smtClean="0">
                <a:solidFill>
                  <a:srgbClr val="000000"/>
                </a:solidFill>
                <a:latin typeface="Consolas"/>
              </a:rPr>
              <a:t> = </a:t>
            </a:r>
            <a:r>
              <a:rPr lang="en-GB" sz="1800" b="1" dirty="0" smtClean="0">
                <a:solidFill>
                  <a:srgbClr val="7F0055"/>
                </a:solidFill>
                <a:latin typeface="Consolas"/>
              </a:rPr>
              <a:t>new</a:t>
            </a:r>
            <a:r>
              <a:rPr lang="en-GB" sz="1800" b="1" dirty="0" smtClean="0">
                <a:solidFill>
                  <a:srgbClr val="000000"/>
                </a:solidFill>
                <a:latin typeface="Consolas"/>
              </a:rPr>
              <a:t> </a:t>
            </a:r>
            <a:r>
              <a:rPr lang="en-GB" sz="1800" b="1" dirty="0" err="1" smtClean="0">
                <a:solidFill>
                  <a:srgbClr val="000000"/>
                </a:solidFill>
                <a:latin typeface="Consolas"/>
              </a:rPr>
              <a:t>SwingAppGUI</a:t>
            </a:r>
            <a:r>
              <a:rPr lang="en-GB" sz="1800" b="1" dirty="0" smtClean="0">
                <a:solidFill>
                  <a:srgbClr val="000000"/>
                </a:solidFill>
                <a:latin typeface="Consolas"/>
              </a:rPr>
              <a:t>();</a:t>
            </a:r>
          </a:p>
          <a:p>
            <a:pPr>
              <a:buClr>
                <a:srgbClr val="0A1419">
                  <a:lumMod val="90000"/>
                  <a:lumOff val="10000"/>
                </a:srgbClr>
              </a:buClr>
              <a:defRPr/>
            </a:pPr>
            <a:r>
              <a:rPr lang="en-GB" sz="1800" b="1" dirty="0" smtClean="0">
                <a:solidFill>
                  <a:srgbClr val="6A3E3E"/>
                </a:solidFill>
                <a:latin typeface="Consolas"/>
              </a:rPr>
              <a:t>  </a:t>
            </a:r>
            <a:r>
              <a:rPr lang="en-GB" sz="1800" b="1" dirty="0" err="1" smtClean="0">
                <a:solidFill>
                  <a:srgbClr val="6A3E3E"/>
                </a:solidFill>
                <a:latin typeface="Consolas"/>
              </a:rPr>
              <a:t>sD</a:t>
            </a:r>
            <a:r>
              <a:rPr lang="en-GB" sz="1800" b="1" dirty="0" err="1" smtClean="0">
                <a:solidFill>
                  <a:srgbClr val="000000"/>
                </a:solidFill>
                <a:latin typeface="Consolas"/>
              </a:rPr>
              <a:t>.showEvent</a:t>
            </a:r>
            <a:r>
              <a:rPr lang="en-GB" sz="1800" b="1" dirty="0" smtClean="0">
                <a:solidFill>
                  <a:srgbClr val="000000"/>
                </a:solidFill>
                <a:latin typeface="Consolas"/>
              </a:rPr>
              <a:t>();</a:t>
            </a:r>
          </a:p>
          <a:p>
            <a:pPr>
              <a:buClr>
                <a:srgbClr val="0A1419">
                  <a:lumMod val="90000"/>
                  <a:lumOff val="10000"/>
                </a:srgbClr>
              </a:buClr>
              <a:defRPr/>
            </a:pPr>
            <a:r>
              <a:rPr lang="en-GB" sz="1800" b="1" dirty="0" smtClean="0">
                <a:solidFill>
                  <a:srgbClr val="000000"/>
                </a:solidFill>
                <a:latin typeface="Consolas"/>
              </a:rPr>
              <a:t>  }</a:t>
            </a:r>
            <a:endParaRPr lang="en-GB" sz="1800" b="1" dirty="0">
              <a:solidFill>
                <a:srgbClr val="F7F7F7">
                  <a:lumMod val="25000"/>
                </a:srgbClr>
              </a:solidFill>
            </a:endParaRPr>
          </a:p>
        </p:txBody>
      </p:sp>
      <p:sp>
        <p:nvSpPr>
          <p:cNvPr id="9" name="Content Placeholder 4"/>
          <p:cNvSpPr txBox="1">
            <a:spLocks/>
          </p:cNvSpPr>
          <p:nvPr/>
        </p:nvSpPr>
        <p:spPr>
          <a:xfrm>
            <a:off x="6260187" y="4052047"/>
            <a:ext cx="5400997" cy="2358506"/>
          </a:xfrm>
          <a:prstGeom prst="rect">
            <a:avLst/>
          </a:prstGeom>
          <a:solidFill>
            <a:schemeClr val="bg1">
              <a:lumMod val="95000"/>
            </a:scheme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1600" b="1" dirty="0" smtClean="0">
                <a:solidFill>
                  <a:srgbClr val="7F0055"/>
                </a:solidFill>
                <a:latin typeface="Consolas"/>
              </a:rPr>
              <a:t>private</a:t>
            </a:r>
            <a:r>
              <a:rPr lang="en-GB" sz="1600" b="1" dirty="0" smtClean="0">
                <a:solidFill>
                  <a:srgbClr val="000000"/>
                </a:solidFill>
                <a:latin typeface="Consolas"/>
              </a:rPr>
              <a:t> </a:t>
            </a:r>
            <a:r>
              <a:rPr lang="en-GB" sz="1600" b="1" dirty="0" smtClean="0">
                <a:solidFill>
                  <a:srgbClr val="7F0055"/>
                </a:solidFill>
                <a:latin typeface="Consolas"/>
              </a:rPr>
              <a:t>void</a:t>
            </a:r>
            <a:r>
              <a:rPr lang="en-GB" sz="1600" b="1" dirty="0" smtClean="0">
                <a:solidFill>
                  <a:srgbClr val="000000"/>
                </a:solidFill>
                <a:latin typeface="Consolas"/>
              </a:rPr>
              <a:t> </a:t>
            </a:r>
            <a:r>
              <a:rPr lang="en-GB" sz="1600" b="1" dirty="0" err="1" smtClean="0">
                <a:solidFill>
                  <a:srgbClr val="000000"/>
                </a:solidFill>
                <a:latin typeface="Consolas"/>
              </a:rPr>
              <a:t>prepareGUI</a:t>
            </a:r>
            <a:r>
              <a:rPr lang="en-GB" sz="1600" b="1" dirty="0" smtClean="0">
                <a:solidFill>
                  <a:srgbClr val="000000"/>
                </a:solidFill>
                <a:latin typeface="Consolas"/>
              </a:rPr>
              <a:t>() {</a:t>
            </a:r>
          </a:p>
          <a:p>
            <a:pPr>
              <a:buClr>
                <a:srgbClr val="0A1419">
                  <a:lumMod val="90000"/>
                  <a:lumOff val="10000"/>
                </a:srgbClr>
              </a:buClr>
              <a:defRPr/>
            </a:pPr>
            <a:r>
              <a:rPr lang="en-GB" sz="1600" b="1" dirty="0" smtClean="0">
                <a:solidFill>
                  <a:srgbClr val="0000C0"/>
                </a:solidFill>
                <a:latin typeface="Consolas"/>
              </a:rPr>
              <a:t>  </a:t>
            </a:r>
            <a:r>
              <a:rPr lang="en-GB" sz="1600" b="1" dirty="0" err="1" smtClean="0">
                <a:solidFill>
                  <a:srgbClr val="0000C0"/>
                </a:solidFill>
                <a:latin typeface="Consolas"/>
              </a:rPr>
              <a:t>mainFrame</a:t>
            </a:r>
            <a:r>
              <a:rPr lang="en-GB" sz="1600" b="1" dirty="0" smtClean="0">
                <a:solidFill>
                  <a:srgbClr val="000000"/>
                </a:solidFill>
                <a:latin typeface="Consolas"/>
              </a:rPr>
              <a:t> = </a:t>
            </a:r>
            <a:r>
              <a:rPr lang="en-GB" sz="1600" b="1" dirty="0" smtClean="0">
                <a:solidFill>
                  <a:srgbClr val="7F0055"/>
                </a:solidFill>
                <a:latin typeface="Consolas"/>
              </a:rPr>
              <a:t>new</a:t>
            </a:r>
            <a:r>
              <a:rPr lang="en-GB" sz="1600" b="1" dirty="0" smtClean="0">
                <a:solidFill>
                  <a:srgbClr val="000000"/>
                </a:solidFill>
                <a:latin typeface="Consolas"/>
              </a:rPr>
              <a:t> </a:t>
            </a:r>
            <a:r>
              <a:rPr lang="en-GB" sz="1600" b="1" dirty="0" err="1" smtClean="0">
                <a:solidFill>
                  <a:srgbClr val="000000"/>
                </a:solidFill>
                <a:latin typeface="Consolas"/>
              </a:rPr>
              <a:t>JFrame</a:t>
            </a:r>
            <a:r>
              <a:rPr lang="en-GB" sz="1600" b="1" dirty="0" smtClean="0">
                <a:solidFill>
                  <a:srgbClr val="000000"/>
                </a:solidFill>
                <a:latin typeface="Consolas"/>
              </a:rPr>
              <a:t>(</a:t>
            </a:r>
            <a:r>
              <a:rPr lang="en-GB" sz="1600" b="1" dirty="0" smtClean="0">
                <a:solidFill>
                  <a:srgbClr val="2A00FF"/>
                </a:solidFill>
                <a:latin typeface="Consolas"/>
              </a:rPr>
              <a:t>"Java SWING Examples"</a:t>
            </a: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0000C0"/>
                </a:solidFill>
                <a:latin typeface="Consolas"/>
              </a:rPr>
              <a:t>  </a:t>
            </a:r>
            <a:r>
              <a:rPr lang="en-GB" sz="1600" b="1" dirty="0" err="1" smtClean="0">
                <a:solidFill>
                  <a:srgbClr val="0000C0"/>
                </a:solidFill>
                <a:latin typeface="Consolas"/>
              </a:rPr>
              <a:t>mainFrame</a:t>
            </a:r>
            <a:r>
              <a:rPr lang="en-GB" sz="1600" b="1" dirty="0" err="1" smtClean="0">
                <a:solidFill>
                  <a:srgbClr val="000000"/>
                </a:solidFill>
                <a:latin typeface="Consolas"/>
              </a:rPr>
              <a:t>.setSize</a:t>
            </a:r>
            <a:r>
              <a:rPr lang="en-GB" sz="1600" b="1" dirty="0" smtClean="0">
                <a:solidFill>
                  <a:srgbClr val="000000"/>
                </a:solidFill>
                <a:latin typeface="Consolas"/>
              </a:rPr>
              <a:t>(400, 400);</a:t>
            </a:r>
          </a:p>
          <a:p>
            <a:pPr>
              <a:buClr>
                <a:srgbClr val="0A1419">
                  <a:lumMod val="90000"/>
                  <a:lumOff val="10000"/>
                </a:srgbClr>
              </a:buClr>
              <a:defRPr/>
            </a:pPr>
            <a:r>
              <a:rPr lang="en-GB" sz="1600" b="1" dirty="0" smtClean="0">
                <a:solidFill>
                  <a:srgbClr val="0000C0"/>
                </a:solidFill>
                <a:latin typeface="Consolas"/>
              </a:rPr>
              <a:t>  </a:t>
            </a:r>
            <a:r>
              <a:rPr lang="en-GB" sz="1600" b="1" dirty="0" err="1" smtClean="0">
                <a:solidFill>
                  <a:srgbClr val="0000C0"/>
                </a:solidFill>
                <a:latin typeface="Consolas"/>
              </a:rPr>
              <a:t>mainFrame</a:t>
            </a:r>
            <a:r>
              <a:rPr lang="en-GB" sz="1600" b="1" dirty="0" err="1" smtClean="0">
                <a:solidFill>
                  <a:srgbClr val="000000"/>
                </a:solidFill>
                <a:latin typeface="Consolas"/>
              </a:rPr>
              <a:t>.setLayout</a:t>
            </a:r>
            <a:r>
              <a:rPr lang="en-GB" sz="1600" b="1" dirty="0" smtClean="0">
                <a:solidFill>
                  <a:srgbClr val="000000"/>
                </a:solidFill>
                <a:latin typeface="Consolas"/>
              </a:rPr>
              <a:t>(</a:t>
            </a:r>
            <a:r>
              <a:rPr lang="en-GB" sz="1600" b="1" dirty="0" smtClean="0">
                <a:solidFill>
                  <a:srgbClr val="7F0055"/>
                </a:solidFill>
                <a:latin typeface="Consolas"/>
              </a:rPr>
              <a:t>new</a:t>
            </a:r>
            <a:r>
              <a:rPr lang="en-GB" sz="1600" b="1" dirty="0" smtClean="0">
                <a:solidFill>
                  <a:srgbClr val="000000"/>
                </a:solidFill>
                <a:latin typeface="Consolas"/>
              </a:rPr>
              <a:t> </a:t>
            </a:r>
            <a:r>
              <a:rPr lang="en-GB" sz="1600" b="1" dirty="0" err="1" smtClean="0">
                <a:solidFill>
                  <a:srgbClr val="000000"/>
                </a:solidFill>
                <a:latin typeface="Consolas"/>
              </a:rPr>
              <a:t>GridLayout</a:t>
            </a:r>
            <a:r>
              <a:rPr lang="en-GB" sz="1600" b="1" dirty="0" smtClean="0">
                <a:solidFill>
                  <a:srgbClr val="000000"/>
                </a:solidFill>
                <a:latin typeface="Consolas"/>
              </a:rPr>
              <a:t>(3, 1));</a:t>
            </a:r>
          </a:p>
          <a:p>
            <a:pPr>
              <a:buClr>
                <a:srgbClr val="0A1419">
                  <a:lumMod val="90000"/>
                  <a:lumOff val="10000"/>
                </a:srgbClr>
              </a:buClr>
              <a:defRPr/>
            </a:pPr>
            <a:r>
              <a:rPr lang="en-GB" sz="1600" b="1" dirty="0" smtClean="0">
                <a:solidFill>
                  <a:srgbClr val="0000C0"/>
                </a:solidFill>
                <a:latin typeface="Consolas"/>
              </a:rPr>
              <a:t>  </a:t>
            </a:r>
            <a:r>
              <a:rPr lang="en-GB" sz="1600" b="1" dirty="0" err="1" smtClean="0">
                <a:solidFill>
                  <a:srgbClr val="0000C0"/>
                </a:solidFill>
                <a:latin typeface="Consolas"/>
              </a:rPr>
              <a:t>headerLabel</a:t>
            </a:r>
            <a:r>
              <a:rPr lang="en-GB" sz="1600" b="1" dirty="0" smtClean="0">
                <a:solidFill>
                  <a:srgbClr val="000000"/>
                </a:solidFill>
                <a:latin typeface="Consolas"/>
              </a:rPr>
              <a:t> = </a:t>
            </a:r>
            <a:r>
              <a:rPr lang="en-GB" sz="1600" b="1" dirty="0" smtClean="0">
                <a:solidFill>
                  <a:srgbClr val="7F0055"/>
                </a:solidFill>
                <a:latin typeface="Consolas"/>
              </a:rPr>
              <a:t>new</a:t>
            </a:r>
            <a:r>
              <a:rPr lang="en-GB" sz="1600" b="1" dirty="0" smtClean="0">
                <a:solidFill>
                  <a:srgbClr val="000000"/>
                </a:solidFill>
                <a:latin typeface="Consolas"/>
              </a:rPr>
              <a:t> </a:t>
            </a:r>
            <a:r>
              <a:rPr lang="en-GB" sz="1600" b="1" dirty="0" err="1" smtClean="0">
                <a:solidFill>
                  <a:srgbClr val="000000"/>
                </a:solidFill>
                <a:highlight>
                  <a:srgbClr val="D4D4D4"/>
                </a:highlight>
                <a:latin typeface="Consolas"/>
              </a:rPr>
              <a:t>JLabel</a:t>
            </a:r>
            <a:r>
              <a:rPr lang="en-GB" sz="1600" b="1" dirty="0" smtClean="0">
                <a:solidFill>
                  <a:srgbClr val="000000"/>
                </a:solidFill>
                <a:highlight>
                  <a:srgbClr val="D4D4D4"/>
                </a:highlight>
                <a:latin typeface="Consolas"/>
              </a:rPr>
              <a:t>(</a:t>
            </a:r>
            <a:r>
              <a:rPr lang="en-GB" sz="1600" b="1" dirty="0" smtClean="0">
                <a:solidFill>
                  <a:srgbClr val="2A00FF"/>
                </a:solidFill>
                <a:highlight>
                  <a:srgbClr val="D4D4D4"/>
                </a:highlight>
                <a:latin typeface="Consolas"/>
              </a:rPr>
              <a:t>""</a:t>
            </a:r>
            <a:r>
              <a:rPr lang="en-GB" sz="1600" b="1" dirty="0" smtClean="0">
                <a:solidFill>
                  <a:srgbClr val="000000"/>
                </a:solidFill>
                <a:highlight>
                  <a:srgbClr val="D4D4D4"/>
                </a:highlight>
                <a:latin typeface="Consolas"/>
              </a:rPr>
              <a:t>, </a:t>
            </a:r>
            <a:r>
              <a:rPr lang="en-GB" sz="1600" b="1" dirty="0" err="1" smtClean="0">
                <a:solidFill>
                  <a:srgbClr val="000000"/>
                </a:solidFill>
                <a:highlight>
                  <a:srgbClr val="D4D4D4"/>
                </a:highlight>
                <a:latin typeface="Consolas"/>
              </a:rPr>
              <a:t>JLabel.</a:t>
            </a:r>
            <a:r>
              <a:rPr lang="en-GB" sz="1600" b="1" i="1" dirty="0" err="1" smtClean="0">
                <a:solidFill>
                  <a:srgbClr val="0000C0"/>
                </a:solidFill>
                <a:highlight>
                  <a:srgbClr val="D4D4D4"/>
                </a:highlight>
                <a:latin typeface="Consolas"/>
              </a:rPr>
              <a:t>CENTER</a:t>
            </a:r>
            <a:r>
              <a:rPr lang="en-GB" sz="1600" b="1" i="1" dirty="0" smtClean="0">
                <a:solidFill>
                  <a:srgbClr val="000000"/>
                </a:solidFill>
                <a:highlight>
                  <a:srgbClr val="D4D4D4"/>
                </a:highlight>
                <a:latin typeface="Consolas"/>
              </a:rPr>
              <a:t>);</a:t>
            </a:r>
          </a:p>
          <a:p>
            <a:pPr>
              <a:buClr>
                <a:srgbClr val="0A1419">
                  <a:lumMod val="90000"/>
                  <a:lumOff val="10000"/>
                </a:srgbClr>
              </a:buClr>
              <a:defRPr/>
            </a:pPr>
            <a:r>
              <a:rPr lang="en-GB" sz="1600" b="1" dirty="0" smtClean="0">
                <a:solidFill>
                  <a:srgbClr val="0000C0"/>
                </a:solidFill>
                <a:latin typeface="Consolas"/>
              </a:rPr>
              <a:t>  </a:t>
            </a:r>
            <a:r>
              <a:rPr lang="en-GB" sz="1600" b="1" dirty="0" err="1" smtClean="0">
                <a:solidFill>
                  <a:srgbClr val="0000C0"/>
                </a:solidFill>
                <a:latin typeface="Consolas"/>
              </a:rPr>
              <a:t>statusLabel</a:t>
            </a:r>
            <a:r>
              <a:rPr lang="en-GB" sz="1600" b="1" dirty="0" smtClean="0">
                <a:solidFill>
                  <a:srgbClr val="000000"/>
                </a:solidFill>
                <a:latin typeface="Consolas"/>
              </a:rPr>
              <a:t> = </a:t>
            </a:r>
            <a:r>
              <a:rPr lang="en-GB" sz="1600" b="1" dirty="0" smtClean="0">
                <a:solidFill>
                  <a:srgbClr val="7F0055"/>
                </a:solidFill>
                <a:latin typeface="Consolas"/>
              </a:rPr>
              <a:t>new</a:t>
            </a:r>
            <a:r>
              <a:rPr lang="en-GB" sz="1600" b="1" dirty="0" smtClean="0">
                <a:solidFill>
                  <a:srgbClr val="000000"/>
                </a:solidFill>
                <a:latin typeface="Consolas"/>
              </a:rPr>
              <a:t> </a:t>
            </a:r>
            <a:r>
              <a:rPr lang="en-GB" sz="1600" b="1" dirty="0" err="1" smtClean="0">
                <a:solidFill>
                  <a:srgbClr val="000000"/>
                </a:solidFill>
                <a:highlight>
                  <a:srgbClr val="D4D4D4"/>
                </a:highlight>
                <a:latin typeface="Consolas"/>
              </a:rPr>
              <a:t>JLabel</a:t>
            </a:r>
            <a:r>
              <a:rPr lang="en-GB" sz="1600" b="1" dirty="0" smtClean="0">
                <a:solidFill>
                  <a:srgbClr val="000000"/>
                </a:solidFill>
                <a:highlight>
                  <a:srgbClr val="D4D4D4"/>
                </a:highlight>
                <a:latin typeface="Consolas"/>
              </a:rPr>
              <a:t>(</a:t>
            </a:r>
            <a:r>
              <a:rPr lang="en-GB" sz="1600" b="1" dirty="0" smtClean="0">
                <a:solidFill>
                  <a:srgbClr val="2A00FF"/>
                </a:solidFill>
                <a:highlight>
                  <a:srgbClr val="D4D4D4"/>
                </a:highlight>
                <a:latin typeface="Consolas"/>
              </a:rPr>
              <a:t>""</a:t>
            </a:r>
            <a:r>
              <a:rPr lang="en-GB" sz="1600" b="1" dirty="0" smtClean="0">
                <a:solidFill>
                  <a:srgbClr val="000000"/>
                </a:solidFill>
                <a:highlight>
                  <a:srgbClr val="D4D4D4"/>
                </a:highlight>
                <a:latin typeface="Consolas"/>
              </a:rPr>
              <a:t>, </a:t>
            </a:r>
            <a:r>
              <a:rPr lang="en-GB" sz="1600" b="1" dirty="0" err="1" smtClean="0">
                <a:solidFill>
                  <a:srgbClr val="000000"/>
                </a:solidFill>
                <a:highlight>
                  <a:srgbClr val="D4D4D4"/>
                </a:highlight>
                <a:latin typeface="Consolas"/>
              </a:rPr>
              <a:t>JLabel.</a:t>
            </a:r>
            <a:r>
              <a:rPr lang="en-GB" sz="1600" b="1" i="1" dirty="0" err="1" smtClean="0">
                <a:solidFill>
                  <a:srgbClr val="0000C0"/>
                </a:solidFill>
                <a:highlight>
                  <a:srgbClr val="D4D4D4"/>
                </a:highlight>
                <a:latin typeface="Consolas"/>
              </a:rPr>
              <a:t>CENTER</a:t>
            </a:r>
            <a:r>
              <a:rPr lang="en-GB" sz="1600" b="1" i="1" dirty="0" smtClean="0">
                <a:solidFill>
                  <a:srgbClr val="000000"/>
                </a:solidFill>
                <a:highlight>
                  <a:srgbClr val="D4D4D4"/>
                </a:highlight>
                <a:latin typeface="Consolas"/>
              </a:rPr>
              <a:t>);</a:t>
            </a:r>
          </a:p>
          <a:p>
            <a:pPr>
              <a:buClr>
                <a:srgbClr val="0A1419">
                  <a:lumMod val="90000"/>
                  <a:lumOff val="10000"/>
                </a:srgbClr>
              </a:buClr>
              <a:defRPr/>
            </a:pPr>
            <a:r>
              <a:rPr lang="en-GB" sz="1600" b="1" dirty="0" smtClean="0">
                <a:solidFill>
                  <a:srgbClr val="0000C0"/>
                </a:solidFill>
                <a:latin typeface="Consolas"/>
              </a:rPr>
              <a:t>  </a:t>
            </a:r>
            <a:r>
              <a:rPr lang="en-GB" sz="1600" b="1" dirty="0" err="1" smtClean="0">
                <a:solidFill>
                  <a:srgbClr val="0000C0"/>
                </a:solidFill>
                <a:latin typeface="Consolas"/>
              </a:rPr>
              <a:t>statusLabel</a:t>
            </a:r>
            <a:r>
              <a:rPr lang="en-GB" sz="1600" b="1" dirty="0" err="1" smtClean="0">
                <a:solidFill>
                  <a:srgbClr val="000000"/>
                </a:solidFill>
                <a:latin typeface="Consolas"/>
              </a:rPr>
              <a:t>.setSize</a:t>
            </a:r>
            <a:r>
              <a:rPr lang="en-GB" sz="1600" b="1" dirty="0" smtClean="0">
                <a:solidFill>
                  <a:srgbClr val="000000"/>
                </a:solidFill>
                <a:latin typeface="Consolas"/>
              </a:rPr>
              <a:t>(350, 100);</a:t>
            </a:r>
            <a:endParaRPr lang="en-GB" sz="1600" b="1" dirty="0">
              <a:solidFill>
                <a:srgbClr val="000000"/>
              </a:solidFill>
              <a:latin typeface="Consolas"/>
            </a:endParaRPr>
          </a:p>
        </p:txBody>
      </p:sp>
    </p:spTree>
    <p:extLst>
      <p:ext uri="{BB962C8B-B14F-4D97-AF65-F5344CB8AC3E}">
        <p14:creationId xmlns:p14="http://schemas.microsoft.com/office/powerpoint/2010/main" val="6243489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We can also specify what happens when we press the “x” button in the top right corner.</a:t>
            </a:r>
          </a:p>
          <a:p>
            <a:endParaRPr lang="en-GB" dirty="0"/>
          </a:p>
          <a:p>
            <a:r>
              <a:rPr lang="en-GB" dirty="0"/>
              <a:t>We will then setup the </a:t>
            </a:r>
            <a:r>
              <a:rPr lang="en-GB" dirty="0" err="1"/>
              <a:t>JPanel</a:t>
            </a:r>
            <a:r>
              <a:rPr lang="en-GB" dirty="0"/>
              <a:t> and add the components to the </a:t>
            </a:r>
            <a:r>
              <a:rPr lang="en-GB" dirty="0" err="1"/>
              <a:t>Jframe</a:t>
            </a:r>
            <a:r>
              <a:rPr lang="en-GB" dirty="0"/>
              <a:t>.</a:t>
            </a:r>
          </a:p>
        </p:txBody>
      </p:sp>
      <p:sp>
        <p:nvSpPr>
          <p:cNvPr id="3" name="Title 2"/>
          <p:cNvSpPr>
            <a:spLocks noGrp="1"/>
          </p:cNvSpPr>
          <p:nvPr>
            <p:ph type="title"/>
          </p:nvPr>
        </p:nvSpPr>
        <p:spPr/>
        <p:txBody>
          <a:bodyPr>
            <a:normAutofit fontScale="90000"/>
          </a:bodyPr>
          <a:lstStyle/>
          <a:p>
            <a:r>
              <a:rPr lang="en-GB" dirty="0" err="1" smtClean="0"/>
              <a:t>PrepareGUI</a:t>
            </a:r>
            <a:r>
              <a:rPr lang="en-GB" dirty="0" smtClean="0"/>
              <a:t>()</a:t>
            </a:r>
            <a:endParaRPr lang="en-GB" dirty="0"/>
          </a:p>
        </p:txBody>
      </p:sp>
      <p:sp>
        <p:nvSpPr>
          <p:cNvPr id="6" name="Content Placeholder 4"/>
          <p:cNvSpPr txBox="1">
            <a:spLocks/>
          </p:cNvSpPr>
          <p:nvPr/>
        </p:nvSpPr>
        <p:spPr>
          <a:xfrm>
            <a:off x="6295666" y="1929600"/>
            <a:ext cx="5092770" cy="4546800"/>
          </a:xfrm>
          <a:prstGeom prst="rect">
            <a:avLst/>
          </a:prstGeom>
          <a:solidFill>
            <a:schemeClr val="bg1">
              <a:lumMod val="95000"/>
            </a:schemeClr>
          </a:solidFill>
        </p:spPr>
        <p:txBody>
          <a:bodyPr vert="horz" lIns="91440" tIns="45720" rIns="91440" bIns="45720" rtlCol="0">
            <a:norm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1600" b="1" dirty="0" smtClean="0">
                <a:solidFill>
                  <a:srgbClr val="0000C0"/>
                </a:solidFill>
                <a:latin typeface="Consolas"/>
              </a:rPr>
              <a:t>  </a:t>
            </a:r>
            <a:r>
              <a:rPr lang="en-GB" sz="1600" b="1" dirty="0" err="1" smtClean="0">
                <a:solidFill>
                  <a:srgbClr val="0000C0"/>
                </a:solidFill>
                <a:latin typeface="Consolas"/>
              </a:rPr>
              <a:t>mainFrame</a:t>
            </a:r>
            <a:r>
              <a:rPr lang="en-GB" sz="1600" b="1" dirty="0" err="1" smtClean="0">
                <a:solidFill>
                  <a:srgbClr val="000000"/>
                </a:solidFill>
                <a:latin typeface="Consolas"/>
              </a:rPr>
              <a:t>.addWindowListener</a:t>
            </a:r>
            <a:r>
              <a:rPr lang="en-GB" sz="1600" b="1" dirty="0" smtClean="0">
                <a:solidFill>
                  <a:srgbClr val="000000"/>
                </a:solidFill>
                <a:latin typeface="Consolas"/>
              </a:rPr>
              <a:t>(</a:t>
            </a:r>
            <a:r>
              <a:rPr lang="en-GB" sz="1600" b="1" dirty="0" smtClean="0">
                <a:solidFill>
                  <a:srgbClr val="7F0055"/>
                </a:solidFill>
                <a:latin typeface="Consolas"/>
              </a:rPr>
              <a:t>new</a:t>
            </a:r>
            <a:r>
              <a:rPr lang="en-GB" sz="1600" b="1" dirty="0" smtClean="0">
                <a:solidFill>
                  <a:srgbClr val="000000"/>
                </a:solidFill>
                <a:latin typeface="Consolas"/>
              </a:rPr>
              <a:t> </a:t>
            </a:r>
            <a:r>
              <a:rPr lang="en-GB" sz="1600" b="1" dirty="0" err="1" smtClean="0">
                <a:solidFill>
                  <a:srgbClr val="000000"/>
                </a:solidFill>
                <a:latin typeface="Consolas"/>
              </a:rPr>
              <a:t>WindowAdapter</a:t>
            </a:r>
            <a:r>
              <a:rPr lang="en-GB" sz="1600" b="1" dirty="0" smtClean="0">
                <a:solidFill>
                  <a:srgbClr val="000000"/>
                </a:solidFill>
                <a:latin typeface="Consolas"/>
              </a:rPr>
              <a:t>() {</a:t>
            </a:r>
          </a:p>
          <a:p>
            <a:pPr>
              <a:buClr>
                <a:srgbClr val="0A1419">
                  <a:lumMod val="90000"/>
                  <a:lumOff val="10000"/>
                </a:srgbClr>
              </a:buClr>
              <a:defRPr/>
            </a:pPr>
            <a:endParaRPr lang="en-GB" sz="1600" b="1" dirty="0" smtClean="0">
              <a:solidFill>
                <a:srgbClr val="000000"/>
              </a:solidFill>
              <a:latin typeface="Consolas"/>
            </a:endParaRPr>
          </a:p>
          <a:p>
            <a:pPr>
              <a:buClr>
                <a:srgbClr val="0A1419">
                  <a:lumMod val="90000"/>
                  <a:lumOff val="10000"/>
                </a:srgbClr>
              </a:buClr>
              <a:defRPr/>
            </a:pPr>
            <a:r>
              <a:rPr lang="en-GB" sz="1600" b="1" dirty="0" smtClean="0">
                <a:solidFill>
                  <a:srgbClr val="7F0055"/>
                </a:solidFill>
                <a:latin typeface="Consolas"/>
              </a:rPr>
              <a:t>    public</a:t>
            </a:r>
            <a:r>
              <a:rPr lang="en-GB" sz="1600" b="1" dirty="0" smtClean="0">
                <a:solidFill>
                  <a:srgbClr val="000000"/>
                </a:solidFill>
                <a:latin typeface="Consolas"/>
              </a:rPr>
              <a:t> </a:t>
            </a:r>
            <a:r>
              <a:rPr lang="en-GB" sz="1600" b="1" dirty="0" smtClean="0">
                <a:solidFill>
                  <a:srgbClr val="7F0055"/>
                </a:solidFill>
                <a:latin typeface="Consolas"/>
              </a:rPr>
              <a:t>void</a:t>
            </a:r>
            <a:r>
              <a:rPr lang="en-GB" sz="1600" b="1" dirty="0" smtClean="0">
                <a:solidFill>
                  <a:srgbClr val="000000"/>
                </a:solidFill>
                <a:latin typeface="Consolas"/>
              </a:rPr>
              <a:t> </a:t>
            </a:r>
            <a:r>
              <a:rPr lang="en-GB" sz="1600" b="1" dirty="0" err="1" smtClean="0">
                <a:solidFill>
                  <a:srgbClr val="000000"/>
                </a:solidFill>
                <a:latin typeface="Consolas"/>
              </a:rPr>
              <a:t>windowClosing</a:t>
            </a:r>
            <a:r>
              <a:rPr lang="en-GB" sz="1600" b="1" dirty="0" smtClean="0">
                <a:solidFill>
                  <a:srgbClr val="000000"/>
                </a:solidFill>
                <a:latin typeface="Consolas"/>
              </a:rPr>
              <a:t>(</a:t>
            </a:r>
            <a:r>
              <a:rPr lang="en-GB" sz="1600" b="1" dirty="0" err="1" smtClean="0">
                <a:solidFill>
                  <a:srgbClr val="000000"/>
                </a:solidFill>
                <a:latin typeface="Consolas"/>
              </a:rPr>
              <a:t>WindowEvent</a:t>
            </a:r>
            <a:r>
              <a:rPr lang="en-GB" sz="1600" b="1" dirty="0" smtClean="0">
                <a:solidFill>
                  <a:srgbClr val="000000"/>
                </a:solidFill>
                <a:latin typeface="Consolas"/>
              </a:rPr>
              <a:t> </a:t>
            </a:r>
            <a:r>
              <a:rPr lang="en-GB" sz="1600" b="1" dirty="0" err="1" smtClean="0">
                <a:solidFill>
                  <a:srgbClr val="6A3E3E"/>
                </a:solidFill>
                <a:latin typeface="Consolas"/>
              </a:rPr>
              <a:t>windowEvent</a:t>
            </a:r>
            <a:r>
              <a:rPr lang="en-GB" sz="1600" b="1" dirty="0" smtClean="0">
                <a:solidFill>
                  <a:srgbClr val="000000"/>
                </a:solidFill>
                <a:latin typeface="Consolas"/>
              </a:rPr>
              <a:t>) {</a:t>
            </a:r>
          </a:p>
          <a:p>
            <a:pPr>
              <a:buClr>
                <a:srgbClr val="0A1419">
                  <a:lumMod val="90000"/>
                  <a:lumOff val="10000"/>
                </a:srgbClr>
              </a:buClr>
              <a:defRPr/>
            </a:pPr>
            <a:endParaRPr lang="en-GB" sz="1600" b="1" dirty="0" smtClean="0">
              <a:solidFill>
                <a:srgbClr val="000000"/>
              </a:solidFill>
              <a:latin typeface="Consolas"/>
            </a:endParaRPr>
          </a:p>
          <a:p>
            <a:pPr>
              <a:buClr>
                <a:srgbClr val="0A1419">
                  <a:lumMod val="90000"/>
                  <a:lumOff val="10000"/>
                </a:srgbClr>
              </a:buClr>
              <a:defRPr/>
            </a:pPr>
            <a:r>
              <a:rPr lang="en-GB" sz="1600" b="1" dirty="0" smtClean="0">
                <a:solidFill>
                  <a:srgbClr val="000000"/>
                </a:solidFill>
                <a:latin typeface="Consolas"/>
              </a:rPr>
              <a:t>      </a:t>
            </a:r>
            <a:r>
              <a:rPr lang="en-GB" sz="1600" b="1" dirty="0" err="1" smtClean="0">
                <a:solidFill>
                  <a:srgbClr val="000000"/>
                </a:solidFill>
                <a:latin typeface="Consolas"/>
              </a:rPr>
              <a:t>System.</a:t>
            </a:r>
            <a:r>
              <a:rPr lang="en-GB" sz="1600" b="1" i="1" dirty="0" err="1" smtClean="0">
                <a:solidFill>
                  <a:srgbClr val="000000"/>
                </a:solidFill>
                <a:latin typeface="Consolas"/>
              </a:rPr>
              <a:t>exit</a:t>
            </a:r>
            <a:r>
              <a:rPr lang="en-GB" sz="1600" b="1" i="1" dirty="0" smtClean="0">
                <a:solidFill>
                  <a:srgbClr val="000000"/>
                </a:solidFill>
                <a:latin typeface="Consolas"/>
              </a:rPr>
              <a:t>(0);</a:t>
            </a:r>
          </a:p>
          <a:p>
            <a:pPr>
              <a:buClr>
                <a:srgbClr val="0A1419">
                  <a:lumMod val="90000"/>
                  <a:lumOff val="10000"/>
                </a:srgbClr>
              </a:buClr>
              <a:defRPr/>
            </a:pPr>
            <a:endParaRPr lang="en-GB" sz="1600" b="1" i="1" dirty="0" smtClean="0">
              <a:solidFill>
                <a:srgbClr val="000000"/>
              </a:solidFill>
              <a:latin typeface="Consolas"/>
            </a:endParaRPr>
          </a:p>
          <a:p>
            <a:pPr>
              <a:buClr>
                <a:srgbClr val="0A1419">
                  <a:lumMod val="90000"/>
                  <a:lumOff val="10000"/>
                </a:srgbClr>
              </a:buClr>
              <a:defRPr/>
            </a:pPr>
            <a:r>
              <a:rPr lang="en-GB" sz="1600" b="1" dirty="0" smtClean="0">
                <a:solidFill>
                  <a:srgbClr val="000000"/>
                </a:solidFill>
                <a:latin typeface="Consolas"/>
              </a:rPr>
              <a:t>  }});</a:t>
            </a:r>
          </a:p>
          <a:p>
            <a:pPr>
              <a:buClr>
                <a:srgbClr val="0A1419">
                  <a:lumMod val="90000"/>
                  <a:lumOff val="10000"/>
                </a:srgbClr>
              </a:buClr>
              <a:defRPr/>
            </a:pPr>
            <a:endParaRPr lang="en-GB" sz="1600" b="1" dirty="0" smtClean="0">
              <a:solidFill>
                <a:srgbClr val="000000"/>
              </a:solidFill>
              <a:latin typeface="Consolas"/>
            </a:endParaRPr>
          </a:p>
          <a:p>
            <a:pPr>
              <a:buClr>
                <a:srgbClr val="0A1419">
                  <a:lumMod val="90000"/>
                  <a:lumOff val="10000"/>
                </a:srgbClr>
              </a:buClr>
              <a:defRPr/>
            </a:pPr>
            <a:r>
              <a:rPr lang="en-GB" sz="1600" b="1" dirty="0" smtClean="0">
                <a:solidFill>
                  <a:srgbClr val="0000C0"/>
                </a:solidFill>
                <a:latin typeface="Consolas"/>
              </a:rPr>
              <a:t>  </a:t>
            </a:r>
            <a:r>
              <a:rPr lang="en-GB" sz="1600" b="1" dirty="0" err="1" smtClean="0">
                <a:solidFill>
                  <a:srgbClr val="0000C0"/>
                </a:solidFill>
                <a:latin typeface="Consolas"/>
              </a:rPr>
              <a:t>controlPanel</a:t>
            </a:r>
            <a:r>
              <a:rPr lang="en-GB" sz="1600" b="1" dirty="0" smtClean="0">
                <a:solidFill>
                  <a:srgbClr val="000000"/>
                </a:solidFill>
                <a:latin typeface="Consolas"/>
              </a:rPr>
              <a:t> = </a:t>
            </a:r>
            <a:r>
              <a:rPr lang="en-GB" sz="1600" b="1" dirty="0" smtClean="0">
                <a:solidFill>
                  <a:srgbClr val="7F0055"/>
                </a:solidFill>
                <a:latin typeface="Consolas"/>
              </a:rPr>
              <a:t>new</a:t>
            </a:r>
            <a:r>
              <a:rPr lang="en-GB" sz="1600" b="1" dirty="0" smtClean="0">
                <a:solidFill>
                  <a:srgbClr val="000000"/>
                </a:solidFill>
                <a:latin typeface="Consolas"/>
              </a:rPr>
              <a:t> </a:t>
            </a:r>
            <a:r>
              <a:rPr lang="en-GB" sz="1600" b="1" dirty="0" err="1" smtClean="0">
                <a:solidFill>
                  <a:srgbClr val="000000"/>
                </a:solidFill>
                <a:latin typeface="Consolas"/>
              </a:rPr>
              <a:t>JPanel</a:t>
            </a: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0000C0"/>
                </a:solidFill>
                <a:latin typeface="Consolas"/>
              </a:rPr>
              <a:t>  </a:t>
            </a:r>
            <a:r>
              <a:rPr lang="en-GB" sz="1600" b="1" dirty="0" err="1" smtClean="0">
                <a:solidFill>
                  <a:srgbClr val="0000C0"/>
                </a:solidFill>
                <a:latin typeface="Consolas"/>
              </a:rPr>
              <a:t>controlPanel</a:t>
            </a:r>
            <a:r>
              <a:rPr lang="en-GB" sz="1600" b="1" dirty="0" err="1" smtClean="0">
                <a:solidFill>
                  <a:srgbClr val="000000"/>
                </a:solidFill>
                <a:latin typeface="Consolas"/>
              </a:rPr>
              <a:t>.setLayout</a:t>
            </a:r>
            <a:r>
              <a:rPr lang="en-GB" sz="1600" b="1" dirty="0" smtClean="0">
                <a:solidFill>
                  <a:srgbClr val="000000"/>
                </a:solidFill>
                <a:latin typeface="Consolas"/>
              </a:rPr>
              <a:t>(</a:t>
            </a:r>
            <a:r>
              <a:rPr lang="en-GB" sz="1600" b="1" dirty="0" smtClean="0">
                <a:solidFill>
                  <a:srgbClr val="7F0055"/>
                </a:solidFill>
                <a:latin typeface="Consolas"/>
              </a:rPr>
              <a:t>new</a:t>
            </a:r>
            <a:r>
              <a:rPr lang="en-GB" sz="1600" b="1" dirty="0" smtClean="0">
                <a:solidFill>
                  <a:srgbClr val="000000"/>
                </a:solidFill>
                <a:latin typeface="Consolas"/>
              </a:rPr>
              <a:t> </a:t>
            </a:r>
            <a:r>
              <a:rPr lang="en-GB" sz="1600" b="1" dirty="0" err="1" smtClean="0">
                <a:solidFill>
                  <a:srgbClr val="000000"/>
                </a:solidFill>
                <a:latin typeface="Consolas"/>
              </a:rPr>
              <a:t>FlowLayout</a:t>
            </a: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0000C0"/>
                </a:solidFill>
                <a:latin typeface="Consolas"/>
              </a:rPr>
              <a:t>  </a:t>
            </a:r>
            <a:r>
              <a:rPr lang="en-GB" sz="1600" b="1" dirty="0" err="1" smtClean="0">
                <a:solidFill>
                  <a:srgbClr val="0000C0"/>
                </a:solidFill>
                <a:latin typeface="Consolas"/>
              </a:rPr>
              <a:t>mainFrame</a:t>
            </a:r>
            <a:r>
              <a:rPr lang="en-GB" sz="1600" b="1" dirty="0" err="1" smtClean="0">
                <a:solidFill>
                  <a:srgbClr val="000000"/>
                </a:solidFill>
                <a:latin typeface="Consolas"/>
              </a:rPr>
              <a:t>.add</a:t>
            </a:r>
            <a:r>
              <a:rPr lang="en-GB" sz="1600" b="1" dirty="0" smtClean="0">
                <a:solidFill>
                  <a:srgbClr val="000000"/>
                </a:solidFill>
                <a:latin typeface="Consolas"/>
              </a:rPr>
              <a:t>(</a:t>
            </a:r>
            <a:r>
              <a:rPr lang="en-GB" sz="1600" b="1" dirty="0" err="1" smtClean="0">
                <a:solidFill>
                  <a:srgbClr val="0000C0"/>
                </a:solidFill>
                <a:latin typeface="Consolas"/>
              </a:rPr>
              <a:t>headerLabel</a:t>
            </a: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0000C0"/>
                </a:solidFill>
                <a:latin typeface="Consolas"/>
              </a:rPr>
              <a:t>  </a:t>
            </a:r>
            <a:r>
              <a:rPr lang="en-GB" sz="1600" b="1" dirty="0" err="1" smtClean="0">
                <a:solidFill>
                  <a:srgbClr val="0000C0"/>
                </a:solidFill>
                <a:latin typeface="Consolas"/>
              </a:rPr>
              <a:t>mainFrame</a:t>
            </a:r>
            <a:r>
              <a:rPr lang="en-GB" sz="1600" b="1" dirty="0" err="1" smtClean="0">
                <a:solidFill>
                  <a:srgbClr val="000000"/>
                </a:solidFill>
                <a:latin typeface="Consolas"/>
              </a:rPr>
              <a:t>.add</a:t>
            </a:r>
            <a:r>
              <a:rPr lang="en-GB" sz="1600" b="1" dirty="0" smtClean="0">
                <a:solidFill>
                  <a:srgbClr val="000000"/>
                </a:solidFill>
                <a:latin typeface="Consolas"/>
              </a:rPr>
              <a:t>(</a:t>
            </a:r>
            <a:r>
              <a:rPr lang="en-GB" sz="1600" b="1" dirty="0" err="1" smtClean="0">
                <a:solidFill>
                  <a:srgbClr val="0000C0"/>
                </a:solidFill>
                <a:latin typeface="Consolas"/>
              </a:rPr>
              <a:t>controlPanel</a:t>
            </a: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0000C0"/>
                </a:solidFill>
                <a:latin typeface="Consolas"/>
              </a:rPr>
              <a:t>  </a:t>
            </a:r>
            <a:r>
              <a:rPr lang="en-GB" sz="1600" b="1" dirty="0" err="1" smtClean="0">
                <a:solidFill>
                  <a:srgbClr val="0000C0"/>
                </a:solidFill>
                <a:latin typeface="Consolas"/>
              </a:rPr>
              <a:t>mainFrame</a:t>
            </a:r>
            <a:r>
              <a:rPr lang="en-GB" sz="1600" b="1" dirty="0" err="1" smtClean="0">
                <a:solidFill>
                  <a:srgbClr val="000000"/>
                </a:solidFill>
                <a:latin typeface="Consolas"/>
              </a:rPr>
              <a:t>.add</a:t>
            </a:r>
            <a:r>
              <a:rPr lang="en-GB" sz="1600" b="1" dirty="0" smtClean="0">
                <a:solidFill>
                  <a:srgbClr val="000000"/>
                </a:solidFill>
                <a:latin typeface="Consolas"/>
              </a:rPr>
              <a:t>(</a:t>
            </a:r>
            <a:r>
              <a:rPr lang="en-GB" sz="1600" b="1" dirty="0" err="1" smtClean="0">
                <a:solidFill>
                  <a:srgbClr val="0000C0"/>
                </a:solidFill>
                <a:latin typeface="Consolas"/>
              </a:rPr>
              <a:t>statusLabel</a:t>
            </a: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0000C0"/>
                </a:solidFill>
                <a:latin typeface="Consolas"/>
              </a:rPr>
              <a:t>  </a:t>
            </a:r>
            <a:r>
              <a:rPr lang="en-GB" sz="1600" b="1" dirty="0" err="1" smtClean="0">
                <a:solidFill>
                  <a:srgbClr val="0000C0"/>
                </a:solidFill>
                <a:latin typeface="Consolas"/>
              </a:rPr>
              <a:t>mainFrame</a:t>
            </a:r>
            <a:r>
              <a:rPr lang="en-GB" sz="1600" b="1" dirty="0" err="1" smtClean="0">
                <a:solidFill>
                  <a:srgbClr val="000000"/>
                </a:solidFill>
                <a:latin typeface="Consolas"/>
              </a:rPr>
              <a:t>.setVisible</a:t>
            </a:r>
            <a:r>
              <a:rPr lang="en-GB" sz="1600" b="1" dirty="0" smtClean="0">
                <a:solidFill>
                  <a:srgbClr val="000000"/>
                </a:solidFill>
                <a:latin typeface="Consolas"/>
              </a:rPr>
              <a:t>(</a:t>
            </a:r>
            <a:r>
              <a:rPr lang="en-GB" sz="1600" b="1" dirty="0" smtClean="0">
                <a:solidFill>
                  <a:srgbClr val="7F0055"/>
                </a:solidFill>
                <a:latin typeface="Consolas"/>
              </a:rPr>
              <a:t>true</a:t>
            </a: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000000"/>
                </a:solidFill>
                <a:latin typeface="Consolas"/>
              </a:rPr>
              <a:t>}</a:t>
            </a:r>
            <a:endParaRPr lang="en-GB" sz="1600" b="1" dirty="0" smtClean="0">
              <a:solidFill>
                <a:srgbClr val="F7F7F7">
                  <a:lumMod val="25000"/>
                </a:srgbClr>
              </a:solidFill>
            </a:endParaRPr>
          </a:p>
          <a:p>
            <a:pPr>
              <a:buClr>
                <a:srgbClr val="0A1419">
                  <a:lumMod val="90000"/>
                  <a:lumOff val="10000"/>
                </a:srgbClr>
              </a:buClr>
              <a:defRPr/>
            </a:pPr>
            <a:endParaRPr lang="en-GB" sz="1600" b="1" dirty="0">
              <a:solidFill>
                <a:srgbClr val="F7F7F7">
                  <a:lumMod val="25000"/>
                </a:srgbClr>
              </a:solidFill>
            </a:endParaRPr>
          </a:p>
        </p:txBody>
      </p:sp>
    </p:spTree>
    <p:extLst>
      <p:ext uri="{BB962C8B-B14F-4D97-AF65-F5344CB8AC3E}">
        <p14:creationId xmlns:p14="http://schemas.microsoft.com/office/powerpoint/2010/main" val="28840515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Our next method will setup three buttons we can interact with through event listeners.</a:t>
            </a:r>
          </a:p>
          <a:p>
            <a:endParaRPr lang="en-GB" dirty="0"/>
          </a:p>
          <a:p>
            <a:r>
              <a:rPr lang="en-GB" dirty="0"/>
              <a:t>We will create the buttons and set their command actions so that we can identify which button has been pressed.</a:t>
            </a:r>
          </a:p>
        </p:txBody>
      </p:sp>
      <p:sp>
        <p:nvSpPr>
          <p:cNvPr id="3" name="Title 2"/>
          <p:cNvSpPr>
            <a:spLocks noGrp="1"/>
          </p:cNvSpPr>
          <p:nvPr>
            <p:ph type="title"/>
          </p:nvPr>
        </p:nvSpPr>
        <p:spPr/>
        <p:txBody>
          <a:bodyPr>
            <a:normAutofit fontScale="90000"/>
          </a:bodyPr>
          <a:lstStyle/>
          <a:p>
            <a:r>
              <a:rPr lang="en-GB" dirty="0" err="1" smtClean="0"/>
              <a:t>ShowEvent</a:t>
            </a:r>
            <a:r>
              <a:rPr lang="en-GB" dirty="0" smtClean="0"/>
              <a:t>()</a:t>
            </a:r>
            <a:endParaRPr lang="en-GB" dirty="0"/>
          </a:p>
        </p:txBody>
      </p:sp>
      <p:sp>
        <p:nvSpPr>
          <p:cNvPr id="7" name="Content Placeholder 4"/>
          <p:cNvSpPr txBox="1">
            <a:spLocks/>
          </p:cNvSpPr>
          <p:nvPr/>
        </p:nvSpPr>
        <p:spPr>
          <a:xfrm>
            <a:off x="6280871" y="1929600"/>
            <a:ext cx="5547691" cy="2337600"/>
          </a:xfrm>
          <a:prstGeom prst="rect">
            <a:avLst/>
          </a:prstGeom>
          <a:solidFill>
            <a:schemeClr val="bg1">
              <a:lumMod val="95000"/>
            </a:scheme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1600" b="1" dirty="0" smtClean="0">
                <a:solidFill>
                  <a:srgbClr val="7F0055"/>
                </a:solidFill>
                <a:latin typeface="Consolas"/>
              </a:rPr>
              <a:t>private</a:t>
            </a:r>
            <a:r>
              <a:rPr lang="en-GB" sz="1600" b="1" dirty="0" smtClean="0">
                <a:solidFill>
                  <a:srgbClr val="000000"/>
                </a:solidFill>
                <a:latin typeface="Consolas"/>
              </a:rPr>
              <a:t> </a:t>
            </a:r>
            <a:r>
              <a:rPr lang="en-GB" sz="1600" b="1" dirty="0" smtClean="0">
                <a:solidFill>
                  <a:srgbClr val="7F0055"/>
                </a:solidFill>
                <a:latin typeface="Consolas"/>
              </a:rPr>
              <a:t>void</a:t>
            </a:r>
            <a:r>
              <a:rPr lang="en-GB" sz="1600" b="1" dirty="0" smtClean="0">
                <a:solidFill>
                  <a:srgbClr val="000000"/>
                </a:solidFill>
                <a:latin typeface="Consolas"/>
              </a:rPr>
              <a:t> </a:t>
            </a:r>
            <a:r>
              <a:rPr lang="en-GB" sz="1600" b="1" dirty="0" err="1" smtClean="0">
                <a:solidFill>
                  <a:srgbClr val="000000"/>
                </a:solidFill>
                <a:latin typeface="Consolas"/>
              </a:rPr>
              <a:t>showEvent</a:t>
            </a:r>
            <a:r>
              <a:rPr lang="en-GB" sz="1600" b="1" dirty="0" smtClean="0">
                <a:solidFill>
                  <a:srgbClr val="000000"/>
                </a:solidFill>
                <a:latin typeface="Consolas"/>
              </a:rPr>
              <a:t>() {</a:t>
            </a:r>
          </a:p>
          <a:p>
            <a:pPr>
              <a:buClr>
                <a:srgbClr val="0A1419">
                  <a:lumMod val="90000"/>
                  <a:lumOff val="10000"/>
                </a:srgbClr>
              </a:buClr>
              <a:defRPr/>
            </a:pPr>
            <a:r>
              <a:rPr lang="en-GB" sz="1600" b="1" dirty="0" smtClean="0">
                <a:solidFill>
                  <a:srgbClr val="0000C0"/>
                </a:solidFill>
                <a:latin typeface="Consolas"/>
              </a:rPr>
              <a:t>  </a:t>
            </a:r>
            <a:r>
              <a:rPr lang="en-GB" sz="1600" b="1" dirty="0" err="1" smtClean="0">
                <a:solidFill>
                  <a:srgbClr val="0000C0"/>
                </a:solidFill>
                <a:latin typeface="Consolas"/>
              </a:rPr>
              <a:t>headerLabel</a:t>
            </a:r>
            <a:r>
              <a:rPr lang="en-GB" sz="1600" b="1" dirty="0" err="1" smtClean="0">
                <a:solidFill>
                  <a:srgbClr val="000000"/>
                </a:solidFill>
                <a:latin typeface="Consolas"/>
              </a:rPr>
              <a:t>.setText</a:t>
            </a:r>
            <a:r>
              <a:rPr lang="en-GB" sz="1600" b="1" dirty="0" smtClean="0">
                <a:solidFill>
                  <a:srgbClr val="000000"/>
                </a:solidFill>
                <a:latin typeface="Consolas"/>
              </a:rPr>
              <a:t>(</a:t>
            </a:r>
            <a:r>
              <a:rPr lang="en-GB" sz="1600" b="1" dirty="0" smtClean="0">
                <a:solidFill>
                  <a:srgbClr val="2A00FF"/>
                </a:solidFill>
                <a:latin typeface="Consolas"/>
              </a:rPr>
              <a:t>“Press Button"</a:t>
            </a: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000000"/>
                </a:solidFill>
                <a:latin typeface="Consolas"/>
              </a:rPr>
              <a:t>  </a:t>
            </a:r>
            <a:r>
              <a:rPr lang="en-GB" sz="1600" b="1" dirty="0" err="1" smtClean="0">
                <a:solidFill>
                  <a:srgbClr val="000000"/>
                </a:solidFill>
                <a:latin typeface="Consolas"/>
              </a:rPr>
              <a:t>JButton</a:t>
            </a:r>
            <a:r>
              <a:rPr lang="en-GB" sz="1600" b="1" dirty="0" smtClean="0">
                <a:solidFill>
                  <a:srgbClr val="000000"/>
                </a:solidFill>
                <a:latin typeface="Consolas"/>
              </a:rPr>
              <a:t> </a:t>
            </a:r>
            <a:r>
              <a:rPr lang="en-GB" sz="1600" b="1" dirty="0" err="1" smtClean="0">
                <a:solidFill>
                  <a:srgbClr val="6A3E3E"/>
                </a:solidFill>
                <a:latin typeface="Consolas"/>
              </a:rPr>
              <a:t>okButton</a:t>
            </a:r>
            <a:r>
              <a:rPr lang="en-GB" sz="1600" b="1" dirty="0" smtClean="0">
                <a:solidFill>
                  <a:srgbClr val="000000"/>
                </a:solidFill>
                <a:latin typeface="Consolas"/>
              </a:rPr>
              <a:t> = </a:t>
            </a:r>
            <a:r>
              <a:rPr lang="en-GB" sz="1600" b="1" dirty="0" smtClean="0">
                <a:solidFill>
                  <a:srgbClr val="7F0055"/>
                </a:solidFill>
                <a:latin typeface="Consolas"/>
              </a:rPr>
              <a:t>new</a:t>
            </a:r>
            <a:r>
              <a:rPr lang="en-GB" sz="1600" b="1" dirty="0" smtClean="0">
                <a:solidFill>
                  <a:srgbClr val="000000"/>
                </a:solidFill>
                <a:latin typeface="Consolas"/>
              </a:rPr>
              <a:t> </a:t>
            </a:r>
            <a:r>
              <a:rPr lang="en-GB" sz="1600" b="1" dirty="0" err="1" smtClean="0">
                <a:solidFill>
                  <a:srgbClr val="000000"/>
                </a:solidFill>
                <a:latin typeface="Consolas"/>
              </a:rPr>
              <a:t>JButton</a:t>
            </a:r>
            <a:r>
              <a:rPr lang="en-GB" sz="1600" b="1" dirty="0" smtClean="0">
                <a:solidFill>
                  <a:srgbClr val="000000"/>
                </a:solidFill>
                <a:latin typeface="Consolas"/>
              </a:rPr>
              <a:t>(</a:t>
            </a:r>
            <a:r>
              <a:rPr lang="en-GB" sz="1600" b="1" dirty="0" smtClean="0">
                <a:solidFill>
                  <a:srgbClr val="2A00FF"/>
                </a:solidFill>
                <a:latin typeface="Consolas"/>
              </a:rPr>
              <a:t>"OK"</a:t>
            </a: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000000"/>
                </a:solidFill>
                <a:latin typeface="Consolas"/>
              </a:rPr>
              <a:t>  </a:t>
            </a:r>
            <a:r>
              <a:rPr lang="en-GB" sz="1600" b="1" dirty="0" err="1" smtClean="0">
                <a:solidFill>
                  <a:srgbClr val="000000"/>
                </a:solidFill>
                <a:latin typeface="Consolas"/>
              </a:rPr>
              <a:t>JButton</a:t>
            </a:r>
            <a:r>
              <a:rPr lang="en-GB" sz="1600" b="1" dirty="0" smtClean="0">
                <a:solidFill>
                  <a:srgbClr val="000000"/>
                </a:solidFill>
                <a:latin typeface="Consolas"/>
              </a:rPr>
              <a:t> </a:t>
            </a:r>
            <a:r>
              <a:rPr lang="en-GB" sz="1600" b="1" dirty="0" err="1" smtClean="0">
                <a:solidFill>
                  <a:srgbClr val="6A3E3E"/>
                </a:solidFill>
                <a:latin typeface="Consolas"/>
              </a:rPr>
              <a:t>submitButton</a:t>
            </a:r>
            <a:r>
              <a:rPr lang="en-GB" sz="1600" b="1" dirty="0" smtClean="0">
                <a:solidFill>
                  <a:srgbClr val="000000"/>
                </a:solidFill>
                <a:latin typeface="Consolas"/>
              </a:rPr>
              <a:t> = </a:t>
            </a:r>
            <a:r>
              <a:rPr lang="en-GB" sz="1600" b="1" dirty="0" smtClean="0">
                <a:solidFill>
                  <a:srgbClr val="7F0055"/>
                </a:solidFill>
                <a:latin typeface="Consolas"/>
              </a:rPr>
              <a:t>new</a:t>
            </a:r>
            <a:r>
              <a:rPr lang="en-GB" sz="1600" b="1" dirty="0" smtClean="0">
                <a:solidFill>
                  <a:srgbClr val="000000"/>
                </a:solidFill>
                <a:latin typeface="Consolas"/>
              </a:rPr>
              <a:t> </a:t>
            </a:r>
            <a:r>
              <a:rPr lang="en-GB" sz="1600" b="1" dirty="0" err="1" smtClean="0">
                <a:solidFill>
                  <a:srgbClr val="000000"/>
                </a:solidFill>
                <a:latin typeface="Consolas"/>
              </a:rPr>
              <a:t>JButton</a:t>
            </a:r>
            <a:r>
              <a:rPr lang="en-GB" sz="1600" b="1" dirty="0" smtClean="0">
                <a:solidFill>
                  <a:srgbClr val="000000"/>
                </a:solidFill>
                <a:latin typeface="Consolas"/>
              </a:rPr>
              <a:t>(</a:t>
            </a:r>
            <a:r>
              <a:rPr lang="en-GB" sz="1600" b="1" dirty="0" smtClean="0">
                <a:solidFill>
                  <a:srgbClr val="2A00FF"/>
                </a:solidFill>
                <a:latin typeface="Consolas"/>
              </a:rPr>
              <a:t>"Submit"</a:t>
            </a: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000000"/>
                </a:solidFill>
                <a:latin typeface="Consolas"/>
              </a:rPr>
              <a:t>  </a:t>
            </a:r>
            <a:r>
              <a:rPr lang="en-GB" sz="1600" b="1" dirty="0" err="1" smtClean="0">
                <a:solidFill>
                  <a:srgbClr val="000000"/>
                </a:solidFill>
                <a:latin typeface="Consolas"/>
              </a:rPr>
              <a:t>JButton</a:t>
            </a:r>
            <a:r>
              <a:rPr lang="en-GB" sz="1600" b="1" dirty="0" smtClean="0">
                <a:solidFill>
                  <a:srgbClr val="000000"/>
                </a:solidFill>
                <a:latin typeface="Consolas"/>
              </a:rPr>
              <a:t> </a:t>
            </a:r>
            <a:r>
              <a:rPr lang="en-GB" sz="1600" b="1" dirty="0" err="1" smtClean="0">
                <a:solidFill>
                  <a:srgbClr val="6A3E3E"/>
                </a:solidFill>
                <a:latin typeface="Consolas"/>
              </a:rPr>
              <a:t>cancelButton</a:t>
            </a:r>
            <a:r>
              <a:rPr lang="en-GB" sz="1600" b="1" dirty="0" smtClean="0">
                <a:solidFill>
                  <a:srgbClr val="000000"/>
                </a:solidFill>
                <a:latin typeface="Consolas"/>
              </a:rPr>
              <a:t> = </a:t>
            </a:r>
            <a:r>
              <a:rPr lang="en-GB" sz="1600" b="1" dirty="0" smtClean="0">
                <a:solidFill>
                  <a:srgbClr val="7F0055"/>
                </a:solidFill>
                <a:latin typeface="Consolas"/>
              </a:rPr>
              <a:t>new</a:t>
            </a:r>
            <a:r>
              <a:rPr lang="en-GB" sz="1600" b="1" dirty="0" smtClean="0">
                <a:solidFill>
                  <a:srgbClr val="000000"/>
                </a:solidFill>
                <a:latin typeface="Consolas"/>
              </a:rPr>
              <a:t> </a:t>
            </a:r>
            <a:r>
              <a:rPr lang="en-GB" sz="1600" b="1" dirty="0" err="1" smtClean="0">
                <a:solidFill>
                  <a:srgbClr val="000000"/>
                </a:solidFill>
                <a:latin typeface="Consolas"/>
              </a:rPr>
              <a:t>JButton</a:t>
            </a:r>
            <a:r>
              <a:rPr lang="en-GB" sz="1600" b="1" dirty="0" smtClean="0">
                <a:solidFill>
                  <a:srgbClr val="000000"/>
                </a:solidFill>
                <a:latin typeface="Consolas"/>
              </a:rPr>
              <a:t>(</a:t>
            </a:r>
            <a:r>
              <a:rPr lang="en-GB" sz="1600" b="1" dirty="0" smtClean="0">
                <a:solidFill>
                  <a:srgbClr val="2A00FF"/>
                </a:solidFill>
                <a:latin typeface="Consolas"/>
              </a:rPr>
              <a:t>"Cancel"</a:t>
            </a: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6A3E3E"/>
                </a:solidFill>
                <a:latin typeface="Consolas"/>
              </a:rPr>
              <a:t>  </a:t>
            </a:r>
            <a:r>
              <a:rPr lang="en-GB" sz="1600" b="1" dirty="0" err="1" smtClean="0">
                <a:solidFill>
                  <a:srgbClr val="6A3E3E"/>
                </a:solidFill>
                <a:latin typeface="Consolas"/>
              </a:rPr>
              <a:t>okButton</a:t>
            </a:r>
            <a:r>
              <a:rPr lang="en-GB" sz="1600" b="1" dirty="0" err="1" smtClean="0">
                <a:solidFill>
                  <a:srgbClr val="000000"/>
                </a:solidFill>
                <a:latin typeface="Consolas"/>
              </a:rPr>
              <a:t>.setActionCommand</a:t>
            </a:r>
            <a:r>
              <a:rPr lang="en-GB" sz="1600" b="1" dirty="0" smtClean="0">
                <a:solidFill>
                  <a:srgbClr val="000000"/>
                </a:solidFill>
                <a:latin typeface="Consolas"/>
              </a:rPr>
              <a:t>(</a:t>
            </a:r>
            <a:r>
              <a:rPr lang="en-GB" sz="1600" b="1" dirty="0" smtClean="0">
                <a:solidFill>
                  <a:srgbClr val="2A00FF"/>
                </a:solidFill>
                <a:latin typeface="Consolas"/>
              </a:rPr>
              <a:t>"OK"</a:t>
            </a: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6A3E3E"/>
                </a:solidFill>
                <a:latin typeface="Consolas"/>
              </a:rPr>
              <a:t>  </a:t>
            </a:r>
            <a:r>
              <a:rPr lang="en-GB" sz="1600" b="1" dirty="0" err="1" smtClean="0">
                <a:solidFill>
                  <a:srgbClr val="6A3E3E"/>
                </a:solidFill>
                <a:latin typeface="Consolas"/>
              </a:rPr>
              <a:t>submitButton</a:t>
            </a:r>
            <a:r>
              <a:rPr lang="en-GB" sz="1600" b="1" dirty="0" err="1" smtClean="0">
                <a:solidFill>
                  <a:srgbClr val="000000"/>
                </a:solidFill>
                <a:latin typeface="Consolas"/>
              </a:rPr>
              <a:t>.setActionCommand</a:t>
            </a:r>
            <a:r>
              <a:rPr lang="en-GB" sz="1600" b="1" dirty="0" smtClean="0">
                <a:solidFill>
                  <a:srgbClr val="000000"/>
                </a:solidFill>
                <a:latin typeface="Consolas"/>
              </a:rPr>
              <a:t>(</a:t>
            </a:r>
            <a:r>
              <a:rPr lang="en-GB" sz="1600" b="1" dirty="0" smtClean="0">
                <a:solidFill>
                  <a:srgbClr val="2A00FF"/>
                </a:solidFill>
                <a:latin typeface="Consolas"/>
              </a:rPr>
              <a:t>"Submit"</a:t>
            </a: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6A3E3E"/>
                </a:solidFill>
                <a:latin typeface="Consolas"/>
              </a:rPr>
              <a:t>  </a:t>
            </a:r>
            <a:r>
              <a:rPr lang="en-GB" sz="1600" b="1" dirty="0" err="1" smtClean="0">
                <a:solidFill>
                  <a:srgbClr val="6A3E3E"/>
                </a:solidFill>
                <a:latin typeface="Consolas"/>
              </a:rPr>
              <a:t>cancelButton</a:t>
            </a:r>
            <a:r>
              <a:rPr lang="en-GB" sz="1600" b="1" dirty="0" err="1" smtClean="0">
                <a:solidFill>
                  <a:srgbClr val="000000"/>
                </a:solidFill>
                <a:latin typeface="Consolas"/>
              </a:rPr>
              <a:t>.setActionCommand</a:t>
            </a:r>
            <a:r>
              <a:rPr lang="en-GB" sz="1600" b="1" dirty="0" smtClean="0">
                <a:solidFill>
                  <a:srgbClr val="000000"/>
                </a:solidFill>
                <a:latin typeface="Consolas"/>
              </a:rPr>
              <a:t>(</a:t>
            </a:r>
            <a:r>
              <a:rPr lang="en-GB" sz="1600" b="1" dirty="0" smtClean="0">
                <a:solidFill>
                  <a:srgbClr val="2A00FF"/>
                </a:solidFill>
                <a:latin typeface="Consolas"/>
              </a:rPr>
              <a:t>"Cancel"</a:t>
            </a:r>
            <a:r>
              <a:rPr lang="en-GB" sz="1600" b="1" dirty="0" smtClean="0">
                <a:solidFill>
                  <a:srgbClr val="000000"/>
                </a:solidFill>
                <a:latin typeface="Consolas"/>
              </a:rPr>
              <a:t>);</a:t>
            </a:r>
            <a:endParaRPr lang="en-GB" sz="1600" b="1" dirty="0">
              <a:solidFill>
                <a:srgbClr val="000000"/>
              </a:solidFill>
              <a:latin typeface="Consolas"/>
            </a:endParaRPr>
          </a:p>
        </p:txBody>
      </p:sp>
    </p:spTree>
    <p:extLst>
      <p:ext uri="{BB962C8B-B14F-4D97-AF65-F5344CB8AC3E}">
        <p14:creationId xmlns:p14="http://schemas.microsoft.com/office/powerpoint/2010/main" val="24300233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Next we can look at adding an event listener to each of them.</a:t>
            </a:r>
          </a:p>
          <a:p>
            <a:endParaRPr lang="en-GB" dirty="0"/>
          </a:p>
          <a:p>
            <a:r>
              <a:rPr lang="en-GB" dirty="0"/>
              <a:t>We will then add them to the </a:t>
            </a:r>
            <a:r>
              <a:rPr lang="en-GB" dirty="0" err="1"/>
              <a:t>JPanel</a:t>
            </a:r>
            <a:r>
              <a:rPr lang="en-GB" dirty="0"/>
              <a:t> which is used as a generic container.</a:t>
            </a:r>
          </a:p>
          <a:p>
            <a:endParaRPr lang="en-GB" dirty="0"/>
          </a:p>
          <a:p>
            <a:r>
              <a:rPr lang="en-GB" dirty="0"/>
              <a:t>Once all the buttons are added to the </a:t>
            </a:r>
            <a:r>
              <a:rPr lang="en-GB" dirty="0" err="1"/>
              <a:t>JPanel</a:t>
            </a:r>
            <a:r>
              <a:rPr lang="en-GB" dirty="0"/>
              <a:t> we will set the </a:t>
            </a:r>
            <a:r>
              <a:rPr lang="en-GB" dirty="0" err="1"/>
              <a:t>JFrame</a:t>
            </a:r>
            <a:r>
              <a:rPr lang="en-GB" dirty="0"/>
              <a:t> to visible.</a:t>
            </a:r>
          </a:p>
        </p:txBody>
      </p:sp>
      <p:sp>
        <p:nvSpPr>
          <p:cNvPr id="3" name="Title 2"/>
          <p:cNvSpPr>
            <a:spLocks noGrp="1"/>
          </p:cNvSpPr>
          <p:nvPr>
            <p:ph type="title"/>
          </p:nvPr>
        </p:nvSpPr>
        <p:spPr/>
        <p:txBody>
          <a:bodyPr>
            <a:normAutofit fontScale="90000"/>
          </a:bodyPr>
          <a:lstStyle/>
          <a:p>
            <a:r>
              <a:rPr lang="en-GB" dirty="0" err="1" smtClean="0"/>
              <a:t>ShowEvent</a:t>
            </a:r>
            <a:r>
              <a:rPr lang="en-GB" dirty="0" smtClean="0"/>
              <a:t>()</a:t>
            </a:r>
            <a:endParaRPr lang="en-GB" dirty="0"/>
          </a:p>
        </p:txBody>
      </p:sp>
      <p:sp>
        <p:nvSpPr>
          <p:cNvPr id="9" name="Content Placeholder 4"/>
          <p:cNvSpPr txBox="1">
            <a:spLocks/>
          </p:cNvSpPr>
          <p:nvPr/>
        </p:nvSpPr>
        <p:spPr>
          <a:xfrm>
            <a:off x="6457773" y="1929600"/>
            <a:ext cx="5357709" cy="2230024"/>
          </a:xfrm>
          <a:prstGeom prst="rect">
            <a:avLst/>
          </a:prstGeom>
          <a:solidFill>
            <a:schemeClr val="bg1">
              <a:lumMod val="95000"/>
            </a:scheme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1600" b="1" dirty="0" smtClean="0">
                <a:solidFill>
                  <a:srgbClr val="6A3E3E"/>
                </a:solidFill>
                <a:highlight>
                  <a:srgbClr val="D4D4D4"/>
                </a:highlight>
                <a:latin typeface="Consolas"/>
              </a:rPr>
              <a:t>  </a:t>
            </a:r>
            <a:r>
              <a:rPr lang="en-GB" sz="1600" b="1" dirty="0" err="1" smtClean="0">
                <a:solidFill>
                  <a:srgbClr val="6A3E3E"/>
                </a:solidFill>
                <a:highlight>
                  <a:srgbClr val="D4D4D4"/>
                </a:highlight>
                <a:latin typeface="Consolas"/>
              </a:rPr>
              <a:t>okButton</a:t>
            </a:r>
            <a:r>
              <a:rPr lang="en-GB" sz="1600" b="1" dirty="0" err="1" smtClean="0">
                <a:solidFill>
                  <a:srgbClr val="000000"/>
                </a:solidFill>
                <a:highlight>
                  <a:srgbClr val="D4D4D4"/>
                </a:highlight>
                <a:latin typeface="Consolas"/>
              </a:rPr>
              <a:t>.addActionListener</a:t>
            </a:r>
            <a:r>
              <a:rPr lang="en-GB" sz="1600" b="1" dirty="0" smtClean="0">
                <a:solidFill>
                  <a:srgbClr val="000000"/>
                </a:solidFill>
                <a:highlight>
                  <a:srgbClr val="D4D4D4"/>
                </a:highlight>
                <a:latin typeface="Consolas"/>
              </a:rPr>
              <a:t>(</a:t>
            </a:r>
            <a:r>
              <a:rPr lang="en-GB" sz="1600" b="1" dirty="0" smtClean="0">
                <a:solidFill>
                  <a:srgbClr val="7F0055"/>
                </a:solidFill>
                <a:highlight>
                  <a:srgbClr val="D4D4D4"/>
                </a:highlight>
                <a:latin typeface="Consolas"/>
              </a:rPr>
              <a:t>new</a:t>
            </a:r>
            <a:r>
              <a:rPr lang="en-GB" sz="1600" b="1" dirty="0" smtClean="0">
                <a:solidFill>
                  <a:srgbClr val="000000"/>
                </a:solidFill>
                <a:highlight>
                  <a:srgbClr val="D4D4D4"/>
                </a:highlight>
                <a:latin typeface="Consolas"/>
              </a:rPr>
              <a:t> BCL());</a:t>
            </a:r>
          </a:p>
          <a:p>
            <a:pPr>
              <a:buClr>
                <a:srgbClr val="0A1419">
                  <a:lumMod val="90000"/>
                  <a:lumOff val="10000"/>
                </a:srgbClr>
              </a:buClr>
              <a:defRPr/>
            </a:pPr>
            <a:r>
              <a:rPr lang="en-GB" sz="1600" b="1" dirty="0" smtClean="0">
                <a:solidFill>
                  <a:srgbClr val="6A3E3E"/>
                </a:solidFill>
                <a:latin typeface="Consolas"/>
              </a:rPr>
              <a:t>  </a:t>
            </a:r>
            <a:r>
              <a:rPr lang="en-GB" sz="1600" b="1" dirty="0" err="1" smtClean="0">
                <a:solidFill>
                  <a:srgbClr val="6A3E3E"/>
                </a:solidFill>
                <a:latin typeface="Consolas"/>
              </a:rPr>
              <a:t>submitButton</a:t>
            </a:r>
            <a:r>
              <a:rPr lang="en-GB" sz="1600" b="1" dirty="0" err="1" smtClean="0">
                <a:solidFill>
                  <a:srgbClr val="000000"/>
                </a:solidFill>
                <a:latin typeface="Consolas"/>
              </a:rPr>
              <a:t>.addActionListener</a:t>
            </a:r>
            <a:r>
              <a:rPr lang="en-GB" sz="1600" b="1" dirty="0" smtClean="0">
                <a:solidFill>
                  <a:srgbClr val="000000"/>
                </a:solidFill>
                <a:latin typeface="Consolas"/>
              </a:rPr>
              <a:t>(</a:t>
            </a:r>
            <a:r>
              <a:rPr lang="en-GB" sz="1600" b="1" dirty="0" smtClean="0">
                <a:solidFill>
                  <a:srgbClr val="7F0055"/>
                </a:solidFill>
                <a:latin typeface="Consolas"/>
              </a:rPr>
              <a:t>new</a:t>
            </a:r>
            <a:r>
              <a:rPr lang="en-GB" sz="1600" b="1" dirty="0" smtClean="0">
                <a:solidFill>
                  <a:srgbClr val="000000"/>
                </a:solidFill>
                <a:latin typeface="Consolas"/>
              </a:rPr>
              <a:t> BCL());</a:t>
            </a:r>
          </a:p>
          <a:p>
            <a:pPr>
              <a:buClr>
                <a:srgbClr val="0A1419">
                  <a:lumMod val="90000"/>
                  <a:lumOff val="10000"/>
                </a:srgbClr>
              </a:buClr>
              <a:defRPr/>
            </a:pPr>
            <a:r>
              <a:rPr lang="en-GB" sz="1600" b="1" dirty="0" smtClean="0">
                <a:solidFill>
                  <a:srgbClr val="6A3E3E"/>
                </a:solidFill>
                <a:latin typeface="Consolas"/>
              </a:rPr>
              <a:t>  </a:t>
            </a:r>
            <a:r>
              <a:rPr lang="en-GB" sz="1600" b="1" dirty="0" err="1" smtClean="0">
                <a:solidFill>
                  <a:srgbClr val="6A3E3E"/>
                </a:solidFill>
                <a:latin typeface="Consolas"/>
              </a:rPr>
              <a:t>cancelButton</a:t>
            </a:r>
            <a:r>
              <a:rPr lang="en-GB" sz="1600" b="1" dirty="0" err="1" smtClean="0">
                <a:solidFill>
                  <a:srgbClr val="000000"/>
                </a:solidFill>
                <a:latin typeface="Consolas"/>
              </a:rPr>
              <a:t>.addActionListener</a:t>
            </a:r>
            <a:r>
              <a:rPr lang="en-GB" sz="1600" b="1" dirty="0" smtClean="0">
                <a:solidFill>
                  <a:srgbClr val="000000"/>
                </a:solidFill>
                <a:latin typeface="Consolas"/>
              </a:rPr>
              <a:t>(</a:t>
            </a:r>
            <a:r>
              <a:rPr lang="en-GB" sz="1600" b="1" dirty="0" smtClean="0">
                <a:solidFill>
                  <a:srgbClr val="7F0055"/>
                </a:solidFill>
                <a:latin typeface="Consolas"/>
              </a:rPr>
              <a:t>new</a:t>
            </a:r>
            <a:r>
              <a:rPr lang="en-GB" sz="1600" b="1" dirty="0" smtClean="0">
                <a:solidFill>
                  <a:srgbClr val="000000"/>
                </a:solidFill>
                <a:latin typeface="Consolas"/>
              </a:rPr>
              <a:t> BCL());</a:t>
            </a:r>
          </a:p>
          <a:p>
            <a:pPr>
              <a:buClr>
                <a:srgbClr val="0A1419">
                  <a:lumMod val="90000"/>
                  <a:lumOff val="10000"/>
                </a:srgbClr>
              </a:buClr>
              <a:defRPr/>
            </a:pPr>
            <a:r>
              <a:rPr lang="en-GB" sz="1600" b="1" dirty="0" smtClean="0">
                <a:solidFill>
                  <a:srgbClr val="0000C0"/>
                </a:solidFill>
                <a:latin typeface="Consolas"/>
              </a:rPr>
              <a:t>  </a:t>
            </a:r>
            <a:r>
              <a:rPr lang="en-GB" sz="1600" b="1" dirty="0" err="1" smtClean="0">
                <a:solidFill>
                  <a:srgbClr val="0000C0"/>
                </a:solidFill>
                <a:latin typeface="Consolas"/>
              </a:rPr>
              <a:t>controlPanel</a:t>
            </a:r>
            <a:r>
              <a:rPr lang="en-GB" sz="1600" b="1" dirty="0" err="1" smtClean="0">
                <a:solidFill>
                  <a:srgbClr val="000000"/>
                </a:solidFill>
                <a:latin typeface="Consolas"/>
              </a:rPr>
              <a:t>.add</a:t>
            </a:r>
            <a:r>
              <a:rPr lang="en-GB" sz="1600" b="1" dirty="0" smtClean="0">
                <a:solidFill>
                  <a:srgbClr val="000000"/>
                </a:solidFill>
                <a:latin typeface="Consolas"/>
              </a:rPr>
              <a:t>(</a:t>
            </a:r>
            <a:r>
              <a:rPr lang="en-GB" sz="1600" b="1" dirty="0" err="1" smtClean="0">
                <a:solidFill>
                  <a:srgbClr val="6A3E3E"/>
                </a:solidFill>
                <a:highlight>
                  <a:srgbClr val="D4D4D4"/>
                </a:highlight>
                <a:latin typeface="Consolas"/>
              </a:rPr>
              <a:t>okButton</a:t>
            </a:r>
            <a:r>
              <a:rPr lang="en-GB" sz="1600" b="1" dirty="0" smtClean="0">
                <a:solidFill>
                  <a:srgbClr val="000000"/>
                </a:solidFill>
                <a:highlight>
                  <a:srgbClr val="D4D4D4"/>
                </a:highlight>
                <a:latin typeface="Consolas"/>
              </a:rPr>
              <a:t>);</a:t>
            </a:r>
          </a:p>
          <a:p>
            <a:pPr>
              <a:buClr>
                <a:srgbClr val="0A1419">
                  <a:lumMod val="90000"/>
                  <a:lumOff val="10000"/>
                </a:srgbClr>
              </a:buClr>
              <a:defRPr/>
            </a:pPr>
            <a:r>
              <a:rPr lang="en-GB" sz="1600" b="1" dirty="0" smtClean="0">
                <a:solidFill>
                  <a:srgbClr val="0000C0"/>
                </a:solidFill>
                <a:latin typeface="Consolas"/>
              </a:rPr>
              <a:t>  </a:t>
            </a:r>
            <a:r>
              <a:rPr lang="en-GB" sz="1600" b="1" dirty="0" err="1" smtClean="0">
                <a:solidFill>
                  <a:srgbClr val="0000C0"/>
                </a:solidFill>
                <a:latin typeface="Consolas"/>
              </a:rPr>
              <a:t>controlPanel</a:t>
            </a:r>
            <a:r>
              <a:rPr lang="en-GB" sz="1600" b="1" dirty="0" err="1" smtClean="0">
                <a:solidFill>
                  <a:srgbClr val="000000"/>
                </a:solidFill>
                <a:latin typeface="Consolas"/>
              </a:rPr>
              <a:t>.add</a:t>
            </a:r>
            <a:r>
              <a:rPr lang="en-GB" sz="1600" b="1" dirty="0" smtClean="0">
                <a:solidFill>
                  <a:srgbClr val="000000"/>
                </a:solidFill>
                <a:latin typeface="Consolas"/>
              </a:rPr>
              <a:t>(</a:t>
            </a:r>
            <a:r>
              <a:rPr lang="en-GB" sz="1600" b="1" dirty="0" err="1" smtClean="0">
                <a:solidFill>
                  <a:srgbClr val="6A3E3E"/>
                </a:solidFill>
                <a:latin typeface="Consolas"/>
              </a:rPr>
              <a:t>submitButton</a:t>
            </a: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0000C0"/>
                </a:solidFill>
                <a:latin typeface="Consolas"/>
              </a:rPr>
              <a:t>  </a:t>
            </a:r>
            <a:r>
              <a:rPr lang="en-GB" sz="1600" b="1" dirty="0" err="1" smtClean="0">
                <a:solidFill>
                  <a:srgbClr val="0000C0"/>
                </a:solidFill>
                <a:latin typeface="Consolas"/>
              </a:rPr>
              <a:t>controlPanel</a:t>
            </a:r>
            <a:r>
              <a:rPr lang="en-GB" sz="1600" b="1" dirty="0" err="1" smtClean="0">
                <a:solidFill>
                  <a:srgbClr val="000000"/>
                </a:solidFill>
                <a:latin typeface="Consolas"/>
              </a:rPr>
              <a:t>.add</a:t>
            </a:r>
            <a:r>
              <a:rPr lang="en-GB" sz="1600" b="1" dirty="0" smtClean="0">
                <a:solidFill>
                  <a:srgbClr val="000000"/>
                </a:solidFill>
                <a:latin typeface="Consolas"/>
              </a:rPr>
              <a:t>(</a:t>
            </a:r>
            <a:r>
              <a:rPr lang="en-GB" sz="1600" b="1" dirty="0" err="1" smtClean="0">
                <a:solidFill>
                  <a:srgbClr val="6A3E3E"/>
                </a:solidFill>
                <a:latin typeface="Consolas"/>
              </a:rPr>
              <a:t>cancelButton</a:t>
            </a: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0000C0"/>
                </a:solidFill>
                <a:latin typeface="Consolas"/>
              </a:rPr>
              <a:t>  </a:t>
            </a:r>
            <a:r>
              <a:rPr lang="en-GB" sz="1600" b="1" dirty="0" err="1" smtClean="0">
                <a:solidFill>
                  <a:srgbClr val="0000C0"/>
                </a:solidFill>
                <a:latin typeface="Consolas"/>
              </a:rPr>
              <a:t>mainFrame</a:t>
            </a:r>
            <a:r>
              <a:rPr lang="en-GB" sz="1600" b="1" dirty="0" err="1" smtClean="0">
                <a:solidFill>
                  <a:srgbClr val="000000"/>
                </a:solidFill>
                <a:latin typeface="Consolas"/>
              </a:rPr>
              <a:t>.setVisible</a:t>
            </a:r>
            <a:r>
              <a:rPr lang="en-GB" sz="1600" b="1" dirty="0" smtClean="0">
                <a:solidFill>
                  <a:srgbClr val="000000"/>
                </a:solidFill>
                <a:latin typeface="Consolas"/>
              </a:rPr>
              <a:t>(</a:t>
            </a:r>
            <a:r>
              <a:rPr lang="en-GB" sz="1600" b="1" dirty="0" smtClean="0">
                <a:solidFill>
                  <a:srgbClr val="7F0055"/>
                </a:solidFill>
                <a:latin typeface="Consolas"/>
              </a:rPr>
              <a:t>true</a:t>
            </a:r>
            <a:r>
              <a:rPr lang="en-GB" sz="1600" b="1" dirty="0" smtClean="0">
                <a:solidFill>
                  <a:srgbClr val="000000"/>
                </a:solidFill>
                <a:latin typeface="Consolas"/>
              </a:rPr>
              <a:t>);</a:t>
            </a:r>
            <a:br>
              <a:rPr lang="en-GB" sz="1600" b="1" dirty="0" smtClean="0">
                <a:solidFill>
                  <a:srgbClr val="000000"/>
                </a:solidFill>
                <a:latin typeface="Consolas"/>
              </a:rPr>
            </a:br>
            <a:r>
              <a:rPr lang="en-GB" sz="1600" b="1" dirty="0" smtClean="0">
                <a:solidFill>
                  <a:srgbClr val="000000"/>
                </a:solidFill>
                <a:latin typeface="Consolas"/>
              </a:rPr>
              <a:t>}</a:t>
            </a:r>
            <a:endParaRPr lang="en-GB" sz="1600" b="1" dirty="0" smtClean="0">
              <a:solidFill>
                <a:srgbClr val="F7F7F7">
                  <a:lumMod val="25000"/>
                </a:srgbClr>
              </a:solidFill>
            </a:endParaRPr>
          </a:p>
          <a:p>
            <a:pPr>
              <a:buClr>
                <a:srgbClr val="0A1419">
                  <a:lumMod val="90000"/>
                  <a:lumOff val="10000"/>
                </a:srgbClr>
              </a:buClr>
              <a:defRPr/>
            </a:pPr>
            <a:endParaRPr lang="en-GB" sz="1600" b="1" dirty="0">
              <a:solidFill>
                <a:srgbClr val="F7F7F7">
                  <a:lumMod val="25000"/>
                </a:srgbClr>
              </a:solidFill>
            </a:endParaRPr>
          </a:p>
        </p:txBody>
      </p:sp>
    </p:spTree>
    <p:extLst>
      <p:ext uri="{BB962C8B-B14F-4D97-AF65-F5344CB8AC3E}">
        <p14:creationId xmlns:p14="http://schemas.microsoft.com/office/powerpoint/2010/main" val="26914546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6"/>
          </p:nvPr>
        </p:nvSpPr>
        <p:spPr>
          <a:xfrm>
            <a:off x="6170541" y="2500583"/>
            <a:ext cx="5580000" cy="3467192"/>
          </a:xfrm>
        </p:spPr>
        <p:txBody>
          <a:bodyPr/>
          <a:lstStyle/>
          <a:p>
            <a:pPr marL="0" lvl="0" indent="0" defTabSz="457200">
              <a:spcBef>
                <a:spcPts val="0"/>
              </a:spcBef>
              <a:spcAft>
                <a:spcPts val="0"/>
              </a:spcAft>
              <a:buClrTx/>
              <a:buNone/>
            </a:pPr>
            <a:r>
              <a:rPr lang="en-GB" sz="1800" b="1" dirty="0">
                <a:solidFill>
                  <a:srgbClr val="000000"/>
                </a:solidFill>
                <a:latin typeface="Courier New" panose="02070309020205020404" pitchFamily="49" charset="0"/>
                <a:cs typeface="+mn-cs"/>
              </a:rPr>
              <a:t>Trainee </a:t>
            </a:r>
            <a:r>
              <a:rPr lang="en-GB" sz="1800" b="1" dirty="0">
                <a:solidFill>
                  <a:srgbClr val="6A3E3E"/>
                </a:solidFill>
                <a:latin typeface="Courier New" panose="02070309020205020404" pitchFamily="49" charset="0"/>
                <a:cs typeface="+mn-cs"/>
              </a:rPr>
              <a:t>t1</a:t>
            </a:r>
            <a:r>
              <a:rPr lang="en-GB" sz="1800" b="1" dirty="0">
                <a:solidFill>
                  <a:srgbClr val="000000"/>
                </a:solidFill>
                <a:latin typeface="Courier New" panose="02070309020205020404" pitchFamily="49" charset="0"/>
                <a:cs typeface="+mn-cs"/>
              </a:rPr>
              <a:t> = </a:t>
            </a:r>
            <a:r>
              <a:rPr lang="en-GB" sz="1800" b="1" dirty="0">
                <a:solidFill>
                  <a:srgbClr val="7F0055"/>
                </a:solidFill>
                <a:latin typeface="Courier New" panose="02070309020205020404" pitchFamily="49" charset="0"/>
                <a:cs typeface="+mn-cs"/>
              </a:rPr>
              <a:t>new</a:t>
            </a:r>
            <a:r>
              <a:rPr lang="en-GB" sz="1800" b="1" dirty="0">
                <a:solidFill>
                  <a:srgbClr val="000000"/>
                </a:solidFill>
                <a:latin typeface="Courier New" panose="02070309020205020404" pitchFamily="49" charset="0"/>
                <a:cs typeface="+mn-cs"/>
              </a:rPr>
              <a:t> TraineeBuilder().name(</a:t>
            </a:r>
            <a:r>
              <a:rPr lang="en-GB" sz="1800" b="1" dirty="0">
                <a:solidFill>
                  <a:srgbClr val="2A00FF"/>
                </a:solidFill>
                <a:latin typeface="Courier New" panose="02070309020205020404" pitchFamily="49" charset="0"/>
                <a:cs typeface="+mn-cs"/>
              </a:rPr>
              <a:t>"connor"</a:t>
            </a:r>
            <a:r>
              <a:rPr lang="en-GB" sz="1800" b="1" dirty="0">
                <a:solidFill>
                  <a:srgbClr val="000000"/>
                </a:solidFill>
                <a:latin typeface="Courier New" panose="02070309020205020404" pitchFamily="49" charset="0"/>
                <a:cs typeface="+mn-cs"/>
              </a:rPr>
              <a:t>).buildTrainee</a:t>
            </a:r>
            <a:r>
              <a:rPr lang="en-GB" sz="1800" b="1" dirty="0" smtClean="0">
                <a:solidFill>
                  <a:srgbClr val="000000"/>
                </a:solidFill>
                <a:latin typeface="Courier New" panose="02070309020205020404" pitchFamily="49" charset="0"/>
                <a:cs typeface="+mn-cs"/>
              </a:rPr>
              <a:t>();</a:t>
            </a:r>
          </a:p>
          <a:p>
            <a:pPr marL="0" lvl="0" indent="0" defTabSz="457200">
              <a:spcBef>
                <a:spcPts val="0"/>
              </a:spcBef>
              <a:spcAft>
                <a:spcPts val="0"/>
              </a:spcAft>
              <a:buClrTx/>
              <a:buNone/>
            </a:pPr>
            <a:endParaRPr lang="en-GB" sz="1800" b="1" dirty="0">
              <a:solidFill>
                <a:srgbClr val="000000"/>
              </a:solidFill>
              <a:latin typeface="Courier New" panose="02070309020205020404" pitchFamily="49" charset="0"/>
              <a:cs typeface="+mn-cs"/>
            </a:endParaRPr>
          </a:p>
          <a:p>
            <a:pPr marL="0" lvl="0" indent="0" defTabSz="457200">
              <a:spcBef>
                <a:spcPts val="0"/>
              </a:spcBef>
              <a:spcAft>
                <a:spcPts val="0"/>
              </a:spcAft>
              <a:buClrTx/>
              <a:buNone/>
            </a:pPr>
            <a:endParaRPr lang="en-GB" sz="1800" b="1" dirty="0">
              <a:solidFill>
                <a:srgbClr val="000000"/>
              </a:solidFill>
              <a:latin typeface="Courier New" panose="02070309020205020404" pitchFamily="49" charset="0"/>
              <a:cs typeface="+mn-cs"/>
            </a:endParaRPr>
          </a:p>
          <a:p>
            <a:pPr marL="0" lvl="0" indent="0" defTabSz="457200">
              <a:spcBef>
                <a:spcPts val="0"/>
              </a:spcBef>
              <a:spcAft>
                <a:spcPts val="0"/>
              </a:spcAft>
              <a:buClrTx/>
              <a:buNone/>
            </a:pPr>
            <a:r>
              <a:rPr lang="en-GB" sz="1800" b="1" dirty="0">
                <a:solidFill>
                  <a:srgbClr val="000000"/>
                </a:solidFill>
                <a:latin typeface="Courier New" panose="02070309020205020404" pitchFamily="49" charset="0"/>
                <a:cs typeface="+mn-cs"/>
              </a:rPr>
              <a:t>Trainee </a:t>
            </a:r>
            <a:r>
              <a:rPr lang="en-GB" sz="1800" b="1" dirty="0">
                <a:solidFill>
                  <a:srgbClr val="6A3E3E"/>
                </a:solidFill>
                <a:latin typeface="Courier New" panose="02070309020205020404" pitchFamily="49" charset="0"/>
                <a:cs typeface="+mn-cs"/>
              </a:rPr>
              <a:t>t2</a:t>
            </a:r>
            <a:r>
              <a:rPr lang="en-GB" sz="1800" b="1" dirty="0">
                <a:solidFill>
                  <a:srgbClr val="000000"/>
                </a:solidFill>
                <a:latin typeface="Courier New" panose="02070309020205020404" pitchFamily="49" charset="0"/>
                <a:cs typeface="+mn-cs"/>
              </a:rPr>
              <a:t> = </a:t>
            </a:r>
            <a:r>
              <a:rPr lang="en-GB" sz="1800" b="1" dirty="0">
                <a:solidFill>
                  <a:srgbClr val="7F0055"/>
                </a:solidFill>
                <a:latin typeface="Courier New" panose="02070309020205020404" pitchFamily="49" charset="0"/>
                <a:cs typeface="+mn-cs"/>
              </a:rPr>
              <a:t>new</a:t>
            </a:r>
            <a:r>
              <a:rPr lang="en-GB" sz="1800" b="1" dirty="0">
                <a:solidFill>
                  <a:srgbClr val="000000"/>
                </a:solidFill>
                <a:latin typeface="Courier New" panose="02070309020205020404" pitchFamily="49" charset="0"/>
                <a:cs typeface="+mn-cs"/>
              </a:rPr>
              <a:t> TraineeBuilder().name(</a:t>
            </a:r>
            <a:r>
              <a:rPr lang="en-GB" sz="1800" b="1" dirty="0">
                <a:solidFill>
                  <a:srgbClr val="2A00FF"/>
                </a:solidFill>
                <a:latin typeface="Courier New" panose="02070309020205020404" pitchFamily="49" charset="0"/>
                <a:cs typeface="+mn-cs"/>
              </a:rPr>
              <a:t>"jeff"</a:t>
            </a:r>
            <a:r>
              <a:rPr lang="en-GB" sz="1800" b="1" dirty="0">
                <a:solidFill>
                  <a:srgbClr val="000000"/>
                </a:solidFill>
                <a:latin typeface="Courier New" panose="02070309020205020404" pitchFamily="49" charset="0"/>
                <a:cs typeface="+mn-cs"/>
              </a:rPr>
              <a:t>).age(12).technology(</a:t>
            </a:r>
            <a:r>
              <a:rPr lang="en-GB" sz="1800" b="1" dirty="0">
                <a:solidFill>
                  <a:srgbClr val="2A00FF"/>
                </a:solidFill>
                <a:latin typeface="Courier New" panose="02070309020205020404" pitchFamily="49" charset="0"/>
                <a:cs typeface="+mn-cs"/>
              </a:rPr>
              <a:t>"devops"</a:t>
            </a:r>
            <a:r>
              <a:rPr lang="en-GB" sz="1800" b="1" dirty="0">
                <a:solidFill>
                  <a:srgbClr val="000000"/>
                </a:solidFill>
                <a:latin typeface="Courier New" panose="02070309020205020404" pitchFamily="49" charset="0"/>
                <a:cs typeface="+mn-cs"/>
              </a:rPr>
              <a:t>).buildTrainee();</a:t>
            </a:r>
            <a:endParaRPr lang="en-GB" sz="1800" b="1" dirty="0">
              <a:solidFill>
                <a:srgbClr val="141E23"/>
              </a:solidFill>
              <a:latin typeface="Arial"/>
              <a:cs typeface="+mn-cs"/>
            </a:endParaRPr>
          </a:p>
          <a:p>
            <a:endParaRPr lang="en-GB" sz="2000" b="1" dirty="0"/>
          </a:p>
        </p:txBody>
      </p:sp>
      <p:sp>
        <p:nvSpPr>
          <p:cNvPr id="3" name="Title 2"/>
          <p:cNvSpPr>
            <a:spLocks noGrp="1"/>
          </p:cNvSpPr>
          <p:nvPr>
            <p:ph type="title"/>
          </p:nvPr>
        </p:nvSpPr>
        <p:spPr/>
        <p:txBody>
          <a:bodyPr>
            <a:normAutofit fontScale="90000"/>
          </a:bodyPr>
          <a:lstStyle/>
          <a:p>
            <a:r>
              <a:rPr lang="en-GB" dirty="0" smtClean="0"/>
              <a:t>Builder Pattern - Example</a:t>
            </a:r>
            <a:endParaRPr lang="en-GB" dirty="0"/>
          </a:p>
        </p:txBody>
      </p:sp>
      <p:sp>
        <p:nvSpPr>
          <p:cNvPr id="6" name="Rectangle 5"/>
          <p:cNvSpPr/>
          <p:nvPr/>
        </p:nvSpPr>
        <p:spPr>
          <a:xfrm>
            <a:off x="414000" y="2500583"/>
            <a:ext cx="5076000" cy="3139321"/>
          </a:xfrm>
          <a:prstGeom prst="rect">
            <a:avLst/>
          </a:prstGeom>
        </p:spPr>
        <p:txBody>
          <a:bodyPr wrap="square">
            <a:spAutoFit/>
          </a:bodyPr>
          <a:lstStyle/>
          <a:p>
            <a:r>
              <a:rPr lang="en-GB" b="1" dirty="0">
                <a:solidFill>
                  <a:srgbClr val="7F0055"/>
                </a:solidFill>
                <a:latin typeface="Courier New" panose="02070309020205020404" pitchFamily="49" charset="0"/>
              </a:rPr>
              <a:t>public</a:t>
            </a:r>
            <a:r>
              <a:rPr lang="en-GB" b="1" dirty="0">
                <a:solidFill>
                  <a:srgbClr val="000000"/>
                </a:solidFill>
                <a:latin typeface="Courier New" panose="02070309020205020404" pitchFamily="49" charset="0"/>
              </a:rPr>
              <a:t> TraineeBuilder age(</a:t>
            </a:r>
            <a:r>
              <a:rPr lang="en-GB" b="1" dirty="0">
                <a:solidFill>
                  <a:srgbClr val="7F0055"/>
                </a:solidFill>
                <a:latin typeface="Courier New" panose="02070309020205020404" pitchFamily="49" charset="0"/>
              </a:rPr>
              <a:t>int</a:t>
            </a:r>
            <a:r>
              <a:rPr lang="en-GB" b="1" dirty="0">
                <a:solidFill>
                  <a:srgbClr val="000000"/>
                </a:solidFill>
                <a:latin typeface="Courier New" panose="02070309020205020404" pitchFamily="49" charset="0"/>
              </a:rPr>
              <a:t> </a:t>
            </a:r>
            <a:r>
              <a:rPr lang="en-GB" b="1" dirty="0">
                <a:solidFill>
                  <a:srgbClr val="6A3E3E"/>
                </a:solidFill>
                <a:latin typeface="Courier New" panose="02070309020205020404" pitchFamily="49" charset="0"/>
              </a:rPr>
              <a:t>_age</a:t>
            </a:r>
            <a:r>
              <a:rPr lang="en-GB" b="1" dirty="0">
                <a:solidFill>
                  <a:srgbClr val="000000"/>
                </a:solidFill>
                <a:latin typeface="Courier New" panose="02070309020205020404" pitchFamily="49" charset="0"/>
              </a:rPr>
              <a:t>)</a:t>
            </a:r>
          </a:p>
          <a:p>
            <a:r>
              <a:rPr lang="en-GB" dirty="0">
                <a:solidFill>
                  <a:srgbClr val="000000"/>
                </a:solidFill>
                <a:latin typeface="Courier New" panose="02070309020205020404" pitchFamily="49" charset="0"/>
              </a:rPr>
              <a:t>{</a:t>
            </a:r>
          </a:p>
          <a:p>
            <a:pPr lvl="1"/>
            <a:r>
              <a:rPr lang="en-GB" b="1" dirty="0">
                <a:solidFill>
                  <a:srgbClr val="7F0055"/>
                </a:solidFill>
                <a:latin typeface="Courier New" panose="02070309020205020404" pitchFamily="49" charset="0"/>
              </a:rPr>
              <a:t>this</a:t>
            </a:r>
            <a:r>
              <a:rPr lang="en-GB" b="1" dirty="0">
                <a:solidFill>
                  <a:srgbClr val="000000"/>
                </a:solidFill>
                <a:latin typeface="Courier New" panose="02070309020205020404" pitchFamily="49" charset="0"/>
              </a:rPr>
              <a:t>.</a:t>
            </a:r>
            <a:r>
              <a:rPr lang="en-GB" b="1" dirty="0">
                <a:solidFill>
                  <a:srgbClr val="0000C0"/>
                </a:solidFill>
                <a:latin typeface="Courier New" panose="02070309020205020404" pitchFamily="49" charset="0"/>
              </a:rPr>
              <a:t>age</a:t>
            </a:r>
            <a:r>
              <a:rPr lang="en-GB" b="1" dirty="0">
                <a:solidFill>
                  <a:srgbClr val="000000"/>
                </a:solidFill>
                <a:latin typeface="Courier New" panose="02070309020205020404" pitchFamily="49" charset="0"/>
              </a:rPr>
              <a:t> = </a:t>
            </a:r>
            <a:r>
              <a:rPr lang="en-GB" b="1" dirty="0">
                <a:solidFill>
                  <a:srgbClr val="6A3E3E"/>
                </a:solidFill>
                <a:latin typeface="Courier New" panose="02070309020205020404" pitchFamily="49" charset="0"/>
              </a:rPr>
              <a:t>_age</a:t>
            </a:r>
            <a:r>
              <a:rPr lang="en-GB" b="1" dirty="0">
                <a:solidFill>
                  <a:srgbClr val="000000"/>
                </a:solidFill>
                <a:latin typeface="Courier New" panose="02070309020205020404" pitchFamily="49" charset="0"/>
              </a:rPr>
              <a:t>;</a:t>
            </a:r>
          </a:p>
          <a:p>
            <a:pPr lvl="1"/>
            <a:r>
              <a:rPr lang="en-GB" b="1" dirty="0">
                <a:solidFill>
                  <a:srgbClr val="7F0055"/>
                </a:solidFill>
                <a:latin typeface="Courier New" panose="02070309020205020404" pitchFamily="49" charset="0"/>
              </a:rPr>
              <a:t>return</a:t>
            </a:r>
            <a:r>
              <a:rPr lang="en-GB" b="1"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this</a:t>
            </a:r>
            <a:r>
              <a:rPr lang="en-GB" b="1" dirty="0">
                <a:solidFill>
                  <a:srgbClr val="000000"/>
                </a:solidFill>
                <a:latin typeface="Courier New" panose="02070309020205020404" pitchFamily="49" charset="0"/>
              </a:rPr>
              <a:t>;</a:t>
            </a:r>
          </a:p>
          <a:p>
            <a:r>
              <a:rPr lang="en-GB" dirty="0">
                <a:solidFill>
                  <a:srgbClr val="000000"/>
                </a:solidFill>
                <a:latin typeface="Courier New" panose="02070309020205020404" pitchFamily="49" charset="0"/>
              </a:rPr>
              <a:t>}</a:t>
            </a:r>
          </a:p>
          <a:p>
            <a:r>
              <a:rPr lang="en-GB" b="1" dirty="0">
                <a:solidFill>
                  <a:srgbClr val="7F0055"/>
                </a:solidFill>
                <a:latin typeface="Courier New" panose="02070309020205020404" pitchFamily="49" charset="0"/>
              </a:rPr>
              <a:t>public</a:t>
            </a:r>
            <a:r>
              <a:rPr lang="en-GB" b="1" dirty="0">
                <a:solidFill>
                  <a:srgbClr val="000000"/>
                </a:solidFill>
                <a:latin typeface="Courier New" panose="02070309020205020404" pitchFamily="49" charset="0"/>
              </a:rPr>
              <a:t> TraineeBuilder technology(String </a:t>
            </a:r>
            <a:r>
              <a:rPr lang="en-GB" b="1" dirty="0">
                <a:solidFill>
                  <a:srgbClr val="6A3E3E"/>
                </a:solidFill>
                <a:latin typeface="Courier New" panose="02070309020205020404" pitchFamily="49" charset="0"/>
              </a:rPr>
              <a:t>_technology</a:t>
            </a:r>
            <a:r>
              <a:rPr lang="en-GB" b="1" dirty="0">
                <a:solidFill>
                  <a:srgbClr val="000000"/>
                </a:solidFill>
                <a:latin typeface="Courier New" panose="02070309020205020404" pitchFamily="49" charset="0"/>
              </a:rPr>
              <a:t>)</a:t>
            </a:r>
          </a:p>
          <a:p>
            <a:r>
              <a:rPr lang="en-GB" dirty="0">
                <a:solidFill>
                  <a:srgbClr val="000000"/>
                </a:solidFill>
                <a:latin typeface="Courier New" panose="02070309020205020404" pitchFamily="49" charset="0"/>
              </a:rPr>
              <a:t>{</a:t>
            </a:r>
          </a:p>
          <a:p>
            <a:pPr lvl="1"/>
            <a:r>
              <a:rPr lang="en-GB" b="1" dirty="0">
                <a:solidFill>
                  <a:srgbClr val="7F0055"/>
                </a:solidFill>
                <a:latin typeface="Courier New" panose="02070309020205020404" pitchFamily="49" charset="0"/>
              </a:rPr>
              <a:t>this</a:t>
            </a:r>
            <a:r>
              <a:rPr lang="en-GB" b="1" dirty="0">
                <a:solidFill>
                  <a:srgbClr val="000000"/>
                </a:solidFill>
                <a:latin typeface="Courier New" panose="02070309020205020404" pitchFamily="49" charset="0"/>
              </a:rPr>
              <a:t>.</a:t>
            </a:r>
            <a:r>
              <a:rPr lang="en-GB" b="1" dirty="0">
                <a:solidFill>
                  <a:srgbClr val="0000C0"/>
                </a:solidFill>
                <a:latin typeface="Courier New" panose="02070309020205020404" pitchFamily="49" charset="0"/>
              </a:rPr>
              <a:t>technology</a:t>
            </a:r>
            <a:r>
              <a:rPr lang="en-GB" b="1" dirty="0">
                <a:solidFill>
                  <a:srgbClr val="000000"/>
                </a:solidFill>
                <a:latin typeface="Courier New" panose="02070309020205020404" pitchFamily="49" charset="0"/>
              </a:rPr>
              <a:t> = </a:t>
            </a:r>
            <a:r>
              <a:rPr lang="en-GB" b="1" dirty="0">
                <a:solidFill>
                  <a:srgbClr val="6A3E3E"/>
                </a:solidFill>
                <a:latin typeface="Courier New" panose="02070309020205020404" pitchFamily="49" charset="0"/>
              </a:rPr>
              <a:t>_technology</a:t>
            </a:r>
            <a:r>
              <a:rPr lang="en-GB" b="1" dirty="0">
                <a:solidFill>
                  <a:srgbClr val="000000"/>
                </a:solidFill>
                <a:latin typeface="Courier New" panose="02070309020205020404" pitchFamily="49" charset="0"/>
              </a:rPr>
              <a:t>;</a:t>
            </a:r>
          </a:p>
          <a:p>
            <a:pPr lvl="1"/>
            <a:r>
              <a:rPr lang="en-GB" b="1" dirty="0">
                <a:solidFill>
                  <a:srgbClr val="7F0055"/>
                </a:solidFill>
                <a:latin typeface="Courier New" panose="02070309020205020404" pitchFamily="49" charset="0"/>
              </a:rPr>
              <a:t>return</a:t>
            </a:r>
            <a:r>
              <a:rPr lang="en-GB" b="1"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this</a:t>
            </a:r>
            <a:r>
              <a:rPr lang="en-GB" b="1" dirty="0">
                <a:solidFill>
                  <a:srgbClr val="000000"/>
                </a:solidFill>
                <a:latin typeface="Courier New" panose="02070309020205020404" pitchFamily="49" charset="0"/>
              </a:rPr>
              <a:t>;</a:t>
            </a:r>
          </a:p>
          <a:p>
            <a:r>
              <a:rPr lang="en-GB"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31089835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Our event listener should be in a separate class but for this example we will create a nested class.</a:t>
            </a:r>
          </a:p>
          <a:p>
            <a:endParaRPr lang="en-GB" dirty="0"/>
          </a:p>
          <a:p>
            <a:r>
              <a:rPr lang="en-GB" dirty="0"/>
              <a:t>Within the body of </a:t>
            </a:r>
            <a:r>
              <a:rPr lang="en-GB" dirty="0" err="1"/>
              <a:t>SwingAppGUI</a:t>
            </a:r>
            <a:r>
              <a:rPr lang="en-GB" dirty="0"/>
              <a:t> we will specify the private class BCL which will act as our event listener.</a:t>
            </a:r>
          </a:p>
          <a:p>
            <a:endParaRPr lang="en-GB" dirty="0"/>
          </a:p>
          <a:p>
            <a:r>
              <a:rPr lang="en-GB" dirty="0"/>
              <a:t>BCL will then change the displayed message based on which button we press.</a:t>
            </a:r>
          </a:p>
          <a:p>
            <a:endParaRPr lang="en-GB" dirty="0"/>
          </a:p>
        </p:txBody>
      </p:sp>
      <p:sp>
        <p:nvSpPr>
          <p:cNvPr id="3" name="Title 2"/>
          <p:cNvSpPr>
            <a:spLocks noGrp="1"/>
          </p:cNvSpPr>
          <p:nvPr>
            <p:ph type="title"/>
          </p:nvPr>
        </p:nvSpPr>
        <p:spPr/>
        <p:txBody>
          <a:bodyPr>
            <a:normAutofit fontScale="90000"/>
          </a:bodyPr>
          <a:lstStyle/>
          <a:p>
            <a:r>
              <a:rPr lang="en-GB" dirty="0" err="1" smtClean="0"/>
              <a:t>ButtonClickListener</a:t>
            </a:r>
            <a:endParaRPr lang="en-GB" dirty="0"/>
          </a:p>
        </p:txBody>
      </p:sp>
      <p:sp>
        <p:nvSpPr>
          <p:cNvPr id="7" name="Content Placeholder 4"/>
          <p:cNvSpPr txBox="1">
            <a:spLocks/>
          </p:cNvSpPr>
          <p:nvPr/>
        </p:nvSpPr>
        <p:spPr>
          <a:xfrm>
            <a:off x="6315094" y="1929600"/>
            <a:ext cx="5464529" cy="4271940"/>
          </a:xfrm>
          <a:prstGeom prst="rect">
            <a:avLst/>
          </a:prstGeom>
          <a:solidFill>
            <a:schemeClr val="bg1">
              <a:lumMod val="95000"/>
            </a:scheme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1600" b="1" dirty="0" smtClean="0">
                <a:solidFill>
                  <a:srgbClr val="7F0055"/>
                </a:solidFill>
                <a:latin typeface="Consolas"/>
              </a:rPr>
              <a:t>private</a:t>
            </a:r>
            <a:r>
              <a:rPr lang="en-GB" sz="1600" b="1" dirty="0" smtClean="0">
                <a:solidFill>
                  <a:srgbClr val="000000"/>
                </a:solidFill>
                <a:latin typeface="Consolas"/>
              </a:rPr>
              <a:t> </a:t>
            </a:r>
            <a:r>
              <a:rPr lang="en-GB" sz="1600" b="1" dirty="0" smtClean="0">
                <a:solidFill>
                  <a:srgbClr val="7F0055"/>
                </a:solidFill>
                <a:latin typeface="Consolas"/>
              </a:rPr>
              <a:t>class</a:t>
            </a:r>
            <a:r>
              <a:rPr lang="en-GB" sz="1600" b="1" dirty="0" smtClean="0">
                <a:solidFill>
                  <a:srgbClr val="000000"/>
                </a:solidFill>
                <a:latin typeface="Consolas"/>
              </a:rPr>
              <a:t> BCL </a:t>
            </a:r>
            <a:r>
              <a:rPr lang="en-GB" sz="1600" b="1" dirty="0" smtClean="0">
                <a:solidFill>
                  <a:srgbClr val="7F0055"/>
                </a:solidFill>
                <a:latin typeface="Consolas"/>
              </a:rPr>
              <a:t>implements</a:t>
            </a:r>
            <a:r>
              <a:rPr lang="en-GB" sz="1600" b="1" dirty="0" smtClean="0">
                <a:solidFill>
                  <a:srgbClr val="000000"/>
                </a:solidFill>
                <a:latin typeface="Consolas"/>
              </a:rPr>
              <a:t> </a:t>
            </a:r>
            <a:r>
              <a:rPr lang="en-GB" sz="1600" b="1" dirty="0" err="1" smtClean="0">
                <a:solidFill>
                  <a:srgbClr val="000000"/>
                </a:solidFill>
                <a:latin typeface="Consolas"/>
              </a:rPr>
              <a:t>ActionListener</a:t>
            </a:r>
            <a:r>
              <a:rPr lang="en-GB" sz="1600" b="1" dirty="0" smtClean="0">
                <a:solidFill>
                  <a:srgbClr val="000000"/>
                </a:solidFill>
                <a:latin typeface="Consolas"/>
              </a:rPr>
              <a:t> {</a:t>
            </a:r>
          </a:p>
          <a:p>
            <a:pPr>
              <a:buClr>
                <a:srgbClr val="0A1419">
                  <a:lumMod val="90000"/>
                  <a:lumOff val="10000"/>
                </a:srgbClr>
              </a:buClr>
              <a:defRPr/>
            </a:pPr>
            <a:r>
              <a:rPr lang="en-GB" sz="1600" b="1" dirty="0" smtClean="0">
                <a:solidFill>
                  <a:srgbClr val="646464"/>
                </a:solidFill>
                <a:latin typeface="Consolas"/>
              </a:rPr>
              <a:t>  @</a:t>
            </a:r>
            <a:r>
              <a:rPr lang="en-GB" sz="1600" b="1" dirty="0" smtClean="0">
                <a:solidFill>
                  <a:srgbClr val="646464"/>
                </a:solidFill>
                <a:highlight>
                  <a:srgbClr val="D4D4D4"/>
                </a:highlight>
                <a:latin typeface="Consolas"/>
              </a:rPr>
              <a:t>Override</a:t>
            </a:r>
            <a:r>
              <a:rPr lang="en-GB" sz="1600" b="1" dirty="0" smtClean="0">
                <a:solidFill>
                  <a:srgbClr val="7F0055"/>
                </a:solidFill>
                <a:latin typeface="Consolas"/>
              </a:rPr>
              <a:t> </a:t>
            </a:r>
            <a:br>
              <a:rPr lang="en-GB" sz="1600" b="1" dirty="0" smtClean="0">
                <a:solidFill>
                  <a:srgbClr val="7F0055"/>
                </a:solidFill>
                <a:latin typeface="Consolas"/>
              </a:rPr>
            </a:br>
            <a:r>
              <a:rPr lang="en-GB" sz="1600" b="1" dirty="0" smtClean="0">
                <a:solidFill>
                  <a:srgbClr val="7F0055"/>
                </a:solidFill>
                <a:latin typeface="Consolas"/>
              </a:rPr>
              <a:t>  public</a:t>
            </a:r>
            <a:r>
              <a:rPr lang="en-GB" sz="1600" b="1" dirty="0" smtClean="0">
                <a:solidFill>
                  <a:srgbClr val="000000"/>
                </a:solidFill>
                <a:latin typeface="Consolas"/>
              </a:rPr>
              <a:t> </a:t>
            </a:r>
            <a:r>
              <a:rPr lang="en-GB" sz="1600" b="1" dirty="0" smtClean="0">
                <a:solidFill>
                  <a:srgbClr val="7F0055"/>
                </a:solidFill>
                <a:latin typeface="Consolas"/>
              </a:rPr>
              <a:t>void</a:t>
            </a:r>
            <a:r>
              <a:rPr lang="en-GB" sz="1600" b="1" dirty="0" smtClean="0">
                <a:solidFill>
                  <a:srgbClr val="000000"/>
                </a:solidFill>
                <a:latin typeface="Consolas"/>
              </a:rPr>
              <a:t> </a:t>
            </a:r>
            <a:r>
              <a:rPr lang="en-GB" sz="1600" b="1" dirty="0" err="1" smtClean="0">
                <a:solidFill>
                  <a:srgbClr val="000000"/>
                </a:solidFill>
                <a:latin typeface="Consolas"/>
              </a:rPr>
              <a:t>actionPerformed</a:t>
            </a:r>
            <a:r>
              <a:rPr lang="en-GB" sz="1600" b="1" dirty="0" smtClean="0">
                <a:solidFill>
                  <a:srgbClr val="000000"/>
                </a:solidFill>
                <a:latin typeface="Consolas"/>
              </a:rPr>
              <a:t>(</a:t>
            </a:r>
            <a:r>
              <a:rPr lang="en-GB" sz="1600" b="1" dirty="0" err="1" smtClean="0">
                <a:solidFill>
                  <a:srgbClr val="000000"/>
                </a:solidFill>
                <a:latin typeface="Consolas"/>
              </a:rPr>
              <a:t>ActionEvent</a:t>
            </a:r>
            <a:r>
              <a:rPr lang="en-GB" sz="1600" b="1" dirty="0" smtClean="0">
                <a:solidFill>
                  <a:srgbClr val="000000"/>
                </a:solidFill>
                <a:latin typeface="Consolas"/>
              </a:rPr>
              <a:t> </a:t>
            </a:r>
            <a:r>
              <a:rPr lang="en-GB" sz="1600" b="1" dirty="0" smtClean="0">
                <a:solidFill>
                  <a:srgbClr val="6A3E3E"/>
                </a:solidFill>
                <a:latin typeface="Consolas"/>
              </a:rPr>
              <a:t>ae</a:t>
            </a:r>
            <a:r>
              <a:rPr lang="en-GB" sz="1600" b="1" dirty="0" smtClean="0">
                <a:solidFill>
                  <a:srgbClr val="000000"/>
                </a:solidFill>
                <a:latin typeface="Consolas"/>
              </a:rPr>
              <a:t>) {</a:t>
            </a:r>
          </a:p>
          <a:p>
            <a:pPr>
              <a:buClr>
                <a:srgbClr val="0A1419">
                  <a:lumMod val="90000"/>
                  <a:lumOff val="10000"/>
                </a:srgbClr>
              </a:buClr>
              <a:defRPr/>
            </a:pPr>
            <a:r>
              <a:rPr lang="en-GB" sz="1600" b="1" dirty="0" smtClean="0">
                <a:solidFill>
                  <a:srgbClr val="000000"/>
                </a:solidFill>
                <a:latin typeface="Consolas"/>
              </a:rPr>
              <a:t>    String </a:t>
            </a:r>
            <a:r>
              <a:rPr lang="en-GB" sz="1600" b="1" dirty="0" smtClean="0">
                <a:solidFill>
                  <a:srgbClr val="6A3E3E"/>
                </a:solidFill>
                <a:latin typeface="Consolas"/>
              </a:rPr>
              <a:t>command</a:t>
            </a:r>
            <a:r>
              <a:rPr lang="en-GB" sz="1600" b="1" dirty="0" smtClean="0">
                <a:solidFill>
                  <a:srgbClr val="000000"/>
                </a:solidFill>
                <a:latin typeface="Consolas"/>
              </a:rPr>
              <a:t> = </a:t>
            </a:r>
            <a:r>
              <a:rPr lang="en-GB" sz="1600" b="1" dirty="0" err="1" smtClean="0">
                <a:solidFill>
                  <a:srgbClr val="6A3E3E"/>
                </a:solidFill>
                <a:latin typeface="Consolas"/>
              </a:rPr>
              <a:t>ae</a:t>
            </a:r>
            <a:r>
              <a:rPr lang="en-GB" sz="1600" b="1" dirty="0" err="1" smtClean="0">
                <a:solidFill>
                  <a:srgbClr val="000000"/>
                </a:solidFill>
                <a:latin typeface="Consolas"/>
              </a:rPr>
              <a:t>.getActionCommand</a:t>
            </a: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7F0055"/>
                </a:solidFill>
                <a:latin typeface="Consolas"/>
              </a:rPr>
              <a:t>    switch</a:t>
            </a:r>
            <a:r>
              <a:rPr lang="en-GB" sz="1600" b="1" dirty="0" smtClean="0">
                <a:solidFill>
                  <a:srgbClr val="000000"/>
                </a:solidFill>
                <a:latin typeface="Consolas"/>
              </a:rPr>
              <a:t> (</a:t>
            </a:r>
            <a:r>
              <a:rPr lang="en-GB" sz="1600" b="1" dirty="0" smtClean="0">
                <a:solidFill>
                  <a:srgbClr val="6A3E3E"/>
                </a:solidFill>
                <a:latin typeface="Consolas"/>
              </a:rPr>
              <a:t>command</a:t>
            </a:r>
            <a:r>
              <a:rPr lang="en-GB" sz="1600" b="1" dirty="0" smtClean="0">
                <a:solidFill>
                  <a:srgbClr val="000000"/>
                </a:solidFill>
                <a:latin typeface="Consolas"/>
              </a:rPr>
              <a:t>) {</a:t>
            </a:r>
          </a:p>
          <a:p>
            <a:pPr>
              <a:buClr>
                <a:srgbClr val="0A1419">
                  <a:lumMod val="90000"/>
                  <a:lumOff val="10000"/>
                </a:srgbClr>
              </a:buClr>
              <a:defRPr/>
            </a:pPr>
            <a:r>
              <a:rPr lang="en-GB" sz="1600" b="1" dirty="0" smtClean="0">
                <a:solidFill>
                  <a:srgbClr val="7F0055"/>
                </a:solidFill>
                <a:latin typeface="Consolas"/>
              </a:rPr>
              <a:t>      case</a:t>
            </a:r>
            <a:r>
              <a:rPr lang="en-GB" sz="1600" b="1" dirty="0" smtClean="0">
                <a:solidFill>
                  <a:srgbClr val="000000"/>
                </a:solidFill>
                <a:latin typeface="Consolas"/>
              </a:rPr>
              <a:t> </a:t>
            </a:r>
            <a:r>
              <a:rPr lang="en-GB" sz="1600" b="1" dirty="0" smtClean="0">
                <a:solidFill>
                  <a:srgbClr val="2A00FF"/>
                </a:solidFill>
                <a:latin typeface="Consolas"/>
              </a:rPr>
              <a:t>"OK"</a:t>
            </a:r>
            <a:r>
              <a:rPr lang="en-GB" sz="1600" b="1" dirty="0" smtClean="0">
                <a:solidFill>
                  <a:srgbClr val="000000"/>
                </a:solidFill>
                <a:latin typeface="Consolas"/>
              </a:rPr>
              <a:t>: </a:t>
            </a:r>
            <a:r>
              <a:rPr lang="en-GB" sz="1600" b="1" dirty="0" err="1" smtClean="0">
                <a:solidFill>
                  <a:srgbClr val="0000C0"/>
                </a:solidFill>
                <a:latin typeface="Consolas"/>
              </a:rPr>
              <a:t>statusLabel</a:t>
            </a:r>
            <a:r>
              <a:rPr lang="en-GB" sz="1600" b="1" dirty="0" err="1" smtClean="0">
                <a:solidFill>
                  <a:srgbClr val="000000"/>
                </a:solidFill>
                <a:latin typeface="Consolas"/>
              </a:rPr>
              <a:t>.setText</a:t>
            </a:r>
            <a:r>
              <a:rPr lang="en-GB" sz="1600" b="1" dirty="0" smtClean="0">
                <a:solidFill>
                  <a:srgbClr val="000000"/>
                </a:solidFill>
                <a:latin typeface="Consolas"/>
              </a:rPr>
              <a:t>(</a:t>
            </a:r>
            <a:r>
              <a:rPr lang="en-GB" sz="1600" b="1" dirty="0" smtClean="0">
                <a:solidFill>
                  <a:srgbClr val="2A00FF"/>
                </a:solidFill>
                <a:latin typeface="Consolas"/>
              </a:rPr>
              <a:t>"OK!"</a:t>
            </a: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7F0055"/>
                </a:solidFill>
                <a:latin typeface="Consolas"/>
              </a:rPr>
              <a:t>      break</a:t>
            </a: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7F0055"/>
                </a:solidFill>
                <a:latin typeface="Consolas"/>
              </a:rPr>
              <a:t>      case</a:t>
            </a:r>
            <a:r>
              <a:rPr lang="en-GB" sz="1600" b="1" dirty="0" smtClean="0">
                <a:solidFill>
                  <a:srgbClr val="000000"/>
                </a:solidFill>
                <a:latin typeface="Consolas"/>
              </a:rPr>
              <a:t> </a:t>
            </a:r>
            <a:r>
              <a:rPr lang="en-GB" sz="1600" b="1" dirty="0" smtClean="0">
                <a:solidFill>
                  <a:srgbClr val="2A00FF"/>
                </a:solidFill>
                <a:latin typeface="Consolas"/>
              </a:rPr>
              <a:t>"Submit"</a:t>
            </a:r>
            <a:r>
              <a:rPr lang="en-GB" sz="1600" b="1" dirty="0" smtClean="0">
                <a:solidFill>
                  <a:srgbClr val="000000"/>
                </a:solidFill>
                <a:latin typeface="Consolas"/>
              </a:rPr>
              <a:t>: </a:t>
            </a:r>
            <a:br>
              <a:rPr lang="en-GB" sz="1600" b="1" dirty="0" smtClean="0">
                <a:solidFill>
                  <a:srgbClr val="000000"/>
                </a:solidFill>
                <a:latin typeface="Consolas"/>
              </a:rPr>
            </a:br>
            <a:r>
              <a:rPr lang="en-GB" sz="1600" b="1" dirty="0" smtClean="0">
                <a:solidFill>
                  <a:srgbClr val="000000"/>
                </a:solidFill>
                <a:latin typeface="Consolas"/>
              </a:rPr>
              <a:t>        </a:t>
            </a:r>
            <a:r>
              <a:rPr lang="en-GB" sz="1600" b="1" dirty="0" err="1" smtClean="0">
                <a:solidFill>
                  <a:srgbClr val="0000C0"/>
                </a:solidFill>
                <a:latin typeface="Consolas"/>
              </a:rPr>
              <a:t>statusLabel</a:t>
            </a:r>
            <a:r>
              <a:rPr lang="en-GB" sz="1600" b="1" dirty="0" err="1" smtClean="0">
                <a:solidFill>
                  <a:srgbClr val="000000"/>
                </a:solidFill>
                <a:latin typeface="Consolas"/>
              </a:rPr>
              <a:t>.setText</a:t>
            </a:r>
            <a:r>
              <a:rPr lang="en-GB" sz="1600" b="1" dirty="0" smtClean="0">
                <a:solidFill>
                  <a:srgbClr val="000000"/>
                </a:solidFill>
                <a:latin typeface="Consolas"/>
              </a:rPr>
              <a:t>(</a:t>
            </a:r>
            <a:r>
              <a:rPr lang="en-GB" sz="1600" b="1" dirty="0" smtClean="0">
                <a:solidFill>
                  <a:srgbClr val="2A00FF"/>
                </a:solidFill>
                <a:latin typeface="Consolas"/>
              </a:rPr>
              <a:t>"Submitted!"</a:t>
            </a: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7F0055"/>
                </a:solidFill>
                <a:latin typeface="Consolas"/>
              </a:rPr>
              <a:t>      break</a:t>
            </a: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7F0055"/>
                </a:solidFill>
                <a:latin typeface="Consolas"/>
              </a:rPr>
              <a:t>      case</a:t>
            </a:r>
            <a:r>
              <a:rPr lang="en-GB" sz="1600" b="1" dirty="0" smtClean="0">
                <a:solidFill>
                  <a:srgbClr val="000000"/>
                </a:solidFill>
                <a:latin typeface="Consolas"/>
              </a:rPr>
              <a:t> </a:t>
            </a:r>
            <a:r>
              <a:rPr lang="en-GB" sz="1600" b="1" dirty="0" smtClean="0">
                <a:solidFill>
                  <a:srgbClr val="2A00FF"/>
                </a:solidFill>
                <a:latin typeface="Consolas"/>
              </a:rPr>
              <a:t>"Cancel"</a:t>
            </a:r>
            <a:r>
              <a:rPr lang="en-GB" sz="1600" b="1" dirty="0" smtClean="0">
                <a:solidFill>
                  <a:srgbClr val="000000"/>
                </a:solidFill>
                <a:latin typeface="Consolas"/>
              </a:rPr>
              <a:t>: </a:t>
            </a:r>
            <a:br>
              <a:rPr lang="en-GB" sz="1600" b="1" dirty="0" smtClean="0">
                <a:solidFill>
                  <a:srgbClr val="000000"/>
                </a:solidFill>
                <a:latin typeface="Consolas"/>
              </a:rPr>
            </a:br>
            <a:r>
              <a:rPr lang="en-GB" sz="1600" b="1" dirty="0" smtClean="0">
                <a:solidFill>
                  <a:srgbClr val="000000"/>
                </a:solidFill>
                <a:latin typeface="Consolas"/>
              </a:rPr>
              <a:t>        </a:t>
            </a:r>
            <a:r>
              <a:rPr lang="en-GB" sz="1600" b="1" dirty="0" err="1" smtClean="0">
                <a:solidFill>
                  <a:srgbClr val="0000C0"/>
                </a:solidFill>
                <a:latin typeface="Consolas"/>
              </a:rPr>
              <a:t>statusLabel</a:t>
            </a:r>
            <a:r>
              <a:rPr lang="en-GB" sz="1600" b="1" dirty="0" err="1" smtClean="0">
                <a:solidFill>
                  <a:srgbClr val="000000"/>
                </a:solidFill>
                <a:latin typeface="Consolas"/>
              </a:rPr>
              <a:t>.setText</a:t>
            </a:r>
            <a:r>
              <a:rPr lang="en-GB" sz="1600" b="1" dirty="0" smtClean="0">
                <a:solidFill>
                  <a:srgbClr val="000000"/>
                </a:solidFill>
                <a:latin typeface="Consolas"/>
              </a:rPr>
              <a:t>(</a:t>
            </a:r>
            <a:r>
              <a:rPr lang="en-GB" sz="1600" b="1" dirty="0" smtClean="0">
                <a:solidFill>
                  <a:srgbClr val="2A00FF"/>
                </a:solidFill>
                <a:latin typeface="Consolas"/>
              </a:rPr>
              <a:t>"Cancel not possible"</a:t>
            </a: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7F0055"/>
                </a:solidFill>
                <a:latin typeface="Consolas"/>
              </a:rPr>
              <a:t>      break</a:t>
            </a: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000000"/>
                </a:solidFill>
                <a:latin typeface="Consolas"/>
              </a:rPr>
              <a:t>} } }</a:t>
            </a:r>
            <a:endParaRPr lang="en-GB" sz="1600" b="1" dirty="0">
              <a:solidFill>
                <a:srgbClr val="F7F7F7">
                  <a:lumMod val="25000"/>
                </a:srgbClr>
              </a:solidFill>
            </a:endParaRPr>
          </a:p>
        </p:txBody>
      </p:sp>
    </p:spTree>
    <p:extLst>
      <p:ext uri="{BB962C8B-B14F-4D97-AF65-F5344CB8AC3E}">
        <p14:creationId xmlns:p14="http://schemas.microsoft.com/office/powerpoint/2010/main" val="11343935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When you run the program you should see the following window.</a:t>
            </a:r>
          </a:p>
          <a:p>
            <a:endParaRPr lang="en-GB" dirty="0"/>
          </a:p>
          <a:p>
            <a:r>
              <a:rPr lang="en-GB" dirty="0"/>
              <a:t>You can incorporate other components into a GUI and leverage them using event listeners.</a:t>
            </a:r>
          </a:p>
          <a:p>
            <a:endParaRPr lang="en-GB" dirty="0"/>
          </a:p>
          <a:p>
            <a:r>
              <a:rPr lang="en-GB" dirty="0"/>
              <a:t>The event listeners can interact with the rest of your code to make powerful GUI’s.</a:t>
            </a:r>
          </a:p>
        </p:txBody>
      </p:sp>
      <p:sp>
        <p:nvSpPr>
          <p:cNvPr id="3" name="Title 2"/>
          <p:cNvSpPr>
            <a:spLocks noGrp="1"/>
          </p:cNvSpPr>
          <p:nvPr>
            <p:ph type="title"/>
          </p:nvPr>
        </p:nvSpPr>
        <p:spPr/>
        <p:txBody>
          <a:bodyPr>
            <a:normAutofit fontScale="90000"/>
          </a:bodyPr>
          <a:lstStyle/>
          <a:p>
            <a:r>
              <a:rPr lang="en-GB" dirty="0" smtClean="0"/>
              <a:t>Running the Program</a:t>
            </a:r>
            <a:endParaRPr lang="en-GB" dirty="0"/>
          </a:p>
        </p:txBody>
      </p:sp>
      <p:pic>
        <p:nvPicPr>
          <p:cNvPr id="6" name="Picture Placeholder 6"/>
          <p:cNvPicPr>
            <a:picLocks noChangeAspect="1"/>
          </p:cNvPicPr>
          <p:nvPr/>
        </p:nvPicPr>
        <p:blipFill>
          <a:blip r:embed="rId3">
            <a:extLst>
              <a:ext uri="{28A0092B-C50C-407E-A947-70E740481C1C}">
                <a14:useLocalDpi xmlns:a14="http://schemas.microsoft.com/office/drawing/2010/main" val="0"/>
              </a:ext>
            </a:extLst>
          </a:blip>
          <a:srcRect l="5668" r="5668"/>
          <a:stretch>
            <a:fillRect/>
          </a:stretch>
        </p:blipFill>
        <p:spPr>
          <a:xfrm>
            <a:off x="7275591" y="1929600"/>
            <a:ext cx="3643923" cy="4121218"/>
          </a:xfrm>
          <a:prstGeom prst="rect">
            <a:avLst/>
          </a:prstGeom>
        </p:spPr>
      </p:pic>
    </p:spTree>
    <p:extLst>
      <p:ext uri="{BB962C8B-B14F-4D97-AF65-F5344CB8AC3E}">
        <p14:creationId xmlns:p14="http://schemas.microsoft.com/office/powerpoint/2010/main" val="30494351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Enumerated types are used as a clean way of storing data that has a finite number of valid values.</a:t>
            </a:r>
          </a:p>
          <a:p>
            <a:endParaRPr lang="en-GB" dirty="0"/>
          </a:p>
          <a:p>
            <a:r>
              <a:rPr lang="en-GB" dirty="0" err="1"/>
              <a:t>Enums</a:t>
            </a:r>
            <a:r>
              <a:rPr lang="en-GB" dirty="0"/>
              <a:t> should be defined in their own file to allow reuse across your application.</a:t>
            </a:r>
          </a:p>
          <a:p>
            <a:endParaRPr lang="en-GB" dirty="0"/>
          </a:p>
          <a:p>
            <a:r>
              <a:rPr lang="en-GB" dirty="0"/>
              <a:t>Java contains a lot of API’s that can be used to add functionality to your code.</a:t>
            </a:r>
          </a:p>
          <a:p>
            <a:endParaRPr lang="en-GB" dirty="0"/>
          </a:p>
          <a:p>
            <a:r>
              <a:rPr lang="en-GB" dirty="0"/>
              <a:t>If you separate your code into packages you will need to import across packages.</a:t>
            </a:r>
          </a:p>
        </p:txBody>
      </p:sp>
      <p:sp>
        <p:nvSpPr>
          <p:cNvPr id="3" name="Title 2"/>
          <p:cNvSpPr>
            <a:spLocks noGrp="1"/>
          </p:cNvSpPr>
          <p:nvPr>
            <p:ph type="title"/>
          </p:nvPr>
        </p:nvSpPr>
        <p:spPr/>
        <p:txBody>
          <a:bodyPr>
            <a:normAutofit fontScale="90000"/>
          </a:bodyPr>
          <a:lstStyle/>
          <a:p>
            <a:r>
              <a:rPr lang="en-GB" dirty="0" err="1" smtClean="0"/>
              <a:t>Enums</a:t>
            </a:r>
            <a:endParaRPr lang="en-GB" dirty="0"/>
          </a:p>
        </p:txBody>
      </p:sp>
      <p:sp>
        <p:nvSpPr>
          <p:cNvPr id="7" name="Content Placeholder 4"/>
          <p:cNvSpPr txBox="1">
            <a:spLocks/>
          </p:cNvSpPr>
          <p:nvPr/>
        </p:nvSpPr>
        <p:spPr>
          <a:xfrm>
            <a:off x="6639509" y="1929600"/>
            <a:ext cx="4727737" cy="4202259"/>
          </a:xfrm>
          <a:prstGeom prst="rect">
            <a:avLst/>
          </a:prstGeom>
          <a:solidFill>
            <a:schemeClr val="bg1">
              <a:lumMod val="95000"/>
            </a:scheme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1600" b="1" dirty="0" smtClean="0">
                <a:solidFill>
                  <a:srgbClr val="7F0055"/>
                </a:solidFill>
                <a:latin typeface="Consolas"/>
              </a:rPr>
              <a:t>public</a:t>
            </a:r>
            <a:r>
              <a:rPr lang="en-GB" sz="1600" b="1" dirty="0" smtClean="0">
                <a:solidFill>
                  <a:srgbClr val="000000"/>
                </a:solidFill>
                <a:latin typeface="Consolas"/>
              </a:rPr>
              <a:t> </a:t>
            </a:r>
            <a:r>
              <a:rPr lang="en-GB" sz="1600" b="1" dirty="0" err="1" smtClean="0">
                <a:solidFill>
                  <a:srgbClr val="7F0055"/>
                </a:solidFill>
                <a:latin typeface="Consolas"/>
              </a:rPr>
              <a:t>enum</a:t>
            </a:r>
            <a:r>
              <a:rPr lang="en-GB" sz="1600" b="1" dirty="0" smtClean="0">
                <a:solidFill>
                  <a:srgbClr val="000000"/>
                </a:solidFill>
                <a:latin typeface="Consolas"/>
              </a:rPr>
              <a:t> Day {</a:t>
            </a:r>
          </a:p>
          <a:p>
            <a:pPr>
              <a:buClr>
                <a:srgbClr val="0A1419">
                  <a:lumMod val="90000"/>
                  <a:lumOff val="10000"/>
                </a:srgbClr>
              </a:buClr>
              <a:defRPr/>
            </a:pPr>
            <a:r>
              <a:rPr lang="en-GB" sz="1600" b="1" i="1" dirty="0" smtClean="0">
                <a:solidFill>
                  <a:srgbClr val="0000C0"/>
                </a:solidFill>
                <a:latin typeface="Consolas"/>
              </a:rPr>
              <a:t>  MONDAY</a:t>
            </a:r>
            <a:r>
              <a:rPr lang="en-GB" sz="1600" b="1" dirty="0" smtClean="0">
                <a:solidFill>
                  <a:srgbClr val="000000"/>
                </a:solidFill>
                <a:latin typeface="Consolas"/>
              </a:rPr>
              <a:t>,</a:t>
            </a:r>
            <a:r>
              <a:rPr lang="en-GB" sz="1600" b="1" i="1" dirty="0" smtClean="0">
                <a:solidFill>
                  <a:srgbClr val="000000"/>
                </a:solidFill>
                <a:latin typeface="Consolas"/>
              </a:rPr>
              <a:t> </a:t>
            </a:r>
            <a:r>
              <a:rPr lang="en-GB" sz="1600" b="1" i="1" dirty="0" smtClean="0">
                <a:solidFill>
                  <a:srgbClr val="0000C0"/>
                </a:solidFill>
                <a:latin typeface="Consolas"/>
              </a:rPr>
              <a:t>TUESDAY</a:t>
            </a:r>
            <a:r>
              <a:rPr lang="en-GB" sz="1600" b="1" dirty="0" smtClean="0">
                <a:solidFill>
                  <a:srgbClr val="000000"/>
                </a:solidFill>
                <a:latin typeface="Consolas"/>
              </a:rPr>
              <a:t>,</a:t>
            </a:r>
            <a:r>
              <a:rPr lang="en-GB" sz="1600" b="1" i="1" dirty="0" smtClean="0">
                <a:solidFill>
                  <a:srgbClr val="000000"/>
                </a:solidFill>
                <a:latin typeface="Consolas"/>
              </a:rPr>
              <a:t> </a:t>
            </a:r>
            <a:r>
              <a:rPr lang="en-GB" sz="1600" b="1" i="1" dirty="0" smtClean="0">
                <a:solidFill>
                  <a:srgbClr val="0000C0"/>
                </a:solidFill>
                <a:latin typeface="Consolas"/>
              </a:rPr>
              <a:t>WEDNESDAY</a:t>
            </a:r>
            <a:r>
              <a:rPr lang="en-GB" sz="1600" b="1" dirty="0" smtClean="0">
                <a:solidFill>
                  <a:srgbClr val="000000"/>
                </a:solidFill>
                <a:latin typeface="Consolas"/>
              </a:rPr>
              <a:t>,</a:t>
            </a:r>
            <a:r>
              <a:rPr lang="en-GB" sz="1600" b="1" i="1" dirty="0" smtClean="0">
                <a:solidFill>
                  <a:srgbClr val="000000"/>
                </a:solidFill>
                <a:latin typeface="Consolas"/>
              </a:rPr>
              <a:t> </a:t>
            </a:r>
            <a:r>
              <a:rPr lang="en-GB" sz="1600" b="1" i="1" dirty="0" smtClean="0">
                <a:solidFill>
                  <a:srgbClr val="0000C0"/>
                </a:solidFill>
                <a:latin typeface="Consolas"/>
              </a:rPr>
              <a:t>THURSDAY</a:t>
            </a:r>
            <a:r>
              <a:rPr lang="en-GB" sz="1600" b="1" dirty="0" smtClean="0">
                <a:solidFill>
                  <a:srgbClr val="000000"/>
                </a:solidFill>
                <a:latin typeface="Consolas"/>
              </a:rPr>
              <a:t>,</a:t>
            </a:r>
            <a:r>
              <a:rPr lang="en-GB" sz="1600" b="1" i="1" dirty="0" smtClean="0">
                <a:solidFill>
                  <a:srgbClr val="000000"/>
                </a:solidFill>
                <a:latin typeface="Consolas"/>
              </a:rPr>
              <a:t> </a:t>
            </a:r>
            <a:br>
              <a:rPr lang="en-GB" sz="1600" b="1" i="1" dirty="0" smtClean="0">
                <a:solidFill>
                  <a:srgbClr val="000000"/>
                </a:solidFill>
                <a:latin typeface="Consolas"/>
              </a:rPr>
            </a:br>
            <a:r>
              <a:rPr lang="en-GB" sz="1600" b="1" i="1" dirty="0" smtClean="0">
                <a:solidFill>
                  <a:srgbClr val="000000"/>
                </a:solidFill>
                <a:latin typeface="Consolas"/>
              </a:rPr>
              <a:t>  </a:t>
            </a:r>
            <a:r>
              <a:rPr lang="en-GB" sz="1600" b="1" i="1" dirty="0" smtClean="0">
                <a:solidFill>
                  <a:srgbClr val="0000C0"/>
                </a:solidFill>
                <a:latin typeface="Consolas"/>
              </a:rPr>
              <a:t>FRIDAY</a:t>
            </a:r>
            <a:r>
              <a:rPr lang="en-GB" sz="1600" b="1" dirty="0" smtClean="0">
                <a:solidFill>
                  <a:srgbClr val="000000"/>
                </a:solidFill>
                <a:latin typeface="Consolas"/>
              </a:rPr>
              <a:t>,</a:t>
            </a:r>
            <a:r>
              <a:rPr lang="en-GB" sz="1600" b="1" i="1" dirty="0" smtClean="0">
                <a:solidFill>
                  <a:srgbClr val="000000"/>
                </a:solidFill>
                <a:latin typeface="Consolas"/>
              </a:rPr>
              <a:t> </a:t>
            </a:r>
            <a:r>
              <a:rPr lang="en-GB" sz="1600" b="1" i="1" dirty="0" smtClean="0">
                <a:solidFill>
                  <a:srgbClr val="0000C0"/>
                </a:solidFill>
                <a:latin typeface="Consolas"/>
              </a:rPr>
              <a:t>SATURDAY</a:t>
            </a:r>
            <a:r>
              <a:rPr lang="en-GB" sz="1600" b="1" dirty="0" smtClean="0">
                <a:solidFill>
                  <a:srgbClr val="000000"/>
                </a:solidFill>
                <a:latin typeface="Consolas"/>
              </a:rPr>
              <a:t>,</a:t>
            </a:r>
            <a:r>
              <a:rPr lang="en-GB" sz="1600" b="1" i="1" dirty="0" smtClean="0">
                <a:solidFill>
                  <a:srgbClr val="000000"/>
                </a:solidFill>
                <a:latin typeface="Consolas"/>
              </a:rPr>
              <a:t> </a:t>
            </a:r>
            <a:r>
              <a:rPr lang="en-GB" sz="1600" b="1" i="1" dirty="0" smtClean="0">
                <a:solidFill>
                  <a:srgbClr val="0000C0"/>
                </a:solidFill>
                <a:highlight>
                  <a:srgbClr val="D4D4D4"/>
                </a:highlight>
                <a:latin typeface="Consolas"/>
              </a:rPr>
              <a:t>SUNDAY</a:t>
            </a:r>
          </a:p>
          <a:p>
            <a:pPr>
              <a:buClr>
                <a:srgbClr val="0A1419">
                  <a:lumMod val="90000"/>
                  <a:lumOff val="10000"/>
                </a:srgbClr>
              </a:buClr>
              <a:defRPr/>
            </a:pPr>
            <a:r>
              <a:rPr lang="en-GB" sz="1600" b="1" dirty="0" smtClean="0">
                <a:solidFill>
                  <a:srgbClr val="000000"/>
                </a:solidFill>
                <a:latin typeface="Consolas"/>
              </a:rPr>
              <a:t>}</a:t>
            </a:r>
            <a:endParaRPr lang="en-GB" sz="1600" b="1" dirty="0" smtClean="0">
              <a:solidFill>
                <a:srgbClr val="F7F7F7">
                  <a:lumMod val="25000"/>
                </a:srgbClr>
              </a:solidFill>
            </a:endParaRPr>
          </a:p>
          <a:p>
            <a:pPr>
              <a:buClr>
                <a:srgbClr val="0A1419">
                  <a:lumMod val="90000"/>
                  <a:lumOff val="10000"/>
                </a:srgbClr>
              </a:buClr>
              <a:defRPr/>
            </a:pPr>
            <a:endParaRPr lang="en-GB" sz="1600" b="1" dirty="0" smtClean="0">
              <a:solidFill>
                <a:srgbClr val="F7F7F7">
                  <a:lumMod val="25000"/>
                </a:srgbClr>
              </a:solidFill>
            </a:endParaRPr>
          </a:p>
          <a:p>
            <a:pPr>
              <a:buClr>
                <a:srgbClr val="0A1419">
                  <a:lumMod val="90000"/>
                  <a:lumOff val="10000"/>
                </a:srgbClr>
              </a:buClr>
              <a:defRPr/>
            </a:pPr>
            <a:endParaRPr lang="en-GB" sz="1600" b="1" dirty="0" smtClean="0">
              <a:solidFill>
                <a:srgbClr val="F7F7F7">
                  <a:lumMod val="25000"/>
                </a:srgbClr>
              </a:solidFill>
            </a:endParaRPr>
          </a:p>
          <a:p>
            <a:pPr>
              <a:buClr>
                <a:srgbClr val="0A1419">
                  <a:lumMod val="90000"/>
                  <a:lumOff val="10000"/>
                </a:srgbClr>
              </a:buClr>
              <a:defRPr/>
            </a:pPr>
            <a:r>
              <a:rPr lang="en-GB" sz="1600" b="1" dirty="0" smtClean="0">
                <a:solidFill>
                  <a:srgbClr val="F7F7F7">
                    <a:lumMod val="25000"/>
                  </a:srgbClr>
                </a:solidFill>
              </a:rPr>
              <a:t>----------------------------------------</a:t>
            </a:r>
          </a:p>
          <a:p>
            <a:pPr>
              <a:buClr>
                <a:srgbClr val="0A1419">
                  <a:lumMod val="90000"/>
                  <a:lumOff val="10000"/>
                </a:srgbClr>
              </a:buClr>
              <a:defRPr/>
            </a:pPr>
            <a:endParaRPr lang="en-GB" sz="1600" b="1" dirty="0" smtClean="0">
              <a:solidFill>
                <a:srgbClr val="F7F7F7">
                  <a:lumMod val="25000"/>
                </a:srgbClr>
              </a:solidFill>
            </a:endParaRPr>
          </a:p>
          <a:p>
            <a:pPr>
              <a:buClr>
                <a:srgbClr val="0A1419">
                  <a:lumMod val="90000"/>
                  <a:lumOff val="10000"/>
                </a:srgbClr>
              </a:buClr>
              <a:defRPr/>
            </a:pPr>
            <a:r>
              <a:rPr lang="en-GB" sz="1600" b="1" dirty="0" smtClean="0">
                <a:solidFill>
                  <a:srgbClr val="7F0055"/>
                </a:solidFill>
                <a:latin typeface="Consolas"/>
              </a:rPr>
              <a:t>public</a:t>
            </a:r>
            <a:r>
              <a:rPr lang="en-GB" sz="1600" b="1" dirty="0" smtClean="0">
                <a:solidFill>
                  <a:srgbClr val="000000"/>
                </a:solidFill>
                <a:latin typeface="Consolas"/>
              </a:rPr>
              <a:t> </a:t>
            </a:r>
            <a:r>
              <a:rPr lang="en-GB" sz="1600" b="1" dirty="0" smtClean="0">
                <a:solidFill>
                  <a:srgbClr val="7F0055"/>
                </a:solidFill>
                <a:latin typeface="Consolas"/>
              </a:rPr>
              <a:t>void </a:t>
            </a:r>
            <a:r>
              <a:rPr lang="en-GB" sz="1600" b="1" dirty="0" err="1" smtClean="0">
                <a:solidFill>
                  <a:srgbClr val="000000"/>
                </a:solidFill>
                <a:latin typeface="Consolas"/>
              </a:rPr>
              <a:t>ExampleMethod</a:t>
            </a:r>
            <a:endParaRPr lang="en-GB" sz="1600" b="1" dirty="0" smtClean="0">
              <a:solidFill>
                <a:srgbClr val="000000"/>
              </a:solidFill>
              <a:latin typeface="Consolas"/>
            </a:endParaRPr>
          </a:p>
          <a:p>
            <a:pPr>
              <a:buClr>
                <a:srgbClr val="0A1419">
                  <a:lumMod val="90000"/>
                  <a:lumOff val="10000"/>
                </a:srgbClr>
              </a:buClr>
              <a:defRPr/>
            </a:pPr>
            <a:r>
              <a:rPr lang="en-GB" sz="1600" b="1" dirty="0" smtClean="0">
                <a:solidFill>
                  <a:srgbClr val="000000"/>
                </a:solidFill>
                <a:latin typeface="Consolas"/>
              </a:rPr>
              <a:t>{</a:t>
            </a:r>
          </a:p>
          <a:p>
            <a:pPr>
              <a:buClr>
                <a:srgbClr val="0A1419">
                  <a:lumMod val="90000"/>
                  <a:lumOff val="10000"/>
                </a:srgbClr>
              </a:buClr>
              <a:defRPr/>
            </a:pPr>
            <a:r>
              <a:rPr lang="en-GB" sz="1600" b="1" dirty="0" smtClean="0">
                <a:solidFill>
                  <a:srgbClr val="000000"/>
                </a:solidFill>
                <a:latin typeface="Courier New" panose="02070309020205020404" pitchFamily="49" charset="0"/>
              </a:rPr>
              <a:t>  Day </a:t>
            </a:r>
            <a:r>
              <a:rPr lang="en-GB" sz="1600" b="1" dirty="0" err="1" smtClean="0">
                <a:solidFill>
                  <a:srgbClr val="6A3E3E"/>
                </a:solidFill>
                <a:latin typeface="Courier New" panose="02070309020205020404" pitchFamily="49" charset="0"/>
              </a:rPr>
              <a:t>day</a:t>
            </a:r>
            <a:r>
              <a:rPr lang="en-GB" sz="1600" b="1" dirty="0" smtClean="0">
                <a:solidFill>
                  <a:srgbClr val="000000"/>
                </a:solidFill>
                <a:latin typeface="Courier New" panose="02070309020205020404" pitchFamily="49" charset="0"/>
              </a:rPr>
              <a:t> = </a:t>
            </a:r>
            <a:r>
              <a:rPr lang="en-GB" sz="1600" b="1" dirty="0" err="1" smtClean="0">
                <a:solidFill>
                  <a:srgbClr val="000000"/>
                </a:solidFill>
                <a:latin typeface="Courier New" panose="02070309020205020404" pitchFamily="49" charset="0"/>
              </a:rPr>
              <a:t>Day.</a:t>
            </a:r>
            <a:r>
              <a:rPr lang="en-GB" sz="1600" b="1" i="1" dirty="0" err="1" smtClean="0">
                <a:solidFill>
                  <a:srgbClr val="0000C0"/>
                </a:solidFill>
                <a:latin typeface="Courier New" panose="02070309020205020404" pitchFamily="49" charset="0"/>
              </a:rPr>
              <a:t>FRIDAY</a:t>
            </a:r>
            <a:r>
              <a:rPr lang="en-GB" sz="1600" b="1" i="1" dirty="0" smtClean="0">
                <a:solidFill>
                  <a:srgbClr val="000000"/>
                </a:solidFill>
                <a:latin typeface="Courier New" panose="02070309020205020404" pitchFamily="49" charset="0"/>
              </a:rPr>
              <a:t>;</a:t>
            </a:r>
          </a:p>
          <a:p>
            <a:pPr>
              <a:buClr>
                <a:srgbClr val="0A1419">
                  <a:lumMod val="90000"/>
                  <a:lumOff val="10000"/>
                </a:srgbClr>
              </a:buClr>
              <a:defRPr/>
            </a:pPr>
            <a:endParaRPr lang="en-GB" sz="1600" b="1" i="1" dirty="0" smtClean="0">
              <a:solidFill>
                <a:srgbClr val="000000"/>
              </a:solidFill>
              <a:latin typeface="Courier New" panose="02070309020205020404" pitchFamily="49" charset="0"/>
            </a:endParaRPr>
          </a:p>
          <a:p>
            <a:pPr>
              <a:buClr>
                <a:srgbClr val="0A1419">
                  <a:lumMod val="90000"/>
                  <a:lumOff val="10000"/>
                </a:srgbClr>
              </a:buClr>
              <a:defRPr/>
            </a:pPr>
            <a:r>
              <a:rPr lang="en-GB" sz="1600" b="1" dirty="0" smtClean="0">
                <a:solidFill>
                  <a:srgbClr val="7F0055"/>
                </a:solidFill>
                <a:latin typeface="Courier New" panose="02070309020205020404" pitchFamily="49" charset="0"/>
              </a:rPr>
              <a:t>  if</a:t>
            </a:r>
            <a:r>
              <a:rPr lang="en-GB" sz="1600" b="1" dirty="0" smtClean="0">
                <a:solidFill>
                  <a:srgbClr val="000000"/>
                </a:solidFill>
                <a:latin typeface="Courier New" panose="02070309020205020404" pitchFamily="49" charset="0"/>
              </a:rPr>
              <a:t>(</a:t>
            </a:r>
            <a:r>
              <a:rPr lang="en-GB" sz="1600" b="1" dirty="0" smtClean="0">
                <a:solidFill>
                  <a:srgbClr val="6A3E3E"/>
                </a:solidFill>
                <a:latin typeface="Courier New" panose="02070309020205020404" pitchFamily="49" charset="0"/>
              </a:rPr>
              <a:t>day</a:t>
            </a:r>
            <a:r>
              <a:rPr lang="en-GB" sz="1600" b="1" dirty="0" smtClean="0">
                <a:solidFill>
                  <a:srgbClr val="000000"/>
                </a:solidFill>
                <a:latin typeface="Courier New" panose="02070309020205020404" pitchFamily="49" charset="0"/>
              </a:rPr>
              <a:t> == </a:t>
            </a:r>
            <a:r>
              <a:rPr lang="en-GB" sz="1600" b="1" dirty="0" err="1" smtClean="0">
                <a:solidFill>
                  <a:srgbClr val="000000"/>
                </a:solidFill>
                <a:latin typeface="Courier New" panose="02070309020205020404" pitchFamily="49" charset="0"/>
              </a:rPr>
              <a:t>Day.</a:t>
            </a:r>
            <a:r>
              <a:rPr lang="en-GB" sz="1600" b="1" i="1" dirty="0" err="1" smtClean="0">
                <a:solidFill>
                  <a:srgbClr val="0000C0"/>
                </a:solidFill>
                <a:latin typeface="Courier New" panose="02070309020205020404" pitchFamily="49" charset="0"/>
              </a:rPr>
              <a:t>FRIDAY</a:t>
            </a:r>
            <a:r>
              <a:rPr lang="en-GB" sz="1600" b="1" i="1" dirty="0" smtClean="0">
                <a:solidFill>
                  <a:srgbClr val="000000"/>
                </a:solidFill>
                <a:latin typeface="Courier New" panose="02070309020205020404" pitchFamily="49" charset="0"/>
              </a:rPr>
              <a:t>){</a:t>
            </a:r>
          </a:p>
          <a:p>
            <a:pPr>
              <a:buClr>
                <a:srgbClr val="0A1419">
                  <a:lumMod val="90000"/>
                  <a:lumOff val="10000"/>
                </a:srgbClr>
              </a:buClr>
              <a:defRPr/>
            </a:pPr>
            <a:r>
              <a:rPr lang="en-GB" sz="1600" b="1" dirty="0" smtClean="0">
                <a:solidFill>
                  <a:srgbClr val="3F7F5F"/>
                </a:solidFill>
                <a:latin typeface="Courier New" panose="02070309020205020404" pitchFamily="49" charset="0"/>
              </a:rPr>
              <a:t>	//its </a:t>
            </a:r>
            <a:r>
              <a:rPr lang="en-GB" sz="1600" b="1" u="sng" dirty="0" err="1" smtClean="0">
                <a:solidFill>
                  <a:srgbClr val="3F7F5F"/>
                </a:solidFill>
                <a:latin typeface="Courier New" panose="02070309020205020404" pitchFamily="49" charset="0"/>
              </a:rPr>
              <a:t>friday</a:t>
            </a:r>
            <a:r>
              <a:rPr lang="en-GB" sz="1600" b="1" u="sng" dirty="0" smtClean="0">
                <a:solidFill>
                  <a:srgbClr val="3F7F5F"/>
                </a:solidFill>
                <a:latin typeface="Courier New" panose="02070309020205020404" pitchFamily="49" charset="0"/>
              </a:rPr>
              <a:t>!</a:t>
            </a:r>
          </a:p>
          <a:p>
            <a:pPr>
              <a:buClr>
                <a:srgbClr val="0A1419">
                  <a:lumMod val="90000"/>
                  <a:lumOff val="10000"/>
                </a:srgbClr>
              </a:buClr>
              <a:defRPr/>
            </a:pPr>
            <a:r>
              <a:rPr lang="en-GB" sz="1600" b="1" dirty="0" smtClean="0">
                <a:solidFill>
                  <a:srgbClr val="000000"/>
                </a:solidFill>
                <a:latin typeface="Courier New" panose="02070309020205020404" pitchFamily="49" charset="0"/>
              </a:rPr>
              <a:t>  }</a:t>
            </a:r>
          </a:p>
          <a:p>
            <a:pPr>
              <a:buClr>
                <a:srgbClr val="0A1419">
                  <a:lumMod val="90000"/>
                  <a:lumOff val="10000"/>
                </a:srgbClr>
              </a:buClr>
              <a:defRPr/>
            </a:pPr>
            <a:r>
              <a:rPr lang="en-GB" sz="1600" b="1" dirty="0" smtClean="0">
                <a:solidFill>
                  <a:srgbClr val="000000"/>
                </a:solidFill>
                <a:latin typeface="Courier New" panose="02070309020205020404" pitchFamily="49" charset="0"/>
              </a:rPr>
              <a:t>}</a:t>
            </a:r>
            <a:endParaRPr lang="en-GB" sz="1600" b="1" dirty="0">
              <a:solidFill>
                <a:srgbClr val="F7F7F7">
                  <a:lumMod val="25000"/>
                </a:srgbClr>
              </a:solidFill>
            </a:endParaRPr>
          </a:p>
        </p:txBody>
      </p:sp>
    </p:spTree>
    <p:extLst>
      <p:ext uri="{BB962C8B-B14F-4D97-AF65-F5344CB8AC3E}">
        <p14:creationId xmlns:p14="http://schemas.microsoft.com/office/powerpoint/2010/main" val="26592141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marL="308610" indent="-308610">
              <a:buClr>
                <a:srgbClr val="0070C0"/>
              </a:buClr>
              <a:buFont typeface="Wingdings" pitchFamily="2" charset="2"/>
              <a:buChar char="§"/>
            </a:pPr>
            <a:r>
              <a:rPr lang="en-GB" dirty="0">
                <a:solidFill>
                  <a:schemeClr val="tx1"/>
                </a:solidFill>
              </a:rPr>
              <a:t>Bitwise/</a:t>
            </a:r>
            <a:r>
              <a:rPr lang="en-GB" dirty="0" err="1">
                <a:solidFill>
                  <a:schemeClr val="tx1"/>
                </a:solidFill>
              </a:rPr>
              <a:t>Bitshift</a:t>
            </a:r>
            <a:r>
              <a:rPr lang="en-GB" dirty="0">
                <a:solidFill>
                  <a:schemeClr val="tx1"/>
                </a:solidFill>
              </a:rPr>
              <a:t> operators perform operations on integral types.</a:t>
            </a:r>
          </a:p>
          <a:p>
            <a:pPr marL="308610" indent="-308610">
              <a:buClr>
                <a:srgbClr val="0070C0"/>
              </a:buClr>
              <a:buFont typeface="Wingdings" pitchFamily="2" charset="2"/>
              <a:buChar char="§"/>
            </a:pPr>
            <a:endParaRPr lang="en-GB" dirty="0">
              <a:solidFill>
                <a:schemeClr val="tx1"/>
              </a:solidFill>
            </a:endParaRPr>
          </a:p>
          <a:p>
            <a:pPr marL="308610" indent="-308610">
              <a:buClr>
                <a:srgbClr val="0070C0"/>
              </a:buClr>
              <a:buFont typeface="Wingdings" pitchFamily="2" charset="2"/>
              <a:buChar char="§"/>
            </a:pPr>
            <a:r>
              <a:rPr lang="en-GB" dirty="0">
                <a:solidFill>
                  <a:schemeClr val="tx1"/>
                </a:solidFill>
              </a:rPr>
              <a:t>Bitwise operators - </a:t>
            </a:r>
            <a:r>
              <a:rPr lang="en-GB" b="1" dirty="0">
                <a:solidFill>
                  <a:schemeClr val="tx1"/>
                </a:solidFill>
              </a:rPr>
              <a:t>~ , &amp; , ^ , |</a:t>
            </a:r>
            <a:endParaRPr lang="en-GB" dirty="0">
              <a:solidFill>
                <a:schemeClr val="tx1"/>
              </a:solidFill>
            </a:endParaRPr>
          </a:p>
          <a:p>
            <a:pPr marL="308610" indent="-308610">
              <a:buClr>
                <a:srgbClr val="0070C0"/>
              </a:buClr>
              <a:buFont typeface="Wingdings" pitchFamily="2" charset="2"/>
              <a:buChar char="§"/>
            </a:pPr>
            <a:r>
              <a:rPr lang="en-GB" dirty="0" err="1">
                <a:solidFill>
                  <a:schemeClr val="tx1"/>
                </a:solidFill>
              </a:rPr>
              <a:t>Bitshift</a:t>
            </a:r>
            <a:r>
              <a:rPr lang="en-GB" dirty="0">
                <a:solidFill>
                  <a:schemeClr val="tx1"/>
                </a:solidFill>
              </a:rPr>
              <a:t> operators - </a:t>
            </a:r>
            <a:r>
              <a:rPr lang="en-GB" b="1" dirty="0">
                <a:solidFill>
                  <a:schemeClr val="tx1"/>
                </a:solidFill>
              </a:rPr>
              <a:t>&lt;&lt; , &gt;&gt; , &lt;&lt;&lt; , &gt;&gt;&gt;</a:t>
            </a:r>
            <a:endParaRPr lang="en-GB" dirty="0">
              <a:solidFill>
                <a:schemeClr val="tx1"/>
              </a:solidFill>
            </a:endParaRPr>
          </a:p>
        </p:txBody>
      </p:sp>
      <p:sp>
        <p:nvSpPr>
          <p:cNvPr id="3" name="Title 2"/>
          <p:cNvSpPr>
            <a:spLocks noGrp="1"/>
          </p:cNvSpPr>
          <p:nvPr>
            <p:ph type="title"/>
          </p:nvPr>
        </p:nvSpPr>
        <p:spPr/>
        <p:txBody>
          <a:bodyPr>
            <a:normAutofit fontScale="90000"/>
          </a:bodyPr>
          <a:lstStyle/>
          <a:p>
            <a:r>
              <a:rPr lang="en-GB" dirty="0" smtClean="0"/>
              <a:t>Bitwise Operators</a:t>
            </a:r>
            <a:endParaRPr lang="en-GB" dirty="0"/>
          </a:p>
        </p:txBody>
      </p:sp>
    </p:spTree>
    <p:extLst>
      <p:ext uri="{BB962C8B-B14F-4D97-AF65-F5344CB8AC3E}">
        <p14:creationId xmlns:p14="http://schemas.microsoft.com/office/powerpoint/2010/main" val="18363865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a:buClr>
                <a:srgbClr val="0070C0"/>
              </a:buClr>
            </a:pPr>
            <a:r>
              <a:rPr lang="en-GB" dirty="0">
                <a:solidFill>
                  <a:schemeClr val="tx1"/>
                </a:solidFill>
              </a:rPr>
              <a:t>~  -  is a unary bitwise complement operator, used to invert a bit pattern.</a:t>
            </a:r>
          </a:p>
          <a:p>
            <a:pPr marL="308610" indent="-308610">
              <a:buClr>
                <a:srgbClr val="0070C0"/>
              </a:buClr>
              <a:buFont typeface="Wingdings" pitchFamily="2" charset="2"/>
              <a:buChar char="§"/>
            </a:pPr>
            <a:endParaRPr lang="en-GB" dirty="0">
              <a:solidFill>
                <a:schemeClr val="tx1"/>
              </a:solidFill>
            </a:endParaRPr>
          </a:p>
        </p:txBody>
      </p:sp>
      <p:sp>
        <p:nvSpPr>
          <p:cNvPr id="3" name="Title 2"/>
          <p:cNvSpPr>
            <a:spLocks noGrp="1"/>
          </p:cNvSpPr>
          <p:nvPr>
            <p:ph type="title"/>
          </p:nvPr>
        </p:nvSpPr>
        <p:spPr/>
        <p:txBody>
          <a:bodyPr>
            <a:normAutofit fontScale="90000"/>
          </a:bodyPr>
          <a:lstStyle/>
          <a:p>
            <a:r>
              <a:rPr lang="en-GB" dirty="0" smtClean="0"/>
              <a:t>Bitwise Operators - ~</a:t>
            </a:r>
            <a:endParaRPr lang="en-GB" dirty="0"/>
          </a:p>
        </p:txBody>
      </p:sp>
      <p:sp>
        <p:nvSpPr>
          <p:cNvPr id="5" name="Content Placeholder 4"/>
          <p:cNvSpPr>
            <a:spLocks noGrp="1"/>
          </p:cNvSpPr>
          <p:nvPr>
            <p:ph sz="quarter" idx="16"/>
          </p:nvPr>
        </p:nvSpPr>
        <p:spPr>
          <a:solidFill>
            <a:schemeClr val="bg1">
              <a:lumMod val="95000"/>
            </a:schemeClr>
          </a:solidFill>
        </p:spPr>
        <p:txBody>
          <a:bodyPr/>
          <a:lstStyle/>
          <a:p>
            <a:pPr marL="0" indent="0">
              <a:buNone/>
            </a:pP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6A3E3E"/>
                </a:solidFill>
                <a:latin typeface="Courier New" panose="02070309020205020404" pitchFamily="49" charset="0"/>
              </a:rPr>
              <a:t>a</a:t>
            </a:r>
            <a:r>
              <a:rPr lang="en-GB" sz="2000" b="1" dirty="0">
                <a:solidFill>
                  <a:srgbClr val="000000"/>
                </a:solidFill>
                <a:latin typeface="Courier New" panose="02070309020205020404" pitchFamily="49" charset="0"/>
              </a:rPr>
              <a:t> = 60; </a:t>
            </a:r>
            <a:r>
              <a:rPr lang="en-GB" sz="2000" b="1" dirty="0" smtClean="0">
                <a:solidFill>
                  <a:srgbClr val="3F7F5F"/>
                </a:solidFill>
                <a:latin typeface="Courier New" panose="02070309020205020404" pitchFamily="49" charset="0"/>
              </a:rPr>
              <a:t>// </a:t>
            </a:r>
            <a:r>
              <a:rPr lang="en-GB" sz="2000" b="1" dirty="0">
                <a:solidFill>
                  <a:srgbClr val="3F7F5F"/>
                </a:solidFill>
                <a:latin typeface="Courier New" panose="02070309020205020404" pitchFamily="49" charset="0"/>
              </a:rPr>
              <a:t>60 = 0011 1100</a:t>
            </a:r>
          </a:p>
          <a:p>
            <a:pPr marL="0" indent="0">
              <a:buNone/>
            </a:pP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6A3E3E"/>
                </a:solidFill>
                <a:latin typeface="Courier New" panose="02070309020205020404" pitchFamily="49" charset="0"/>
              </a:rPr>
              <a:t>b</a:t>
            </a:r>
            <a:r>
              <a:rPr lang="en-GB" sz="2000" b="1" dirty="0">
                <a:solidFill>
                  <a:srgbClr val="000000"/>
                </a:solidFill>
                <a:latin typeface="Courier New" panose="02070309020205020404" pitchFamily="49" charset="0"/>
              </a:rPr>
              <a:t> = ~</a:t>
            </a:r>
            <a:r>
              <a:rPr lang="en-GB" sz="2000" b="1" dirty="0">
                <a:solidFill>
                  <a:srgbClr val="6A3E3E"/>
                </a:solidFill>
                <a:latin typeface="Courier New" panose="02070309020205020404" pitchFamily="49" charset="0"/>
              </a:rPr>
              <a:t>a</a:t>
            </a:r>
            <a:r>
              <a:rPr lang="en-GB" sz="2000" b="1" dirty="0">
                <a:solidFill>
                  <a:srgbClr val="000000"/>
                </a:solidFill>
                <a:latin typeface="Courier New" panose="02070309020205020404" pitchFamily="49" charset="0"/>
              </a:rPr>
              <a:t>;</a:t>
            </a:r>
          </a:p>
          <a:p>
            <a:pPr marL="0" indent="0">
              <a:buNone/>
            </a:pPr>
            <a:r>
              <a:rPr lang="en-GB" sz="2000" b="1" dirty="0">
                <a:solidFill>
                  <a:srgbClr val="000000"/>
                </a:solidFill>
                <a:latin typeface="Courier New" panose="02070309020205020404" pitchFamily="49" charset="0"/>
              </a:rPr>
              <a:t>System.</a:t>
            </a:r>
            <a:r>
              <a:rPr lang="en-GB" sz="2000" b="1" i="1" dirty="0">
                <a:solidFill>
                  <a:srgbClr val="0000C0"/>
                </a:solidFill>
                <a:latin typeface="Courier New" panose="02070309020205020404" pitchFamily="49" charset="0"/>
              </a:rPr>
              <a:t>out</a:t>
            </a:r>
            <a:r>
              <a:rPr lang="en-GB" sz="2000" b="1" i="1" dirty="0">
                <a:solidFill>
                  <a:srgbClr val="000000"/>
                </a:solidFill>
                <a:latin typeface="Courier New" panose="02070309020205020404" pitchFamily="49" charset="0"/>
              </a:rPr>
              <a:t>.println(</a:t>
            </a:r>
            <a:r>
              <a:rPr lang="en-GB" sz="2000" b="1" i="1" dirty="0">
                <a:solidFill>
                  <a:srgbClr val="6A3E3E"/>
                </a:solidFill>
                <a:latin typeface="Courier New" panose="02070309020205020404" pitchFamily="49" charset="0"/>
              </a:rPr>
              <a:t>b</a:t>
            </a:r>
            <a:r>
              <a:rPr lang="en-GB" sz="2000" b="1" i="1" dirty="0">
                <a:solidFill>
                  <a:srgbClr val="000000"/>
                </a:solidFill>
                <a:latin typeface="Courier New" panose="02070309020205020404" pitchFamily="49" charset="0"/>
              </a:rPr>
              <a:t>);</a:t>
            </a:r>
          </a:p>
          <a:p>
            <a:pPr marL="0" indent="0">
              <a:buNone/>
            </a:pPr>
            <a:r>
              <a:rPr lang="en-GB" sz="2000" b="1" dirty="0">
                <a:solidFill>
                  <a:srgbClr val="3F7F5F"/>
                </a:solidFill>
                <a:latin typeface="Courier New" panose="02070309020205020404" pitchFamily="49" charset="0"/>
              </a:rPr>
              <a:t>//outputs -61 = 1100 0011</a:t>
            </a:r>
            <a:endParaRPr lang="en-GB" b="1" dirty="0"/>
          </a:p>
        </p:txBody>
      </p:sp>
    </p:spTree>
    <p:extLst>
      <p:ext uri="{BB962C8B-B14F-4D97-AF65-F5344CB8AC3E}">
        <p14:creationId xmlns:p14="http://schemas.microsoft.com/office/powerpoint/2010/main" val="25977368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a:buClr>
                <a:srgbClr val="0C3C8A"/>
              </a:buClr>
            </a:pPr>
            <a:r>
              <a:rPr lang="en-GB" b="1" dirty="0">
                <a:solidFill>
                  <a:schemeClr val="tx1"/>
                </a:solidFill>
              </a:rPr>
              <a:t>&amp;</a:t>
            </a:r>
            <a:r>
              <a:rPr lang="en-GB" dirty="0">
                <a:solidFill>
                  <a:schemeClr val="tx1"/>
                </a:solidFill>
              </a:rPr>
              <a:t> performs a bitwise AND </a:t>
            </a:r>
            <a:r>
              <a:rPr lang="en-GB" dirty="0" smtClean="0">
                <a:solidFill>
                  <a:schemeClr val="tx1"/>
                </a:solidFill>
              </a:rPr>
              <a:t>operation</a:t>
            </a:r>
            <a:endParaRPr lang="en-GB" dirty="0">
              <a:solidFill>
                <a:schemeClr val="tx1"/>
              </a:solidFill>
            </a:endParaRPr>
          </a:p>
        </p:txBody>
      </p:sp>
      <p:sp>
        <p:nvSpPr>
          <p:cNvPr id="4" name="Content Placeholder 3"/>
          <p:cNvSpPr>
            <a:spLocks noGrp="1"/>
          </p:cNvSpPr>
          <p:nvPr>
            <p:ph sz="quarter" idx="16"/>
          </p:nvPr>
        </p:nvSpPr>
        <p:spPr>
          <a:solidFill>
            <a:schemeClr val="bg1">
              <a:lumMod val="95000"/>
            </a:schemeClr>
          </a:solidFill>
        </p:spPr>
        <p:txBody>
          <a:bodyPr/>
          <a:lstStyle/>
          <a:p>
            <a:pPr marL="0" indent="0">
              <a:buNone/>
            </a:pP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6A3E3E"/>
                </a:solidFill>
                <a:latin typeface="Courier New" panose="02070309020205020404" pitchFamily="49" charset="0"/>
              </a:rPr>
              <a:t>a</a:t>
            </a:r>
            <a:r>
              <a:rPr lang="en-GB" sz="2000" b="1" dirty="0">
                <a:solidFill>
                  <a:srgbClr val="000000"/>
                </a:solidFill>
                <a:latin typeface="Courier New" panose="02070309020205020404" pitchFamily="49" charset="0"/>
              </a:rPr>
              <a:t> = 60; </a:t>
            </a:r>
            <a:r>
              <a:rPr lang="en-GB" sz="2000" b="1" dirty="0">
                <a:solidFill>
                  <a:srgbClr val="3F7F5F"/>
                </a:solidFill>
                <a:latin typeface="Courier New" panose="02070309020205020404" pitchFamily="49" charset="0"/>
              </a:rPr>
              <a:t>//0011 1100</a:t>
            </a:r>
          </a:p>
          <a:p>
            <a:pPr marL="0" indent="0">
              <a:buNone/>
            </a:pP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6A3E3E"/>
                </a:solidFill>
                <a:latin typeface="Courier New" panose="02070309020205020404" pitchFamily="49" charset="0"/>
              </a:rPr>
              <a:t>b</a:t>
            </a:r>
            <a:r>
              <a:rPr lang="en-GB" sz="2000" b="1" dirty="0">
                <a:solidFill>
                  <a:srgbClr val="000000"/>
                </a:solidFill>
                <a:latin typeface="Courier New" panose="02070309020205020404" pitchFamily="49" charset="0"/>
              </a:rPr>
              <a:t> = 13; </a:t>
            </a:r>
            <a:r>
              <a:rPr lang="en-GB" sz="2000" b="1" dirty="0">
                <a:solidFill>
                  <a:srgbClr val="3F7F5F"/>
                </a:solidFill>
                <a:latin typeface="Courier New" panose="02070309020205020404" pitchFamily="49" charset="0"/>
              </a:rPr>
              <a:t>//0000 1101</a:t>
            </a:r>
          </a:p>
          <a:p>
            <a:pPr marL="0" indent="0">
              <a:buNone/>
            </a:pP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6A3E3E"/>
                </a:solidFill>
                <a:latin typeface="Courier New" panose="02070309020205020404" pitchFamily="49" charset="0"/>
              </a:rPr>
              <a:t>c</a:t>
            </a:r>
            <a:r>
              <a:rPr lang="en-GB" sz="2000" b="1" dirty="0">
                <a:solidFill>
                  <a:srgbClr val="000000"/>
                </a:solidFill>
                <a:latin typeface="Courier New" panose="02070309020205020404" pitchFamily="49" charset="0"/>
              </a:rPr>
              <a:t> = </a:t>
            </a:r>
            <a:r>
              <a:rPr lang="en-GB" sz="2000" b="1" dirty="0">
                <a:solidFill>
                  <a:srgbClr val="6A3E3E"/>
                </a:solidFill>
                <a:latin typeface="Courier New" panose="02070309020205020404" pitchFamily="49" charset="0"/>
              </a:rPr>
              <a:t>a</a:t>
            </a:r>
            <a:r>
              <a:rPr lang="en-GB" sz="2000" b="1" dirty="0">
                <a:solidFill>
                  <a:srgbClr val="000000"/>
                </a:solidFill>
                <a:latin typeface="Courier New" panose="02070309020205020404" pitchFamily="49" charset="0"/>
              </a:rPr>
              <a:t> &amp; </a:t>
            </a:r>
            <a:r>
              <a:rPr lang="en-GB" sz="2000" b="1" dirty="0">
                <a:solidFill>
                  <a:srgbClr val="6A3E3E"/>
                </a:solidFill>
                <a:latin typeface="Courier New" panose="02070309020205020404" pitchFamily="49" charset="0"/>
              </a:rPr>
              <a:t>b</a:t>
            </a:r>
            <a:r>
              <a:rPr lang="en-GB" sz="2000" b="1" dirty="0">
                <a:solidFill>
                  <a:srgbClr val="000000"/>
                </a:solidFill>
                <a:latin typeface="Courier New" panose="02070309020205020404" pitchFamily="49" charset="0"/>
              </a:rPr>
              <a:t>;</a:t>
            </a:r>
          </a:p>
          <a:p>
            <a:pPr marL="0" indent="0">
              <a:buNone/>
            </a:pPr>
            <a:r>
              <a:rPr lang="en-GB" sz="2000" b="1" dirty="0">
                <a:solidFill>
                  <a:srgbClr val="000000"/>
                </a:solidFill>
                <a:latin typeface="Courier New" panose="02070309020205020404" pitchFamily="49" charset="0"/>
              </a:rPr>
              <a:t>System.</a:t>
            </a:r>
            <a:r>
              <a:rPr lang="en-GB" sz="2000" b="1" i="1" dirty="0">
                <a:solidFill>
                  <a:srgbClr val="0000C0"/>
                </a:solidFill>
                <a:latin typeface="Courier New" panose="02070309020205020404" pitchFamily="49" charset="0"/>
              </a:rPr>
              <a:t>out</a:t>
            </a:r>
            <a:r>
              <a:rPr lang="en-GB" sz="2000" b="1" i="1" dirty="0">
                <a:solidFill>
                  <a:srgbClr val="000000"/>
                </a:solidFill>
                <a:latin typeface="Courier New" panose="02070309020205020404" pitchFamily="49" charset="0"/>
              </a:rPr>
              <a:t>.println(</a:t>
            </a:r>
            <a:r>
              <a:rPr lang="en-GB" sz="2000" b="1" i="1" dirty="0">
                <a:solidFill>
                  <a:srgbClr val="6A3E3E"/>
                </a:solidFill>
                <a:latin typeface="Courier New" panose="02070309020205020404" pitchFamily="49" charset="0"/>
              </a:rPr>
              <a:t>c</a:t>
            </a:r>
            <a:r>
              <a:rPr lang="en-GB" sz="2000" b="1" i="1" dirty="0">
                <a:solidFill>
                  <a:srgbClr val="000000"/>
                </a:solidFill>
                <a:latin typeface="Courier New" panose="02070309020205020404" pitchFamily="49" charset="0"/>
              </a:rPr>
              <a:t>);</a:t>
            </a:r>
          </a:p>
          <a:p>
            <a:pPr marL="0" indent="0">
              <a:buNone/>
            </a:pPr>
            <a:r>
              <a:rPr lang="en-GB" sz="2000" b="1" dirty="0">
                <a:solidFill>
                  <a:srgbClr val="3F7F5F"/>
                </a:solidFill>
                <a:latin typeface="Courier New" panose="02070309020205020404" pitchFamily="49" charset="0"/>
              </a:rPr>
              <a:t>//outputs 12 = 0000 1100</a:t>
            </a:r>
            <a:endParaRPr lang="en-GB" b="1" dirty="0"/>
          </a:p>
        </p:txBody>
      </p:sp>
      <p:sp>
        <p:nvSpPr>
          <p:cNvPr id="3" name="Title 2"/>
          <p:cNvSpPr>
            <a:spLocks noGrp="1"/>
          </p:cNvSpPr>
          <p:nvPr>
            <p:ph type="title"/>
          </p:nvPr>
        </p:nvSpPr>
        <p:spPr/>
        <p:txBody>
          <a:bodyPr>
            <a:normAutofit fontScale="90000"/>
          </a:bodyPr>
          <a:lstStyle/>
          <a:p>
            <a:r>
              <a:rPr lang="en-GB" dirty="0" smtClean="0"/>
              <a:t>Bitwise Operators - &amp;</a:t>
            </a:r>
            <a:endParaRPr lang="en-GB" dirty="0"/>
          </a:p>
        </p:txBody>
      </p:sp>
    </p:spTree>
    <p:extLst>
      <p:ext uri="{BB962C8B-B14F-4D97-AF65-F5344CB8AC3E}">
        <p14:creationId xmlns:p14="http://schemas.microsoft.com/office/powerpoint/2010/main" val="15244252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a:buClr>
                <a:srgbClr val="0C3C8A"/>
              </a:buClr>
            </a:pPr>
            <a:r>
              <a:rPr lang="en-GB" b="1" dirty="0">
                <a:solidFill>
                  <a:schemeClr val="tx1"/>
                </a:solidFill>
              </a:rPr>
              <a:t>^</a:t>
            </a:r>
            <a:r>
              <a:rPr lang="en-GB" dirty="0">
                <a:solidFill>
                  <a:schemeClr val="tx1"/>
                </a:solidFill>
              </a:rPr>
              <a:t> performs a bitwise exclusive OR (XOR) operation</a:t>
            </a:r>
          </a:p>
          <a:p>
            <a:pPr marL="308610" indent="-308610">
              <a:buClr>
                <a:srgbClr val="0C3C8A"/>
              </a:buClr>
              <a:buFont typeface="Wingdings" pitchFamily="2" charset="2"/>
              <a:buChar char="§"/>
            </a:pPr>
            <a:endParaRPr lang="en-GB" dirty="0">
              <a:solidFill>
                <a:schemeClr val="tx1"/>
              </a:solidFill>
            </a:endParaRPr>
          </a:p>
        </p:txBody>
      </p:sp>
      <p:sp>
        <p:nvSpPr>
          <p:cNvPr id="4" name="Content Placeholder 3"/>
          <p:cNvSpPr>
            <a:spLocks noGrp="1"/>
          </p:cNvSpPr>
          <p:nvPr>
            <p:ph sz="quarter" idx="16"/>
          </p:nvPr>
        </p:nvSpPr>
        <p:spPr>
          <a:solidFill>
            <a:schemeClr val="bg1">
              <a:lumMod val="95000"/>
            </a:schemeClr>
          </a:solidFill>
        </p:spPr>
        <p:txBody>
          <a:bodyPr/>
          <a:lstStyle/>
          <a:p>
            <a:pPr marL="0" indent="0">
              <a:buNone/>
            </a:pP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6A3E3E"/>
                </a:solidFill>
                <a:latin typeface="Courier New" panose="02070309020205020404" pitchFamily="49" charset="0"/>
              </a:rPr>
              <a:t>a</a:t>
            </a:r>
            <a:r>
              <a:rPr lang="en-GB" sz="2000" b="1" dirty="0">
                <a:solidFill>
                  <a:srgbClr val="000000"/>
                </a:solidFill>
                <a:latin typeface="Courier New" panose="02070309020205020404" pitchFamily="49" charset="0"/>
              </a:rPr>
              <a:t> = 60; </a:t>
            </a:r>
            <a:r>
              <a:rPr lang="en-GB" sz="2000" b="1" dirty="0">
                <a:solidFill>
                  <a:srgbClr val="3F7F5F"/>
                </a:solidFill>
                <a:latin typeface="Courier New" panose="02070309020205020404" pitchFamily="49" charset="0"/>
              </a:rPr>
              <a:t>//0011 1100</a:t>
            </a:r>
          </a:p>
          <a:p>
            <a:pPr marL="0" indent="0">
              <a:buNone/>
            </a:pP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6A3E3E"/>
                </a:solidFill>
                <a:latin typeface="Courier New" panose="02070309020205020404" pitchFamily="49" charset="0"/>
              </a:rPr>
              <a:t>b</a:t>
            </a:r>
            <a:r>
              <a:rPr lang="en-GB" sz="2000" b="1" dirty="0">
                <a:solidFill>
                  <a:srgbClr val="000000"/>
                </a:solidFill>
                <a:latin typeface="Courier New" panose="02070309020205020404" pitchFamily="49" charset="0"/>
              </a:rPr>
              <a:t> = 13; </a:t>
            </a:r>
            <a:r>
              <a:rPr lang="en-GB" sz="2000" b="1" dirty="0">
                <a:solidFill>
                  <a:srgbClr val="3F7F5F"/>
                </a:solidFill>
                <a:latin typeface="Courier New" panose="02070309020205020404" pitchFamily="49" charset="0"/>
              </a:rPr>
              <a:t>//0000 1101</a:t>
            </a:r>
          </a:p>
          <a:p>
            <a:pPr marL="0" indent="0">
              <a:buNone/>
            </a:pP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6A3E3E"/>
                </a:solidFill>
                <a:latin typeface="Courier New" panose="02070309020205020404" pitchFamily="49" charset="0"/>
              </a:rPr>
              <a:t>c</a:t>
            </a:r>
            <a:r>
              <a:rPr lang="en-GB" sz="2000" b="1" dirty="0">
                <a:solidFill>
                  <a:srgbClr val="000000"/>
                </a:solidFill>
                <a:latin typeface="Courier New" panose="02070309020205020404" pitchFamily="49" charset="0"/>
              </a:rPr>
              <a:t> = </a:t>
            </a:r>
            <a:r>
              <a:rPr lang="en-GB" sz="2000" b="1" dirty="0">
                <a:solidFill>
                  <a:srgbClr val="6A3E3E"/>
                </a:solidFill>
                <a:latin typeface="Courier New" panose="02070309020205020404" pitchFamily="49" charset="0"/>
              </a:rPr>
              <a:t>a</a:t>
            </a:r>
            <a:r>
              <a:rPr lang="en-GB" sz="2000" b="1" dirty="0">
                <a:solidFill>
                  <a:srgbClr val="000000"/>
                </a:solidFill>
                <a:latin typeface="Courier New" panose="02070309020205020404" pitchFamily="49" charset="0"/>
              </a:rPr>
              <a:t> ^ </a:t>
            </a:r>
            <a:r>
              <a:rPr lang="en-GB" sz="2000" b="1" dirty="0">
                <a:solidFill>
                  <a:srgbClr val="6A3E3E"/>
                </a:solidFill>
                <a:latin typeface="Courier New" panose="02070309020205020404" pitchFamily="49" charset="0"/>
              </a:rPr>
              <a:t>b</a:t>
            </a:r>
            <a:r>
              <a:rPr lang="en-GB" sz="2000" b="1" dirty="0">
                <a:solidFill>
                  <a:srgbClr val="000000"/>
                </a:solidFill>
                <a:latin typeface="Courier New" panose="02070309020205020404" pitchFamily="49" charset="0"/>
              </a:rPr>
              <a:t>;</a:t>
            </a:r>
          </a:p>
          <a:p>
            <a:pPr marL="0" indent="0">
              <a:buNone/>
            </a:pPr>
            <a:r>
              <a:rPr lang="en-GB" sz="2000" b="1" dirty="0">
                <a:solidFill>
                  <a:srgbClr val="000000"/>
                </a:solidFill>
                <a:latin typeface="Courier New" panose="02070309020205020404" pitchFamily="49" charset="0"/>
              </a:rPr>
              <a:t>System.</a:t>
            </a:r>
            <a:r>
              <a:rPr lang="en-GB" sz="2000" b="1" i="1" dirty="0">
                <a:solidFill>
                  <a:srgbClr val="0000C0"/>
                </a:solidFill>
                <a:latin typeface="Courier New" panose="02070309020205020404" pitchFamily="49" charset="0"/>
              </a:rPr>
              <a:t>out</a:t>
            </a:r>
            <a:r>
              <a:rPr lang="en-GB" sz="2000" b="1" i="1" dirty="0">
                <a:solidFill>
                  <a:srgbClr val="000000"/>
                </a:solidFill>
                <a:latin typeface="Courier New" panose="02070309020205020404" pitchFamily="49" charset="0"/>
              </a:rPr>
              <a:t>.println(</a:t>
            </a:r>
            <a:r>
              <a:rPr lang="en-GB" sz="2000" b="1" i="1" dirty="0">
                <a:solidFill>
                  <a:srgbClr val="6A3E3E"/>
                </a:solidFill>
                <a:latin typeface="Courier New" panose="02070309020205020404" pitchFamily="49" charset="0"/>
              </a:rPr>
              <a:t>c</a:t>
            </a:r>
            <a:r>
              <a:rPr lang="en-GB" sz="2000" b="1" i="1" dirty="0">
                <a:solidFill>
                  <a:srgbClr val="000000"/>
                </a:solidFill>
                <a:latin typeface="Courier New" panose="02070309020205020404" pitchFamily="49" charset="0"/>
              </a:rPr>
              <a:t>);</a:t>
            </a:r>
          </a:p>
          <a:p>
            <a:pPr marL="0" indent="0">
              <a:buNone/>
            </a:pPr>
            <a:r>
              <a:rPr lang="en-GB" sz="2000" b="1" dirty="0">
                <a:solidFill>
                  <a:srgbClr val="3F7F5F"/>
                </a:solidFill>
                <a:latin typeface="Courier New" panose="02070309020205020404" pitchFamily="49" charset="0"/>
              </a:rPr>
              <a:t>//outputs 49 = 0011 0001</a:t>
            </a:r>
            <a:endParaRPr lang="en-GB" b="1" dirty="0"/>
          </a:p>
        </p:txBody>
      </p:sp>
      <p:sp>
        <p:nvSpPr>
          <p:cNvPr id="3" name="Title 2"/>
          <p:cNvSpPr>
            <a:spLocks noGrp="1"/>
          </p:cNvSpPr>
          <p:nvPr>
            <p:ph type="title"/>
          </p:nvPr>
        </p:nvSpPr>
        <p:spPr/>
        <p:txBody>
          <a:bodyPr>
            <a:normAutofit fontScale="90000"/>
          </a:bodyPr>
          <a:lstStyle/>
          <a:p>
            <a:r>
              <a:rPr lang="en-GB" dirty="0" smtClean="0"/>
              <a:t>Bitwise Operators - ^</a:t>
            </a:r>
            <a:endParaRPr lang="en-GB" dirty="0"/>
          </a:p>
        </p:txBody>
      </p:sp>
    </p:spTree>
    <p:extLst>
      <p:ext uri="{BB962C8B-B14F-4D97-AF65-F5344CB8AC3E}">
        <p14:creationId xmlns:p14="http://schemas.microsoft.com/office/powerpoint/2010/main" val="34998224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a:buClr>
                <a:srgbClr val="0C3C8A"/>
              </a:buClr>
            </a:pPr>
            <a:r>
              <a:rPr lang="en-GB" b="1" dirty="0">
                <a:solidFill>
                  <a:schemeClr val="tx1"/>
                </a:solidFill>
              </a:rPr>
              <a:t>|</a:t>
            </a:r>
            <a:r>
              <a:rPr lang="en-GB" dirty="0">
                <a:solidFill>
                  <a:schemeClr val="tx1"/>
                </a:solidFill>
              </a:rPr>
              <a:t> performs a bitwise inclusive OR operation</a:t>
            </a:r>
          </a:p>
          <a:p>
            <a:pPr marL="308610" indent="-308610">
              <a:buClr>
                <a:srgbClr val="0C3C8A"/>
              </a:buClr>
              <a:buFont typeface="Wingdings" pitchFamily="2" charset="2"/>
              <a:buChar char="§"/>
            </a:pPr>
            <a:endParaRPr lang="en-GB" dirty="0">
              <a:solidFill>
                <a:schemeClr val="tx1"/>
              </a:solidFill>
            </a:endParaRPr>
          </a:p>
        </p:txBody>
      </p:sp>
      <p:sp>
        <p:nvSpPr>
          <p:cNvPr id="4" name="Content Placeholder 3"/>
          <p:cNvSpPr>
            <a:spLocks noGrp="1"/>
          </p:cNvSpPr>
          <p:nvPr>
            <p:ph sz="quarter" idx="16"/>
          </p:nvPr>
        </p:nvSpPr>
        <p:spPr>
          <a:solidFill>
            <a:schemeClr val="bg1">
              <a:lumMod val="95000"/>
            </a:schemeClr>
          </a:solidFill>
        </p:spPr>
        <p:txBody>
          <a:bodyPr/>
          <a:lstStyle/>
          <a:p>
            <a:pPr marL="0" indent="0">
              <a:buNone/>
            </a:pP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6A3E3E"/>
                </a:solidFill>
                <a:latin typeface="Courier New" panose="02070309020205020404" pitchFamily="49" charset="0"/>
              </a:rPr>
              <a:t>a</a:t>
            </a:r>
            <a:r>
              <a:rPr lang="en-GB" sz="2000" b="1" dirty="0">
                <a:solidFill>
                  <a:srgbClr val="000000"/>
                </a:solidFill>
                <a:latin typeface="Courier New" panose="02070309020205020404" pitchFamily="49" charset="0"/>
              </a:rPr>
              <a:t> = 60; </a:t>
            </a:r>
            <a:r>
              <a:rPr lang="en-GB" sz="2000" b="1" dirty="0">
                <a:solidFill>
                  <a:srgbClr val="3F7F5F"/>
                </a:solidFill>
                <a:latin typeface="Courier New" panose="02070309020205020404" pitchFamily="49" charset="0"/>
              </a:rPr>
              <a:t>//0011 1100</a:t>
            </a:r>
          </a:p>
          <a:p>
            <a:pPr marL="0" indent="0">
              <a:buNone/>
            </a:pP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6A3E3E"/>
                </a:solidFill>
                <a:latin typeface="Courier New" panose="02070309020205020404" pitchFamily="49" charset="0"/>
              </a:rPr>
              <a:t>b</a:t>
            </a:r>
            <a:r>
              <a:rPr lang="en-GB" sz="2000" b="1" dirty="0">
                <a:solidFill>
                  <a:srgbClr val="000000"/>
                </a:solidFill>
                <a:latin typeface="Courier New" panose="02070309020205020404" pitchFamily="49" charset="0"/>
              </a:rPr>
              <a:t> = 13; </a:t>
            </a:r>
            <a:r>
              <a:rPr lang="en-GB" sz="2000" b="1" dirty="0">
                <a:solidFill>
                  <a:srgbClr val="3F7F5F"/>
                </a:solidFill>
                <a:latin typeface="Courier New" panose="02070309020205020404" pitchFamily="49" charset="0"/>
              </a:rPr>
              <a:t>//0000 1101</a:t>
            </a:r>
          </a:p>
          <a:p>
            <a:pPr marL="0" indent="0">
              <a:buNone/>
            </a:pP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6A3E3E"/>
                </a:solidFill>
                <a:latin typeface="Courier New" panose="02070309020205020404" pitchFamily="49" charset="0"/>
              </a:rPr>
              <a:t>c</a:t>
            </a:r>
            <a:r>
              <a:rPr lang="en-GB" sz="2000" b="1" dirty="0">
                <a:solidFill>
                  <a:srgbClr val="000000"/>
                </a:solidFill>
                <a:latin typeface="Courier New" panose="02070309020205020404" pitchFamily="49" charset="0"/>
              </a:rPr>
              <a:t> = </a:t>
            </a:r>
            <a:r>
              <a:rPr lang="en-GB" sz="2000" b="1" dirty="0">
                <a:solidFill>
                  <a:srgbClr val="6A3E3E"/>
                </a:solidFill>
                <a:latin typeface="Courier New" panose="02070309020205020404" pitchFamily="49" charset="0"/>
              </a:rPr>
              <a:t>a</a:t>
            </a:r>
            <a:r>
              <a:rPr lang="en-GB" sz="2000" b="1" dirty="0">
                <a:solidFill>
                  <a:srgbClr val="000000"/>
                </a:solidFill>
                <a:latin typeface="Courier New" panose="02070309020205020404" pitchFamily="49" charset="0"/>
              </a:rPr>
              <a:t> | </a:t>
            </a:r>
            <a:r>
              <a:rPr lang="en-GB" sz="2000" b="1" dirty="0">
                <a:solidFill>
                  <a:srgbClr val="6A3E3E"/>
                </a:solidFill>
                <a:latin typeface="Courier New" panose="02070309020205020404" pitchFamily="49" charset="0"/>
              </a:rPr>
              <a:t>b</a:t>
            </a:r>
            <a:r>
              <a:rPr lang="en-GB" sz="2000" b="1" dirty="0">
                <a:solidFill>
                  <a:srgbClr val="000000"/>
                </a:solidFill>
                <a:latin typeface="Courier New" panose="02070309020205020404" pitchFamily="49" charset="0"/>
              </a:rPr>
              <a:t>;</a:t>
            </a:r>
          </a:p>
          <a:p>
            <a:pPr marL="0" indent="0">
              <a:buNone/>
            </a:pPr>
            <a:r>
              <a:rPr lang="en-GB" sz="2000" b="1" dirty="0">
                <a:solidFill>
                  <a:srgbClr val="000000"/>
                </a:solidFill>
                <a:latin typeface="Courier New" panose="02070309020205020404" pitchFamily="49" charset="0"/>
              </a:rPr>
              <a:t>System.</a:t>
            </a:r>
            <a:r>
              <a:rPr lang="en-GB" sz="2000" b="1" i="1" dirty="0">
                <a:solidFill>
                  <a:srgbClr val="0000C0"/>
                </a:solidFill>
                <a:latin typeface="Courier New" panose="02070309020205020404" pitchFamily="49" charset="0"/>
              </a:rPr>
              <a:t>out</a:t>
            </a:r>
            <a:r>
              <a:rPr lang="en-GB" sz="2000" b="1" i="1" dirty="0">
                <a:solidFill>
                  <a:srgbClr val="000000"/>
                </a:solidFill>
                <a:latin typeface="Courier New" panose="02070309020205020404" pitchFamily="49" charset="0"/>
              </a:rPr>
              <a:t>.println(</a:t>
            </a:r>
            <a:r>
              <a:rPr lang="en-GB" sz="2000" b="1" i="1" dirty="0">
                <a:solidFill>
                  <a:srgbClr val="6A3E3E"/>
                </a:solidFill>
                <a:latin typeface="Courier New" panose="02070309020205020404" pitchFamily="49" charset="0"/>
              </a:rPr>
              <a:t>c</a:t>
            </a:r>
            <a:r>
              <a:rPr lang="en-GB" sz="2000" b="1" i="1" dirty="0">
                <a:solidFill>
                  <a:srgbClr val="000000"/>
                </a:solidFill>
                <a:latin typeface="Courier New" panose="02070309020205020404" pitchFamily="49" charset="0"/>
              </a:rPr>
              <a:t>);</a:t>
            </a:r>
          </a:p>
          <a:p>
            <a:pPr marL="0" indent="0">
              <a:buNone/>
            </a:pPr>
            <a:r>
              <a:rPr lang="en-GB" sz="2000" b="1" dirty="0">
                <a:solidFill>
                  <a:srgbClr val="3F7F5F"/>
                </a:solidFill>
                <a:latin typeface="Courier New" panose="02070309020205020404" pitchFamily="49" charset="0"/>
              </a:rPr>
              <a:t>//outputs 61 0011 1101</a:t>
            </a:r>
            <a:endParaRPr lang="en-GB" b="1" dirty="0"/>
          </a:p>
        </p:txBody>
      </p:sp>
      <p:sp>
        <p:nvSpPr>
          <p:cNvPr id="3" name="Title 2"/>
          <p:cNvSpPr>
            <a:spLocks noGrp="1"/>
          </p:cNvSpPr>
          <p:nvPr>
            <p:ph type="title"/>
          </p:nvPr>
        </p:nvSpPr>
        <p:spPr/>
        <p:txBody>
          <a:bodyPr>
            <a:normAutofit fontScale="90000"/>
          </a:bodyPr>
          <a:lstStyle/>
          <a:p>
            <a:r>
              <a:rPr lang="en-GB" dirty="0" smtClean="0"/>
              <a:t>Bitwise Operators- |</a:t>
            </a:r>
            <a:endParaRPr lang="en-GB" dirty="0"/>
          </a:p>
        </p:txBody>
      </p:sp>
    </p:spTree>
    <p:extLst>
      <p:ext uri="{BB962C8B-B14F-4D97-AF65-F5344CB8AC3E}">
        <p14:creationId xmlns:p14="http://schemas.microsoft.com/office/powerpoint/2010/main" val="38421948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a:buClr>
                <a:srgbClr val="0C3C8A"/>
              </a:buClr>
            </a:pPr>
            <a:r>
              <a:rPr lang="en-GB" b="1" dirty="0">
                <a:solidFill>
                  <a:schemeClr val="tx1"/>
                </a:solidFill>
              </a:rPr>
              <a:t>&lt;&lt;</a:t>
            </a:r>
            <a:r>
              <a:rPr lang="en-GB" dirty="0">
                <a:solidFill>
                  <a:schemeClr val="tx1"/>
                </a:solidFill>
              </a:rPr>
              <a:t> performs a </a:t>
            </a:r>
            <a:r>
              <a:rPr lang="en-GB" dirty="0" err="1">
                <a:solidFill>
                  <a:schemeClr val="tx1"/>
                </a:solidFill>
              </a:rPr>
              <a:t>bitshift</a:t>
            </a:r>
            <a:r>
              <a:rPr lang="en-GB" dirty="0">
                <a:solidFill>
                  <a:schemeClr val="tx1"/>
                </a:solidFill>
              </a:rPr>
              <a:t> operation to the left</a:t>
            </a:r>
          </a:p>
          <a:p>
            <a:pPr marL="308610" indent="-308610">
              <a:buClr>
                <a:srgbClr val="0C3C8A"/>
              </a:buClr>
              <a:buFont typeface="Wingdings" pitchFamily="2" charset="2"/>
              <a:buChar char="§"/>
            </a:pPr>
            <a:endParaRPr lang="en-GB" dirty="0">
              <a:solidFill>
                <a:schemeClr val="tx1"/>
              </a:solidFill>
            </a:endParaRPr>
          </a:p>
        </p:txBody>
      </p:sp>
      <p:sp>
        <p:nvSpPr>
          <p:cNvPr id="4" name="Content Placeholder 3"/>
          <p:cNvSpPr>
            <a:spLocks noGrp="1"/>
          </p:cNvSpPr>
          <p:nvPr>
            <p:ph sz="quarter" idx="16"/>
          </p:nvPr>
        </p:nvSpPr>
        <p:spPr>
          <a:solidFill>
            <a:schemeClr val="bg1">
              <a:lumMod val="95000"/>
            </a:schemeClr>
          </a:solidFill>
        </p:spPr>
        <p:txBody>
          <a:bodyPr/>
          <a:lstStyle/>
          <a:p>
            <a:pPr marL="0" indent="0">
              <a:buNone/>
            </a:pP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6A3E3E"/>
                </a:solidFill>
                <a:latin typeface="Courier New" panose="02070309020205020404" pitchFamily="49" charset="0"/>
              </a:rPr>
              <a:t>a</a:t>
            </a:r>
            <a:r>
              <a:rPr lang="en-GB" sz="2000" b="1" dirty="0">
                <a:solidFill>
                  <a:srgbClr val="000000"/>
                </a:solidFill>
                <a:latin typeface="Courier New" panose="02070309020205020404" pitchFamily="49" charset="0"/>
              </a:rPr>
              <a:t> = 60; </a:t>
            </a:r>
            <a:r>
              <a:rPr lang="en-GB" sz="2000" b="1" dirty="0">
                <a:solidFill>
                  <a:srgbClr val="3F7F5F"/>
                </a:solidFill>
                <a:latin typeface="Courier New" panose="02070309020205020404" pitchFamily="49" charset="0"/>
              </a:rPr>
              <a:t>//0011 1100</a:t>
            </a:r>
          </a:p>
          <a:p>
            <a:pPr marL="0" indent="0">
              <a:buNone/>
            </a:pP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6A3E3E"/>
                </a:solidFill>
                <a:latin typeface="Courier New" panose="02070309020205020404" pitchFamily="49" charset="0"/>
              </a:rPr>
              <a:t>b</a:t>
            </a:r>
            <a:r>
              <a:rPr lang="en-GB" sz="2000" b="1" dirty="0">
                <a:solidFill>
                  <a:srgbClr val="000000"/>
                </a:solidFill>
                <a:latin typeface="Courier New" panose="02070309020205020404" pitchFamily="49" charset="0"/>
              </a:rPr>
              <a:t> = </a:t>
            </a:r>
            <a:r>
              <a:rPr lang="en-GB" sz="2000" b="1" dirty="0">
                <a:solidFill>
                  <a:srgbClr val="6A3E3E"/>
                </a:solidFill>
                <a:latin typeface="Courier New" panose="02070309020205020404" pitchFamily="49" charset="0"/>
              </a:rPr>
              <a:t>a</a:t>
            </a:r>
            <a:r>
              <a:rPr lang="en-GB" sz="2000" b="1" dirty="0">
                <a:solidFill>
                  <a:srgbClr val="000000"/>
                </a:solidFill>
                <a:latin typeface="Courier New" panose="02070309020205020404" pitchFamily="49" charset="0"/>
              </a:rPr>
              <a:t> &lt;&lt; 2 ; </a:t>
            </a:r>
            <a:r>
              <a:rPr lang="en-GB" sz="2000" b="1" dirty="0">
                <a:solidFill>
                  <a:srgbClr val="3F7F5F"/>
                </a:solidFill>
                <a:latin typeface="Courier New" panose="02070309020205020404" pitchFamily="49" charset="0"/>
              </a:rPr>
              <a:t>//</a:t>
            </a:r>
            <a:r>
              <a:rPr lang="en-GB" sz="2000" b="1" dirty="0" smtClean="0">
                <a:solidFill>
                  <a:srgbClr val="3F7F5F"/>
                </a:solidFill>
                <a:latin typeface="Courier New" panose="02070309020205020404" pitchFamily="49" charset="0"/>
              </a:rPr>
              <a:t>move </a:t>
            </a:r>
            <a:r>
              <a:rPr lang="en-GB" sz="2000" b="1" dirty="0">
                <a:solidFill>
                  <a:srgbClr val="3F7F5F"/>
                </a:solidFill>
                <a:latin typeface="Courier New" panose="02070309020205020404" pitchFamily="49" charset="0"/>
              </a:rPr>
              <a:t>by 2 positions</a:t>
            </a:r>
          </a:p>
          <a:p>
            <a:pPr marL="0" indent="0">
              <a:buNone/>
            </a:pPr>
            <a:r>
              <a:rPr lang="en-GB" sz="2000" b="1" dirty="0">
                <a:solidFill>
                  <a:srgbClr val="000000"/>
                </a:solidFill>
                <a:latin typeface="Courier New" panose="02070309020205020404" pitchFamily="49" charset="0"/>
              </a:rPr>
              <a:t>System.</a:t>
            </a:r>
            <a:r>
              <a:rPr lang="en-GB" sz="2000" b="1" i="1" dirty="0">
                <a:solidFill>
                  <a:srgbClr val="0000C0"/>
                </a:solidFill>
                <a:latin typeface="Courier New" panose="02070309020205020404" pitchFamily="49" charset="0"/>
              </a:rPr>
              <a:t>out</a:t>
            </a:r>
            <a:r>
              <a:rPr lang="en-GB" sz="2000" b="1" i="1" dirty="0">
                <a:solidFill>
                  <a:srgbClr val="000000"/>
                </a:solidFill>
                <a:latin typeface="Courier New" panose="02070309020205020404" pitchFamily="49" charset="0"/>
              </a:rPr>
              <a:t>.println(</a:t>
            </a:r>
            <a:r>
              <a:rPr lang="en-GB" sz="2000" b="1" i="1" dirty="0">
                <a:solidFill>
                  <a:srgbClr val="6A3E3E"/>
                </a:solidFill>
                <a:latin typeface="Courier New" panose="02070309020205020404" pitchFamily="49" charset="0"/>
              </a:rPr>
              <a:t>b</a:t>
            </a:r>
            <a:r>
              <a:rPr lang="en-GB" sz="2000" b="1" i="1" dirty="0">
                <a:solidFill>
                  <a:srgbClr val="000000"/>
                </a:solidFill>
                <a:latin typeface="Courier New" panose="02070309020205020404" pitchFamily="49" charset="0"/>
              </a:rPr>
              <a:t>);</a:t>
            </a:r>
          </a:p>
          <a:p>
            <a:pPr marL="0" indent="0">
              <a:buNone/>
            </a:pPr>
            <a:r>
              <a:rPr lang="en-GB" sz="2000" b="1" dirty="0">
                <a:solidFill>
                  <a:srgbClr val="3F7F5F"/>
                </a:solidFill>
                <a:latin typeface="Courier New" panose="02070309020205020404" pitchFamily="49" charset="0"/>
              </a:rPr>
              <a:t>//outputs 240 = 1111 0000</a:t>
            </a:r>
            <a:endParaRPr lang="en-GB" b="1" dirty="0"/>
          </a:p>
        </p:txBody>
      </p:sp>
      <p:sp>
        <p:nvSpPr>
          <p:cNvPr id="3" name="Title 2"/>
          <p:cNvSpPr>
            <a:spLocks noGrp="1"/>
          </p:cNvSpPr>
          <p:nvPr>
            <p:ph type="title"/>
          </p:nvPr>
        </p:nvSpPr>
        <p:spPr/>
        <p:txBody>
          <a:bodyPr>
            <a:normAutofit fontScale="90000"/>
          </a:bodyPr>
          <a:lstStyle/>
          <a:p>
            <a:r>
              <a:rPr lang="en-GB" dirty="0" err="1" smtClean="0"/>
              <a:t>BitShift</a:t>
            </a:r>
            <a:r>
              <a:rPr lang="en-GB" dirty="0" smtClean="0"/>
              <a:t> Operators - &lt;&lt;</a:t>
            </a:r>
            <a:endParaRPr lang="en-GB" dirty="0"/>
          </a:p>
        </p:txBody>
      </p:sp>
    </p:spTree>
    <p:extLst>
      <p:ext uri="{BB962C8B-B14F-4D97-AF65-F5344CB8AC3E}">
        <p14:creationId xmlns:p14="http://schemas.microsoft.com/office/powerpoint/2010/main" val="22948171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a:buClr>
                <a:srgbClr val="0C3C8A"/>
              </a:buClr>
            </a:pPr>
            <a:r>
              <a:rPr lang="en-GB" b="1" dirty="0">
                <a:solidFill>
                  <a:schemeClr val="tx1"/>
                </a:solidFill>
              </a:rPr>
              <a:t>&gt;&gt;</a:t>
            </a:r>
            <a:r>
              <a:rPr lang="en-GB" dirty="0">
                <a:solidFill>
                  <a:schemeClr val="tx1"/>
                </a:solidFill>
              </a:rPr>
              <a:t> performs a </a:t>
            </a:r>
            <a:r>
              <a:rPr lang="en-GB" dirty="0" err="1">
                <a:solidFill>
                  <a:schemeClr val="tx1"/>
                </a:solidFill>
              </a:rPr>
              <a:t>bitshift</a:t>
            </a:r>
            <a:r>
              <a:rPr lang="en-GB" dirty="0">
                <a:solidFill>
                  <a:schemeClr val="tx1"/>
                </a:solidFill>
              </a:rPr>
              <a:t> operation to the right</a:t>
            </a:r>
          </a:p>
          <a:p>
            <a:pPr marL="308610" indent="-308610">
              <a:buClr>
                <a:srgbClr val="0C3C8A"/>
              </a:buClr>
              <a:buFont typeface="Wingdings" pitchFamily="2" charset="2"/>
              <a:buChar char="§"/>
            </a:pPr>
            <a:endParaRPr lang="en-GB" dirty="0">
              <a:solidFill>
                <a:schemeClr val="tx1"/>
              </a:solidFill>
            </a:endParaRPr>
          </a:p>
        </p:txBody>
      </p:sp>
      <p:sp>
        <p:nvSpPr>
          <p:cNvPr id="4" name="Content Placeholder 3"/>
          <p:cNvSpPr>
            <a:spLocks noGrp="1"/>
          </p:cNvSpPr>
          <p:nvPr>
            <p:ph sz="quarter" idx="16"/>
          </p:nvPr>
        </p:nvSpPr>
        <p:spPr>
          <a:solidFill>
            <a:schemeClr val="bg1">
              <a:lumMod val="95000"/>
            </a:schemeClr>
          </a:solidFill>
        </p:spPr>
        <p:txBody>
          <a:bodyPr/>
          <a:lstStyle/>
          <a:p>
            <a:pPr marL="0" indent="0">
              <a:buNone/>
            </a:pP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6A3E3E"/>
                </a:solidFill>
                <a:latin typeface="Courier New" panose="02070309020205020404" pitchFamily="49" charset="0"/>
              </a:rPr>
              <a:t>a</a:t>
            </a:r>
            <a:r>
              <a:rPr lang="en-GB" sz="2000" b="1" dirty="0">
                <a:solidFill>
                  <a:srgbClr val="000000"/>
                </a:solidFill>
                <a:latin typeface="Courier New" panose="02070309020205020404" pitchFamily="49" charset="0"/>
              </a:rPr>
              <a:t> = 60; </a:t>
            </a:r>
            <a:r>
              <a:rPr lang="en-GB" sz="2000" b="1" dirty="0">
                <a:solidFill>
                  <a:srgbClr val="3F7F5F"/>
                </a:solidFill>
                <a:latin typeface="Courier New" panose="02070309020205020404" pitchFamily="49" charset="0"/>
              </a:rPr>
              <a:t>//0011 1100</a:t>
            </a:r>
          </a:p>
          <a:p>
            <a:pPr marL="0" indent="0">
              <a:buNone/>
            </a:pP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6A3E3E"/>
                </a:solidFill>
                <a:latin typeface="Courier New" panose="02070309020205020404" pitchFamily="49" charset="0"/>
              </a:rPr>
              <a:t>b</a:t>
            </a:r>
            <a:r>
              <a:rPr lang="en-GB" sz="2000" b="1" dirty="0">
                <a:solidFill>
                  <a:srgbClr val="000000"/>
                </a:solidFill>
                <a:latin typeface="Courier New" panose="02070309020205020404" pitchFamily="49" charset="0"/>
              </a:rPr>
              <a:t> = </a:t>
            </a:r>
            <a:r>
              <a:rPr lang="en-GB" sz="2000" b="1" dirty="0">
                <a:solidFill>
                  <a:srgbClr val="6A3E3E"/>
                </a:solidFill>
                <a:latin typeface="Courier New" panose="02070309020205020404" pitchFamily="49" charset="0"/>
              </a:rPr>
              <a:t>a</a:t>
            </a:r>
            <a:r>
              <a:rPr lang="en-GB" sz="2000" b="1" dirty="0">
                <a:solidFill>
                  <a:srgbClr val="000000"/>
                </a:solidFill>
                <a:latin typeface="Courier New" panose="02070309020205020404" pitchFamily="49" charset="0"/>
              </a:rPr>
              <a:t> &gt;&gt; 2 ; </a:t>
            </a:r>
            <a:r>
              <a:rPr lang="en-GB" sz="2000" b="1" dirty="0">
                <a:solidFill>
                  <a:srgbClr val="3F7F5F"/>
                </a:solidFill>
                <a:latin typeface="Courier New" panose="02070309020205020404" pitchFamily="49" charset="0"/>
              </a:rPr>
              <a:t>//move by 2 positions</a:t>
            </a:r>
          </a:p>
          <a:p>
            <a:pPr marL="0" indent="0">
              <a:buNone/>
            </a:pPr>
            <a:r>
              <a:rPr lang="en-GB" sz="2000" b="1" dirty="0">
                <a:solidFill>
                  <a:srgbClr val="000000"/>
                </a:solidFill>
                <a:latin typeface="Courier New" panose="02070309020205020404" pitchFamily="49" charset="0"/>
              </a:rPr>
              <a:t>System.</a:t>
            </a:r>
            <a:r>
              <a:rPr lang="en-GB" sz="2000" b="1" i="1" dirty="0">
                <a:solidFill>
                  <a:srgbClr val="0000C0"/>
                </a:solidFill>
                <a:latin typeface="Courier New" panose="02070309020205020404" pitchFamily="49" charset="0"/>
              </a:rPr>
              <a:t>out</a:t>
            </a:r>
            <a:r>
              <a:rPr lang="en-GB" sz="2000" b="1" i="1" dirty="0">
                <a:solidFill>
                  <a:srgbClr val="000000"/>
                </a:solidFill>
                <a:latin typeface="Courier New" panose="02070309020205020404" pitchFamily="49" charset="0"/>
              </a:rPr>
              <a:t>.println(</a:t>
            </a:r>
            <a:r>
              <a:rPr lang="en-GB" sz="2000" b="1" i="1" dirty="0">
                <a:solidFill>
                  <a:srgbClr val="6A3E3E"/>
                </a:solidFill>
                <a:latin typeface="Courier New" panose="02070309020205020404" pitchFamily="49" charset="0"/>
              </a:rPr>
              <a:t>b</a:t>
            </a:r>
            <a:r>
              <a:rPr lang="en-GB" sz="2000" b="1" i="1" dirty="0">
                <a:solidFill>
                  <a:srgbClr val="000000"/>
                </a:solidFill>
                <a:latin typeface="Courier New" panose="02070309020205020404" pitchFamily="49" charset="0"/>
              </a:rPr>
              <a:t>);</a:t>
            </a:r>
          </a:p>
          <a:p>
            <a:pPr marL="0" indent="0">
              <a:buNone/>
            </a:pPr>
            <a:r>
              <a:rPr lang="en-GB" sz="2000" b="1" dirty="0">
                <a:solidFill>
                  <a:srgbClr val="3F7F5F"/>
                </a:solidFill>
                <a:latin typeface="Courier New" panose="02070309020205020404" pitchFamily="49" charset="0"/>
              </a:rPr>
              <a:t>//outputs 15 = 1111</a:t>
            </a:r>
            <a:endParaRPr lang="en-GB" b="1" dirty="0"/>
          </a:p>
        </p:txBody>
      </p:sp>
      <p:sp>
        <p:nvSpPr>
          <p:cNvPr id="3" name="Title 2"/>
          <p:cNvSpPr>
            <a:spLocks noGrp="1"/>
          </p:cNvSpPr>
          <p:nvPr>
            <p:ph type="title"/>
          </p:nvPr>
        </p:nvSpPr>
        <p:spPr/>
        <p:txBody>
          <a:bodyPr>
            <a:normAutofit fontScale="90000"/>
          </a:bodyPr>
          <a:lstStyle/>
          <a:p>
            <a:r>
              <a:rPr lang="en-GB" dirty="0" err="1" smtClean="0"/>
              <a:t>BitShift</a:t>
            </a:r>
            <a:r>
              <a:rPr lang="en-GB" dirty="0" smtClean="0"/>
              <a:t> Operators - &gt;&gt;</a:t>
            </a:r>
            <a:endParaRPr lang="en-GB" dirty="0"/>
          </a:p>
        </p:txBody>
      </p:sp>
    </p:spTree>
    <p:extLst>
      <p:ext uri="{BB962C8B-B14F-4D97-AF65-F5344CB8AC3E}">
        <p14:creationId xmlns:p14="http://schemas.microsoft.com/office/powerpoint/2010/main" val="41159271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14000" y="990000"/>
            <a:ext cx="9126000" cy="626400"/>
          </a:xfrm>
        </p:spPr>
        <p:txBody>
          <a:bodyPr>
            <a:normAutofit fontScale="90000"/>
          </a:bodyPr>
          <a:lstStyle/>
          <a:p>
            <a:r>
              <a:rPr lang="en-GB" dirty="0" smtClean="0"/>
              <a:t>Other Patterns</a:t>
            </a:r>
            <a:endParaRPr lang="en-GB" dirty="0"/>
          </a:p>
        </p:txBody>
      </p:sp>
      <p:sp>
        <p:nvSpPr>
          <p:cNvPr id="7" name="Text Placeholder 11"/>
          <p:cNvSpPr txBox="1">
            <a:spLocks/>
          </p:cNvSpPr>
          <p:nvPr/>
        </p:nvSpPr>
        <p:spPr>
          <a:xfrm>
            <a:off x="1826682" y="2130186"/>
            <a:ext cx="2550256" cy="333131"/>
          </a:xfrm>
          <a:prstGeom prst="rect">
            <a:avLst/>
          </a:prstGeom>
        </p:spPr>
        <p:txBody>
          <a:bodyPr>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2E2D2C"/>
              </a:buClr>
              <a:buFont typeface="Arial" panose="020B0604020202020204" pitchFamily="34" charset="0"/>
              <a:buNone/>
            </a:pPr>
            <a:r>
              <a:rPr lang="en-GB" sz="1800" smtClean="0">
                <a:solidFill>
                  <a:srgbClr val="0E3C58"/>
                </a:solidFill>
              </a:rPr>
              <a:t>Creational</a:t>
            </a:r>
            <a:endParaRPr lang="en-GB" sz="1800" dirty="0">
              <a:solidFill>
                <a:srgbClr val="0E3C58"/>
              </a:solidFill>
            </a:endParaRPr>
          </a:p>
        </p:txBody>
      </p:sp>
      <p:sp>
        <p:nvSpPr>
          <p:cNvPr id="8" name="Text Placeholder 12"/>
          <p:cNvSpPr txBox="1">
            <a:spLocks/>
          </p:cNvSpPr>
          <p:nvPr/>
        </p:nvSpPr>
        <p:spPr>
          <a:xfrm>
            <a:off x="1826682" y="2463318"/>
            <a:ext cx="2550256" cy="3454528"/>
          </a:xfrm>
          <a:prstGeom prst="rect">
            <a:avLst/>
          </a:prstGeom>
        </p:spPr>
        <p:txBody>
          <a:bodyPr>
            <a:norm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2E2D2C"/>
              </a:buClr>
              <a:buFont typeface="Arial" panose="020B0604020202020204" pitchFamily="34" charset="0"/>
              <a:buNone/>
            </a:pPr>
            <a:r>
              <a:rPr lang="en-GB" sz="1600" dirty="0" smtClean="0"/>
              <a:t>Abstract Factory Pattern</a:t>
            </a:r>
          </a:p>
          <a:p>
            <a:pPr marL="0" indent="0">
              <a:buClr>
                <a:srgbClr val="2E2D2C"/>
              </a:buClr>
              <a:buFont typeface="Arial" panose="020B0604020202020204" pitchFamily="34" charset="0"/>
              <a:buNone/>
            </a:pPr>
            <a:r>
              <a:rPr lang="en-GB" sz="1600" dirty="0" smtClean="0"/>
              <a:t>Singleton Pattern</a:t>
            </a:r>
          </a:p>
          <a:p>
            <a:pPr marL="0" indent="0">
              <a:buClr>
                <a:srgbClr val="2E2D2C"/>
              </a:buClr>
              <a:buFont typeface="Arial" panose="020B0604020202020204" pitchFamily="34" charset="0"/>
              <a:buNone/>
            </a:pPr>
            <a:r>
              <a:rPr lang="en-GB" sz="1600" dirty="0" smtClean="0"/>
              <a:t>Builder Pattern</a:t>
            </a:r>
          </a:p>
          <a:p>
            <a:pPr marL="0" indent="0">
              <a:buClr>
                <a:srgbClr val="2E2D2C"/>
              </a:buClr>
              <a:buFont typeface="Arial" panose="020B0604020202020204" pitchFamily="34" charset="0"/>
              <a:buNone/>
            </a:pPr>
            <a:r>
              <a:rPr lang="en-GB" sz="1600" dirty="0" smtClean="0"/>
              <a:t>Prototype Pattern</a:t>
            </a:r>
            <a:endParaRPr lang="en-GB" sz="1600" dirty="0"/>
          </a:p>
        </p:txBody>
      </p:sp>
      <p:sp>
        <p:nvSpPr>
          <p:cNvPr id="9" name="Text Placeholder 13"/>
          <p:cNvSpPr txBox="1">
            <a:spLocks/>
          </p:cNvSpPr>
          <p:nvPr/>
        </p:nvSpPr>
        <p:spPr>
          <a:xfrm>
            <a:off x="4708850" y="2130186"/>
            <a:ext cx="2550256" cy="333131"/>
          </a:xfrm>
          <a:prstGeom prst="rect">
            <a:avLst/>
          </a:prstGeom>
        </p:spPr>
        <p:txBody>
          <a:bodyPr>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2E2D2C"/>
              </a:buClr>
              <a:buFont typeface="Arial" panose="020B0604020202020204" pitchFamily="34" charset="0"/>
              <a:buNone/>
            </a:pPr>
            <a:r>
              <a:rPr lang="en-GB" sz="1800" smtClean="0">
                <a:solidFill>
                  <a:srgbClr val="0E3C58"/>
                </a:solidFill>
              </a:rPr>
              <a:t>Structural</a:t>
            </a:r>
            <a:endParaRPr lang="en-GB" sz="1800" dirty="0">
              <a:solidFill>
                <a:srgbClr val="0E3C58"/>
              </a:solidFill>
            </a:endParaRPr>
          </a:p>
        </p:txBody>
      </p:sp>
      <p:sp>
        <p:nvSpPr>
          <p:cNvPr id="10" name="Text Placeholder 14"/>
          <p:cNvSpPr txBox="1">
            <a:spLocks/>
          </p:cNvSpPr>
          <p:nvPr/>
        </p:nvSpPr>
        <p:spPr>
          <a:xfrm>
            <a:off x="4708850" y="2463318"/>
            <a:ext cx="2550256" cy="3454528"/>
          </a:xfrm>
          <a:prstGeom prst="rect">
            <a:avLst/>
          </a:prstGeom>
        </p:spPr>
        <p:txBody>
          <a:bodyPr>
            <a:norm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2E2D2C"/>
              </a:buClr>
              <a:buFont typeface="Arial" panose="020B0604020202020204" pitchFamily="34" charset="0"/>
              <a:buNone/>
            </a:pPr>
            <a:r>
              <a:rPr lang="en-GB" sz="1600" dirty="0" smtClean="0"/>
              <a:t>Adapter Pattern </a:t>
            </a:r>
          </a:p>
          <a:p>
            <a:pPr marL="0" indent="0">
              <a:buClr>
                <a:srgbClr val="2E2D2C"/>
              </a:buClr>
              <a:buFont typeface="Arial" panose="020B0604020202020204" pitchFamily="34" charset="0"/>
              <a:buNone/>
            </a:pPr>
            <a:r>
              <a:rPr lang="en-GB" sz="1600" dirty="0" smtClean="0"/>
              <a:t>Bridge Pattern </a:t>
            </a:r>
          </a:p>
          <a:p>
            <a:pPr marL="0" indent="0">
              <a:buClr>
                <a:srgbClr val="2E2D2C"/>
              </a:buClr>
              <a:buFont typeface="Arial" panose="020B0604020202020204" pitchFamily="34" charset="0"/>
              <a:buNone/>
            </a:pPr>
            <a:r>
              <a:rPr lang="en-GB" sz="1600" dirty="0" smtClean="0"/>
              <a:t>Filter Pattern </a:t>
            </a:r>
          </a:p>
          <a:p>
            <a:pPr marL="0" indent="0">
              <a:buClr>
                <a:srgbClr val="2E2D2C"/>
              </a:buClr>
              <a:buFont typeface="Arial" panose="020B0604020202020204" pitchFamily="34" charset="0"/>
              <a:buNone/>
            </a:pPr>
            <a:r>
              <a:rPr lang="en-GB" sz="1600" dirty="0" smtClean="0"/>
              <a:t>Composite Pattern</a:t>
            </a:r>
          </a:p>
          <a:p>
            <a:pPr marL="0" indent="0">
              <a:buClr>
                <a:srgbClr val="2E2D2C"/>
              </a:buClr>
              <a:buFont typeface="Arial" panose="020B0604020202020204" pitchFamily="34" charset="0"/>
              <a:buNone/>
            </a:pPr>
            <a:r>
              <a:rPr lang="en-GB" sz="1600" dirty="0" smtClean="0"/>
              <a:t>Decorator Pattern</a:t>
            </a:r>
          </a:p>
          <a:p>
            <a:pPr marL="0" indent="0">
              <a:buClr>
                <a:srgbClr val="2E2D2C"/>
              </a:buClr>
              <a:buFont typeface="Arial" panose="020B0604020202020204" pitchFamily="34" charset="0"/>
              <a:buNone/>
            </a:pPr>
            <a:r>
              <a:rPr lang="en-GB" sz="1600" dirty="0" smtClean="0"/>
              <a:t>Flyweight Pattern </a:t>
            </a:r>
          </a:p>
          <a:p>
            <a:pPr marL="0" indent="0">
              <a:buClr>
                <a:srgbClr val="2E2D2C"/>
              </a:buClr>
              <a:buFont typeface="Arial" panose="020B0604020202020204" pitchFamily="34" charset="0"/>
              <a:buNone/>
            </a:pPr>
            <a:r>
              <a:rPr lang="en-GB" sz="1600" dirty="0" smtClean="0"/>
              <a:t>Proxy Pattern</a:t>
            </a:r>
            <a:endParaRPr lang="en-GB" sz="1600" dirty="0"/>
          </a:p>
        </p:txBody>
      </p:sp>
      <p:sp>
        <p:nvSpPr>
          <p:cNvPr id="11" name="Text Placeholder 15"/>
          <p:cNvSpPr txBox="1">
            <a:spLocks/>
          </p:cNvSpPr>
          <p:nvPr/>
        </p:nvSpPr>
        <p:spPr>
          <a:xfrm>
            <a:off x="7589919" y="2130186"/>
            <a:ext cx="2550256" cy="333131"/>
          </a:xfrm>
          <a:prstGeom prst="rect">
            <a:avLst/>
          </a:prstGeom>
        </p:spPr>
        <p:txBody>
          <a:bodyPr>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2E2D2C"/>
              </a:buClr>
              <a:buFont typeface="Arial" panose="020B0604020202020204" pitchFamily="34" charset="0"/>
              <a:buNone/>
            </a:pPr>
            <a:r>
              <a:rPr lang="en-GB" sz="1800" smtClean="0">
                <a:solidFill>
                  <a:srgbClr val="0E3C58"/>
                </a:solidFill>
              </a:rPr>
              <a:t>Behavioural</a:t>
            </a:r>
            <a:endParaRPr lang="en-GB" sz="1800" dirty="0">
              <a:solidFill>
                <a:srgbClr val="0E3C58"/>
              </a:solidFill>
            </a:endParaRPr>
          </a:p>
        </p:txBody>
      </p:sp>
      <p:sp>
        <p:nvSpPr>
          <p:cNvPr id="12" name="Text Placeholder 16"/>
          <p:cNvSpPr txBox="1">
            <a:spLocks/>
          </p:cNvSpPr>
          <p:nvPr/>
        </p:nvSpPr>
        <p:spPr>
          <a:xfrm>
            <a:off x="7589919" y="2463318"/>
            <a:ext cx="2550256" cy="3454528"/>
          </a:xfrm>
          <a:prstGeom prst="rect">
            <a:avLst/>
          </a:prstGeom>
        </p:spPr>
        <p:txBody>
          <a:bodyPr>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2E2D2C"/>
              </a:buClr>
              <a:buFont typeface="Arial" panose="020B0604020202020204" pitchFamily="34" charset="0"/>
              <a:buNone/>
            </a:pPr>
            <a:r>
              <a:rPr lang="en-GB" sz="1400" smtClean="0"/>
              <a:t>Chain of Responsibility Pattern </a:t>
            </a:r>
          </a:p>
          <a:p>
            <a:pPr marL="0" indent="0">
              <a:buClr>
                <a:srgbClr val="2E2D2C"/>
              </a:buClr>
              <a:buFont typeface="Arial" panose="020B0604020202020204" pitchFamily="34" charset="0"/>
              <a:buNone/>
            </a:pPr>
            <a:r>
              <a:rPr lang="en-GB" sz="1400" smtClean="0"/>
              <a:t>Interpreter Pattern </a:t>
            </a:r>
          </a:p>
          <a:p>
            <a:pPr marL="0" indent="0">
              <a:buClr>
                <a:srgbClr val="2E2D2C"/>
              </a:buClr>
              <a:buFont typeface="Arial" panose="020B0604020202020204" pitchFamily="34" charset="0"/>
              <a:buNone/>
            </a:pPr>
            <a:r>
              <a:rPr lang="en-GB" sz="1400" smtClean="0"/>
              <a:t>Iterator Pattern </a:t>
            </a:r>
          </a:p>
          <a:p>
            <a:pPr marL="0" indent="0">
              <a:buClr>
                <a:srgbClr val="2E2D2C"/>
              </a:buClr>
              <a:buFont typeface="Arial" panose="020B0604020202020204" pitchFamily="34" charset="0"/>
              <a:buNone/>
            </a:pPr>
            <a:r>
              <a:rPr lang="en-GB" sz="1400" smtClean="0"/>
              <a:t>Mediator Pattern </a:t>
            </a:r>
          </a:p>
          <a:p>
            <a:pPr marL="0" indent="0">
              <a:buClr>
                <a:srgbClr val="2E2D2C"/>
              </a:buClr>
              <a:buFont typeface="Arial" panose="020B0604020202020204" pitchFamily="34" charset="0"/>
              <a:buNone/>
            </a:pPr>
            <a:r>
              <a:rPr lang="en-GB" sz="1400" smtClean="0"/>
              <a:t>Memento Pattern </a:t>
            </a:r>
          </a:p>
          <a:p>
            <a:pPr marL="0" indent="0">
              <a:buClr>
                <a:srgbClr val="2E2D2C"/>
              </a:buClr>
              <a:buFont typeface="Arial" panose="020B0604020202020204" pitchFamily="34" charset="0"/>
              <a:buNone/>
            </a:pPr>
            <a:r>
              <a:rPr lang="en-GB" sz="1400" smtClean="0"/>
              <a:t>Observer Pattern</a:t>
            </a:r>
          </a:p>
          <a:p>
            <a:pPr marL="0" indent="0">
              <a:buClr>
                <a:srgbClr val="2E2D2C"/>
              </a:buClr>
              <a:buFont typeface="Arial" panose="020B0604020202020204" pitchFamily="34" charset="0"/>
              <a:buNone/>
            </a:pPr>
            <a:r>
              <a:rPr lang="en-GB" sz="1400" smtClean="0"/>
              <a:t>State Pattern </a:t>
            </a:r>
          </a:p>
          <a:p>
            <a:pPr marL="0" indent="0">
              <a:buClr>
                <a:srgbClr val="2E2D2C"/>
              </a:buClr>
              <a:buFont typeface="Arial" panose="020B0604020202020204" pitchFamily="34" charset="0"/>
              <a:buNone/>
            </a:pPr>
            <a:r>
              <a:rPr lang="en-GB" sz="1400" smtClean="0"/>
              <a:t>Null Object Pattern </a:t>
            </a:r>
          </a:p>
          <a:p>
            <a:pPr marL="0" indent="0">
              <a:buClr>
                <a:srgbClr val="2E2D2C"/>
              </a:buClr>
              <a:buFont typeface="Arial" panose="020B0604020202020204" pitchFamily="34" charset="0"/>
              <a:buNone/>
            </a:pPr>
            <a:r>
              <a:rPr lang="en-GB" sz="1400" smtClean="0"/>
              <a:t>Strategy Pattern </a:t>
            </a:r>
          </a:p>
          <a:p>
            <a:pPr marL="0" indent="0">
              <a:buClr>
                <a:srgbClr val="2E2D2C"/>
              </a:buClr>
              <a:buFont typeface="Arial" panose="020B0604020202020204" pitchFamily="34" charset="0"/>
              <a:buNone/>
            </a:pPr>
            <a:r>
              <a:rPr lang="en-GB" sz="1400" smtClean="0"/>
              <a:t>Template Pattern </a:t>
            </a:r>
          </a:p>
          <a:p>
            <a:pPr marL="0" indent="0">
              <a:buClr>
                <a:srgbClr val="2E2D2C"/>
              </a:buClr>
              <a:buFont typeface="Arial" panose="020B0604020202020204" pitchFamily="34" charset="0"/>
              <a:buNone/>
            </a:pPr>
            <a:r>
              <a:rPr lang="en-GB" sz="1400" smtClean="0"/>
              <a:t>Visitor Pattern</a:t>
            </a:r>
            <a:endParaRPr lang="en-GB" sz="1400" dirty="0"/>
          </a:p>
        </p:txBody>
      </p:sp>
    </p:spTree>
    <p:extLst>
      <p:ext uri="{BB962C8B-B14F-4D97-AF65-F5344CB8AC3E}">
        <p14:creationId xmlns:p14="http://schemas.microsoft.com/office/powerpoint/2010/main" val="14163861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a:buClr>
                <a:srgbClr val="0C3C8A"/>
              </a:buClr>
            </a:pPr>
            <a:r>
              <a:rPr lang="en-GB" dirty="0">
                <a:solidFill>
                  <a:schemeClr val="tx1"/>
                </a:solidFill>
              </a:rPr>
              <a:t>&gt;&gt;&gt; performs a unsigned-</a:t>
            </a:r>
            <a:r>
              <a:rPr lang="en-GB" dirty="0" err="1">
                <a:solidFill>
                  <a:schemeClr val="tx1"/>
                </a:solidFill>
              </a:rPr>
              <a:t>bitshift</a:t>
            </a:r>
            <a:r>
              <a:rPr lang="en-GB" dirty="0">
                <a:solidFill>
                  <a:schemeClr val="tx1"/>
                </a:solidFill>
              </a:rPr>
              <a:t> operation to the right but shifts a zero into the leftmost position</a:t>
            </a:r>
            <a:r>
              <a:rPr lang="en-GB" dirty="0" smtClean="0">
                <a:solidFill>
                  <a:schemeClr val="tx1"/>
                </a:solidFill>
              </a:rPr>
              <a:t>.</a:t>
            </a:r>
            <a:endParaRPr lang="en-GB" dirty="0">
              <a:solidFill>
                <a:schemeClr val="tx1"/>
              </a:solidFill>
            </a:endParaRPr>
          </a:p>
        </p:txBody>
      </p:sp>
      <p:sp>
        <p:nvSpPr>
          <p:cNvPr id="4" name="Content Placeholder 3"/>
          <p:cNvSpPr>
            <a:spLocks noGrp="1"/>
          </p:cNvSpPr>
          <p:nvPr>
            <p:ph sz="quarter" idx="16"/>
          </p:nvPr>
        </p:nvSpPr>
        <p:spPr>
          <a:solidFill>
            <a:schemeClr val="bg1">
              <a:lumMod val="95000"/>
            </a:schemeClr>
          </a:solidFill>
        </p:spPr>
        <p:txBody>
          <a:bodyPr/>
          <a:lstStyle/>
          <a:p>
            <a:pPr marL="0" indent="0">
              <a:buNone/>
            </a:pP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6A3E3E"/>
                </a:solidFill>
                <a:latin typeface="Courier New" panose="02070309020205020404" pitchFamily="49" charset="0"/>
              </a:rPr>
              <a:t>a</a:t>
            </a:r>
            <a:r>
              <a:rPr lang="en-GB" sz="2000" b="1" dirty="0">
                <a:solidFill>
                  <a:srgbClr val="000000"/>
                </a:solidFill>
                <a:latin typeface="Courier New" panose="02070309020205020404" pitchFamily="49" charset="0"/>
              </a:rPr>
              <a:t> = 60; </a:t>
            </a:r>
            <a:r>
              <a:rPr lang="en-GB" sz="2000" b="1" dirty="0">
                <a:solidFill>
                  <a:srgbClr val="3F7F5F"/>
                </a:solidFill>
                <a:latin typeface="Courier New" panose="02070309020205020404" pitchFamily="49" charset="0"/>
              </a:rPr>
              <a:t>//0011 1100</a:t>
            </a:r>
          </a:p>
          <a:p>
            <a:pPr marL="0" indent="0">
              <a:buNone/>
            </a:pP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6A3E3E"/>
                </a:solidFill>
                <a:latin typeface="Courier New" panose="02070309020205020404" pitchFamily="49" charset="0"/>
              </a:rPr>
              <a:t>b</a:t>
            </a:r>
            <a:r>
              <a:rPr lang="en-GB" sz="2000" b="1" dirty="0">
                <a:solidFill>
                  <a:srgbClr val="000000"/>
                </a:solidFill>
                <a:latin typeface="Courier New" panose="02070309020205020404" pitchFamily="49" charset="0"/>
              </a:rPr>
              <a:t> = </a:t>
            </a:r>
            <a:r>
              <a:rPr lang="en-GB" sz="2000" b="1" dirty="0">
                <a:solidFill>
                  <a:srgbClr val="6A3E3E"/>
                </a:solidFill>
                <a:latin typeface="Courier New" panose="02070309020205020404" pitchFamily="49" charset="0"/>
              </a:rPr>
              <a:t>a</a:t>
            </a:r>
            <a:r>
              <a:rPr lang="en-GB" sz="2000" b="1" dirty="0">
                <a:solidFill>
                  <a:srgbClr val="000000"/>
                </a:solidFill>
                <a:latin typeface="Courier New" panose="02070309020205020404" pitchFamily="49" charset="0"/>
              </a:rPr>
              <a:t> &gt;&gt;&gt; 2 ; </a:t>
            </a:r>
            <a:r>
              <a:rPr lang="en-GB" sz="2000" b="1" dirty="0">
                <a:solidFill>
                  <a:srgbClr val="3F7F5F"/>
                </a:solidFill>
                <a:latin typeface="Courier New" panose="02070309020205020404" pitchFamily="49" charset="0"/>
              </a:rPr>
              <a:t>//move by 2 positions</a:t>
            </a:r>
          </a:p>
          <a:p>
            <a:pPr marL="0" indent="0">
              <a:buNone/>
            </a:pPr>
            <a:r>
              <a:rPr lang="en-GB" sz="2000" b="1" dirty="0">
                <a:solidFill>
                  <a:srgbClr val="000000"/>
                </a:solidFill>
                <a:latin typeface="Courier New" panose="02070309020205020404" pitchFamily="49" charset="0"/>
              </a:rPr>
              <a:t>System.</a:t>
            </a:r>
            <a:r>
              <a:rPr lang="en-GB" sz="2000" b="1" i="1" dirty="0">
                <a:solidFill>
                  <a:srgbClr val="0000C0"/>
                </a:solidFill>
                <a:latin typeface="Courier New" panose="02070309020205020404" pitchFamily="49" charset="0"/>
              </a:rPr>
              <a:t>out</a:t>
            </a:r>
            <a:r>
              <a:rPr lang="en-GB" sz="2000" b="1" i="1" dirty="0">
                <a:solidFill>
                  <a:srgbClr val="000000"/>
                </a:solidFill>
                <a:latin typeface="Courier New" panose="02070309020205020404" pitchFamily="49" charset="0"/>
              </a:rPr>
              <a:t>.println(</a:t>
            </a:r>
            <a:r>
              <a:rPr lang="en-GB" sz="2000" b="1" i="1" dirty="0">
                <a:solidFill>
                  <a:srgbClr val="6A3E3E"/>
                </a:solidFill>
                <a:latin typeface="Courier New" panose="02070309020205020404" pitchFamily="49" charset="0"/>
              </a:rPr>
              <a:t>b</a:t>
            </a:r>
            <a:r>
              <a:rPr lang="en-GB" sz="2000" b="1" i="1" dirty="0">
                <a:solidFill>
                  <a:srgbClr val="000000"/>
                </a:solidFill>
                <a:latin typeface="Courier New" panose="02070309020205020404" pitchFamily="49" charset="0"/>
              </a:rPr>
              <a:t>);</a:t>
            </a:r>
          </a:p>
          <a:p>
            <a:pPr marL="0" indent="0">
              <a:buNone/>
            </a:pPr>
            <a:r>
              <a:rPr lang="en-GB" sz="2000" b="1" dirty="0">
                <a:solidFill>
                  <a:srgbClr val="3F7F5F"/>
                </a:solidFill>
                <a:latin typeface="Courier New" panose="02070309020205020404" pitchFamily="49" charset="0"/>
              </a:rPr>
              <a:t>//outputs 15 = 0000 1111</a:t>
            </a:r>
            <a:endParaRPr lang="en-GB" b="1" dirty="0"/>
          </a:p>
        </p:txBody>
      </p:sp>
      <p:sp>
        <p:nvSpPr>
          <p:cNvPr id="3" name="Title 2"/>
          <p:cNvSpPr>
            <a:spLocks noGrp="1"/>
          </p:cNvSpPr>
          <p:nvPr>
            <p:ph type="title"/>
          </p:nvPr>
        </p:nvSpPr>
        <p:spPr/>
        <p:txBody>
          <a:bodyPr>
            <a:normAutofit fontScale="90000"/>
          </a:bodyPr>
          <a:lstStyle/>
          <a:p>
            <a:r>
              <a:rPr lang="en-GB" dirty="0" err="1" smtClean="0"/>
              <a:t>BitShift</a:t>
            </a:r>
            <a:r>
              <a:rPr lang="en-GB" dirty="0" smtClean="0"/>
              <a:t> Operators - &gt;&gt;&gt;</a:t>
            </a:r>
            <a:endParaRPr lang="en-GB" dirty="0"/>
          </a:p>
        </p:txBody>
      </p:sp>
    </p:spTree>
    <p:extLst>
      <p:ext uri="{BB962C8B-B14F-4D97-AF65-F5344CB8AC3E}">
        <p14:creationId xmlns:p14="http://schemas.microsoft.com/office/powerpoint/2010/main" val="31708802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marL="308610" indent="-308610">
              <a:buClr>
                <a:srgbClr val="0C3C8A"/>
              </a:buClr>
              <a:buFont typeface="Wingdings" pitchFamily="2" charset="2"/>
              <a:buChar char="§"/>
            </a:pPr>
            <a:r>
              <a:rPr lang="en-GB" dirty="0">
                <a:solidFill>
                  <a:schemeClr val="tx1"/>
                </a:solidFill>
              </a:rPr>
              <a:t>In java the ternary operator is </a:t>
            </a:r>
            <a:r>
              <a:rPr lang="en-GB" b="1" dirty="0">
                <a:solidFill>
                  <a:schemeClr val="tx1"/>
                </a:solidFill>
              </a:rPr>
              <a:t>?</a:t>
            </a:r>
            <a:endParaRPr lang="en-GB" dirty="0">
              <a:solidFill>
                <a:schemeClr val="tx1"/>
              </a:solidFill>
            </a:endParaRPr>
          </a:p>
          <a:p>
            <a:pPr marL="308610" indent="-308610">
              <a:buClr>
                <a:srgbClr val="0C3C8A"/>
              </a:buClr>
              <a:buFont typeface="Wingdings" pitchFamily="2" charset="2"/>
              <a:buChar char="§"/>
            </a:pPr>
            <a:endParaRPr lang="en-GB" dirty="0">
              <a:solidFill>
                <a:schemeClr val="tx1"/>
              </a:solidFill>
            </a:endParaRPr>
          </a:p>
          <a:p>
            <a:pPr marL="308610" indent="-308610">
              <a:buClr>
                <a:srgbClr val="0C3C8A"/>
              </a:buClr>
              <a:buFont typeface="Wingdings" pitchFamily="2" charset="2"/>
              <a:buChar char="§"/>
            </a:pPr>
            <a:r>
              <a:rPr lang="en-GB" dirty="0">
                <a:solidFill>
                  <a:schemeClr val="tx1"/>
                </a:solidFill>
              </a:rPr>
              <a:t>Int </a:t>
            </a:r>
            <a:r>
              <a:rPr lang="en-GB" b="1" dirty="0">
                <a:solidFill>
                  <a:schemeClr val="tx1"/>
                </a:solidFill>
              </a:rPr>
              <a:t>result</a:t>
            </a:r>
            <a:r>
              <a:rPr lang="en-GB" dirty="0">
                <a:solidFill>
                  <a:schemeClr val="tx1"/>
                </a:solidFill>
              </a:rPr>
              <a:t> = </a:t>
            </a:r>
            <a:r>
              <a:rPr lang="en-GB" b="1" dirty="0">
                <a:solidFill>
                  <a:schemeClr val="tx1"/>
                </a:solidFill>
              </a:rPr>
              <a:t>condition </a:t>
            </a:r>
            <a:r>
              <a:rPr lang="en-GB" dirty="0">
                <a:solidFill>
                  <a:schemeClr val="tx1"/>
                </a:solidFill>
              </a:rPr>
              <a:t>? </a:t>
            </a:r>
            <a:r>
              <a:rPr lang="en-GB" b="1" dirty="0">
                <a:solidFill>
                  <a:schemeClr val="tx1"/>
                </a:solidFill>
              </a:rPr>
              <a:t>True</a:t>
            </a:r>
            <a:r>
              <a:rPr lang="en-GB" dirty="0">
                <a:solidFill>
                  <a:schemeClr val="tx1"/>
                </a:solidFill>
              </a:rPr>
              <a:t> : </a:t>
            </a:r>
            <a:r>
              <a:rPr lang="en-GB" b="1" dirty="0">
                <a:solidFill>
                  <a:schemeClr val="tx1"/>
                </a:solidFill>
              </a:rPr>
              <a:t>False</a:t>
            </a:r>
          </a:p>
          <a:p>
            <a:pPr marL="308610" indent="-308610">
              <a:buClr>
                <a:srgbClr val="0C3C8A"/>
              </a:buClr>
              <a:buFont typeface="Wingdings" pitchFamily="2" charset="2"/>
              <a:buChar char="§"/>
            </a:pPr>
            <a:endParaRPr lang="en-GB" b="1" dirty="0">
              <a:solidFill>
                <a:schemeClr val="tx1"/>
              </a:solidFill>
            </a:endParaRPr>
          </a:p>
          <a:p>
            <a:pPr marL="308610" indent="-308610">
              <a:buClr>
                <a:srgbClr val="0C3C8A"/>
              </a:buClr>
              <a:buFont typeface="Wingdings" pitchFamily="2" charset="2"/>
              <a:buChar char="§"/>
            </a:pPr>
            <a:r>
              <a:rPr lang="en-GB" dirty="0">
                <a:solidFill>
                  <a:schemeClr val="tx1"/>
                </a:solidFill>
              </a:rPr>
              <a:t>If condition is true, perform true code, if false, perform false code.</a:t>
            </a:r>
          </a:p>
          <a:p>
            <a:pPr marL="308610" indent="-308610">
              <a:buClr>
                <a:srgbClr val="0C3C8A"/>
              </a:buClr>
              <a:buFont typeface="Wingdings" pitchFamily="2" charset="2"/>
              <a:buChar char="§"/>
            </a:pPr>
            <a:endParaRPr lang="en-GB" dirty="0">
              <a:solidFill>
                <a:schemeClr val="tx1"/>
              </a:solidFill>
            </a:endParaRPr>
          </a:p>
          <a:p>
            <a:pPr marL="308610" indent="-308610">
              <a:buClr>
                <a:srgbClr val="0C3C8A"/>
              </a:buClr>
              <a:buFont typeface="Wingdings" pitchFamily="2" charset="2"/>
              <a:buChar char="§"/>
            </a:pPr>
            <a:r>
              <a:rPr lang="en-GB" dirty="0">
                <a:solidFill>
                  <a:schemeClr val="tx1"/>
                </a:solidFill>
              </a:rPr>
              <a:t>Int c = a&lt;b ? c=a : c=b</a:t>
            </a:r>
          </a:p>
          <a:p>
            <a:pPr marL="308610" indent="-308610">
              <a:buClr>
                <a:srgbClr val="0C3C8A"/>
              </a:buClr>
              <a:buFont typeface="Wingdings" pitchFamily="2" charset="2"/>
              <a:buChar char="§"/>
            </a:pPr>
            <a:endParaRPr lang="en-GB" dirty="0">
              <a:solidFill>
                <a:schemeClr val="tx1"/>
              </a:solidFill>
            </a:endParaRPr>
          </a:p>
          <a:p>
            <a:pPr marL="308610" indent="-308610">
              <a:buClr>
                <a:srgbClr val="0C3C8A"/>
              </a:buClr>
              <a:buFont typeface="Wingdings" pitchFamily="2" charset="2"/>
              <a:buChar char="§"/>
            </a:pPr>
            <a:r>
              <a:rPr lang="en-GB" dirty="0">
                <a:solidFill>
                  <a:schemeClr val="tx1"/>
                </a:solidFill>
              </a:rPr>
              <a:t>If a is less than b, c = a, if not, c = b.</a:t>
            </a:r>
          </a:p>
        </p:txBody>
      </p:sp>
      <p:sp>
        <p:nvSpPr>
          <p:cNvPr id="4" name="Content Placeholder 3"/>
          <p:cNvSpPr>
            <a:spLocks noGrp="1"/>
          </p:cNvSpPr>
          <p:nvPr>
            <p:ph sz="quarter" idx="16"/>
          </p:nvPr>
        </p:nvSpPr>
        <p:spPr/>
        <p:txBody>
          <a:bodyPr/>
          <a:lstStyle/>
          <a:p>
            <a:r>
              <a:rPr lang="en-GB" dirty="0"/>
              <a:t>Ternary = 3 components, </a:t>
            </a:r>
            <a:r>
              <a:rPr lang="en-GB" i="1" dirty="0"/>
              <a:t>condition, true, false</a:t>
            </a:r>
          </a:p>
          <a:p>
            <a:r>
              <a:rPr lang="en-GB" dirty="0"/>
              <a:t>Just a way of </a:t>
            </a:r>
            <a:r>
              <a:rPr lang="en-GB" dirty="0" smtClean="0"/>
              <a:t>one-lining </a:t>
            </a:r>
            <a:r>
              <a:rPr lang="en-GB" dirty="0"/>
              <a:t>an </a:t>
            </a:r>
            <a:r>
              <a:rPr lang="en-GB" b="1" dirty="0"/>
              <a:t>if else </a:t>
            </a:r>
            <a:r>
              <a:rPr lang="en-GB" dirty="0"/>
              <a:t>statement, usually at the </a:t>
            </a:r>
            <a:r>
              <a:rPr lang="en-GB" dirty="0" smtClean="0"/>
              <a:t>cost of </a:t>
            </a:r>
            <a:r>
              <a:rPr lang="en-GB" dirty="0"/>
              <a:t>readability</a:t>
            </a:r>
          </a:p>
          <a:p>
            <a:endParaRPr lang="en-GB" dirty="0"/>
          </a:p>
        </p:txBody>
      </p:sp>
      <p:sp>
        <p:nvSpPr>
          <p:cNvPr id="3" name="Title 2"/>
          <p:cNvSpPr>
            <a:spLocks noGrp="1"/>
          </p:cNvSpPr>
          <p:nvPr>
            <p:ph type="title"/>
          </p:nvPr>
        </p:nvSpPr>
        <p:spPr/>
        <p:txBody>
          <a:bodyPr>
            <a:normAutofit fontScale="90000"/>
          </a:bodyPr>
          <a:lstStyle/>
          <a:p>
            <a:r>
              <a:rPr lang="en-GB" dirty="0" smtClean="0"/>
              <a:t>Ternary Operator</a:t>
            </a:r>
            <a:endParaRPr lang="en-GB" dirty="0"/>
          </a:p>
        </p:txBody>
      </p:sp>
      <p:sp>
        <p:nvSpPr>
          <p:cNvPr id="6" name="Rectangle 5"/>
          <p:cNvSpPr/>
          <p:nvPr/>
        </p:nvSpPr>
        <p:spPr>
          <a:xfrm>
            <a:off x="6279600" y="3653589"/>
            <a:ext cx="5506800" cy="1200329"/>
          </a:xfrm>
          <a:prstGeom prst="rect">
            <a:avLst/>
          </a:prstGeom>
          <a:solidFill>
            <a:schemeClr val="bg1">
              <a:lumMod val="95000"/>
            </a:schemeClr>
          </a:solidFill>
        </p:spPr>
        <p:txBody>
          <a:bodyPr wrap="square">
            <a:spAutoFit/>
          </a:bodyPr>
          <a:lstStyle/>
          <a:p>
            <a:r>
              <a:rPr lang="en-GB" sz="2400" b="1" dirty="0">
                <a:solidFill>
                  <a:srgbClr val="7F0055"/>
                </a:solidFill>
                <a:latin typeface="Courier New" panose="02070309020205020404" pitchFamily="49" charset="0"/>
              </a:rPr>
              <a:t>int</a:t>
            </a:r>
            <a:r>
              <a:rPr lang="en-GB" sz="2400" b="1" dirty="0">
                <a:solidFill>
                  <a:srgbClr val="000000"/>
                </a:solidFill>
                <a:latin typeface="Courier New" panose="02070309020205020404" pitchFamily="49" charset="0"/>
              </a:rPr>
              <a:t> </a:t>
            </a:r>
            <a:r>
              <a:rPr lang="en-GB" sz="2400" b="1" dirty="0">
                <a:solidFill>
                  <a:srgbClr val="6A3E3E"/>
                </a:solidFill>
                <a:latin typeface="Courier New" panose="02070309020205020404" pitchFamily="49" charset="0"/>
              </a:rPr>
              <a:t>a</a:t>
            </a:r>
            <a:r>
              <a:rPr lang="en-GB" sz="2400" b="1" dirty="0">
                <a:solidFill>
                  <a:srgbClr val="000000"/>
                </a:solidFill>
                <a:latin typeface="Courier New" panose="02070309020205020404" pitchFamily="49" charset="0"/>
              </a:rPr>
              <a:t> = 3;</a:t>
            </a:r>
          </a:p>
          <a:p>
            <a:r>
              <a:rPr lang="en-GB" sz="2400" b="1" dirty="0">
                <a:solidFill>
                  <a:srgbClr val="7F0055"/>
                </a:solidFill>
                <a:latin typeface="Courier New" panose="02070309020205020404" pitchFamily="49" charset="0"/>
              </a:rPr>
              <a:t>int</a:t>
            </a:r>
            <a:r>
              <a:rPr lang="en-GB" sz="2400" b="1" dirty="0">
                <a:solidFill>
                  <a:srgbClr val="000000"/>
                </a:solidFill>
                <a:latin typeface="Courier New" panose="02070309020205020404" pitchFamily="49" charset="0"/>
              </a:rPr>
              <a:t> </a:t>
            </a:r>
            <a:r>
              <a:rPr lang="en-GB" sz="2400" b="1" dirty="0">
                <a:solidFill>
                  <a:srgbClr val="6A3E3E"/>
                </a:solidFill>
                <a:highlight>
                  <a:srgbClr val="F0D8A8"/>
                </a:highlight>
                <a:latin typeface="Courier New" panose="02070309020205020404" pitchFamily="49" charset="0"/>
              </a:rPr>
              <a:t>b</a:t>
            </a:r>
            <a:r>
              <a:rPr lang="en-GB" sz="2400" b="1" dirty="0">
                <a:solidFill>
                  <a:srgbClr val="000000"/>
                </a:solidFill>
                <a:highlight>
                  <a:srgbClr val="F0D8A8"/>
                </a:highlight>
                <a:latin typeface="Courier New" panose="02070309020205020404" pitchFamily="49" charset="0"/>
              </a:rPr>
              <a:t> = 4;</a:t>
            </a:r>
          </a:p>
          <a:p>
            <a:r>
              <a:rPr lang="en-GB" sz="2400" b="1" dirty="0">
                <a:solidFill>
                  <a:srgbClr val="7F0055"/>
                </a:solidFill>
                <a:latin typeface="Courier New" panose="02070309020205020404" pitchFamily="49" charset="0"/>
              </a:rPr>
              <a:t>int</a:t>
            </a:r>
            <a:r>
              <a:rPr lang="en-GB" sz="2400" b="1" dirty="0">
                <a:solidFill>
                  <a:srgbClr val="000000"/>
                </a:solidFill>
                <a:latin typeface="Courier New" panose="02070309020205020404" pitchFamily="49" charset="0"/>
              </a:rPr>
              <a:t> </a:t>
            </a:r>
            <a:r>
              <a:rPr lang="en-GB" sz="2400" b="1" dirty="0">
                <a:solidFill>
                  <a:srgbClr val="6A3E3E"/>
                </a:solidFill>
                <a:latin typeface="Courier New" panose="02070309020205020404" pitchFamily="49" charset="0"/>
              </a:rPr>
              <a:t>c</a:t>
            </a:r>
            <a:r>
              <a:rPr lang="en-GB" sz="2400" b="1" dirty="0">
                <a:solidFill>
                  <a:srgbClr val="000000"/>
                </a:solidFill>
                <a:latin typeface="Courier New" panose="02070309020205020404" pitchFamily="49" charset="0"/>
              </a:rPr>
              <a:t> = </a:t>
            </a:r>
            <a:r>
              <a:rPr lang="en-GB" sz="2400" b="1" dirty="0">
                <a:solidFill>
                  <a:srgbClr val="6A3E3E"/>
                </a:solidFill>
                <a:latin typeface="Courier New" panose="02070309020205020404" pitchFamily="49" charset="0"/>
              </a:rPr>
              <a:t>a</a:t>
            </a:r>
            <a:r>
              <a:rPr lang="en-GB" sz="2400" b="1" dirty="0">
                <a:solidFill>
                  <a:srgbClr val="000000"/>
                </a:solidFill>
                <a:latin typeface="Courier New" panose="02070309020205020404" pitchFamily="49" charset="0"/>
              </a:rPr>
              <a:t> &lt; </a:t>
            </a:r>
            <a:r>
              <a:rPr lang="en-GB" sz="2400" b="1" dirty="0">
                <a:solidFill>
                  <a:srgbClr val="6A3E3E"/>
                </a:solidFill>
                <a:highlight>
                  <a:srgbClr val="D4D4D4"/>
                </a:highlight>
                <a:latin typeface="Courier New" panose="02070309020205020404" pitchFamily="49" charset="0"/>
              </a:rPr>
              <a:t>b</a:t>
            </a:r>
            <a:r>
              <a:rPr lang="en-GB" sz="2400" b="1" dirty="0">
                <a:solidFill>
                  <a:srgbClr val="000000"/>
                </a:solidFill>
                <a:highlight>
                  <a:srgbClr val="D4D4D4"/>
                </a:highlight>
                <a:latin typeface="Courier New" panose="02070309020205020404" pitchFamily="49" charset="0"/>
              </a:rPr>
              <a:t> ? </a:t>
            </a:r>
            <a:r>
              <a:rPr lang="en-GB" sz="2400" b="1" dirty="0">
                <a:solidFill>
                  <a:srgbClr val="6A3E3E"/>
                </a:solidFill>
                <a:highlight>
                  <a:srgbClr val="D4D4D4"/>
                </a:highlight>
                <a:latin typeface="Courier New" panose="02070309020205020404" pitchFamily="49" charset="0"/>
              </a:rPr>
              <a:t>a</a:t>
            </a:r>
            <a:r>
              <a:rPr lang="en-GB" sz="2400" b="1" dirty="0">
                <a:solidFill>
                  <a:srgbClr val="000000"/>
                </a:solidFill>
                <a:highlight>
                  <a:srgbClr val="D4D4D4"/>
                </a:highlight>
                <a:latin typeface="Courier New" panose="02070309020205020404" pitchFamily="49" charset="0"/>
              </a:rPr>
              <a:t> : </a:t>
            </a:r>
            <a:r>
              <a:rPr lang="en-GB" sz="2400" b="1" dirty="0">
                <a:solidFill>
                  <a:srgbClr val="6A3E3E"/>
                </a:solidFill>
                <a:highlight>
                  <a:srgbClr val="D4D4D4"/>
                </a:highlight>
                <a:latin typeface="Courier New" panose="02070309020205020404" pitchFamily="49" charset="0"/>
              </a:rPr>
              <a:t>b</a:t>
            </a:r>
            <a:r>
              <a:rPr lang="en-GB" sz="2400" b="1" dirty="0">
                <a:solidFill>
                  <a:srgbClr val="000000"/>
                </a:solidFill>
                <a:highlight>
                  <a:srgbClr val="D4D4D4"/>
                </a:highlight>
                <a:latin typeface="Courier New" panose="02070309020205020404" pitchFamily="49" charset="0"/>
              </a:rPr>
              <a:t>;</a:t>
            </a:r>
            <a:endParaRPr lang="en-GB" b="1" dirty="0">
              <a:solidFill>
                <a:srgbClr val="2E2D2C"/>
              </a:solidFill>
            </a:endParaRPr>
          </a:p>
        </p:txBody>
      </p:sp>
    </p:spTree>
    <p:extLst>
      <p:ext uri="{BB962C8B-B14F-4D97-AF65-F5344CB8AC3E}">
        <p14:creationId xmlns:p14="http://schemas.microsoft.com/office/powerpoint/2010/main" val="38177954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Generics add stability to your code by making more bugs detectable at compile time.</a:t>
            </a:r>
          </a:p>
          <a:p>
            <a:endParaRPr lang="en-GB" dirty="0"/>
          </a:p>
          <a:p>
            <a:r>
              <a:rPr lang="en-GB" dirty="0"/>
              <a:t>If we have a method that takes an Object it will accept everything except a primitive. If at the end we cast the Object to an Integer and we are passing in a String then we get a runtime exception.</a:t>
            </a:r>
          </a:p>
          <a:p>
            <a:endParaRPr lang="en-GB" dirty="0"/>
          </a:p>
          <a:p>
            <a:r>
              <a:rPr lang="en-GB" dirty="0"/>
              <a:t>If we provide a type &lt;T&gt; then we allow the compiler to check for that type.</a:t>
            </a:r>
          </a:p>
          <a:p>
            <a:endParaRPr lang="en-GB" dirty="0"/>
          </a:p>
        </p:txBody>
      </p:sp>
      <p:sp>
        <p:nvSpPr>
          <p:cNvPr id="3" name="Title 2"/>
          <p:cNvSpPr>
            <a:spLocks noGrp="1"/>
          </p:cNvSpPr>
          <p:nvPr>
            <p:ph type="title"/>
          </p:nvPr>
        </p:nvSpPr>
        <p:spPr/>
        <p:txBody>
          <a:bodyPr>
            <a:normAutofit fontScale="90000"/>
          </a:bodyPr>
          <a:lstStyle/>
          <a:p>
            <a:r>
              <a:rPr lang="en-GB" dirty="0" smtClean="0"/>
              <a:t>Generics</a:t>
            </a:r>
            <a:endParaRPr lang="en-GB" dirty="0"/>
          </a:p>
        </p:txBody>
      </p:sp>
      <p:sp>
        <p:nvSpPr>
          <p:cNvPr id="6" name="Content Placeholder 4"/>
          <p:cNvSpPr txBox="1">
            <a:spLocks/>
          </p:cNvSpPr>
          <p:nvPr/>
        </p:nvSpPr>
        <p:spPr>
          <a:xfrm>
            <a:off x="6634619" y="1929600"/>
            <a:ext cx="4200770" cy="3533701"/>
          </a:xfrm>
          <a:prstGeom prst="rect">
            <a:avLst/>
          </a:prstGeom>
          <a:solidFill>
            <a:schemeClr val="bg1">
              <a:lumMod val="95000"/>
            </a:schemeClr>
          </a:solidFill>
        </p:spPr>
        <p:txBody>
          <a:bodyPr vert="horz" lIns="91440" tIns="45720" rIns="91440" bIns="45720" rtlCol="0">
            <a:norm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a:buClrTx/>
              <a:defRPr/>
            </a:pPr>
            <a:r>
              <a:rPr lang="en-GB" sz="1800" b="1" dirty="0" smtClean="0">
                <a:solidFill>
                  <a:srgbClr val="7F0055"/>
                </a:solidFill>
              </a:rPr>
              <a:t>public</a:t>
            </a:r>
            <a:r>
              <a:rPr lang="en-GB" sz="1800" b="1" dirty="0" smtClean="0">
                <a:solidFill>
                  <a:srgbClr val="000000"/>
                </a:solidFill>
              </a:rPr>
              <a:t> </a:t>
            </a:r>
            <a:r>
              <a:rPr lang="en-GB" sz="1800" b="1" dirty="0" smtClean="0">
                <a:solidFill>
                  <a:srgbClr val="7F0055"/>
                </a:solidFill>
              </a:rPr>
              <a:t>class</a:t>
            </a:r>
            <a:r>
              <a:rPr lang="en-GB" sz="1800" b="1" dirty="0" smtClean="0">
                <a:solidFill>
                  <a:srgbClr val="000000"/>
                </a:solidFill>
              </a:rPr>
              <a:t> Cage</a:t>
            </a:r>
            <a:r>
              <a:rPr lang="en-GB" sz="1800" dirty="0" smtClean="0">
                <a:solidFill>
                  <a:srgbClr val="000000"/>
                </a:solidFill>
              </a:rPr>
              <a:t>&lt;T&gt;</a:t>
            </a:r>
          </a:p>
          <a:p>
            <a:pPr defTabSz="914400">
              <a:buClrTx/>
              <a:defRPr/>
            </a:pPr>
            <a:r>
              <a:rPr lang="en-GB" sz="1800" dirty="0" smtClean="0">
                <a:solidFill>
                  <a:srgbClr val="000000"/>
                </a:solidFill>
              </a:rPr>
              <a:t>{</a:t>
            </a:r>
          </a:p>
          <a:p>
            <a:pPr defTabSz="914400">
              <a:buClrTx/>
              <a:defRPr/>
            </a:pPr>
            <a:r>
              <a:rPr lang="en-GB" sz="1800" b="1" dirty="0" smtClean="0">
                <a:solidFill>
                  <a:srgbClr val="7F0055"/>
                </a:solidFill>
              </a:rPr>
              <a:t>  private</a:t>
            </a:r>
            <a:r>
              <a:rPr lang="en-GB" sz="1800" b="1" dirty="0" smtClean="0">
                <a:solidFill>
                  <a:srgbClr val="000000"/>
                </a:solidFill>
              </a:rPr>
              <a:t> T </a:t>
            </a:r>
            <a:r>
              <a:rPr lang="en-GB" sz="1800" dirty="0" smtClean="0">
                <a:solidFill>
                  <a:srgbClr val="0000C0"/>
                </a:solidFill>
              </a:rPr>
              <a:t>object</a:t>
            </a:r>
            <a:r>
              <a:rPr lang="en-GB" sz="1800" dirty="0" smtClean="0">
                <a:solidFill>
                  <a:srgbClr val="000000"/>
                </a:solidFill>
              </a:rPr>
              <a:t>;</a:t>
            </a:r>
          </a:p>
          <a:p>
            <a:pPr defTabSz="914400">
              <a:buClrTx/>
              <a:defRPr/>
            </a:pPr>
            <a:endParaRPr lang="en-GB" sz="1800" dirty="0" smtClean="0">
              <a:solidFill>
                <a:srgbClr val="141E23"/>
              </a:solidFill>
            </a:endParaRPr>
          </a:p>
          <a:p>
            <a:pPr defTabSz="914400">
              <a:buClrTx/>
              <a:defRPr/>
            </a:pPr>
            <a:r>
              <a:rPr lang="en-GB" sz="1800" b="1" dirty="0" smtClean="0">
                <a:solidFill>
                  <a:srgbClr val="7F0055"/>
                </a:solidFill>
              </a:rPr>
              <a:t>  public</a:t>
            </a:r>
            <a:r>
              <a:rPr lang="en-GB" sz="1800" b="1" dirty="0" smtClean="0">
                <a:solidFill>
                  <a:srgbClr val="000000"/>
                </a:solidFill>
              </a:rPr>
              <a:t> </a:t>
            </a:r>
            <a:r>
              <a:rPr lang="en-GB" sz="1800" b="1" dirty="0" smtClean="0">
                <a:solidFill>
                  <a:srgbClr val="7F0055"/>
                </a:solidFill>
              </a:rPr>
              <a:t>void</a:t>
            </a:r>
            <a:r>
              <a:rPr lang="en-GB" sz="1800" b="1" dirty="0" smtClean="0">
                <a:solidFill>
                  <a:srgbClr val="000000"/>
                </a:solidFill>
              </a:rPr>
              <a:t> </a:t>
            </a:r>
            <a:r>
              <a:rPr lang="en-GB" sz="1800" dirty="0" smtClean="0">
                <a:solidFill>
                  <a:srgbClr val="000000"/>
                </a:solidFill>
              </a:rPr>
              <a:t>add(T </a:t>
            </a:r>
            <a:r>
              <a:rPr lang="en-GB" sz="1800" dirty="0" smtClean="0">
                <a:solidFill>
                  <a:srgbClr val="6A3E3E"/>
                </a:solidFill>
              </a:rPr>
              <a:t>object</a:t>
            </a:r>
            <a:r>
              <a:rPr lang="en-GB" sz="1800" dirty="0" smtClean="0">
                <a:solidFill>
                  <a:srgbClr val="000000"/>
                </a:solidFill>
              </a:rPr>
              <a:t>)</a:t>
            </a:r>
          </a:p>
          <a:p>
            <a:pPr defTabSz="914400">
              <a:buClrTx/>
              <a:defRPr/>
            </a:pPr>
            <a:r>
              <a:rPr lang="en-GB" sz="1800" dirty="0" smtClean="0">
                <a:solidFill>
                  <a:srgbClr val="000000"/>
                </a:solidFill>
              </a:rPr>
              <a:t>  { </a:t>
            </a:r>
            <a:r>
              <a:rPr lang="en-GB" sz="1800" b="1" dirty="0" err="1" smtClean="0">
                <a:solidFill>
                  <a:srgbClr val="7F0055"/>
                </a:solidFill>
              </a:rPr>
              <a:t>this</a:t>
            </a:r>
            <a:r>
              <a:rPr lang="en-GB" sz="1800" dirty="0" err="1" smtClean="0">
                <a:solidFill>
                  <a:srgbClr val="000000"/>
                </a:solidFill>
              </a:rPr>
              <a:t>.</a:t>
            </a:r>
            <a:r>
              <a:rPr lang="en-GB" sz="1800" dirty="0" err="1" smtClean="0">
                <a:solidFill>
                  <a:srgbClr val="0000C0"/>
                </a:solidFill>
              </a:rPr>
              <a:t>object</a:t>
            </a:r>
            <a:r>
              <a:rPr lang="en-GB" sz="1800" b="1" dirty="0" smtClean="0">
                <a:solidFill>
                  <a:srgbClr val="000000"/>
                </a:solidFill>
              </a:rPr>
              <a:t> </a:t>
            </a:r>
            <a:r>
              <a:rPr lang="en-GB" sz="1800" dirty="0" smtClean="0">
                <a:solidFill>
                  <a:srgbClr val="000000"/>
                </a:solidFill>
              </a:rPr>
              <a:t>= </a:t>
            </a:r>
            <a:r>
              <a:rPr lang="en-GB" sz="1800" dirty="0" smtClean="0">
                <a:solidFill>
                  <a:srgbClr val="6A3E3E"/>
                </a:solidFill>
              </a:rPr>
              <a:t>object</a:t>
            </a:r>
            <a:r>
              <a:rPr lang="en-GB" sz="1800" dirty="0" smtClean="0">
                <a:solidFill>
                  <a:srgbClr val="000000"/>
                </a:solidFill>
              </a:rPr>
              <a:t>; }</a:t>
            </a:r>
          </a:p>
          <a:p>
            <a:pPr defTabSz="914400">
              <a:buClrTx/>
              <a:defRPr/>
            </a:pPr>
            <a:endParaRPr lang="en-GB" sz="1800" dirty="0" smtClean="0">
              <a:solidFill>
                <a:srgbClr val="141E23"/>
              </a:solidFill>
            </a:endParaRPr>
          </a:p>
          <a:p>
            <a:pPr defTabSz="914400">
              <a:buClrTx/>
              <a:defRPr/>
            </a:pPr>
            <a:r>
              <a:rPr lang="en-GB" sz="1800" b="1" dirty="0" smtClean="0">
                <a:solidFill>
                  <a:srgbClr val="7F0055"/>
                </a:solidFill>
              </a:rPr>
              <a:t>  public</a:t>
            </a:r>
            <a:r>
              <a:rPr lang="en-GB" sz="1800" b="1" dirty="0" smtClean="0">
                <a:solidFill>
                  <a:srgbClr val="000000"/>
                </a:solidFill>
              </a:rPr>
              <a:t> </a:t>
            </a:r>
            <a:r>
              <a:rPr lang="en-GB" sz="1800" dirty="0" smtClean="0">
                <a:solidFill>
                  <a:srgbClr val="000000"/>
                </a:solidFill>
              </a:rPr>
              <a:t>T get()</a:t>
            </a:r>
          </a:p>
          <a:p>
            <a:pPr defTabSz="914400">
              <a:buClrTx/>
              <a:defRPr/>
            </a:pPr>
            <a:r>
              <a:rPr lang="en-GB" sz="1800" dirty="0" smtClean="0">
                <a:solidFill>
                  <a:srgbClr val="000000"/>
                </a:solidFill>
              </a:rPr>
              <a:t>  { </a:t>
            </a:r>
            <a:r>
              <a:rPr lang="en-GB" sz="1800" b="1" dirty="0" smtClean="0">
                <a:solidFill>
                  <a:srgbClr val="7F0055"/>
                </a:solidFill>
              </a:rPr>
              <a:t>return</a:t>
            </a:r>
            <a:r>
              <a:rPr lang="en-GB" sz="1800" b="1" dirty="0" smtClean="0">
                <a:solidFill>
                  <a:srgbClr val="000000"/>
                </a:solidFill>
              </a:rPr>
              <a:t> </a:t>
            </a:r>
            <a:r>
              <a:rPr lang="en-GB" sz="1800" dirty="0" smtClean="0">
                <a:solidFill>
                  <a:srgbClr val="0000C0"/>
                </a:solidFill>
              </a:rPr>
              <a:t>object</a:t>
            </a:r>
            <a:r>
              <a:rPr lang="en-GB" sz="1800" dirty="0" smtClean="0">
                <a:solidFill>
                  <a:srgbClr val="000000"/>
                </a:solidFill>
              </a:rPr>
              <a:t>; }</a:t>
            </a:r>
          </a:p>
          <a:p>
            <a:pPr defTabSz="914400">
              <a:buClrTx/>
              <a:defRPr/>
            </a:pPr>
            <a:r>
              <a:rPr lang="en-GB" sz="1800" dirty="0" smtClean="0">
                <a:solidFill>
                  <a:srgbClr val="000000"/>
                </a:solidFill>
              </a:rPr>
              <a:t>}</a:t>
            </a:r>
            <a:endParaRPr lang="en-GB" sz="1800" dirty="0" smtClean="0">
              <a:solidFill>
                <a:srgbClr val="141E23"/>
              </a:solidFill>
            </a:endParaRPr>
          </a:p>
          <a:p>
            <a:pPr>
              <a:buClr>
                <a:srgbClr val="0A1419">
                  <a:lumMod val="90000"/>
                  <a:lumOff val="10000"/>
                </a:srgbClr>
              </a:buClr>
              <a:defRPr/>
            </a:pPr>
            <a:endParaRPr lang="en-GB" sz="1800" dirty="0">
              <a:solidFill>
                <a:srgbClr val="F7F7F7">
                  <a:lumMod val="25000"/>
                </a:srgbClr>
              </a:solidFill>
            </a:endParaRPr>
          </a:p>
        </p:txBody>
      </p:sp>
    </p:spTree>
    <p:extLst>
      <p:ext uri="{BB962C8B-B14F-4D97-AF65-F5344CB8AC3E}">
        <p14:creationId xmlns:p14="http://schemas.microsoft.com/office/powerpoint/2010/main" val="79645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sz="1800" dirty="0"/>
              <a:t>Implicit narrowing can only occur on primitives</a:t>
            </a:r>
            <a:r>
              <a:rPr lang="en-GB" sz="1800" dirty="0" smtClean="0"/>
              <a:t>.</a:t>
            </a:r>
            <a:endParaRPr lang="en-GB" sz="1800" dirty="0"/>
          </a:p>
          <a:p>
            <a:r>
              <a:rPr lang="en-GB" sz="1800" dirty="0"/>
              <a:t>As the name might suggest, you can only implicitly narrow a type when going down up in size</a:t>
            </a:r>
            <a:r>
              <a:rPr lang="en-GB" sz="1800" dirty="0" smtClean="0"/>
              <a:t>.</a:t>
            </a:r>
            <a:endParaRPr lang="en-GB" sz="1800" dirty="0"/>
          </a:p>
          <a:p>
            <a:r>
              <a:rPr lang="en-GB" sz="1800" dirty="0"/>
              <a:t>Every integer can be held in a long, since a long can store bigger values.</a:t>
            </a:r>
          </a:p>
          <a:p>
            <a:r>
              <a:rPr lang="en-GB" sz="1800" dirty="0"/>
              <a:t>However not every long can be stored in an integer, since long can store values that a integer cant, so unless we then </a:t>
            </a:r>
            <a:r>
              <a:rPr lang="en-GB" sz="1800" b="1" dirty="0"/>
              <a:t>explicitly</a:t>
            </a:r>
            <a:r>
              <a:rPr lang="en-GB" sz="1800" dirty="0"/>
              <a:t> cast that long value to an integer value, the compiler will throw an error</a:t>
            </a:r>
            <a:r>
              <a:rPr lang="en-GB" sz="1800" dirty="0" smtClean="0"/>
              <a:t>.</a:t>
            </a:r>
            <a:endParaRPr lang="en-GB" sz="1800" dirty="0"/>
          </a:p>
          <a:p>
            <a:r>
              <a:rPr lang="en-GB" sz="1800" b="1" dirty="0"/>
              <a:t>That’s not to say at runtime it will go in smoothly, you still cant put 3 billion into an integer variable.</a:t>
            </a:r>
          </a:p>
        </p:txBody>
      </p:sp>
      <p:sp>
        <p:nvSpPr>
          <p:cNvPr id="4" name="Content Placeholder 3"/>
          <p:cNvSpPr>
            <a:spLocks noGrp="1"/>
          </p:cNvSpPr>
          <p:nvPr>
            <p:ph sz="quarter" idx="16"/>
          </p:nvPr>
        </p:nvSpPr>
        <p:spPr/>
        <p:txBody>
          <a:bodyPr/>
          <a:lstStyle/>
          <a:p>
            <a:r>
              <a:rPr lang="en-GB" sz="1800" dirty="0"/>
              <a:t>Converting from a double to a float will be a narrowing conversion.</a:t>
            </a:r>
          </a:p>
          <a:p>
            <a:endParaRPr lang="en-GB" sz="1800" dirty="0"/>
          </a:p>
          <a:p>
            <a:r>
              <a:rPr lang="en-GB" sz="1800" dirty="0"/>
              <a:t>When you type 3.2 in java, its automatically being treated as a double, do you’re automatically trying to put something that is ‘bigger’ (a double) into something that is smaller (a float), so you’ll receive a compiler error.</a:t>
            </a:r>
          </a:p>
          <a:p>
            <a:endParaRPr lang="en-GB" sz="1800" dirty="0"/>
          </a:p>
          <a:p>
            <a:r>
              <a:rPr lang="en-GB" sz="1800" dirty="0"/>
              <a:t>When defining floats like that you need to append the value with an F to cast it to a float.</a:t>
            </a:r>
          </a:p>
        </p:txBody>
      </p:sp>
      <p:sp>
        <p:nvSpPr>
          <p:cNvPr id="3" name="Title 2"/>
          <p:cNvSpPr>
            <a:spLocks noGrp="1"/>
          </p:cNvSpPr>
          <p:nvPr>
            <p:ph type="title"/>
          </p:nvPr>
        </p:nvSpPr>
        <p:spPr/>
        <p:txBody>
          <a:bodyPr>
            <a:normAutofit fontScale="90000"/>
          </a:bodyPr>
          <a:lstStyle/>
          <a:p>
            <a:r>
              <a:rPr lang="en-GB" dirty="0" smtClean="0"/>
              <a:t>Implicit Narrowing</a:t>
            </a:r>
            <a:endParaRPr lang="en-GB" dirty="0"/>
          </a:p>
        </p:txBody>
      </p:sp>
    </p:spTree>
    <p:extLst>
      <p:ext uri="{BB962C8B-B14F-4D97-AF65-F5344CB8AC3E}">
        <p14:creationId xmlns:p14="http://schemas.microsoft.com/office/powerpoint/2010/main" val="164852532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5"/>
          </p:nvPr>
        </p:nvSpPr>
        <p:spPr>
          <a:xfrm>
            <a:off x="6764924" y="3347048"/>
            <a:ext cx="4604691" cy="3064359"/>
          </a:xfrm>
        </p:spPr>
        <p:txBody>
          <a:bodyPr/>
          <a:lstStyle/>
          <a:p>
            <a:pPr marL="0" indent="0">
              <a:buNone/>
            </a:pPr>
            <a:r>
              <a:rPr lang="en-GB" dirty="0"/>
              <a:t>Lowercase or upper case doesn’t matter, Float is also one too but for floats, define them with a lower case or upper case F</a:t>
            </a:r>
          </a:p>
          <a:p>
            <a:endParaRPr lang="en-GB" dirty="0"/>
          </a:p>
        </p:txBody>
      </p:sp>
      <p:sp>
        <p:nvSpPr>
          <p:cNvPr id="3" name="Title 2"/>
          <p:cNvSpPr>
            <a:spLocks noGrp="1"/>
          </p:cNvSpPr>
          <p:nvPr>
            <p:ph type="title"/>
          </p:nvPr>
        </p:nvSpPr>
        <p:spPr/>
        <p:txBody>
          <a:bodyPr>
            <a:normAutofit fontScale="90000"/>
          </a:bodyPr>
          <a:lstStyle/>
          <a:p>
            <a:r>
              <a:rPr lang="en-GB" dirty="0" smtClean="0"/>
              <a:t>Integer Literal Types</a:t>
            </a:r>
            <a:endParaRPr lang="en-GB" dirty="0"/>
          </a:p>
        </p:txBody>
      </p:sp>
      <p:pic>
        <p:nvPicPr>
          <p:cNvPr id="8" name="Picture 7"/>
          <p:cNvPicPr>
            <a:picLocks noChangeAspect="1"/>
          </p:cNvPicPr>
          <p:nvPr/>
        </p:nvPicPr>
        <p:blipFill>
          <a:blip r:embed="rId3"/>
          <a:stretch>
            <a:fillRect/>
          </a:stretch>
        </p:blipFill>
        <p:spPr>
          <a:xfrm>
            <a:off x="662060" y="2428066"/>
            <a:ext cx="3975136" cy="3050552"/>
          </a:xfrm>
          <a:prstGeom prst="rect">
            <a:avLst/>
          </a:prstGeom>
        </p:spPr>
      </p:pic>
      <p:sp>
        <p:nvSpPr>
          <p:cNvPr id="9" name="TextBox 8"/>
          <p:cNvSpPr txBox="1"/>
          <p:nvPr/>
        </p:nvSpPr>
        <p:spPr>
          <a:xfrm>
            <a:off x="4827396" y="2609118"/>
            <a:ext cx="1303506" cy="369332"/>
          </a:xfrm>
          <a:prstGeom prst="rect">
            <a:avLst/>
          </a:prstGeom>
          <a:noFill/>
        </p:spPr>
        <p:txBody>
          <a:bodyPr wrap="square" rtlCol="0">
            <a:spAutoFit/>
          </a:bodyPr>
          <a:lstStyle/>
          <a:p>
            <a:r>
              <a:rPr lang="en-GB" dirty="0">
                <a:solidFill>
                  <a:srgbClr val="2E2D2C"/>
                </a:solidFill>
              </a:rPr>
              <a:t>Decimal</a:t>
            </a:r>
          </a:p>
        </p:txBody>
      </p:sp>
      <p:sp>
        <p:nvSpPr>
          <p:cNvPr id="10" name="TextBox 9"/>
          <p:cNvSpPr txBox="1"/>
          <p:nvPr/>
        </p:nvSpPr>
        <p:spPr>
          <a:xfrm>
            <a:off x="4827396" y="3136857"/>
            <a:ext cx="1303506" cy="369332"/>
          </a:xfrm>
          <a:prstGeom prst="rect">
            <a:avLst/>
          </a:prstGeom>
          <a:noFill/>
        </p:spPr>
        <p:txBody>
          <a:bodyPr wrap="square" rtlCol="0">
            <a:spAutoFit/>
          </a:bodyPr>
          <a:lstStyle/>
          <a:p>
            <a:r>
              <a:rPr lang="en-GB" dirty="0">
                <a:solidFill>
                  <a:srgbClr val="2E2D2C"/>
                </a:solidFill>
              </a:rPr>
              <a:t>Octal</a:t>
            </a:r>
          </a:p>
        </p:txBody>
      </p:sp>
      <p:sp>
        <p:nvSpPr>
          <p:cNvPr id="11" name="TextBox 10"/>
          <p:cNvSpPr txBox="1"/>
          <p:nvPr/>
        </p:nvSpPr>
        <p:spPr>
          <a:xfrm>
            <a:off x="4827395" y="3768676"/>
            <a:ext cx="1614791" cy="369332"/>
          </a:xfrm>
          <a:prstGeom prst="rect">
            <a:avLst/>
          </a:prstGeom>
          <a:noFill/>
        </p:spPr>
        <p:txBody>
          <a:bodyPr wrap="square" rtlCol="0">
            <a:spAutoFit/>
          </a:bodyPr>
          <a:lstStyle/>
          <a:p>
            <a:r>
              <a:rPr lang="en-GB" dirty="0">
                <a:solidFill>
                  <a:srgbClr val="2E2D2C"/>
                </a:solidFill>
              </a:rPr>
              <a:t>Hexadecimal</a:t>
            </a:r>
          </a:p>
        </p:txBody>
      </p:sp>
      <p:sp>
        <p:nvSpPr>
          <p:cNvPr id="12" name="TextBox 11"/>
          <p:cNvSpPr txBox="1"/>
          <p:nvPr/>
        </p:nvSpPr>
        <p:spPr>
          <a:xfrm>
            <a:off x="4827396" y="4406502"/>
            <a:ext cx="1303506" cy="369332"/>
          </a:xfrm>
          <a:prstGeom prst="rect">
            <a:avLst/>
          </a:prstGeom>
          <a:noFill/>
        </p:spPr>
        <p:txBody>
          <a:bodyPr wrap="square" rtlCol="0">
            <a:spAutoFit/>
          </a:bodyPr>
          <a:lstStyle/>
          <a:p>
            <a:r>
              <a:rPr lang="en-GB" dirty="0">
                <a:solidFill>
                  <a:srgbClr val="2E2D2C"/>
                </a:solidFill>
              </a:rPr>
              <a:t>Binary</a:t>
            </a:r>
          </a:p>
        </p:txBody>
      </p:sp>
      <p:sp>
        <p:nvSpPr>
          <p:cNvPr id="13" name="TextBox 12"/>
          <p:cNvSpPr txBox="1"/>
          <p:nvPr/>
        </p:nvSpPr>
        <p:spPr>
          <a:xfrm>
            <a:off x="4827396" y="5044328"/>
            <a:ext cx="1303506" cy="369332"/>
          </a:xfrm>
          <a:prstGeom prst="rect">
            <a:avLst/>
          </a:prstGeom>
          <a:noFill/>
        </p:spPr>
        <p:txBody>
          <a:bodyPr wrap="square" rtlCol="0">
            <a:spAutoFit/>
          </a:bodyPr>
          <a:lstStyle/>
          <a:p>
            <a:r>
              <a:rPr lang="en-GB" dirty="0">
                <a:solidFill>
                  <a:srgbClr val="2E2D2C"/>
                </a:solidFill>
              </a:rPr>
              <a:t>Long</a:t>
            </a:r>
          </a:p>
        </p:txBody>
      </p:sp>
    </p:spTree>
    <p:extLst>
      <p:ext uri="{BB962C8B-B14F-4D97-AF65-F5344CB8AC3E}">
        <p14:creationId xmlns:p14="http://schemas.microsoft.com/office/powerpoint/2010/main" val="2711766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Numeric Literals - Underscores</a:t>
            </a:r>
            <a:endParaRPr lang="en-GB" dirty="0"/>
          </a:p>
        </p:txBody>
      </p:sp>
      <p:pic>
        <p:nvPicPr>
          <p:cNvPr id="7" name="Picture 6"/>
          <p:cNvPicPr>
            <a:picLocks noChangeAspect="1"/>
          </p:cNvPicPr>
          <p:nvPr/>
        </p:nvPicPr>
        <p:blipFill>
          <a:blip r:embed="rId3"/>
          <a:stretch>
            <a:fillRect/>
          </a:stretch>
        </p:blipFill>
        <p:spPr>
          <a:xfrm>
            <a:off x="499449" y="1939244"/>
            <a:ext cx="11018769" cy="4484333"/>
          </a:xfrm>
          <a:prstGeom prst="rect">
            <a:avLst/>
          </a:prstGeom>
        </p:spPr>
      </p:pic>
    </p:spTree>
    <p:extLst>
      <p:ext uri="{BB962C8B-B14F-4D97-AF65-F5344CB8AC3E}">
        <p14:creationId xmlns:p14="http://schemas.microsoft.com/office/powerpoint/2010/main" val="3691521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Numeric Literals</a:t>
            </a:r>
            <a:endParaRPr lang="en-GB" dirty="0"/>
          </a:p>
        </p:txBody>
      </p:sp>
      <p:pic>
        <p:nvPicPr>
          <p:cNvPr id="5" name="Picture 4"/>
          <p:cNvPicPr>
            <a:picLocks noChangeAspect="1"/>
          </p:cNvPicPr>
          <p:nvPr/>
        </p:nvPicPr>
        <p:blipFill>
          <a:blip r:embed="rId3"/>
          <a:stretch>
            <a:fillRect/>
          </a:stretch>
        </p:blipFill>
        <p:spPr>
          <a:xfrm>
            <a:off x="4117007" y="1530197"/>
            <a:ext cx="6055873" cy="4921118"/>
          </a:xfrm>
          <a:prstGeom prst="rect">
            <a:avLst/>
          </a:prstGeom>
        </p:spPr>
      </p:pic>
      <p:sp>
        <p:nvSpPr>
          <p:cNvPr id="8" name="Rectangle 7"/>
          <p:cNvSpPr/>
          <p:nvPr/>
        </p:nvSpPr>
        <p:spPr>
          <a:xfrm>
            <a:off x="3178549" y="1650001"/>
            <a:ext cx="6096000" cy="4801314"/>
          </a:xfrm>
          <a:prstGeom prst="rect">
            <a:avLst/>
          </a:prstGeom>
        </p:spPr>
        <p:txBody>
          <a:bodyPr>
            <a:spAutoFit/>
          </a:bodyPr>
          <a:lstStyle/>
          <a:p>
            <a:r>
              <a:rPr lang="en-GB" dirty="0">
                <a:solidFill>
                  <a:srgbClr val="2E2D2C"/>
                </a:solidFill>
              </a:rPr>
              <a:t>Invalid</a:t>
            </a:r>
          </a:p>
          <a:p>
            <a:r>
              <a:rPr lang="en-GB" dirty="0">
                <a:solidFill>
                  <a:srgbClr val="2E2D2C"/>
                </a:solidFill>
              </a:rPr>
              <a:t>Invalid</a:t>
            </a:r>
          </a:p>
          <a:p>
            <a:r>
              <a:rPr lang="en-GB" dirty="0">
                <a:solidFill>
                  <a:srgbClr val="2E2D2C"/>
                </a:solidFill>
              </a:rPr>
              <a:t>Invalid</a:t>
            </a:r>
          </a:p>
          <a:p>
            <a:endParaRPr lang="en-GB" dirty="0">
              <a:solidFill>
                <a:srgbClr val="2E2D2C"/>
              </a:solidFill>
            </a:endParaRPr>
          </a:p>
          <a:p>
            <a:r>
              <a:rPr lang="en-GB" dirty="0">
                <a:solidFill>
                  <a:srgbClr val="2E2D2C"/>
                </a:solidFill>
              </a:rPr>
              <a:t>Invalid</a:t>
            </a:r>
          </a:p>
          <a:p>
            <a:r>
              <a:rPr lang="en-GB" dirty="0">
                <a:solidFill>
                  <a:srgbClr val="2E2D2C"/>
                </a:solidFill>
              </a:rPr>
              <a:t>Ok</a:t>
            </a:r>
          </a:p>
          <a:p>
            <a:r>
              <a:rPr lang="en-GB" dirty="0">
                <a:solidFill>
                  <a:srgbClr val="2E2D2C"/>
                </a:solidFill>
              </a:rPr>
              <a:t>Invalid</a:t>
            </a:r>
          </a:p>
          <a:p>
            <a:r>
              <a:rPr lang="en-GB" dirty="0">
                <a:solidFill>
                  <a:srgbClr val="2E2D2C"/>
                </a:solidFill>
              </a:rPr>
              <a:t>Ok</a:t>
            </a:r>
          </a:p>
          <a:p>
            <a:endParaRPr lang="en-GB" dirty="0">
              <a:solidFill>
                <a:srgbClr val="2E2D2C"/>
              </a:solidFill>
            </a:endParaRPr>
          </a:p>
          <a:p>
            <a:r>
              <a:rPr lang="en-GB" dirty="0">
                <a:solidFill>
                  <a:srgbClr val="2E2D2C"/>
                </a:solidFill>
              </a:rPr>
              <a:t>Invalid</a:t>
            </a:r>
          </a:p>
          <a:p>
            <a:r>
              <a:rPr lang="en-GB" dirty="0">
                <a:solidFill>
                  <a:srgbClr val="2E2D2C"/>
                </a:solidFill>
              </a:rPr>
              <a:t>Invalid</a:t>
            </a:r>
          </a:p>
          <a:p>
            <a:r>
              <a:rPr lang="en-GB" dirty="0">
                <a:solidFill>
                  <a:srgbClr val="2E2D2C"/>
                </a:solidFill>
              </a:rPr>
              <a:t>Ok</a:t>
            </a:r>
          </a:p>
          <a:p>
            <a:r>
              <a:rPr lang="en-GB" dirty="0">
                <a:solidFill>
                  <a:srgbClr val="2E2D2C"/>
                </a:solidFill>
              </a:rPr>
              <a:t>Invalid</a:t>
            </a:r>
          </a:p>
          <a:p>
            <a:endParaRPr lang="en-GB" dirty="0">
              <a:solidFill>
                <a:srgbClr val="2E2D2C"/>
              </a:solidFill>
            </a:endParaRPr>
          </a:p>
          <a:p>
            <a:r>
              <a:rPr lang="en-GB" dirty="0">
                <a:solidFill>
                  <a:srgbClr val="2E2D2C"/>
                </a:solidFill>
              </a:rPr>
              <a:t>Ok</a:t>
            </a:r>
          </a:p>
          <a:p>
            <a:r>
              <a:rPr lang="en-GB" dirty="0">
                <a:solidFill>
                  <a:srgbClr val="2E2D2C"/>
                </a:solidFill>
              </a:rPr>
              <a:t>Ok</a:t>
            </a:r>
          </a:p>
          <a:p>
            <a:r>
              <a:rPr lang="en-GB" dirty="0">
                <a:solidFill>
                  <a:srgbClr val="2E2D2C"/>
                </a:solidFill>
              </a:rPr>
              <a:t>Invalid</a:t>
            </a:r>
          </a:p>
        </p:txBody>
      </p:sp>
    </p:spTree>
    <p:extLst>
      <p:ext uri="{BB962C8B-B14F-4D97-AF65-F5344CB8AC3E}">
        <p14:creationId xmlns:p14="http://schemas.microsoft.com/office/powerpoint/2010/main" val="1075299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smtClean="0"/>
              <a:t>An exception is something that occurs during the execution of a program that disrupts the normal flow of instructions.</a:t>
            </a:r>
          </a:p>
          <a:p>
            <a:endParaRPr lang="en-GB" dirty="0" smtClean="0"/>
          </a:p>
          <a:p>
            <a:r>
              <a:rPr lang="en-GB" dirty="0" smtClean="0"/>
              <a:t>Every system is going to have errors that occur at some point, Error handling is the way in which we prevent the system from terminating unexpectedly, aka </a:t>
            </a:r>
            <a:r>
              <a:rPr lang="en-GB" b="1" dirty="0" smtClean="0"/>
              <a:t>handling the errors</a:t>
            </a:r>
            <a:r>
              <a:rPr lang="en-GB" dirty="0" smtClean="0"/>
              <a:t> </a:t>
            </a:r>
            <a:r>
              <a:rPr lang="en-GB" b="1" dirty="0" smtClean="0"/>
              <a:t>in a desirable way.</a:t>
            </a:r>
            <a:endParaRPr lang="en-GB" dirty="0" smtClean="0"/>
          </a:p>
        </p:txBody>
      </p:sp>
      <p:sp>
        <p:nvSpPr>
          <p:cNvPr id="4" name="Content Placeholder 3"/>
          <p:cNvSpPr>
            <a:spLocks noGrp="1"/>
          </p:cNvSpPr>
          <p:nvPr>
            <p:ph sz="quarter" idx="16"/>
          </p:nvPr>
        </p:nvSpPr>
        <p:spPr/>
        <p:txBody>
          <a:bodyPr/>
          <a:lstStyle/>
          <a:p>
            <a:r>
              <a:rPr lang="en-GB" dirty="0" smtClean="0"/>
              <a:t>There are 2 different type of exceptions</a:t>
            </a:r>
          </a:p>
          <a:p>
            <a:r>
              <a:rPr lang="en-GB" b="1" dirty="0" smtClean="0"/>
              <a:t>Checked</a:t>
            </a:r>
            <a:r>
              <a:rPr lang="en-GB" dirty="0" smtClean="0"/>
              <a:t> – An exception that is noticed by the compiler</a:t>
            </a:r>
          </a:p>
          <a:p>
            <a:r>
              <a:rPr lang="en-GB" b="1" dirty="0" smtClean="0"/>
              <a:t>Unchecked </a:t>
            </a:r>
            <a:r>
              <a:rPr lang="en-GB" dirty="0" smtClean="0"/>
              <a:t>– An exception that </a:t>
            </a:r>
            <a:r>
              <a:rPr lang="en-GB" b="1" dirty="0" smtClean="0"/>
              <a:t>isn’t</a:t>
            </a:r>
            <a:r>
              <a:rPr lang="en-GB" dirty="0" smtClean="0"/>
              <a:t> noticed by the compiler.</a:t>
            </a:r>
            <a:endParaRPr lang="en-GB" b="1" dirty="0" smtClean="0"/>
          </a:p>
          <a:p>
            <a:endParaRPr lang="en-GB" dirty="0"/>
          </a:p>
        </p:txBody>
      </p:sp>
      <p:sp>
        <p:nvSpPr>
          <p:cNvPr id="3" name="Title 2"/>
          <p:cNvSpPr>
            <a:spLocks noGrp="1"/>
          </p:cNvSpPr>
          <p:nvPr>
            <p:ph type="title"/>
          </p:nvPr>
        </p:nvSpPr>
        <p:spPr/>
        <p:txBody>
          <a:bodyPr>
            <a:normAutofit fontScale="90000"/>
          </a:bodyPr>
          <a:lstStyle/>
          <a:p>
            <a:r>
              <a:rPr lang="en-GB" dirty="0" smtClean="0"/>
              <a:t>Exceptions</a:t>
            </a:r>
            <a:endParaRPr lang="en-GB" dirty="0"/>
          </a:p>
        </p:txBody>
      </p:sp>
    </p:spTree>
    <p:extLst>
      <p:ext uri="{BB962C8B-B14F-4D97-AF65-F5344CB8AC3E}">
        <p14:creationId xmlns:p14="http://schemas.microsoft.com/office/powerpoint/2010/main" val="37089855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marL="411480" indent="-411480">
              <a:buFont typeface="Wingdings" pitchFamily="2" charset="2"/>
              <a:buChar char="§"/>
            </a:pPr>
            <a:r>
              <a:rPr lang="en-GB" sz="2000" dirty="0">
                <a:solidFill>
                  <a:schemeClr val="tx1"/>
                </a:solidFill>
              </a:rPr>
              <a:t>Compile time </a:t>
            </a:r>
          </a:p>
          <a:p>
            <a:pPr marL="411480" indent="-411480">
              <a:buFont typeface="Wingdings" pitchFamily="2" charset="2"/>
              <a:buChar char="§"/>
            </a:pPr>
            <a:r>
              <a:rPr lang="en-GB" sz="2000" dirty="0">
                <a:solidFill>
                  <a:schemeClr val="tx1"/>
                </a:solidFill>
              </a:rPr>
              <a:t>Where we can anticipate an exception ahead of time and plan for it</a:t>
            </a:r>
          </a:p>
          <a:p>
            <a:pPr marL="411480" indent="-411480">
              <a:buFont typeface="Wingdings" pitchFamily="2" charset="2"/>
              <a:buChar char="§"/>
            </a:pPr>
            <a:r>
              <a:rPr lang="en-GB" sz="2000" dirty="0" smtClean="0">
                <a:solidFill>
                  <a:schemeClr val="tx1"/>
                </a:solidFill>
              </a:rPr>
              <a:t>Exception </a:t>
            </a:r>
            <a:r>
              <a:rPr lang="en-GB" sz="2000" dirty="0">
                <a:solidFill>
                  <a:schemeClr val="tx1"/>
                </a:solidFill>
              </a:rPr>
              <a:t>is the parent class of all Checked Exceptions</a:t>
            </a:r>
          </a:p>
          <a:p>
            <a:pPr marL="411480" indent="-411480">
              <a:buFont typeface="Wingdings" pitchFamily="2" charset="2"/>
              <a:buChar char="§"/>
            </a:pPr>
            <a:endParaRPr lang="en-GB" sz="2000" dirty="0">
              <a:solidFill>
                <a:schemeClr val="tx1"/>
              </a:solidFill>
            </a:endParaRPr>
          </a:p>
          <a:p>
            <a:pPr>
              <a:buClr>
                <a:srgbClr val="0C3C8A"/>
              </a:buClr>
            </a:pPr>
            <a:endParaRPr lang="en-GB" sz="2000" dirty="0">
              <a:solidFill>
                <a:schemeClr val="tx1"/>
              </a:solidFill>
            </a:endParaRPr>
          </a:p>
        </p:txBody>
      </p:sp>
      <p:sp>
        <p:nvSpPr>
          <p:cNvPr id="4" name="Content Placeholder 3"/>
          <p:cNvSpPr>
            <a:spLocks noGrp="1"/>
          </p:cNvSpPr>
          <p:nvPr>
            <p:ph sz="quarter" idx="16"/>
          </p:nvPr>
        </p:nvSpPr>
        <p:spPr/>
        <p:txBody>
          <a:bodyPr/>
          <a:lstStyle/>
          <a:p>
            <a:pPr marL="411480" indent="-411480">
              <a:buFont typeface="Wingdings" pitchFamily="2" charset="2"/>
              <a:buChar char="§"/>
            </a:pPr>
            <a:r>
              <a:rPr lang="en-GB" sz="1800" dirty="0" err="1" smtClean="0">
                <a:solidFill>
                  <a:schemeClr val="tx1"/>
                </a:solidFill>
              </a:rPr>
              <a:t>FileNotFoundException</a:t>
            </a:r>
            <a:endParaRPr lang="en-GB" sz="1800" dirty="0" smtClean="0">
              <a:solidFill>
                <a:schemeClr val="tx1"/>
              </a:solidFill>
            </a:endParaRPr>
          </a:p>
          <a:p>
            <a:pPr marL="411480" indent="-411480">
              <a:buFont typeface="Wingdings" pitchFamily="2" charset="2"/>
              <a:buChar char="§"/>
            </a:pPr>
            <a:r>
              <a:rPr lang="en-GB" sz="1800" dirty="0" err="1" smtClean="0">
                <a:solidFill>
                  <a:schemeClr val="tx1"/>
                </a:solidFill>
              </a:rPr>
              <a:t>SocketException</a:t>
            </a:r>
            <a:endParaRPr lang="en-GB" sz="1800" dirty="0" smtClean="0">
              <a:solidFill>
                <a:schemeClr val="tx1"/>
              </a:solidFill>
            </a:endParaRPr>
          </a:p>
          <a:p>
            <a:pPr marL="411480" indent="-411480">
              <a:buFont typeface="Wingdings" pitchFamily="2" charset="2"/>
              <a:buChar char="§"/>
            </a:pPr>
            <a:r>
              <a:rPr lang="en-GB" sz="1800" dirty="0" err="1" smtClean="0">
                <a:solidFill>
                  <a:schemeClr val="tx1"/>
                </a:solidFill>
              </a:rPr>
              <a:t>UnsupportedDataTypeException</a:t>
            </a:r>
            <a:endParaRPr lang="en-GB" sz="1800" dirty="0" smtClean="0">
              <a:solidFill>
                <a:schemeClr val="tx1"/>
              </a:solidFill>
            </a:endParaRPr>
          </a:p>
          <a:p>
            <a:pPr marL="411480" indent="-411480">
              <a:buFont typeface="Wingdings" pitchFamily="2" charset="2"/>
              <a:buChar char="§"/>
            </a:pPr>
            <a:r>
              <a:rPr lang="en-GB" sz="1800" dirty="0" err="1" smtClean="0">
                <a:solidFill>
                  <a:schemeClr val="tx1"/>
                </a:solidFill>
              </a:rPr>
              <a:t>ClassNotFoundException</a:t>
            </a:r>
            <a:endParaRPr lang="en-GB" sz="1800" dirty="0" smtClean="0">
              <a:solidFill>
                <a:schemeClr val="tx1"/>
              </a:solidFill>
            </a:endParaRPr>
          </a:p>
          <a:p>
            <a:pPr marL="411480" indent="-411480">
              <a:buFont typeface="Wingdings" pitchFamily="2" charset="2"/>
              <a:buChar char="§"/>
            </a:pPr>
            <a:r>
              <a:rPr lang="en-GB" sz="1800" dirty="0" err="1" smtClean="0">
                <a:solidFill>
                  <a:schemeClr val="tx1"/>
                </a:solidFill>
              </a:rPr>
              <a:t>NoSuchMethodException</a:t>
            </a:r>
            <a:endParaRPr lang="en-GB" sz="1800" dirty="0" smtClean="0">
              <a:solidFill>
                <a:schemeClr val="tx1"/>
              </a:solidFill>
            </a:endParaRPr>
          </a:p>
          <a:p>
            <a:pPr marL="411480" indent="-411480">
              <a:buFont typeface="Wingdings" pitchFamily="2" charset="2"/>
              <a:buChar char="§"/>
            </a:pPr>
            <a:r>
              <a:rPr lang="en-GB" sz="1800" dirty="0" err="1" smtClean="0">
                <a:solidFill>
                  <a:schemeClr val="tx1"/>
                </a:solidFill>
              </a:rPr>
              <a:t>NoSuchFieldException</a:t>
            </a:r>
            <a:endParaRPr lang="en-GB" sz="1800" dirty="0">
              <a:solidFill>
                <a:schemeClr val="tx1"/>
              </a:solidFill>
            </a:endParaRPr>
          </a:p>
        </p:txBody>
      </p:sp>
      <p:sp>
        <p:nvSpPr>
          <p:cNvPr id="3" name="Title 2"/>
          <p:cNvSpPr>
            <a:spLocks noGrp="1"/>
          </p:cNvSpPr>
          <p:nvPr>
            <p:ph type="title"/>
          </p:nvPr>
        </p:nvSpPr>
        <p:spPr/>
        <p:txBody>
          <a:bodyPr>
            <a:normAutofit fontScale="90000"/>
          </a:bodyPr>
          <a:lstStyle/>
          <a:p>
            <a:r>
              <a:rPr lang="en-GB" dirty="0" smtClean="0"/>
              <a:t>Checked Exceptions</a:t>
            </a:r>
            <a:endParaRPr lang="en-GB" dirty="0"/>
          </a:p>
        </p:txBody>
      </p:sp>
    </p:spTree>
    <p:extLst>
      <p:ext uri="{BB962C8B-B14F-4D97-AF65-F5344CB8AC3E}">
        <p14:creationId xmlns:p14="http://schemas.microsoft.com/office/powerpoint/2010/main" val="17421737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smtClean="0"/>
              <a:t>Runtime issues (When the code is being ran)</a:t>
            </a:r>
          </a:p>
          <a:p>
            <a:r>
              <a:rPr lang="en-GB" dirty="0" smtClean="0"/>
              <a:t>Caused by bad programming</a:t>
            </a:r>
          </a:p>
          <a:p>
            <a:r>
              <a:rPr lang="en-GB" dirty="0" smtClean="0"/>
              <a:t>E.g. trying to address an array at a point that is larger than the arrays size</a:t>
            </a:r>
          </a:p>
          <a:p>
            <a:r>
              <a:rPr lang="en-GB" dirty="0" err="1" smtClean="0"/>
              <a:t>RuntimeException</a:t>
            </a:r>
            <a:r>
              <a:rPr lang="en-GB" dirty="0" smtClean="0"/>
              <a:t> is the parent class of all unchecked exceptions.</a:t>
            </a:r>
          </a:p>
          <a:p>
            <a:r>
              <a:rPr lang="en-GB" dirty="0" smtClean="0"/>
              <a:t>If we are throwing a </a:t>
            </a:r>
            <a:r>
              <a:rPr lang="en-GB" dirty="0" err="1" smtClean="0"/>
              <a:t>RuntimeException</a:t>
            </a:r>
            <a:r>
              <a:rPr lang="en-GB" dirty="0" smtClean="0"/>
              <a:t> (or any subclass of it) in a method, it’s not required to specify them in the signatures throw clause.</a:t>
            </a:r>
          </a:p>
        </p:txBody>
      </p:sp>
      <p:sp>
        <p:nvSpPr>
          <p:cNvPr id="4" name="Content Placeholder 3"/>
          <p:cNvSpPr>
            <a:spLocks noGrp="1"/>
          </p:cNvSpPr>
          <p:nvPr>
            <p:ph sz="quarter" idx="16"/>
          </p:nvPr>
        </p:nvSpPr>
        <p:spPr/>
        <p:txBody>
          <a:bodyPr/>
          <a:lstStyle/>
          <a:p>
            <a:r>
              <a:rPr lang="en-GB" dirty="0" err="1" smtClean="0"/>
              <a:t>ArrayIndexOutOfBoundsException</a:t>
            </a:r>
            <a:endParaRPr lang="en-GB" dirty="0" smtClean="0"/>
          </a:p>
          <a:p>
            <a:r>
              <a:rPr lang="en-GB" dirty="0" err="1" smtClean="0"/>
              <a:t>ClassCastException</a:t>
            </a:r>
            <a:endParaRPr lang="en-GB" dirty="0" smtClean="0"/>
          </a:p>
          <a:p>
            <a:r>
              <a:rPr lang="en-GB" dirty="0" err="1" smtClean="0"/>
              <a:t>NullPointerException</a:t>
            </a:r>
            <a:endParaRPr lang="en-GB" dirty="0" smtClean="0"/>
          </a:p>
          <a:p>
            <a:r>
              <a:rPr lang="en-GB" dirty="0" err="1" smtClean="0"/>
              <a:t>NumberFormatException</a:t>
            </a:r>
            <a:endParaRPr lang="en-GB" dirty="0" smtClean="0"/>
          </a:p>
          <a:p>
            <a:r>
              <a:rPr lang="en-GB" dirty="0" err="1" smtClean="0"/>
              <a:t>IllegalArgumentException</a:t>
            </a:r>
            <a:endParaRPr lang="en-GB" dirty="0"/>
          </a:p>
        </p:txBody>
      </p:sp>
      <p:sp>
        <p:nvSpPr>
          <p:cNvPr id="3" name="Title 2"/>
          <p:cNvSpPr>
            <a:spLocks noGrp="1"/>
          </p:cNvSpPr>
          <p:nvPr>
            <p:ph type="title"/>
          </p:nvPr>
        </p:nvSpPr>
        <p:spPr/>
        <p:txBody>
          <a:bodyPr>
            <a:normAutofit fontScale="90000"/>
          </a:bodyPr>
          <a:lstStyle/>
          <a:p>
            <a:r>
              <a:rPr lang="en-GB" dirty="0" err="1" smtClean="0"/>
              <a:t>UnChecked</a:t>
            </a:r>
            <a:r>
              <a:rPr lang="en-GB" dirty="0" smtClean="0"/>
              <a:t> Exceptions</a:t>
            </a:r>
            <a:endParaRPr lang="en-GB" dirty="0"/>
          </a:p>
        </p:txBody>
      </p:sp>
    </p:spTree>
    <p:extLst>
      <p:ext uri="{BB962C8B-B14F-4D97-AF65-F5344CB8AC3E}">
        <p14:creationId xmlns:p14="http://schemas.microsoft.com/office/powerpoint/2010/main" val="1644227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smtClean="0"/>
              <a:t>Subclass of </a:t>
            </a:r>
            <a:r>
              <a:rPr lang="en-GB" dirty="0" err="1" smtClean="0"/>
              <a:t>Throwable</a:t>
            </a:r>
            <a:r>
              <a:rPr lang="en-GB" dirty="0" smtClean="0"/>
              <a:t>.</a:t>
            </a:r>
          </a:p>
          <a:p>
            <a:r>
              <a:rPr lang="en-GB" dirty="0" smtClean="0"/>
              <a:t>Indicates a serious problem that an application should not try to catch</a:t>
            </a:r>
          </a:p>
          <a:p>
            <a:r>
              <a:rPr lang="en-GB" dirty="0" smtClean="0"/>
              <a:t>Indicates a serious problem that an application should not try to catch</a:t>
            </a:r>
          </a:p>
          <a:p>
            <a:endParaRPr lang="en-GB" dirty="0">
              <a:solidFill>
                <a:srgbClr val="00519C"/>
              </a:solidFill>
            </a:endParaRPr>
          </a:p>
        </p:txBody>
      </p:sp>
      <p:sp>
        <p:nvSpPr>
          <p:cNvPr id="4" name="Content Placeholder 3"/>
          <p:cNvSpPr>
            <a:spLocks noGrp="1"/>
          </p:cNvSpPr>
          <p:nvPr>
            <p:ph sz="quarter" idx="16"/>
          </p:nvPr>
        </p:nvSpPr>
        <p:spPr/>
        <p:txBody>
          <a:bodyPr/>
          <a:lstStyle/>
          <a:p>
            <a:r>
              <a:rPr lang="en-GB" dirty="0" err="1" smtClean="0"/>
              <a:t>VirtualMachineError</a:t>
            </a:r>
            <a:endParaRPr lang="en-GB" dirty="0" smtClean="0"/>
          </a:p>
          <a:p>
            <a:r>
              <a:rPr lang="en-GB" dirty="0" err="1" smtClean="0"/>
              <a:t>ThreadDeath</a:t>
            </a:r>
            <a:endParaRPr lang="en-GB" dirty="0" smtClean="0"/>
          </a:p>
          <a:p>
            <a:r>
              <a:rPr lang="en-GB" dirty="0" err="1" smtClean="0"/>
              <a:t>OutOfMemoryError</a:t>
            </a:r>
            <a:endParaRPr lang="en-GB" dirty="0" smtClean="0"/>
          </a:p>
          <a:p>
            <a:r>
              <a:rPr lang="en-GB" dirty="0" err="1" smtClean="0"/>
              <a:t>CoderMalfunctionError</a:t>
            </a:r>
            <a:endParaRPr lang="en-GB" dirty="0" smtClean="0"/>
          </a:p>
          <a:p>
            <a:endParaRPr lang="en-GB" dirty="0"/>
          </a:p>
        </p:txBody>
      </p:sp>
      <p:sp>
        <p:nvSpPr>
          <p:cNvPr id="3" name="Title 2"/>
          <p:cNvSpPr>
            <a:spLocks noGrp="1"/>
          </p:cNvSpPr>
          <p:nvPr>
            <p:ph type="title"/>
          </p:nvPr>
        </p:nvSpPr>
        <p:spPr/>
        <p:txBody>
          <a:bodyPr>
            <a:normAutofit fontScale="90000"/>
          </a:bodyPr>
          <a:lstStyle/>
          <a:p>
            <a:r>
              <a:rPr lang="en-GB" dirty="0" smtClean="0"/>
              <a:t>Errors</a:t>
            </a:r>
            <a:endParaRPr lang="en-GB" dirty="0"/>
          </a:p>
        </p:txBody>
      </p:sp>
    </p:spTree>
    <p:extLst>
      <p:ext uri="{BB962C8B-B14F-4D97-AF65-F5344CB8AC3E}">
        <p14:creationId xmlns:p14="http://schemas.microsoft.com/office/powerpoint/2010/main" val="3183230130"/>
      </p:ext>
    </p:extLst>
  </p:cSld>
  <p:clrMapOvr>
    <a:masterClrMapping/>
  </p:clrMapOvr>
  <p:timing>
    <p:tnLst>
      <p:par>
        <p:cTn id="1" dur="indefinite" restart="never" nodeType="tmRoot"/>
      </p:par>
    </p:tnLst>
  </p:timing>
</p:sld>
</file>

<file path=ppt/theme/theme1.xml><?xml version="1.0" encoding="utf-8"?>
<a:theme xmlns:a="http://schemas.openxmlformats.org/drawingml/2006/main" name="PPM Courseware Slides">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 id="{0FF5ED07-C465-4523-AB9D-FA287080245B}" vid="{94E2E97D-F037-489C-9712-C2442CCB370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4817</Words>
  <Application>Microsoft Office PowerPoint</Application>
  <PresentationFormat>Widescreen</PresentationFormat>
  <Paragraphs>756</Paragraphs>
  <Slides>56</Slides>
  <Notes>52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56</vt:i4>
      </vt:variant>
    </vt:vector>
  </HeadingPairs>
  <TitlesOfParts>
    <vt:vector size="67" baseType="lpstr">
      <vt:lpstr>MS Mincho</vt:lpstr>
      <vt:lpstr>Arial</vt:lpstr>
      <vt:lpstr>Calibri</vt:lpstr>
      <vt:lpstr>Consolas</vt:lpstr>
      <vt:lpstr>Courier New</vt:lpstr>
      <vt:lpstr>Lucida Console</vt:lpstr>
      <vt:lpstr>Lucida Sans</vt:lpstr>
      <vt:lpstr>Segoe UI</vt:lpstr>
      <vt:lpstr>Segoe UI Light</vt:lpstr>
      <vt:lpstr>Wingdings</vt:lpstr>
      <vt:lpstr>PPM Courseware Slides</vt:lpstr>
      <vt:lpstr>Design Patterns</vt:lpstr>
      <vt:lpstr>Builder Pattern</vt:lpstr>
      <vt:lpstr>Builder Pattern - Example</vt:lpstr>
      <vt:lpstr>Builder Pattern - Example</vt:lpstr>
      <vt:lpstr>Other Patterns</vt:lpstr>
      <vt:lpstr>Exceptions</vt:lpstr>
      <vt:lpstr>Checked Exceptions</vt:lpstr>
      <vt:lpstr>UnChecked Exceptions</vt:lpstr>
      <vt:lpstr>Errors</vt:lpstr>
      <vt:lpstr>Exception Hierarchy</vt:lpstr>
      <vt:lpstr>Common Exceptions</vt:lpstr>
      <vt:lpstr>Common Exceptions 2</vt:lpstr>
      <vt:lpstr>Handling Errors</vt:lpstr>
      <vt:lpstr>Handling Errors - Example</vt:lpstr>
      <vt:lpstr>Exceptions &amp; Inheritance - Rules</vt:lpstr>
      <vt:lpstr>Testing</vt:lpstr>
      <vt:lpstr>Unit Testing</vt:lpstr>
      <vt:lpstr>JUnit Test Methods</vt:lpstr>
      <vt:lpstr>JUnit</vt:lpstr>
      <vt:lpstr>java.IO</vt:lpstr>
      <vt:lpstr>The two main categories of data streams</vt:lpstr>
      <vt:lpstr>Byte Stream - Example</vt:lpstr>
      <vt:lpstr>Buffered Reader - Example</vt:lpstr>
      <vt:lpstr>JDBC</vt:lpstr>
      <vt:lpstr>Opening a connection</vt:lpstr>
      <vt:lpstr>C - Create</vt:lpstr>
      <vt:lpstr>R - Read</vt:lpstr>
      <vt:lpstr>U - Update</vt:lpstr>
      <vt:lpstr>D - Delete</vt:lpstr>
      <vt:lpstr>Closing the connection</vt:lpstr>
      <vt:lpstr>Logging</vt:lpstr>
      <vt:lpstr>Logging - Handlers</vt:lpstr>
      <vt:lpstr>Logging - Formatters</vt:lpstr>
      <vt:lpstr>Logging - Example</vt:lpstr>
      <vt:lpstr>Swing</vt:lpstr>
      <vt:lpstr>Swing Application GUI</vt:lpstr>
      <vt:lpstr>PrepareGUI()</vt:lpstr>
      <vt:lpstr>ShowEvent()</vt:lpstr>
      <vt:lpstr>ShowEvent()</vt:lpstr>
      <vt:lpstr>ButtonClickListener</vt:lpstr>
      <vt:lpstr>Running the Program</vt:lpstr>
      <vt:lpstr>Enums</vt:lpstr>
      <vt:lpstr>Bitwise Operators</vt:lpstr>
      <vt:lpstr>Bitwise Operators - ~</vt:lpstr>
      <vt:lpstr>Bitwise Operators - &amp;</vt:lpstr>
      <vt:lpstr>Bitwise Operators - ^</vt:lpstr>
      <vt:lpstr>Bitwise Operators- |</vt:lpstr>
      <vt:lpstr>BitShift Operators - &lt;&lt;</vt:lpstr>
      <vt:lpstr>BitShift Operators - &gt;&gt;</vt:lpstr>
      <vt:lpstr>BitShift Operators - &gt;&gt;&gt;</vt:lpstr>
      <vt:lpstr>Ternary Operator</vt:lpstr>
      <vt:lpstr>Generics</vt:lpstr>
      <vt:lpstr>Implicit Narrowing</vt:lpstr>
      <vt:lpstr>Integer Literal Types</vt:lpstr>
      <vt:lpstr>Numeric Literals - Underscores</vt:lpstr>
      <vt:lpstr>Numeric Literals</vt:lpstr>
    </vt:vector>
  </TitlesOfParts>
  <Company>QA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Womack, Elliot</dc:creator>
  <cp:lastModifiedBy>Womack, Elliot</cp:lastModifiedBy>
  <cp:revision>4</cp:revision>
  <dcterms:created xsi:type="dcterms:W3CDTF">2016-12-01T13:47:00Z</dcterms:created>
  <dcterms:modified xsi:type="dcterms:W3CDTF">2017-01-12T11:13:19Z</dcterms:modified>
</cp:coreProperties>
</file>