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38"/>
  </p:notesMasterIdLst>
  <p:handoutMasterIdLst>
    <p:handoutMasterId r:id="rId39"/>
  </p:handoutMasterIdLst>
  <p:sldIdLst>
    <p:sldId id="268" r:id="rId2"/>
    <p:sldId id="269"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264" r:id="rId37"/>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31" autoAdjust="0"/>
  </p:normalViewPr>
  <p:slideViewPr>
    <p:cSldViewPr snapToGrid="0">
      <p:cViewPr varScale="1">
        <p:scale>
          <a:sx n="111" d="100"/>
          <a:sy n="111" d="100"/>
        </p:scale>
        <p:origin x="-432" y="-112"/>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2" d="100"/>
          <a:sy n="82" d="100"/>
        </p:scale>
        <p:origin x="3972" y="90"/>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smtClean="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03889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smtClean="0"/>
              <a:t>Insert module title</a:t>
            </a:r>
            <a:endParaRPr lang="en-GB" noProof="0" dirty="0"/>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smtClean="0"/>
              <a:t>MODULE X</a:t>
            </a:r>
          </a:p>
        </p:txBody>
      </p:sp>
      <p:pic>
        <p:nvPicPr>
          <p:cNvPr id="2" name="Picture 1" descr="QA Consulting - Tall Blue-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38003" y="5003340"/>
            <a:ext cx="2115994" cy="1257026"/>
          </a:xfrm>
          <a:prstGeom prst="rect">
            <a:avLst/>
          </a:prstGeom>
        </p:spPr>
      </p:pic>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544760"/>
            <a:ext cx="11404800" cy="4546800"/>
          </a:xfrm>
        </p:spPr>
        <p:txBody>
          <a:bodyPr>
            <a:noAutofit/>
          </a:bodyPr>
          <a:lstStyle>
            <a:lvl1pPr marL="342900" indent="-342900">
              <a:spcAft>
                <a:spcPts val="1000"/>
              </a:spcAft>
              <a:buClr>
                <a:schemeClr val="tx1"/>
              </a:buClr>
              <a:buFont typeface="Arial" panose="020B0604020202020204" pitchFamily="34" charset="0"/>
              <a:buChar char="•"/>
              <a:defRPr b="0" baseline="0">
                <a:latin typeface="+mn-lt"/>
              </a:defRPr>
            </a:lvl1pPr>
            <a:lvl2pPr marL="742950" indent="-285750">
              <a:spcAft>
                <a:spcPts val="1000"/>
              </a:spcAft>
              <a:buClr>
                <a:schemeClr val="tx1"/>
              </a:buClr>
              <a:buFont typeface="Arial" panose="020B0604020202020204" pitchFamily="34" charset="0"/>
              <a:buChar char="•"/>
              <a:defRPr sz="1800" baseline="0">
                <a:latin typeface="+mn-lt"/>
              </a:defRPr>
            </a:lvl2pPr>
            <a:lvl3pPr marL="1143000" indent="-228600">
              <a:spcAft>
                <a:spcPts val="1000"/>
              </a:spcAft>
              <a:buClr>
                <a:schemeClr val="tx1"/>
              </a:buClr>
              <a:buFont typeface="Arial" panose="020B0604020202020204" pitchFamily="34" charset="0"/>
              <a:buChar char="•"/>
              <a:defRPr sz="1800" baseline="0">
                <a:latin typeface="+mn-lt"/>
              </a:defRPr>
            </a:lvl3pPr>
            <a:lvl4pPr marL="1600200" indent="-228600">
              <a:spcAft>
                <a:spcPts val="1000"/>
              </a:spcAft>
              <a:buClr>
                <a:schemeClr val="tx1"/>
              </a:buClr>
              <a:buFont typeface="Arial" panose="020B0604020202020204" pitchFamily="34" charset="0"/>
              <a:buChar char="•"/>
              <a:defRPr sz="1800" baseline="0">
                <a:latin typeface="+mn-lt"/>
              </a:defRPr>
            </a:lvl4pPr>
            <a:lvl5pPr marL="2057400" indent="-228600">
              <a:spcAft>
                <a:spcPts val="1000"/>
              </a:spcAft>
              <a:buClr>
                <a:schemeClr val="tx1"/>
              </a:buClr>
              <a:buFont typeface="Arial" panose="020B0604020202020204" pitchFamily="34" charset="0"/>
              <a:buChar char="•"/>
              <a:defRPr sz="1800" baseline="0">
                <a:latin typeface="+mn-lt"/>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5" name="Title Placeholder 3"/>
          <p:cNvSpPr>
            <a:spLocks noGrp="1"/>
          </p:cNvSpPr>
          <p:nvPr>
            <p:ph type="title"/>
          </p:nvPr>
        </p:nvSpPr>
        <p:spPr>
          <a:xfrm>
            <a:off x="414000" y="124742"/>
            <a:ext cx="9126000" cy="1153618"/>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GB" noProof="0" smtClean="0"/>
              <a:t>Click to edit Master title style</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11404800" cy="4546800"/>
          </a:xfrm>
        </p:spPr>
        <p:txBody>
          <a:bodyPr>
            <a:noAutofit/>
          </a:bodyPr>
          <a:lstStyle>
            <a:lvl1pPr marL="342900" indent="-342900">
              <a:spcAft>
                <a:spcPts val="10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10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5" name="Title Placeholder 3"/>
          <p:cNvSpPr>
            <a:spLocks noGrp="1"/>
          </p:cNvSpPr>
          <p:nvPr>
            <p:ph type="title"/>
          </p:nvPr>
        </p:nvSpPr>
        <p:spPr>
          <a:xfrm>
            <a:off x="414000" y="0"/>
            <a:ext cx="9126000" cy="1278360"/>
          </a:xfrm>
          <a:prstGeom prst="rect">
            <a:avLst/>
          </a:prstGeom>
        </p:spPr>
        <p:txBody>
          <a:bodyPr vert="horz" lIns="91440" tIns="45720" rIns="91440" bIns="45720" rtlCol="0" anchor="b" anchorCtr="0">
            <a:normAutofit/>
          </a:bodyPr>
          <a:lstStyle/>
          <a:p>
            <a:r>
              <a:rPr lang="en-GB" noProof="0" smtClean="0"/>
              <a:t>Click to edit Master title style</a:t>
            </a:r>
            <a:endParaRPr lang="en-GB" noProof="0" dirty="0"/>
          </a:p>
        </p:txBody>
      </p:sp>
      <p:sp>
        <p:nvSpPr>
          <p:cNvPr id="8"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54476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10" name="Rectangle 9"/>
          <p:cNvSpPr/>
          <p:nvPr userDrawn="1"/>
        </p:nvSpPr>
        <p:spPr>
          <a:xfrm>
            <a:off x="6078034" y="154556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24742"/>
            <a:ext cx="9126000" cy="1153618"/>
          </a:xfrm>
          <a:prstGeom prst="rect">
            <a:avLst/>
          </a:prstGeom>
        </p:spPr>
        <p:txBody>
          <a:bodyPr vert="horz" lIns="91440" tIns="45720" rIns="91440" bIns="45720" rtlCol="0" anchor="b" anchorCtr="0">
            <a:normAutofit/>
          </a:bodyPr>
          <a:lstStyle/>
          <a:p>
            <a:r>
              <a:rPr lang="en-GB" noProof="0" smtClean="0"/>
              <a:t>Click to edit Master title style</a:t>
            </a:r>
            <a:endParaRPr lang="en-GB" noProof="0" dirty="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57588"/>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7" name="Content Placeholder 12"/>
          <p:cNvSpPr>
            <a:spLocks noGrp="1"/>
          </p:cNvSpPr>
          <p:nvPr>
            <p:ph sz="quarter" idx="16"/>
          </p:nvPr>
        </p:nvSpPr>
        <p:spPr>
          <a:xfrm>
            <a:off x="6206400" y="1557588"/>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8" name="Title Placeholder 3"/>
          <p:cNvSpPr>
            <a:spLocks noGrp="1"/>
          </p:cNvSpPr>
          <p:nvPr>
            <p:ph type="title"/>
          </p:nvPr>
        </p:nvSpPr>
        <p:spPr>
          <a:xfrm>
            <a:off x="414000" y="147423"/>
            <a:ext cx="9126000" cy="1143765"/>
          </a:xfrm>
          <a:prstGeom prst="rect">
            <a:avLst/>
          </a:prstGeom>
        </p:spPr>
        <p:txBody>
          <a:bodyPr vert="horz" lIns="91440" tIns="45720" rIns="91440" bIns="45720" rtlCol="0" anchor="b" anchorCtr="0">
            <a:normAutofit/>
          </a:bodyPr>
          <a:lstStyle/>
          <a:p>
            <a:r>
              <a:rPr lang="en-GB" noProof="0" smtClean="0"/>
              <a:t>Click to edit Master title style</a:t>
            </a:r>
            <a:endParaRPr lang="en-GB" noProof="0" dirty="0"/>
          </a:p>
        </p:txBody>
      </p:sp>
      <p:sp>
        <p:nvSpPr>
          <p:cNvPr id="9"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83405941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smtClean="0"/>
              <a:t>Use images from the photography folder from the Central Repository&gt;image library on CWS</a:t>
            </a:r>
            <a:endParaRPr lang="en-GB" dirty="0"/>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smtClean="0"/>
              <a:t>Course times/ objectives/summary</a:t>
            </a:r>
            <a:endParaRPr lang="en-GB" noProof="0" dirty="0"/>
          </a:p>
        </p:txBody>
      </p:sp>
    </p:spTree>
    <p:extLst>
      <p:ext uri="{BB962C8B-B14F-4D97-AF65-F5344CB8AC3E}">
        <p14:creationId xmlns:p14="http://schemas.microsoft.com/office/powerpoint/2010/main" val="3039192662"/>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smtClean="0"/>
              <a:t>Click to add diagram, smart art, table, video etc.</a:t>
            </a:r>
            <a:endParaRPr lang="en-GB" noProof="0" dirty="0"/>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smtClean="0"/>
              <a:t>Diagram title goes here</a:t>
            </a:r>
            <a:endParaRPr lang="en-GB" noProof="0" dirty="0"/>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smtClean="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6" descr="Brickwork-HD-R1a.jpg"/>
          <p:cNvPicPr>
            <a:picLocks noChangeAspect="1"/>
          </p:cNvPicPr>
          <p:nvPr/>
        </p:nvPicPr>
        <p:blipFill>
          <a:blip r:embed="rId2"/>
          <a:srcRect/>
          <a:stretch>
            <a:fillRect/>
          </a:stretch>
        </p:blipFill>
        <p:spPr bwMode="auto">
          <a:xfrm>
            <a:off x="0" y="0"/>
            <a:ext cx="12192000" cy="6858000"/>
          </a:xfrm>
          <a:prstGeom prst="rect">
            <a:avLst/>
          </a:prstGeom>
          <a:noFill/>
          <a:ln w="9525">
            <a:noFill/>
            <a:miter lim="800000"/>
            <a:headEnd/>
            <a:tailEnd/>
          </a:ln>
        </p:spPr>
      </p:pic>
      <p:sp>
        <p:nvSpPr>
          <p:cNvPr id="5" name="Freeform 11"/>
          <p:cNvSpPr/>
          <p:nvPr/>
        </p:nvSpPr>
        <p:spPr>
          <a:xfrm>
            <a:off x="-15875" y="0"/>
            <a:ext cx="11684000" cy="6588125"/>
          </a:xfrm>
          <a:custGeom>
            <a:avLst/>
            <a:gdLst>
              <a:gd name="f0" fmla="val w"/>
              <a:gd name="f1" fmla="val h"/>
              <a:gd name="f2" fmla="val 0"/>
              <a:gd name="f3" fmla="val 11683810"/>
              <a:gd name="f4" fmla="val 6588125"/>
              <a:gd name="f5" fmla="val 11318691"/>
              <a:gd name="f6" fmla="val 5976938"/>
              <a:gd name="f7" fmla="val 15875"/>
              <a:gd name="f8" fmla="val 10583"/>
              <a:gd name="f9" fmla="val 4386792"/>
              <a:gd name="f10" fmla="val 5292"/>
              <a:gd name="f11" fmla="val 2185458"/>
              <a:gd name="f12" fmla="*/ f0 1 11683810"/>
              <a:gd name="f13" fmla="*/ f1 1 6588125"/>
              <a:gd name="f14" fmla="+- f4 0 f2"/>
              <a:gd name="f15" fmla="+- f3 0 f2"/>
              <a:gd name="f16" fmla="*/ f15 1 11683810"/>
              <a:gd name="f17" fmla="*/ f14 1 6588125"/>
              <a:gd name="f18" fmla="*/ f2 1 f16"/>
              <a:gd name="f19" fmla="*/ f3 1 f16"/>
              <a:gd name="f20" fmla="*/ f2 1 f17"/>
              <a:gd name="f21" fmla="*/ f4 1 f17"/>
              <a:gd name="f22" fmla="*/ f18 f12 1"/>
              <a:gd name="f23" fmla="*/ f19 f12 1"/>
              <a:gd name="f24" fmla="*/ f21 f13 1"/>
              <a:gd name="f25" fmla="*/ f20 f13 1"/>
            </a:gdLst>
            <a:ahLst/>
            <a:cxnLst>
              <a:cxn ang="3cd4">
                <a:pos x="hc" y="t"/>
              </a:cxn>
              <a:cxn ang="0">
                <a:pos x="r" y="vc"/>
              </a:cxn>
              <a:cxn ang="cd4">
                <a:pos x="hc" y="b"/>
              </a:cxn>
              <a:cxn ang="cd2">
                <a:pos x="l" y="vc"/>
              </a:cxn>
            </a:cxnLst>
            <a:rect l="f22" t="f25" r="f23" b="f24"/>
            <a:pathLst>
              <a:path w="11683810" h="6588125">
                <a:moveTo>
                  <a:pt x="f2" y="f2"/>
                </a:moveTo>
                <a:lnTo>
                  <a:pt x="f5" y="f2"/>
                </a:lnTo>
                <a:lnTo>
                  <a:pt x="f3" y="f6"/>
                </a:lnTo>
                <a:lnTo>
                  <a:pt x="f7" y="f4"/>
                </a:lnTo>
                <a:cubicBezTo>
                  <a:pt x="f8" y="f9"/>
                  <a:pt x="f10" y="f11"/>
                  <a:pt x="f2" y="f2"/>
                </a:cubicBezTo>
                <a:close/>
              </a:path>
            </a:pathLst>
          </a:custGeom>
          <a:blipFill>
            <a:blip r:embed="rId3">
              <a:alphaModFix/>
            </a:blip>
            <a:stretch>
              <a:fillRect/>
            </a:stretch>
          </a:blipFill>
          <a:ln cap="flat">
            <a:noFill/>
            <a:prstDash val="solid"/>
          </a:ln>
          <a:effectLst>
            <a:outerShdw dist="152396" dir="4379963" algn="tl">
              <a:srgbClr val="000000">
                <a:alpha val="43000"/>
              </a:srgbClr>
            </a:outerShdw>
          </a:effectLst>
        </p:spPr>
        <p:txBody>
          <a:bodyPr lIns="0" tIns="0" rIns="0" bIns="0"/>
          <a:lstStyle/>
          <a:p>
            <a:pPr fontAlgn="auto">
              <a:spcBef>
                <a:spcPts val="0"/>
              </a:spcBef>
              <a:spcAft>
                <a:spcPts val="0"/>
              </a:spcAft>
              <a:defRPr sz="1800" b="0" i="0" u="none" strike="noStrike" kern="0" cap="none" spc="0" baseline="0">
                <a:solidFill>
                  <a:srgbClr val="000000"/>
                </a:solidFill>
                <a:uFillTx/>
              </a:defRPr>
            </a:pPr>
            <a:endParaRPr lang="en-GB">
              <a:solidFill>
                <a:srgbClr val="000000"/>
              </a:solidFill>
              <a:latin typeface="Calibri"/>
              <a:cs typeface=""/>
            </a:endParaRPr>
          </a:p>
        </p:txBody>
      </p:sp>
      <p:sp>
        <p:nvSpPr>
          <p:cNvPr id="6" name="Freeform 13"/>
          <p:cNvSpPr/>
          <p:nvPr/>
        </p:nvSpPr>
        <p:spPr>
          <a:xfrm>
            <a:off x="0" y="4282254"/>
            <a:ext cx="11329260" cy="2028843"/>
          </a:xfrm>
          <a:custGeom>
            <a:avLst/>
            <a:gdLst>
              <a:gd name="f0" fmla="val w"/>
              <a:gd name="f1" fmla="val h"/>
              <a:gd name="f2" fmla="val 0"/>
              <a:gd name="f3" fmla="val 11329257"/>
              <a:gd name="f4" fmla="val 2028845"/>
              <a:gd name="f5" fmla="val 588520"/>
              <a:gd name="f6" fmla="val 11244075"/>
              <a:gd name="f7" fmla="val 1424838"/>
              <a:gd name="f8" fmla="*/ f0 1 11329257"/>
              <a:gd name="f9" fmla="*/ f1 1 2028845"/>
              <a:gd name="f10" fmla="+- f4 0 f2"/>
              <a:gd name="f11" fmla="+- f3 0 f2"/>
              <a:gd name="f12" fmla="*/ f11 1 11329257"/>
              <a:gd name="f13" fmla="*/ f10 1 2028845"/>
              <a:gd name="f14" fmla="*/ f2 1 f12"/>
              <a:gd name="f15" fmla="*/ f3 1 f12"/>
              <a:gd name="f16" fmla="*/ f2 1 f13"/>
              <a:gd name="f17" fmla="*/ f4 1 f13"/>
              <a:gd name="f18" fmla="*/ f14 f8 1"/>
              <a:gd name="f19" fmla="*/ f15 f8 1"/>
              <a:gd name="f20" fmla="*/ f17 f9 1"/>
              <a:gd name="f21" fmla="*/ f16 f9 1"/>
            </a:gdLst>
            <a:ahLst/>
            <a:cxnLst>
              <a:cxn ang="3cd4">
                <a:pos x="hc" y="t"/>
              </a:cxn>
              <a:cxn ang="0">
                <a:pos x="r" y="vc"/>
              </a:cxn>
              <a:cxn ang="cd4">
                <a:pos x="hc" y="b"/>
              </a:cxn>
              <a:cxn ang="cd2">
                <a:pos x="l" y="vc"/>
              </a:cxn>
            </a:cxnLst>
            <a:rect l="f18" t="f21" r="f19" b="f20"/>
            <a:pathLst>
              <a:path w="11329257" h="2028845">
                <a:moveTo>
                  <a:pt x="f2" y="f5"/>
                </a:moveTo>
                <a:lnTo>
                  <a:pt x="f6" y="f2"/>
                </a:lnTo>
                <a:lnTo>
                  <a:pt x="f3" y="f7"/>
                </a:lnTo>
                <a:lnTo>
                  <a:pt x="f2" y="f4"/>
                </a:lnTo>
                <a:lnTo>
                  <a:pt x="f2" y="f5"/>
                </a:lnTo>
                <a:close/>
              </a:path>
            </a:pathLst>
          </a:custGeom>
          <a:gradFill>
            <a:gsLst>
              <a:gs pos="0">
                <a:srgbClr val="B80E0F"/>
              </a:gs>
              <a:gs pos="100000">
                <a:srgbClr val="5C0708"/>
              </a:gs>
            </a:gsLst>
            <a:path path="circle">
              <a:fillToRect l="50000" t="50000" r="50000" b="50000"/>
            </a:path>
          </a:gradFill>
          <a:ln cap="flat">
            <a:noFill/>
            <a:prstDash val="solid"/>
          </a:ln>
        </p:spPr>
        <p:txBody>
          <a:bodyPr lIns="0" tIns="0" rIns="0" bIns="0"/>
          <a:lstStyle/>
          <a:p>
            <a:pPr fontAlgn="auto">
              <a:spcBef>
                <a:spcPts val="0"/>
              </a:spcBef>
              <a:spcAft>
                <a:spcPts val="0"/>
              </a:spcAft>
              <a:defRPr sz="1800" b="0" i="0" u="none" strike="noStrike" kern="0" cap="none" spc="0" baseline="0">
                <a:solidFill>
                  <a:srgbClr val="000000"/>
                </a:solidFill>
                <a:uFillTx/>
              </a:defRPr>
            </a:pPr>
            <a:endParaRPr lang="en-GB">
              <a:solidFill>
                <a:srgbClr val="000000"/>
              </a:solidFill>
              <a:latin typeface="Calibri"/>
              <a:cs typeface=""/>
            </a:endParaRPr>
          </a:p>
        </p:txBody>
      </p:sp>
      <p:sp>
        <p:nvSpPr>
          <p:cNvPr id="9" name="Freeform 25"/>
          <p:cNvSpPr/>
          <p:nvPr/>
        </p:nvSpPr>
        <p:spPr>
          <a:xfrm>
            <a:off x="0" y="0"/>
            <a:ext cx="8719581" cy="456879"/>
          </a:xfrm>
          <a:custGeom>
            <a:avLst/>
            <a:gdLst>
              <a:gd name="f0" fmla="val w"/>
              <a:gd name="f1" fmla="val h"/>
              <a:gd name="f2" fmla="val 0"/>
              <a:gd name="f3" fmla="val 8719579"/>
              <a:gd name="f4" fmla="val 456877"/>
              <a:gd name="f5" fmla="*/ f0 1 8719579"/>
              <a:gd name="f6" fmla="*/ f1 1 456877"/>
              <a:gd name="f7" fmla="+- f4 0 f2"/>
              <a:gd name="f8" fmla="+- f3 0 f2"/>
              <a:gd name="f9" fmla="*/ f8 1 8719579"/>
              <a:gd name="f10" fmla="*/ f7 1 456877"/>
              <a:gd name="f11" fmla="*/ f2 1 f9"/>
              <a:gd name="f12" fmla="*/ f3 1 f9"/>
              <a:gd name="f13" fmla="*/ f2 1 f10"/>
              <a:gd name="f14" fmla="*/ f4 1 f10"/>
              <a:gd name="f15" fmla="*/ f11 f5 1"/>
              <a:gd name="f16" fmla="*/ f12 f5 1"/>
              <a:gd name="f17" fmla="*/ f14 f6 1"/>
              <a:gd name="f18" fmla="*/ f13 f6 1"/>
            </a:gdLst>
            <a:ahLst/>
            <a:cxnLst>
              <a:cxn ang="3cd4">
                <a:pos x="hc" y="t"/>
              </a:cxn>
              <a:cxn ang="0">
                <a:pos x="r" y="vc"/>
              </a:cxn>
              <a:cxn ang="cd4">
                <a:pos x="hc" y="b"/>
              </a:cxn>
              <a:cxn ang="cd2">
                <a:pos x="l" y="vc"/>
              </a:cxn>
            </a:cxnLst>
            <a:rect l="f15" t="f18" r="f16" b="f17"/>
            <a:pathLst>
              <a:path w="8719579" h="456877">
                <a:moveTo>
                  <a:pt x="f2" y="f2"/>
                </a:moveTo>
                <a:lnTo>
                  <a:pt x="f3" y="f2"/>
                </a:lnTo>
                <a:lnTo>
                  <a:pt x="f2" y="f4"/>
                </a:lnTo>
                <a:lnTo>
                  <a:pt x="f2" y="f2"/>
                </a:lnTo>
                <a:close/>
              </a:path>
            </a:pathLst>
          </a:custGeom>
          <a:gradFill>
            <a:gsLst>
              <a:gs pos="0">
                <a:srgbClr val="B80E0F"/>
              </a:gs>
              <a:gs pos="100000">
                <a:srgbClr val="5C0708"/>
              </a:gs>
            </a:gsLst>
            <a:path path="circle">
              <a:fillToRect l="50000" t="50000" r="50000" b="50000"/>
            </a:path>
          </a:gradFill>
          <a:ln cap="flat">
            <a:noFill/>
            <a:prstDash val="solid"/>
          </a:ln>
        </p:spPr>
        <p:txBody>
          <a:bodyPr lIns="0" tIns="0" rIns="0" bIns="0"/>
          <a:lstStyle/>
          <a:p>
            <a:pPr fontAlgn="auto">
              <a:spcBef>
                <a:spcPts val="0"/>
              </a:spcBef>
              <a:spcAft>
                <a:spcPts val="0"/>
              </a:spcAft>
              <a:defRPr sz="1800" b="0" i="0" u="none" strike="noStrike" kern="0" cap="none" spc="0" baseline="0">
                <a:solidFill>
                  <a:srgbClr val="000000"/>
                </a:solidFill>
                <a:uFillTx/>
              </a:defRPr>
            </a:pPr>
            <a:endParaRPr lang="en-GB">
              <a:solidFill>
                <a:srgbClr val="000000"/>
              </a:solidFill>
              <a:latin typeface="Calibri"/>
              <a:cs typeface=""/>
            </a:endParaRPr>
          </a:p>
        </p:txBody>
      </p:sp>
      <p:sp>
        <p:nvSpPr>
          <p:cNvPr id="10" name="Freeform 14"/>
          <p:cNvSpPr/>
          <p:nvPr/>
        </p:nvSpPr>
        <p:spPr>
          <a:xfrm rot="21420016">
            <a:off x="-161925" y="293688"/>
            <a:ext cx="11366500" cy="5751512"/>
          </a:xfrm>
          <a:custGeom>
            <a:avLst/>
            <a:gdLst>
              <a:gd name="f0" fmla="val w"/>
              <a:gd name="f1" fmla="val h"/>
              <a:gd name="f2" fmla="val 0"/>
              <a:gd name="f3" fmla="val 11367116"/>
              <a:gd name="f4" fmla="val 5751804"/>
              <a:gd name="f5" fmla="val 11346705"/>
              <a:gd name="f6" fmla="val 11353509"/>
              <a:gd name="f7" fmla="val 1915114"/>
              <a:gd name="f8" fmla="val 11360312"/>
              <a:gd name="f9" fmla="val 3830229"/>
              <a:gd name="f10" fmla="val 5745343"/>
              <a:gd name="f11" fmla="*/ f0 1 11367116"/>
              <a:gd name="f12" fmla="*/ f1 1 5751804"/>
              <a:gd name="f13" fmla="+- f4 0 f2"/>
              <a:gd name="f14" fmla="+- f3 0 f2"/>
              <a:gd name="f15" fmla="*/ f14 1 11367116"/>
              <a:gd name="f16" fmla="*/ f13 1 5751804"/>
              <a:gd name="f17" fmla="*/ f2 1 f15"/>
              <a:gd name="f18" fmla="*/ f3 1 f15"/>
              <a:gd name="f19" fmla="*/ f2 1 f16"/>
              <a:gd name="f20" fmla="*/ f4 1 f16"/>
              <a:gd name="f21" fmla="*/ f17 f11 1"/>
              <a:gd name="f22" fmla="*/ f18 f11 1"/>
              <a:gd name="f23" fmla="*/ f20 f12 1"/>
              <a:gd name="f24" fmla="*/ f19 f12 1"/>
            </a:gdLst>
            <a:ahLst/>
            <a:cxnLst>
              <a:cxn ang="3cd4">
                <a:pos x="hc" y="t"/>
              </a:cxn>
              <a:cxn ang="0">
                <a:pos x="r" y="vc"/>
              </a:cxn>
              <a:cxn ang="cd4">
                <a:pos x="hc" y="b"/>
              </a:cxn>
              <a:cxn ang="cd2">
                <a:pos x="l" y="vc"/>
              </a:cxn>
            </a:cxnLst>
            <a:rect l="f21" t="f24" r="f22" b="f23"/>
            <a:pathLst>
              <a:path w="11367116" h="5751804">
                <a:moveTo>
                  <a:pt x="f5" y="f2"/>
                </a:moveTo>
                <a:cubicBezTo>
                  <a:pt x="f6" y="f7"/>
                  <a:pt x="f8" y="f9"/>
                  <a:pt x="f3" y="f10"/>
                </a:cubicBezTo>
                <a:lnTo>
                  <a:pt x="f2" y="f4"/>
                </a:lnTo>
              </a:path>
            </a:pathLst>
          </a:custGeom>
          <a:noFill/>
          <a:ln w="82552" cap="flat">
            <a:solidFill>
              <a:srgbClr val="7F7F7F"/>
            </a:solidFill>
            <a:prstDash val="solid"/>
            <a:miter/>
          </a:ln>
        </p:spPr>
        <p:txBody>
          <a:bodyPr lIns="0" tIns="0" rIns="0" bIns="0"/>
          <a:lstStyle/>
          <a:p>
            <a:pPr fontAlgn="auto">
              <a:spcBef>
                <a:spcPts val="0"/>
              </a:spcBef>
              <a:spcAft>
                <a:spcPts val="0"/>
              </a:spcAft>
              <a:defRPr sz="1800" b="0" i="0" u="none" strike="noStrike" kern="0" cap="none" spc="0" baseline="0">
                <a:solidFill>
                  <a:srgbClr val="000000"/>
                </a:solidFill>
                <a:uFillTx/>
              </a:defRPr>
            </a:pPr>
            <a:endParaRPr lang="en-GB">
              <a:solidFill>
                <a:srgbClr val="000000"/>
              </a:solidFill>
              <a:latin typeface="Calibri"/>
              <a:cs typeface=""/>
            </a:endParaRPr>
          </a:p>
        </p:txBody>
      </p:sp>
      <p:sp>
        <p:nvSpPr>
          <p:cNvPr id="11" name="5-Point Star 24"/>
          <p:cNvSpPr/>
          <p:nvPr/>
        </p:nvSpPr>
        <p:spPr>
          <a:xfrm rot="21420016">
            <a:off x="4221163" y="5111750"/>
            <a:ext cx="515937" cy="514350"/>
          </a:xfrm>
          <a:custGeom>
            <a:avLst/>
            <a:gdLst>
              <a:gd name="f0" fmla="val 10800000"/>
              <a:gd name="f1" fmla="val 5400000"/>
              <a:gd name="f2" fmla="val 180"/>
              <a:gd name="f3" fmla="val w"/>
              <a:gd name="f4" fmla="val h"/>
              <a:gd name="f5" fmla="val ss"/>
              <a:gd name="f6" fmla="val 0"/>
              <a:gd name="f7" fmla="*/ 5419351 1 1725033"/>
              <a:gd name="f8" fmla="val 105146"/>
              <a:gd name="f9" fmla="val 110557"/>
              <a:gd name="f10" fmla="val 26693"/>
              <a:gd name="f11" fmla="+- 0 0 -270"/>
              <a:gd name="f12" fmla="+- 0 0 -180"/>
              <a:gd name="f13" fmla="+- 0 0 -90"/>
              <a:gd name="f14" fmla="abs f3"/>
              <a:gd name="f15" fmla="abs f4"/>
              <a:gd name="f16" fmla="abs f5"/>
              <a:gd name="f17" fmla="+- 1080000 f1 0"/>
              <a:gd name="f18" fmla="+- 18360000 f1 0"/>
              <a:gd name="f19" fmla="+- 20520000 f1 0"/>
              <a:gd name="f20" fmla="+- 3240000 f1 0"/>
              <a:gd name="f21" fmla="*/ f11 f0 1"/>
              <a:gd name="f22" fmla="*/ f12 f0 1"/>
              <a:gd name="f23" fmla="*/ f13 f0 1"/>
              <a:gd name="f24" fmla="?: f14 f3 1"/>
              <a:gd name="f25" fmla="?: f15 f4 1"/>
              <a:gd name="f26" fmla="?: f16 f5 1"/>
              <a:gd name="f27" fmla="+- f17 0 f1"/>
              <a:gd name="f28" fmla="+- f18 0 f1"/>
              <a:gd name="f29" fmla="+- f19 0 f1"/>
              <a:gd name="f30" fmla="+- f20 0 f1"/>
              <a:gd name="f31" fmla="*/ f21 1 f2"/>
              <a:gd name="f32" fmla="*/ f22 1 f2"/>
              <a:gd name="f33" fmla="*/ f23 1 f2"/>
              <a:gd name="f34" fmla="*/ f24 1 21600"/>
              <a:gd name="f35" fmla="*/ f25 1 21600"/>
              <a:gd name="f36" fmla="*/ 21600 f24 1"/>
              <a:gd name="f37" fmla="*/ 21600 f25 1"/>
              <a:gd name="f38" fmla="+- f27 f1 0"/>
              <a:gd name="f39" fmla="+- f28 f1 0"/>
              <a:gd name="f40" fmla="+- f29 f1 0"/>
              <a:gd name="f41" fmla="+- f30 f1 0"/>
              <a:gd name="f42" fmla="+- f31 0 f1"/>
              <a:gd name="f43" fmla="+- f32 0 f1"/>
              <a:gd name="f44" fmla="+- f33 0 f1"/>
              <a:gd name="f45" fmla="min f35 f34"/>
              <a:gd name="f46" fmla="*/ f36 1 f26"/>
              <a:gd name="f47" fmla="*/ f37 1 f26"/>
              <a:gd name="f48" fmla="*/ f38 f7 1"/>
              <a:gd name="f49" fmla="*/ f39 f7 1"/>
              <a:gd name="f50" fmla="*/ f40 f7 1"/>
              <a:gd name="f51" fmla="*/ f41 f7 1"/>
              <a:gd name="f52" fmla="val f46"/>
              <a:gd name="f53" fmla="val f47"/>
              <a:gd name="f54" fmla="*/ f48 1 f0"/>
              <a:gd name="f55" fmla="*/ f49 1 f0"/>
              <a:gd name="f56" fmla="*/ f50 1 f0"/>
              <a:gd name="f57" fmla="*/ f51 1 f0"/>
              <a:gd name="f58" fmla="*/ f6 f45 1"/>
              <a:gd name="f59" fmla="+- f53 0 f6"/>
              <a:gd name="f60" fmla="+- f52 0 f6"/>
              <a:gd name="f61" fmla="+- 0 0 f54"/>
              <a:gd name="f62" fmla="+- 0 0 f55"/>
              <a:gd name="f63" fmla="+- 0 0 f56"/>
              <a:gd name="f64" fmla="+- 0 0 f57"/>
              <a:gd name="f65" fmla="*/ f59 1 2"/>
              <a:gd name="f66" fmla="*/ f60 1 2"/>
              <a:gd name="f67" fmla="+- 0 0 f61"/>
              <a:gd name="f68" fmla="+- 0 0 f62"/>
              <a:gd name="f69" fmla="+- 0 0 f63"/>
              <a:gd name="f70" fmla="+- 0 0 f64"/>
              <a:gd name="f71" fmla="+- f6 f65 0"/>
              <a:gd name="f72" fmla="+- f6 f66 0"/>
              <a:gd name="f73" fmla="*/ f66 f8 1"/>
              <a:gd name="f74" fmla="*/ f65 f9 1"/>
              <a:gd name="f75" fmla="*/ f67 f0 1"/>
              <a:gd name="f76" fmla="*/ f68 f0 1"/>
              <a:gd name="f77" fmla="*/ f69 f0 1"/>
              <a:gd name="f78" fmla="*/ f70 f0 1"/>
              <a:gd name="f79" fmla="*/ f73 1 100000"/>
              <a:gd name="f80" fmla="*/ f74 1 100000"/>
              <a:gd name="f81" fmla="*/ f71 f9 1"/>
              <a:gd name="f82" fmla="*/ f75 1 f7"/>
              <a:gd name="f83" fmla="*/ f76 1 f7"/>
              <a:gd name="f84" fmla="*/ f77 1 f7"/>
              <a:gd name="f85" fmla="*/ f78 1 f7"/>
              <a:gd name="f86" fmla="*/ f72 f45 1"/>
              <a:gd name="f87" fmla="+- f82 0 f1"/>
              <a:gd name="f88" fmla="+- f83 0 f1"/>
              <a:gd name="f89" fmla="+- f84 0 f1"/>
              <a:gd name="f90" fmla="+- f85 0 f1"/>
              <a:gd name="f91" fmla="*/ f81 1 100000"/>
              <a:gd name="f92" fmla="*/ f79 f10 1"/>
              <a:gd name="f93" fmla="*/ f80 f10 1"/>
              <a:gd name="f94" fmla="cos 1 f87"/>
              <a:gd name="f95" fmla="cos 1 f88"/>
              <a:gd name="f96" fmla="sin 1 f87"/>
              <a:gd name="f97" fmla="sin 1 f88"/>
              <a:gd name="f98" fmla="cos 1 f89"/>
              <a:gd name="f99" fmla="cos 1 f90"/>
              <a:gd name="f100" fmla="sin 1 f90"/>
              <a:gd name="f101" fmla="sin 1 f89"/>
              <a:gd name="f102" fmla="*/ f92 1 50000"/>
              <a:gd name="f103" fmla="*/ f93 1 50000"/>
              <a:gd name="f104" fmla="+- 0 0 f94"/>
              <a:gd name="f105" fmla="+- 0 0 f95"/>
              <a:gd name="f106" fmla="+- 0 0 f96"/>
              <a:gd name="f107" fmla="+- 0 0 f97"/>
              <a:gd name="f108" fmla="+- 0 0 f98"/>
              <a:gd name="f109" fmla="+- 0 0 f99"/>
              <a:gd name="f110" fmla="+- 0 0 f100"/>
              <a:gd name="f111" fmla="+- 0 0 f101"/>
              <a:gd name="f112" fmla="+- f91 f103 0"/>
              <a:gd name="f113" fmla="+- 0 0 f104"/>
              <a:gd name="f114" fmla="+- 0 0 f105"/>
              <a:gd name="f115" fmla="+- 0 0 f106"/>
              <a:gd name="f116" fmla="+- 0 0 f107"/>
              <a:gd name="f117" fmla="+- 0 0 f108"/>
              <a:gd name="f118" fmla="+- 0 0 f109"/>
              <a:gd name="f119" fmla="+- 0 0 f110"/>
              <a:gd name="f120" fmla="+- 0 0 f111"/>
              <a:gd name="f121" fmla="*/ f112 f45 1"/>
              <a:gd name="f122" fmla="val f113"/>
              <a:gd name="f123" fmla="val f114"/>
              <a:gd name="f124" fmla="val f115"/>
              <a:gd name="f125" fmla="val f116"/>
              <a:gd name="f126" fmla="val f117"/>
              <a:gd name="f127" fmla="val f118"/>
              <a:gd name="f128" fmla="val f119"/>
              <a:gd name="f129" fmla="val f120"/>
              <a:gd name="f130" fmla="*/ f122 f79 1"/>
              <a:gd name="f131" fmla="*/ f123 f79 1"/>
              <a:gd name="f132" fmla="*/ f124 f80 1"/>
              <a:gd name="f133" fmla="*/ f125 f80 1"/>
              <a:gd name="f134" fmla="*/ f126 f102 1"/>
              <a:gd name="f135" fmla="*/ f127 f102 1"/>
              <a:gd name="f136" fmla="*/ f128 f103 1"/>
              <a:gd name="f137" fmla="*/ f129 f103 1"/>
              <a:gd name="f138" fmla="+- f72 0 f130"/>
              <a:gd name="f139" fmla="+- f72 0 f131"/>
              <a:gd name="f140" fmla="+- f72 f131 0"/>
              <a:gd name="f141" fmla="+- f72 f130 0"/>
              <a:gd name="f142" fmla="+- f91 0 f132"/>
              <a:gd name="f143" fmla="+- f91 0 f133"/>
              <a:gd name="f144" fmla="+- f72 0 f134"/>
              <a:gd name="f145" fmla="+- f72 0 f135"/>
              <a:gd name="f146" fmla="+- f72 f135 0"/>
              <a:gd name="f147" fmla="+- f72 f134 0"/>
              <a:gd name="f148" fmla="+- f91 0 f136"/>
              <a:gd name="f149" fmla="+- f91 0 f137"/>
              <a:gd name="f150" fmla="*/ f144 f45 1"/>
              <a:gd name="f151" fmla="*/ f148 f45 1"/>
              <a:gd name="f152" fmla="*/ f147 f45 1"/>
              <a:gd name="f153" fmla="*/ f138 f45 1"/>
              <a:gd name="f154" fmla="*/ f142 f45 1"/>
              <a:gd name="f155" fmla="*/ f145 f45 1"/>
              <a:gd name="f156" fmla="*/ f146 f45 1"/>
              <a:gd name="f157" fmla="*/ f141 f45 1"/>
              <a:gd name="f158" fmla="*/ f149 f45 1"/>
              <a:gd name="f159" fmla="*/ f140 f45 1"/>
              <a:gd name="f160" fmla="*/ f143 f45 1"/>
              <a:gd name="f161" fmla="*/ f139 f45 1"/>
            </a:gdLst>
            <a:ahLst/>
            <a:cxnLst>
              <a:cxn ang="3cd4">
                <a:pos x="hc" y="t"/>
              </a:cxn>
              <a:cxn ang="0">
                <a:pos x="r" y="vc"/>
              </a:cxn>
              <a:cxn ang="cd4">
                <a:pos x="hc" y="b"/>
              </a:cxn>
              <a:cxn ang="cd2">
                <a:pos x="l" y="vc"/>
              </a:cxn>
              <a:cxn ang="f42">
                <a:pos x="f153" y="f154"/>
              </a:cxn>
              <a:cxn ang="f43">
                <a:pos x="f161" y="f160"/>
              </a:cxn>
              <a:cxn ang="f43">
                <a:pos x="f159" y="f160"/>
              </a:cxn>
              <a:cxn ang="f44">
                <a:pos x="f157" y="f154"/>
              </a:cxn>
            </a:cxnLst>
            <a:rect l="f150" t="f151" r="f152" b="f121"/>
            <a:pathLst>
              <a:path>
                <a:moveTo>
                  <a:pt x="f153" y="f154"/>
                </a:moveTo>
                <a:lnTo>
                  <a:pt x="f155" y="f151"/>
                </a:lnTo>
                <a:lnTo>
                  <a:pt x="f86" y="f58"/>
                </a:lnTo>
                <a:lnTo>
                  <a:pt x="f156" y="f151"/>
                </a:lnTo>
                <a:lnTo>
                  <a:pt x="f157" y="f154"/>
                </a:lnTo>
                <a:lnTo>
                  <a:pt x="f152" y="f158"/>
                </a:lnTo>
                <a:lnTo>
                  <a:pt x="f159" y="f160"/>
                </a:lnTo>
                <a:lnTo>
                  <a:pt x="f86" y="f121"/>
                </a:lnTo>
                <a:lnTo>
                  <a:pt x="f161" y="f160"/>
                </a:lnTo>
                <a:lnTo>
                  <a:pt x="f150" y="f158"/>
                </a:lnTo>
                <a:close/>
              </a:path>
            </a:pathLst>
          </a:custGeom>
          <a:solidFill>
            <a:srgbClr val="000000">
              <a:alpha val="40000"/>
            </a:srgbClr>
          </a:solidFill>
          <a:ln cap="flat">
            <a:noFill/>
            <a:prstDash val="solid"/>
          </a:ln>
        </p:spPr>
        <p:txBody>
          <a:bodyPr lIns="0" tIns="0" rIns="0" bIns="0"/>
          <a:lstStyle/>
          <a:p>
            <a:pPr fontAlgn="auto">
              <a:spcBef>
                <a:spcPts val="0"/>
              </a:spcBef>
              <a:spcAft>
                <a:spcPts val="0"/>
              </a:spcAft>
              <a:defRPr sz="1800" b="0" i="0" u="none" strike="noStrike" kern="0" cap="none" spc="0" baseline="0">
                <a:solidFill>
                  <a:srgbClr val="000000"/>
                </a:solidFill>
                <a:uFillTx/>
              </a:defRPr>
            </a:pPr>
            <a:endParaRPr lang="en-GB">
              <a:solidFill>
                <a:srgbClr val="000000"/>
              </a:solidFill>
              <a:latin typeface="Calibri"/>
              <a:cs typeface=""/>
            </a:endParaRPr>
          </a:p>
        </p:txBody>
      </p:sp>
      <p:sp>
        <p:nvSpPr>
          <p:cNvPr id="7" name="Title 1"/>
          <p:cNvSpPr txBox="1">
            <a:spLocks noGrp="1"/>
          </p:cNvSpPr>
          <p:nvPr>
            <p:ph type="ctrTitle"/>
          </p:nvPr>
        </p:nvSpPr>
        <p:spPr>
          <a:xfrm rot="21420016">
            <a:off x="891203" y="662666"/>
            <a:ext cx="9755184" cy="2766526"/>
          </a:xfrm>
        </p:spPr>
        <p:txBody>
          <a:bodyPr anchor="b"/>
          <a:lstStyle>
            <a:lvl1pPr algn="r">
              <a:defRPr sz="8000"/>
            </a:lvl1pPr>
          </a:lstStyle>
          <a:p>
            <a:pPr lvl="0"/>
            <a:r>
              <a:rPr lang="en-US"/>
              <a:t>Click to edit Master title style</a:t>
            </a:r>
          </a:p>
        </p:txBody>
      </p:sp>
      <p:sp>
        <p:nvSpPr>
          <p:cNvPr id="8" name="Subtitle 2"/>
          <p:cNvSpPr txBox="1">
            <a:spLocks noGrp="1"/>
          </p:cNvSpPr>
          <p:nvPr>
            <p:ph type="subTitle" idx="1"/>
          </p:nvPr>
        </p:nvSpPr>
        <p:spPr>
          <a:xfrm rot="21420016">
            <a:off x="983062" y="3505206"/>
            <a:ext cx="9755184" cy="550331"/>
          </a:xfrm>
        </p:spPr>
        <p:txBody>
          <a:bodyPr anchor="t">
            <a:noAutofit/>
          </a:bodyPr>
          <a:lstStyle>
            <a:lvl1pPr marL="0" indent="0" algn="r">
              <a:buNone/>
              <a:defRPr sz="2800">
                <a:solidFill>
                  <a:srgbClr val="7F7F7F"/>
                </a:solidFill>
              </a:defRPr>
            </a:lvl1pPr>
          </a:lstStyle>
          <a:p>
            <a:pPr lvl="0"/>
            <a:r>
              <a:rPr lang="en-US"/>
              <a:t>Click to edit Master subtitle style</a:t>
            </a:r>
          </a:p>
        </p:txBody>
      </p:sp>
      <p:sp>
        <p:nvSpPr>
          <p:cNvPr id="12" name="Date Placeholder 3"/>
          <p:cNvSpPr txBox="1">
            <a:spLocks noGrp="1"/>
          </p:cNvSpPr>
          <p:nvPr>
            <p:ph type="dt" sz="half" idx="10"/>
          </p:nvPr>
        </p:nvSpPr>
        <p:spPr>
          <a:xfrm rot="21420016">
            <a:off x="4948238" y="4578350"/>
            <a:ext cx="6143625" cy="1163638"/>
          </a:xfrm>
          <a:prstGeom prst="rect">
            <a:avLst/>
          </a:prstGeom>
        </p:spPr>
        <p:txBody>
          <a:bodyPr anchorCtr="1"/>
          <a:lstStyle>
            <a:lvl1pPr algn="ctr">
              <a:defRPr sz="5400"/>
            </a:lvl1pPr>
          </a:lstStyle>
          <a:p>
            <a:fld id="{0E68A4DD-2B62-4C98-BF8E-12DAB9153E9C}" type="datetime1">
              <a:rPr lang="en-US"/>
              <a:pPr/>
              <a:t>13/02/17</a:t>
            </a:fld>
            <a:endParaRPr lang="en-US"/>
          </a:p>
        </p:txBody>
      </p:sp>
      <p:sp>
        <p:nvSpPr>
          <p:cNvPr id="13" name="Footer Placeholder 4"/>
          <p:cNvSpPr txBox="1">
            <a:spLocks noGrp="1"/>
          </p:cNvSpPr>
          <p:nvPr>
            <p:ph type="ftr" sz="quarter" idx="11"/>
          </p:nvPr>
        </p:nvSpPr>
        <p:spPr>
          <a:xfrm rot="21420016">
            <a:off x="-6350" y="4883150"/>
            <a:ext cx="4048125" cy="1195388"/>
          </a:xfrm>
          <a:prstGeom prst="rect">
            <a:avLst/>
          </a:prstGeom>
        </p:spPr>
        <p:txBody>
          <a:bodyPr/>
          <a:lstStyle>
            <a:lvl1pPr algn="r">
              <a:defRPr sz="5400"/>
            </a:lvl1pPr>
          </a:lstStyle>
          <a:p>
            <a:endParaRPr lang="en-GB"/>
          </a:p>
        </p:txBody>
      </p:sp>
      <p:sp>
        <p:nvSpPr>
          <p:cNvPr id="14" name="Slide Number Placeholder 5"/>
          <p:cNvSpPr txBox="1">
            <a:spLocks noGrp="1"/>
          </p:cNvSpPr>
          <p:nvPr>
            <p:ph type="sldNum" sz="quarter" idx="12"/>
          </p:nvPr>
        </p:nvSpPr>
        <p:spPr>
          <a:xfrm rot="21420016">
            <a:off x="9852025" y="3832225"/>
            <a:ext cx="906463" cy="498475"/>
          </a:xfrm>
          <a:prstGeom prst="rect">
            <a:avLst/>
          </a:prstGeom>
        </p:spPr>
        <p:txBody>
          <a:bodyPr/>
          <a:lstStyle>
            <a:lvl1pPr>
              <a:defRPr sz="2400">
                <a:solidFill>
                  <a:srgbClr val="404040"/>
                </a:solidFill>
              </a:defRPr>
            </a:lvl1pPr>
          </a:lstStyle>
          <a:p>
            <a:fld id="{5E6777B5-2E3E-4888-9852-AB389590AE4F}" type="slidenum">
              <a:rPr lang="en-US"/>
              <a:pPr/>
              <a:t>‹#›</a:t>
            </a:fld>
            <a:endParaRPr lang="en-US"/>
          </a:p>
        </p:txBody>
      </p:sp>
    </p:spTree>
  </p:cSld>
  <p:clrMapOvr>
    <a:masterClrMapping/>
  </p:clrMapOvr>
  <p:transition xmlns:p14="http://schemas.microsoft.com/office/powerpoint/2010/main" spd="slow"/>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685800" y="2063398"/>
            <a:ext cx="10394707" cy="331118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xfrm>
            <a:off x="7297738" y="5757863"/>
            <a:ext cx="3784600" cy="498475"/>
          </a:xfrm>
          <a:prstGeom prst="rect">
            <a:avLst/>
          </a:prstGeom>
          <a:ln/>
        </p:spPr>
        <p:txBody>
          <a:bodyPr/>
          <a:lstStyle>
            <a:lvl1pPr>
              <a:defRPr/>
            </a:lvl1pPr>
          </a:lstStyle>
          <a:p>
            <a:fld id="{13CEBB33-9FBE-49AF-BBFE-BE86AFDF6CB8}" type="datetime1">
              <a:rPr lang="en-US"/>
              <a:pPr/>
              <a:t>13/02/17</a:t>
            </a:fld>
            <a:endParaRPr lang="en-US"/>
          </a:p>
        </p:txBody>
      </p:sp>
      <p:sp>
        <p:nvSpPr>
          <p:cNvPr id="5" name="Footer Placeholder 4"/>
          <p:cNvSpPr txBox="1">
            <a:spLocks noGrp="1"/>
          </p:cNvSpPr>
          <p:nvPr>
            <p:ph type="ftr" sz="quarter" idx="11"/>
          </p:nvPr>
        </p:nvSpPr>
        <p:spPr>
          <a:xfrm>
            <a:off x="685800" y="5757863"/>
            <a:ext cx="5499100" cy="498475"/>
          </a:xfrm>
          <a:prstGeom prst="rect">
            <a:avLst/>
          </a:prstGeom>
          <a:ln/>
        </p:spPr>
        <p:txBody>
          <a:bodyPr/>
          <a:lstStyle>
            <a:lvl1pPr>
              <a:defRPr/>
            </a:lvl1pPr>
          </a:lstStyle>
          <a:p>
            <a:endParaRPr lang="en-GB"/>
          </a:p>
        </p:txBody>
      </p:sp>
      <p:sp>
        <p:nvSpPr>
          <p:cNvPr id="6" name="Slide Number Placeholder 5"/>
          <p:cNvSpPr txBox="1">
            <a:spLocks noGrp="1"/>
          </p:cNvSpPr>
          <p:nvPr>
            <p:ph type="sldNum" sz="quarter" idx="12"/>
          </p:nvPr>
        </p:nvSpPr>
        <p:spPr>
          <a:xfrm>
            <a:off x="6286500" y="5757863"/>
            <a:ext cx="908050" cy="498475"/>
          </a:xfrm>
          <a:prstGeom prst="rect">
            <a:avLst/>
          </a:prstGeom>
          <a:ln/>
        </p:spPr>
        <p:txBody>
          <a:bodyPr/>
          <a:lstStyle>
            <a:lvl1pPr>
              <a:defRPr/>
            </a:lvl1pPr>
          </a:lstStyle>
          <a:p>
            <a:fld id="{E6D38E12-F9AD-4110-8A39-2BE2D1FF26C4}" type="slidenum">
              <a:rPr lang="en-US"/>
              <a:pPr/>
              <a:t>‹#›</a:t>
            </a:fld>
            <a:endParaRPr lang="en-US"/>
          </a:p>
        </p:txBody>
      </p:sp>
    </p:spTree>
  </p:cSld>
  <p:clrMapOvr>
    <a:masterClrMapping/>
  </p:clrMapOvr>
  <p:transition xmlns:p14="http://schemas.microsoft.com/office/powerpoint/2010/main" spd="slow"/>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570416"/>
            <a:ext cx="11404800" cy="4546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4" name="Title Placeholder 3"/>
          <p:cNvSpPr>
            <a:spLocks noGrp="1"/>
          </p:cNvSpPr>
          <p:nvPr>
            <p:ph type="title"/>
          </p:nvPr>
        </p:nvSpPr>
        <p:spPr>
          <a:xfrm>
            <a:off x="414000" y="0"/>
            <a:ext cx="9126000" cy="1291188"/>
          </a:xfrm>
          <a:prstGeom prst="rect">
            <a:avLst/>
          </a:prstGeom>
        </p:spPr>
        <p:txBody>
          <a:bodyPr vert="horz" lIns="91440" tIns="45720" rIns="91440" bIns="45720" rtlCol="0" anchor="b" anchorCtr="0">
            <a:normAutofit/>
          </a:bodyPr>
          <a:lstStyle/>
          <a:p>
            <a:r>
              <a:rPr lang="en-GB" noProof="0" smtClean="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19" r:id="rId8"/>
    <p:sldLayoutId id="2147483720" r:id="rId9"/>
  </p:sldLayoutIdLst>
  <p:timing>
    <p:tnLst>
      <p:par>
        <p:cTn xmlns:p14="http://schemas.microsoft.com/office/powerpoint/2010/main" id="1" dur="indefinite" restart="never" nodeType="tmRoot"/>
      </p:par>
    </p:tnLst>
  </p:timing>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1000"/>
        </a:spcBef>
        <a:spcAft>
          <a:spcPts val="10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1pPr>
      <a:lvl2pPr marL="742950" indent="-28575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txBox="1">
            <a:spLocks noGrp="1"/>
          </p:cNvSpPr>
          <p:nvPr>
            <p:ph type="ctrTitle"/>
          </p:nvPr>
        </p:nvSpPr>
        <p:spPr bwMode="auto"/>
        <p:txBody>
          <a:bodyPr numCol="1">
            <a:prstTxWarp prst="textNoShape">
              <a:avLst/>
            </a:prstTxWarp>
          </a:bodyPr>
          <a:lstStyle/>
          <a:p>
            <a:pPr eaLnBrk="1"/>
            <a:r>
              <a:rPr lang="en-GB" sz="6600" cap="none" dirty="0" smtClean="0"/>
              <a:t>Introduction to Scrum</a:t>
            </a:r>
          </a:p>
        </p:txBody>
      </p:sp>
      <p:sp>
        <p:nvSpPr>
          <p:cNvPr id="3" name="Subtitle 2"/>
          <p:cNvSpPr txBox="1">
            <a:spLocks noGrp="1"/>
          </p:cNvSpPr>
          <p:nvPr>
            <p:ph type="subTitle" idx="1"/>
          </p:nvPr>
        </p:nvSpPr>
        <p:spPr/>
        <p:txBody>
          <a:bodyPr/>
          <a:lstStyle/>
          <a:p>
            <a:pPr eaLnBrk="1" fontAlgn="auto">
              <a:spcAft>
                <a:spcPts val="0"/>
              </a:spcAft>
              <a:buFont typeface="Arial" pitchFamily="34"/>
              <a:buNone/>
              <a:defRPr/>
            </a:pPr>
            <a:r>
              <a:rPr lang="en-GB" cap="none" dirty="0" smtClean="0">
                <a:solidFill>
                  <a:schemeClr val="tx1"/>
                </a:solidFill>
              </a:rPr>
              <a:t>01</a:t>
            </a:r>
            <a:endParaRPr lang="en-GB" cap="none" dirty="0">
              <a:solidFill>
                <a:schemeClr val="tx1"/>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quarter" idx="15"/>
          </p:nvPr>
        </p:nvSpPr>
        <p:spPr/>
        <p:txBody>
          <a:bodyPr/>
          <a:lstStyle/>
          <a:p>
            <a:r>
              <a:rPr lang="en-US" dirty="0"/>
              <a:t>With Agile projects are created with small logical chunks of work called iteration or sprints</a:t>
            </a:r>
          </a:p>
          <a:p>
            <a:r>
              <a:rPr lang="en-US" dirty="0"/>
              <a:t>Agile is best technique when business needs are frequently changing</a:t>
            </a:r>
          </a:p>
          <a:p>
            <a:r>
              <a:rPr lang="en-US" dirty="0"/>
              <a:t>Or business wants to receive the product benefits earlier</a:t>
            </a:r>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endParaRPr lang="en-US"/>
          </a:p>
        </p:txBody>
      </p:sp>
      <p:sp>
        <p:nvSpPr>
          <p:cNvPr id="5" name="Title 4"/>
          <p:cNvSpPr>
            <a:spLocks noGrp="1"/>
          </p:cNvSpPr>
          <p:nvPr>
            <p:ph type="title"/>
          </p:nvPr>
        </p:nvSpPr>
        <p:spPr/>
        <p:txBody>
          <a:bodyPr/>
          <a:lstStyle/>
          <a:p>
            <a:endParaRPr lang="en-US"/>
          </a:p>
        </p:txBody>
      </p:sp>
      <p:pic>
        <p:nvPicPr>
          <p:cNvPr id="4" name="Picture 3"/>
          <p:cNvPicPr>
            <a:picLocks noChangeAspect="1"/>
          </p:cNvPicPr>
          <p:nvPr/>
        </p:nvPicPr>
        <p:blipFill rotWithShape="1">
          <a:blip r:embed="rId2"/>
          <a:srcRect r="5619"/>
          <a:stretch/>
        </p:blipFill>
        <p:spPr>
          <a:xfrm>
            <a:off x="2413910" y="635198"/>
            <a:ext cx="7364181" cy="558760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quarter" idx="15"/>
          </p:nvPr>
        </p:nvSpPr>
        <p:spPr/>
        <p:txBody>
          <a:bodyPr/>
          <a:lstStyle/>
          <a:p>
            <a:r>
              <a:rPr lang="en-US" dirty="0"/>
              <a:t>With agile we can focus on what the business needs now</a:t>
            </a:r>
          </a:p>
          <a:p>
            <a:r>
              <a:rPr lang="en-US" dirty="0"/>
              <a:t>And if it changes , it can be accommodated in the next iteration</a:t>
            </a:r>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Characteristics of Agile Projects</a:t>
            </a:r>
          </a:p>
        </p:txBody>
      </p:sp>
      <p:sp>
        <p:nvSpPr>
          <p:cNvPr id="5" name="Text Placeholder 4"/>
          <p:cNvSpPr>
            <a:spLocks noGrp="1"/>
          </p:cNvSpPr>
          <p:nvPr>
            <p:ph type="body" sz="quarter" idx="15"/>
          </p:nvPr>
        </p:nvSpPr>
        <p:spPr>
          <a:xfrm>
            <a:off x="414000" y="1544760"/>
            <a:ext cx="7997157" cy="4546800"/>
          </a:xfrm>
        </p:spPr>
        <p:txBody>
          <a:bodyPr/>
          <a:lstStyle/>
          <a:p>
            <a:pPr>
              <a:lnSpc>
                <a:spcPct val="120000"/>
              </a:lnSpc>
            </a:pPr>
            <a:r>
              <a:rPr lang="en-US" dirty="0"/>
              <a:t>Sprints or Iterations are typically 2 to 4 weeks long</a:t>
            </a:r>
          </a:p>
          <a:p>
            <a:pPr>
              <a:lnSpc>
                <a:spcPct val="120000"/>
              </a:lnSpc>
            </a:pPr>
            <a:r>
              <a:rPr lang="en-US" dirty="0"/>
              <a:t>Face to Face communication is </a:t>
            </a:r>
            <a:r>
              <a:rPr lang="en-US" dirty="0" err="1"/>
              <a:t>emphasised</a:t>
            </a:r>
            <a:r>
              <a:rPr lang="en-US" dirty="0"/>
              <a:t> over documentation</a:t>
            </a:r>
          </a:p>
          <a:p>
            <a:pPr>
              <a:lnSpc>
                <a:spcPct val="120000"/>
              </a:lnSpc>
            </a:pPr>
            <a:r>
              <a:rPr lang="en-US" dirty="0"/>
              <a:t>We want to produce a product not the product documentation</a:t>
            </a:r>
          </a:p>
          <a:p>
            <a:pPr>
              <a:lnSpc>
                <a:spcPct val="120000"/>
              </a:lnSpc>
            </a:pPr>
            <a:r>
              <a:rPr lang="en-US" dirty="0"/>
              <a:t>Business and technical team members are co-located or use very rich virtual tools to simulate being together</a:t>
            </a:r>
          </a:p>
          <a:p>
            <a:pPr>
              <a:lnSpc>
                <a:spcPct val="120000"/>
              </a:lnSpc>
            </a:pPr>
            <a:r>
              <a:rPr lang="en-US" dirty="0"/>
              <a:t>Requirements changes are anticipated and accommodated </a:t>
            </a:r>
          </a:p>
          <a:p>
            <a:pPr>
              <a:lnSpc>
                <a:spcPct val="120000"/>
              </a:lnSpc>
            </a:pPr>
            <a:r>
              <a:rPr lang="en-US" dirty="0"/>
              <a:t>Communication with all stake holder is critical</a:t>
            </a:r>
          </a:p>
          <a:p>
            <a:pPr>
              <a:lnSpc>
                <a:spcPct val="120000"/>
              </a:lnSpc>
            </a:pP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Manifesto</a:t>
            </a:r>
          </a:p>
        </p:txBody>
      </p:sp>
      <p:sp>
        <p:nvSpPr>
          <p:cNvPr id="4" name="Text Placeholder 3"/>
          <p:cNvSpPr>
            <a:spLocks noGrp="1"/>
          </p:cNvSpPr>
          <p:nvPr>
            <p:ph type="body" sz="quarter" idx="15"/>
          </p:nvPr>
        </p:nvSpPr>
        <p:spPr/>
        <p:txBody>
          <a:bodyPr/>
          <a:lstStyle/>
          <a:p>
            <a:r>
              <a:rPr lang="en-US" dirty="0"/>
              <a:t>A Statement of Values</a:t>
            </a:r>
          </a:p>
          <a:p>
            <a:pPr lvl="1"/>
            <a:r>
              <a:rPr lang="en-US" b="1" dirty="0">
                <a:solidFill>
                  <a:srgbClr val="00519C"/>
                </a:solidFill>
              </a:rPr>
              <a:t>Individuals and interactions </a:t>
            </a:r>
            <a:r>
              <a:rPr lang="en-US" dirty="0"/>
              <a:t>over processes and tools</a:t>
            </a:r>
          </a:p>
          <a:p>
            <a:pPr lvl="1"/>
            <a:r>
              <a:rPr lang="en-US" b="1" dirty="0">
                <a:solidFill>
                  <a:srgbClr val="00519C"/>
                </a:solidFill>
              </a:rPr>
              <a:t>Working software </a:t>
            </a:r>
            <a:r>
              <a:rPr lang="en-US" dirty="0"/>
              <a:t>over comprehensive documentation</a:t>
            </a:r>
          </a:p>
          <a:p>
            <a:pPr lvl="1"/>
            <a:r>
              <a:rPr lang="en-US" b="1" dirty="0">
                <a:solidFill>
                  <a:srgbClr val="00519C"/>
                </a:solidFill>
              </a:rPr>
              <a:t>Customer collaboration </a:t>
            </a:r>
            <a:r>
              <a:rPr lang="en-US" dirty="0"/>
              <a:t>over contract negotiation</a:t>
            </a:r>
          </a:p>
          <a:p>
            <a:pPr lvl="1"/>
            <a:r>
              <a:rPr lang="en-US" b="1" dirty="0">
                <a:solidFill>
                  <a:srgbClr val="00519C"/>
                </a:solidFill>
              </a:rPr>
              <a:t>Responding to change </a:t>
            </a:r>
            <a:r>
              <a:rPr lang="en-US" dirty="0"/>
              <a:t>over following a plan </a:t>
            </a:r>
          </a:p>
          <a:p>
            <a:endParaRPr lang="en-US" dirty="0"/>
          </a:p>
          <a:p>
            <a:r>
              <a:rPr lang="en-US" dirty="0"/>
              <a:t>That is, while there is value in the items on the right, we value the items on the left more</a:t>
            </a:r>
            <a:r>
              <a:rPr lang="en-US" dirty="0" smtClean="0"/>
              <a:t>.</a:t>
            </a:r>
            <a:endParaRPr lang="en-US" dirty="0"/>
          </a:p>
          <a:p>
            <a:r>
              <a:rPr lang="en-US" i="1" dirty="0"/>
              <a:t>http://</a:t>
            </a:r>
            <a:r>
              <a:rPr lang="en-US" i="1" dirty="0" err="1"/>
              <a:t>www.agilemanifesto.org</a:t>
            </a:r>
            <a:endParaRPr lang="en-US" i="1"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Scrum</a:t>
            </a:r>
          </a:p>
          <a:p>
            <a:r>
              <a:rPr lang="en-US" dirty="0"/>
              <a:t>Extreme Programming</a:t>
            </a:r>
          </a:p>
          <a:p>
            <a:r>
              <a:rPr lang="en-US" dirty="0"/>
              <a:t>Adaptive Software Development (ASD)</a:t>
            </a:r>
          </a:p>
          <a:p>
            <a:r>
              <a:rPr lang="en-US" dirty="0"/>
              <a:t>Dynamic System Development Method (DSDM)</a:t>
            </a:r>
          </a:p>
          <a:p>
            <a:pPr marL="0" indent="0">
              <a:buNone/>
            </a:pPr>
            <a:r>
              <a:rPr lang="en-US" dirty="0"/>
              <a:t>…</a:t>
            </a:r>
          </a:p>
          <a:p>
            <a:r>
              <a:rPr lang="en-US" dirty="0"/>
              <a:t>Agile Alliance </a:t>
            </a:r>
            <a:r>
              <a:rPr lang="en-US" i="1" dirty="0">
                <a:solidFill>
                  <a:srgbClr val="00519C"/>
                </a:solidFill>
              </a:rPr>
              <a:t>(</a:t>
            </a:r>
            <a:r>
              <a:rPr lang="en-US" i="1" dirty="0" err="1">
                <a:solidFill>
                  <a:srgbClr val="00519C"/>
                </a:solidFill>
              </a:rPr>
              <a:t>www.agilealliance.org</a:t>
            </a:r>
            <a:r>
              <a:rPr lang="en-US" i="1" dirty="0">
                <a:solidFill>
                  <a:srgbClr val="00519C"/>
                </a:solidFill>
              </a:rPr>
              <a:t>) </a:t>
            </a:r>
            <a:r>
              <a:rPr lang="en-US" dirty="0"/>
              <a:t>A non-profit organization promotes agile </a:t>
            </a:r>
            <a:r>
              <a:rPr lang="en-US" dirty="0" smtClean="0"/>
              <a:t>development</a:t>
            </a:r>
            <a:endParaRPr lang="en-US" dirty="0"/>
          </a:p>
        </p:txBody>
      </p:sp>
      <p:sp>
        <p:nvSpPr>
          <p:cNvPr id="4" name="Title 3"/>
          <p:cNvSpPr>
            <a:spLocks noGrp="1"/>
          </p:cNvSpPr>
          <p:nvPr>
            <p:ph type="title"/>
          </p:nvPr>
        </p:nvSpPr>
        <p:spPr/>
        <p:txBody>
          <a:bodyPr/>
          <a:lstStyle/>
          <a:p>
            <a:r>
              <a:rPr lang="en-US" dirty="0"/>
              <a:t>Agile Methods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So what do we </a:t>
            </a:r>
            <a:r>
              <a:rPr lang="en-GB" dirty="0" smtClean="0"/>
              <a:t>do</a:t>
            </a:r>
            <a:endParaRPr lang="en-US" dirty="0"/>
          </a:p>
        </p:txBody>
      </p:sp>
      <p:sp>
        <p:nvSpPr>
          <p:cNvPr id="4" name="Text Placeholder 3"/>
          <p:cNvSpPr>
            <a:spLocks noGrp="1"/>
          </p:cNvSpPr>
          <p:nvPr>
            <p:ph type="body" sz="quarter" idx="15"/>
          </p:nvPr>
        </p:nvSpPr>
        <p:spPr/>
        <p:txBody>
          <a:bodyPr/>
          <a:lstStyle/>
          <a:p>
            <a:r>
              <a:rPr lang="en-US" dirty="0"/>
              <a:t>We talk more, write less</a:t>
            </a:r>
          </a:p>
          <a:p>
            <a:pPr lvl="1"/>
            <a:r>
              <a:rPr lang="en-US" dirty="0" smtClean="0"/>
              <a:t>But </a:t>
            </a:r>
            <a:r>
              <a:rPr lang="en-US" dirty="0"/>
              <a:t>write if you have to</a:t>
            </a:r>
          </a:p>
          <a:p>
            <a:r>
              <a:rPr lang="en-US" dirty="0"/>
              <a:t>Show software to users</a:t>
            </a:r>
          </a:p>
          <a:p>
            <a:r>
              <a:rPr lang="en-US" dirty="0"/>
              <a:t>Acknowledge that requirements emerge</a:t>
            </a:r>
          </a:p>
          <a:p>
            <a:pPr lvl="1"/>
            <a:r>
              <a:rPr lang="en-US" dirty="0" smtClean="0"/>
              <a:t>And </a:t>
            </a:r>
            <a:r>
              <a:rPr lang="en-US" dirty="0"/>
              <a:t>all that this implies</a:t>
            </a:r>
          </a:p>
          <a:p>
            <a:r>
              <a:rPr lang="en-US" dirty="0"/>
              <a:t>Progressively refine our understanding of the product</a:t>
            </a:r>
          </a:p>
          <a:p>
            <a:r>
              <a:rPr lang="en-US" dirty="0"/>
              <a:t>Express this progressive refinement in the product backlog</a:t>
            </a:r>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8" name="Picture 4"/>
          <p:cNvPicPr>
            <a:picLocks noChangeAspect="1"/>
          </p:cNvPicPr>
          <p:nvPr/>
        </p:nvPicPr>
        <p:blipFill>
          <a:blip r:embed="rId2"/>
          <a:srcRect/>
          <a:stretch>
            <a:fillRect/>
          </a:stretch>
        </p:blipFill>
        <p:spPr bwMode="auto">
          <a:xfrm>
            <a:off x="227471" y="186869"/>
            <a:ext cx="11354963" cy="6163395"/>
          </a:xfrm>
          <a:prstGeom prst="rect">
            <a:avLst/>
          </a:prstGeom>
          <a:noFill/>
          <a:ln w="9525">
            <a:noFill/>
            <a:miter lim="800000"/>
            <a:headEnd/>
            <a:tailEnd/>
          </a:ln>
        </p:spPr>
      </p:pic>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5"/>
          </p:nvPr>
        </p:nvSpPr>
        <p:spPr/>
        <p:txBody>
          <a:body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Scrum?</a:t>
            </a:r>
          </a:p>
        </p:txBody>
      </p:sp>
      <p:sp>
        <p:nvSpPr>
          <p:cNvPr id="4" name="Text Placeholder 3"/>
          <p:cNvSpPr>
            <a:spLocks noGrp="1"/>
          </p:cNvSpPr>
          <p:nvPr>
            <p:ph type="body" sz="quarter" idx="15"/>
          </p:nvPr>
        </p:nvSpPr>
        <p:spPr/>
        <p:txBody>
          <a:bodyPr/>
          <a:lstStyle/>
          <a:p>
            <a:pPr>
              <a:lnSpc>
                <a:spcPct val="120000"/>
              </a:lnSpc>
            </a:pPr>
            <a:r>
              <a:rPr lang="en-US" dirty="0"/>
              <a:t>Scrum is an agile way to manage a project, usually software development. </a:t>
            </a:r>
          </a:p>
          <a:p>
            <a:pPr>
              <a:lnSpc>
                <a:spcPct val="120000"/>
              </a:lnSpc>
            </a:pPr>
            <a:r>
              <a:rPr lang="en-US" dirty="0"/>
              <a:t>Agile software development with Scrum is often perceived as a methodology; but rather than viewing Scrum as methodology, think of it as a framework for managing a process.</a:t>
            </a:r>
          </a:p>
          <a:p>
            <a:pPr>
              <a:lnSpc>
                <a:spcPct val="120000"/>
              </a:lnSpc>
            </a:pP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5"/>
          </p:nvPr>
        </p:nvSpPr>
        <p:spPr>
          <a:xfrm>
            <a:off x="414000" y="1544760"/>
            <a:ext cx="10214850" cy="4546800"/>
          </a:xfrm>
        </p:spPr>
        <p:txBody>
          <a:bodyPr/>
          <a:lstStyle/>
          <a:p>
            <a:pPr>
              <a:lnSpc>
                <a:spcPct val="130000"/>
              </a:lnSpc>
            </a:pPr>
            <a:r>
              <a:rPr lang="en-US" dirty="0"/>
              <a:t>In the agile Scrum world, instead of providing complete, detailed descriptions of how everything is to be done on a project, much of it is left up to the Scrum software development team. </a:t>
            </a:r>
          </a:p>
          <a:p>
            <a:pPr>
              <a:lnSpc>
                <a:spcPct val="130000"/>
              </a:lnSpc>
            </a:pPr>
            <a:r>
              <a:rPr lang="en-US" dirty="0"/>
              <a:t>This is because the team will know best how to solve the problem they are presented.</a:t>
            </a:r>
          </a:p>
          <a:p>
            <a:pPr>
              <a:lnSpc>
                <a:spcPct val="130000"/>
              </a:lnSpc>
            </a:pP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14000" y="932066"/>
            <a:ext cx="11404800" cy="4546800"/>
          </a:xfrm>
        </p:spPr>
        <p:txBody>
          <a:bodyPr/>
          <a:lstStyle/>
          <a:p>
            <a:pPr>
              <a:lnSpc>
                <a:spcPct val="130000"/>
              </a:lnSpc>
            </a:pPr>
            <a:r>
              <a:rPr lang="en-US" dirty="0"/>
              <a:t>Software methodologies are concerned with the process of creating software </a:t>
            </a:r>
          </a:p>
          <a:p>
            <a:pPr lvl="2">
              <a:lnSpc>
                <a:spcPct val="130000"/>
              </a:lnSpc>
            </a:pPr>
            <a:r>
              <a:rPr lang="en-US" dirty="0"/>
              <a:t>All methodologies are derived from a logical system problem-solving process that is sometimes called a system development life cycle.</a:t>
            </a:r>
          </a:p>
          <a:p>
            <a:pPr lvl="2">
              <a:lnSpc>
                <a:spcPct val="130000"/>
              </a:lnSpc>
            </a:pPr>
            <a:r>
              <a:rPr lang="en-US" dirty="0"/>
              <a:t>A </a:t>
            </a:r>
            <a:r>
              <a:rPr lang="en-US" b="1" dirty="0">
                <a:solidFill>
                  <a:srgbClr val="00519C"/>
                </a:solidFill>
              </a:rPr>
              <a:t>system development life cycle</a:t>
            </a:r>
            <a:r>
              <a:rPr lang="en-US" b="1" dirty="0"/>
              <a:t> </a:t>
            </a:r>
            <a:r>
              <a:rPr lang="en-US" dirty="0"/>
              <a:t>(SDLC) is a logical process by which systems analysts, software engineers, programmers, and end-users build information systems and computer applications to solve business problems and needs. </a:t>
            </a:r>
          </a:p>
          <a:p>
            <a:pPr>
              <a:lnSpc>
                <a:spcPct val="130000"/>
              </a:lnSpc>
            </a:pPr>
            <a:endParaRPr lang="en-US" dirty="0"/>
          </a:p>
        </p:txBody>
      </p:sp>
    </p:spTree>
    <p:extLst>
      <p:ext uri="{BB962C8B-B14F-4D97-AF65-F5344CB8AC3E}">
        <p14:creationId xmlns:p14="http://schemas.microsoft.com/office/powerpoint/2010/main" val="22163027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a:xfrm>
            <a:off x="414000" y="1544760"/>
            <a:ext cx="10066114" cy="4546800"/>
          </a:xfrm>
        </p:spPr>
        <p:txBody>
          <a:bodyPr/>
          <a:lstStyle/>
          <a:p>
            <a:pPr>
              <a:lnSpc>
                <a:spcPct val="120000"/>
              </a:lnSpc>
            </a:pPr>
            <a:r>
              <a:rPr lang="en-US" dirty="0"/>
              <a:t>This is why in Scrum development, for example, a sprint planning meeting is described in terms of the desired outcome (a commitment to a set of features to be developed in the next sprint) instead of a set of Entry criteria, Task definitions, Validation criteria, and so on, as would be provided in most methodologies.</a:t>
            </a:r>
          </a:p>
          <a:p>
            <a:pPr>
              <a:lnSpc>
                <a:spcPct val="120000"/>
              </a:lnSpc>
            </a:pPr>
            <a:endParaRPr lang="en-US" dirty="0"/>
          </a:p>
        </p:txBody>
      </p:sp>
      <p:sp>
        <p:nvSpPr>
          <p:cNvPr id="3" name="Title 2"/>
          <p:cNvSpPr>
            <a:spLocks noGrp="1"/>
          </p:cNvSpPr>
          <p:nvPr>
            <p:ph type="title"/>
          </p:nvPr>
        </p:nvSpPr>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a:xfrm>
            <a:off x="414000" y="1544760"/>
            <a:ext cx="9333879" cy="4546800"/>
          </a:xfrm>
        </p:spPr>
        <p:txBody>
          <a:bodyPr/>
          <a:lstStyle/>
          <a:p>
            <a:pPr>
              <a:lnSpc>
                <a:spcPct val="120000"/>
              </a:lnSpc>
            </a:pPr>
            <a:r>
              <a:rPr lang="en-US" dirty="0"/>
              <a:t>Scrum relies on a self-organizing, cross-functional team. The Scrum team is self-organizing in that there is no overall team leader who decides which person will do which task or how a problem will be solved. Those are issues that are decided by the team as a whole.</a:t>
            </a:r>
          </a:p>
          <a:p>
            <a:pPr>
              <a:lnSpc>
                <a:spcPct val="120000"/>
              </a:lnSpc>
            </a:pPr>
            <a:r>
              <a:rPr lang="en-US" dirty="0"/>
              <a:t>And in Scrum, a team is cross functional, meaning everyone is needed to take a feature from idea to implementation.</a:t>
            </a:r>
          </a:p>
          <a:p>
            <a:pPr>
              <a:lnSpc>
                <a:spcPct val="120000"/>
              </a:lnSpc>
            </a:pPr>
            <a:endParaRPr lang="en-US" dirty="0"/>
          </a:p>
        </p:txBody>
      </p:sp>
      <p:sp>
        <p:nvSpPr>
          <p:cNvPr id="3" name="Title 2"/>
          <p:cNvSpPr>
            <a:spLocks noGrp="1"/>
          </p:cNvSpPr>
          <p:nvPr>
            <p:ph type="title"/>
          </p:nvPr>
        </p:nvSpPr>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Text Placeholder 3"/>
          <p:cNvSpPr>
            <a:spLocks noGrp="1"/>
          </p:cNvSpPr>
          <p:nvPr>
            <p:ph type="body" sz="quarter" idx="15"/>
          </p:nvPr>
        </p:nvSpPr>
        <p:spPr>
          <a:xfrm>
            <a:off x="414000" y="1544760"/>
            <a:ext cx="10111879" cy="4546800"/>
          </a:xfrm>
        </p:spPr>
        <p:txBody>
          <a:bodyPr/>
          <a:lstStyle/>
          <a:p>
            <a:pPr>
              <a:lnSpc>
                <a:spcPct val="130000"/>
              </a:lnSpc>
            </a:pPr>
            <a:r>
              <a:rPr lang="en-US" dirty="0"/>
              <a:t>Within agile development, Scrum teams are supported by two specific roles. The first is a Scrum Master, who can be thought of as a coach for the team, helping team members use the Scrum process to perform at the highest level.</a:t>
            </a:r>
          </a:p>
          <a:p>
            <a:pPr>
              <a:lnSpc>
                <a:spcPct val="130000"/>
              </a:lnSpc>
            </a:pPr>
            <a:r>
              <a:rPr lang="en-US" dirty="0"/>
              <a:t>The </a:t>
            </a:r>
            <a:r>
              <a:rPr lang="en-US" b="1" dirty="0">
                <a:solidFill>
                  <a:srgbClr val="00519C"/>
                </a:solidFill>
              </a:rPr>
              <a:t>Product owner (PO) </a:t>
            </a:r>
            <a:r>
              <a:rPr lang="en-US" dirty="0"/>
              <a:t>is the other role, and in Scrum software development, represents the business, customers or users, and guides the team toward building the right product.</a:t>
            </a:r>
          </a:p>
          <a:p>
            <a:pPr>
              <a:lnSpc>
                <a:spcPct val="130000"/>
              </a:lnSpc>
            </a:pP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Scrum Development: What’s Involved?</a:t>
            </a:r>
          </a:p>
        </p:txBody>
      </p:sp>
      <p:sp>
        <p:nvSpPr>
          <p:cNvPr id="5" name="Text Placeholder 4"/>
          <p:cNvSpPr>
            <a:spLocks noGrp="1"/>
          </p:cNvSpPr>
          <p:nvPr>
            <p:ph type="body" sz="quarter" idx="15"/>
          </p:nvPr>
        </p:nvSpPr>
        <p:spPr>
          <a:xfrm>
            <a:off x="414000" y="1544760"/>
            <a:ext cx="10352144" cy="4546800"/>
          </a:xfrm>
        </p:spPr>
        <p:txBody>
          <a:bodyPr/>
          <a:lstStyle/>
          <a:p>
            <a:pPr>
              <a:lnSpc>
                <a:spcPct val="130000"/>
              </a:lnSpc>
            </a:pPr>
            <a:r>
              <a:rPr lang="en-US" dirty="0"/>
              <a:t>The Scrum model suggests that projects progress via a series of </a:t>
            </a:r>
            <a:r>
              <a:rPr lang="en-US" b="1" dirty="0">
                <a:solidFill>
                  <a:srgbClr val="00519C"/>
                </a:solidFill>
              </a:rPr>
              <a:t>sprints</a:t>
            </a:r>
            <a:r>
              <a:rPr lang="en-US" dirty="0"/>
              <a:t>. In keeping with an agile methodology, sprints are </a:t>
            </a:r>
            <a:r>
              <a:rPr lang="en-US" b="1" dirty="0">
                <a:solidFill>
                  <a:srgbClr val="00519C"/>
                </a:solidFill>
              </a:rPr>
              <a:t>time boxed </a:t>
            </a:r>
            <a:r>
              <a:rPr lang="en-US" dirty="0"/>
              <a:t>to no more than a month long, most commonly two weeks.</a:t>
            </a:r>
          </a:p>
          <a:p>
            <a:pPr>
              <a:lnSpc>
                <a:spcPct val="130000"/>
              </a:lnSpc>
            </a:pPr>
            <a:r>
              <a:rPr lang="en-US" dirty="0"/>
              <a:t>Scrum advocates for a planning meeting at the start of the sprint, where team members figure out how many items they can commit to, and then create a </a:t>
            </a:r>
            <a:r>
              <a:rPr lang="en-US" b="1" dirty="0">
                <a:solidFill>
                  <a:srgbClr val="00519C"/>
                </a:solidFill>
              </a:rPr>
              <a:t>sprint backlog </a:t>
            </a:r>
            <a:r>
              <a:rPr lang="en-US" dirty="0"/>
              <a:t>– a list of the tasks to perform during the sprint.</a:t>
            </a:r>
          </a:p>
          <a:p>
            <a:pPr>
              <a:lnSpc>
                <a:spcPct val="130000"/>
              </a:lnSpc>
            </a:pP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5"/>
          </p:nvPr>
        </p:nvSpPr>
        <p:spPr>
          <a:xfrm>
            <a:off x="414000" y="1544760"/>
            <a:ext cx="9310997" cy="4546800"/>
          </a:xfrm>
        </p:spPr>
        <p:txBody>
          <a:bodyPr/>
          <a:lstStyle/>
          <a:p>
            <a:pPr>
              <a:lnSpc>
                <a:spcPct val="130000"/>
              </a:lnSpc>
            </a:pPr>
            <a:r>
              <a:rPr lang="en-US" dirty="0"/>
              <a:t>During an agile Scrum sprint, the Scrum team takes a small set of features from idea to coded and tested functionality. </a:t>
            </a:r>
          </a:p>
          <a:p>
            <a:pPr>
              <a:lnSpc>
                <a:spcPct val="130000"/>
              </a:lnSpc>
            </a:pPr>
            <a:r>
              <a:rPr lang="en-US" dirty="0"/>
              <a:t>At the end, these features are done, meaning coded, tested and integrated into the evolving product or system.</a:t>
            </a:r>
          </a:p>
          <a:p>
            <a:pPr>
              <a:lnSpc>
                <a:spcPct val="130000"/>
              </a:lnSpc>
            </a:pP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Text Placeholder 3"/>
          <p:cNvSpPr>
            <a:spLocks noGrp="1"/>
          </p:cNvSpPr>
          <p:nvPr>
            <p:ph type="body" sz="quarter" idx="15"/>
          </p:nvPr>
        </p:nvSpPr>
        <p:spPr>
          <a:xfrm>
            <a:off x="414000" y="1544760"/>
            <a:ext cx="10580967" cy="4546800"/>
          </a:xfrm>
        </p:spPr>
        <p:txBody>
          <a:bodyPr/>
          <a:lstStyle/>
          <a:p>
            <a:pPr>
              <a:lnSpc>
                <a:spcPct val="120000"/>
              </a:lnSpc>
            </a:pPr>
            <a:r>
              <a:rPr lang="en-US" dirty="0"/>
              <a:t>On each day of the sprint, all team members must attend a daily Scrum meeting, including the </a:t>
            </a:r>
            <a:r>
              <a:rPr lang="en-US" b="1" dirty="0">
                <a:solidFill>
                  <a:srgbClr val="00519C"/>
                </a:solidFill>
              </a:rPr>
              <a:t>Scrum Master and Product Owner</a:t>
            </a:r>
            <a:r>
              <a:rPr lang="en-US" dirty="0"/>
              <a:t>. </a:t>
            </a:r>
          </a:p>
          <a:p>
            <a:pPr>
              <a:lnSpc>
                <a:spcPct val="120000"/>
              </a:lnSpc>
            </a:pPr>
            <a:r>
              <a:rPr lang="en-US" dirty="0"/>
              <a:t>Daily Scrum meeting is time boxed to no more than 15 minutes. During that time, team members share what they worked on the prior day, will work on that day, and identify any impediments to progress.</a:t>
            </a:r>
          </a:p>
          <a:p>
            <a:pPr>
              <a:lnSpc>
                <a:spcPct val="120000"/>
              </a:lnSpc>
            </a:pPr>
            <a:r>
              <a:rPr lang="en-US" dirty="0"/>
              <a:t>The Scrum model sees daily Scrums as a way to synchronize the work of team members as they discuss the work of the sprint.</a:t>
            </a:r>
          </a:p>
          <a:p>
            <a:pPr>
              <a:lnSpc>
                <a:spcPct val="120000"/>
              </a:lnSpc>
            </a:pP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Text Placeholder 3"/>
          <p:cNvSpPr>
            <a:spLocks noGrp="1"/>
          </p:cNvSpPr>
          <p:nvPr>
            <p:ph type="body" sz="quarter" idx="15"/>
          </p:nvPr>
        </p:nvSpPr>
        <p:spPr/>
        <p:txBody>
          <a:bodyPr/>
          <a:lstStyle/>
          <a:p>
            <a:pPr>
              <a:lnSpc>
                <a:spcPct val="120000"/>
              </a:lnSpc>
            </a:pPr>
            <a:r>
              <a:rPr lang="en-US" dirty="0"/>
              <a:t>At the end of a sprint, the team conducts a </a:t>
            </a:r>
            <a:r>
              <a:rPr lang="en-US" b="1" dirty="0">
                <a:solidFill>
                  <a:srgbClr val="00519C"/>
                </a:solidFill>
              </a:rPr>
              <a:t>sprint review </a:t>
            </a:r>
            <a:r>
              <a:rPr lang="en-US" dirty="0"/>
              <a:t>during which the team demonstrates the new functionality to the PO or any other stakeholder who wishes to provide feedback that could influence the next sprint.</a:t>
            </a:r>
          </a:p>
          <a:p>
            <a:pPr>
              <a:lnSpc>
                <a:spcPct val="120000"/>
              </a:lnSpc>
            </a:pPr>
            <a:r>
              <a:rPr lang="en-US" dirty="0"/>
              <a:t>This feedback loop within Scrum software development may result in changes to the freshly delivered functionality, but it may just as likely result in revising or adding items to the product backlog.</a:t>
            </a:r>
          </a:p>
          <a:p>
            <a:pPr>
              <a:lnSpc>
                <a:spcPct val="120000"/>
              </a:lnSpc>
            </a:pP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Text Placeholder 3"/>
          <p:cNvSpPr>
            <a:spLocks noGrp="1"/>
          </p:cNvSpPr>
          <p:nvPr>
            <p:ph type="body" sz="quarter" idx="15"/>
          </p:nvPr>
        </p:nvSpPr>
        <p:spPr/>
        <p:txBody>
          <a:bodyPr/>
          <a:lstStyle/>
          <a:p>
            <a:r>
              <a:rPr lang="en-US" dirty="0"/>
              <a:t>Another activity in Scrum project management is the </a:t>
            </a:r>
            <a:r>
              <a:rPr lang="en-US" b="1" dirty="0">
                <a:solidFill>
                  <a:srgbClr val="00519C"/>
                </a:solidFill>
              </a:rPr>
              <a:t>sprint retrospective </a:t>
            </a:r>
            <a:r>
              <a:rPr lang="en-US" dirty="0"/>
              <a:t>at the end of each sprint. </a:t>
            </a:r>
          </a:p>
          <a:p>
            <a:r>
              <a:rPr lang="en-US" dirty="0"/>
              <a:t>The whole team participates in this meeting, including the </a:t>
            </a:r>
            <a:r>
              <a:rPr lang="en-US" b="1" dirty="0">
                <a:solidFill>
                  <a:srgbClr val="00519C"/>
                </a:solidFill>
              </a:rPr>
              <a:t>Scrum Master and PO</a:t>
            </a:r>
            <a:r>
              <a:rPr lang="en-US" dirty="0"/>
              <a:t>. </a:t>
            </a:r>
          </a:p>
          <a:p>
            <a:r>
              <a:rPr lang="en-US" dirty="0"/>
              <a:t>The meeting is an opportunity to reflect on the sprint that has ended, and identify opportunities to improve.</a:t>
            </a:r>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r>
              <a:rPr lang="en-US" dirty="0"/>
              <a:t>The primary artifact in Scrum development is, of course, the </a:t>
            </a:r>
            <a:r>
              <a:rPr lang="en-US" b="1" dirty="0">
                <a:solidFill>
                  <a:srgbClr val="00519C"/>
                </a:solidFill>
              </a:rPr>
              <a:t>product</a:t>
            </a:r>
            <a:r>
              <a:rPr lang="en-US" dirty="0"/>
              <a:t> itself. </a:t>
            </a:r>
          </a:p>
          <a:p>
            <a:r>
              <a:rPr lang="en-US" dirty="0"/>
              <a:t>The Scrum model expects the team to bring the product or system to a potentially shippable state at the end of each Scrum sprint.</a:t>
            </a:r>
          </a:p>
          <a:p>
            <a:endParaRPr lang="en-US" dirty="0"/>
          </a:p>
        </p:txBody>
      </p:sp>
      <p:sp>
        <p:nvSpPr>
          <p:cNvPr id="3" name="Title 2"/>
          <p:cNvSpPr>
            <a:spLocks noGrp="1"/>
          </p:cNvSpPr>
          <p:nvPr>
            <p:ph type="title"/>
          </p:nvPr>
        </p:nvSpPr>
        <p:spPr/>
        <p:txBody>
          <a:bodyPr/>
          <a:lstStyle/>
          <a:p>
            <a:r>
              <a:rPr lang="en-US" dirty="0"/>
              <a:t>Scrum Process: The Main Artifacts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5"/>
          </p:nvPr>
        </p:nvSpPr>
        <p:spPr>
          <a:xfrm>
            <a:off x="414000" y="1544760"/>
            <a:ext cx="10523761" cy="4546800"/>
          </a:xfrm>
        </p:spPr>
        <p:txBody>
          <a:bodyPr/>
          <a:lstStyle/>
          <a:p>
            <a:pPr>
              <a:lnSpc>
                <a:spcPct val="120000"/>
              </a:lnSpc>
            </a:pPr>
            <a:r>
              <a:rPr lang="en-US" dirty="0"/>
              <a:t>The </a:t>
            </a:r>
            <a:r>
              <a:rPr lang="en-US" b="1" dirty="0">
                <a:solidFill>
                  <a:srgbClr val="00519C"/>
                </a:solidFill>
              </a:rPr>
              <a:t>product backlog </a:t>
            </a:r>
            <a:r>
              <a:rPr lang="en-US" dirty="0"/>
              <a:t>is another artifact of Scrum. This is the complete list of the functionality that remains to be added to the product. The </a:t>
            </a:r>
            <a:r>
              <a:rPr lang="en-US" b="1" dirty="0">
                <a:solidFill>
                  <a:srgbClr val="00519C"/>
                </a:solidFill>
              </a:rPr>
              <a:t>product owner </a:t>
            </a:r>
            <a:r>
              <a:rPr lang="en-US" dirty="0"/>
              <a:t>prioritizes the backlog so the team always works on the most valuable features first.</a:t>
            </a:r>
          </a:p>
          <a:p>
            <a:pPr>
              <a:lnSpc>
                <a:spcPct val="120000"/>
              </a:lnSpc>
            </a:pPr>
            <a:r>
              <a:rPr lang="en-US" dirty="0"/>
              <a:t>The most popular and successful way to create a product backlog using Scrum methodology is to populate it with </a:t>
            </a:r>
            <a:r>
              <a:rPr lang="en-US" b="1" dirty="0">
                <a:solidFill>
                  <a:srgbClr val="00519C"/>
                </a:solidFill>
              </a:rPr>
              <a:t>user stories</a:t>
            </a:r>
            <a:r>
              <a:rPr lang="en-US" dirty="0"/>
              <a:t>, which are short descriptions of functionality described from the perspective of a user or customer</a:t>
            </a:r>
          </a:p>
          <a:p>
            <a:pPr>
              <a:lnSpc>
                <a:spcPct val="120000"/>
              </a:lnSpc>
            </a:pPr>
            <a:r>
              <a:rPr lang="en-US" dirty="0"/>
              <a:t>The development team may also add Product Backlog Items for Technical Debt. This represents tasks that are not directly related to features requested by the PO but still need to be delivered</a:t>
            </a:r>
            <a:r>
              <a:rPr lang="en-US" dirty="0" smtClean="0"/>
              <a: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a Methodology?</a:t>
            </a:r>
          </a:p>
        </p:txBody>
      </p:sp>
      <p:sp>
        <p:nvSpPr>
          <p:cNvPr id="5" name="Text Placeholder 4"/>
          <p:cNvSpPr>
            <a:spLocks noGrp="1"/>
          </p:cNvSpPr>
          <p:nvPr>
            <p:ph type="body" sz="quarter" idx="15"/>
          </p:nvPr>
        </p:nvSpPr>
        <p:spPr/>
        <p:txBody>
          <a:bodyPr/>
          <a:lstStyle/>
          <a:p>
            <a:r>
              <a:rPr lang="en-US" dirty="0"/>
              <a:t>A </a:t>
            </a:r>
            <a:r>
              <a:rPr lang="en-US" b="1" dirty="0">
                <a:solidFill>
                  <a:schemeClr val="accent1"/>
                </a:solidFill>
              </a:rPr>
              <a:t>methodology</a:t>
            </a:r>
            <a:r>
              <a:rPr lang="en-US" dirty="0"/>
              <a:t> is the physical implementation of the logical life cycle that incorporates </a:t>
            </a:r>
          </a:p>
          <a:p>
            <a:pPr marL="800100" lvl="1" indent="-342900">
              <a:buFont typeface="+mj-lt"/>
              <a:buAutoNum type="arabicPeriod"/>
            </a:pPr>
            <a:r>
              <a:rPr lang="en-US" dirty="0"/>
              <a:t>step-by-step activities for each phase, </a:t>
            </a:r>
          </a:p>
          <a:p>
            <a:pPr marL="800100" lvl="1" indent="-342900">
              <a:buFont typeface="+mj-lt"/>
              <a:buAutoNum type="arabicPeriod"/>
            </a:pPr>
            <a:r>
              <a:rPr lang="en-US" dirty="0"/>
              <a:t>individual and group roles to be played in each activity, </a:t>
            </a:r>
          </a:p>
          <a:p>
            <a:pPr marL="800100" lvl="1" indent="-342900">
              <a:buFont typeface="+mj-lt"/>
              <a:buAutoNum type="arabicPeriod"/>
            </a:pPr>
            <a:r>
              <a:rPr lang="en-US" dirty="0"/>
              <a:t>deliverables and quality standards for each activity, and </a:t>
            </a:r>
          </a:p>
          <a:p>
            <a:pPr marL="800100" lvl="1" indent="-342900">
              <a:buFont typeface="+mj-lt"/>
              <a:buAutoNum type="arabicPeriod"/>
            </a:pPr>
            <a:r>
              <a:rPr lang="en-US" dirty="0"/>
              <a:t>tools and techniques to be used for each activity.</a:t>
            </a:r>
          </a:p>
          <a:p>
            <a:r>
              <a:rPr lang="en-US" dirty="0"/>
              <a:t>A true methodology should encompass the entire system’s development life cycle.</a:t>
            </a:r>
          </a:p>
          <a:p>
            <a:r>
              <a:rPr lang="en-US" dirty="0"/>
              <a:t>Most modern methodologies incorporate the use of several development tools and techniques</a:t>
            </a:r>
            <a:r>
              <a:rPr lang="en-US" dirty="0" smtClean="0"/>
              <a:t>.</a:t>
            </a:r>
            <a:endParaRPr lang="en-US" dirty="0"/>
          </a:p>
        </p:txBody>
      </p:sp>
    </p:spTree>
    <p:extLst>
      <p:ext uri="{BB962C8B-B14F-4D97-AF65-F5344CB8AC3E}">
        <p14:creationId xmlns:p14="http://schemas.microsoft.com/office/powerpoint/2010/main" val="28636940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Text Placeholder 3"/>
          <p:cNvSpPr>
            <a:spLocks noGrp="1"/>
          </p:cNvSpPr>
          <p:nvPr>
            <p:ph type="body" sz="quarter" idx="15"/>
          </p:nvPr>
        </p:nvSpPr>
        <p:spPr>
          <a:xfrm>
            <a:off x="414000" y="1544760"/>
            <a:ext cx="9894497" cy="4546800"/>
          </a:xfrm>
        </p:spPr>
        <p:txBody>
          <a:bodyPr/>
          <a:lstStyle/>
          <a:p>
            <a:pPr>
              <a:lnSpc>
                <a:spcPct val="130000"/>
              </a:lnSpc>
            </a:pPr>
            <a:r>
              <a:rPr lang="en-US" dirty="0"/>
              <a:t>In Scrum project management, on the first day of a sprint and during the planning meeting, team members create the </a:t>
            </a:r>
            <a:r>
              <a:rPr lang="en-US" b="1" dirty="0">
                <a:solidFill>
                  <a:srgbClr val="00519C"/>
                </a:solidFill>
              </a:rPr>
              <a:t>sprint backlog</a:t>
            </a:r>
            <a:r>
              <a:rPr lang="en-US" dirty="0"/>
              <a:t>. </a:t>
            </a:r>
          </a:p>
          <a:p>
            <a:pPr>
              <a:lnSpc>
                <a:spcPct val="130000"/>
              </a:lnSpc>
            </a:pPr>
            <a:r>
              <a:rPr lang="en-US" dirty="0"/>
              <a:t>The sprint backlog can be thought of as the team's to-do list for the sprint, whereas a product backlog is a list of features to be built (written in the form of user stories).</a:t>
            </a:r>
          </a:p>
          <a:p>
            <a:pPr>
              <a:lnSpc>
                <a:spcPct val="130000"/>
              </a:lnSpc>
            </a:pP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5"/>
          </p:nvPr>
        </p:nvSpPr>
        <p:spPr>
          <a:xfrm>
            <a:off x="414000" y="1544760"/>
            <a:ext cx="10969967" cy="4546800"/>
          </a:xfrm>
        </p:spPr>
        <p:txBody>
          <a:bodyPr/>
          <a:lstStyle/>
          <a:p>
            <a:pPr>
              <a:lnSpc>
                <a:spcPct val="130000"/>
              </a:lnSpc>
            </a:pPr>
            <a:r>
              <a:rPr lang="en-US" dirty="0"/>
              <a:t>The sprint backlog is the list of tasks the team needs to perform in order to deliver the functionality it committed to deliver during the sprint.</a:t>
            </a:r>
          </a:p>
          <a:p>
            <a:pPr>
              <a:lnSpc>
                <a:spcPct val="130000"/>
              </a:lnSpc>
            </a:pPr>
            <a:r>
              <a:rPr lang="en-US" dirty="0"/>
              <a:t>Additional artifacts resulting from the Scrum agile methodology is the </a:t>
            </a:r>
            <a:r>
              <a:rPr lang="en-US" b="1" dirty="0">
                <a:solidFill>
                  <a:srgbClr val="00519C"/>
                </a:solidFill>
              </a:rPr>
              <a:t>sprint </a:t>
            </a:r>
            <a:r>
              <a:rPr lang="en-US" b="1" dirty="0" err="1">
                <a:solidFill>
                  <a:srgbClr val="00519C"/>
                </a:solidFill>
              </a:rPr>
              <a:t>burndown</a:t>
            </a:r>
            <a:r>
              <a:rPr lang="en-US" b="1" dirty="0">
                <a:solidFill>
                  <a:srgbClr val="00519C"/>
                </a:solidFill>
              </a:rPr>
              <a:t> chart </a:t>
            </a:r>
            <a:r>
              <a:rPr lang="en-US" dirty="0"/>
              <a:t>and </a:t>
            </a:r>
            <a:r>
              <a:rPr lang="en-US" b="1" dirty="0">
                <a:solidFill>
                  <a:srgbClr val="00519C"/>
                </a:solidFill>
              </a:rPr>
              <a:t>release </a:t>
            </a:r>
            <a:r>
              <a:rPr lang="en-US" b="1" dirty="0" err="1">
                <a:solidFill>
                  <a:srgbClr val="00519C"/>
                </a:solidFill>
              </a:rPr>
              <a:t>burndown</a:t>
            </a:r>
            <a:r>
              <a:rPr lang="en-US" b="1" dirty="0">
                <a:solidFill>
                  <a:srgbClr val="00519C"/>
                </a:solidFill>
              </a:rPr>
              <a:t> chart. </a:t>
            </a:r>
          </a:p>
          <a:p>
            <a:pPr>
              <a:lnSpc>
                <a:spcPct val="130000"/>
              </a:lnSpc>
            </a:pPr>
            <a:r>
              <a:rPr lang="en-US" dirty="0" err="1"/>
              <a:t>Burndown</a:t>
            </a:r>
            <a:r>
              <a:rPr lang="en-US" dirty="0"/>
              <a:t> charts show the amount of work remaining either in a sprint or a release, and are an effective tool in Scrum software development to determine whether a sprint or release is on schedule to have all planned work finished by the desired date.</a:t>
            </a:r>
          </a:p>
          <a:p>
            <a:pPr>
              <a:lnSpc>
                <a:spcPct val="130000"/>
              </a:lnSpc>
            </a:pP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pPr>
              <a:lnSpc>
                <a:spcPct val="120000"/>
              </a:lnSpc>
            </a:pPr>
            <a:r>
              <a:rPr lang="en-US" dirty="0"/>
              <a:t>Even if you are new to Scrum, you may have heard of a role called the </a:t>
            </a:r>
            <a:r>
              <a:rPr lang="en-US" b="1" dirty="0">
                <a:solidFill>
                  <a:srgbClr val="00519C"/>
                </a:solidFill>
              </a:rPr>
              <a:t>Scrum Master</a:t>
            </a:r>
            <a:r>
              <a:rPr lang="en-US" dirty="0"/>
              <a:t>. The Scrum Master is the team's coach, and helps Scrum practitioners achieve their highest level of performance.</a:t>
            </a:r>
          </a:p>
          <a:p>
            <a:pPr>
              <a:lnSpc>
                <a:spcPct val="120000"/>
              </a:lnSpc>
            </a:pPr>
            <a:r>
              <a:rPr lang="en-US" dirty="0"/>
              <a:t>In the Scrum process, a Scrum Master differs from a traditional project manager in many ways, including that this role does not provide day-to-day direction to the team and does not assign tasks to individuals.</a:t>
            </a:r>
          </a:p>
          <a:p>
            <a:pPr>
              <a:lnSpc>
                <a:spcPct val="120000"/>
              </a:lnSpc>
            </a:pPr>
            <a:endParaRPr lang="en-US" dirty="0"/>
          </a:p>
        </p:txBody>
      </p:sp>
      <p:sp>
        <p:nvSpPr>
          <p:cNvPr id="4" name="Title 3"/>
          <p:cNvSpPr>
            <a:spLocks noGrp="1"/>
          </p:cNvSpPr>
          <p:nvPr>
            <p:ph type="title"/>
          </p:nvPr>
        </p:nvSpPr>
        <p:spPr/>
        <p:txBody>
          <a:bodyPr/>
          <a:lstStyle/>
          <a:p>
            <a:r>
              <a:rPr lang="en-US" dirty="0"/>
              <a:t>The Agile Scrum Project: Main Roles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5"/>
          </p:nvPr>
        </p:nvSpPr>
        <p:spPr/>
        <p:txBody>
          <a:bodyPr/>
          <a:lstStyle/>
          <a:p>
            <a:pPr>
              <a:lnSpc>
                <a:spcPct val="130000"/>
              </a:lnSpc>
            </a:pPr>
            <a:r>
              <a:rPr lang="en-US" dirty="0"/>
              <a:t>A good </a:t>
            </a:r>
            <a:r>
              <a:rPr lang="en-US" b="1" dirty="0" err="1">
                <a:solidFill>
                  <a:srgbClr val="00519C"/>
                </a:solidFill>
              </a:rPr>
              <a:t>ScrumMaster</a:t>
            </a:r>
            <a:r>
              <a:rPr lang="en-US" dirty="0"/>
              <a:t> shelters the team from outside distractions, allowing team members to focus maniacally during the sprint on the goal they have selected.</a:t>
            </a:r>
          </a:p>
          <a:p>
            <a:pPr>
              <a:lnSpc>
                <a:spcPct val="130000"/>
              </a:lnSpc>
            </a:pPr>
            <a:r>
              <a:rPr lang="en-US" dirty="0"/>
              <a:t>While the </a:t>
            </a:r>
            <a:r>
              <a:rPr lang="en-US" b="1" dirty="0" err="1">
                <a:solidFill>
                  <a:srgbClr val="00519C"/>
                </a:solidFill>
              </a:rPr>
              <a:t>ScrumMaster</a:t>
            </a:r>
            <a:r>
              <a:rPr lang="en-US" dirty="0"/>
              <a:t> focuses on helping the team be the best that it can be, the </a:t>
            </a:r>
            <a:r>
              <a:rPr lang="en-US" b="1" dirty="0">
                <a:solidFill>
                  <a:srgbClr val="00519C"/>
                </a:solidFill>
              </a:rPr>
              <a:t>Product Owner</a:t>
            </a:r>
            <a:r>
              <a:rPr lang="en-US" dirty="0"/>
              <a:t> works to direct the team to the right goal. </a:t>
            </a:r>
          </a:p>
          <a:p>
            <a:pPr>
              <a:lnSpc>
                <a:spcPct val="130000"/>
              </a:lnSpc>
            </a:pPr>
            <a:r>
              <a:rPr lang="en-US" dirty="0"/>
              <a:t>The </a:t>
            </a:r>
            <a:r>
              <a:rPr lang="en-US" b="1" dirty="0">
                <a:solidFill>
                  <a:srgbClr val="00519C"/>
                </a:solidFill>
              </a:rPr>
              <a:t>product owner </a:t>
            </a:r>
            <a:r>
              <a:rPr lang="en-US" dirty="0"/>
              <a:t>does this by creating a compelling vision of the product, and then conveying that vision to the team through the </a:t>
            </a:r>
            <a:r>
              <a:rPr lang="en-US" b="1" dirty="0">
                <a:solidFill>
                  <a:srgbClr val="00519C"/>
                </a:solidFill>
              </a:rPr>
              <a:t>product backlog</a:t>
            </a:r>
            <a:r>
              <a:rPr lang="en-US" dirty="0"/>
              <a:t>.</a:t>
            </a:r>
          </a:p>
          <a:p>
            <a:pPr>
              <a:lnSpc>
                <a:spcPct val="130000"/>
              </a:lnSpc>
            </a:pP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5"/>
          </p:nvPr>
        </p:nvSpPr>
        <p:spPr/>
        <p:txBody>
          <a:bodyPr/>
          <a:lstStyle/>
          <a:p>
            <a:pPr>
              <a:lnSpc>
                <a:spcPct val="120000"/>
              </a:lnSpc>
            </a:pPr>
            <a:r>
              <a:rPr lang="en-US" dirty="0"/>
              <a:t>The </a:t>
            </a:r>
            <a:r>
              <a:rPr lang="en-US" b="1" dirty="0">
                <a:solidFill>
                  <a:srgbClr val="00519C"/>
                </a:solidFill>
              </a:rPr>
              <a:t>Product Owner </a:t>
            </a:r>
            <a:r>
              <a:rPr lang="en-US" dirty="0"/>
              <a:t>is responsible for prioritizing the backlog during Scrum development, to ensure it’s up to par as more is learned about the system being built, its users, the team and so on.</a:t>
            </a:r>
          </a:p>
          <a:p>
            <a:pPr>
              <a:lnSpc>
                <a:spcPct val="120000"/>
              </a:lnSpc>
            </a:pPr>
            <a:r>
              <a:rPr lang="en-US" dirty="0"/>
              <a:t>The third and final role in Scrum project management is the </a:t>
            </a:r>
            <a:r>
              <a:rPr lang="en-US" b="1" dirty="0">
                <a:solidFill>
                  <a:srgbClr val="00519C"/>
                </a:solidFill>
              </a:rPr>
              <a:t>Scrum team </a:t>
            </a:r>
            <a:r>
              <a:rPr lang="en-US" dirty="0"/>
              <a:t>itself. Although individuals may join the team with various job titles, in Scrum, those titles are insignificant. </a:t>
            </a:r>
            <a:r>
              <a:rPr lang="en-US" b="1" dirty="0">
                <a:solidFill>
                  <a:srgbClr val="00519C"/>
                </a:solidFill>
              </a:rPr>
              <a:t>Scrum methodology states that each person contributes in whatever way they can to complete the work of each sprint.</a:t>
            </a:r>
          </a:p>
          <a:p>
            <a:pPr>
              <a:lnSpc>
                <a:spcPct val="120000"/>
              </a:lnSpc>
            </a:pP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Text Placeholder 3"/>
          <p:cNvSpPr>
            <a:spLocks noGrp="1"/>
          </p:cNvSpPr>
          <p:nvPr>
            <p:ph type="body" sz="quarter" idx="15"/>
          </p:nvPr>
        </p:nvSpPr>
        <p:spPr/>
        <p:txBody>
          <a:bodyPr/>
          <a:lstStyle/>
          <a:p>
            <a:pPr>
              <a:lnSpc>
                <a:spcPct val="130000"/>
              </a:lnSpc>
            </a:pPr>
            <a:r>
              <a:rPr lang="en-US" sz="2000" i="1" dirty="0">
                <a:solidFill>
                  <a:schemeClr val="bg2">
                    <a:lumMod val="25000"/>
                  </a:schemeClr>
                </a:solidFill>
              </a:rPr>
              <a:t>“The Scrum team is the car itself, ready to speed along in whatever direction it is pointed. The product owner is the driver, making sure that the car is always going in the right direction. And the </a:t>
            </a:r>
            <a:r>
              <a:rPr lang="en-US" sz="2000" i="1" dirty="0" err="1">
                <a:solidFill>
                  <a:schemeClr val="bg2">
                    <a:lumMod val="25000"/>
                  </a:schemeClr>
                </a:solidFill>
              </a:rPr>
              <a:t>ScrumMaster</a:t>
            </a:r>
            <a:r>
              <a:rPr lang="en-US" sz="2000" i="1" dirty="0">
                <a:solidFill>
                  <a:schemeClr val="bg2">
                    <a:lumMod val="25000"/>
                  </a:schemeClr>
                </a:solidFill>
              </a:rPr>
              <a:t> is the chief mechanic, keeping the car well tuned and performing at its best”.</a:t>
            </a:r>
          </a:p>
          <a:p>
            <a:endParaRPr lang="en-US" sz="2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987732"/>
            <a:ext cx="10364400" cy="1821530"/>
          </a:xfrm>
        </p:spPr>
        <p:txBody>
          <a:bodyPr/>
          <a:lstStyle/>
          <a:p>
            <a:r>
              <a:rPr lang="en-GB" dirty="0" smtClean="0"/>
              <a:t>Thank you</a:t>
            </a:r>
            <a:endParaRPr lang="en-GB" dirty="0"/>
          </a:p>
        </p:txBody>
      </p:sp>
      <p:sp>
        <p:nvSpPr>
          <p:cNvPr id="3" name="Subtitle 2"/>
          <p:cNvSpPr>
            <a:spLocks noGrp="1"/>
          </p:cNvSpPr>
          <p:nvPr>
            <p:ph type="subTitle" idx="1"/>
          </p:nvPr>
        </p:nvSpPr>
        <p:spPr>
          <a:xfrm>
            <a:off x="914400" y="3129367"/>
            <a:ext cx="10364400" cy="439200"/>
          </a:xfrm>
        </p:spPr>
        <p:txBody>
          <a:bodyPr/>
          <a:lstStyle/>
          <a:p>
            <a:pPr lvl="0"/>
            <a:r>
              <a:rPr lang="en-GB" dirty="0" smtClean="0"/>
              <a:t>QA hopes you enjoyed your course, </a:t>
            </a:r>
          </a:p>
          <a:p>
            <a:pPr lvl="0"/>
            <a:r>
              <a:rPr lang="en-GB" dirty="0" smtClean="0"/>
              <a:t>as much as we enjoyed teaching you.</a:t>
            </a:r>
            <a:endParaRPr lang="en-GB" dirty="0"/>
          </a:p>
        </p:txBody>
      </p:sp>
    </p:spTree>
    <p:extLst>
      <p:ext uri="{BB962C8B-B14F-4D97-AF65-F5344CB8AC3E}">
        <p14:creationId xmlns:p14="http://schemas.microsoft.com/office/powerpoint/2010/main" val="401202979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Why Do Companies use Methodologies?</a:t>
            </a:r>
          </a:p>
        </p:txBody>
      </p:sp>
      <p:sp>
        <p:nvSpPr>
          <p:cNvPr id="5" name="Text Placeholder 4"/>
          <p:cNvSpPr>
            <a:spLocks noGrp="1"/>
          </p:cNvSpPr>
          <p:nvPr>
            <p:ph type="body" sz="quarter" idx="15"/>
          </p:nvPr>
        </p:nvSpPr>
        <p:spPr/>
        <p:txBody>
          <a:bodyPr/>
          <a:lstStyle/>
          <a:p>
            <a:r>
              <a:rPr lang="en-US" dirty="0"/>
              <a:t>Methodologies ensure that a consistent, reproducible approach is applied to all projects.</a:t>
            </a:r>
          </a:p>
          <a:p>
            <a:r>
              <a:rPr lang="en-US" dirty="0"/>
              <a:t>Methodologies reduce the risk associated with shortcuts and mistakes. </a:t>
            </a:r>
          </a:p>
          <a:p>
            <a:r>
              <a:rPr lang="en-US" dirty="0"/>
              <a:t>Methodologies produce complete and consistent documentation from one project to the next.</a:t>
            </a:r>
          </a:p>
          <a:p>
            <a:endParaRPr lang="en-US" dirty="0"/>
          </a:p>
        </p:txBody>
      </p:sp>
    </p:spTree>
    <p:extLst>
      <p:ext uri="{BB962C8B-B14F-4D97-AF65-F5344CB8AC3E}">
        <p14:creationId xmlns:p14="http://schemas.microsoft.com/office/powerpoint/2010/main" val="31071728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371326681"/>
              </p:ext>
            </p:extLst>
          </p:nvPr>
        </p:nvGraphicFramePr>
        <p:xfrm>
          <a:off x="719222" y="308592"/>
          <a:ext cx="10755602" cy="6163688"/>
        </p:xfrm>
        <a:graphic>
          <a:graphicData uri="http://schemas.openxmlformats.org/drawingml/2006/table">
            <a:tbl>
              <a:tblPr firstRow="1" bandRow="1">
                <a:tableStyleId>{93296810-A885-4BE3-A3E7-6D5BEEA58F35}</a:tableStyleId>
              </a:tblPr>
              <a:tblGrid>
                <a:gridCol w="842749"/>
                <a:gridCol w="2006221"/>
                <a:gridCol w="7906632"/>
              </a:tblGrid>
              <a:tr h="515710">
                <a:tc>
                  <a:txBody>
                    <a:bodyPr/>
                    <a:lstStyle/>
                    <a:p>
                      <a:r>
                        <a:rPr lang="en-GB" dirty="0" err="1" smtClean="0"/>
                        <a:t>S.No</a:t>
                      </a:r>
                      <a:endParaRPr lang="en-GB" dirty="0">
                        <a:solidFill>
                          <a:schemeClr val="tx1"/>
                        </a:solidFill>
                      </a:endParaRPr>
                    </a:p>
                  </a:txBody>
                  <a:tcPr/>
                </a:tc>
                <a:tc>
                  <a:txBody>
                    <a:bodyPr/>
                    <a:lstStyle/>
                    <a:p>
                      <a:r>
                        <a:rPr lang="en-GB" dirty="0" smtClean="0"/>
                        <a:t>Phase </a:t>
                      </a:r>
                      <a:endParaRPr lang="en-GB" dirty="0">
                        <a:solidFill>
                          <a:schemeClr val="tx1"/>
                        </a:solidFill>
                      </a:endParaRPr>
                    </a:p>
                  </a:txBody>
                  <a:tcPr/>
                </a:tc>
                <a:tc>
                  <a:txBody>
                    <a:bodyPr/>
                    <a:lstStyle/>
                    <a:p>
                      <a:r>
                        <a:rPr lang="en-GB" dirty="0" smtClean="0"/>
                        <a:t>Activities</a:t>
                      </a:r>
                      <a:endParaRPr lang="en-GB" dirty="0">
                        <a:solidFill>
                          <a:schemeClr val="tx1"/>
                        </a:solidFill>
                      </a:endParaRPr>
                    </a:p>
                  </a:txBody>
                  <a:tcPr/>
                </a:tc>
              </a:tr>
              <a:tr h="1151754">
                <a:tc>
                  <a:txBody>
                    <a:bodyPr/>
                    <a:lstStyle/>
                    <a:p>
                      <a:r>
                        <a:rPr lang="en-GB" dirty="0" smtClean="0"/>
                        <a:t>1</a:t>
                      </a:r>
                      <a:endParaRPr lang="en-GB" dirty="0"/>
                    </a:p>
                  </a:txBody>
                  <a:tcPr/>
                </a:tc>
                <a:tc>
                  <a:txBody>
                    <a:bodyPr/>
                    <a:lstStyle/>
                    <a:p>
                      <a:r>
                        <a:rPr lang="en-GB" dirty="0" smtClean="0"/>
                        <a:t>Plan</a:t>
                      </a:r>
                      <a:endParaRPr lang="en-GB" dirty="0"/>
                    </a:p>
                  </a:txBody>
                  <a:tcPr/>
                </a:tc>
                <a:tc>
                  <a:txBody>
                    <a:bodyPr/>
                    <a:lstStyle/>
                    <a:p>
                      <a:pPr marL="285750" indent="-285750">
                        <a:buFont typeface="Arial" panose="020B0604020202020204" pitchFamily="34" charset="0"/>
                        <a:buChar char="•"/>
                      </a:pPr>
                      <a:r>
                        <a:rPr lang="en-GB" dirty="0" smtClean="0"/>
                        <a:t>Define system to develop</a:t>
                      </a:r>
                    </a:p>
                    <a:p>
                      <a:pPr marL="285750" indent="-285750">
                        <a:buFont typeface="Arial" panose="020B0604020202020204" pitchFamily="34" charset="0"/>
                        <a:buChar char="•"/>
                      </a:pPr>
                      <a:r>
                        <a:rPr lang="en-GB" dirty="0" smtClean="0"/>
                        <a:t>Set the Project Scope</a:t>
                      </a:r>
                    </a:p>
                    <a:p>
                      <a:pPr marL="285750" indent="-285750">
                        <a:buFont typeface="Arial" panose="020B0604020202020204" pitchFamily="34" charset="0"/>
                        <a:buChar char="•"/>
                      </a:pPr>
                      <a:r>
                        <a:rPr lang="en-GB" dirty="0" smtClean="0"/>
                        <a:t>Develop the project plan including  tasks, resources</a:t>
                      </a:r>
                      <a:r>
                        <a:rPr lang="en-GB" baseline="0" dirty="0" smtClean="0"/>
                        <a:t> and time frames</a:t>
                      </a:r>
                      <a:endParaRPr lang="en-GB" dirty="0"/>
                    </a:p>
                  </a:txBody>
                  <a:tcPr/>
                </a:tc>
              </a:tr>
              <a:tr h="465084">
                <a:tc>
                  <a:txBody>
                    <a:bodyPr/>
                    <a:lstStyle/>
                    <a:p>
                      <a:r>
                        <a:rPr lang="en-GB" dirty="0" smtClean="0"/>
                        <a:t>2</a:t>
                      </a:r>
                      <a:endParaRPr lang="en-GB" dirty="0"/>
                    </a:p>
                  </a:txBody>
                  <a:tcPr/>
                </a:tc>
                <a:tc>
                  <a:txBody>
                    <a:bodyPr/>
                    <a:lstStyle/>
                    <a:p>
                      <a:r>
                        <a:rPr lang="en-GB" dirty="0" smtClean="0"/>
                        <a:t>Analysis</a:t>
                      </a:r>
                      <a:endParaRPr lang="en-GB" dirty="0"/>
                    </a:p>
                  </a:txBody>
                  <a:tcPr/>
                </a:tc>
                <a:tc>
                  <a:txBody>
                    <a:bodyPr/>
                    <a:lstStyle/>
                    <a:p>
                      <a:pPr marL="285750" indent="-285750">
                        <a:buFont typeface="Arial" panose="020B0604020202020204" pitchFamily="34" charset="0"/>
                        <a:buChar char="•"/>
                      </a:pPr>
                      <a:r>
                        <a:rPr lang="en-GB" dirty="0" smtClean="0"/>
                        <a:t>Gather the business requirements for the system</a:t>
                      </a:r>
                      <a:endParaRPr lang="en-GB" dirty="0"/>
                    </a:p>
                  </a:txBody>
                  <a:tcPr/>
                </a:tc>
              </a:tr>
              <a:tr h="806228">
                <a:tc>
                  <a:txBody>
                    <a:bodyPr/>
                    <a:lstStyle/>
                    <a:p>
                      <a:r>
                        <a:rPr lang="en-GB" dirty="0" smtClean="0"/>
                        <a:t>3</a:t>
                      </a:r>
                      <a:endParaRPr lang="en-GB" dirty="0"/>
                    </a:p>
                  </a:txBody>
                  <a:tcPr/>
                </a:tc>
                <a:tc>
                  <a:txBody>
                    <a:bodyPr/>
                    <a:lstStyle/>
                    <a:p>
                      <a:r>
                        <a:rPr lang="en-GB" dirty="0" smtClean="0"/>
                        <a:t>Design</a:t>
                      </a:r>
                      <a:endParaRPr lang="en-GB" dirty="0"/>
                    </a:p>
                  </a:txBody>
                  <a:tcPr/>
                </a:tc>
                <a:tc>
                  <a:txBody>
                    <a:bodyPr/>
                    <a:lstStyle/>
                    <a:p>
                      <a:pPr marL="285750" indent="-285750">
                        <a:buFont typeface="Arial" panose="020B0604020202020204" pitchFamily="34" charset="0"/>
                        <a:buChar char="•"/>
                      </a:pPr>
                      <a:r>
                        <a:rPr lang="en-GB" dirty="0" smtClean="0"/>
                        <a:t>Design</a:t>
                      </a:r>
                      <a:r>
                        <a:rPr lang="en-GB" baseline="0" dirty="0" smtClean="0"/>
                        <a:t> the technical architecture required  to support  the system</a:t>
                      </a:r>
                    </a:p>
                    <a:p>
                      <a:pPr marL="285750" indent="-285750">
                        <a:buFont typeface="Arial" panose="020B0604020202020204" pitchFamily="34" charset="0"/>
                        <a:buChar char="•"/>
                      </a:pPr>
                      <a:r>
                        <a:rPr lang="en-GB" baseline="0" dirty="0" smtClean="0"/>
                        <a:t>Design system models</a:t>
                      </a:r>
                      <a:endParaRPr lang="en-GB" dirty="0"/>
                    </a:p>
                  </a:txBody>
                  <a:tcPr/>
                </a:tc>
              </a:tr>
              <a:tr h="806228">
                <a:tc>
                  <a:txBody>
                    <a:bodyPr/>
                    <a:lstStyle/>
                    <a:p>
                      <a:r>
                        <a:rPr lang="en-GB" dirty="0" smtClean="0"/>
                        <a:t>4</a:t>
                      </a:r>
                      <a:endParaRPr lang="en-GB" dirty="0"/>
                    </a:p>
                  </a:txBody>
                  <a:tcPr/>
                </a:tc>
                <a:tc>
                  <a:txBody>
                    <a:bodyPr/>
                    <a:lstStyle/>
                    <a:p>
                      <a:r>
                        <a:rPr lang="en-GB" dirty="0" smtClean="0"/>
                        <a:t>Develop</a:t>
                      </a:r>
                      <a:endParaRPr lang="en-GB" dirty="0"/>
                    </a:p>
                  </a:txBody>
                  <a:tcPr/>
                </a:tc>
                <a:tc>
                  <a:txBody>
                    <a:bodyPr/>
                    <a:lstStyle/>
                    <a:p>
                      <a:pPr marL="285750" indent="-285750">
                        <a:buFont typeface="Arial" panose="020B0604020202020204" pitchFamily="34" charset="0"/>
                        <a:buChar char="•"/>
                      </a:pPr>
                      <a:r>
                        <a:rPr lang="en-GB" dirty="0" smtClean="0"/>
                        <a:t>Develop</a:t>
                      </a:r>
                      <a:r>
                        <a:rPr lang="en-GB" baseline="0" dirty="0" smtClean="0"/>
                        <a:t> the technical architecture</a:t>
                      </a:r>
                    </a:p>
                    <a:p>
                      <a:pPr marL="285750" indent="-285750">
                        <a:buFont typeface="Arial" panose="020B0604020202020204" pitchFamily="34" charset="0"/>
                        <a:buChar char="•"/>
                      </a:pPr>
                      <a:r>
                        <a:rPr lang="en-GB" baseline="0" dirty="0" smtClean="0"/>
                        <a:t>Build the database and the program</a:t>
                      </a:r>
                    </a:p>
                  </a:txBody>
                  <a:tcPr/>
                </a:tc>
              </a:tr>
              <a:tr h="806228">
                <a:tc>
                  <a:txBody>
                    <a:bodyPr/>
                    <a:lstStyle/>
                    <a:p>
                      <a:r>
                        <a:rPr lang="en-GB" dirty="0" smtClean="0"/>
                        <a:t>5</a:t>
                      </a:r>
                      <a:endParaRPr lang="en-GB" dirty="0"/>
                    </a:p>
                  </a:txBody>
                  <a:tcPr/>
                </a:tc>
                <a:tc>
                  <a:txBody>
                    <a:bodyPr/>
                    <a:lstStyle/>
                    <a:p>
                      <a:r>
                        <a:rPr lang="en-GB" dirty="0" smtClean="0"/>
                        <a:t>Test</a:t>
                      </a:r>
                      <a:endParaRPr lang="en-GB" dirty="0"/>
                    </a:p>
                  </a:txBody>
                  <a:tcPr/>
                </a:tc>
                <a:tc>
                  <a:txBody>
                    <a:bodyPr/>
                    <a:lstStyle/>
                    <a:p>
                      <a:pPr marL="285750" indent="-285750">
                        <a:buFont typeface="Arial" panose="020B0604020202020204" pitchFamily="34" charset="0"/>
                        <a:buChar char="•"/>
                      </a:pPr>
                      <a:r>
                        <a:rPr lang="en-GB" dirty="0" smtClean="0"/>
                        <a:t>Write the test conditions</a:t>
                      </a:r>
                    </a:p>
                    <a:p>
                      <a:pPr marL="285750" indent="-285750">
                        <a:buFont typeface="Arial" panose="020B0604020202020204" pitchFamily="34" charset="0"/>
                        <a:buChar char="•"/>
                      </a:pPr>
                      <a:r>
                        <a:rPr lang="en-GB" dirty="0" smtClean="0"/>
                        <a:t>Perform the testing of the system</a:t>
                      </a:r>
                    </a:p>
                  </a:txBody>
                  <a:tcPr/>
                </a:tc>
              </a:tr>
              <a:tr h="806228">
                <a:tc>
                  <a:txBody>
                    <a:bodyPr/>
                    <a:lstStyle/>
                    <a:p>
                      <a:r>
                        <a:rPr lang="en-GB" dirty="0" smtClean="0"/>
                        <a:t>6</a:t>
                      </a:r>
                      <a:endParaRPr lang="en-GB" dirty="0"/>
                    </a:p>
                  </a:txBody>
                  <a:tcPr/>
                </a:tc>
                <a:tc>
                  <a:txBody>
                    <a:bodyPr/>
                    <a:lstStyle/>
                    <a:p>
                      <a:r>
                        <a:rPr lang="en-GB" dirty="0" smtClean="0"/>
                        <a:t>Implement</a:t>
                      </a:r>
                      <a:endParaRPr lang="en-GB" dirty="0"/>
                    </a:p>
                  </a:txBody>
                  <a:tcPr/>
                </a:tc>
                <a:tc>
                  <a:txBody>
                    <a:bodyPr/>
                    <a:lstStyle/>
                    <a:p>
                      <a:pPr marL="285750" indent="-285750">
                        <a:buFont typeface="Arial" panose="020B0604020202020204" pitchFamily="34" charset="0"/>
                        <a:buChar char="•"/>
                      </a:pPr>
                      <a:r>
                        <a:rPr lang="en-GB" dirty="0" smtClean="0"/>
                        <a:t>Provide the training for the system users</a:t>
                      </a:r>
                    </a:p>
                    <a:p>
                      <a:pPr marL="285750" indent="-285750">
                        <a:buFont typeface="Arial" panose="020B0604020202020204" pitchFamily="34" charset="0"/>
                        <a:buChar char="•"/>
                      </a:pPr>
                      <a:r>
                        <a:rPr lang="en-GB" dirty="0" smtClean="0"/>
                        <a:t>Write the detailed user  documentation</a:t>
                      </a:r>
                      <a:endParaRPr lang="en-GB" dirty="0"/>
                    </a:p>
                  </a:txBody>
                  <a:tcPr/>
                </a:tc>
              </a:tr>
              <a:tr h="806228">
                <a:tc>
                  <a:txBody>
                    <a:bodyPr/>
                    <a:lstStyle/>
                    <a:p>
                      <a:r>
                        <a:rPr lang="en-GB" dirty="0" smtClean="0"/>
                        <a:t>7</a:t>
                      </a:r>
                      <a:endParaRPr lang="en-GB" dirty="0"/>
                    </a:p>
                  </a:txBody>
                  <a:tcPr/>
                </a:tc>
                <a:tc>
                  <a:txBody>
                    <a:bodyPr/>
                    <a:lstStyle/>
                    <a:p>
                      <a:r>
                        <a:rPr lang="en-GB" dirty="0" smtClean="0"/>
                        <a:t>Maintain</a:t>
                      </a:r>
                      <a:endParaRPr lang="en-GB" dirty="0"/>
                    </a:p>
                  </a:txBody>
                  <a:tcPr/>
                </a:tc>
                <a:tc>
                  <a:txBody>
                    <a:bodyPr/>
                    <a:lstStyle/>
                    <a:p>
                      <a:pPr marL="285750" indent="-285750">
                        <a:buFont typeface="Arial" panose="020B0604020202020204" pitchFamily="34" charset="0"/>
                        <a:buChar char="•"/>
                      </a:pPr>
                      <a:r>
                        <a:rPr lang="en-GB" dirty="0" smtClean="0"/>
                        <a:t>Build a help  desk  to support  the system users</a:t>
                      </a:r>
                    </a:p>
                    <a:p>
                      <a:pPr marL="285750" indent="-285750">
                        <a:buFont typeface="Arial" panose="020B0604020202020204" pitchFamily="34" charset="0"/>
                        <a:buChar char="•"/>
                      </a:pPr>
                      <a:r>
                        <a:rPr lang="en-GB" dirty="0" smtClean="0"/>
                        <a:t>Provide</a:t>
                      </a:r>
                      <a:r>
                        <a:rPr lang="en-GB" baseline="0" dirty="0" smtClean="0"/>
                        <a:t> and environment to support system changes</a:t>
                      </a:r>
                      <a:endParaRPr lang="en-GB" dirty="0"/>
                    </a:p>
                  </a:txBody>
                  <a:tcPr/>
                </a:tc>
              </a:tr>
            </a:tbl>
          </a:graphicData>
        </a:graphic>
      </p:graphicFrame>
    </p:spTree>
    <p:extLst>
      <p:ext uri="{BB962C8B-B14F-4D97-AF65-F5344CB8AC3E}">
        <p14:creationId xmlns:p14="http://schemas.microsoft.com/office/powerpoint/2010/main" val="1859657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quarter" idx="15"/>
          </p:nvPr>
        </p:nvSpPr>
        <p:spPr/>
        <p:txBody>
          <a:bodyPr/>
          <a:lstStyle/>
          <a:p>
            <a:pPr>
              <a:lnSpc>
                <a:spcPct val="120000"/>
              </a:lnSpc>
              <a:spcAft>
                <a:spcPts val="0"/>
              </a:spcAft>
              <a:buFont typeface="Arial" pitchFamily="34"/>
              <a:buChar char="•"/>
              <a:defRPr/>
            </a:pPr>
            <a:r>
              <a:rPr lang="en-GB" sz="2000" dirty="0"/>
              <a:t>Scrum is an Agile Framework.</a:t>
            </a:r>
          </a:p>
          <a:p>
            <a:pPr>
              <a:lnSpc>
                <a:spcPct val="120000"/>
              </a:lnSpc>
              <a:spcAft>
                <a:spcPts val="0"/>
              </a:spcAft>
              <a:buFont typeface="Arial" pitchFamily="34"/>
              <a:buChar char="•"/>
              <a:defRPr/>
            </a:pPr>
            <a:r>
              <a:rPr lang="en-GB" sz="2000" dirty="0"/>
              <a:t>Its not a methodology</a:t>
            </a:r>
          </a:p>
          <a:p>
            <a:pPr>
              <a:lnSpc>
                <a:spcPct val="120000"/>
              </a:lnSpc>
            </a:pPr>
            <a:endParaRPr lang="en-US" sz="2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414000" y="1544760"/>
            <a:ext cx="10136153" cy="4546800"/>
          </a:xfrm>
        </p:spPr>
        <p:txBody>
          <a:bodyPr/>
          <a:lstStyle/>
          <a:p>
            <a:pPr>
              <a:lnSpc>
                <a:spcPct val="120000"/>
              </a:lnSpc>
            </a:pPr>
            <a:r>
              <a:rPr lang="en-US" dirty="0"/>
              <a:t>Agile Project Management is the process by which the project can be managed and implemented by small chunks of work.</a:t>
            </a:r>
          </a:p>
          <a:p>
            <a:pPr>
              <a:lnSpc>
                <a:spcPct val="120000"/>
              </a:lnSpc>
            </a:pPr>
            <a:r>
              <a:rPr lang="en-US" dirty="0"/>
              <a:t>Agile project deliver value to the business in frequent small delivers of product called features</a:t>
            </a:r>
          </a:p>
          <a:p>
            <a:pPr>
              <a:lnSpc>
                <a:spcPct val="120000"/>
              </a:lnSpc>
            </a:pPr>
            <a:endParaRPr lang="en-US" dirty="0"/>
          </a:p>
        </p:txBody>
      </p:sp>
      <p:sp>
        <p:nvSpPr>
          <p:cNvPr id="4" name="Title 3"/>
          <p:cNvSpPr>
            <a:spLocks noGrp="1"/>
          </p:cNvSpPr>
          <p:nvPr>
            <p:ph type="title"/>
          </p:nvPr>
        </p:nvSpPr>
        <p:spPr/>
        <p:txBody>
          <a:bodyPr/>
          <a:lstStyle/>
          <a:p>
            <a:r>
              <a:rPr lang="en-US" dirty="0"/>
              <a:t>What Is Agile?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3"/>
          <p:cNvPicPr>
            <a:picLocks noChangeAspect="1"/>
          </p:cNvPicPr>
          <p:nvPr/>
        </p:nvPicPr>
        <p:blipFill>
          <a:blip r:embed="rId2"/>
          <a:srcRect/>
          <a:stretch>
            <a:fillRect/>
          </a:stretch>
        </p:blipFill>
        <p:spPr bwMode="auto">
          <a:xfrm>
            <a:off x="3204186" y="612998"/>
            <a:ext cx="5783628" cy="5632004"/>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 Placeholder 3"/>
          <p:cNvSpPr>
            <a:spLocks noGrp="1"/>
          </p:cNvSpPr>
          <p:nvPr>
            <p:ph type="body" sz="quarter" idx="15"/>
          </p:nvPr>
        </p:nvSpPr>
        <p:spPr/>
        <p:txBody>
          <a:bodyPr/>
          <a:lstStyle/>
          <a:p>
            <a:r>
              <a:rPr lang="en-US" dirty="0"/>
              <a:t>In traditional Water fall methodology the requirements will be documented first</a:t>
            </a:r>
          </a:p>
          <a:p>
            <a:r>
              <a:rPr lang="en-US" dirty="0"/>
              <a:t>In 2nd step we do the design  for the whole solutions will be completed</a:t>
            </a:r>
          </a:p>
          <a:p>
            <a:r>
              <a:rPr lang="en-US" dirty="0"/>
              <a:t>In 3rd step we do the development</a:t>
            </a:r>
          </a:p>
          <a:p>
            <a:r>
              <a:rPr lang="en-US" dirty="0"/>
              <a:t>In 4th step we do the testing of the solution developed</a:t>
            </a:r>
          </a:p>
          <a:p>
            <a:r>
              <a:rPr lang="en-US" dirty="0"/>
              <a:t>And finally the implementation of the product</a:t>
            </a:r>
          </a:p>
          <a:p>
            <a:endParaRPr lang="en-US" dirty="0"/>
          </a:p>
          <a:p>
            <a:r>
              <a:rPr lang="en-US" dirty="0"/>
              <a:t>If this whole process takes whole year to complete , the business does not see any tangible value until very end of the project .</a:t>
            </a:r>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QAC_Powerpoint_Template">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xmlns="" name="IK_Slides_2017" id="{0FF5ED07-C465-4523-AB9D-FA287080245B}" vid="{94E2E97D-F037-489C-9712-C2442CCB370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QAC_Powerpoint_Template.potx</Template>
  <TotalTime>185</TotalTime>
  <Words>1914</Words>
  <Application>Microsoft Macintosh PowerPoint</Application>
  <PresentationFormat>Custom</PresentationFormat>
  <Paragraphs>142</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QAC_Powerpoint_Template</vt:lpstr>
      <vt:lpstr>Introduction to Scrum</vt:lpstr>
      <vt:lpstr>PowerPoint Presentation</vt:lpstr>
      <vt:lpstr>What is a Methodology?</vt:lpstr>
      <vt:lpstr>Why Do Companies use Methodologies?</vt:lpstr>
      <vt:lpstr>PowerPoint Presentation</vt:lpstr>
      <vt:lpstr>PowerPoint Presentation</vt:lpstr>
      <vt:lpstr>What Is Agile?</vt:lpstr>
      <vt:lpstr>PowerPoint Presentation</vt:lpstr>
      <vt:lpstr>PowerPoint Presentation</vt:lpstr>
      <vt:lpstr>PowerPoint Presentation</vt:lpstr>
      <vt:lpstr>PowerPoint Presentation</vt:lpstr>
      <vt:lpstr>PowerPoint Presentation</vt:lpstr>
      <vt:lpstr>Characteristics of Agile Projects</vt:lpstr>
      <vt:lpstr>Agile  Manifesto</vt:lpstr>
      <vt:lpstr>Agile Methods</vt:lpstr>
      <vt:lpstr>So what do we do</vt:lpstr>
      <vt:lpstr>PowerPoint Presentation</vt:lpstr>
      <vt:lpstr>What is Scrum?</vt:lpstr>
      <vt:lpstr>PowerPoint Presentation</vt:lpstr>
      <vt:lpstr>PowerPoint Presentation</vt:lpstr>
      <vt:lpstr>PowerPoint Presentation</vt:lpstr>
      <vt:lpstr>PowerPoint Presentation</vt:lpstr>
      <vt:lpstr>Scrum Development: What’s Involved?</vt:lpstr>
      <vt:lpstr>PowerPoint Presentation</vt:lpstr>
      <vt:lpstr>PowerPoint Presentation</vt:lpstr>
      <vt:lpstr>PowerPoint Presentation</vt:lpstr>
      <vt:lpstr>PowerPoint Presentation</vt:lpstr>
      <vt:lpstr>Scrum Process: The Main Artifacts</vt:lpstr>
      <vt:lpstr>PowerPoint Presentation</vt:lpstr>
      <vt:lpstr>PowerPoint Presentation</vt:lpstr>
      <vt:lpstr>PowerPoint Presentation</vt:lpstr>
      <vt:lpstr>The Agile Scrum Project: Main Roles</vt:lpstr>
      <vt:lpstr>PowerPoint Presentation</vt:lpstr>
      <vt:lpstr>PowerPoint Presentation</vt:lpstr>
      <vt:lpstr>PowerPoint Presentation</vt:lpstr>
      <vt:lpstr>Thank you</vt:lpstr>
    </vt:vector>
  </TitlesOfParts>
  <Company>QA Ltd</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Priestley, Wendy</dc:creator>
  <cp:lastModifiedBy>Hugo Rente</cp:lastModifiedBy>
  <cp:revision>80</cp:revision>
  <dcterms:created xsi:type="dcterms:W3CDTF">2016-09-15T10:26:31Z</dcterms:created>
  <dcterms:modified xsi:type="dcterms:W3CDTF">2017-02-13T15:29:24Z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