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24"/>
  </p:notesMasterIdLst>
  <p:handoutMasterIdLst>
    <p:handoutMasterId r:id="rId25"/>
  </p:handout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64" r:id="rId23"/>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1" autoAdjust="0"/>
  </p:normalViewPr>
  <p:slideViewPr>
    <p:cSldViewPr snapToGrid="0">
      <p:cViewPr varScale="1">
        <p:scale>
          <a:sx n="74" d="100"/>
          <a:sy n="74" d="100"/>
        </p:scale>
        <p:origin x="-540" y="-90"/>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smtClean="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03889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smtClean="0"/>
              <a:t>Insert module title</a:t>
            </a:r>
            <a:endParaRPr lang="en-GB" noProof="0" dirty="0"/>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smtClean="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smtClean="0"/>
              <a:t>Use images from the photography folder from the Central Repository&gt;image library on CWS</a:t>
            </a:r>
            <a:endParaRPr lang="en-GB" dirty="0"/>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smtClean="0"/>
              <a:t>Course times/ objectives/summary</a:t>
            </a:r>
            <a:endParaRPr lang="en-GB" noProof="0" dirty="0"/>
          </a:p>
        </p:txBody>
      </p:sp>
    </p:spTree>
    <p:extLst>
      <p:ext uri="{BB962C8B-B14F-4D97-AF65-F5344CB8AC3E}">
        <p14:creationId xmlns:p14="http://schemas.microsoft.com/office/powerpoint/2010/main" val="3039192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smtClean="0"/>
              <a:t>Click to add diagram, smart art, table, video etc.</a:t>
            </a:r>
            <a:endParaRPr lang="en-GB" noProof="0" dirty="0"/>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smtClean="0"/>
              <a:t>Diagram title goes here</a:t>
            </a:r>
            <a:endParaRPr lang="en-GB" noProof="0" dirty="0"/>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smtClean="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6" descr="Brickwork-HD-R1a.jp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5" name="Freeform 11"/>
          <p:cNvSpPr/>
          <p:nvPr/>
        </p:nvSpPr>
        <p:spPr>
          <a:xfrm>
            <a:off x="-15875" y="0"/>
            <a:ext cx="11684000" cy="6588125"/>
          </a:xfrm>
          <a:custGeom>
            <a:avLst/>
            <a:gdLst>
              <a:gd name="f0" fmla="val w"/>
              <a:gd name="f1" fmla="val h"/>
              <a:gd name="f2" fmla="val 0"/>
              <a:gd name="f3" fmla="val 11683810"/>
              <a:gd name="f4" fmla="val 6588125"/>
              <a:gd name="f5" fmla="val 11318691"/>
              <a:gd name="f6" fmla="val 5976938"/>
              <a:gd name="f7" fmla="val 15875"/>
              <a:gd name="f8" fmla="val 10583"/>
              <a:gd name="f9" fmla="val 4386792"/>
              <a:gd name="f10" fmla="val 5292"/>
              <a:gd name="f11" fmla="val 2185458"/>
              <a:gd name="f12" fmla="*/ f0 1 11683810"/>
              <a:gd name="f13" fmla="*/ f1 1 6588125"/>
              <a:gd name="f14" fmla="val f2"/>
              <a:gd name="f15" fmla="val f3"/>
              <a:gd name="f16" fmla="val f4"/>
              <a:gd name="f17" fmla="+- f16 0 f14"/>
              <a:gd name="f18" fmla="+- f15 0 f14"/>
              <a:gd name="f19" fmla="*/ f18 1 11683810"/>
              <a:gd name="f20" fmla="*/ f17 1 6588125"/>
              <a:gd name="f21" fmla="*/ f14 1 f19"/>
              <a:gd name="f22" fmla="*/ f15 1 f19"/>
              <a:gd name="f23" fmla="*/ f14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11683810" h="6588125">
                <a:moveTo>
                  <a:pt x="f2" y="f2"/>
                </a:moveTo>
                <a:lnTo>
                  <a:pt x="f5" y="f2"/>
                </a:lnTo>
                <a:lnTo>
                  <a:pt x="f3" y="f6"/>
                </a:lnTo>
                <a:lnTo>
                  <a:pt x="f7" y="f4"/>
                </a:lnTo>
                <a:cubicBezTo>
                  <a:pt x="f8" y="f9"/>
                  <a:pt x="f10" y="f11"/>
                  <a:pt x="f2" y="f2"/>
                </a:cubicBezTo>
                <a:close/>
              </a:path>
            </a:pathLst>
          </a:custGeom>
          <a:blipFill>
            <a:blip r:embed="rId3">
              <a:alphaModFix/>
            </a:blip>
            <a:stretch>
              <a:fillRect/>
            </a:stretch>
          </a:blipFill>
          <a:ln cap="flat">
            <a:noFill/>
            <a:prstDash val="solid"/>
          </a:ln>
          <a:effectLst>
            <a:outerShdw dist="152396" dir="4379963" algn="tl">
              <a:srgbClr val="000000">
                <a:alpha val="43000"/>
              </a:srgbClr>
            </a:outerShdw>
          </a:effectLst>
        </p:spPr>
        <p:txBody>
          <a:bodyPr lIns="0" tIns="0" rIns="0" bIns="0"/>
          <a:lstStyle/>
          <a:p>
            <a:pPr fontAlgn="auto">
              <a:spcBef>
                <a:spcPts val="0"/>
              </a:spcBef>
              <a:spcAft>
                <a:spcPts val="0"/>
              </a:spcAft>
              <a:defRPr/>
            </a:pPr>
            <a:endParaRPr lang="en-GB">
              <a:latin typeface="+mn-lt"/>
              <a:cs typeface="+mn-cs"/>
            </a:endParaRPr>
          </a:p>
        </p:txBody>
      </p:sp>
      <p:sp>
        <p:nvSpPr>
          <p:cNvPr id="6" name="Freeform 13"/>
          <p:cNvSpPr/>
          <p:nvPr/>
        </p:nvSpPr>
        <p:spPr>
          <a:xfrm>
            <a:off x="0" y="4282254"/>
            <a:ext cx="11329260" cy="2028843"/>
          </a:xfrm>
          <a:custGeom>
            <a:avLst/>
            <a:gdLst>
              <a:gd name="f0" fmla="val w"/>
              <a:gd name="f1" fmla="val h"/>
              <a:gd name="f2" fmla="val 0"/>
              <a:gd name="f3" fmla="val 11329257"/>
              <a:gd name="f4" fmla="val 2028845"/>
              <a:gd name="f5" fmla="val 588520"/>
              <a:gd name="f6" fmla="val 11244075"/>
              <a:gd name="f7" fmla="val 1424838"/>
              <a:gd name="f8" fmla="*/ f0 1 11329257"/>
              <a:gd name="f9" fmla="*/ f1 1 2028845"/>
              <a:gd name="f10" fmla="val f2"/>
              <a:gd name="f11" fmla="val f3"/>
              <a:gd name="f12" fmla="val f4"/>
              <a:gd name="f13" fmla="+- f12 0 f10"/>
              <a:gd name="f14" fmla="+- f11 0 f10"/>
              <a:gd name="f15" fmla="*/ f14 1 11329257"/>
              <a:gd name="f16" fmla="*/ f13 1 202884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1329257" h="2028845">
                <a:moveTo>
                  <a:pt x="f2" y="f5"/>
                </a:moveTo>
                <a:lnTo>
                  <a:pt x="f6" y="f2"/>
                </a:lnTo>
                <a:lnTo>
                  <a:pt x="f3" y="f7"/>
                </a:lnTo>
                <a:lnTo>
                  <a:pt x="f2" y="f4"/>
                </a:lnTo>
                <a:lnTo>
                  <a:pt x="f2" y="f5"/>
                </a:lnTo>
                <a:close/>
              </a:path>
            </a:pathLst>
          </a:custGeom>
          <a:gradFill>
            <a:gsLst>
              <a:gs pos="0">
                <a:srgbClr val="B80E0F"/>
              </a:gs>
              <a:gs pos="100000">
                <a:srgbClr val="5C0708"/>
              </a:gs>
            </a:gsLst>
            <a:path path="circle">
              <a:fillToRect l="50000" t="50000" r="50000" b="50000"/>
            </a:path>
          </a:gradFill>
          <a:ln cap="flat">
            <a:noFill/>
            <a:prstDash val="solid"/>
          </a:ln>
        </p:spPr>
        <p:txBody>
          <a:bodyPr lIns="0" tIns="0" rIns="0" bIns="0"/>
          <a:lstStyle/>
          <a:p>
            <a:pPr fontAlgn="auto">
              <a:spcBef>
                <a:spcPts val="0"/>
              </a:spcBef>
              <a:spcAft>
                <a:spcPts val="0"/>
              </a:spcAft>
              <a:defRPr/>
            </a:pPr>
            <a:endParaRPr lang="en-GB">
              <a:latin typeface="+mn-lt"/>
              <a:cs typeface="+mn-cs"/>
            </a:endParaRPr>
          </a:p>
        </p:txBody>
      </p:sp>
      <p:sp>
        <p:nvSpPr>
          <p:cNvPr id="9" name="Freeform 25"/>
          <p:cNvSpPr/>
          <p:nvPr/>
        </p:nvSpPr>
        <p:spPr>
          <a:xfrm>
            <a:off x="0" y="0"/>
            <a:ext cx="8719581" cy="456879"/>
          </a:xfrm>
          <a:custGeom>
            <a:avLst/>
            <a:gdLst>
              <a:gd name="f0" fmla="val w"/>
              <a:gd name="f1" fmla="val h"/>
              <a:gd name="f2" fmla="val 0"/>
              <a:gd name="f3" fmla="val 8719579"/>
              <a:gd name="f4" fmla="val 456877"/>
              <a:gd name="f5" fmla="*/ f0 1 8719579"/>
              <a:gd name="f6" fmla="*/ f1 1 456877"/>
              <a:gd name="f7" fmla="val f2"/>
              <a:gd name="f8" fmla="val f3"/>
              <a:gd name="f9" fmla="val f4"/>
              <a:gd name="f10" fmla="+- f9 0 f7"/>
              <a:gd name="f11" fmla="+- f8 0 f7"/>
              <a:gd name="f12" fmla="*/ f11 1 8719579"/>
              <a:gd name="f13" fmla="*/ f10 1 456877"/>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19579" h="456877">
                <a:moveTo>
                  <a:pt x="f2" y="f2"/>
                </a:moveTo>
                <a:lnTo>
                  <a:pt x="f3" y="f2"/>
                </a:lnTo>
                <a:lnTo>
                  <a:pt x="f2" y="f4"/>
                </a:lnTo>
                <a:lnTo>
                  <a:pt x="f2" y="f2"/>
                </a:lnTo>
                <a:close/>
              </a:path>
            </a:pathLst>
          </a:custGeom>
          <a:gradFill>
            <a:gsLst>
              <a:gs pos="0">
                <a:srgbClr val="B80E0F"/>
              </a:gs>
              <a:gs pos="100000">
                <a:srgbClr val="5C0708"/>
              </a:gs>
            </a:gsLst>
            <a:path path="circle">
              <a:fillToRect l="50000" t="50000" r="50000" b="50000"/>
            </a:path>
          </a:gradFill>
          <a:ln cap="flat">
            <a:noFill/>
            <a:prstDash val="solid"/>
          </a:ln>
        </p:spPr>
        <p:txBody>
          <a:bodyPr lIns="0" tIns="0" rIns="0" bIns="0"/>
          <a:lstStyle/>
          <a:p>
            <a:pPr fontAlgn="auto">
              <a:spcBef>
                <a:spcPts val="0"/>
              </a:spcBef>
              <a:spcAft>
                <a:spcPts val="0"/>
              </a:spcAft>
              <a:defRPr/>
            </a:pPr>
            <a:endParaRPr lang="en-GB">
              <a:latin typeface="+mn-lt"/>
              <a:cs typeface="+mn-cs"/>
            </a:endParaRPr>
          </a:p>
        </p:txBody>
      </p:sp>
      <p:sp>
        <p:nvSpPr>
          <p:cNvPr id="10" name="Freeform 14"/>
          <p:cNvSpPr/>
          <p:nvPr/>
        </p:nvSpPr>
        <p:spPr>
          <a:xfrm rot="21420016">
            <a:off x="-161925" y="293688"/>
            <a:ext cx="11366500" cy="5751512"/>
          </a:xfrm>
          <a:custGeom>
            <a:avLst/>
            <a:gdLst>
              <a:gd name="f0" fmla="val w"/>
              <a:gd name="f1" fmla="val h"/>
              <a:gd name="f2" fmla="val 0"/>
              <a:gd name="f3" fmla="val 11367116"/>
              <a:gd name="f4" fmla="val 5751804"/>
              <a:gd name="f5" fmla="val 11346705"/>
              <a:gd name="f6" fmla="val 11353509"/>
              <a:gd name="f7" fmla="val 1915114"/>
              <a:gd name="f8" fmla="val 11360312"/>
              <a:gd name="f9" fmla="val 3830229"/>
              <a:gd name="f10" fmla="val 5745343"/>
              <a:gd name="f11" fmla="*/ f0 1 11367116"/>
              <a:gd name="f12" fmla="*/ f1 1 5751804"/>
              <a:gd name="f13" fmla="val f2"/>
              <a:gd name="f14" fmla="val f3"/>
              <a:gd name="f15" fmla="val f4"/>
              <a:gd name="f16" fmla="+- f15 0 f13"/>
              <a:gd name="f17" fmla="+- f14 0 f13"/>
              <a:gd name="f18" fmla="*/ f17 1 11367116"/>
              <a:gd name="f19" fmla="*/ f16 1 5751804"/>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1367116" h="5751804">
                <a:moveTo>
                  <a:pt x="f5" y="f2"/>
                </a:moveTo>
                <a:cubicBezTo>
                  <a:pt x="f6" y="f7"/>
                  <a:pt x="f8" y="f9"/>
                  <a:pt x="f3" y="f10"/>
                </a:cubicBezTo>
                <a:lnTo>
                  <a:pt x="f2" y="f4"/>
                </a:lnTo>
              </a:path>
            </a:pathLst>
          </a:custGeom>
          <a:noFill/>
          <a:ln w="82552" cap="flat">
            <a:solidFill>
              <a:srgbClr val="7F7F7F"/>
            </a:solidFill>
            <a:prstDash val="solid"/>
            <a:miter/>
          </a:ln>
        </p:spPr>
        <p:txBody>
          <a:bodyPr lIns="0" tIns="0" rIns="0" bIns="0"/>
          <a:lstStyle/>
          <a:p>
            <a:pPr fontAlgn="auto">
              <a:spcBef>
                <a:spcPts val="0"/>
              </a:spcBef>
              <a:spcAft>
                <a:spcPts val="0"/>
              </a:spcAft>
              <a:defRPr/>
            </a:pPr>
            <a:endParaRPr lang="en-GB">
              <a:latin typeface="+mn-lt"/>
              <a:cs typeface="+mn-cs"/>
            </a:endParaRPr>
          </a:p>
        </p:txBody>
      </p:sp>
      <p:sp>
        <p:nvSpPr>
          <p:cNvPr id="11" name="5-Point Star 24"/>
          <p:cNvSpPr/>
          <p:nvPr/>
        </p:nvSpPr>
        <p:spPr>
          <a:xfrm rot="21420016">
            <a:off x="4221163" y="5111750"/>
            <a:ext cx="515937" cy="514350"/>
          </a:xfrm>
          <a:custGeom>
            <a:avLst>
              <a:gd name="f11" fmla="val 26693"/>
            </a:avLst>
            <a:gdLst>
              <a:gd name="f1" fmla="val 10800000"/>
              <a:gd name="f2" fmla="val 5400000"/>
              <a:gd name="f3" fmla="val 180"/>
              <a:gd name="f4" fmla="val w"/>
              <a:gd name="f5" fmla="val h"/>
              <a:gd name="f6" fmla="val ss"/>
              <a:gd name="f7" fmla="val 0"/>
              <a:gd name="f8" fmla="*/ 5419351 1 1725033"/>
              <a:gd name="f9" fmla="val 105146"/>
              <a:gd name="f10" fmla="val 110557"/>
              <a:gd name="f11" fmla="val 26693"/>
              <a:gd name="f12" fmla="+- 0 0 -270"/>
              <a:gd name="f13" fmla="+- 0 0 -180"/>
              <a:gd name="f14" fmla="+- 0 0 -90"/>
              <a:gd name="f15" fmla="abs f4"/>
              <a:gd name="f16" fmla="abs f5"/>
              <a:gd name="f17" fmla="abs f6"/>
              <a:gd name="f18" fmla="val f7"/>
              <a:gd name="f19" fmla="val f11"/>
              <a:gd name="f20" fmla="+- 1080000 f2 0"/>
              <a:gd name="f21" fmla="+- 18360000 f2 0"/>
              <a:gd name="f22" fmla="+- 20520000 f2 0"/>
              <a:gd name="f23" fmla="+- 3240000 f2 0"/>
              <a:gd name="f24" fmla="*/ f12 f1 1"/>
              <a:gd name="f25" fmla="*/ f13 f1 1"/>
              <a:gd name="f26" fmla="*/ f14 f1 1"/>
              <a:gd name="f27" fmla="?: f15 f4 1"/>
              <a:gd name="f28" fmla="?: f16 f5 1"/>
              <a:gd name="f29" fmla="?: f17 f6 1"/>
              <a:gd name="f30" fmla="*/ f20 f8 1"/>
              <a:gd name="f31" fmla="*/ f21 f8 1"/>
              <a:gd name="f32" fmla="*/ f22 f8 1"/>
              <a:gd name="f33" fmla="*/ f23 f8 1"/>
              <a:gd name="f34" fmla="*/ f24 1 f3"/>
              <a:gd name="f35" fmla="*/ f25 1 f3"/>
              <a:gd name="f36" fmla="*/ f26 1 f3"/>
              <a:gd name="f37" fmla="*/ f27 1 21600"/>
              <a:gd name="f38" fmla="*/ f28 1 21600"/>
              <a:gd name="f39" fmla="*/ 21600 f27 1"/>
              <a:gd name="f40" fmla="*/ 21600 f28 1"/>
              <a:gd name="f41" fmla="*/ f30 1 f1"/>
              <a:gd name="f42" fmla="*/ f31 1 f1"/>
              <a:gd name="f43" fmla="*/ f32 1 f1"/>
              <a:gd name="f44" fmla="*/ f33 1 f1"/>
              <a:gd name="f45" fmla="+- f34 0 f2"/>
              <a:gd name="f46" fmla="+- f35 0 f2"/>
              <a:gd name="f47" fmla="+- f36 0 f2"/>
              <a:gd name="f48" fmla="min f38 f37"/>
              <a:gd name="f49" fmla="*/ f39 1 f29"/>
              <a:gd name="f50" fmla="*/ f40 1 f29"/>
              <a:gd name="f51" fmla="+- 0 0 f41"/>
              <a:gd name="f52" fmla="+- 0 0 f42"/>
              <a:gd name="f53" fmla="+- 0 0 f43"/>
              <a:gd name="f54" fmla="+- 0 0 f44"/>
              <a:gd name="f55" fmla="val f49"/>
              <a:gd name="f56" fmla="val f50"/>
              <a:gd name="f57" fmla="+- 0 0 f51"/>
              <a:gd name="f58" fmla="+- 0 0 f52"/>
              <a:gd name="f59" fmla="+- 0 0 f53"/>
              <a:gd name="f60" fmla="+- 0 0 f54"/>
              <a:gd name="f61" fmla="*/ f18 f48 1"/>
              <a:gd name="f62" fmla="+- f56 0 f18"/>
              <a:gd name="f63" fmla="+- f55 0 f18"/>
              <a:gd name="f64" fmla="*/ f57 f1 1"/>
              <a:gd name="f65" fmla="*/ f58 f1 1"/>
              <a:gd name="f66" fmla="*/ f59 f1 1"/>
              <a:gd name="f67" fmla="*/ f60 f1 1"/>
              <a:gd name="f68" fmla="*/ f62 1 2"/>
              <a:gd name="f69" fmla="*/ f63 1 2"/>
              <a:gd name="f70" fmla="*/ f64 1 f8"/>
              <a:gd name="f71" fmla="*/ f65 1 f8"/>
              <a:gd name="f72" fmla="*/ f66 1 f8"/>
              <a:gd name="f73" fmla="*/ f67 1 f8"/>
              <a:gd name="f74" fmla="+- f18 f68 0"/>
              <a:gd name="f75" fmla="+- f18 f69 0"/>
              <a:gd name="f76" fmla="*/ f69 f9 1"/>
              <a:gd name="f77" fmla="*/ f68 f10 1"/>
              <a:gd name="f78" fmla="+- f70 0 f2"/>
              <a:gd name="f79" fmla="+- f71 0 f2"/>
              <a:gd name="f80" fmla="+- f72 0 f2"/>
              <a:gd name="f81" fmla="+- f73 0 f2"/>
              <a:gd name="f82" fmla="*/ f76 1 100000"/>
              <a:gd name="f83" fmla="*/ f77 1 100000"/>
              <a:gd name="f84" fmla="*/ f74 f10 1"/>
              <a:gd name="f85" fmla="cos 1 f78"/>
              <a:gd name="f86" fmla="cos 1 f79"/>
              <a:gd name="f87" fmla="sin 1 f78"/>
              <a:gd name="f88" fmla="sin 1 f79"/>
              <a:gd name="f89" fmla="cos 1 f80"/>
              <a:gd name="f90" fmla="cos 1 f81"/>
              <a:gd name="f91" fmla="sin 1 f81"/>
              <a:gd name="f92" fmla="sin 1 f80"/>
              <a:gd name="f93" fmla="*/ f75 f48 1"/>
              <a:gd name="f94" fmla="*/ f84 1 100000"/>
              <a:gd name="f95" fmla="+- 0 0 f85"/>
              <a:gd name="f96" fmla="+- 0 0 f86"/>
              <a:gd name="f97" fmla="+- 0 0 f87"/>
              <a:gd name="f98" fmla="+- 0 0 f88"/>
              <a:gd name="f99" fmla="*/ f82 f19 1"/>
              <a:gd name="f100" fmla="*/ f83 f19 1"/>
              <a:gd name="f101" fmla="+- 0 0 f89"/>
              <a:gd name="f102" fmla="+- 0 0 f90"/>
              <a:gd name="f103" fmla="+- 0 0 f91"/>
              <a:gd name="f104" fmla="+- 0 0 f92"/>
              <a:gd name="f105" fmla="+- 0 0 f95"/>
              <a:gd name="f106" fmla="+- 0 0 f96"/>
              <a:gd name="f107" fmla="+- 0 0 f97"/>
              <a:gd name="f108" fmla="+- 0 0 f98"/>
              <a:gd name="f109" fmla="*/ f99 1 50000"/>
              <a:gd name="f110" fmla="*/ f100 1 50000"/>
              <a:gd name="f111" fmla="+- 0 0 f101"/>
              <a:gd name="f112" fmla="+- 0 0 f102"/>
              <a:gd name="f113" fmla="+- 0 0 f103"/>
              <a:gd name="f114" fmla="+- 0 0 f104"/>
              <a:gd name="f115" fmla="*/ f105 f82 1"/>
              <a:gd name="f116" fmla="*/ f106 f82 1"/>
              <a:gd name="f117" fmla="*/ f107 f83 1"/>
              <a:gd name="f118" fmla="*/ f108 f83 1"/>
              <a:gd name="f119" fmla="*/ f111 f109 1"/>
              <a:gd name="f120" fmla="*/ f112 f109 1"/>
              <a:gd name="f121" fmla="*/ f113 f110 1"/>
              <a:gd name="f122" fmla="*/ f114 f110 1"/>
              <a:gd name="f123" fmla="+- f94 f110 0"/>
              <a:gd name="f124" fmla="+- f75 0 f115"/>
              <a:gd name="f125" fmla="+- f75 0 f116"/>
              <a:gd name="f126" fmla="+- f75 f116 0"/>
              <a:gd name="f127" fmla="+- f75 f115 0"/>
              <a:gd name="f128" fmla="+- f94 0 f117"/>
              <a:gd name="f129" fmla="+- f94 0 f118"/>
              <a:gd name="f130" fmla="+- f75 0 f119"/>
              <a:gd name="f131" fmla="+- f75 0 f120"/>
              <a:gd name="f132" fmla="+- f75 f120 0"/>
              <a:gd name="f133" fmla="+- f75 f119 0"/>
              <a:gd name="f134" fmla="+- f94 0 f121"/>
              <a:gd name="f135" fmla="+- f94 0 f122"/>
              <a:gd name="f136" fmla="*/ f123 f48 1"/>
              <a:gd name="f137" fmla="*/ f130 f48 1"/>
              <a:gd name="f138" fmla="*/ f134 f48 1"/>
              <a:gd name="f139" fmla="*/ f133 f48 1"/>
              <a:gd name="f140" fmla="*/ f124 f48 1"/>
              <a:gd name="f141" fmla="*/ f128 f48 1"/>
              <a:gd name="f142" fmla="*/ f131 f48 1"/>
              <a:gd name="f143" fmla="*/ f132 f48 1"/>
              <a:gd name="f144" fmla="*/ f127 f48 1"/>
              <a:gd name="f145" fmla="*/ f135 f48 1"/>
              <a:gd name="f146" fmla="*/ f126 f48 1"/>
              <a:gd name="f147" fmla="*/ f129 f48 1"/>
              <a:gd name="f148" fmla="*/ f125 f48 1"/>
            </a:gdLst>
            <a:ahLst/>
            <a:cxnLst>
              <a:cxn ang="3cd4">
                <a:pos x="hc" y="t"/>
              </a:cxn>
              <a:cxn ang="0">
                <a:pos x="r" y="vc"/>
              </a:cxn>
              <a:cxn ang="cd4">
                <a:pos x="hc" y="b"/>
              </a:cxn>
              <a:cxn ang="cd2">
                <a:pos x="l" y="vc"/>
              </a:cxn>
              <a:cxn ang="f45">
                <a:pos x="f140" y="f141"/>
              </a:cxn>
              <a:cxn ang="f46">
                <a:pos x="f148" y="f147"/>
              </a:cxn>
              <a:cxn ang="f46">
                <a:pos x="f146" y="f147"/>
              </a:cxn>
              <a:cxn ang="f47">
                <a:pos x="f144" y="f141"/>
              </a:cxn>
            </a:cxnLst>
            <a:rect l="f137" t="f138" r="f139" b="f136"/>
            <a:pathLst>
              <a:path>
                <a:moveTo>
                  <a:pt x="f140" y="f141"/>
                </a:moveTo>
                <a:lnTo>
                  <a:pt x="f142" y="f138"/>
                </a:lnTo>
                <a:lnTo>
                  <a:pt x="f93" y="f61"/>
                </a:lnTo>
                <a:lnTo>
                  <a:pt x="f143" y="f138"/>
                </a:lnTo>
                <a:lnTo>
                  <a:pt x="f144" y="f141"/>
                </a:lnTo>
                <a:lnTo>
                  <a:pt x="f139" y="f145"/>
                </a:lnTo>
                <a:lnTo>
                  <a:pt x="f146" y="f147"/>
                </a:lnTo>
                <a:lnTo>
                  <a:pt x="f93" y="f136"/>
                </a:lnTo>
                <a:lnTo>
                  <a:pt x="f148" y="f147"/>
                </a:lnTo>
                <a:lnTo>
                  <a:pt x="f137" y="f145"/>
                </a:lnTo>
                <a:close/>
              </a:path>
            </a:pathLst>
          </a:custGeom>
          <a:solidFill>
            <a:srgbClr val="000000">
              <a:alpha val="40000"/>
            </a:srgbClr>
          </a:solidFill>
          <a:ln cap="flat">
            <a:noFill/>
            <a:prstDash val="solid"/>
          </a:ln>
        </p:spPr>
        <p:txBody>
          <a:bodyPr lIns="0" tIns="0" rIns="0" bIns="0"/>
          <a:lstStyle/>
          <a:p>
            <a:pPr fontAlgn="auto">
              <a:spcBef>
                <a:spcPts val="0"/>
              </a:spcBef>
              <a:spcAft>
                <a:spcPts val="0"/>
              </a:spcAft>
              <a:defRPr/>
            </a:pPr>
            <a:endParaRPr lang="en-GB">
              <a:latin typeface="+mn-lt"/>
              <a:cs typeface="+mn-cs"/>
            </a:endParaRPr>
          </a:p>
        </p:txBody>
      </p:sp>
      <p:sp>
        <p:nvSpPr>
          <p:cNvPr id="7" name="Title 1"/>
          <p:cNvSpPr txBox="1">
            <a:spLocks noGrp="1"/>
          </p:cNvSpPr>
          <p:nvPr>
            <p:ph type="ctrTitle"/>
          </p:nvPr>
        </p:nvSpPr>
        <p:spPr>
          <a:xfrm rot="21420016">
            <a:off x="891202" y="662657"/>
            <a:ext cx="9755184" cy="2766526"/>
          </a:xfrm>
        </p:spPr>
        <p:txBody>
          <a:bodyPr anchor="b"/>
          <a:lstStyle>
            <a:lvl1pPr algn="r">
              <a:defRPr sz="8000"/>
            </a:lvl1pPr>
          </a:lstStyle>
          <a:p>
            <a:pPr lvl="0"/>
            <a:r>
              <a:rPr lang="en-US"/>
              <a:t>Click to edit Master title style</a:t>
            </a:r>
          </a:p>
        </p:txBody>
      </p:sp>
      <p:sp>
        <p:nvSpPr>
          <p:cNvPr id="8" name="Subtitle 2"/>
          <p:cNvSpPr txBox="1">
            <a:spLocks noGrp="1"/>
          </p:cNvSpPr>
          <p:nvPr>
            <p:ph type="subTitle" idx="1"/>
          </p:nvPr>
        </p:nvSpPr>
        <p:spPr>
          <a:xfrm rot="21420016">
            <a:off x="983061" y="3505206"/>
            <a:ext cx="9755184" cy="550331"/>
          </a:xfrm>
        </p:spPr>
        <p:txBody>
          <a:bodyPr anchor="t">
            <a:noAutofit/>
          </a:bodyPr>
          <a:lstStyle>
            <a:lvl1pPr marL="0" indent="0" algn="r">
              <a:buNone/>
              <a:defRPr sz="2800">
                <a:solidFill>
                  <a:srgbClr val="7F7F7F"/>
                </a:solidFill>
              </a:defRPr>
            </a:lvl1pPr>
          </a:lstStyle>
          <a:p>
            <a:pPr lvl="0"/>
            <a:r>
              <a:rPr lang="en-US"/>
              <a:t>Click to edit Master subtitle style</a:t>
            </a:r>
          </a:p>
        </p:txBody>
      </p:sp>
      <p:sp>
        <p:nvSpPr>
          <p:cNvPr id="12" name="Date Placeholder 3"/>
          <p:cNvSpPr txBox="1">
            <a:spLocks noGrp="1"/>
          </p:cNvSpPr>
          <p:nvPr>
            <p:ph type="dt" sz="half" idx="10"/>
          </p:nvPr>
        </p:nvSpPr>
        <p:spPr>
          <a:xfrm rot="21420016">
            <a:off x="4948238" y="4578350"/>
            <a:ext cx="6143625" cy="1163638"/>
          </a:xfrm>
          <a:prstGeom prst="rect">
            <a:avLst/>
          </a:prstGeom>
        </p:spPr>
        <p:txBody>
          <a:bodyPr anchorCtr="1"/>
          <a:lstStyle>
            <a:lvl1pPr algn="ctr">
              <a:defRPr sz="5400"/>
            </a:lvl1pPr>
          </a:lstStyle>
          <a:p>
            <a:fld id="{EB59AA82-AA19-41E0-94E4-7286CE723C4F}" type="datetime1">
              <a:rPr lang="en-US"/>
              <a:pPr/>
              <a:t>3/29/2017</a:t>
            </a:fld>
            <a:endParaRPr lang="en-US"/>
          </a:p>
        </p:txBody>
      </p:sp>
      <p:sp>
        <p:nvSpPr>
          <p:cNvPr id="13" name="Footer Placeholder 4"/>
          <p:cNvSpPr txBox="1">
            <a:spLocks noGrp="1"/>
          </p:cNvSpPr>
          <p:nvPr>
            <p:ph type="ftr" sz="quarter" idx="11"/>
          </p:nvPr>
        </p:nvSpPr>
        <p:spPr>
          <a:xfrm rot="21420016">
            <a:off x="-6350" y="4883150"/>
            <a:ext cx="4048125" cy="1195388"/>
          </a:xfrm>
          <a:prstGeom prst="rect">
            <a:avLst/>
          </a:prstGeom>
        </p:spPr>
        <p:txBody>
          <a:bodyPr/>
          <a:lstStyle>
            <a:lvl1pPr algn="r">
              <a:defRPr sz="5400"/>
            </a:lvl1pPr>
          </a:lstStyle>
          <a:p>
            <a:endParaRPr lang="en-GB"/>
          </a:p>
        </p:txBody>
      </p:sp>
      <p:sp>
        <p:nvSpPr>
          <p:cNvPr id="14" name="Slide Number Placeholder 5"/>
          <p:cNvSpPr txBox="1">
            <a:spLocks noGrp="1"/>
          </p:cNvSpPr>
          <p:nvPr>
            <p:ph type="sldNum" sz="quarter" idx="12"/>
          </p:nvPr>
        </p:nvSpPr>
        <p:spPr>
          <a:xfrm rot="21420016">
            <a:off x="9852025" y="3832225"/>
            <a:ext cx="906463" cy="498475"/>
          </a:xfrm>
          <a:prstGeom prst="rect">
            <a:avLst/>
          </a:prstGeom>
        </p:spPr>
        <p:txBody>
          <a:bodyPr/>
          <a:lstStyle>
            <a:lvl1pPr>
              <a:defRPr sz="2400">
                <a:solidFill>
                  <a:srgbClr val="404040"/>
                </a:solidFill>
              </a:defRPr>
            </a:lvl1pPr>
          </a:lstStyle>
          <a:p>
            <a:fld id="{A87557BE-2C9F-43FA-969A-46D810D17185}" type="slidenum">
              <a:rPr lang="en-US"/>
              <a:pPr/>
              <a:t>‹#›</a:t>
            </a:fld>
            <a:endParaRPr 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685800" y="2063398"/>
            <a:ext cx="10394707" cy="331118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xfrm>
            <a:off x="7297738" y="5757863"/>
            <a:ext cx="3784600" cy="498475"/>
          </a:xfrm>
          <a:prstGeom prst="rect">
            <a:avLst/>
          </a:prstGeom>
          <a:ln/>
        </p:spPr>
        <p:txBody>
          <a:bodyPr/>
          <a:lstStyle>
            <a:lvl1pPr>
              <a:defRPr/>
            </a:lvl1pPr>
          </a:lstStyle>
          <a:p>
            <a:fld id="{5938ED1D-AF2B-4308-8511-A6578C29A005}" type="datetime1">
              <a:rPr lang="en-US"/>
              <a:pPr/>
              <a:t>3/29/2017</a:t>
            </a:fld>
            <a:endParaRPr lang="en-US"/>
          </a:p>
        </p:txBody>
      </p:sp>
      <p:sp>
        <p:nvSpPr>
          <p:cNvPr id="5" name="Footer Placeholder 4"/>
          <p:cNvSpPr txBox="1">
            <a:spLocks noGrp="1"/>
          </p:cNvSpPr>
          <p:nvPr>
            <p:ph type="ftr" sz="quarter" idx="11"/>
          </p:nvPr>
        </p:nvSpPr>
        <p:spPr>
          <a:xfrm>
            <a:off x="685800" y="5757863"/>
            <a:ext cx="5499100" cy="498475"/>
          </a:xfrm>
          <a:prstGeom prst="rect">
            <a:avLst/>
          </a:prstGeom>
          <a:ln/>
        </p:spPr>
        <p:txBody>
          <a:bodyPr/>
          <a:lstStyle>
            <a:lvl1pPr>
              <a:defRPr/>
            </a:lvl1pPr>
          </a:lstStyle>
          <a:p>
            <a:endParaRPr lang="en-GB"/>
          </a:p>
        </p:txBody>
      </p:sp>
      <p:sp>
        <p:nvSpPr>
          <p:cNvPr id="6" name="Slide Number Placeholder 5"/>
          <p:cNvSpPr txBox="1">
            <a:spLocks noGrp="1"/>
          </p:cNvSpPr>
          <p:nvPr>
            <p:ph type="sldNum" sz="quarter" idx="12"/>
          </p:nvPr>
        </p:nvSpPr>
        <p:spPr>
          <a:xfrm>
            <a:off x="6286500" y="5757863"/>
            <a:ext cx="908050" cy="498475"/>
          </a:xfrm>
          <a:prstGeom prst="rect">
            <a:avLst/>
          </a:prstGeom>
          <a:ln/>
        </p:spPr>
        <p:txBody>
          <a:bodyPr/>
          <a:lstStyle>
            <a:lvl1pPr>
              <a:defRPr/>
            </a:lvl1pPr>
          </a:lstStyle>
          <a:p>
            <a:fld id="{C5F507EC-1D2B-43A1-BE39-C180BE293C38}" type="slidenum">
              <a:rPr lang="en-US"/>
              <a:pPr/>
              <a:t>‹#›</a:t>
            </a:fld>
            <a:endParaRPr lang="en-US"/>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smtClean="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19" r:id="rId8"/>
    <p:sldLayoutId id="2147483720" r:id="rId9"/>
  </p:sldLayoutIdLst>
  <p:timing>
    <p:tnLst>
      <p:par>
        <p:cTn id="1" dur="indefinite" restart="never" nodeType="tmRoot"/>
      </p:par>
    </p:tnLst>
  </p:timing>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txBox="1">
            <a:spLocks noGrp="1"/>
          </p:cNvSpPr>
          <p:nvPr>
            <p:ph type="ctrTitle"/>
          </p:nvPr>
        </p:nvSpPr>
        <p:spPr bwMode="auto"/>
        <p:txBody>
          <a:bodyPr numCol="1">
            <a:prstTxWarp prst="textNoShape">
              <a:avLst/>
            </a:prstTxWarp>
          </a:bodyPr>
          <a:lstStyle/>
          <a:p>
            <a:pPr eaLnBrk="1"/>
            <a:r>
              <a:rPr lang="en-GB" cap="none" dirty="0" smtClean="0"/>
              <a:t>Scrum Roles</a:t>
            </a:r>
          </a:p>
        </p:txBody>
      </p:sp>
      <p:sp>
        <p:nvSpPr>
          <p:cNvPr id="3" name="Subtitle 2"/>
          <p:cNvSpPr txBox="1">
            <a:spLocks noGrp="1"/>
          </p:cNvSpPr>
          <p:nvPr>
            <p:ph type="subTitle" idx="1"/>
          </p:nvPr>
        </p:nvSpPr>
        <p:spPr/>
        <p:txBody>
          <a:bodyPr/>
          <a:lstStyle/>
          <a:p>
            <a:pPr eaLnBrk="1" fontAlgn="auto">
              <a:spcAft>
                <a:spcPts val="0"/>
              </a:spcAft>
              <a:buFont typeface="Arial" pitchFamily="34"/>
              <a:buNone/>
              <a:defRPr/>
            </a:pPr>
            <a:r>
              <a:rPr lang="en-GB" cap="none" dirty="0" smtClean="0">
                <a:solidFill>
                  <a:schemeClr val="tx1"/>
                </a:solidFill>
              </a:rPr>
              <a:t>02</a:t>
            </a:r>
            <a:endParaRPr lang="en-GB" cap="none" dirty="0">
              <a:solidFill>
                <a:schemeClr val="tx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9356311" cy="4546800"/>
          </a:xfrm>
        </p:spPr>
        <p:txBody>
          <a:bodyPr/>
          <a:lstStyle/>
          <a:p>
            <a:pPr>
              <a:lnSpc>
                <a:spcPct val="120000"/>
              </a:lnSpc>
            </a:pPr>
            <a:r>
              <a:rPr lang="en-US" dirty="0"/>
              <a:t>The </a:t>
            </a:r>
            <a:r>
              <a:rPr lang="en-US" b="1" dirty="0">
                <a:solidFill>
                  <a:schemeClr val="accent1"/>
                </a:solidFill>
              </a:rPr>
              <a:t>Product Owner </a:t>
            </a:r>
            <a:r>
              <a:rPr lang="en-US" dirty="0"/>
              <a:t>is the person most responsible for managing the Product Backlog. Product Backlog management includes: </a:t>
            </a:r>
          </a:p>
          <a:p>
            <a:pPr lvl="1">
              <a:lnSpc>
                <a:spcPct val="120000"/>
              </a:lnSpc>
            </a:pPr>
            <a:r>
              <a:rPr lang="en-US" dirty="0"/>
              <a:t>Clearly expressing Product Backlog items; </a:t>
            </a:r>
          </a:p>
          <a:p>
            <a:pPr lvl="1">
              <a:lnSpc>
                <a:spcPct val="120000"/>
              </a:lnSpc>
            </a:pPr>
            <a:r>
              <a:rPr lang="en-US" dirty="0"/>
              <a:t>Ordering the items in the Product Backlog to best achieve goals and missions; </a:t>
            </a:r>
          </a:p>
          <a:p>
            <a:pPr lvl="1">
              <a:lnSpc>
                <a:spcPct val="120000"/>
              </a:lnSpc>
            </a:pPr>
            <a:r>
              <a:rPr lang="en-US" dirty="0"/>
              <a:t>Ensuring the value of the work the Development Team performs;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10392387" cy="4546800"/>
          </a:xfrm>
        </p:spPr>
        <p:txBody>
          <a:bodyPr/>
          <a:lstStyle/>
          <a:p>
            <a:pPr>
              <a:lnSpc>
                <a:spcPct val="120000"/>
              </a:lnSpc>
            </a:pPr>
            <a:r>
              <a:rPr lang="en-US" dirty="0"/>
              <a:t>Ensuring that the Product Backlog is visible, transparent, and clear to all, and shows what the Scrum Team will work on next; and, </a:t>
            </a:r>
          </a:p>
          <a:p>
            <a:pPr>
              <a:lnSpc>
                <a:spcPct val="120000"/>
              </a:lnSpc>
            </a:pPr>
            <a:r>
              <a:rPr lang="en-US" dirty="0"/>
              <a:t>Ensuring the Development Team understands items in the Product Backlog to the level needed</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9033233" cy="4546800"/>
          </a:xfrm>
        </p:spPr>
        <p:txBody>
          <a:bodyPr/>
          <a:lstStyle/>
          <a:p>
            <a:pPr>
              <a:lnSpc>
                <a:spcPct val="120000"/>
              </a:lnSpc>
            </a:pPr>
            <a:r>
              <a:rPr lang="en-US" dirty="0"/>
              <a:t>The Product Owner may do the above work, or have the Development Team do it. However, the Product Owner remains accountable. </a:t>
            </a:r>
          </a:p>
          <a:p>
            <a:pPr>
              <a:lnSpc>
                <a:spcPct val="120000"/>
              </a:lnSpc>
            </a:pPr>
            <a:r>
              <a:rPr lang="en-US" dirty="0"/>
              <a:t>The Product Owner is one person, not a committee. The Product Owner may represent the desires of a committee in the Product Backlog, but those wanting to change a backlog item’s priority must convince the Product Owner.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pPr>
              <a:lnSpc>
                <a:spcPct val="120000"/>
              </a:lnSpc>
            </a:pPr>
            <a:r>
              <a:rPr lang="en-US" dirty="0"/>
              <a:t>For the Product Owner to succeed, the entire organization must respect his or her decisions. The </a:t>
            </a:r>
          </a:p>
          <a:p>
            <a:pPr>
              <a:lnSpc>
                <a:spcPct val="120000"/>
              </a:lnSpc>
            </a:pPr>
            <a:r>
              <a:rPr lang="en-US" dirty="0"/>
              <a:t>Product Owner’s decisions are visible in the content and ordering of the Product Backlog. </a:t>
            </a:r>
          </a:p>
          <a:p>
            <a:pPr>
              <a:lnSpc>
                <a:spcPct val="120000"/>
              </a:lnSpc>
            </a:pPr>
            <a:r>
              <a:rPr lang="en-US" dirty="0"/>
              <a:t>No one is allowed to tell the Development Team to work from a different set of requirements</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3.The Development Team</a:t>
            </a:r>
          </a:p>
        </p:txBody>
      </p:sp>
      <p:sp>
        <p:nvSpPr>
          <p:cNvPr id="6" name="Text Placeholder 5"/>
          <p:cNvSpPr>
            <a:spLocks noGrp="1"/>
          </p:cNvSpPr>
          <p:nvPr>
            <p:ph type="body" sz="quarter" idx="15"/>
          </p:nvPr>
        </p:nvSpPr>
        <p:spPr>
          <a:xfrm>
            <a:off x="413999" y="1544760"/>
            <a:ext cx="8810421" cy="4546800"/>
          </a:xfrm>
        </p:spPr>
        <p:txBody>
          <a:bodyPr/>
          <a:lstStyle/>
          <a:p>
            <a:pPr>
              <a:lnSpc>
                <a:spcPct val="120000"/>
              </a:lnSpc>
            </a:pPr>
            <a:r>
              <a:rPr lang="en-US" dirty="0"/>
              <a:t>The Development Team consists of professionals who do the work of delivering a potentially releasable Increment of “Done” product at the end of each Sprint. </a:t>
            </a:r>
          </a:p>
          <a:p>
            <a:pPr>
              <a:lnSpc>
                <a:spcPct val="120000"/>
              </a:lnSpc>
            </a:pPr>
            <a:r>
              <a:rPr lang="en-US" dirty="0"/>
              <a:t>Only members of the Development Team create the Increment.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8242250" cy="4546800"/>
          </a:xfrm>
        </p:spPr>
        <p:txBody>
          <a:bodyPr/>
          <a:lstStyle/>
          <a:p>
            <a:pPr>
              <a:lnSpc>
                <a:spcPct val="120000"/>
              </a:lnSpc>
            </a:pPr>
            <a:r>
              <a:rPr lang="en-GB" dirty="0"/>
              <a:t>Development Teams are structured and empowered by the organization to organize and manage their own work. The resulting synergy optimizes the Development Team’s overall efficiency and effectiveness.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9512279" cy="4546800"/>
          </a:xfrm>
        </p:spPr>
        <p:txBody>
          <a:bodyPr/>
          <a:lstStyle/>
          <a:p>
            <a:pPr>
              <a:lnSpc>
                <a:spcPct val="120000"/>
              </a:lnSpc>
            </a:pPr>
            <a:r>
              <a:rPr lang="en-US" dirty="0"/>
              <a:t>Development Teams have the following characteristics: </a:t>
            </a:r>
          </a:p>
          <a:p>
            <a:pPr lvl="1">
              <a:lnSpc>
                <a:spcPct val="120000"/>
              </a:lnSpc>
            </a:pPr>
            <a:r>
              <a:rPr lang="en-US" dirty="0"/>
              <a:t>They are self-organizing. No one (not even the Scrum Master) tells the Development Team how to turn Product Backlog into Increments of potentially releasable functionality; </a:t>
            </a:r>
          </a:p>
          <a:p>
            <a:pPr lvl="1">
              <a:lnSpc>
                <a:spcPct val="120000"/>
              </a:lnSpc>
            </a:pPr>
            <a:r>
              <a:rPr lang="en-US" dirty="0"/>
              <a:t>Development Teams are cross-functional, with all of the skills as a team necessary to create a product Increment;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a:xfrm>
            <a:off x="414000" y="1544760"/>
            <a:ext cx="9300608" cy="4546800"/>
          </a:xfrm>
        </p:spPr>
        <p:txBody>
          <a:bodyPr/>
          <a:lstStyle/>
          <a:p>
            <a:pPr>
              <a:lnSpc>
                <a:spcPct val="120000"/>
              </a:lnSpc>
            </a:pPr>
            <a:r>
              <a:rPr lang="en-US" dirty="0"/>
              <a:t>Scrum recognizes no titles for Development Team members other than Developer, regardless of the work being performed by the person; there are no exceptions to this rule; ( but </a:t>
            </a:r>
            <a:r>
              <a:rPr lang="en-US"/>
              <a:t>as </a:t>
            </a:r>
            <a:r>
              <a:rPr lang="en-US" smtClean="0"/>
              <a:t>QA is </a:t>
            </a:r>
            <a:r>
              <a:rPr lang="en-US" dirty="0"/>
              <a:t>a learning environment the team needs a team leader)</a:t>
            </a:r>
          </a:p>
          <a:p>
            <a:pPr>
              <a:lnSpc>
                <a:spcPct val="120000"/>
              </a:lnSpc>
            </a:pPr>
            <a:r>
              <a:rPr lang="en-US" dirty="0"/>
              <a:t>Individual Development Team members may have specialized skills and areas of focus, but accountability belongs to the Development Team as a whole; and, </a:t>
            </a:r>
          </a:p>
          <a:p>
            <a:pPr>
              <a:lnSpc>
                <a:spcPct val="120000"/>
              </a:lnSpc>
            </a:pPr>
            <a:r>
              <a:rPr lang="en-US" dirty="0"/>
              <a:t>Development Teams do not contain sub-teams dedicated to particular domains like testing or business analysis.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Team Size </a:t>
            </a:r>
          </a:p>
        </p:txBody>
      </p:sp>
      <p:sp>
        <p:nvSpPr>
          <p:cNvPr id="5" name="Text Placeholder 4"/>
          <p:cNvSpPr>
            <a:spLocks noGrp="1"/>
          </p:cNvSpPr>
          <p:nvPr>
            <p:ph type="body" sz="quarter" idx="15"/>
          </p:nvPr>
        </p:nvSpPr>
        <p:spPr>
          <a:xfrm>
            <a:off x="414000" y="1544760"/>
            <a:ext cx="9567982" cy="4546800"/>
          </a:xfrm>
        </p:spPr>
        <p:txBody>
          <a:bodyPr/>
          <a:lstStyle/>
          <a:p>
            <a:pPr>
              <a:lnSpc>
                <a:spcPct val="120000"/>
              </a:lnSpc>
            </a:pPr>
            <a:r>
              <a:rPr lang="en-US" dirty="0"/>
              <a:t>Optimal Development Team size is small enough to remain nimble and large enough to complete significant work. </a:t>
            </a:r>
          </a:p>
          <a:p>
            <a:pPr>
              <a:lnSpc>
                <a:spcPct val="120000"/>
              </a:lnSpc>
            </a:pPr>
            <a:r>
              <a:rPr lang="en-US" dirty="0"/>
              <a:t>Fewer than three Development Team members decreases interaction and results in smaller productivity gains. </a:t>
            </a:r>
          </a:p>
          <a:p>
            <a:pPr>
              <a:lnSpc>
                <a:spcPct val="120000"/>
              </a:lnSpc>
            </a:pPr>
            <a:r>
              <a:rPr lang="en-US" dirty="0"/>
              <a:t>Smaller Development Teams may encounter skill constraints during the Sprint, causing the Development Team to be unable to deliver a potentially releasable Increment.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pPr>
              <a:lnSpc>
                <a:spcPct val="120000"/>
              </a:lnSpc>
            </a:pPr>
            <a:r>
              <a:rPr lang="en-US" dirty="0"/>
              <a:t>Having more than nine members requires too much coordination.</a:t>
            </a:r>
          </a:p>
          <a:p>
            <a:pPr>
              <a:lnSpc>
                <a:spcPct val="120000"/>
              </a:lnSpc>
            </a:pPr>
            <a:r>
              <a:rPr lang="en-US" dirty="0"/>
              <a:t>Large Development Teams generate too much complexity for an empirical process to manage. </a:t>
            </a:r>
          </a:p>
          <a:p>
            <a:pPr>
              <a:lnSpc>
                <a:spcPct val="120000"/>
              </a:lnSpc>
            </a:pPr>
            <a:r>
              <a:rPr lang="en-US" dirty="0"/>
              <a:t>The optimal size for a Team is seven people, plus or minus two.</a:t>
            </a:r>
          </a:p>
          <a:p>
            <a:pPr>
              <a:lnSpc>
                <a:spcPct val="120000"/>
              </a:lnSpc>
            </a:pPr>
            <a:r>
              <a:rPr lang="en-US" dirty="0"/>
              <a:t>The Product Owner and Scrum Master roles are not included in this count unless they are also executing the work of the Sprint Backlog.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quarter" idx="15"/>
          </p:nvPr>
        </p:nvSpPr>
        <p:spPr/>
        <p:txBody>
          <a:bodyPr/>
          <a:lstStyle/>
          <a:p>
            <a:pPr>
              <a:lnSpc>
                <a:spcPct val="120000"/>
              </a:lnSpc>
            </a:pPr>
            <a:r>
              <a:rPr lang="en-US" dirty="0"/>
              <a:t>There are three fundamental roles in the Scrum method of agile software development: </a:t>
            </a:r>
          </a:p>
          <a:p>
            <a:pPr lvl="1">
              <a:lnSpc>
                <a:spcPct val="120000"/>
              </a:lnSpc>
            </a:pPr>
            <a:r>
              <a:rPr lang="en-US" dirty="0"/>
              <a:t>Product Owner. </a:t>
            </a:r>
          </a:p>
          <a:p>
            <a:pPr lvl="1">
              <a:lnSpc>
                <a:spcPct val="120000"/>
              </a:lnSpc>
            </a:pPr>
            <a:r>
              <a:rPr lang="en-US" dirty="0" err="1"/>
              <a:t>ScrumMaster</a:t>
            </a:r>
            <a:r>
              <a:rPr lang="en-US" dirty="0"/>
              <a:t>.</a:t>
            </a:r>
          </a:p>
          <a:p>
            <a:pPr lvl="1">
              <a:lnSpc>
                <a:spcPct val="120000"/>
              </a:lnSpc>
            </a:pPr>
            <a:r>
              <a:rPr lang="en-US" dirty="0"/>
              <a:t>The Development team. </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3999" y="124742"/>
            <a:ext cx="9868779" cy="1153618"/>
          </a:xfrm>
        </p:spPr>
        <p:txBody>
          <a:bodyPr>
            <a:normAutofit/>
          </a:bodyPr>
          <a:lstStyle/>
          <a:p>
            <a:r>
              <a:rPr lang="en-US" dirty="0"/>
              <a:t>Scrum Master Service to the Product Owner</a:t>
            </a:r>
          </a:p>
        </p:txBody>
      </p:sp>
      <p:sp>
        <p:nvSpPr>
          <p:cNvPr id="5" name="Text Placeholder 4"/>
          <p:cNvSpPr>
            <a:spLocks noGrp="1"/>
          </p:cNvSpPr>
          <p:nvPr>
            <p:ph type="body" sz="quarter" idx="15"/>
          </p:nvPr>
        </p:nvSpPr>
        <p:spPr/>
        <p:txBody>
          <a:bodyPr/>
          <a:lstStyle/>
          <a:p>
            <a:pPr>
              <a:lnSpc>
                <a:spcPct val="120000"/>
              </a:lnSpc>
            </a:pPr>
            <a:r>
              <a:rPr lang="en-US" dirty="0"/>
              <a:t>The Scrum Master serves the Product Owner in several ways, including:</a:t>
            </a:r>
          </a:p>
          <a:p>
            <a:pPr lvl="1">
              <a:lnSpc>
                <a:spcPct val="120000"/>
              </a:lnSpc>
            </a:pPr>
            <a:r>
              <a:rPr lang="en-US" dirty="0"/>
              <a:t>Finding techniques for effective Product Backlog management; </a:t>
            </a:r>
          </a:p>
          <a:p>
            <a:pPr lvl="1">
              <a:lnSpc>
                <a:spcPct val="120000"/>
              </a:lnSpc>
            </a:pPr>
            <a:r>
              <a:rPr lang="en-US" dirty="0"/>
              <a:t>Clearly communicating vision, goals, and Product Backlog items to the Development Team; </a:t>
            </a:r>
          </a:p>
          <a:p>
            <a:pPr lvl="1">
              <a:lnSpc>
                <a:spcPct val="120000"/>
              </a:lnSpc>
            </a:pPr>
            <a:r>
              <a:rPr lang="en-US" dirty="0"/>
              <a:t>Teaching the Scrum Team to create clear and concise Product Backlog items; </a:t>
            </a:r>
          </a:p>
          <a:p>
            <a:pPr lvl="1">
              <a:lnSpc>
                <a:spcPct val="120000"/>
              </a:lnSpc>
            </a:pPr>
            <a:r>
              <a:rPr lang="en-US" dirty="0"/>
              <a:t>Understanding long-term product planning in an empirical environment; </a:t>
            </a:r>
          </a:p>
          <a:p>
            <a:pPr lvl="1">
              <a:lnSpc>
                <a:spcPct val="120000"/>
              </a:lnSpc>
            </a:pPr>
            <a:r>
              <a:rPr lang="en-US" dirty="0"/>
              <a:t>Understanding and practicing agility; and, </a:t>
            </a:r>
          </a:p>
          <a:p>
            <a:pPr lvl="1">
              <a:lnSpc>
                <a:spcPct val="120000"/>
              </a:lnSpc>
            </a:pPr>
            <a:r>
              <a:rPr lang="en-US" dirty="0"/>
              <a:t>Facilitating Scrum events as requested or needed.</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4000" y="124742"/>
            <a:ext cx="10548356" cy="1153618"/>
          </a:xfrm>
        </p:spPr>
        <p:txBody>
          <a:bodyPr>
            <a:normAutofit/>
          </a:bodyPr>
          <a:lstStyle/>
          <a:p>
            <a:r>
              <a:rPr lang="en-US" dirty="0"/>
              <a:t>Scrum Master Service to the Development Team</a:t>
            </a:r>
          </a:p>
        </p:txBody>
      </p:sp>
      <p:sp>
        <p:nvSpPr>
          <p:cNvPr id="5" name="Text Placeholder 4"/>
          <p:cNvSpPr>
            <a:spLocks noGrp="1"/>
          </p:cNvSpPr>
          <p:nvPr>
            <p:ph type="body" sz="quarter" idx="15"/>
          </p:nvPr>
        </p:nvSpPr>
        <p:spPr/>
        <p:txBody>
          <a:bodyPr/>
          <a:lstStyle/>
          <a:p>
            <a:pPr>
              <a:lnSpc>
                <a:spcPct val="120000"/>
              </a:lnSpc>
            </a:pPr>
            <a:r>
              <a:rPr lang="en-US" dirty="0"/>
              <a:t>The Scrum Master serves the Development Team in several ways, including: </a:t>
            </a:r>
          </a:p>
          <a:p>
            <a:pPr lvl="1">
              <a:lnSpc>
                <a:spcPct val="120000"/>
              </a:lnSpc>
            </a:pPr>
            <a:r>
              <a:rPr lang="en-US" dirty="0"/>
              <a:t>Coaching the Development Team in self-organization and cross-functionality; </a:t>
            </a:r>
          </a:p>
          <a:p>
            <a:pPr lvl="1">
              <a:lnSpc>
                <a:spcPct val="120000"/>
              </a:lnSpc>
            </a:pPr>
            <a:r>
              <a:rPr lang="en-US" dirty="0"/>
              <a:t>Teaching and leading the Development Team to create high-value products; </a:t>
            </a:r>
          </a:p>
          <a:p>
            <a:pPr lvl="1">
              <a:lnSpc>
                <a:spcPct val="120000"/>
              </a:lnSpc>
            </a:pPr>
            <a:r>
              <a:rPr lang="en-US" dirty="0"/>
              <a:t>Removing impediments to the Development Team’s progress; </a:t>
            </a:r>
          </a:p>
          <a:p>
            <a:pPr lvl="1">
              <a:lnSpc>
                <a:spcPct val="120000"/>
              </a:lnSpc>
            </a:pPr>
            <a:r>
              <a:rPr lang="en-US" dirty="0"/>
              <a:t>Facilitating Scrum events as requested or needed; and, </a:t>
            </a:r>
          </a:p>
          <a:p>
            <a:pPr lvl="1">
              <a:lnSpc>
                <a:spcPct val="120000"/>
              </a:lnSpc>
            </a:pPr>
            <a:r>
              <a:rPr lang="en-US" dirty="0"/>
              <a:t>Coaching the Development Team in organizational environments in which Scrum is not yet fully adopted and understood.</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87732"/>
            <a:ext cx="10364400" cy="1821530"/>
          </a:xfrm>
        </p:spPr>
        <p:txBody>
          <a:bodyPr/>
          <a:lstStyle/>
          <a:p>
            <a:r>
              <a:rPr lang="en-GB" dirty="0" smtClean="0"/>
              <a:t>Thank you</a:t>
            </a:r>
            <a:endParaRPr lang="en-GB" dirty="0"/>
          </a:p>
        </p:txBody>
      </p:sp>
      <p:sp>
        <p:nvSpPr>
          <p:cNvPr id="3" name="Subtitle 2"/>
          <p:cNvSpPr>
            <a:spLocks noGrp="1"/>
          </p:cNvSpPr>
          <p:nvPr>
            <p:ph type="subTitle" idx="1"/>
          </p:nvPr>
        </p:nvSpPr>
        <p:spPr>
          <a:xfrm>
            <a:off x="914400" y="3129367"/>
            <a:ext cx="10364400" cy="439200"/>
          </a:xfrm>
        </p:spPr>
        <p:txBody>
          <a:bodyPr/>
          <a:lstStyle/>
          <a:p>
            <a:pPr lvl="0"/>
            <a:r>
              <a:rPr lang="en-GB" dirty="0" smtClean="0"/>
              <a:t>QA hopes you enjoyed your course, </a:t>
            </a:r>
          </a:p>
          <a:p>
            <a:pPr lvl="0"/>
            <a:r>
              <a:rPr lang="en-GB" dirty="0" smtClean="0"/>
              <a:t>as much as we enjoyed teaching you.</a:t>
            </a:r>
            <a:endParaRPr lang="en-GB" dirty="0"/>
          </a:p>
        </p:txBody>
      </p:sp>
    </p:spTree>
    <p:extLst>
      <p:ext uri="{BB962C8B-B14F-4D97-AF65-F5344CB8AC3E}">
        <p14:creationId xmlns:p14="http://schemas.microsoft.com/office/powerpoint/2010/main" val="4012029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quarter" idx="15"/>
          </p:nvPr>
        </p:nvSpPr>
        <p:spPr/>
        <p:txBody>
          <a:bodyPr/>
          <a:lstStyle/>
          <a:p>
            <a:r>
              <a:rPr lang="en-US" dirty="0"/>
              <a:t> There are also supporting roles but these are not part of scrum itself but still Important to its success .e.g.</a:t>
            </a:r>
          </a:p>
          <a:p>
            <a:pPr lvl="1"/>
            <a:r>
              <a:rPr lang="en-US" dirty="0"/>
              <a:t>Subject matter experts</a:t>
            </a:r>
          </a:p>
          <a:p>
            <a:pPr lvl="1"/>
            <a:r>
              <a:rPr lang="en-US" dirty="0"/>
              <a:t>Business owner</a:t>
            </a:r>
          </a:p>
          <a:p>
            <a:pPr lvl="1"/>
            <a:r>
              <a:rPr lang="en-US" dirty="0"/>
              <a:t>Stake holders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33853" y="694155"/>
            <a:ext cx="7324294" cy="5469690"/>
          </a:xfrm>
          <a:prstGeom prst="rect">
            <a:avLst/>
          </a:prstGeom>
        </p:spPr>
      </p:pic>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5"/>
          </p:nvPr>
        </p:nvSpPr>
        <p:spPr/>
        <p:txBody>
          <a:bodyPr/>
          <a:lstStyle/>
          <a:p>
            <a:endParaRPr lang="en-US"/>
          </a:p>
        </p:txBody>
      </p:sp>
      <p:sp>
        <p:nvSpPr>
          <p:cNvPr id="7" name="TextBox 6"/>
          <p:cNvSpPr txBox="1"/>
          <p:nvPr/>
        </p:nvSpPr>
        <p:spPr>
          <a:xfrm>
            <a:off x="9993123" y="6316322"/>
            <a:ext cx="184666" cy="400110"/>
          </a:xfrm>
          <a:prstGeom prst="rect">
            <a:avLst/>
          </a:prstGeom>
          <a:solidFill>
            <a:srgbClr val="B9CDE5"/>
          </a:solidFill>
        </p:spPr>
        <p:txBody>
          <a:bodyPr wrap="none" rtlCol="0">
            <a:spAutoFit/>
          </a:bodyPr>
          <a:lstStyle/>
          <a:p>
            <a:endParaRPr lang="en-US" sz="2000" dirty="0" smtClean="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Scrum Master</a:t>
            </a:r>
          </a:p>
        </p:txBody>
      </p:sp>
      <p:sp>
        <p:nvSpPr>
          <p:cNvPr id="4" name="Text Placeholder 3"/>
          <p:cNvSpPr>
            <a:spLocks noGrp="1"/>
          </p:cNvSpPr>
          <p:nvPr>
            <p:ph type="body" sz="quarter" idx="15"/>
          </p:nvPr>
        </p:nvSpPr>
        <p:spPr/>
        <p:txBody>
          <a:bodyPr/>
          <a:lstStyle/>
          <a:p>
            <a:r>
              <a:rPr lang="en-US" dirty="0"/>
              <a:t>SCRUM Master is not a team/ project/ line manager.</a:t>
            </a:r>
          </a:p>
          <a:p>
            <a:r>
              <a:rPr lang="en-US" dirty="0"/>
              <a:t>SCRUM </a:t>
            </a:r>
            <a:r>
              <a:rPr lang="en-US" dirty="0" smtClean="0"/>
              <a:t>Master </a:t>
            </a:r>
            <a:r>
              <a:rPr lang="en-US" dirty="0"/>
              <a:t>has not the authority over the team members.</a:t>
            </a:r>
          </a:p>
          <a:p>
            <a:r>
              <a:rPr lang="en-US" dirty="0" smtClean="0"/>
              <a:t>SCRUM Master is </a:t>
            </a:r>
            <a:r>
              <a:rPr lang="en-US" dirty="0"/>
              <a:t>not necessarily a team member</a:t>
            </a:r>
          </a:p>
          <a:p>
            <a:r>
              <a:rPr lang="en-US" dirty="0" smtClean="0"/>
              <a:t>SCRUM Master is </a:t>
            </a:r>
            <a:r>
              <a:rPr lang="en-US" dirty="0"/>
              <a:t>not necessarily the most experienced team member</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r>
              <a:rPr lang="en-US" dirty="0"/>
              <a:t>SCRUM Master Facilitates the team</a:t>
            </a:r>
          </a:p>
          <a:p>
            <a:r>
              <a:rPr lang="en-US" dirty="0" smtClean="0"/>
              <a:t>SCRUM </a:t>
            </a:r>
            <a:r>
              <a:rPr lang="en-US" dirty="0"/>
              <a:t>Master Ensures SCRUM principles are implemented</a:t>
            </a:r>
          </a:p>
          <a:p>
            <a:r>
              <a:rPr lang="en-US" dirty="0"/>
              <a:t>SCRUM Master Resolves impediments</a:t>
            </a:r>
          </a:p>
          <a:p>
            <a:r>
              <a:rPr lang="en-US" dirty="0"/>
              <a:t>SCRUM Master Protects the team</a:t>
            </a:r>
          </a:p>
          <a:p>
            <a:r>
              <a:rPr lang="en-US" dirty="0"/>
              <a:t>SCRUM Masters Coaches the team</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 Product Owner</a:t>
            </a:r>
          </a:p>
        </p:txBody>
      </p:sp>
      <p:sp>
        <p:nvSpPr>
          <p:cNvPr id="5" name="Text Placeholder 4"/>
          <p:cNvSpPr>
            <a:spLocks noGrp="1"/>
          </p:cNvSpPr>
          <p:nvPr>
            <p:ph type="body" sz="quarter" idx="15"/>
          </p:nvPr>
        </p:nvSpPr>
        <p:spPr>
          <a:xfrm>
            <a:off x="413999" y="1544760"/>
            <a:ext cx="10626341" cy="4546800"/>
          </a:xfrm>
        </p:spPr>
        <p:txBody>
          <a:bodyPr/>
          <a:lstStyle/>
          <a:p>
            <a:pPr>
              <a:lnSpc>
                <a:spcPct val="120000"/>
              </a:lnSpc>
            </a:pPr>
            <a:r>
              <a:rPr lang="en-US" dirty="0"/>
              <a:t>As the name suggests, a Product Owner should own the product on behalf of the company.</a:t>
            </a:r>
          </a:p>
          <a:p>
            <a:pPr>
              <a:lnSpc>
                <a:spcPct val="120000"/>
              </a:lnSpc>
            </a:pPr>
            <a:r>
              <a:rPr lang="en-US" dirty="0"/>
              <a:t>The Product Owner is responsible for prioritizing the backlog during Scrum development, to ensure it’s up to par as more is learned about the system being built, its users, the team and so on.</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pPr>
              <a:lnSpc>
                <a:spcPct val="120000"/>
              </a:lnSpc>
            </a:pPr>
            <a:r>
              <a:rPr lang="en-US" dirty="0"/>
              <a:t>Product is responsible for writing for user stories</a:t>
            </a:r>
          </a:p>
          <a:p>
            <a:pPr>
              <a:lnSpc>
                <a:spcPct val="120000"/>
              </a:lnSpc>
            </a:pPr>
            <a:r>
              <a:rPr lang="en-US" dirty="0"/>
              <a:t>Product owner is one person responsible for collecting all information  from the stake holders and presenting it one </a:t>
            </a:r>
            <a:r>
              <a:rPr lang="en-US" dirty="0" err="1"/>
              <a:t>prioritised</a:t>
            </a:r>
            <a:r>
              <a:rPr lang="en-US" dirty="0"/>
              <a:t> list for the team to actually accomplish</a:t>
            </a:r>
          </a:p>
          <a:p>
            <a:pPr>
              <a:lnSpc>
                <a:spcPct val="120000"/>
              </a:lnSpc>
            </a:pPr>
            <a:r>
              <a:rPr lang="en-US" dirty="0"/>
              <a:t>They are the person to accept and reject the work done</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5"/>
          </p:nvPr>
        </p:nvSpPr>
        <p:spPr/>
        <p:txBody>
          <a:bodyPr/>
          <a:lstStyle/>
          <a:p>
            <a:pPr>
              <a:lnSpc>
                <a:spcPct val="120000"/>
              </a:lnSpc>
            </a:pPr>
            <a:r>
              <a:rPr lang="en-US" dirty="0"/>
              <a:t>The Product Owner must be knowledgeable i.e. they must have the  knowledge about the product and specially the user requirements</a:t>
            </a:r>
          </a:p>
          <a:p>
            <a:pPr>
              <a:lnSpc>
                <a:spcPct val="120000"/>
              </a:lnSpc>
            </a:pPr>
            <a:r>
              <a:rPr lang="en-US" dirty="0"/>
              <a:t>They must be empowered i.e. have the authority to accept or reject the product</a:t>
            </a:r>
          </a:p>
          <a:p>
            <a:pPr>
              <a:lnSpc>
                <a:spcPct val="120000"/>
              </a:lnSpc>
            </a:pPr>
            <a:r>
              <a:rPr lang="en-US" dirty="0"/>
              <a:t>The Product Owner is the person to mange the stake holder and sponsor expectations</a:t>
            </a:r>
          </a:p>
          <a:p>
            <a:pPr>
              <a:lnSpc>
                <a:spcPct val="120000"/>
              </a:lnSpc>
            </a:pPr>
            <a:r>
              <a:rPr lang="en-US" dirty="0"/>
              <a:t>Product Owner is responsible for Prioritizing the item in the product backlog</a:t>
            </a:r>
          </a:p>
          <a:p>
            <a:pPr>
              <a:lnSpc>
                <a:spcPct val="120000"/>
              </a:lnSpc>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190</TotalTime>
  <Words>1000</Words>
  <Application>Microsoft Office PowerPoint</Application>
  <PresentationFormat>Custom</PresentationFormat>
  <Paragraphs>77</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QAC_Powerpoint_Template</vt:lpstr>
      <vt:lpstr>Scrum Roles</vt:lpstr>
      <vt:lpstr>PowerPoint Presentation</vt:lpstr>
      <vt:lpstr>PowerPoint Presentation</vt:lpstr>
      <vt:lpstr>PowerPoint Presentation</vt:lpstr>
      <vt:lpstr>1. Scrum Master</vt:lpstr>
      <vt:lpstr>PowerPoint Presentation</vt:lpstr>
      <vt:lpstr>2. Product Owner</vt:lpstr>
      <vt:lpstr>PowerPoint Presentation</vt:lpstr>
      <vt:lpstr>PowerPoint Presentation</vt:lpstr>
      <vt:lpstr>PowerPoint Presentation</vt:lpstr>
      <vt:lpstr>PowerPoint Presentation</vt:lpstr>
      <vt:lpstr>PowerPoint Presentation</vt:lpstr>
      <vt:lpstr>PowerPoint Presentation</vt:lpstr>
      <vt:lpstr>3.The Development Team</vt:lpstr>
      <vt:lpstr>PowerPoint Presentation</vt:lpstr>
      <vt:lpstr>PowerPoint Presentation</vt:lpstr>
      <vt:lpstr>PowerPoint Presentation</vt:lpstr>
      <vt:lpstr>Development Team Size </vt:lpstr>
      <vt:lpstr>PowerPoint Presentation</vt:lpstr>
      <vt:lpstr>Scrum Master Service to the Product Owner</vt:lpstr>
      <vt:lpstr>Scrum Master Service to the Development Team</vt:lpstr>
      <vt:lpstr>Thank you</vt:lpstr>
    </vt:vector>
  </TitlesOfParts>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Shafeeq</cp:lastModifiedBy>
  <cp:revision>68</cp:revision>
  <dcterms:created xsi:type="dcterms:W3CDTF">2016-09-15T10:26:31Z</dcterms:created>
  <dcterms:modified xsi:type="dcterms:W3CDTF">2017-03-29T13:11:44Z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