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17"/>
  </p:notesMasterIdLst>
  <p:handoutMasterIdLst>
    <p:handoutMasterId r:id="rId18"/>
  </p:handoutMasterIdLst>
  <p:sldIdLst>
    <p:sldId id="268" r:id="rId2"/>
    <p:sldId id="269" r:id="rId3"/>
    <p:sldId id="270" r:id="rId4"/>
    <p:sldId id="271" r:id="rId5"/>
    <p:sldId id="272" r:id="rId6"/>
    <p:sldId id="274" r:id="rId7"/>
    <p:sldId id="276" r:id="rId8"/>
    <p:sldId id="277" r:id="rId9"/>
    <p:sldId id="288" r:id="rId10"/>
    <p:sldId id="280" r:id="rId11"/>
    <p:sldId id="289" r:id="rId12"/>
    <p:sldId id="284" r:id="rId13"/>
    <p:sldId id="290" r:id="rId14"/>
    <p:sldId id="287" r:id="rId15"/>
    <p:sldId id="264" r:id="rId16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454"/>
    <a:srgbClr val="000000"/>
    <a:srgbClr val="B9CDE5"/>
    <a:srgbClr val="00519C"/>
    <a:srgbClr val="004F9F"/>
    <a:srgbClr val="0070C0"/>
    <a:srgbClr val="0070AB"/>
    <a:srgbClr val="FF70C0"/>
    <a:srgbClr val="005AAB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1" autoAdjust="0"/>
  </p:normalViewPr>
  <p:slideViewPr>
    <p:cSldViewPr snapToGrid="0">
      <p:cViewPr>
        <p:scale>
          <a:sx n="72" d="100"/>
          <a:sy n="72" d="100"/>
        </p:scale>
        <p:origin x="-1936" y="-10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72" y="90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889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 smtClean="0"/>
              <a:t>Insert module title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smtClean="0"/>
              <a:t>MODULE X</a:t>
            </a:r>
          </a:p>
        </p:txBody>
      </p:sp>
      <p:pic>
        <p:nvPicPr>
          <p:cNvPr id="2" name="Picture 1" descr="QA Consulting - Tall Blue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03" y="5003340"/>
            <a:ext cx="2115994" cy="12570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54476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 dirty="0"/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54476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2pPr>
            <a:lvl3pPr marL="1143000" indent="-22860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3pPr>
            <a:lvl4pPr marL="1600200" indent="-22860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4pPr>
            <a:lvl5pPr marL="2057400" indent="-22860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 dirty="0"/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54476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54476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557588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557588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 smtClean="0"/>
              <a:t>Use images from the photography folder from the Central Repository&gt;image library on CWS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Course times/ objectives/summary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 smtClean="0"/>
              <a:t>Click to add diagram, smart art, table, video etc.</a:t>
            </a:r>
            <a:endParaRPr lang="en-GB" noProof="0" dirty="0"/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Diagram title goes here</a:t>
            </a:r>
            <a:endParaRPr lang="en-GB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 smtClean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  <a:prstGeom prst="rect">
            <a:avLst/>
          </a:prstGeo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13/02/17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/>
          <a:lstStyle/>
          <a:p>
            <a:fld id="{8EFBDC27-E420-4878-9EE6-7B9656D6442A}" type="datetimeFigureOut">
              <a:rPr lang="en-US" dirty="0"/>
              <a:t>13/02/17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  <p:sldLayoutId id="2147483719" r:id="rId8"/>
    <p:sldLayoutId id="2147483720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000"/>
        </a:spcBef>
        <a:spcAft>
          <a:spcPts val="1000"/>
        </a:spcAft>
        <a:buClr>
          <a:schemeClr val="tx1"/>
        </a:buClr>
        <a:buFont typeface="Arial" panose="020B0604020202020204" pitchFamily="34" charset="0"/>
        <a:buChar char="•"/>
        <a:defRPr sz="1800" b="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1000"/>
        </a:spcBef>
        <a:spcAft>
          <a:spcPts val="10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1000"/>
        </a:spcBef>
        <a:spcAft>
          <a:spcPts val="10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1000"/>
        </a:spcBef>
        <a:spcAft>
          <a:spcPts val="10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1000"/>
        </a:spcBef>
        <a:spcAft>
          <a:spcPts val="10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cap="none" dirty="0" smtClean="0"/>
              <a:t>Scrum Meetings</a:t>
            </a:r>
            <a:br>
              <a:rPr lang="en-GB" cap="none" dirty="0" smtClean="0"/>
            </a:br>
            <a:r>
              <a:rPr lang="en-GB" cap="none" dirty="0"/>
              <a:t>Scrum Ceremonies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03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5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Sprint Review meeting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At the end of the </a:t>
            </a:r>
            <a:r>
              <a:rPr lang="en-US" b="1" dirty="0">
                <a:solidFill>
                  <a:srgbClr val="00519C"/>
                </a:solidFill>
              </a:rPr>
              <a:t>sprint</a:t>
            </a:r>
            <a:r>
              <a:rPr lang="en-US" dirty="0"/>
              <a:t>, a sprint review meeting is held. 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This is a </a:t>
            </a:r>
            <a:r>
              <a:rPr lang="en-US" b="1" dirty="0">
                <a:solidFill>
                  <a:srgbClr val="00519C"/>
                </a:solidFill>
              </a:rPr>
              <a:t>four hour </a:t>
            </a:r>
            <a:r>
              <a:rPr lang="en-US" dirty="0"/>
              <a:t>time-boxed meeting for </a:t>
            </a:r>
            <a:r>
              <a:rPr lang="en-US" b="1" dirty="0">
                <a:solidFill>
                  <a:srgbClr val="00519C"/>
                </a:solidFill>
              </a:rPr>
              <a:t>one month sprints</a:t>
            </a:r>
            <a:r>
              <a:rPr lang="en-US" dirty="0"/>
              <a:t>. 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For sprints of lesser duration, allocate proportionately less of the total sprint length to this meeting (for example, two weeks would be a two-hour sprint review). </a:t>
            </a:r>
            <a:endParaRPr lang="en-US" dirty="0" smtClean="0"/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During the </a:t>
            </a:r>
            <a:r>
              <a:rPr lang="en-US" b="1" dirty="0">
                <a:solidFill>
                  <a:srgbClr val="00519C"/>
                </a:solidFill>
              </a:rPr>
              <a:t>Sprint Review</a:t>
            </a:r>
            <a:r>
              <a:rPr lang="en-US" dirty="0"/>
              <a:t>, the </a:t>
            </a:r>
            <a:r>
              <a:rPr lang="en-US" b="1" dirty="0">
                <a:solidFill>
                  <a:srgbClr val="00519C"/>
                </a:solidFill>
              </a:rPr>
              <a:t>Scrum TEAM </a:t>
            </a:r>
            <a:r>
              <a:rPr lang="en-US" dirty="0"/>
              <a:t>and </a:t>
            </a:r>
            <a:r>
              <a:rPr lang="en-US" b="1" dirty="0">
                <a:solidFill>
                  <a:srgbClr val="00519C"/>
                </a:solidFill>
              </a:rPr>
              <a:t>stakeholders</a:t>
            </a:r>
            <a:r>
              <a:rPr lang="en-US" dirty="0"/>
              <a:t> collaborate about what was just done. 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Based on that and changes to the Product Backlog during the Sprint, they collaborate about what are the next things that could be done. 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79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+mj-lt"/>
              <a:buAutoNum type="arabicPeriod" startAt="6"/>
            </a:pPr>
            <a:r>
              <a:rPr lang="en-US" dirty="0"/>
              <a:t>This is an informal meeting, with the presentation of the functionality intended to foster collaboration about what to do next. </a:t>
            </a:r>
          </a:p>
          <a:p>
            <a:pPr>
              <a:lnSpc>
                <a:spcPct val="120000"/>
              </a:lnSpc>
              <a:buFont typeface="+mj-lt"/>
              <a:buAutoNum type="arabicPeriod" startAt="6"/>
            </a:pPr>
            <a:r>
              <a:rPr lang="en-US" dirty="0"/>
              <a:t>The </a:t>
            </a:r>
            <a:r>
              <a:rPr lang="en-US" b="1" dirty="0">
                <a:solidFill>
                  <a:srgbClr val="00519C"/>
                </a:solidFill>
              </a:rPr>
              <a:t>Product Owner </a:t>
            </a:r>
            <a:r>
              <a:rPr lang="en-US" dirty="0"/>
              <a:t>identifies what has been done and what hasn’t been done. </a:t>
            </a:r>
          </a:p>
          <a:p>
            <a:pPr>
              <a:lnSpc>
                <a:spcPct val="120000"/>
              </a:lnSpc>
              <a:buFont typeface="+mj-lt"/>
              <a:buAutoNum type="arabicPeriod" startAt="6"/>
            </a:pPr>
            <a:r>
              <a:rPr lang="en-US" b="1" dirty="0">
                <a:solidFill>
                  <a:srgbClr val="00519C"/>
                </a:solidFill>
              </a:rPr>
              <a:t>The TEAM </a:t>
            </a:r>
            <a:r>
              <a:rPr lang="en-US" dirty="0"/>
              <a:t>discusses what went well during the </a:t>
            </a:r>
            <a:r>
              <a:rPr lang="en-US" b="1" dirty="0">
                <a:solidFill>
                  <a:srgbClr val="00519C"/>
                </a:solidFill>
              </a:rPr>
              <a:t>Sprint</a:t>
            </a:r>
            <a:r>
              <a:rPr lang="en-US" dirty="0"/>
              <a:t> and what problems it ran into, and how it solved these problems. </a:t>
            </a:r>
          </a:p>
          <a:p>
            <a:pPr>
              <a:lnSpc>
                <a:spcPct val="120000"/>
              </a:lnSpc>
              <a:buFont typeface="+mj-lt"/>
              <a:buAutoNum type="arabicPeriod" startAt="6"/>
            </a:pPr>
            <a:r>
              <a:rPr lang="en-US" b="1" dirty="0">
                <a:solidFill>
                  <a:srgbClr val="00519C"/>
                </a:solidFill>
              </a:rPr>
              <a:t>The TEAM</a:t>
            </a:r>
            <a:r>
              <a:rPr lang="en-US" dirty="0"/>
              <a:t> then demonstrates the work that is done and answers questions. </a:t>
            </a:r>
            <a:endParaRPr lang="en-US" dirty="0" smtClean="0"/>
          </a:p>
          <a:p>
            <a:pPr>
              <a:lnSpc>
                <a:spcPct val="120000"/>
              </a:lnSpc>
              <a:buFont typeface="+mj-lt"/>
              <a:buAutoNum type="arabicPeriod" startAt="6"/>
            </a:pPr>
            <a:r>
              <a:rPr lang="en-US" b="1" dirty="0">
                <a:solidFill>
                  <a:srgbClr val="00519C"/>
                </a:solidFill>
              </a:rPr>
              <a:t>The Product Owner </a:t>
            </a:r>
            <a:r>
              <a:rPr lang="en-US" dirty="0"/>
              <a:t>then discusses the </a:t>
            </a:r>
            <a:r>
              <a:rPr lang="en-US" b="1" dirty="0">
                <a:solidFill>
                  <a:srgbClr val="00519C"/>
                </a:solidFill>
              </a:rPr>
              <a:t>Product Backlog </a:t>
            </a:r>
            <a:r>
              <a:rPr lang="en-US" dirty="0"/>
              <a:t>as it stands. </a:t>
            </a:r>
          </a:p>
          <a:p>
            <a:pPr>
              <a:lnSpc>
                <a:spcPct val="120000"/>
              </a:lnSpc>
              <a:buFont typeface="+mj-lt"/>
              <a:buAutoNum type="arabicPeriod" startAt="6"/>
            </a:pPr>
            <a:r>
              <a:rPr lang="en-US" dirty="0"/>
              <a:t>He / she projects likely completion dates with various </a:t>
            </a:r>
            <a:r>
              <a:rPr lang="en-US" b="1" dirty="0">
                <a:solidFill>
                  <a:srgbClr val="00519C"/>
                </a:solidFill>
              </a:rPr>
              <a:t>velocity</a:t>
            </a:r>
            <a:r>
              <a:rPr lang="en-US" dirty="0"/>
              <a:t> assumptions. </a:t>
            </a:r>
          </a:p>
          <a:p>
            <a:pPr>
              <a:lnSpc>
                <a:spcPct val="120000"/>
              </a:lnSpc>
              <a:buFont typeface="+mj-lt"/>
              <a:buAutoNum type="arabicPeriod" startAt="6"/>
            </a:pPr>
            <a:r>
              <a:rPr lang="en-US" dirty="0"/>
              <a:t>The </a:t>
            </a:r>
            <a:r>
              <a:rPr lang="en-US" b="1" dirty="0">
                <a:solidFill>
                  <a:srgbClr val="00519C"/>
                </a:solidFill>
              </a:rPr>
              <a:t>Sprint Review </a:t>
            </a:r>
            <a:r>
              <a:rPr lang="en-US" dirty="0"/>
              <a:t>provides valuable input to subsequent </a:t>
            </a:r>
            <a:r>
              <a:rPr lang="en-US" b="1" dirty="0">
                <a:solidFill>
                  <a:srgbClr val="00519C"/>
                </a:solidFill>
              </a:rPr>
              <a:t>Sprint Planning meeting. </a:t>
            </a:r>
          </a:p>
          <a:p>
            <a:pPr>
              <a:lnSpc>
                <a:spcPct val="120000"/>
              </a:lnSpc>
              <a:buFont typeface="+mj-lt"/>
              <a:buAutoNum type="arabicPeriod" startAt="6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7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Sprint Retrospective meeting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No matter how good a </a:t>
            </a:r>
            <a:r>
              <a:rPr lang="en-US" b="1" dirty="0">
                <a:solidFill>
                  <a:srgbClr val="00519C"/>
                </a:solidFill>
              </a:rPr>
              <a:t>Scrum TEAM </a:t>
            </a:r>
            <a:r>
              <a:rPr lang="en-US" dirty="0"/>
              <a:t>is, there is always opportunity to improve. 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Although a good Scrum TEAM will be constantly looking for improvement opportunities, </a:t>
            </a:r>
            <a:r>
              <a:rPr lang="en-US" b="1" dirty="0">
                <a:solidFill>
                  <a:srgbClr val="00519C"/>
                </a:solidFill>
              </a:rPr>
              <a:t>The TEAM </a:t>
            </a:r>
            <a:r>
              <a:rPr lang="en-US" dirty="0"/>
              <a:t>should set aside a brief, dedicated period at the end of each sprint to deliberately reflect on how they are doing and to find ways to improve. 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This occurs during the </a:t>
            </a:r>
            <a:r>
              <a:rPr lang="en-US" b="1" dirty="0">
                <a:solidFill>
                  <a:srgbClr val="00519C"/>
                </a:solidFill>
              </a:rPr>
              <a:t>Sprint Retrospective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The sprint retrospective is usually the last thing done in a sprint. 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Many TEAMs will do it immediately after the sprint review. 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The entire </a:t>
            </a:r>
            <a:r>
              <a:rPr lang="en-US" b="1" dirty="0">
                <a:solidFill>
                  <a:srgbClr val="00519C"/>
                </a:solidFill>
              </a:rPr>
              <a:t>TEAM</a:t>
            </a:r>
            <a:r>
              <a:rPr lang="en-US" dirty="0"/>
              <a:t>, including both the </a:t>
            </a:r>
            <a:r>
              <a:rPr lang="en-US" b="1" dirty="0" err="1">
                <a:solidFill>
                  <a:srgbClr val="00519C"/>
                </a:solidFill>
              </a:rPr>
              <a:t>ScrumMaster</a:t>
            </a:r>
            <a:r>
              <a:rPr lang="en-US" dirty="0"/>
              <a:t> and the </a:t>
            </a:r>
            <a:r>
              <a:rPr lang="en-US" b="1" dirty="0">
                <a:solidFill>
                  <a:srgbClr val="00519C"/>
                </a:solidFill>
              </a:rPr>
              <a:t>product owner </a:t>
            </a:r>
            <a:r>
              <a:rPr lang="en-US" dirty="0"/>
              <a:t>should participate. 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65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+mj-lt"/>
              <a:buAutoNum type="arabicPeriod" startAt="7"/>
            </a:pPr>
            <a:r>
              <a:rPr lang="en-US" dirty="0"/>
              <a:t>After the </a:t>
            </a:r>
            <a:r>
              <a:rPr lang="en-US" b="1" dirty="0">
                <a:solidFill>
                  <a:srgbClr val="00519C"/>
                </a:solidFill>
              </a:rPr>
              <a:t>Sprint Review </a:t>
            </a:r>
            <a:r>
              <a:rPr lang="en-US" dirty="0"/>
              <a:t>and prior to the next </a:t>
            </a:r>
            <a:r>
              <a:rPr lang="en-US" b="1" dirty="0">
                <a:solidFill>
                  <a:srgbClr val="00519C"/>
                </a:solidFill>
              </a:rPr>
              <a:t>Sprint Planning meeting</a:t>
            </a:r>
            <a:r>
              <a:rPr lang="en-US" dirty="0"/>
              <a:t>, the </a:t>
            </a:r>
            <a:r>
              <a:rPr lang="en-US" b="1" dirty="0">
                <a:solidFill>
                  <a:srgbClr val="00519C"/>
                </a:solidFill>
              </a:rPr>
              <a:t>Scrum TEAM </a:t>
            </a:r>
            <a:r>
              <a:rPr lang="en-US" dirty="0"/>
              <a:t>has a </a:t>
            </a:r>
            <a:r>
              <a:rPr lang="en-US" b="1" dirty="0">
                <a:solidFill>
                  <a:srgbClr val="00519C"/>
                </a:solidFill>
              </a:rPr>
              <a:t>Sprint Retrospective meeting. </a:t>
            </a:r>
          </a:p>
          <a:p>
            <a:pPr>
              <a:lnSpc>
                <a:spcPct val="120000"/>
              </a:lnSpc>
              <a:buFont typeface="+mj-lt"/>
              <a:buAutoNum type="arabicPeriod" startAt="7"/>
            </a:pPr>
            <a:r>
              <a:rPr lang="en-US" dirty="0"/>
              <a:t>This is a </a:t>
            </a:r>
            <a:r>
              <a:rPr lang="en-US" b="1" dirty="0">
                <a:solidFill>
                  <a:srgbClr val="00519C"/>
                </a:solidFill>
              </a:rPr>
              <a:t>three hour</a:t>
            </a:r>
            <a:r>
              <a:rPr lang="en-US" dirty="0"/>
              <a:t>, time-boxed meeting for monthly </a:t>
            </a:r>
            <a:r>
              <a:rPr lang="en-US" b="1" dirty="0">
                <a:solidFill>
                  <a:srgbClr val="00519C"/>
                </a:solidFill>
              </a:rPr>
              <a:t>Sprints</a:t>
            </a:r>
            <a:r>
              <a:rPr lang="en-US" dirty="0"/>
              <a:t> (allocate proportionately less of the total Sprint length to this meeting). </a:t>
            </a:r>
          </a:p>
          <a:p>
            <a:pPr>
              <a:lnSpc>
                <a:spcPct val="120000"/>
              </a:lnSpc>
              <a:buFont typeface="+mj-lt"/>
              <a:buAutoNum type="arabicPeriod" startAt="7"/>
            </a:pPr>
            <a:r>
              <a:rPr lang="en-US" dirty="0"/>
              <a:t>The purpose of the </a:t>
            </a:r>
            <a:r>
              <a:rPr lang="en-US" b="1" dirty="0">
                <a:solidFill>
                  <a:srgbClr val="00519C"/>
                </a:solidFill>
              </a:rPr>
              <a:t>Retrospective Meeting </a:t>
            </a:r>
            <a:r>
              <a:rPr lang="en-US" dirty="0"/>
              <a:t>is to inspect how the last Sprint went in regards to people, relationships, process and tools. </a:t>
            </a:r>
          </a:p>
          <a:p>
            <a:pPr>
              <a:lnSpc>
                <a:spcPct val="120000"/>
              </a:lnSpc>
              <a:buFont typeface="+mj-lt"/>
              <a:buAutoNum type="arabicPeriod" startAt="7"/>
            </a:pPr>
            <a:endParaRPr lang="en-US" dirty="0"/>
          </a:p>
          <a:p>
            <a:pPr>
              <a:lnSpc>
                <a:spcPct val="120000"/>
              </a:lnSpc>
              <a:buFont typeface="+mj-lt"/>
              <a:buAutoNum type="arabicPeriod" startAt="7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06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Key elements of the Sprint Retrospective are</a:t>
            </a:r>
            <a:r>
              <a:rPr lang="en-US" dirty="0" smtClean="0"/>
              <a:t>: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Process improvements are made at end of every Sprint - ensures that the project TEAM is always improving the way it works.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>
                <a:solidFill>
                  <a:srgbClr val="00519C"/>
                </a:solidFill>
              </a:rPr>
              <a:t>Retrospective</a:t>
            </a:r>
            <a:r>
              <a:rPr lang="en-US" dirty="0"/>
              <a:t> is a collaborative process between all members of </a:t>
            </a:r>
            <a:r>
              <a:rPr lang="en-US" b="1" dirty="0">
                <a:solidFill>
                  <a:srgbClr val="00519C"/>
                </a:solidFill>
              </a:rPr>
              <a:t>the TEAM, the Product Owner, and the </a:t>
            </a:r>
            <a:r>
              <a:rPr lang="en-US" b="1" dirty="0" err="1">
                <a:solidFill>
                  <a:srgbClr val="00519C"/>
                </a:solidFill>
              </a:rPr>
              <a:t>ScrumMaster</a:t>
            </a:r>
            <a:r>
              <a:rPr lang="en-US" b="1" dirty="0">
                <a:solidFill>
                  <a:srgbClr val="00519C"/>
                </a:solidFill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All </a:t>
            </a:r>
            <a:r>
              <a:rPr lang="en-US" b="1" dirty="0">
                <a:solidFill>
                  <a:srgbClr val="00519C"/>
                </a:solidFill>
              </a:rPr>
              <a:t>TEAM</a:t>
            </a:r>
            <a:r>
              <a:rPr lang="en-US" dirty="0"/>
              <a:t> members identify what went well and what can be improved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err="1" smtClean="0">
                <a:solidFill>
                  <a:srgbClr val="00519C"/>
                </a:solidFill>
              </a:rPr>
              <a:t>ScrumMaster</a:t>
            </a:r>
            <a:r>
              <a:rPr lang="en-US" dirty="0" smtClean="0"/>
              <a:t> </a:t>
            </a:r>
            <a:r>
              <a:rPr lang="en-US" dirty="0" err="1"/>
              <a:t>prioritises</a:t>
            </a:r>
            <a:r>
              <a:rPr lang="en-US" dirty="0"/>
              <a:t> actions and lessons learnt based on </a:t>
            </a:r>
            <a:r>
              <a:rPr lang="en-US" b="1" dirty="0">
                <a:solidFill>
                  <a:srgbClr val="00519C"/>
                </a:solidFill>
              </a:rPr>
              <a:t>TEAM</a:t>
            </a:r>
            <a:r>
              <a:rPr lang="en-US" dirty="0"/>
              <a:t> direction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Helps the TEAM formation and bonding as any areas of conflict can be identified and dealt with.</a:t>
            </a:r>
          </a:p>
        </p:txBody>
      </p:sp>
    </p:spTree>
    <p:extLst>
      <p:ext uri="{BB962C8B-B14F-4D97-AF65-F5344CB8AC3E}">
        <p14:creationId xmlns:p14="http://schemas.microsoft.com/office/powerpoint/2010/main" val="452968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87732"/>
            <a:ext cx="10364400" cy="1821530"/>
          </a:xfrm>
        </p:spPr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129367"/>
            <a:ext cx="10364400" cy="439200"/>
          </a:xfrm>
        </p:spPr>
        <p:txBody>
          <a:bodyPr/>
          <a:lstStyle/>
          <a:p>
            <a:pPr lvl="0"/>
            <a:r>
              <a:rPr lang="en-GB" dirty="0" smtClean="0"/>
              <a:t>QA hopes you enjoyed your course, </a:t>
            </a:r>
          </a:p>
          <a:p>
            <a:pPr lvl="0"/>
            <a:r>
              <a:rPr lang="en-GB" dirty="0" smtClean="0"/>
              <a:t>as much as we enjoyed teaching you.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029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Sprint Planning Meeting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The Sprint Planning meeting is when the iteration ( Sprint) is planned</a:t>
            </a:r>
          </a:p>
          <a:p>
            <a:pPr>
              <a:lnSpc>
                <a:spcPct val="120000"/>
              </a:lnSpc>
            </a:pPr>
            <a:r>
              <a:rPr lang="en-US" dirty="0"/>
              <a:t>It is time-boxed to eight hours for a one month Sprint.</a:t>
            </a:r>
          </a:p>
          <a:p>
            <a:pPr>
              <a:lnSpc>
                <a:spcPct val="120000"/>
              </a:lnSpc>
            </a:pPr>
            <a:r>
              <a:rPr lang="en-US" dirty="0"/>
              <a:t>For shorter Sprints allocate proportionately less of the total Sprint length to this meeting (for example, two weeks would be a four-hour Sprint Planning Meeting).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30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13999" y="1544760"/>
            <a:ext cx="9735091" cy="4546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The Sprint Planning Meeting consists of two parts.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The first part is ,what will be done in the sprint is decided upon. 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The second part (a four-hour time-box for a monthly sprint) is when the TEAM figures out how it is going to build this functionality into a product increment during the Sprint.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20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6814584" y="1093619"/>
            <a:ext cx="515155" cy="998112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So </a:t>
            </a:r>
            <a:r>
              <a:rPr lang="en-US" sz="2400" dirty="0"/>
              <a:t>there re two parts of the sprint meeting </a:t>
            </a:r>
            <a:r>
              <a:rPr lang="en-US" sz="2400" b="1" dirty="0">
                <a:solidFill>
                  <a:srgbClr val="00519C"/>
                </a:solidFill>
              </a:rPr>
              <a:t>“</a:t>
            </a:r>
            <a:r>
              <a:rPr lang="en-US" sz="2400" b="1" dirty="0" smtClean="0">
                <a:solidFill>
                  <a:srgbClr val="00519C"/>
                </a:solidFill>
              </a:rPr>
              <a:t>What”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519C"/>
                </a:solidFill>
              </a:rPr>
              <a:t>“How”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8619369" y="2686624"/>
            <a:ext cx="515155" cy="998112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64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Part 1</a:t>
            </a:r>
            <a:r>
              <a:rPr lang="de-DE" dirty="0" smtClean="0"/>
              <a:t>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In first part, the product owner presents the top priority </a:t>
            </a:r>
            <a:r>
              <a:rPr lang="en-US" i="1" dirty="0"/>
              <a:t>product backlog </a:t>
            </a:r>
            <a:r>
              <a:rPr lang="en-US" dirty="0"/>
              <a:t>to the TEAM. 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They work together to figure out what functionality is to be developed during the next sprint.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The input to this meeting is the </a:t>
            </a:r>
            <a:r>
              <a:rPr lang="en-US" b="1" dirty="0">
                <a:solidFill>
                  <a:srgbClr val="00519C"/>
                </a:solidFill>
              </a:rPr>
              <a:t>product backlog</a:t>
            </a:r>
            <a:r>
              <a:rPr lang="en-US" dirty="0"/>
              <a:t>, the </a:t>
            </a:r>
            <a:r>
              <a:rPr lang="en-US" b="1" dirty="0">
                <a:solidFill>
                  <a:srgbClr val="00519C"/>
                </a:solidFill>
              </a:rPr>
              <a:t>latest increment</a:t>
            </a:r>
            <a:r>
              <a:rPr lang="en-US" dirty="0"/>
              <a:t> of product, the </a:t>
            </a:r>
            <a:r>
              <a:rPr lang="en-US" b="1" dirty="0">
                <a:solidFill>
                  <a:srgbClr val="00519C"/>
                </a:solidFill>
              </a:rPr>
              <a:t>capacity of the TEAM</a:t>
            </a:r>
            <a:r>
              <a:rPr lang="en-US" dirty="0"/>
              <a:t>, and </a:t>
            </a:r>
            <a:r>
              <a:rPr lang="en-US" b="1" dirty="0">
                <a:solidFill>
                  <a:srgbClr val="00519C"/>
                </a:solidFill>
              </a:rPr>
              <a:t>past performance</a:t>
            </a:r>
            <a:r>
              <a:rPr lang="en-US" dirty="0"/>
              <a:t> of the TEAM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The amount of backlog the TEAM selects, is solely up to the TEAM. 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Only the TEAM can assess what it can accomplish over the upcoming Sprint.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Having selected the Product Backlog, a Sprint Goal is crafted 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>
                <a:solidFill>
                  <a:srgbClr val="00519C"/>
                </a:solidFill>
              </a:rPr>
              <a:t>Sprint Goal </a:t>
            </a:r>
            <a:r>
              <a:rPr lang="en-US" dirty="0"/>
              <a:t>is an objective that will be met through the implementation of the Product Backlog. 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This is a statement that provides guidance to the TEAM on why it is building the increment. 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endParaRPr lang="en-US" dirty="0"/>
          </a:p>
          <a:p>
            <a:pPr>
              <a:lnSpc>
                <a:spcPct val="11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110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Part 2</a:t>
            </a:r>
            <a:r>
              <a:rPr lang="de-DE" dirty="0" smtClean="0"/>
              <a:t>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13999" y="1544760"/>
            <a:ext cx="11085725" cy="4546800"/>
          </a:xfrm>
        </p:spPr>
        <p:txBody>
          <a:bodyPr/>
          <a:lstStyle/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In the </a:t>
            </a:r>
            <a:r>
              <a:rPr lang="en-US" b="1" dirty="0">
                <a:solidFill>
                  <a:srgbClr val="00519C"/>
                </a:solidFill>
              </a:rPr>
              <a:t>Second Part </a:t>
            </a:r>
            <a:r>
              <a:rPr lang="en-US" dirty="0"/>
              <a:t>of the sprint planning meeting, the TEAM addresses the question of </a:t>
            </a:r>
            <a:r>
              <a:rPr lang="en-US" b="1" dirty="0">
                <a:solidFill>
                  <a:srgbClr val="00519C"/>
                </a:solidFill>
              </a:rPr>
              <a:t>“how?” 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During the </a:t>
            </a:r>
            <a:r>
              <a:rPr lang="en-US" b="1" dirty="0">
                <a:solidFill>
                  <a:srgbClr val="00519C"/>
                </a:solidFill>
              </a:rPr>
              <a:t>Second Part </a:t>
            </a:r>
            <a:r>
              <a:rPr lang="en-US" dirty="0"/>
              <a:t>of the sprint planning meeting (four hour time-box for a monthly sprint), the TEAM figures out how it will turn the product backlog selected during sprint planning meeting (what) into an increment. The TEAM usually starts by designing the work. 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While designing, the TEAM identifies tasks. 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These tasks are the detailed pieces of work needed to convert the </a:t>
            </a:r>
            <a:r>
              <a:rPr lang="en-US" b="1" dirty="0">
                <a:solidFill>
                  <a:srgbClr val="00519C"/>
                </a:solidFill>
              </a:rPr>
              <a:t>Product Backlog </a:t>
            </a:r>
            <a:r>
              <a:rPr lang="en-US" dirty="0"/>
              <a:t>into </a:t>
            </a:r>
            <a:r>
              <a:rPr lang="en-US" b="1" dirty="0">
                <a:solidFill>
                  <a:srgbClr val="00519C"/>
                </a:solidFill>
              </a:rPr>
              <a:t>Working Software. 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Tasks should have decomposed so they can be done in less than one day. 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This task list is called the </a:t>
            </a:r>
            <a:r>
              <a:rPr lang="en-US" b="1" dirty="0">
                <a:solidFill>
                  <a:srgbClr val="00519C"/>
                </a:solidFill>
              </a:rPr>
              <a:t>Sprint Backlog</a:t>
            </a:r>
            <a:r>
              <a:rPr lang="en-US" dirty="0"/>
              <a:t>.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429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+mj-lt"/>
              <a:buAutoNum type="arabicPeriod" startAt="8"/>
            </a:pPr>
            <a:r>
              <a:rPr lang="en-US" dirty="0"/>
              <a:t>The </a:t>
            </a:r>
            <a:r>
              <a:rPr lang="en-US" b="1" dirty="0">
                <a:solidFill>
                  <a:srgbClr val="00519C"/>
                </a:solidFill>
              </a:rPr>
              <a:t>Product Owner</a:t>
            </a:r>
            <a:r>
              <a:rPr lang="en-US" dirty="0"/>
              <a:t> is present during the second part of the </a:t>
            </a:r>
            <a:r>
              <a:rPr lang="en-US" b="1" dirty="0">
                <a:solidFill>
                  <a:srgbClr val="00519C"/>
                </a:solidFill>
              </a:rPr>
              <a:t>Sprint planning </a:t>
            </a:r>
            <a:r>
              <a:rPr lang="en-US" dirty="0"/>
              <a:t>meeting to clarify the Product Backlog and to help make trade-offs. </a:t>
            </a:r>
          </a:p>
          <a:p>
            <a:pPr>
              <a:lnSpc>
                <a:spcPct val="120000"/>
              </a:lnSpc>
              <a:buFont typeface="+mj-lt"/>
              <a:buAutoNum type="arabicPeriod" startAt="8"/>
            </a:pPr>
            <a:r>
              <a:rPr lang="en-US" dirty="0"/>
              <a:t>If the TEAM determines that it has too much or too little work, it may renegotiate the </a:t>
            </a:r>
            <a:r>
              <a:rPr lang="en-US" b="1" dirty="0">
                <a:solidFill>
                  <a:srgbClr val="00519C"/>
                </a:solidFill>
              </a:rPr>
              <a:t>Product Backlog </a:t>
            </a:r>
            <a:r>
              <a:rPr lang="en-US" dirty="0"/>
              <a:t>with the </a:t>
            </a:r>
            <a:r>
              <a:rPr lang="en-US" b="1" dirty="0">
                <a:solidFill>
                  <a:srgbClr val="00519C"/>
                </a:solidFill>
              </a:rPr>
              <a:t>Product Owner</a:t>
            </a:r>
            <a:r>
              <a:rPr lang="en-US" dirty="0"/>
              <a:t>. </a:t>
            </a:r>
          </a:p>
          <a:p>
            <a:pPr>
              <a:lnSpc>
                <a:spcPct val="120000"/>
              </a:lnSpc>
              <a:buFont typeface="+mj-lt"/>
              <a:buAutoNum type="arabicPeriod" startAt="8"/>
            </a:pPr>
            <a:r>
              <a:rPr lang="en-US" dirty="0"/>
              <a:t>The TEAM may also invite other people to attend in order to provide technical or domain advice. </a:t>
            </a:r>
          </a:p>
          <a:p>
            <a:pPr>
              <a:lnSpc>
                <a:spcPct val="120000"/>
              </a:lnSpc>
              <a:buFont typeface="+mj-lt"/>
              <a:buAutoNum type="arabicPeriod" startAt="8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6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14000" y="1544760"/>
            <a:ext cx="9278327" cy="4546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Each TEAM meets daily for a 15-minute inspect and adapt meeting called the </a:t>
            </a:r>
            <a:r>
              <a:rPr lang="en-US" b="1" dirty="0">
                <a:solidFill>
                  <a:srgbClr val="00519C"/>
                </a:solidFill>
              </a:rPr>
              <a:t>daily scrum</a:t>
            </a:r>
            <a:r>
              <a:rPr lang="en-US" dirty="0"/>
              <a:t>. The </a:t>
            </a:r>
            <a:r>
              <a:rPr lang="en-US" b="1" dirty="0">
                <a:solidFill>
                  <a:srgbClr val="00519C"/>
                </a:solidFill>
              </a:rPr>
              <a:t>Daily scrum </a:t>
            </a:r>
            <a:r>
              <a:rPr lang="en-US" dirty="0"/>
              <a:t>is at the same time and same place throughout the sprints. During the meeting, each TEAM member explains: 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What he/she has accomplished since the last meeting.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What he/she is going to do before the next meeting.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What obstacles are in his or her way. </a:t>
            </a:r>
            <a:endParaRPr lang="en-US" dirty="0" smtClean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Daily Scrums improve communications, eliminate other meetings, identify and remove impediments to development, highlight and promote quick decision-making, and improve everyone's level of project knowledge. 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 err="1">
                <a:solidFill>
                  <a:srgbClr val="00519C"/>
                </a:solidFill>
              </a:rPr>
              <a:t>ScrumMaster</a:t>
            </a:r>
            <a:r>
              <a:rPr lang="en-US" b="1" dirty="0">
                <a:solidFill>
                  <a:srgbClr val="00519C"/>
                </a:solidFill>
              </a:rPr>
              <a:t> </a:t>
            </a:r>
            <a:r>
              <a:rPr lang="en-US" dirty="0"/>
              <a:t>ensures that the TEAM has the meeting. 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Daily Scrum meeting </a:t>
            </a:r>
          </a:p>
        </p:txBody>
      </p:sp>
    </p:spTree>
    <p:extLst>
      <p:ext uri="{BB962C8B-B14F-4D97-AF65-F5344CB8AC3E}">
        <p14:creationId xmlns:p14="http://schemas.microsoft.com/office/powerpoint/2010/main" val="569869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14000" y="1544760"/>
            <a:ext cx="10168568" cy="4546800"/>
          </a:xfrm>
        </p:spPr>
        <p:txBody>
          <a:bodyPr/>
          <a:lstStyle/>
          <a:p>
            <a:pPr>
              <a:lnSpc>
                <a:spcPct val="120000"/>
              </a:lnSpc>
              <a:buFont typeface="+mj-lt"/>
              <a:buAutoNum type="arabicPeriod" startAt="6"/>
            </a:pPr>
            <a:r>
              <a:rPr lang="en-US" dirty="0"/>
              <a:t>The TEAM is responsible for conducting the </a:t>
            </a:r>
            <a:r>
              <a:rPr lang="en-US" b="1" dirty="0">
                <a:solidFill>
                  <a:srgbClr val="00519C"/>
                </a:solidFill>
              </a:rPr>
              <a:t>Daily Scrum</a:t>
            </a:r>
            <a:r>
              <a:rPr lang="en-US" dirty="0"/>
              <a:t>. </a:t>
            </a:r>
          </a:p>
          <a:p>
            <a:pPr>
              <a:lnSpc>
                <a:spcPct val="120000"/>
              </a:lnSpc>
              <a:buFont typeface="+mj-lt"/>
              <a:buAutoNum type="arabicPeriod" startAt="6"/>
            </a:pPr>
            <a:r>
              <a:rPr lang="en-US" dirty="0"/>
              <a:t>The </a:t>
            </a:r>
            <a:r>
              <a:rPr lang="en-US" b="1" dirty="0" err="1">
                <a:solidFill>
                  <a:srgbClr val="00519C"/>
                </a:solidFill>
              </a:rPr>
              <a:t>ScrumMaster</a:t>
            </a:r>
            <a:r>
              <a:rPr lang="en-US" dirty="0"/>
              <a:t> teaches the TEAM to keep the </a:t>
            </a:r>
            <a:r>
              <a:rPr lang="en-US" b="1" dirty="0">
                <a:solidFill>
                  <a:srgbClr val="00519C"/>
                </a:solidFill>
              </a:rPr>
              <a:t>Daily Scrum </a:t>
            </a:r>
            <a:r>
              <a:rPr lang="en-US" dirty="0"/>
              <a:t>short by enforcing the rules and making sure that people speak briefly. </a:t>
            </a:r>
          </a:p>
          <a:p>
            <a:pPr>
              <a:lnSpc>
                <a:spcPct val="120000"/>
              </a:lnSpc>
              <a:buFont typeface="+mj-lt"/>
              <a:buAutoNum type="arabicPeriod" startAt="6"/>
            </a:pPr>
            <a:r>
              <a:rPr lang="en-US" dirty="0"/>
              <a:t>The </a:t>
            </a:r>
            <a:r>
              <a:rPr lang="en-US" b="1" dirty="0" err="1">
                <a:solidFill>
                  <a:srgbClr val="00519C"/>
                </a:solidFill>
              </a:rPr>
              <a:t>ScrumMaster</a:t>
            </a:r>
            <a:r>
              <a:rPr lang="en-US" dirty="0"/>
              <a:t> also enforces the rule that non-members of the TEAM are not allowed to talk or in anyway interfere with the </a:t>
            </a:r>
            <a:r>
              <a:rPr lang="en-US" b="1" dirty="0">
                <a:solidFill>
                  <a:srgbClr val="00519C"/>
                </a:solidFill>
              </a:rPr>
              <a:t>Daily Scrum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120000"/>
              </a:lnSpc>
              <a:buFont typeface="+mj-lt"/>
              <a:buAutoNum type="arabicPeriod" startAt="6"/>
            </a:pPr>
            <a:r>
              <a:rPr lang="en-US" dirty="0"/>
              <a:t>The </a:t>
            </a:r>
            <a:r>
              <a:rPr lang="en-US" b="1" dirty="0">
                <a:solidFill>
                  <a:srgbClr val="00519C"/>
                </a:solidFill>
              </a:rPr>
              <a:t>Daily Scrum </a:t>
            </a:r>
            <a:r>
              <a:rPr lang="en-US" dirty="0"/>
              <a:t>is not a status meeting. It is not for anyone but the people transforming the </a:t>
            </a:r>
            <a:r>
              <a:rPr lang="en-US" b="1" dirty="0">
                <a:solidFill>
                  <a:srgbClr val="00519C"/>
                </a:solidFill>
              </a:rPr>
              <a:t>Product Backlog </a:t>
            </a:r>
            <a:r>
              <a:rPr lang="en-US" dirty="0"/>
              <a:t>items into an </a:t>
            </a:r>
            <a:r>
              <a:rPr lang="en-US" b="1" dirty="0">
                <a:solidFill>
                  <a:srgbClr val="00519C"/>
                </a:solidFill>
              </a:rPr>
              <a:t>increment </a:t>
            </a:r>
            <a:r>
              <a:rPr lang="en-US" dirty="0"/>
              <a:t>(the TEAM). </a:t>
            </a:r>
          </a:p>
          <a:p>
            <a:pPr>
              <a:lnSpc>
                <a:spcPct val="120000"/>
              </a:lnSpc>
              <a:buFont typeface="+mj-lt"/>
              <a:buAutoNum type="arabicPeriod" startAt="6"/>
            </a:pPr>
            <a:r>
              <a:rPr lang="en-US" dirty="0"/>
              <a:t>The </a:t>
            </a:r>
            <a:r>
              <a:rPr lang="en-US" b="1" dirty="0">
                <a:solidFill>
                  <a:srgbClr val="00519C"/>
                </a:solidFill>
              </a:rPr>
              <a:t>Daily Scrum </a:t>
            </a:r>
            <a:r>
              <a:rPr lang="en-US" dirty="0"/>
              <a:t>is an inspection of the progress toward that Sprint goal (the three questions). </a:t>
            </a:r>
          </a:p>
          <a:p>
            <a:pPr>
              <a:lnSpc>
                <a:spcPct val="120000"/>
              </a:lnSpc>
              <a:buFont typeface="+mj-lt"/>
              <a:buAutoNum type="arabicPeriod" startAt="6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1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QAC_Powerpoint_Template">
  <a:themeElements>
    <a:clrScheme name="QA">
      <a:dk1>
        <a:srgbClr val="2E2D2C"/>
      </a:dk1>
      <a:lt1>
        <a:srgbClr val="FFFFFF"/>
      </a:lt1>
      <a:dk2>
        <a:srgbClr val="0E3C58"/>
      </a:dk2>
      <a:lt2>
        <a:srgbClr val="DADADA"/>
      </a:lt2>
      <a:accent1>
        <a:srgbClr val="00519C"/>
      </a:accent1>
      <a:accent2>
        <a:srgbClr val="CA1E17"/>
      </a:accent2>
      <a:accent3>
        <a:srgbClr val="18BF2B"/>
      </a:accent3>
      <a:accent4>
        <a:srgbClr val="7713B2"/>
      </a:accent4>
      <a:accent5>
        <a:srgbClr val="4591CE"/>
      </a:accent5>
      <a:accent6>
        <a:srgbClr val="F08300"/>
      </a:accent6>
      <a:hlink>
        <a:srgbClr val="134983"/>
      </a:hlink>
      <a:folHlink>
        <a:srgbClr val="E50049"/>
      </a:folHlink>
    </a:clrScheme>
    <a:fontScheme name="QA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IK_Slides_2017" id="{0FF5ED07-C465-4523-AB9D-FA287080245B}" vid="{94E2E97D-F037-489C-9712-C2442CCB3707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QAC_Powerpoint_Template.potx</Template>
  <TotalTime>215</TotalTime>
  <Words>1125</Words>
  <Application>Microsoft Macintosh PowerPoint</Application>
  <PresentationFormat>Custom</PresentationFormat>
  <Paragraphs>75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QAC_Powerpoint_Template</vt:lpstr>
      <vt:lpstr>Scrum Meetings Scrum Ceremonies</vt:lpstr>
      <vt:lpstr>1. Sprint Planning Meeting </vt:lpstr>
      <vt:lpstr>PowerPoint Presentation</vt:lpstr>
      <vt:lpstr>PowerPoint Presentation</vt:lpstr>
      <vt:lpstr>Part 1:</vt:lpstr>
      <vt:lpstr>Part 2:</vt:lpstr>
      <vt:lpstr>PowerPoint Presentation</vt:lpstr>
      <vt:lpstr>2. Daily Scrum meeting </vt:lpstr>
      <vt:lpstr>PowerPoint Presentation</vt:lpstr>
      <vt:lpstr>3. Sprint Review meeting</vt:lpstr>
      <vt:lpstr>PowerPoint Presentation</vt:lpstr>
      <vt:lpstr>4. Sprint Retrospective meeting</vt:lpstr>
      <vt:lpstr>PowerPoint Presentation</vt:lpstr>
      <vt:lpstr>PowerPoint Presentation</vt:lpstr>
      <vt:lpstr>Thank you</vt:lpstr>
    </vt:vector>
  </TitlesOfParts>
  <Company>QA Ltd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Priestley, Wendy</dc:creator>
  <cp:lastModifiedBy>Hugo Rente</cp:lastModifiedBy>
  <cp:revision>74</cp:revision>
  <dcterms:created xsi:type="dcterms:W3CDTF">2016-09-15T10:26:31Z</dcterms:created>
  <dcterms:modified xsi:type="dcterms:W3CDTF">2017-02-13T17:05:08Z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