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24"/>
  </p:notesMasterIdLst>
  <p:handoutMasterIdLst>
    <p:handoutMasterId r:id="rId25"/>
  </p:handoutMasterIdLst>
  <p:sldIdLst>
    <p:sldId id="268" r:id="rId2"/>
    <p:sldId id="269" r:id="rId3"/>
    <p:sldId id="270" r:id="rId4"/>
    <p:sldId id="271" r:id="rId5"/>
    <p:sldId id="272" r:id="rId6"/>
    <p:sldId id="273" r:id="rId7"/>
    <p:sldId id="274" r:id="rId8"/>
    <p:sldId id="291"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64" r:id="rId23"/>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1" autoAdjust="0"/>
  </p:normalViewPr>
  <p:slideViewPr>
    <p:cSldViewPr snapToGrid="0">
      <p:cViewPr varScale="1">
        <p:scale>
          <a:sx n="107" d="100"/>
          <a:sy n="107" d="100"/>
        </p:scale>
        <p:origin x="-592" y="-104"/>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2" name="Picture 1" descr="QA Consulting - Tall Blu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a:prstGeom prst="rect">
            <a:avLst/>
          </a:prstGeom>
        </p:spPr>
        <p:txBody>
          <a:bodyPr/>
          <a:lstStyle>
            <a:lvl1pPr algn="ctr">
              <a:defRPr sz="5400">
                <a:solidFill>
                  <a:schemeClr val="accent1">
                    <a:lumMod val="50000"/>
                  </a:schemeClr>
                </a:solidFill>
              </a:defRPr>
            </a:lvl1pPr>
          </a:lstStyle>
          <a:p>
            <a:fld id="{F7AFFB9B-9FB8-469E-96F9-4D32314110B6}" type="datetimeFigureOut">
              <a:rPr lang="en-US" dirty="0"/>
              <a:t>14/02/17</a:t>
            </a:fld>
            <a:endParaRPr lang="en-US" dirty="0"/>
          </a:p>
        </p:txBody>
      </p:sp>
      <p:sp>
        <p:nvSpPr>
          <p:cNvPr id="5" name="Footer Placeholder 4"/>
          <p:cNvSpPr>
            <a:spLocks noGrp="1"/>
          </p:cNvSpPr>
          <p:nvPr>
            <p:ph type="ftr" sz="quarter" idx="11"/>
          </p:nvPr>
        </p:nvSpPr>
        <p:spPr>
          <a:xfrm rot="21420000">
            <a:off x="-5560" y="4883024"/>
            <a:ext cx="4047239" cy="1195538"/>
          </a:xfrm>
          <a:prstGeom prst="rect">
            <a:avLst/>
          </a:prstGeo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a:prstGeom prst="rect">
            <a:avLst/>
          </a:prstGeo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8083" y="5757334"/>
            <a:ext cx="3784600" cy="498470"/>
          </a:xfrm>
          <a:prstGeom prst="rect">
            <a:avLst/>
          </a:prstGeom>
        </p:spPr>
        <p:txBody>
          <a:bodyPr/>
          <a:lstStyle/>
          <a:p>
            <a:fld id="{8EFBDC27-E420-4878-9EE6-7B9656D6442A}" type="datetimeFigureOut">
              <a:rPr lang="en-US" dirty="0"/>
              <a:t>14/02/17</a:t>
            </a:fld>
            <a:endParaRPr lang="en-US" dirty="0"/>
          </a:p>
        </p:txBody>
      </p:sp>
      <p:sp>
        <p:nvSpPr>
          <p:cNvPr id="5" name="Footer Placeholder 4"/>
          <p:cNvSpPr>
            <a:spLocks noGrp="1"/>
          </p:cNvSpPr>
          <p:nvPr>
            <p:ph type="ftr" sz="quarter" idx="11"/>
          </p:nvPr>
        </p:nvSpPr>
        <p:spPr>
          <a:xfrm>
            <a:off x="685801" y="5757334"/>
            <a:ext cx="5499719" cy="498470"/>
          </a:xfrm>
          <a:prstGeom prst="rect">
            <a:avLst/>
          </a:prstGeom>
        </p:spPr>
        <p:txBody>
          <a:bodyPr/>
          <a:lstStyle/>
          <a:p>
            <a:endParaRPr lang="en-US" dirty="0"/>
          </a:p>
        </p:txBody>
      </p:sp>
      <p:sp>
        <p:nvSpPr>
          <p:cNvPr id="6" name="Slide Number Placeholder 5"/>
          <p:cNvSpPr>
            <a:spLocks noGrp="1"/>
          </p:cNvSpPr>
          <p:nvPr>
            <p:ph type="sldNum" sz="quarter" idx="12"/>
          </p:nvPr>
        </p:nvSpPr>
        <p:spPr>
          <a:xfrm>
            <a:off x="6287121" y="5757334"/>
            <a:ext cx="907186" cy="498470"/>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 id="2147483720" r:id="rId9"/>
  </p:sldLayoutIdLst>
  <p:timing>
    <p:tnLst>
      <p:par>
        <p:cTn xmlns:p14="http://schemas.microsoft.com/office/powerpoint/2010/mai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cap="none" dirty="0" smtClean="0"/>
              <a:t>SCRUM </a:t>
            </a:r>
            <a:r>
              <a:rPr lang="en-GB" cap="none" dirty="0" err="1" smtClean="0"/>
              <a:t>Artifacts</a:t>
            </a:r>
            <a:endParaRPr lang="en-GB" cap="none" dirty="0"/>
          </a:p>
        </p:txBody>
      </p:sp>
      <p:sp>
        <p:nvSpPr>
          <p:cNvPr id="3" name="Subtitle 2"/>
          <p:cNvSpPr>
            <a:spLocks noGrp="1"/>
          </p:cNvSpPr>
          <p:nvPr>
            <p:ph type="subTitle" idx="1"/>
          </p:nvPr>
        </p:nvSpPr>
        <p:spPr/>
        <p:txBody>
          <a:bodyPr/>
          <a:lstStyle/>
          <a:p>
            <a:r>
              <a:rPr lang="en-GB" dirty="0" smtClean="0">
                <a:solidFill>
                  <a:schemeClr val="tx1"/>
                </a:solidFill>
              </a:rPr>
              <a:t>04</a:t>
            </a:r>
            <a:endParaRPr lang="en-GB" dirty="0">
              <a:solidFill>
                <a:schemeClr val="tx1"/>
              </a:solidFill>
            </a:endParaRPr>
          </a:p>
        </p:txBody>
      </p:sp>
    </p:spTree>
    <p:extLst>
      <p:ext uri="{BB962C8B-B14F-4D97-AF65-F5344CB8AC3E}">
        <p14:creationId xmlns:p14="http://schemas.microsoft.com/office/powerpoint/2010/main" val="1819696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p:txBody>
          <a:bodyPr/>
          <a:lstStyle/>
          <a:p>
            <a:pPr>
              <a:buFont typeface="+mj-lt"/>
              <a:buAutoNum type="arabicPeriod"/>
            </a:pPr>
            <a:r>
              <a:rPr lang="en-US" dirty="0"/>
              <a:t>a user story in this format very easy to work with in SCRUM</a:t>
            </a:r>
          </a:p>
          <a:p>
            <a:pPr>
              <a:buFont typeface="+mj-lt"/>
              <a:buAutoNum type="arabicPeriod"/>
            </a:pPr>
            <a:r>
              <a:rPr lang="en-US" dirty="0"/>
              <a:t>Excel spreadsheet is to take the boilerplate parts and put them into column headings.</a:t>
            </a:r>
          </a:p>
          <a:p>
            <a:pPr>
              <a:buFont typeface="+mj-lt"/>
              <a:buAutoNum type="arabicPeriod"/>
            </a:pPr>
            <a:r>
              <a:rPr lang="en-US" dirty="0"/>
              <a:t> So we'll have column headings like “As a” and “I” and “so that”. </a:t>
            </a:r>
          </a:p>
          <a:p>
            <a:pPr>
              <a:buFont typeface="+mj-lt"/>
              <a:buAutoNum type="arabicPeriod"/>
            </a:pPr>
            <a:r>
              <a:rPr lang="en-US" dirty="0"/>
              <a:t>The meat of each story is then clearly visible in each row. </a:t>
            </a:r>
          </a:p>
          <a:p>
            <a:pPr>
              <a:buFont typeface="+mj-lt"/>
              <a:buAutoNum type="arabicPeriod"/>
            </a:pPr>
            <a:r>
              <a:rPr lang="en-US" dirty="0"/>
              <a:t>Additional columns can be added for things like a unique identifier, notes, status and such. </a:t>
            </a:r>
          </a:p>
          <a:p>
            <a:pPr>
              <a:buFont typeface="+mj-lt"/>
              <a:buAutoNum type="arabicPeriod"/>
            </a:pPr>
            <a:r>
              <a:rPr lang="en-US" dirty="0"/>
              <a:t>In this example, I've also included a column for the theme or grouping of which the story is a part. </a:t>
            </a:r>
          </a:p>
          <a:p>
            <a:pPr>
              <a:buFont typeface="+mj-lt"/>
              <a:buAutoNum type="arabicPeriod"/>
            </a:pPr>
            <a:endParaRPr lang="en-US" dirty="0"/>
          </a:p>
        </p:txBody>
      </p:sp>
    </p:spTree>
    <p:extLst>
      <p:ext uri="{BB962C8B-B14F-4D97-AF65-F5344CB8AC3E}">
        <p14:creationId xmlns:p14="http://schemas.microsoft.com/office/powerpoint/2010/main" val="2594208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Grp="1"/>
          </p:cNvSpPr>
          <p:nvPr>
            <p:ph idx="4294967295"/>
          </p:nvPr>
        </p:nvSpPr>
        <p:spPr>
          <a:xfrm>
            <a:off x="685800" y="2063398"/>
            <a:ext cx="10394707" cy="3311188"/>
          </a:xfrm>
          <a:prstGeom prst="rect">
            <a:avLst/>
          </a:prstGeom>
        </p:spPr>
        <p:txBody>
          <a:bodyPr/>
          <a:lstStyle/>
          <a:p>
            <a:endParaRPr lang="en-GB"/>
          </a:p>
        </p:txBody>
      </p:sp>
      <p:pic>
        <p:nvPicPr>
          <p:cNvPr id="4" name="Picture 2" descr="http://www.mountaingoatsoftware.com/uploads/blog/smaller-product-backlog.jpg"/>
          <p:cNvPicPr>
            <a:picLocks noChangeAspect="1"/>
          </p:cNvPicPr>
          <p:nvPr/>
        </p:nvPicPr>
        <p:blipFill>
          <a:blip r:embed="rId2"/>
          <a:srcRect/>
          <a:stretch>
            <a:fillRect/>
          </a:stretch>
        </p:blipFill>
        <p:spPr>
          <a:xfrm>
            <a:off x="216797" y="442069"/>
            <a:ext cx="11758406" cy="5973863"/>
          </a:xfrm>
          <a:prstGeom prst="rect">
            <a:avLst/>
          </a:prstGeom>
          <a:noFill/>
          <a:ln cap="flat">
            <a:noFill/>
          </a:ln>
        </p:spPr>
      </p:pic>
    </p:spTree>
    <p:extLst>
      <p:ext uri="{BB962C8B-B14F-4D97-AF65-F5344CB8AC3E}">
        <p14:creationId xmlns:p14="http://schemas.microsoft.com/office/powerpoint/2010/main" val="1316873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p:txBody>
          <a:bodyPr/>
          <a:lstStyle/>
          <a:p>
            <a:r>
              <a:rPr lang="en-US" sz="2000" dirty="0"/>
              <a:t>So as long as there a product there will a product backlog, that corresponds to it.</a:t>
            </a:r>
          </a:p>
          <a:p>
            <a:endParaRPr lang="en-US" sz="2000" dirty="0"/>
          </a:p>
        </p:txBody>
      </p:sp>
    </p:spTree>
    <p:extLst>
      <p:ext uri="{BB962C8B-B14F-4D97-AF65-F5344CB8AC3E}">
        <p14:creationId xmlns:p14="http://schemas.microsoft.com/office/powerpoint/2010/main" val="214123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p:txBody>
          <a:bodyPr/>
          <a:lstStyle/>
          <a:p>
            <a:pPr lvl="0"/>
            <a:r>
              <a:rPr lang="en-GB" cap="none" dirty="0" smtClean="0"/>
              <a:t>2. Sprint </a:t>
            </a:r>
            <a:r>
              <a:rPr lang="en-GB" cap="none" dirty="0"/>
              <a:t>Backlog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79452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a:xfrm>
            <a:off x="414000" y="1544760"/>
            <a:ext cx="10255854" cy="4546800"/>
          </a:xfrm>
        </p:spPr>
        <p:txBody>
          <a:bodyPr/>
          <a:lstStyle/>
          <a:p>
            <a:pPr>
              <a:lnSpc>
                <a:spcPct val="120000"/>
              </a:lnSpc>
              <a:buFont typeface="+mj-lt"/>
              <a:buAutoNum type="arabicPeriod"/>
            </a:pPr>
            <a:r>
              <a:rPr lang="en-US" dirty="0"/>
              <a:t>The Sprint Backlog consists of the tasks the team performs to turn Product Backlog Items(PBI) into a “done” increment. </a:t>
            </a:r>
          </a:p>
          <a:p>
            <a:pPr>
              <a:lnSpc>
                <a:spcPct val="120000"/>
              </a:lnSpc>
              <a:buFont typeface="+mj-lt"/>
              <a:buAutoNum type="arabicPeriod"/>
            </a:pPr>
            <a:r>
              <a:rPr lang="en-US" dirty="0"/>
              <a:t>Its developed during the Sprint Planning Meeting.</a:t>
            </a:r>
          </a:p>
          <a:p>
            <a:pPr>
              <a:lnSpc>
                <a:spcPct val="120000"/>
              </a:lnSpc>
              <a:buFont typeface="+mj-lt"/>
              <a:buAutoNum type="arabicPeriod"/>
            </a:pPr>
            <a:r>
              <a:rPr lang="en-US" dirty="0"/>
              <a:t> It is all of the work that the team identifies as necessary to meet the Sprint goal.</a:t>
            </a:r>
          </a:p>
          <a:p>
            <a:pPr>
              <a:lnSpc>
                <a:spcPct val="120000"/>
              </a:lnSpc>
              <a:buFont typeface="+mj-lt"/>
              <a:buAutoNum type="arabicPeriod"/>
            </a:pPr>
            <a:r>
              <a:rPr lang="en-US" dirty="0"/>
              <a:t> Sprint Backlog items must be decomposed. </a:t>
            </a:r>
          </a:p>
          <a:p>
            <a:pPr>
              <a:lnSpc>
                <a:spcPct val="120000"/>
              </a:lnSpc>
              <a:buFont typeface="+mj-lt"/>
              <a:buAutoNum type="arabicPeriod"/>
            </a:pPr>
            <a:r>
              <a:rPr lang="en-US" dirty="0"/>
              <a:t>The decomposition is enough so changes in progress can be understood in the Daily Scrum. </a:t>
            </a:r>
          </a:p>
          <a:p>
            <a:pPr>
              <a:lnSpc>
                <a:spcPct val="120000"/>
              </a:lnSpc>
              <a:buFont typeface="+mj-lt"/>
              <a:buAutoNum type="arabicPeriod"/>
            </a:pPr>
            <a:r>
              <a:rPr lang="en-US" dirty="0"/>
              <a:t>One day or less is a usual size for a Sprint Backlog item that is being worked on. </a:t>
            </a:r>
          </a:p>
          <a:p>
            <a:pPr>
              <a:lnSpc>
                <a:spcPct val="120000"/>
              </a:lnSpc>
              <a:buFont typeface="+mj-lt"/>
              <a:buAutoNum type="arabicPeriod"/>
            </a:pPr>
            <a:endParaRPr lang="en-US" dirty="0"/>
          </a:p>
        </p:txBody>
      </p:sp>
    </p:spTree>
    <p:extLst>
      <p:ext uri="{BB962C8B-B14F-4D97-AF65-F5344CB8AC3E}">
        <p14:creationId xmlns:p14="http://schemas.microsoft.com/office/powerpoint/2010/main" val="2059284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a:xfrm>
            <a:off x="414000" y="1544760"/>
            <a:ext cx="10422015" cy="4546800"/>
          </a:xfrm>
        </p:spPr>
        <p:txBody>
          <a:bodyPr/>
          <a:lstStyle/>
          <a:p>
            <a:pPr>
              <a:lnSpc>
                <a:spcPct val="120000"/>
              </a:lnSpc>
              <a:buFont typeface="+mj-lt"/>
              <a:buAutoNum type="arabicPeriod" startAt="7"/>
            </a:pPr>
            <a:r>
              <a:rPr lang="en-US" dirty="0"/>
              <a:t>Sprint Backlog is a plan with enough detail that the development team uses it throughout the Sprint to guide their decisions and assesses their progress towards to create the perfect Increment for that Sprint.</a:t>
            </a:r>
          </a:p>
          <a:p>
            <a:pPr>
              <a:lnSpc>
                <a:spcPct val="120000"/>
              </a:lnSpc>
              <a:buFont typeface="+mj-lt"/>
              <a:buAutoNum type="arabicPeriod" startAt="7"/>
            </a:pPr>
            <a:r>
              <a:rPr lang="en-US" dirty="0"/>
              <a:t>So “ the set of  Product Backlog Items selected from the Product Backlog  to be delivered in the current sprint + a plan for turning  them into a product  increment”</a:t>
            </a:r>
          </a:p>
          <a:p>
            <a:pPr>
              <a:lnSpc>
                <a:spcPct val="120000"/>
              </a:lnSpc>
              <a:buFont typeface="+mj-lt"/>
              <a:buAutoNum type="arabicPeriod" startAt="7"/>
            </a:pPr>
            <a:endParaRPr lang="en-US" dirty="0"/>
          </a:p>
        </p:txBody>
      </p:sp>
    </p:spTree>
    <p:extLst>
      <p:ext uri="{BB962C8B-B14F-4D97-AF65-F5344CB8AC3E}">
        <p14:creationId xmlns:p14="http://schemas.microsoft.com/office/powerpoint/2010/main" val="2339618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14000" y="1544760"/>
            <a:ext cx="10149037" cy="4546800"/>
          </a:xfrm>
        </p:spPr>
        <p:txBody>
          <a:bodyPr/>
          <a:lstStyle/>
          <a:p>
            <a:pPr>
              <a:lnSpc>
                <a:spcPct val="120000"/>
              </a:lnSpc>
              <a:buFont typeface="+mj-lt"/>
              <a:buAutoNum type="arabicPeriod" startAt="9"/>
            </a:pPr>
            <a:r>
              <a:rPr lang="en-US" dirty="0"/>
              <a:t>The Sprint Backlog is a highly visible, real time picture of the work that the Team plans to accomplish during the Sprint, and it belongs solely to the Team. </a:t>
            </a:r>
          </a:p>
          <a:p>
            <a:pPr>
              <a:lnSpc>
                <a:spcPct val="120000"/>
              </a:lnSpc>
              <a:buFont typeface="+mj-lt"/>
              <a:buAutoNum type="arabicPeriod" startAt="9"/>
            </a:pPr>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404843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a:xfrm>
            <a:off x="414000" y="1544760"/>
            <a:ext cx="10635649" cy="4546800"/>
          </a:xfrm>
        </p:spPr>
        <p:txBody>
          <a:bodyPr/>
          <a:lstStyle/>
          <a:p>
            <a:pPr>
              <a:lnSpc>
                <a:spcPct val="120000"/>
              </a:lnSpc>
              <a:buFont typeface="+mj-lt"/>
              <a:buAutoNum type="arabicPeriod" startAt="10"/>
            </a:pPr>
            <a:r>
              <a:rPr lang="en-US" dirty="0"/>
              <a:t>Sprint Backlog can change constantly through out the Sprint because the Team learns more about what its working on as soon as they begin work on the first day of the sprint.</a:t>
            </a:r>
          </a:p>
          <a:p>
            <a:pPr>
              <a:lnSpc>
                <a:spcPct val="120000"/>
              </a:lnSpc>
              <a:buFont typeface="+mj-lt"/>
              <a:buAutoNum type="arabicPeriod" startAt="10"/>
            </a:pPr>
            <a:r>
              <a:rPr lang="en-US" dirty="0"/>
              <a:t>And when ever the things are achieved mentioned in the Sprint Backlog ,only the Team can change its Sprint Backlog during a Sprint. </a:t>
            </a:r>
          </a:p>
          <a:p>
            <a:pPr>
              <a:lnSpc>
                <a:spcPct val="120000"/>
              </a:lnSpc>
              <a:buFont typeface="+mj-lt"/>
              <a:buAutoNum type="arabicPeriod" startAt="10"/>
            </a:pPr>
            <a:r>
              <a:rPr lang="en-US" dirty="0"/>
              <a:t>As tasks are worked on or completed, the estimated remaining work for each task is updated. </a:t>
            </a:r>
          </a:p>
          <a:p>
            <a:pPr>
              <a:lnSpc>
                <a:spcPct val="120000"/>
              </a:lnSpc>
              <a:buFont typeface="+mj-lt"/>
              <a:buAutoNum type="arabicPeriod" startAt="10"/>
            </a:pPr>
            <a:endParaRPr lang="en-US" dirty="0"/>
          </a:p>
        </p:txBody>
      </p:sp>
    </p:spTree>
    <p:extLst>
      <p:ext uri="{BB962C8B-B14F-4D97-AF65-F5344CB8AC3E}">
        <p14:creationId xmlns:p14="http://schemas.microsoft.com/office/powerpoint/2010/main" val="910383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p:txBody>
          <a:bodyPr/>
          <a:lstStyle/>
          <a:p>
            <a:pPr lvl="0"/>
            <a:r>
              <a:rPr lang="en-GB" cap="none" dirty="0" smtClean="0"/>
              <a:t>3. Product Increment</a:t>
            </a:r>
            <a:endParaRPr lang="en-GB" cap="none"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0453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a:lnSpc>
                <a:spcPct val="120000"/>
              </a:lnSpc>
              <a:buFont typeface="+mj-lt"/>
              <a:buAutoNum type="arabicPeriod"/>
            </a:pPr>
            <a:r>
              <a:rPr lang="en-US" dirty="0"/>
              <a:t>Product Increment or simply the Increment are the result  of any successful sprint i.e. the software  or product version delivered at the end of a Sprint.</a:t>
            </a:r>
          </a:p>
          <a:p>
            <a:pPr>
              <a:lnSpc>
                <a:spcPct val="120000"/>
              </a:lnSpc>
              <a:buFont typeface="+mj-lt"/>
              <a:buAutoNum type="arabicPeriod"/>
            </a:pPr>
            <a:r>
              <a:rPr lang="en-US" dirty="0"/>
              <a:t>The Product includes the sum of all the Product Backlog Items delivered from a Sprint  plus that of all previous Sprints, mean that the product will include the features from the current Sprint and the features produced from all other Sprints.</a:t>
            </a:r>
          </a:p>
          <a:p>
            <a:pPr>
              <a:lnSpc>
                <a:spcPct val="120000"/>
              </a:lnSpc>
              <a:buFont typeface="+mj-lt"/>
              <a:buAutoNum type="arabicPeriod"/>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425439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GB" dirty="0">
                <a:latin typeface="Calibri" panose="020F0502020204030204" pitchFamily="34" charset="0"/>
              </a:rPr>
              <a:t>Scrum has only three </a:t>
            </a:r>
            <a:r>
              <a:rPr lang="en-GB" dirty="0" err="1" smtClean="0">
                <a:latin typeface="Calibri" panose="020F0502020204030204" pitchFamily="34" charset="0"/>
              </a:rPr>
              <a:t>Artifacts</a:t>
            </a:r>
            <a:endParaRPr lang="en-US" dirty="0"/>
          </a:p>
        </p:txBody>
      </p:sp>
      <p:sp>
        <p:nvSpPr>
          <p:cNvPr id="5" name="Text Placeholder 4"/>
          <p:cNvSpPr>
            <a:spLocks noGrp="1"/>
          </p:cNvSpPr>
          <p:nvPr>
            <p:ph type="body" sz="quarter" idx="15"/>
          </p:nvPr>
        </p:nvSpPr>
        <p:spPr/>
        <p:txBody>
          <a:bodyPr/>
          <a:lstStyle/>
          <a:p>
            <a:r>
              <a:rPr lang="en-US" dirty="0"/>
              <a:t>Product Backlog</a:t>
            </a:r>
          </a:p>
          <a:p>
            <a:r>
              <a:rPr lang="en-US" dirty="0"/>
              <a:t>Sprint Backlog</a:t>
            </a:r>
          </a:p>
          <a:p>
            <a:r>
              <a:rPr lang="en-US" dirty="0"/>
              <a:t>Product Increment</a:t>
            </a:r>
          </a:p>
          <a:p>
            <a:endParaRPr lang="en-US" dirty="0"/>
          </a:p>
        </p:txBody>
      </p:sp>
    </p:spTree>
    <p:extLst>
      <p:ext uri="{BB962C8B-B14F-4D97-AF65-F5344CB8AC3E}">
        <p14:creationId xmlns:p14="http://schemas.microsoft.com/office/powerpoint/2010/main" val="2030755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a:lnSpc>
                <a:spcPct val="120000"/>
              </a:lnSpc>
              <a:buFont typeface="+mj-lt"/>
              <a:buAutoNum type="arabicPeriod" startAt="3"/>
            </a:pPr>
            <a:r>
              <a:rPr lang="en-US" dirty="0"/>
              <a:t>The Product Owner has a role here as well</a:t>
            </a:r>
          </a:p>
          <a:p>
            <a:pPr>
              <a:lnSpc>
                <a:spcPct val="120000"/>
              </a:lnSpc>
              <a:buFont typeface="+mj-lt"/>
              <a:buAutoNum type="arabicPeriod" startAt="3"/>
            </a:pPr>
            <a:r>
              <a:rPr lang="en-US" dirty="0"/>
              <a:t>He has to decide that whether the  product is ready to ship or not</a:t>
            </a:r>
          </a:p>
          <a:p>
            <a:pPr>
              <a:lnSpc>
                <a:spcPct val="120000"/>
              </a:lnSpc>
              <a:buFont typeface="+mj-lt"/>
              <a:buAutoNum type="arabicPeriod" startAt="3"/>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792490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p:txBody>
          <a:bodyPr/>
          <a:lstStyle/>
          <a:p>
            <a:pPr>
              <a:lnSpc>
                <a:spcPct val="130000"/>
              </a:lnSpc>
            </a:pPr>
            <a:r>
              <a:rPr lang="en-US" dirty="0"/>
              <a:t>Each item in the Product Backlog has at least these three </a:t>
            </a:r>
            <a:r>
              <a:rPr lang="en-US" dirty="0" smtClean="0"/>
              <a:t>information</a:t>
            </a:r>
            <a:endParaRPr lang="en-US" dirty="0"/>
          </a:p>
          <a:p>
            <a:pPr marL="800100" lvl="1" indent="-342900">
              <a:lnSpc>
                <a:spcPct val="130000"/>
              </a:lnSpc>
              <a:buFont typeface="+mj-lt"/>
              <a:buAutoNum type="arabicPeriod"/>
            </a:pPr>
            <a:r>
              <a:rPr lang="en-US" dirty="0"/>
              <a:t>Description</a:t>
            </a:r>
          </a:p>
          <a:p>
            <a:pPr marL="800100" lvl="1" indent="-342900">
              <a:lnSpc>
                <a:spcPct val="130000"/>
              </a:lnSpc>
              <a:buFont typeface="+mj-lt"/>
              <a:buAutoNum type="arabicPeriod"/>
            </a:pPr>
            <a:r>
              <a:rPr lang="en-US" dirty="0"/>
              <a:t>Order</a:t>
            </a:r>
          </a:p>
          <a:p>
            <a:pPr marL="800100" lvl="1" indent="-342900">
              <a:lnSpc>
                <a:spcPct val="130000"/>
              </a:lnSpc>
              <a:buFont typeface="+mj-lt"/>
              <a:buAutoNum type="arabicPeriod"/>
            </a:pPr>
            <a:r>
              <a:rPr lang="en-US" dirty="0"/>
              <a:t>Estimate ( estimate of the effort by the development team)</a:t>
            </a:r>
          </a:p>
          <a:p>
            <a:pPr>
              <a:lnSpc>
                <a:spcPct val="130000"/>
              </a:lnSpc>
            </a:pPr>
            <a:endParaRPr lang="en-US" dirty="0"/>
          </a:p>
        </p:txBody>
      </p:sp>
    </p:spTree>
    <p:extLst>
      <p:ext uri="{BB962C8B-B14F-4D97-AF65-F5344CB8AC3E}">
        <p14:creationId xmlns:p14="http://schemas.microsoft.com/office/powerpoint/2010/main" val="3342505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smtClean="0"/>
              <a:t>Thank you</a:t>
            </a:r>
            <a:endParaRPr lang="en-GB" dirty="0"/>
          </a:p>
        </p:txBody>
      </p:sp>
      <p:sp>
        <p:nvSpPr>
          <p:cNvPr id="3" name="Subtitle 2"/>
          <p:cNvSpPr>
            <a:spLocks noGrp="1"/>
          </p:cNvSpPr>
          <p:nvPr>
            <p:ph type="subTitle" idx="1"/>
          </p:nvPr>
        </p:nvSpPr>
        <p:spPr>
          <a:xfrm>
            <a:off x="914400" y="3129367"/>
            <a:ext cx="10364400" cy="439200"/>
          </a:xfrm>
        </p:spPr>
        <p:txBody>
          <a:bodyPr/>
          <a:lstStyle/>
          <a:p>
            <a:pPr lvl="0"/>
            <a:r>
              <a:rPr lang="en-GB" dirty="0" smtClean="0"/>
              <a:t>QA hopes you enjoyed your course, </a:t>
            </a:r>
          </a:p>
          <a:p>
            <a:pPr lvl="0"/>
            <a:r>
              <a:rPr lang="en-GB" dirty="0" smtClean="0"/>
              <a:t>as much as we enjoyed teaching you.</a:t>
            </a:r>
            <a:endParaRPr lang="en-GB" dirty="0"/>
          </a:p>
        </p:txBody>
      </p:sp>
    </p:spTree>
    <p:extLst>
      <p:ext uri="{BB962C8B-B14F-4D97-AF65-F5344CB8AC3E}">
        <p14:creationId xmlns:p14="http://schemas.microsoft.com/office/powerpoint/2010/main" val="40120297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p:txBody>
          <a:bodyPr/>
          <a:lstStyle/>
          <a:p>
            <a:endParaRPr lang="en-GB"/>
          </a:p>
        </p:txBody>
      </p:sp>
      <p:pic>
        <p:nvPicPr>
          <p:cNvPr id="4" name="Picture 3"/>
          <p:cNvPicPr>
            <a:picLocks noChangeAspect="1"/>
          </p:cNvPicPr>
          <p:nvPr/>
        </p:nvPicPr>
        <p:blipFill>
          <a:blip r:embed="rId2"/>
          <a:stretch>
            <a:fillRect/>
          </a:stretch>
        </p:blipFill>
        <p:spPr>
          <a:xfrm>
            <a:off x="-9721" y="0"/>
            <a:ext cx="12769490" cy="6858000"/>
          </a:xfrm>
          <a:prstGeom prst="rect">
            <a:avLst/>
          </a:prstGeom>
        </p:spPr>
      </p:pic>
    </p:spTree>
    <p:extLst>
      <p:ext uri="{BB962C8B-B14F-4D97-AF65-F5344CB8AC3E}">
        <p14:creationId xmlns:p14="http://schemas.microsoft.com/office/powerpoint/2010/main" val="221879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p:txBody>
          <a:bodyPr/>
          <a:lstStyle/>
          <a:p>
            <a:pPr lvl="0"/>
            <a:r>
              <a:rPr lang="en-GB" cap="none" dirty="0" smtClean="0"/>
              <a:t>1. Product </a:t>
            </a:r>
            <a:r>
              <a:rPr lang="en-GB" cap="none" dirty="0"/>
              <a:t>Backlog</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56133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a:xfrm>
            <a:off x="414000" y="1307356"/>
            <a:ext cx="10303329" cy="4546800"/>
          </a:xfrm>
        </p:spPr>
        <p:txBody>
          <a:bodyPr/>
          <a:lstStyle/>
          <a:p>
            <a:pPr>
              <a:lnSpc>
                <a:spcPct val="120000"/>
              </a:lnSpc>
            </a:pPr>
            <a:r>
              <a:rPr lang="en-US" dirty="0"/>
              <a:t>The Product Backlog in Scrum is a prioritized features list, containing short descriptions of all functionality desired in the product. </a:t>
            </a:r>
          </a:p>
          <a:p>
            <a:pPr>
              <a:lnSpc>
                <a:spcPct val="120000"/>
              </a:lnSpc>
            </a:pPr>
            <a:r>
              <a:rPr lang="en-US" dirty="0"/>
              <a:t>When applying Scrum, it's not necessary to start a project with a lengthy, upfront effort to document all requirements. </a:t>
            </a:r>
          </a:p>
          <a:p>
            <a:pPr>
              <a:lnSpc>
                <a:spcPct val="120000"/>
              </a:lnSpc>
            </a:pPr>
            <a:r>
              <a:rPr lang="en-US" dirty="0"/>
              <a:t>Typically, a Scrum team and its Product Owner begin by writing down everything they can think of for Backlog prioritization.</a:t>
            </a:r>
          </a:p>
          <a:p>
            <a:pPr>
              <a:lnSpc>
                <a:spcPct val="120000"/>
              </a:lnSpc>
            </a:pPr>
            <a:r>
              <a:rPr lang="en-US" dirty="0"/>
              <a:t>This Product Backlog is almost always more than enough for a First Sprint. </a:t>
            </a:r>
          </a:p>
          <a:p>
            <a:pPr>
              <a:lnSpc>
                <a:spcPct val="120000"/>
              </a:lnSpc>
            </a:pPr>
            <a:r>
              <a:rPr lang="en-US" dirty="0"/>
              <a:t>The Scrum Product Backlog is then allowed to grow and change as more is learned about the product and its customers.</a:t>
            </a:r>
          </a:p>
          <a:p>
            <a:pPr>
              <a:lnSpc>
                <a:spcPct val="120000"/>
              </a:lnSpc>
            </a:pPr>
            <a:endParaRPr lang="en-US" dirty="0"/>
          </a:p>
        </p:txBody>
      </p:sp>
    </p:spTree>
    <p:extLst>
      <p:ext uri="{BB962C8B-B14F-4D97-AF65-F5344CB8AC3E}">
        <p14:creationId xmlns:p14="http://schemas.microsoft.com/office/powerpoint/2010/main" val="1698385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p:txBody>
          <a:bodyPr/>
          <a:lstStyle/>
          <a:p>
            <a:r>
              <a:rPr lang="en-US" dirty="0"/>
              <a:t>A typical Product backlog comprises the following different types of items:</a:t>
            </a:r>
          </a:p>
          <a:p>
            <a:pPr marL="800100" lvl="1" indent="-342900">
              <a:buFont typeface="+mj-lt"/>
              <a:buAutoNum type="arabicPeriod"/>
            </a:pPr>
            <a:r>
              <a:rPr lang="en-US" dirty="0"/>
              <a:t>Features</a:t>
            </a:r>
          </a:p>
          <a:p>
            <a:pPr marL="800100" lvl="1" indent="-342900">
              <a:buFont typeface="+mj-lt"/>
              <a:buAutoNum type="arabicPeriod"/>
            </a:pPr>
            <a:r>
              <a:rPr lang="en-US" dirty="0"/>
              <a:t>Bugs</a:t>
            </a:r>
          </a:p>
          <a:p>
            <a:pPr marL="800100" lvl="1" indent="-342900">
              <a:buFont typeface="+mj-lt"/>
              <a:buAutoNum type="arabicPeriod"/>
            </a:pPr>
            <a:r>
              <a:rPr lang="en-US" dirty="0"/>
              <a:t>Technical work</a:t>
            </a:r>
          </a:p>
          <a:p>
            <a:pPr marL="800100" lvl="1" indent="-342900">
              <a:buFont typeface="+mj-lt"/>
              <a:buAutoNum type="arabicPeriod"/>
            </a:pPr>
            <a:r>
              <a:rPr lang="en-US" dirty="0"/>
              <a:t>Knowledge acquisition</a:t>
            </a:r>
          </a:p>
          <a:p>
            <a:endParaRPr lang="en-US" dirty="0"/>
          </a:p>
        </p:txBody>
      </p:sp>
    </p:spTree>
    <p:extLst>
      <p:ext uri="{BB962C8B-B14F-4D97-AF65-F5344CB8AC3E}">
        <p14:creationId xmlns:p14="http://schemas.microsoft.com/office/powerpoint/2010/main" val="1229127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414000" y="761327"/>
            <a:ext cx="10884889" cy="5304337"/>
          </a:xfrm>
        </p:spPr>
        <p:txBody>
          <a:bodyPr/>
          <a:lstStyle/>
          <a:p>
            <a:pPr>
              <a:lnSpc>
                <a:spcPct val="120000"/>
              </a:lnSpc>
              <a:buFont typeface="+mj-lt"/>
              <a:buAutoNum type="arabicPeriod"/>
            </a:pPr>
            <a:r>
              <a:rPr lang="en-US" dirty="0"/>
              <a:t>By far, the predominant way for a Scrum team to express features on the Product Backlog is in the form of user stories, which are short, simple descriptions of the desired functionality told from perspective of the user. </a:t>
            </a:r>
          </a:p>
          <a:p>
            <a:pPr>
              <a:lnSpc>
                <a:spcPct val="120000"/>
              </a:lnSpc>
              <a:buFont typeface="+mj-lt"/>
              <a:buAutoNum type="arabicPeriod"/>
            </a:pPr>
            <a:r>
              <a:rPr lang="en-US" dirty="0"/>
              <a:t>An example would be, "As a shopper, I can review the items in my shopping cart before checking out so that I can see what I've already selected“.</a:t>
            </a:r>
          </a:p>
          <a:p>
            <a:pPr>
              <a:lnSpc>
                <a:spcPct val="120000"/>
              </a:lnSpc>
              <a:buFont typeface="+mj-lt"/>
              <a:buAutoNum type="arabicPeriod"/>
            </a:pPr>
            <a:r>
              <a:rPr lang="en-US" dirty="0"/>
              <a:t>Because there's really no difference between a bug and a new feature -- each describes something different that a user wants -- bugs are also put on the Product </a:t>
            </a:r>
            <a:r>
              <a:rPr lang="en-US" dirty="0" smtClean="0"/>
              <a:t>Backlog</a:t>
            </a:r>
            <a:endParaRPr lang="en-US" dirty="0"/>
          </a:p>
          <a:p>
            <a:pPr>
              <a:lnSpc>
                <a:spcPct val="120000"/>
              </a:lnSpc>
              <a:buFont typeface="+mj-lt"/>
              <a:buAutoNum type="arabicPeriod"/>
            </a:pPr>
            <a:r>
              <a:rPr lang="en-US" dirty="0"/>
              <a:t>Technical work and knowledge acquisition activities also belong on the Product Backlog. </a:t>
            </a:r>
          </a:p>
          <a:p>
            <a:pPr>
              <a:lnSpc>
                <a:spcPct val="120000"/>
              </a:lnSpc>
              <a:buFont typeface="+mj-lt"/>
              <a:buAutoNum type="arabicPeriod"/>
            </a:pPr>
            <a:r>
              <a:rPr lang="en-US" dirty="0"/>
              <a:t>An example of technical work would be, "upgrade all developers' workstations to windows 7“. </a:t>
            </a:r>
          </a:p>
          <a:p>
            <a:pPr>
              <a:lnSpc>
                <a:spcPct val="120000"/>
              </a:lnSpc>
              <a:buFont typeface="+mj-lt"/>
              <a:buAutoNum type="arabicPeriod"/>
            </a:pPr>
            <a:r>
              <a:rPr lang="en-US" dirty="0"/>
              <a:t>An example of knowledge acquisition could be a Scrum Backlog Item about researching various </a:t>
            </a:r>
            <a:r>
              <a:rPr lang="en-US" dirty="0" err="1"/>
              <a:t>javascript</a:t>
            </a:r>
            <a:r>
              <a:rPr lang="en-US" dirty="0"/>
              <a:t> libraries and making a selection.</a:t>
            </a:r>
          </a:p>
          <a:p>
            <a:pPr>
              <a:lnSpc>
                <a:spcPct val="120000"/>
              </a:lnSpc>
              <a:buFont typeface="+mj-lt"/>
              <a:buAutoNum type="arabicPeriod"/>
            </a:pPr>
            <a:endParaRPr lang="en-US" dirty="0"/>
          </a:p>
        </p:txBody>
      </p:sp>
    </p:spTree>
    <p:extLst>
      <p:ext uri="{BB962C8B-B14F-4D97-AF65-F5344CB8AC3E}">
        <p14:creationId xmlns:p14="http://schemas.microsoft.com/office/powerpoint/2010/main" val="1863663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414000" y="761327"/>
            <a:ext cx="10884889" cy="5304337"/>
          </a:xfrm>
        </p:spPr>
        <p:txBody>
          <a:bodyPr/>
          <a:lstStyle/>
          <a:p>
            <a:pPr>
              <a:lnSpc>
                <a:spcPct val="120000"/>
              </a:lnSpc>
              <a:buFont typeface="+mj-lt"/>
              <a:buAutoNum type="arabicPeriod" startAt="7"/>
            </a:pPr>
            <a:r>
              <a:rPr lang="en-US" dirty="0"/>
              <a:t>The Product Owner shows up at the Sprint Planning Meeting with the prioritized Product Backlog and describes the top items to the team. </a:t>
            </a:r>
          </a:p>
          <a:p>
            <a:pPr>
              <a:lnSpc>
                <a:spcPct val="120000"/>
              </a:lnSpc>
              <a:buFont typeface="+mj-lt"/>
              <a:buAutoNum type="arabicPeriod" startAt="7"/>
            </a:pPr>
            <a:r>
              <a:rPr lang="en-US" dirty="0"/>
              <a:t>The team then determines which items they can complete during the coming sprint. </a:t>
            </a:r>
          </a:p>
          <a:p>
            <a:pPr>
              <a:lnSpc>
                <a:spcPct val="120000"/>
              </a:lnSpc>
              <a:buFont typeface="+mj-lt"/>
              <a:buAutoNum type="arabicPeriod" startAt="7"/>
            </a:pPr>
            <a:r>
              <a:rPr lang="en-US" dirty="0"/>
              <a:t>The Team then moves items from the Product Backlog to the Sprint Backlog. </a:t>
            </a:r>
          </a:p>
          <a:p>
            <a:pPr>
              <a:lnSpc>
                <a:spcPct val="120000"/>
              </a:lnSpc>
              <a:buFont typeface="+mj-lt"/>
              <a:buAutoNum type="arabicPeriod" startAt="7"/>
            </a:pPr>
            <a:r>
              <a:rPr lang="en-US" dirty="0"/>
              <a:t>In doing so, they expand each Product Backlog item into one or more Sprint Backlog tasks so they can more effectively share work during the Sprint</a:t>
            </a:r>
            <a:r>
              <a:rPr lang="en-US" dirty="0" smtClean="0"/>
              <a:t>.</a:t>
            </a:r>
          </a:p>
          <a:p>
            <a:pPr>
              <a:lnSpc>
                <a:spcPct val="120000"/>
              </a:lnSpc>
              <a:buFont typeface="+mj-lt"/>
              <a:buAutoNum type="arabicPeriod" startAt="7"/>
            </a:pPr>
            <a:r>
              <a:rPr lang="en-US" dirty="0"/>
              <a:t>Conceptually, The Team starts at the top of the prioritized Backlog and draws a line after the lowest of the high-priority items they feel they can complete. </a:t>
            </a:r>
          </a:p>
          <a:p>
            <a:pPr>
              <a:lnSpc>
                <a:spcPct val="120000"/>
              </a:lnSpc>
              <a:buFont typeface="+mj-lt"/>
              <a:buAutoNum type="arabicPeriod" startAt="7"/>
            </a:pPr>
            <a:r>
              <a:rPr lang="en-US" dirty="0"/>
              <a:t>In practice, it's not unusual to see a team select, for example, the top five items and then two items from lower on the list that are associated with the initial five.</a:t>
            </a:r>
          </a:p>
          <a:p>
            <a:pPr>
              <a:lnSpc>
                <a:spcPct val="120000"/>
              </a:lnSpc>
              <a:buFont typeface="+mj-lt"/>
              <a:buAutoNum type="arabicPeriod" startAt="7"/>
            </a:pPr>
            <a:endParaRPr lang="en-US" dirty="0"/>
          </a:p>
          <a:p>
            <a:pPr>
              <a:lnSpc>
                <a:spcPct val="120000"/>
              </a:lnSpc>
              <a:buFont typeface="+mj-lt"/>
              <a:buAutoNum type="arabicPeriod" startAt="7"/>
            </a:pPr>
            <a:endParaRPr lang="en-US" dirty="0"/>
          </a:p>
        </p:txBody>
      </p:sp>
    </p:spTree>
    <p:extLst>
      <p:ext uri="{BB962C8B-B14F-4D97-AF65-F5344CB8AC3E}">
        <p14:creationId xmlns:p14="http://schemas.microsoft.com/office/powerpoint/2010/main" val="2417863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414000" y="1544760"/>
            <a:ext cx="8950311" cy="4546800"/>
          </a:xfrm>
        </p:spPr>
        <p:txBody>
          <a:bodyPr/>
          <a:lstStyle/>
          <a:p>
            <a:pPr>
              <a:lnSpc>
                <a:spcPct val="120000"/>
              </a:lnSpc>
            </a:pPr>
            <a:r>
              <a:rPr lang="en-US" dirty="0"/>
              <a:t>A real easy way to put user stories in a spreadsheet-based product backlog. </a:t>
            </a:r>
          </a:p>
          <a:p>
            <a:pPr>
              <a:lnSpc>
                <a:spcPct val="120000"/>
              </a:lnSpc>
            </a:pPr>
            <a:r>
              <a:rPr lang="en-US" dirty="0"/>
              <a:t>An example being: </a:t>
            </a:r>
            <a:r>
              <a:rPr lang="en-US" i="1" dirty="0"/>
              <a:t>“as a frequent flyer, </a:t>
            </a:r>
            <a:r>
              <a:rPr lang="en-US" i="1" dirty="0" err="1"/>
              <a:t>i</a:t>
            </a:r>
            <a:r>
              <a:rPr lang="en-US" i="1" dirty="0"/>
              <a:t> really want to be able to connect to the internet while flying so that </a:t>
            </a:r>
            <a:r>
              <a:rPr lang="en-US" i="1" dirty="0" err="1"/>
              <a:t>i</a:t>
            </a:r>
            <a:r>
              <a:rPr lang="en-US" i="1" dirty="0"/>
              <a:t> can update my blog while traveling rather than having to save this as a text file and updating my blog later.”</a:t>
            </a:r>
          </a:p>
          <a:p>
            <a:pPr>
              <a:lnSpc>
                <a:spcPct val="120000"/>
              </a:lnSpc>
            </a:pPr>
            <a:endParaRPr lang="en-US" dirty="0"/>
          </a:p>
        </p:txBody>
      </p:sp>
      <p:sp>
        <p:nvSpPr>
          <p:cNvPr id="5" name="Title 4"/>
          <p:cNvSpPr>
            <a:spLocks noGrp="1"/>
          </p:cNvSpPr>
          <p:nvPr>
            <p:ph type="title"/>
          </p:nvPr>
        </p:nvSpPr>
        <p:spPr/>
        <p:txBody>
          <a:bodyPr/>
          <a:lstStyle/>
          <a:p>
            <a:r>
              <a:rPr lang="en-US" dirty="0"/>
              <a:t>Example 1.</a:t>
            </a:r>
          </a:p>
        </p:txBody>
      </p:sp>
    </p:spTree>
    <p:extLst>
      <p:ext uri="{BB962C8B-B14F-4D97-AF65-F5344CB8AC3E}">
        <p14:creationId xmlns:p14="http://schemas.microsoft.com/office/powerpoint/2010/main" val="1564310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xmlns=""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QAC_Powerpoint_Template.potx</Template>
  <TotalTime>179</TotalTime>
  <Words>761</Words>
  <Application>Microsoft Macintosh PowerPoint</Application>
  <PresentationFormat>Custom</PresentationFormat>
  <Paragraphs>64</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QAC_Powerpoint_Template</vt:lpstr>
      <vt:lpstr>SCRUM Artifacts</vt:lpstr>
      <vt:lpstr>Scrum has only three Artifacts</vt:lpstr>
      <vt:lpstr>PowerPoint Presentation</vt:lpstr>
      <vt:lpstr>1. Product Backlog</vt:lpstr>
      <vt:lpstr>PowerPoint Presentation</vt:lpstr>
      <vt:lpstr>PowerPoint Presentation</vt:lpstr>
      <vt:lpstr>PowerPoint Presentation</vt:lpstr>
      <vt:lpstr>PowerPoint Presentation</vt:lpstr>
      <vt:lpstr>Example 1.</vt:lpstr>
      <vt:lpstr>PowerPoint Presentation</vt:lpstr>
      <vt:lpstr>PowerPoint Presentation</vt:lpstr>
      <vt:lpstr>PowerPoint Presentation</vt:lpstr>
      <vt:lpstr>2. Sprint Backlog</vt:lpstr>
      <vt:lpstr>PowerPoint Presentation</vt:lpstr>
      <vt:lpstr>PowerPoint Presentation</vt:lpstr>
      <vt:lpstr>PowerPoint Presentation</vt:lpstr>
      <vt:lpstr>PowerPoint Presentation</vt:lpstr>
      <vt:lpstr>3. Product Increment</vt:lpstr>
      <vt:lpstr>PowerPoint Presentation</vt:lpstr>
      <vt:lpstr>PowerPoint Presentation</vt:lpstr>
      <vt:lpstr>PowerPoint Presentation</vt:lpstr>
      <vt:lpstr>Thank you</vt:lpstr>
    </vt:vector>
  </TitlesOfParts>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Hugo Rente</cp:lastModifiedBy>
  <cp:revision>66</cp:revision>
  <dcterms:created xsi:type="dcterms:W3CDTF">2016-09-15T10:26:31Z</dcterms:created>
  <dcterms:modified xsi:type="dcterms:W3CDTF">2017-02-14T10:21:49Z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