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0"/>
  </p:notesMasterIdLst>
  <p:handoutMasterIdLst>
    <p:handoutMasterId r:id="rId11"/>
  </p:handoutMasterIdLst>
  <p:sldIdLst>
    <p:sldId id="268" r:id="rId2"/>
    <p:sldId id="269" r:id="rId3"/>
    <p:sldId id="270" r:id="rId4"/>
    <p:sldId id="271" r:id="rId5"/>
    <p:sldId id="272" r:id="rId6"/>
    <p:sldId id="273" r:id="rId7"/>
    <p:sldId id="274" r:id="rId8"/>
    <p:sldId id="264" r:id="rId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2" d="100"/>
          <a:sy n="112" d="100"/>
        </p:scale>
        <p:origin x="-400" y="-10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a:prstGeom prst="rect">
            <a:avLst/>
          </a:prstGeom>
        </p:spPr>
        <p:txBody>
          <a:bodyPr/>
          <a:lstStyle>
            <a:lvl1pPr algn="ctr">
              <a:defRPr sz="5400">
                <a:solidFill>
                  <a:schemeClr val="accent1">
                    <a:lumMod val="50000"/>
                  </a:schemeClr>
                </a:solidFill>
              </a:defRPr>
            </a:lvl1pPr>
          </a:lstStyle>
          <a:p>
            <a:fld id="{F7AFFB9B-9FB8-469E-96F9-4D32314110B6}" type="datetimeFigureOut">
              <a:rPr lang="en-US" dirty="0"/>
              <a:t>14/02/17</a:t>
            </a:fld>
            <a:endParaRPr lang="en-US" dirty="0"/>
          </a:p>
        </p:txBody>
      </p:sp>
      <p:sp>
        <p:nvSpPr>
          <p:cNvPr id="5" name="Footer Placeholder 4"/>
          <p:cNvSpPr>
            <a:spLocks noGrp="1"/>
          </p:cNvSpPr>
          <p:nvPr>
            <p:ph type="ftr" sz="quarter" idx="11"/>
          </p:nvPr>
        </p:nvSpPr>
        <p:spPr>
          <a:xfrm rot="21420000">
            <a:off x="-5560" y="4883024"/>
            <a:ext cx="4047239" cy="1195538"/>
          </a:xfrm>
          <a:prstGeom prst="rect">
            <a:avLst/>
          </a:prstGeo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a:prstGeom prst="rect">
            <a:avLst/>
          </a:prstGeo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8083" y="5757334"/>
            <a:ext cx="3784600" cy="498470"/>
          </a:xfrm>
          <a:prstGeom prst="rect">
            <a:avLst/>
          </a:prstGeom>
        </p:spPr>
        <p:txBody>
          <a:bodyPr/>
          <a:lstStyle/>
          <a:p>
            <a:fld id="{8EFBDC27-E420-4878-9EE6-7B9656D6442A}" type="datetimeFigureOut">
              <a:rPr lang="en-US" dirty="0"/>
              <a:t>14/02/17</a:t>
            </a:fld>
            <a:endParaRPr lang="en-US" dirty="0"/>
          </a:p>
        </p:txBody>
      </p:sp>
      <p:sp>
        <p:nvSpPr>
          <p:cNvPr id="5" name="Footer Placeholder 4"/>
          <p:cNvSpPr>
            <a:spLocks noGrp="1"/>
          </p:cNvSpPr>
          <p:nvPr>
            <p:ph type="ftr" sz="quarter" idx="11"/>
          </p:nvPr>
        </p:nvSpPr>
        <p:spPr>
          <a:xfrm>
            <a:off x="685801" y="5757334"/>
            <a:ext cx="5499719" cy="498470"/>
          </a:xfrm>
          <a:prstGeom prst="rect">
            <a:avLst/>
          </a:prstGeom>
        </p:spPr>
        <p:txBody>
          <a:bodyPr/>
          <a:lstStyle/>
          <a:p>
            <a:endParaRPr lang="en-US" dirty="0"/>
          </a:p>
        </p:txBody>
      </p:sp>
      <p:sp>
        <p:nvSpPr>
          <p:cNvPr id="6" name="Slide Number Placeholder 5"/>
          <p:cNvSpPr>
            <a:spLocks noGrp="1"/>
          </p:cNvSpPr>
          <p:nvPr>
            <p:ph type="sldNum" sz="quarter" idx="12"/>
          </p:nvPr>
        </p:nvSpPr>
        <p:spPr>
          <a:xfrm>
            <a:off x="6287121" y="5757334"/>
            <a:ext cx="907186" cy="498470"/>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xmlns:p14="http://schemas.microsoft.com/office/powerpoint/2010/mai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none" dirty="0" smtClean="0"/>
              <a:t>SCRUM Master</a:t>
            </a:r>
            <a:endParaRPr lang="en-GB" cap="none" dirty="0"/>
          </a:p>
        </p:txBody>
      </p:sp>
      <p:sp>
        <p:nvSpPr>
          <p:cNvPr id="3" name="Subtitle 2"/>
          <p:cNvSpPr>
            <a:spLocks noGrp="1"/>
          </p:cNvSpPr>
          <p:nvPr>
            <p:ph type="subTitle" idx="1"/>
          </p:nvPr>
        </p:nvSpPr>
        <p:spPr/>
        <p:txBody>
          <a:bodyPr/>
          <a:lstStyle/>
          <a:p>
            <a:r>
              <a:rPr lang="en-GB" cap="none" dirty="0" smtClean="0"/>
              <a:t>05</a:t>
            </a:r>
            <a:endParaRPr lang="en-GB" cap="none" dirty="0"/>
          </a:p>
        </p:txBody>
      </p:sp>
    </p:spTree>
    <p:extLst>
      <p:ext uri="{BB962C8B-B14F-4D97-AF65-F5344CB8AC3E}">
        <p14:creationId xmlns:p14="http://schemas.microsoft.com/office/powerpoint/2010/main" val="299531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9983641" cy="4546800"/>
          </a:xfrm>
        </p:spPr>
        <p:txBody>
          <a:bodyPr/>
          <a:lstStyle/>
          <a:p>
            <a:pPr>
              <a:lnSpc>
                <a:spcPct val="120000"/>
              </a:lnSpc>
            </a:pPr>
            <a:r>
              <a:rPr lang="en-US" dirty="0"/>
              <a:t>The </a:t>
            </a:r>
            <a:r>
              <a:rPr lang="en-US" b="1" dirty="0" err="1">
                <a:solidFill>
                  <a:schemeClr val="accent1"/>
                </a:solidFill>
              </a:rPr>
              <a:t>ScrumMaster</a:t>
            </a:r>
            <a:r>
              <a:rPr lang="en-US" dirty="0"/>
              <a:t> is responsible for ensuring that the </a:t>
            </a:r>
            <a:r>
              <a:rPr lang="en-US" b="1" dirty="0">
                <a:solidFill>
                  <a:srgbClr val="00519C"/>
                </a:solidFill>
              </a:rPr>
              <a:t>Scrum Team </a:t>
            </a:r>
            <a:r>
              <a:rPr lang="en-US" dirty="0"/>
              <a:t>adheres to Scrum values, practices, and rules. </a:t>
            </a:r>
          </a:p>
          <a:p>
            <a:pPr>
              <a:lnSpc>
                <a:spcPct val="120000"/>
              </a:lnSpc>
            </a:pPr>
            <a:r>
              <a:rPr lang="en-US" dirty="0"/>
              <a:t>The </a:t>
            </a:r>
            <a:r>
              <a:rPr lang="en-US" b="1" dirty="0" err="1">
                <a:solidFill>
                  <a:srgbClr val="00519C"/>
                </a:solidFill>
              </a:rPr>
              <a:t>ScrumMaster</a:t>
            </a:r>
            <a:r>
              <a:rPr lang="en-US" dirty="0"/>
              <a:t> is often considered a coach for </a:t>
            </a:r>
            <a:r>
              <a:rPr lang="en-US" b="1" dirty="0">
                <a:solidFill>
                  <a:srgbClr val="00519C"/>
                </a:solidFill>
              </a:rPr>
              <a:t>The Team</a:t>
            </a:r>
            <a:r>
              <a:rPr lang="en-US" dirty="0"/>
              <a:t>, helping </a:t>
            </a:r>
            <a:r>
              <a:rPr lang="en-US" b="1" dirty="0">
                <a:solidFill>
                  <a:srgbClr val="00519C"/>
                </a:solidFill>
              </a:rPr>
              <a:t>The Team </a:t>
            </a:r>
            <a:r>
              <a:rPr lang="en-US" dirty="0"/>
              <a:t>do the best work it possibly can. </a:t>
            </a:r>
          </a:p>
          <a:p>
            <a:pPr>
              <a:lnSpc>
                <a:spcPct val="120000"/>
              </a:lnSpc>
            </a:pPr>
            <a:r>
              <a:rPr lang="en-US" dirty="0"/>
              <a:t>The </a:t>
            </a:r>
            <a:r>
              <a:rPr lang="en-US" b="1" dirty="0" err="1">
                <a:solidFill>
                  <a:srgbClr val="00519C"/>
                </a:solidFill>
              </a:rPr>
              <a:t>ScrumMaster</a:t>
            </a:r>
            <a:r>
              <a:rPr lang="en-US" dirty="0"/>
              <a:t> helps the </a:t>
            </a:r>
            <a:r>
              <a:rPr lang="en-US" b="1" dirty="0">
                <a:solidFill>
                  <a:srgbClr val="00519C"/>
                </a:solidFill>
              </a:rPr>
              <a:t>Scrum Team </a:t>
            </a:r>
            <a:r>
              <a:rPr lang="en-US" dirty="0"/>
              <a:t>and the organization adopt Scrum. </a:t>
            </a:r>
          </a:p>
          <a:p>
            <a:pPr>
              <a:lnSpc>
                <a:spcPct val="120000"/>
              </a:lnSpc>
            </a:pPr>
            <a:r>
              <a:rPr lang="en-US" dirty="0"/>
              <a:t>The </a:t>
            </a:r>
            <a:r>
              <a:rPr lang="en-US" b="1" dirty="0" err="1">
                <a:solidFill>
                  <a:srgbClr val="00519C"/>
                </a:solidFill>
              </a:rPr>
              <a:t>ScrumMaster</a:t>
            </a:r>
            <a:r>
              <a:rPr lang="en-US" dirty="0"/>
              <a:t> teaches the </a:t>
            </a:r>
            <a:r>
              <a:rPr lang="en-US" b="1" dirty="0">
                <a:solidFill>
                  <a:srgbClr val="00519C"/>
                </a:solidFill>
              </a:rPr>
              <a:t>Scrum Team </a:t>
            </a:r>
            <a:r>
              <a:rPr lang="en-US" dirty="0"/>
              <a:t>by coaching and by leading it to be more productive and produce higher quality products.</a:t>
            </a:r>
          </a:p>
          <a:p>
            <a:pPr>
              <a:lnSpc>
                <a:spcPct val="120000"/>
              </a:lnSpc>
            </a:pP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66333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lnSpc>
                <a:spcPct val="120000"/>
              </a:lnSpc>
            </a:pPr>
            <a:r>
              <a:rPr lang="en-US" dirty="0"/>
              <a:t>The </a:t>
            </a:r>
            <a:r>
              <a:rPr lang="en-US" b="1" dirty="0" err="1">
                <a:solidFill>
                  <a:srgbClr val="00519C"/>
                </a:solidFill>
              </a:rPr>
              <a:t>ScrumMaster</a:t>
            </a:r>
            <a:r>
              <a:rPr lang="en-US" dirty="0"/>
              <a:t> helps the Scrum Team understand and use self-organization and cross-functionality. </a:t>
            </a:r>
          </a:p>
          <a:p>
            <a:pPr>
              <a:lnSpc>
                <a:spcPct val="120000"/>
              </a:lnSpc>
            </a:pPr>
            <a:r>
              <a:rPr lang="en-US" dirty="0" smtClean="0"/>
              <a:t>The </a:t>
            </a:r>
            <a:r>
              <a:rPr lang="en-US" b="1" dirty="0" err="1">
                <a:solidFill>
                  <a:srgbClr val="00519C"/>
                </a:solidFill>
              </a:rPr>
              <a:t>ScrumMaster</a:t>
            </a:r>
            <a:r>
              <a:rPr lang="en-US" dirty="0"/>
              <a:t> can also be thought of as a process owner for </a:t>
            </a:r>
            <a:r>
              <a:rPr lang="en-US" b="1" dirty="0">
                <a:solidFill>
                  <a:srgbClr val="00519C"/>
                </a:solidFill>
              </a:rPr>
              <a:t>the team</a:t>
            </a:r>
            <a:r>
              <a:rPr lang="en-US" dirty="0"/>
              <a:t>, creating a balance with the project's key stakeholder, who is referred to as the </a:t>
            </a:r>
            <a:r>
              <a:rPr lang="en-US" b="1" dirty="0">
                <a:solidFill>
                  <a:srgbClr val="00519C"/>
                </a:solidFill>
              </a:rPr>
              <a:t>Product Owner</a:t>
            </a:r>
            <a:r>
              <a:rPr lang="en-US" dirty="0" smtClean="0"/>
              <a: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2102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108368" cy="4546800"/>
          </a:xfrm>
        </p:spPr>
        <p:txBody>
          <a:bodyPr/>
          <a:lstStyle/>
          <a:p>
            <a:pPr>
              <a:lnSpc>
                <a:spcPct val="120000"/>
              </a:lnSpc>
            </a:pPr>
            <a:r>
              <a:rPr lang="en-US" dirty="0"/>
              <a:t>The </a:t>
            </a:r>
            <a:r>
              <a:rPr lang="en-US" b="1" dirty="0" err="1">
                <a:solidFill>
                  <a:srgbClr val="00519C"/>
                </a:solidFill>
              </a:rPr>
              <a:t>ScrumMaster</a:t>
            </a:r>
            <a:r>
              <a:rPr lang="en-US" dirty="0"/>
              <a:t> does anything possible to help the team perform at their highest level. This involves removing any impediments to progress, facilitating meetings, and doing things like working with the product owner to make sure the product backlog is in good shape and ready for the next sprint. </a:t>
            </a:r>
          </a:p>
          <a:p>
            <a:pPr>
              <a:lnSpc>
                <a:spcPct val="120000"/>
              </a:lnSpc>
            </a:pPr>
            <a:r>
              <a:rPr lang="en-US" dirty="0"/>
              <a:t>The </a:t>
            </a:r>
            <a:r>
              <a:rPr lang="en-US" b="1" dirty="0" err="1">
                <a:solidFill>
                  <a:srgbClr val="00519C"/>
                </a:solidFill>
              </a:rPr>
              <a:t>ScrumMaster</a:t>
            </a:r>
            <a:r>
              <a:rPr lang="en-US" dirty="0"/>
              <a:t> role is commonly filled by a former project manager or a technical team leader but can be anyone.</a:t>
            </a:r>
          </a:p>
          <a:p>
            <a:pPr>
              <a:lnSpc>
                <a:spcPct val="120000"/>
              </a:lnSpc>
            </a:pPr>
            <a:endParaRPr lang="en-US" dirty="0"/>
          </a:p>
        </p:txBody>
      </p:sp>
    </p:spTree>
    <p:extLst>
      <p:ext uri="{BB962C8B-B14F-4D97-AF65-F5344CB8AC3E}">
        <p14:creationId xmlns:p14="http://schemas.microsoft.com/office/powerpoint/2010/main" val="117551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8486925" cy="4546800"/>
          </a:xfrm>
        </p:spPr>
        <p:txBody>
          <a:bodyPr/>
          <a:lstStyle/>
          <a:p>
            <a:pPr>
              <a:lnSpc>
                <a:spcPct val="120000"/>
              </a:lnSpc>
            </a:pPr>
            <a:r>
              <a:rPr lang="en-US" dirty="0"/>
              <a:t>The </a:t>
            </a:r>
            <a:r>
              <a:rPr lang="en-US" b="1" dirty="0" err="1">
                <a:solidFill>
                  <a:srgbClr val="00519C"/>
                </a:solidFill>
              </a:rPr>
              <a:t>ScrumMaster</a:t>
            </a:r>
            <a:r>
              <a:rPr lang="en-US" dirty="0"/>
              <a:t> has no authority over Scrum team members, the </a:t>
            </a:r>
            <a:r>
              <a:rPr lang="en-US" dirty="0" err="1"/>
              <a:t>ScrumMaster</a:t>
            </a:r>
            <a:r>
              <a:rPr lang="en-US" dirty="0"/>
              <a:t> does have authority over the process. </a:t>
            </a:r>
          </a:p>
          <a:p>
            <a:pPr>
              <a:lnSpc>
                <a:spcPct val="120000"/>
              </a:lnSpc>
            </a:pPr>
            <a:r>
              <a:rPr lang="en-US" dirty="0"/>
              <a:t>Although a </a:t>
            </a:r>
            <a:r>
              <a:rPr lang="en-US" b="1" dirty="0" err="1">
                <a:solidFill>
                  <a:srgbClr val="00519C"/>
                </a:solidFill>
              </a:rPr>
              <a:t>ScrumMaster</a:t>
            </a:r>
            <a:r>
              <a:rPr lang="en-US" dirty="0"/>
              <a:t> may not be able to say, “You’re fired,” a </a:t>
            </a:r>
            <a:r>
              <a:rPr lang="en-US" dirty="0" err="1"/>
              <a:t>ScrumMaster</a:t>
            </a:r>
            <a:r>
              <a:rPr lang="en-US" dirty="0"/>
              <a:t> can say, “I’ve decided we’re going to try two-week sprints for the next month.”</a:t>
            </a:r>
          </a:p>
          <a:p>
            <a:pPr>
              <a:lnSpc>
                <a:spcPct val="120000"/>
              </a:lnSpc>
            </a:pPr>
            <a:endParaRPr lang="en-US" dirty="0"/>
          </a:p>
        </p:txBody>
      </p:sp>
    </p:spTree>
    <p:extLst>
      <p:ext uri="{BB962C8B-B14F-4D97-AF65-F5344CB8AC3E}">
        <p14:creationId xmlns:p14="http://schemas.microsoft.com/office/powerpoint/2010/main" val="128293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A </a:t>
            </a:r>
            <a:r>
              <a:rPr lang="en-US" dirty="0" err="1"/>
              <a:t>ScrumMaster</a:t>
            </a:r>
            <a:r>
              <a:rPr lang="en-US" dirty="0"/>
              <a:t> can say to a team, </a:t>
            </a:r>
          </a:p>
          <a:p>
            <a:pPr lvl="1"/>
            <a:r>
              <a:rPr lang="en-US" i="1" dirty="0"/>
              <a:t>“Look, we’re supposed to deliver potentially shippable software at the end of each sprint. </a:t>
            </a:r>
          </a:p>
          <a:p>
            <a:pPr lvl="1"/>
            <a:r>
              <a:rPr lang="en-US" i="1" dirty="0"/>
              <a:t>We didn’t do that this time. </a:t>
            </a:r>
          </a:p>
          <a:p>
            <a:pPr lvl="1"/>
            <a:r>
              <a:rPr lang="en-US" i="1" dirty="0"/>
              <a:t>What can we do to make sure we do better the next sprint?” </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68586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3999" y="1544760"/>
            <a:ext cx="11140195" cy="4546800"/>
          </a:xfrm>
        </p:spPr>
        <p:txBody>
          <a:bodyPr/>
          <a:lstStyle/>
          <a:p>
            <a:pPr>
              <a:lnSpc>
                <a:spcPct val="120000"/>
              </a:lnSpc>
            </a:pPr>
            <a:r>
              <a:rPr lang="en-US" dirty="0" smtClean="0"/>
              <a:t>Because </a:t>
            </a:r>
            <a:r>
              <a:rPr lang="en-US" dirty="0"/>
              <a:t>the </a:t>
            </a:r>
            <a:r>
              <a:rPr lang="en-US" dirty="0" err="1"/>
              <a:t>ScrumMaster’s</a:t>
            </a:r>
            <a:r>
              <a:rPr lang="en-US" dirty="0"/>
              <a:t> authority does not extend beyond the process, the same </a:t>
            </a:r>
            <a:r>
              <a:rPr lang="en-US" dirty="0" err="1"/>
              <a:t>ScrumMaster</a:t>
            </a:r>
            <a:r>
              <a:rPr lang="en-US" dirty="0"/>
              <a:t> should not say, </a:t>
            </a:r>
          </a:p>
          <a:p>
            <a:pPr lvl="1">
              <a:lnSpc>
                <a:spcPct val="120000"/>
              </a:lnSpc>
            </a:pPr>
            <a:r>
              <a:rPr lang="en-US" i="1" dirty="0"/>
              <a:t>“Because we failed to deliver something potentially shippable the last sprint, I want Peter to review all code before it gets checked in.” </a:t>
            </a:r>
            <a:endParaRPr lang="en-US" dirty="0"/>
          </a:p>
          <a:p>
            <a:pPr>
              <a:lnSpc>
                <a:spcPct val="120000"/>
              </a:lnSpc>
            </a:pPr>
            <a:r>
              <a:rPr lang="en-US" dirty="0"/>
              <a:t>Having Peter review the code might be a good idea, but the decision is not the </a:t>
            </a:r>
            <a:r>
              <a:rPr lang="en-US" dirty="0" err="1"/>
              <a:t>ScrumMaster’s</a:t>
            </a:r>
            <a:r>
              <a:rPr lang="en-US" dirty="0"/>
              <a:t> to make. Doing so goes beyond authority over the process and enters into how the team works.</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33854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193</TotalTime>
  <Words>348</Words>
  <Application>Microsoft Macintosh PowerPoint</Application>
  <PresentationFormat>Custom</PresentationFormat>
  <Paragraphs>22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QAC_Powerpoint_Template</vt:lpstr>
      <vt:lpstr>SCRUM Master</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Hugo Rente</cp:lastModifiedBy>
  <cp:revision>50</cp:revision>
  <dcterms:created xsi:type="dcterms:W3CDTF">2016-09-15T10:26:31Z</dcterms:created>
  <dcterms:modified xsi:type="dcterms:W3CDTF">2017-02-14T11:08:20Z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