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33"/>
  </p:notesMasterIdLst>
  <p:handoutMasterIdLst>
    <p:handoutMasterId r:id="rId34"/>
  </p:handout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8" r:id="rId21"/>
    <p:sldId id="289" r:id="rId22"/>
    <p:sldId id="290" r:id="rId23"/>
    <p:sldId id="291" r:id="rId24"/>
    <p:sldId id="292" r:id="rId25"/>
    <p:sldId id="293" r:id="rId26"/>
    <p:sldId id="294" r:id="rId27"/>
    <p:sldId id="295" r:id="rId28"/>
    <p:sldId id="296" r:id="rId29"/>
    <p:sldId id="297" r:id="rId30"/>
    <p:sldId id="298" r:id="rId31"/>
    <p:sldId id="264" r:id="rId32"/>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1" autoAdjust="0"/>
  </p:normalViewPr>
  <p:slideViewPr>
    <p:cSldViewPr snapToGrid="0">
      <p:cViewPr varScale="1">
        <p:scale>
          <a:sx n="112" d="100"/>
          <a:sy n="112" d="100"/>
        </p:scale>
        <p:origin x="-400" y="-104"/>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2" name="Picture 1" descr="QA Consulting - Tall Blu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a:prstGeom prst="rect">
            <a:avLst/>
          </a:prstGeom>
        </p:spPr>
        <p:txBody>
          <a:bodyPr/>
          <a:lstStyle>
            <a:lvl1pPr algn="ctr">
              <a:defRPr sz="5400">
                <a:solidFill>
                  <a:schemeClr val="accent1">
                    <a:lumMod val="50000"/>
                  </a:schemeClr>
                </a:solidFill>
              </a:defRPr>
            </a:lvl1pPr>
          </a:lstStyle>
          <a:p>
            <a:fld id="{F7AFFB9B-9FB8-469E-96F9-4D32314110B6}" type="datetimeFigureOut">
              <a:rPr lang="en-US" dirty="0"/>
              <a:t>14/02/17</a:t>
            </a:fld>
            <a:endParaRPr lang="en-US" dirty="0"/>
          </a:p>
        </p:txBody>
      </p:sp>
      <p:sp>
        <p:nvSpPr>
          <p:cNvPr id="5" name="Footer Placeholder 4"/>
          <p:cNvSpPr>
            <a:spLocks noGrp="1"/>
          </p:cNvSpPr>
          <p:nvPr>
            <p:ph type="ftr" sz="quarter" idx="11"/>
          </p:nvPr>
        </p:nvSpPr>
        <p:spPr>
          <a:xfrm rot="21420000">
            <a:off x="-5560" y="4883024"/>
            <a:ext cx="4047239" cy="1195538"/>
          </a:xfrm>
          <a:prstGeom prst="rect">
            <a:avLst/>
          </a:prstGeo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a:prstGeom prst="rect">
            <a:avLst/>
          </a:prstGeo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98083" y="5757334"/>
            <a:ext cx="3784600" cy="498470"/>
          </a:xfrm>
          <a:prstGeom prst="rect">
            <a:avLst/>
          </a:prstGeom>
        </p:spPr>
        <p:txBody>
          <a:bodyPr/>
          <a:lstStyle/>
          <a:p>
            <a:fld id="{8EFBDC27-E420-4878-9EE6-7B9656D6442A}" type="datetimeFigureOut">
              <a:rPr lang="en-US" dirty="0"/>
              <a:t>14/02/17</a:t>
            </a:fld>
            <a:endParaRPr lang="en-US" dirty="0"/>
          </a:p>
        </p:txBody>
      </p:sp>
      <p:sp>
        <p:nvSpPr>
          <p:cNvPr id="5" name="Footer Placeholder 4"/>
          <p:cNvSpPr>
            <a:spLocks noGrp="1"/>
          </p:cNvSpPr>
          <p:nvPr>
            <p:ph type="ftr" sz="quarter" idx="11"/>
          </p:nvPr>
        </p:nvSpPr>
        <p:spPr>
          <a:xfrm>
            <a:off x="685801" y="5757334"/>
            <a:ext cx="5499719" cy="498470"/>
          </a:xfrm>
          <a:prstGeom prst="rect">
            <a:avLst/>
          </a:prstGeom>
        </p:spPr>
        <p:txBody>
          <a:bodyPr/>
          <a:lstStyle/>
          <a:p>
            <a:endParaRPr lang="en-US" dirty="0"/>
          </a:p>
        </p:txBody>
      </p:sp>
      <p:sp>
        <p:nvSpPr>
          <p:cNvPr id="6" name="Slide Number Placeholder 5"/>
          <p:cNvSpPr>
            <a:spLocks noGrp="1"/>
          </p:cNvSpPr>
          <p:nvPr>
            <p:ph type="sldNum" sz="quarter" idx="12"/>
          </p:nvPr>
        </p:nvSpPr>
        <p:spPr>
          <a:xfrm>
            <a:off x="6287121" y="5757334"/>
            <a:ext cx="907186" cy="498470"/>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Lst>
  <p:timing>
    <p:tnLst>
      <p:par>
        <p:cTn xmlns:p14="http://schemas.microsoft.com/office/powerpoint/2010/mai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cap="none" dirty="0" smtClean="0"/>
              <a:t>Tracking</a:t>
            </a:r>
            <a:endParaRPr lang="en-GB" cap="none" dirty="0"/>
          </a:p>
        </p:txBody>
      </p:sp>
      <p:sp>
        <p:nvSpPr>
          <p:cNvPr id="3" name="Subtitle 2"/>
          <p:cNvSpPr>
            <a:spLocks noGrp="1"/>
          </p:cNvSpPr>
          <p:nvPr>
            <p:ph type="subTitle" idx="1"/>
          </p:nvPr>
        </p:nvSpPr>
        <p:spPr/>
        <p:txBody>
          <a:bodyPr/>
          <a:lstStyle/>
          <a:p>
            <a:r>
              <a:rPr lang="en-GB" dirty="0" smtClean="0">
                <a:solidFill>
                  <a:schemeClr val="tx1"/>
                </a:solidFill>
              </a:rPr>
              <a:t>09</a:t>
            </a:r>
            <a:endParaRPr lang="en-GB" dirty="0">
              <a:solidFill>
                <a:schemeClr val="tx1"/>
              </a:solidFill>
            </a:endParaRPr>
          </a:p>
        </p:txBody>
      </p:sp>
    </p:spTree>
    <p:extLst>
      <p:ext uri="{BB962C8B-B14F-4D97-AF65-F5344CB8AC3E}">
        <p14:creationId xmlns:p14="http://schemas.microsoft.com/office/powerpoint/2010/main" val="27927656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544760"/>
            <a:ext cx="8305505" cy="4546800"/>
          </a:xfrm>
        </p:spPr>
        <p:txBody>
          <a:bodyPr/>
          <a:lstStyle/>
          <a:p>
            <a:pPr>
              <a:lnSpc>
                <a:spcPct val="120000"/>
              </a:lnSpc>
            </a:pPr>
            <a:r>
              <a:rPr lang="en-US" dirty="0"/>
              <a:t>It's important to know the answer to this question, because we cannot really predict when the release will be done without it. </a:t>
            </a:r>
          </a:p>
          <a:p>
            <a:pPr>
              <a:lnSpc>
                <a:spcPct val="120000"/>
              </a:lnSpc>
            </a:pPr>
            <a:r>
              <a:rPr lang="en-US" dirty="0"/>
              <a:t>With this in mind, </a:t>
            </a:r>
            <a:r>
              <a:rPr lang="en-US" b="1" dirty="0">
                <a:solidFill>
                  <a:srgbClr val="00519C"/>
                </a:solidFill>
              </a:rPr>
              <a:t>Alternative Release </a:t>
            </a:r>
            <a:r>
              <a:rPr lang="en-US" b="1" dirty="0" err="1">
                <a:solidFill>
                  <a:srgbClr val="00519C"/>
                </a:solidFill>
              </a:rPr>
              <a:t>Burndown</a:t>
            </a:r>
            <a:r>
              <a:rPr lang="en-US" b="1" dirty="0">
                <a:solidFill>
                  <a:srgbClr val="00519C"/>
                </a:solidFill>
              </a:rPr>
              <a:t> Chart </a:t>
            </a:r>
            <a:r>
              <a:rPr lang="en-US" dirty="0"/>
              <a:t>was introduced </a:t>
            </a:r>
          </a:p>
          <a:p>
            <a:pPr>
              <a:lnSpc>
                <a:spcPct val="120000"/>
              </a:lnSpc>
            </a:pPr>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0271583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4" name="Picture 3"/>
          <p:cNvPicPr>
            <a:picLocks noChangeAspect="1"/>
          </p:cNvPicPr>
          <p:nvPr/>
        </p:nvPicPr>
        <p:blipFill>
          <a:blip r:embed="rId2"/>
          <a:stretch>
            <a:fillRect/>
          </a:stretch>
        </p:blipFill>
        <p:spPr>
          <a:xfrm>
            <a:off x="2146552" y="405027"/>
            <a:ext cx="7898897" cy="6047947"/>
          </a:xfrm>
          <a:prstGeom prst="rect">
            <a:avLst/>
          </a:prstGeom>
          <a:ln>
            <a:solidFill>
              <a:schemeClr val="bg2">
                <a:lumMod val="75000"/>
              </a:schemeClr>
            </a:solidFill>
          </a:ln>
        </p:spPr>
      </p:pic>
    </p:spTree>
    <p:extLst>
      <p:ext uri="{BB962C8B-B14F-4D97-AF65-F5344CB8AC3E}">
        <p14:creationId xmlns:p14="http://schemas.microsoft.com/office/powerpoint/2010/main" val="14536766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p:txBody>
          <a:bodyPr/>
          <a:lstStyle/>
          <a:p>
            <a:pPr>
              <a:lnSpc>
                <a:spcPct val="120000"/>
              </a:lnSpc>
            </a:pPr>
            <a:r>
              <a:rPr lang="en-US" dirty="0"/>
              <a:t>Progress is shown above the base line</a:t>
            </a:r>
          </a:p>
          <a:p>
            <a:pPr>
              <a:lnSpc>
                <a:spcPct val="120000"/>
              </a:lnSpc>
            </a:pPr>
            <a:r>
              <a:rPr lang="en-US" dirty="0"/>
              <a:t>Changes are shown below the base line</a:t>
            </a:r>
          </a:p>
          <a:p>
            <a:pPr>
              <a:lnSpc>
                <a:spcPct val="120000"/>
              </a:lnSpc>
            </a:pPr>
            <a:endParaRPr lang="en-US" dirty="0"/>
          </a:p>
        </p:txBody>
      </p:sp>
    </p:spTree>
    <p:extLst>
      <p:ext uri="{BB962C8B-B14F-4D97-AF65-F5344CB8AC3E}">
        <p14:creationId xmlns:p14="http://schemas.microsoft.com/office/powerpoint/2010/main" val="39936530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544760"/>
            <a:ext cx="11332954" cy="4546800"/>
          </a:xfrm>
        </p:spPr>
        <p:txBody>
          <a:bodyPr/>
          <a:lstStyle/>
          <a:p>
            <a:pPr>
              <a:lnSpc>
                <a:spcPct val="120000"/>
              </a:lnSpc>
            </a:pPr>
            <a:r>
              <a:rPr lang="en-US" dirty="0"/>
              <a:t>On this </a:t>
            </a:r>
            <a:r>
              <a:rPr lang="en-US" b="1" dirty="0" err="1">
                <a:solidFill>
                  <a:srgbClr val="00519C"/>
                </a:solidFill>
              </a:rPr>
              <a:t>burndown</a:t>
            </a:r>
            <a:r>
              <a:rPr lang="en-US" b="1" dirty="0">
                <a:solidFill>
                  <a:srgbClr val="00519C"/>
                </a:solidFill>
              </a:rPr>
              <a:t> chart</a:t>
            </a:r>
            <a:r>
              <a:rPr lang="en-US" dirty="0"/>
              <a:t>, the height of each bar represents the amount of work remaining in the release. </a:t>
            </a:r>
          </a:p>
          <a:p>
            <a:pPr>
              <a:lnSpc>
                <a:spcPct val="120000"/>
              </a:lnSpc>
            </a:pPr>
            <a:r>
              <a:rPr lang="en-US" dirty="0"/>
              <a:t>We prefer to estimate product backlog items in "story points," so this figure shows a release with 175 story points planned in it as of Sprint 1.</a:t>
            </a:r>
          </a:p>
          <a:p>
            <a:pPr>
              <a:lnSpc>
                <a:spcPct val="120000"/>
              </a:lnSpc>
            </a:pPr>
            <a:r>
              <a:rPr lang="en-US" dirty="0"/>
              <a:t>The team finished 25 points in Sprint 1, leaving 150 to go as of the start of Sprint 2. There were 120 as of the start of Sprint 3. So, the top of the bar is reduced by the amount of work the team finishes in a given sprint.</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7237386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20000"/>
              </a:lnSpc>
            </a:pPr>
            <a:r>
              <a:rPr lang="en-US" dirty="0"/>
              <a:t>Before the start of Sprint 4, the product owner added work to the project. </a:t>
            </a:r>
          </a:p>
          <a:p>
            <a:pPr>
              <a:lnSpc>
                <a:spcPct val="120000"/>
              </a:lnSpc>
            </a:pPr>
            <a:r>
              <a:rPr lang="en-US" dirty="0"/>
              <a:t>This additional work is shown at the bottom of the bar for the fourth sprint. </a:t>
            </a:r>
          </a:p>
          <a:p>
            <a:pPr>
              <a:lnSpc>
                <a:spcPct val="120000"/>
              </a:lnSpc>
            </a:pPr>
            <a:r>
              <a:rPr lang="en-US" dirty="0"/>
              <a:t>You can see that the vertical height of sprint 4 goes from about -40 to about 95, or 135 points of work remaining. Forty of those 135 points are from new work.</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613057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20000"/>
              </a:lnSpc>
            </a:pPr>
            <a:r>
              <a:rPr lang="en-US" dirty="0"/>
              <a:t>Prior to the start of Sprint 6, work was removed by the product owner. </a:t>
            </a:r>
          </a:p>
          <a:p>
            <a:pPr>
              <a:lnSpc>
                <a:spcPct val="120000"/>
              </a:lnSpc>
            </a:pPr>
            <a:r>
              <a:rPr lang="en-US" dirty="0"/>
              <a:t>As with an increase in scope, a decrease in scope comes off the bottom. This is true whether the work removed is work that was initially planned, or work that was added during the project.</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7626196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544760"/>
            <a:ext cx="8373538" cy="4546800"/>
          </a:xfrm>
        </p:spPr>
        <p:txBody>
          <a:bodyPr/>
          <a:lstStyle/>
          <a:p>
            <a:pPr>
              <a:lnSpc>
                <a:spcPct val="120000"/>
              </a:lnSpc>
            </a:pPr>
            <a:r>
              <a:rPr lang="en-US" dirty="0"/>
              <a:t>One way to predict how many sprints a project will take is to draw a trend line through the bars and extend the baseline. For example:</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279882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2050" name="Picture 2" descr="Predicting the release d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578" y="446521"/>
            <a:ext cx="7904844" cy="5964958"/>
          </a:xfrm>
          <a:prstGeom prst="rect">
            <a:avLst/>
          </a:prstGeom>
          <a:noFill/>
          <a:ln>
            <a:solidFill>
              <a:srgbClr val="A3A3A3"/>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6511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1" y="1544760"/>
            <a:ext cx="9994980" cy="4546800"/>
          </a:xfrm>
        </p:spPr>
        <p:txBody>
          <a:bodyPr/>
          <a:lstStyle/>
          <a:p>
            <a:pPr>
              <a:lnSpc>
                <a:spcPct val="120000"/>
              </a:lnSpc>
            </a:pPr>
            <a:r>
              <a:rPr lang="en-US" dirty="0"/>
              <a:t>A problem with this is that predicting the end date as above does not include the rate of change to the scope of the project. </a:t>
            </a:r>
          </a:p>
          <a:p>
            <a:pPr>
              <a:lnSpc>
                <a:spcPct val="120000"/>
              </a:lnSpc>
            </a:pPr>
            <a:r>
              <a:rPr lang="en-US" dirty="0"/>
              <a:t>You can anticipate the number of sprints needed by also drawing a trend line through the changes occurring at the bottom of the bars as shown below:</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12249801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4" name="Picture 3"/>
          <p:cNvPicPr>
            <a:picLocks noChangeAspect="1"/>
          </p:cNvPicPr>
          <p:nvPr/>
        </p:nvPicPr>
        <p:blipFill>
          <a:blip r:embed="rId2"/>
          <a:stretch>
            <a:fillRect/>
          </a:stretch>
        </p:blipFill>
        <p:spPr>
          <a:xfrm>
            <a:off x="2036724" y="553607"/>
            <a:ext cx="8118552" cy="5750787"/>
          </a:xfrm>
          <a:prstGeom prst="rect">
            <a:avLst/>
          </a:prstGeom>
          <a:ln>
            <a:solidFill>
              <a:srgbClr val="A3A3A3"/>
            </a:solidFill>
          </a:ln>
        </p:spPr>
      </p:pic>
    </p:spTree>
    <p:extLst>
      <p:ext uri="{BB962C8B-B14F-4D97-AF65-F5344CB8AC3E}">
        <p14:creationId xmlns:p14="http://schemas.microsoft.com/office/powerpoint/2010/main" val="38478314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a:t>On a Scrum project, the team tracks its </a:t>
            </a:r>
            <a:r>
              <a:rPr lang="en-US" b="1" dirty="0">
                <a:solidFill>
                  <a:srgbClr val="00519C"/>
                </a:solidFill>
              </a:rPr>
              <a:t>progress</a:t>
            </a:r>
            <a:r>
              <a:rPr lang="en-US" dirty="0"/>
              <a:t> against a </a:t>
            </a:r>
            <a:r>
              <a:rPr lang="en-US" b="1" dirty="0">
                <a:solidFill>
                  <a:srgbClr val="00519C"/>
                </a:solidFill>
              </a:rPr>
              <a:t>Release Plan </a:t>
            </a:r>
            <a:r>
              <a:rPr lang="en-US" dirty="0"/>
              <a:t>on a release </a:t>
            </a:r>
            <a:r>
              <a:rPr lang="en-US" b="1" dirty="0" err="1">
                <a:solidFill>
                  <a:srgbClr val="00519C"/>
                </a:solidFill>
              </a:rPr>
              <a:t>Burndown</a:t>
            </a:r>
            <a:r>
              <a:rPr lang="en-US" b="1" dirty="0">
                <a:solidFill>
                  <a:srgbClr val="00519C"/>
                </a:solidFill>
              </a:rPr>
              <a:t> Chart. </a:t>
            </a:r>
          </a:p>
          <a:p>
            <a:r>
              <a:rPr lang="en-US" dirty="0"/>
              <a:t>A Burn Down Chart is a graphical representation of work left to do versus time.</a:t>
            </a:r>
          </a:p>
          <a:p>
            <a:r>
              <a:rPr lang="en-US" dirty="0"/>
              <a:t>The Release </a:t>
            </a:r>
            <a:r>
              <a:rPr lang="en-US" dirty="0" err="1"/>
              <a:t>Burndown</a:t>
            </a:r>
            <a:r>
              <a:rPr lang="en-US" dirty="0"/>
              <a:t> Chart is updated at the end of each sprint by the </a:t>
            </a:r>
            <a:r>
              <a:rPr lang="en-US" dirty="0" err="1"/>
              <a:t>ScrumMaster</a:t>
            </a:r>
            <a:r>
              <a:rPr lang="en-US" dirty="0"/>
              <a:t>.</a:t>
            </a:r>
          </a:p>
          <a:p>
            <a:endParaRPr lang="en-US" dirty="0"/>
          </a:p>
        </p:txBody>
      </p:sp>
      <p:sp>
        <p:nvSpPr>
          <p:cNvPr id="5" name="Title 4"/>
          <p:cNvSpPr>
            <a:spLocks noGrp="1"/>
          </p:cNvSpPr>
          <p:nvPr>
            <p:ph type="title"/>
          </p:nvPr>
        </p:nvSpPr>
        <p:spPr/>
        <p:txBody>
          <a:bodyPr/>
          <a:lstStyle/>
          <a:p>
            <a:r>
              <a:rPr lang="en-US" dirty="0"/>
              <a:t>Release </a:t>
            </a:r>
            <a:r>
              <a:rPr lang="en-US" dirty="0" err="1"/>
              <a:t>Burndown</a:t>
            </a:r>
            <a:r>
              <a:rPr lang="en-US" dirty="0"/>
              <a:t> Chart</a:t>
            </a:r>
          </a:p>
        </p:txBody>
      </p:sp>
    </p:spTree>
    <p:extLst>
      <p:ext uri="{BB962C8B-B14F-4D97-AF65-F5344CB8AC3E}">
        <p14:creationId xmlns:p14="http://schemas.microsoft.com/office/powerpoint/2010/main" val="290940053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20000"/>
              </a:lnSpc>
            </a:pPr>
            <a:r>
              <a:rPr lang="en-US" dirty="0"/>
              <a:t>A </a:t>
            </a:r>
            <a:r>
              <a:rPr lang="en-US" dirty="0" err="1"/>
              <a:t>Burnup</a:t>
            </a:r>
            <a:r>
              <a:rPr lang="en-US" dirty="0"/>
              <a:t> Chart, tracks progress towards a projects completion. </a:t>
            </a:r>
          </a:p>
          <a:p>
            <a:pPr>
              <a:lnSpc>
                <a:spcPct val="120000"/>
              </a:lnSpc>
            </a:pPr>
            <a:r>
              <a:rPr lang="en-US" dirty="0"/>
              <a:t>In the simplest form of burn up chart there are two lines on the chart:</a:t>
            </a:r>
          </a:p>
          <a:p>
            <a:pPr>
              <a:lnSpc>
                <a:spcPct val="120000"/>
              </a:lnSpc>
            </a:pPr>
            <a:r>
              <a:rPr lang="en-US" dirty="0"/>
              <a:t>A total work line (the project scope line)</a:t>
            </a:r>
          </a:p>
          <a:p>
            <a:pPr>
              <a:lnSpc>
                <a:spcPct val="120000"/>
              </a:lnSpc>
            </a:pPr>
            <a:r>
              <a:rPr lang="en-US" dirty="0"/>
              <a:t>A work completed line</a:t>
            </a:r>
          </a:p>
          <a:p>
            <a:pPr>
              <a:lnSpc>
                <a:spcPct val="120000"/>
              </a:lnSpc>
            </a:pPr>
            <a:endParaRPr lang="en-US" dirty="0"/>
          </a:p>
        </p:txBody>
      </p:sp>
      <p:sp>
        <p:nvSpPr>
          <p:cNvPr id="2" name="Title 1"/>
          <p:cNvSpPr>
            <a:spLocks noGrp="1"/>
          </p:cNvSpPr>
          <p:nvPr>
            <p:ph type="title"/>
          </p:nvPr>
        </p:nvSpPr>
        <p:spPr/>
        <p:txBody>
          <a:bodyPr/>
          <a:lstStyle/>
          <a:p>
            <a:r>
              <a:rPr lang="en-GB" dirty="0" err="1" smtClean="0"/>
              <a:t>Burnup</a:t>
            </a:r>
            <a:r>
              <a:rPr lang="en-GB" dirty="0" smtClean="0"/>
              <a:t> Chart</a:t>
            </a:r>
            <a:endParaRPr lang="en-GB" dirty="0"/>
          </a:p>
        </p:txBody>
      </p:sp>
    </p:spTree>
    <p:extLst>
      <p:ext uri="{BB962C8B-B14F-4D97-AF65-F5344CB8AC3E}">
        <p14:creationId xmlns:p14="http://schemas.microsoft.com/office/powerpoint/2010/main" val="12209786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5122" name="Picture 2" descr="burn up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508" y="728462"/>
            <a:ext cx="9314984" cy="5401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06140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414000" y="1544760"/>
            <a:ext cx="9960964" cy="4546800"/>
          </a:xfrm>
        </p:spPr>
        <p:txBody>
          <a:bodyPr/>
          <a:lstStyle/>
          <a:p>
            <a:pPr>
              <a:lnSpc>
                <a:spcPct val="120000"/>
              </a:lnSpc>
            </a:pPr>
            <a:r>
              <a:rPr lang="en-US" dirty="0"/>
              <a:t>The vertical axis is amount of work, and is measured in units customized to your own project. Some common units are number of tasks, estimated hours or story points.</a:t>
            </a:r>
          </a:p>
          <a:p>
            <a:pPr>
              <a:lnSpc>
                <a:spcPct val="120000"/>
              </a:lnSpc>
            </a:pPr>
            <a:r>
              <a:rPr lang="en-US" dirty="0"/>
              <a:t>The horizontal axis is time, usually measured in days.</a:t>
            </a:r>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36734566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20000"/>
              </a:lnSpc>
            </a:pPr>
            <a:r>
              <a:rPr lang="en-US" dirty="0"/>
              <a:t>At each day you can see the amount of work completed and the total amount of work. </a:t>
            </a:r>
          </a:p>
          <a:p>
            <a:pPr>
              <a:lnSpc>
                <a:spcPct val="120000"/>
              </a:lnSpc>
            </a:pPr>
            <a:r>
              <a:rPr lang="en-US" dirty="0"/>
              <a:t>The distance between the two lines is thus the amount of work remaining. </a:t>
            </a:r>
          </a:p>
          <a:p>
            <a:pPr>
              <a:lnSpc>
                <a:spcPct val="120000"/>
              </a:lnSpc>
            </a:pPr>
            <a:r>
              <a:rPr lang="en-US" dirty="0"/>
              <a:t>When the two lines meet, the project will be complete. </a:t>
            </a:r>
          </a:p>
          <a:p>
            <a:pPr>
              <a:lnSpc>
                <a:spcPct val="120000"/>
              </a:lnSpc>
            </a:pPr>
            <a:r>
              <a:rPr lang="en-US" dirty="0"/>
              <a:t>This is a powerful measure of how close you are to completion of the project.</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45070415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a:t>
            </a:r>
            <a:r>
              <a:rPr lang="en-US" dirty="0" err="1"/>
              <a:t>BurnUp</a:t>
            </a:r>
            <a:r>
              <a:rPr lang="en-US" dirty="0"/>
              <a:t> Charts.</a:t>
            </a:r>
          </a:p>
        </p:txBody>
      </p:sp>
      <p:sp>
        <p:nvSpPr>
          <p:cNvPr id="5" name="Text Placeholder 4"/>
          <p:cNvSpPr>
            <a:spLocks noGrp="1"/>
          </p:cNvSpPr>
          <p:nvPr>
            <p:ph type="body" sz="quarter" idx="15"/>
          </p:nvPr>
        </p:nvSpPr>
        <p:spPr>
          <a:xfrm>
            <a:off x="414000" y="1544760"/>
            <a:ext cx="9144573" cy="4546800"/>
          </a:xfrm>
        </p:spPr>
        <p:txBody>
          <a:bodyPr/>
          <a:lstStyle/>
          <a:p>
            <a:pPr>
              <a:lnSpc>
                <a:spcPct val="120000"/>
              </a:lnSpc>
            </a:pPr>
            <a:r>
              <a:rPr lang="en-US" dirty="0"/>
              <a:t>The problem is that </a:t>
            </a:r>
            <a:r>
              <a:rPr lang="en-US" dirty="0" err="1"/>
              <a:t>Burndown</a:t>
            </a:r>
            <a:r>
              <a:rPr lang="en-US" dirty="0"/>
              <a:t> Charts lack two essential pieces of information. </a:t>
            </a:r>
          </a:p>
          <a:p>
            <a:pPr lvl="1">
              <a:lnSpc>
                <a:spcPct val="120000"/>
              </a:lnSpc>
            </a:pPr>
            <a:r>
              <a:rPr lang="en-US" dirty="0"/>
              <a:t>First, how much work was actually accomplished during a given iteration (as opposed to how much work remains to be completed) and </a:t>
            </a:r>
          </a:p>
          <a:p>
            <a:pPr lvl="1">
              <a:lnSpc>
                <a:spcPct val="120000"/>
              </a:lnSpc>
            </a:pPr>
            <a:r>
              <a:rPr lang="en-US" dirty="0"/>
              <a:t>Second how much total work the project contains.</a:t>
            </a:r>
          </a:p>
          <a:p>
            <a:pPr lvl="1">
              <a:lnSpc>
                <a:spcPct val="120000"/>
              </a:lnSpc>
            </a:pPr>
            <a:r>
              <a:rPr lang="en-US" dirty="0"/>
              <a:t>A </a:t>
            </a:r>
            <a:r>
              <a:rPr lang="en-US" b="1" dirty="0" err="1">
                <a:solidFill>
                  <a:srgbClr val="00519C"/>
                </a:solidFill>
              </a:rPr>
              <a:t>burnup</a:t>
            </a:r>
            <a:r>
              <a:rPr lang="en-US" b="1" dirty="0">
                <a:solidFill>
                  <a:srgbClr val="00519C"/>
                </a:solidFill>
              </a:rPr>
              <a:t> chart </a:t>
            </a:r>
            <a:r>
              <a:rPr lang="en-US" dirty="0"/>
              <a:t>for the exact project above might look like this:</a:t>
            </a:r>
          </a:p>
          <a:p>
            <a:pPr>
              <a:lnSpc>
                <a:spcPct val="120000"/>
              </a:lnSpc>
            </a:pPr>
            <a:endParaRPr lang="en-US" dirty="0"/>
          </a:p>
        </p:txBody>
      </p:sp>
    </p:spTree>
    <p:extLst>
      <p:ext uri="{BB962C8B-B14F-4D97-AF65-F5344CB8AC3E}">
        <p14:creationId xmlns:p14="http://schemas.microsoft.com/office/powerpoint/2010/main" val="310274752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3074" name="Picture 2" descr="[Burndow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267" y="619318"/>
            <a:ext cx="8929467" cy="5619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3168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a:t>It shows the project started with 100 points of work in the backlog; </a:t>
            </a:r>
          </a:p>
          <a:p>
            <a:r>
              <a:rPr lang="en-US" dirty="0"/>
              <a:t>it's completed eight iterations;</a:t>
            </a:r>
          </a:p>
          <a:p>
            <a:r>
              <a:rPr lang="en-US" dirty="0"/>
              <a:t> the team accomplishes about ten points an iteration; and </a:t>
            </a:r>
          </a:p>
          <a:p>
            <a:r>
              <a:rPr lang="en-US" dirty="0"/>
              <a:t>if everything continues at the current velocity the project will complete all work within another two iterations. </a:t>
            </a:r>
          </a:p>
          <a:p>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81220516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544760"/>
            <a:ext cx="10346482" cy="4546800"/>
          </a:xfrm>
        </p:spPr>
        <p:txBody>
          <a:bodyPr/>
          <a:lstStyle/>
          <a:p>
            <a:pPr>
              <a:lnSpc>
                <a:spcPct val="130000"/>
              </a:lnSpc>
            </a:pPr>
            <a:r>
              <a:rPr lang="en-US" dirty="0"/>
              <a:t>But what happened in iteration six? Very little appears to have been accomplished. </a:t>
            </a:r>
          </a:p>
          <a:p>
            <a:pPr>
              <a:lnSpc>
                <a:spcPct val="130000"/>
              </a:lnSpc>
            </a:pPr>
            <a:r>
              <a:rPr lang="en-US" dirty="0"/>
              <a:t>Maybe the team all took a vacation. </a:t>
            </a:r>
          </a:p>
          <a:p>
            <a:pPr>
              <a:lnSpc>
                <a:spcPct val="130000"/>
              </a:lnSpc>
            </a:pPr>
            <a:r>
              <a:rPr lang="en-US" dirty="0"/>
              <a:t>Maybe there was a major problem or the team incorrectly estimated complexity. </a:t>
            </a:r>
          </a:p>
          <a:p>
            <a:pPr>
              <a:lnSpc>
                <a:spcPct val="130000"/>
              </a:lnSpc>
            </a:pPr>
            <a:r>
              <a:rPr lang="en-US" dirty="0"/>
              <a:t>Or perhaps a large set of new requirements were added to the backlog because the customer decided what they thought they wanted wasn't what they really needed: (the exact scenario agile was designed for).</a:t>
            </a:r>
          </a:p>
          <a:p>
            <a:pPr>
              <a:lnSpc>
                <a:spcPct val="13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0358288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4098" name="Picture 2" descr="[Burnu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696" y="749731"/>
            <a:ext cx="8506609" cy="5358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0611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9099218" cy="4546800"/>
          </a:xfrm>
        </p:spPr>
        <p:txBody>
          <a:bodyPr/>
          <a:lstStyle/>
          <a:p>
            <a:pPr>
              <a:lnSpc>
                <a:spcPct val="130000"/>
              </a:lnSpc>
            </a:pPr>
            <a:r>
              <a:rPr lang="en-US" sz="2000" dirty="0"/>
              <a:t>We can now clearly see that the team did not take a breather in iteration six. They continued to complete about ten points per iteration, but during the sixth iteration the scope increased by about twenty points.</a:t>
            </a:r>
          </a:p>
          <a:p>
            <a:pPr>
              <a:lnSpc>
                <a:spcPct val="130000"/>
              </a:lnSpc>
            </a:pPr>
            <a:endParaRPr lang="en-US" sz="2000" dirty="0"/>
          </a:p>
        </p:txBody>
      </p:sp>
    </p:spTree>
    <p:extLst>
      <p:ext uri="{BB962C8B-B14F-4D97-AF65-F5344CB8AC3E}">
        <p14:creationId xmlns:p14="http://schemas.microsoft.com/office/powerpoint/2010/main" val="36281388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dirty="0"/>
              <a:t>The outstanding work (or </a:t>
            </a:r>
            <a:r>
              <a:rPr lang="en-US" b="1" dirty="0">
                <a:solidFill>
                  <a:srgbClr val="00519C"/>
                </a:solidFill>
              </a:rPr>
              <a:t>backlog</a:t>
            </a:r>
            <a:r>
              <a:rPr lang="en-US" dirty="0"/>
              <a:t>) is often on the vertical axis, with time along the horizontal.</a:t>
            </a:r>
          </a:p>
          <a:p>
            <a:endParaRPr lang="en-US" dirty="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92385732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a:xfrm>
            <a:off x="414000" y="1544760"/>
            <a:ext cx="10006319" cy="4546800"/>
          </a:xfrm>
        </p:spPr>
        <p:txBody>
          <a:bodyPr/>
          <a:lstStyle/>
          <a:p>
            <a:pPr>
              <a:lnSpc>
                <a:spcPct val="120000"/>
              </a:lnSpc>
            </a:pPr>
            <a:r>
              <a:rPr lang="en-US" dirty="0"/>
              <a:t>One could imagine the opposite happening as well. </a:t>
            </a:r>
          </a:p>
          <a:p>
            <a:pPr>
              <a:lnSpc>
                <a:spcPct val="120000"/>
              </a:lnSpc>
            </a:pPr>
            <a:r>
              <a:rPr lang="en-US" dirty="0"/>
              <a:t>Later in the project the team might delete old user stories that were envisioned during project inception and thus decrease the total scope. </a:t>
            </a:r>
          </a:p>
          <a:p>
            <a:pPr>
              <a:lnSpc>
                <a:spcPct val="120000"/>
              </a:lnSpc>
            </a:pPr>
            <a:r>
              <a:rPr lang="en-US" dirty="0"/>
              <a:t>The </a:t>
            </a:r>
            <a:r>
              <a:rPr lang="en-US" dirty="0" err="1"/>
              <a:t>burndown</a:t>
            </a:r>
            <a:r>
              <a:rPr lang="en-US" dirty="0"/>
              <a:t> chart would incorrectly show such a scenario as a sudden increase in velocity.</a:t>
            </a:r>
          </a:p>
          <a:p>
            <a:pPr>
              <a:lnSpc>
                <a:spcPct val="120000"/>
              </a:lnSpc>
            </a:pPr>
            <a:endParaRPr lang="en-US" dirty="0"/>
          </a:p>
        </p:txBody>
      </p:sp>
    </p:spTree>
    <p:extLst>
      <p:ext uri="{BB962C8B-B14F-4D97-AF65-F5344CB8AC3E}">
        <p14:creationId xmlns:p14="http://schemas.microsoft.com/office/powerpoint/2010/main" val="384295609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smtClean="0"/>
              <a:t>Thank you</a:t>
            </a:r>
            <a:endParaRPr lang="en-GB" dirty="0"/>
          </a:p>
        </p:txBody>
      </p:sp>
      <p:sp>
        <p:nvSpPr>
          <p:cNvPr id="3" name="Subtitle 2"/>
          <p:cNvSpPr>
            <a:spLocks noGrp="1"/>
          </p:cNvSpPr>
          <p:nvPr>
            <p:ph type="subTitle" idx="1"/>
          </p:nvPr>
        </p:nvSpPr>
        <p:spPr>
          <a:xfrm>
            <a:off x="914400" y="3129367"/>
            <a:ext cx="10364400" cy="439200"/>
          </a:xfrm>
        </p:spPr>
        <p:txBody>
          <a:bodyPr/>
          <a:lstStyle/>
          <a:p>
            <a:pPr lvl="0"/>
            <a:r>
              <a:rPr lang="en-GB" dirty="0" smtClean="0"/>
              <a:t>QA hopes you enjoyed your course, </a:t>
            </a:r>
          </a:p>
          <a:p>
            <a:pPr lvl="0"/>
            <a:r>
              <a:rPr lang="en-GB" dirty="0" smtClean="0"/>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p:txBody>
          <a:bodyPr/>
          <a:lstStyle/>
          <a:p>
            <a:endParaRPr lang="en-GB"/>
          </a:p>
        </p:txBody>
      </p:sp>
      <p:pic>
        <p:nvPicPr>
          <p:cNvPr id="1026" name="Picture 2" descr="Agile Burn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427" y="646832"/>
            <a:ext cx="5471146" cy="556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5628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544760"/>
            <a:ext cx="9700173" cy="4546800"/>
          </a:xfrm>
        </p:spPr>
        <p:txBody>
          <a:bodyPr/>
          <a:lstStyle/>
          <a:p>
            <a:pPr>
              <a:lnSpc>
                <a:spcPct val="120000"/>
              </a:lnSpc>
            </a:pPr>
            <a:r>
              <a:rPr lang="en-US" dirty="0"/>
              <a:t>The horizontal axis of the </a:t>
            </a:r>
            <a:r>
              <a:rPr lang="en-US" b="1" dirty="0">
                <a:solidFill>
                  <a:srgbClr val="00519C"/>
                </a:solidFill>
              </a:rPr>
              <a:t>Sprint </a:t>
            </a:r>
            <a:r>
              <a:rPr lang="en-US" b="1" dirty="0" err="1">
                <a:solidFill>
                  <a:srgbClr val="00519C"/>
                </a:solidFill>
              </a:rPr>
              <a:t>Burndown</a:t>
            </a:r>
            <a:r>
              <a:rPr lang="en-US" dirty="0"/>
              <a:t> Chart shows the </a:t>
            </a:r>
            <a:r>
              <a:rPr lang="en-US" b="1" dirty="0">
                <a:solidFill>
                  <a:srgbClr val="00519C"/>
                </a:solidFill>
              </a:rPr>
              <a:t>Sprints</a:t>
            </a:r>
            <a:r>
              <a:rPr lang="en-US" dirty="0"/>
              <a:t>;</a:t>
            </a:r>
          </a:p>
          <a:p>
            <a:pPr>
              <a:lnSpc>
                <a:spcPct val="120000"/>
              </a:lnSpc>
            </a:pPr>
            <a:r>
              <a:rPr lang="en-US" dirty="0"/>
              <a:t>The vertical axis shows the amount of work remaining at the start of each sprint.</a:t>
            </a:r>
          </a:p>
          <a:p>
            <a:pPr>
              <a:lnSpc>
                <a:spcPct val="120000"/>
              </a:lnSpc>
            </a:pPr>
            <a:r>
              <a:rPr lang="en-US" dirty="0"/>
              <a:t>Work remaining can be shown in whatever unit the team prefers -- story points, ideal days, team days and so on.</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8637516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414000" y="1544760"/>
            <a:ext cx="9189928" cy="4546800"/>
          </a:xfrm>
        </p:spPr>
        <p:txBody>
          <a:bodyPr/>
          <a:lstStyle/>
          <a:p>
            <a:pPr>
              <a:lnSpc>
                <a:spcPct val="120000"/>
              </a:lnSpc>
            </a:pPr>
            <a:r>
              <a:rPr lang="en-US" dirty="0"/>
              <a:t>On the </a:t>
            </a:r>
            <a:r>
              <a:rPr lang="en-US" b="1" dirty="0" err="1">
                <a:solidFill>
                  <a:srgbClr val="00519C"/>
                </a:solidFill>
              </a:rPr>
              <a:t>Burndown</a:t>
            </a:r>
            <a:r>
              <a:rPr lang="en-US" b="1" dirty="0">
                <a:solidFill>
                  <a:srgbClr val="00519C"/>
                </a:solidFill>
              </a:rPr>
              <a:t> Chart</a:t>
            </a:r>
            <a:r>
              <a:rPr lang="en-US" dirty="0"/>
              <a:t> pictured above, the team started a project that was planned to be 11 two-week sprints. </a:t>
            </a:r>
          </a:p>
          <a:p>
            <a:pPr>
              <a:lnSpc>
                <a:spcPct val="120000"/>
              </a:lnSpc>
            </a:pPr>
            <a:r>
              <a:rPr lang="en-US" dirty="0"/>
              <a:t>They began with 200 story points of work. </a:t>
            </a:r>
          </a:p>
          <a:p>
            <a:pPr>
              <a:lnSpc>
                <a:spcPct val="120000"/>
              </a:lnSpc>
            </a:pPr>
            <a:r>
              <a:rPr lang="en-US" dirty="0"/>
              <a:t>The first sprint went well, and from the chart, we can infer that they had around 180 story points of work remaining after the first sprint.</a:t>
            </a:r>
          </a:p>
          <a:p>
            <a:pPr>
              <a:lnSpc>
                <a:spcPct val="12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900273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a:lnSpc>
                <a:spcPct val="130000"/>
              </a:lnSpc>
            </a:pPr>
            <a:r>
              <a:rPr lang="en-US" dirty="0"/>
              <a:t>During the second sprint, however, the estimated work remaining actually burned up. </a:t>
            </a:r>
          </a:p>
          <a:p>
            <a:pPr>
              <a:lnSpc>
                <a:spcPct val="130000"/>
              </a:lnSpc>
            </a:pPr>
            <a:r>
              <a:rPr lang="en-US" dirty="0"/>
              <a:t>This could have been because work was added to the project or because the team changed some estimates of the remaining work. </a:t>
            </a:r>
          </a:p>
          <a:p>
            <a:pPr>
              <a:lnSpc>
                <a:spcPct val="130000"/>
              </a:lnSpc>
            </a:pPr>
            <a:r>
              <a:rPr lang="en-US" dirty="0"/>
              <a:t>From there, the project continued well. </a:t>
            </a:r>
          </a:p>
          <a:p>
            <a:pPr>
              <a:lnSpc>
                <a:spcPct val="130000"/>
              </a:lnSpc>
            </a:pPr>
            <a:r>
              <a:rPr lang="en-US" dirty="0"/>
              <a:t>Progress slowed during Sprint 7, but then quickly resumed. </a:t>
            </a:r>
          </a:p>
          <a:p>
            <a:pPr>
              <a:lnSpc>
                <a:spcPct val="130000"/>
              </a:lnSpc>
            </a:pPr>
            <a:r>
              <a:rPr lang="en-US" dirty="0"/>
              <a:t>All this information is clearly visible on the </a:t>
            </a:r>
            <a:r>
              <a:rPr lang="en-US" b="1" dirty="0" err="1">
                <a:solidFill>
                  <a:srgbClr val="00519C"/>
                </a:solidFill>
              </a:rPr>
              <a:t>Burndown</a:t>
            </a:r>
            <a:r>
              <a:rPr lang="en-US" b="1" dirty="0">
                <a:solidFill>
                  <a:srgbClr val="00519C"/>
                </a:solidFill>
              </a:rPr>
              <a:t> Chart</a:t>
            </a:r>
            <a:r>
              <a:rPr lang="en-US" dirty="0"/>
              <a:t>, and the team can easily keep track of everything that is going on.</a:t>
            </a:r>
          </a:p>
          <a:p>
            <a:pPr>
              <a:lnSpc>
                <a:spcPct val="130000"/>
              </a:lnSpc>
            </a:pP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4648366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Alternative Release </a:t>
            </a:r>
            <a:r>
              <a:rPr lang="en-US" dirty="0" err="1"/>
              <a:t>Burndown</a:t>
            </a:r>
            <a:r>
              <a:rPr lang="en-US" dirty="0"/>
              <a:t> Chart</a:t>
            </a:r>
          </a:p>
        </p:txBody>
      </p:sp>
      <p:sp>
        <p:nvSpPr>
          <p:cNvPr id="5" name="Text Placeholder 4"/>
          <p:cNvSpPr>
            <a:spLocks noGrp="1"/>
          </p:cNvSpPr>
          <p:nvPr>
            <p:ph type="body" sz="quarter" idx="15"/>
          </p:nvPr>
        </p:nvSpPr>
        <p:spPr>
          <a:xfrm>
            <a:off x="414000" y="1544760"/>
            <a:ext cx="8203456" cy="4546800"/>
          </a:xfrm>
        </p:spPr>
        <p:txBody>
          <a:bodyPr/>
          <a:lstStyle/>
          <a:p>
            <a:pPr>
              <a:lnSpc>
                <a:spcPct val="120000"/>
              </a:lnSpc>
            </a:pPr>
            <a:r>
              <a:rPr lang="en-US" dirty="0"/>
              <a:t>the typical Scrum </a:t>
            </a:r>
            <a:r>
              <a:rPr lang="en-US" b="1" dirty="0">
                <a:solidFill>
                  <a:srgbClr val="00519C"/>
                </a:solidFill>
              </a:rPr>
              <a:t>release </a:t>
            </a:r>
            <a:r>
              <a:rPr lang="en-US" b="1" dirty="0" err="1">
                <a:solidFill>
                  <a:srgbClr val="00519C"/>
                </a:solidFill>
              </a:rPr>
              <a:t>burndown</a:t>
            </a:r>
            <a:r>
              <a:rPr lang="en-US" b="1" dirty="0">
                <a:solidFill>
                  <a:srgbClr val="00519C"/>
                </a:solidFill>
              </a:rPr>
              <a:t> chart </a:t>
            </a:r>
            <a:r>
              <a:rPr lang="en-US" dirty="0"/>
              <a:t>shows a single value -- the net change in the amount of work remaining. </a:t>
            </a:r>
          </a:p>
          <a:p>
            <a:pPr>
              <a:lnSpc>
                <a:spcPct val="120000"/>
              </a:lnSpc>
            </a:pPr>
            <a:r>
              <a:rPr lang="en-US" dirty="0"/>
              <a:t>In some cases, the simplicity of this is wonderful. However, it can also mask what may be going on in a project.</a:t>
            </a:r>
          </a:p>
          <a:p>
            <a:pPr>
              <a:lnSpc>
                <a:spcPct val="120000"/>
              </a:lnSpc>
            </a:pPr>
            <a:endParaRPr lang="en-US" dirty="0"/>
          </a:p>
        </p:txBody>
      </p:sp>
    </p:spTree>
    <p:extLst>
      <p:ext uri="{BB962C8B-B14F-4D97-AF65-F5344CB8AC3E}">
        <p14:creationId xmlns:p14="http://schemas.microsoft.com/office/powerpoint/2010/main" val="37332454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a:xfrm>
            <a:off x="414000" y="1544760"/>
            <a:ext cx="10051674" cy="4546800"/>
          </a:xfrm>
        </p:spPr>
        <p:txBody>
          <a:bodyPr/>
          <a:lstStyle/>
          <a:p>
            <a:pPr>
              <a:lnSpc>
                <a:spcPct val="120000"/>
              </a:lnSpc>
            </a:pPr>
            <a:r>
              <a:rPr lang="en-US" dirty="0"/>
              <a:t>For example, suppose a team had expected to make progress of 40 hours, points (or whatever) last sprint, but the </a:t>
            </a:r>
            <a:r>
              <a:rPr lang="en-US" b="1" dirty="0" err="1">
                <a:solidFill>
                  <a:srgbClr val="00519C"/>
                </a:solidFill>
              </a:rPr>
              <a:t>Burndown</a:t>
            </a:r>
            <a:r>
              <a:rPr lang="en-US" b="1" dirty="0">
                <a:solidFill>
                  <a:srgbClr val="00519C"/>
                </a:solidFill>
              </a:rPr>
              <a:t> Chart </a:t>
            </a:r>
            <a:r>
              <a:rPr lang="en-US" dirty="0"/>
              <a:t>only shows net progress of 10.</a:t>
            </a:r>
          </a:p>
          <a:p>
            <a:pPr>
              <a:lnSpc>
                <a:spcPct val="120000"/>
              </a:lnSpc>
            </a:pPr>
            <a:r>
              <a:rPr lang="en-US" dirty="0"/>
              <a:t> Was the team slower than expected, or was more work added to the release?</a:t>
            </a:r>
          </a:p>
          <a:p>
            <a:pPr>
              <a:lnSpc>
                <a:spcPct val="120000"/>
              </a:lnSpc>
            </a:pPr>
            <a:endParaRPr lang="en-US" dirty="0"/>
          </a:p>
        </p:txBody>
      </p:sp>
    </p:spTree>
    <p:extLst>
      <p:ext uri="{BB962C8B-B14F-4D97-AF65-F5344CB8AC3E}">
        <p14:creationId xmlns:p14="http://schemas.microsoft.com/office/powerpoint/2010/main" val="28678870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xmlns=""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193</TotalTime>
  <Words>1079</Words>
  <Application>Microsoft Macintosh PowerPoint</Application>
  <PresentationFormat>Custom</PresentationFormat>
  <Paragraphs>69</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QAC_Powerpoint_Template</vt:lpstr>
      <vt:lpstr>Tracking</vt:lpstr>
      <vt:lpstr>Release Burndown Chart</vt:lpstr>
      <vt:lpstr>PowerPoint Presentation</vt:lpstr>
      <vt:lpstr>PowerPoint Presentation</vt:lpstr>
      <vt:lpstr>PowerPoint Presentation</vt:lpstr>
      <vt:lpstr>PowerPoint Presentation</vt:lpstr>
      <vt:lpstr>PowerPoint Presentation</vt:lpstr>
      <vt:lpstr>Alternative Release Burndown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Burnup Chart</vt:lpstr>
      <vt:lpstr>PowerPoint Presentation</vt:lpstr>
      <vt:lpstr>PowerPoint Presentation</vt:lpstr>
      <vt:lpstr>PowerPoint Presentation</vt:lpstr>
      <vt:lpstr>Why BurnUp Charts.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Hugo Rente</cp:lastModifiedBy>
  <cp:revision>82</cp:revision>
  <dcterms:created xsi:type="dcterms:W3CDTF">2016-09-15T10:26:31Z</dcterms:created>
  <dcterms:modified xsi:type="dcterms:W3CDTF">2017-02-14T11:56:08Z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