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44"/>
  </p:notesMasterIdLst>
  <p:handoutMasterIdLst>
    <p:handoutMasterId r:id="rId45"/>
  </p:handout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264" r:id="rId43"/>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1" autoAdjust="0"/>
  </p:normalViewPr>
  <p:slideViewPr>
    <p:cSldViewPr snapToGrid="0">
      <p:cViewPr>
        <p:scale>
          <a:sx n="81" d="100"/>
          <a:sy n="81" d="100"/>
        </p:scale>
        <p:origin x="-246" y="72"/>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2" name="Picture 1" descr="QA Consulting - Tall Blue-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GB" noProof="0" smtClean="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2" name="Picture 6" descr="Brickwork-HD-R1a.jpg"/>
          <p:cNvPicPr>
            <a:picLocks noChangeAspect="1"/>
          </p:cNvPicPr>
          <p:nvPr/>
        </p:nvPicPr>
        <p:blipFill>
          <a:blip r:embed="rId2"/>
          <a:stretch>
            <a:fillRect/>
          </a:stretch>
        </p:blipFill>
        <p:spPr>
          <a:xfrm>
            <a:off x="0" y="0"/>
            <a:ext cx="12191996" cy="6858000"/>
          </a:xfrm>
          <a:prstGeom prst="rect">
            <a:avLst/>
          </a:prstGeom>
          <a:noFill/>
          <a:ln cap="flat">
            <a:noFill/>
          </a:ln>
        </p:spPr>
      </p:pic>
      <p:sp>
        <p:nvSpPr>
          <p:cNvPr id="3" name="Freeform 11"/>
          <p:cNvSpPr/>
          <p:nvPr/>
        </p:nvSpPr>
        <p:spPr>
          <a:xfrm>
            <a:off x="-15873" y="0"/>
            <a:ext cx="11683810" cy="6588123"/>
          </a:xfrm>
          <a:custGeom>
            <a:avLst/>
            <a:gdLst>
              <a:gd name="f0" fmla="val w"/>
              <a:gd name="f1" fmla="val h"/>
              <a:gd name="f2" fmla="val 0"/>
              <a:gd name="f3" fmla="val 11683810"/>
              <a:gd name="f4" fmla="val 6588125"/>
              <a:gd name="f5" fmla="val 11318691"/>
              <a:gd name="f6" fmla="val 5976938"/>
              <a:gd name="f7" fmla="val 15875"/>
              <a:gd name="f8" fmla="val 10583"/>
              <a:gd name="f9" fmla="val 4386792"/>
              <a:gd name="f10" fmla="val 5292"/>
              <a:gd name="f11" fmla="val 2185458"/>
              <a:gd name="f12" fmla="*/ f0 1 11683810"/>
              <a:gd name="f13" fmla="*/ f1 1 6588125"/>
              <a:gd name="f14" fmla="val f2"/>
              <a:gd name="f15" fmla="val f3"/>
              <a:gd name="f16" fmla="val f4"/>
              <a:gd name="f17" fmla="+- f16 0 f14"/>
              <a:gd name="f18" fmla="+- f15 0 f14"/>
              <a:gd name="f19" fmla="*/ f18 1 11683810"/>
              <a:gd name="f20" fmla="*/ f17 1 6588125"/>
              <a:gd name="f21" fmla="*/ f14 1 f19"/>
              <a:gd name="f22" fmla="*/ f15 1 f19"/>
              <a:gd name="f23" fmla="*/ f14 1 f20"/>
              <a:gd name="f24" fmla="*/ f16 1 f20"/>
              <a:gd name="f25" fmla="*/ f21 f12 1"/>
              <a:gd name="f26" fmla="*/ f22 f12 1"/>
              <a:gd name="f27" fmla="*/ f24 f13 1"/>
              <a:gd name="f28" fmla="*/ f23 f13 1"/>
            </a:gdLst>
            <a:ahLst/>
            <a:cxnLst>
              <a:cxn ang="3cd4">
                <a:pos x="hc" y="t"/>
              </a:cxn>
              <a:cxn ang="0">
                <a:pos x="r" y="vc"/>
              </a:cxn>
              <a:cxn ang="cd4">
                <a:pos x="hc" y="b"/>
              </a:cxn>
              <a:cxn ang="cd2">
                <a:pos x="l" y="vc"/>
              </a:cxn>
            </a:cxnLst>
            <a:rect l="f25" t="f28" r="f26" b="f27"/>
            <a:pathLst>
              <a:path w="11683810" h="6588125">
                <a:moveTo>
                  <a:pt x="f2" y="f2"/>
                </a:moveTo>
                <a:lnTo>
                  <a:pt x="f5" y="f2"/>
                </a:lnTo>
                <a:lnTo>
                  <a:pt x="f3" y="f6"/>
                </a:lnTo>
                <a:lnTo>
                  <a:pt x="f7" y="f4"/>
                </a:lnTo>
                <a:cubicBezTo>
                  <a:pt x="f8" y="f9"/>
                  <a:pt x="f10" y="f11"/>
                  <a:pt x="f2" y="f2"/>
                </a:cubicBezTo>
                <a:close/>
              </a:path>
            </a:pathLst>
          </a:custGeom>
          <a:blipFill>
            <a:blip r:embed="rId3">
              <a:alphaModFix/>
            </a:blip>
            <a:stretch>
              <a:fillRect/>
            </a:stretch>
          </a:blipFill>
          <a:ln cap="flat">
            <a:noFill/>
            <a:prstDash val="solid"/>
          </a:ln>
          <a:effectLst>
            <a:outerShdw dist="152396" dir="4379963" algn="tl">
              <a:srgbClr val="000000">
                <a:alpha val="43000"/>
              </a:srgbClr>
            </a:outerShdw>
          </a:effectLst>
        </p:spPr>
        <p:txBody>
          <a:bodyPr lIns="0" tIns="0" rIns="0" bIns="0"/>
          <a:lstStyle/>
          <a:p>
            <a:endParaRPr lang="en-GB"/>
          </a:p>
        </p:txBody>
      </p:sp>
      <p:sp>
        <p:nvSpPr>
          <p:cNvPr id="4" name="Freeform 13"/>
          <p:cNvSpPr/>
          <p:nvPr/>
        </p:nvSpPr>
        <p:spPr>
          <a:xfrm>
            <a:off x="0" y="4282254"/>
            <a:ext cx="11329260" cy="2028843"/>
          </a:xfrm>
          <a:custGeom>
            <a:avLst/>
            <a:gdLst>
              <a:gd name="f0" fmla="val w"/>
              <a:gd name="f1" fmla="val h"/>
              <a:gd name="f2" fmla="val 0"/>
              <a:gd name="f3" fmla="val 11329257"/>
              <a:gd name="f4" fmla="val 2028845"/>
              <a:gd name="f5" fmla="val 588520"/>
              <a:gd name="f6" fmla="val 11244075"/>
              <a:gd name="f7" fmla="val 1424838"/>
              <a:gd name="f8" fmla="*/ f0 1 11329257"/>
              <a:gd name="f9" fmla="*/ f1 1 2028845"/>
              <a:gd name="f10" fmla="val f2"/>
              <a:gd name="f11" fmla="val f3"/>
              <a:gd name="f12" fmla="val f4"/>
              <a:gd name="f13" fmla="+- f12 0 f10"/>
              <a:gd name="f14" fmla="+- f11 0 f10"/>
              <a:gd name="f15" fmla="*/ f14 1 11329257"/>
              <a:gd name="f16" fmla="*/ f13 1 202884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1329257" h="2028845">
                <a:moveTo>
                  <a:pt x="f2" y="f5"/>
                </a:moveTo>
                <a:lnTo>
                  <a:pt x="f6" y="f2"/>
                </a:lnTo>
                <a:lnTo>
                  <a:pt x="f3" y="f7"/>
                </a:lnTo>
                <a:lnTo>
                  <a:pt x="f2" y="f4"/>
                </a:lnTo>
                <a:lnTo>
                  <a:pt x="f2" y="f5"/>
                </a:lnTo>
                <a:close/>
              </a:path>
            </a:pathLst>
          </a:custGeom>
          <a:gradFill>
            <a:gsLst>
              <a:gs pos="0">
                <a:srgbClr val="B80E0F"/>
              </a:gs>
              <a:gs pos="100000">
                <a:srgbClr val="5C0708"/>
              </a:gs>
            </a:gsLst>
            <a:path path="circle">
              <a:fillToRect l="50000" t="50000" r="50000" b="50000"/>
            </a:path>
          </a:gradFill>
          <a:ln cap="flat">
            <a:noFill/>
            <a:prstDash val="solid"/>
          </a:ln>
        </p:spPr>
        <p:txBody>
          <a:bodyPr lIns="0" tIns="0" rIns="0" bIns="0"/>
          <a:lstStyle/>
          <a:p>
            <a:endParaRPr lang="en-GB"/>
          </a:p>
        </p:txBody>
      </p:sp>
      <p:sp>
        <p:nvSpPr>
          <p:cNvPr id="5" name="Freeform 25"/>
          <p:cNvSpPr/>
          <p:nvPr/>
        </p:nvSpPr>
        <p:spPr>
          <a:xfrm>
            <a:off x="0" y="0"/>
            <a:ext cx="8719581" cy="456879"/>
          </a:xfrm>
          <a:custGeom>
            <a:avLst/>
            <a:gdLst>
              <a:gd name="f0" fmla="val w"/>
              <a:gd name="f1" fmla="val h"/>
              <a:gd name="f2" fmla="val 0"/>
              <a:gd name="f3" fmla="val 8719579"/>
              <a:gd name="f4" fmla="val 456877"/>
              <a:gd name="f5" fmla="*/ f0 1 8719579"/>
              <a:gd name="f6" fmla="*/ f1 1 456877"/>
              <a:gd name="f7" fmla="val f2"/>
              <a:gd name="f8" fmla="val f3"/>
              <a:gd name="f9" fmla="val f4"/>
              <a:gd name="f10" fmla="+- f9 0 f7"/>
              <a:gd name="f11" fmla="+- f8 0 f7"/>
              <a:gd name="f12" fmla="*/ f11 1 8719579"/>
              <a:gd name="f13" fmla="*/ f10 1 456877"/>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19579" h="456877">
                <a:moveTo>
                  <a:pt x="f2" y="f2"/>
                </a:moveTo>
                <a:lnTo>
                  <a:pt x="f3" y="f2"/>
                </a:lnTo>
                <a:lnTo>
                  <a:pt x="f2" y="f4"/>
                </a:lnTo>
                <a:lnTo>
                  <a:pt x="f2" y="f2"/>
                </a:lnTo>
                <a:close/>
              </a:path>
            </a:pathLst>
          </a:custGeom>
          <a:gradFill>
            <a:gsLst>
              <a:gs pos="0">
                <a:srgbClr val="B80E0F"/>
              </a:gs>
              <a:gs pos="100000">
                <a:srgbClr val="5C0708"/>
              </a:gs>
            </a:gsLst>
            <a:path path="circle">
              <a:fillToRect l="50000" t="50000" r="50000" b="50000"/>
            </a:path>
          </a:gradFill>
          <a:ln cap="flat">
            <a:noFill/>
            <a:prstDash val="solid"/>
          </a:ln>
        </p:spPr>
        <p:txBody>
          <a:bodyPr lIns="0" tIns="0" rIns="0" bIns="0"/>
          <a:lstStyle/>
          <a:p>
            <a:endParaRPr lang="en-GB"/>
          </a:p>
        </p:txBody>
      </p:sp>
      <p:sp>
        <p:nvSpPr>
          <p:cNvPr id="6" name="Freeform 14"/>
          <p:cNvSpPr/>
          <p:nvPr/>
        </p:nvSpPr>
        <p:spPr>
          <a:xfrm rot="21420016">
            <a:off x="-161794" y="293320"/>
            <a:ext cx="11367116" cy="5751804"/>
          </a:xfrm>
          <a:custGeom>
            <a:avLst/>
            <a:gdLst>
              <a:gd name="f0" fmla="val w"/>
              <a:gd name="f1" fmla="val h"/>
              <a:gd name="f2" fmla="val 0"/>
              <a:gd name="f3" fmla="val 11367116"/>
              <a:gd name="f4" fmla="val 5751804"/>
              <a:gd name="f5" fmla="val 11346705"/>
              <a:gd name="f6" fmla="val 11353509"/>
              <a:gd name="f7" fmla="val 1915114"/>
              <a:gd name="f8" fmla="val 11360312"/>
              <a:gd name="f9" fmla="val 3830229"/>
              <a:gd name="f10" fmla="val 5745343"/>
              <a:gd name="f11" fmla="*/ f0 1 11367116"/>
              <a:gd name="f12" fmla="*/ f1 1 5751804"/>
              <a:gd name="f13" fmla="val f2"/>
              <a:gd name="f14" fmla="val f3"/>
              <a:gd name="f15" fmla="val f4"/>
              <a:gd name="f16" fmla="+- f15 0 f13"/>
              <a:gd name="f17" fmla="+- f14 0 f13"/>
              <a:gd name="f18" fmla="*/ f17 1 11367116"/>
              <a:gd name="f19" fmla="*/ f16 1 5751804"/>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1367116" h="5751804">
                <a:moveTo>
                  <a:pt x="f5" y="f2"/>
                </a:moveTo>
                <a:cubicBezTo>
                  <a:pt x="f6" y="f7"/>
                  <a:pt x="f8" y="f9"/>
                  <a:pt x="f3" y="f10"/>
                </a:cubicBezTo>
                <a:lnTo>
                  <a:pt x="f2" y="f4"/>
                </a:lnTo>
              </a:path>
            </a:pathLst>
          </a:custGeom>
          <a:noFill/>
          <a:ln w="82552" cap="flat">
            <a:solidFill>
              <a:srgbClr val="7F7F7F"/>
            </a:solidFill>
            <a:prstDash val="solid"/>
            <a:miter/>
          </a:ln>
        </p:spPr>
        <p:txBody>
          <a:bodyPr lIns="0" tIns="0" rIns="0" bIns="0"/>
          <a:lstStyle/>
          <a:p>
            <a:endParaRPr lang="en-GB"/>
          </a:p>
        </p:txBody>
      </p:sp>
      <p:sp>
        <p:nvSpPr>
          <p:cNvPr id="7" name="Title 1"/>
          <p:cNvSpPr txBox="1">
            <a:spLocks noGrp="1"/>
          </p:cNvSpPr>
          <p:nvPr>
            <p:ph type="ctrTitle"/>
          </p:nvPr>
        </p:nvSpPr>
        <p:spPr>
          <a:xfrm rot="21420016">
            <a:off x="891202" y="662657"/>
            <a:ext cx="9755184" cy="2766526"/>
          </a:xfrm>
        </p:spPr>
        <p:txBody>
          <a:bodyPr anchor="b"/>
          <a:lstStyle>
            <a:lvl1pPr algn="r">
              <a:defRPr sz="8000"/>
            </a:lvl1pPr>
          </a:lstStyle>
          <a:p>
            <a:pPr lvl="0"/>
            <a:r>
              <a:rPr lang="en-US"/>
              <a:t>Click to edit Master title style</a:t>
            </a:r>
          </a:p>
        </p:txBody>
      </p:sp>
      <p:sp>
        <p:nvSpPr>
          <p:cNvPr id="8" name="Subtitle 2"/>
          <p:cNvSpPr txBox="1">
            <a:spLocks noGrp="1"/>
          </p:cNvSpPr>
          <p:nvPr>
            <p:ph type="subTitle" idx="1"/>
          </p:nvPr>
        </p:nvSpPr>
        <p:spPr>
          <a:xfrm rot="21420016">
            <a:off x="983061" y="3505206"/>
            <a:ext cx="9755184" cy="550331"/>
          </a:xfrm>
        </p:spPr>
        <p:txBody>
          <a:bodyPr anchor="t">
            <a:noAutofit/>
          </a:bodyPr>
          <a:lstStyle>
            <a:lvl1pPr marL="0" indent="0" algn="r">
              <a:buNone/>
              <a:defRPr sz="2800">
                <a:solidFill>
                  <a:srgbClr val="7F7F7F"/>
                </a:solidFill>
              </a:defRPr>
            </a:lvl1pPr>
          </a:lstStyle>
          <a:p>
            <a:pPr lvl="0"/>
            <a:r>
              <a:rPr lang="en-US"/>
              <a:t>Click to edit Master subtitle style</a:t>
            </a:r>
          </a:p>
        </p:txBody>
      </p:sp>
      <p:sp>
        <p:nvSpPr>
          <p:cNvPr id="9" name="Date Placeholder 3"/>
          <p:cNvSpPr txBox="1">
            <a:spLocks noGrp="1"/>
          </p:cNvSpPr>
          <p:nvPr>
            <p:ph type="dt" sz="half" idx="7"/>
          </p:nvPr>
        </p:nvSpPr>
        <p:spPr>
          <a:xfrm rot="21420016">
            <a:off x="4948539" y="4578465"/>
            <a:ext cx="6143652" cy="1163107"/>
          </a:xfrm>
          <a:prstGeom prst="rect">
            <a:avLst/>
          </a:prstGeom>
        </p:spPr>
        <p:txBody>
          <a:bodyPr anchorCtr="1"/>
          <a:lstStyle>
            <a:lvl1pPr algn="ctr">
              <a:defRPr sz="5400"/>
            </a:lvl1pPr>
          </a:lstStyle>
          <a:p>
            <a:pPr lvl="0"/>
            <a:fld id="{BA5B9183-AF93-4E7F-93D6-DFCC9802857B}" type="datetime1">
              <a:rPr lang="en-US"/>
              <a:pPr lvl="0"/>
              <a:t>3/28/2017</a:t>
            </a:fld>
            <a:endParaRPr lang="en-US"/>
          </a:p>
        </p:txBody>
      </p:sp>
      <p:sp>
        <p:nvSpPr>
          <p:cNvPr id="10" name="Footer Placeholder 4"/>
          <p:cNvSpPr txBox="1">
            <a:spLocks noGrp="1"/>
          </p:cNvSpPr>
          <p:nvPr>
            <p:ph type="ftr" sz="quarter" idx="9"/>
          </p:nvPr>
        </p:nvSpPr>
        <p:spPr>
          <a:xfrm rot="21420016">
            <a:off x="-5560" y="4883024"/>
            <a:ext cx="4047234" cy="1195541"/>
          </a:xfrm>
          <a:prstGeom prst="rect">
            <a:avLst/>
          </a:prstGeom>
        </p:spPr>
        <p:txBody>
          <a:bodyPr/>
          <a:lstStyle>
            <a:lvl1pPr algn="r">
              <a:defRPr sz="5400"/>
            </a:lvl1pPr>
          </a:lstStyle>
          <a:p>
            <a:pPr lvl="0"/>
            <a:endParaRPr lang="en-US"/>
          </a:p>
        </p:txBody>
      </p:sp>
      <p:sp>
        <p:nvSpPr>
          <p:cNvPr id="11" name="Slide Number Placeholder 5"/>
          <p:cNvSpPr txBox="1">
            <a:spLocks noGrp="1"/>
          </p:cNvSpPr>
          <p:nvPr>
            <p:ph type="sldNum" sz="quarter" idx="8"/>
          </p:nvPr>
        </p:nvSpPr>
        <p:spPr>
          <a:xfrm rot="21420016">
            <a:off x="9851755" y="3832643"/>
            <a:ext cx="907185" cy="498466"/>
          </a:xfrm>
          <a:prstGeom prst="rect">
            <a:avLst/>
          </a:prstGeom>
        </p:spPr>
        <p:txBody>
          <a:bodyPr/>
          <a:lstStyle>
            <a:lvl1pPr>
              <a:defRPr sz="2400">
                <a:solidFill>
                  <a:srgbClr val="404040"/>
                </a:solidFill>
              </a:defRPr>
            </a:lvl1pPr>
          </a:lstStyle>
          <a:p>
            <a:pPr lvl="0"/>
            <a:fld id="{AB77BA79-CD03-4580-8329-3805357F9965}" type="slidenum">
              <a:t>‹#›</a:t>
            </a:fld>
            <a:endParaRPr lang="en-US"/>
          </a:p>
        </p:txBody>
      </p:sp>
      <p:sp>
        <p:nvSpPr>
          <p:cNvPr id="12" name="5-Point Star 24"/>
          <p:cNvSpPr/>
          <p:nvPr/>
        </p:nvSpPr>
        <p:spPr>
          <a:xfrm rot="21420016">
            <a:off x="4221382" y="5111350"/>
            <a:ext cx="515383" cy="515383"/>
          </a:xfrm>
          <a:custGeom>
            <a:avLst>
              <a:gd name="f11" fmla="val 26693"/>
            </a:avLst>
            <a:gdLst>
              <a:gd name="f1" fmla="val 10800000"/>
              <a:gd name="f2" fmla="val 5400000"/>
              <a:gd name="f3" fmla="val 180"/>
              <a:gd name="f4" fmla="val w"/>
              <a:gd name="f5" fmla="val h"/>
              <a:gd name="f6" fmla="val ss"/>
              <a:gd name="f7" fmla="val 0"/>
              <a:gd name="f8" fmla="*/ 5419351 1 1725033"/>
              <a:gd name="f9" fmla="val 105146"/>
              <a:gd name="f10" fmla="val 110557"/>
              <a:gd name="f11" fmla="val 26693"/>
              <a:gd name="f12" fmla="+- 0 0 -270"/>
              <a:gd name="f13" fmla="+- 0 0 -180"/>
              <a:gd name="f14" fmla="+- 0 0 -90"/>
              <a:gd name="f15" fmla="abs f4"/>
              <a:gd name="f16" fmla="abs f5"/>
              <a:gd name="f17" fmla="abs f6"/>
              <a:gd name="f18" fmla="val f7"/>
              <a:gd name="f19" fmla="val f11"/>
              <a:gd name="f20" fmla="+- 1080000 f2 0"/>
              <a:gd name="f21" fmla="+- 18360000 f2 0"/>
              <a:gd name="f22" fmla="+- 20520000 f2 0"/>
              <a:gd name="f23" fmla="+- 3240000 f2 0"/>
              <a:gd name="f24" fmla="*/ f12 f1 1"/>
              <a:gd name="f25" fmla="*/ f13 f1 1"/>
              <a:gd name="f26" fmla="*/ f14 f1 1"/>
              <a:gd name="f27" fmla="?: f15 f4 1"/>
              <a:gd name="f28" fmla="?: f16 f5 1"/>
              <a:gd name="f29" fmla="?: f17 f6 1"/>
              <a:gd name="f30" fmla="*/ f20 f8 1"/>
              <a:gd name="f31" fmla="*/ f21 f8 1"/>
              <a:gd name="f32" fmla="*/ f22 f8 1"/>
              <a:gd name="f33" fmla="*/ f23 f8 1"/>
              <a:gd name="f34" fmla="*/ f24 1 f3"/>
              <a:gd name="f35" fmla="*/ f25 1 f3"/>
              <a:gd name="f36" fmla="*/ f26 1 f3"/>
              <a:gd name="f37" fmla="*/ f27 1 21600"/>
              <a:gd name="f38" fmla="*/ f28 1 21600"/>
              <a:gd name="f39" fmla="*/ 21600 f27 1"/>
              <a:gd name="f40" fmla="*/ 21600 f28 1"/>
              <a:gd name="f41" fmla="*/ f30 1 f1"/>
              <a:gd name="f42" fmla="*/ f31 1 f1"/>
              <a:gd name="f43" fmla="*/ f32 1 f1"/>
              <a:gd name="f44" fmla="*/ f33 1 f1"/>
              <a:gd name="f45" fmla="+- f34 0 f2"/>
              <a:gd name="f46" fmla="+- f35 0 f2"/>
              <a:gd name="f47" fmla="+- f36 0 f2"/>
              <a:gd name="f48" fmla="min f38 f37"/>
              <a:gd name="f49" fmla="*/ f39 1 f29"/>
              <a:gd name="f50" fmla="*/ f40 1 f29"/>
              <a:gd name="f51" fmla="+- 0 0 f41"/>
              <a:gd name="f52" fmla="+- 0 0 f42"/>
              <a:gd name="f53" fmla="+- 0 0 f43"/>
              <a:gd name="f54" fmla="+- 0 0 f44"/>
              <a:gd name="f55" fmla="val f49"/>
              <a:gd name="f56" fmla="val f50"/>
              <a:gd name="f57" fmla="+- 0 0 f51"/>
              <a:gd name="f58" fmla="+- 0 0 f52"/>
              <a:gd name="f59" fmla="+- 0 0 f53"/>
              <a:gd name="f60" fmla="+- 0 0 f54"/>
              <a:gd name="f61" fmla="*/ f18 f48 1"/>
              <a:gd name="f62" fmla="+- f56 0 f18"/>
              <a:gd name="f63" fmla="+- f55 0 f18"/>
              <a:gd name="f64" fmla="*/ f57 f1 1"/>
              <a:gd name="f65" fmla="*/ f58 f1 1"/>
              <a:gd name="f66" fmla="*/ f59 f1 1"/>
              <a:gd name="f67" fmla="*/ f60 f1 1"/>
              <a:gd name="f68" fmla="*/ f62 1 2"/>
              <a:gd name="f69" fmla="*/ f63 1 2"/>
              <a:gd name="f70" fmla="*/ f64 1 f8"/>
              <a:gd name="f71" fmla="*/ f65 1 f8"/>
              <a:gd name="f72" fmla="*/ f66 1 f8"/>
              <a:gd name="f73" fmla="*/ f67 1 f8"/>
              <a:gd name="f74" fmla="+- f18 f68 0"/>
              <a:gd name="f75" fmla="+- f18 f69 0"/>
              <a:gd name="f76" fmla="*/ f69 f9 1"/>
              <a:gd name="f77" fmla="*/ f68 f10 1"/>
              <a:gd name="f78" fmla="+- f70 0 f2"/>
              <a:gd name="f79" fmla="+- f71 0 f2"/>
              <a:gd name="f80" fmla="+- f72 0 f2"/>
              <a:gd name="f81" fmla="+- f73 0 f2"/>
              <a:gd name="f82" fmla="*/ f76 1 100000"/>
              <a:gd name="f83" fmla="*/ f77 1 100000"/>
              <a:gd name="f84" fmla="*/ f74 f10 1"/>
              <a:gd name="f85" fmla="cos 1 f78"/>
              <a:gd name="f86" fmla="cos 1 f79"/>
              <a:gd name="f87" fmla="sin 1 f78"/>
              <a:gd name="f88" fmla="sin 1 f79"/>
              <a:gd name="f89" fmla="cos 1 f80"/>
              <a:gd name="f90" fmla="cos 1 f81"/>
              <a:gd name="f91" fmla="sin 1 f81"/>
              <a:gd name="f92" fmla="sin 1 f80"/>
              <a:gd name="f93" fmla="*/ f75 f48 1"/>
              <a:gd name="f94" fmla="*/ f84 1 100000"/>
              <a:gd name="f95" fmla="+- 0 0 f85"/>
              <a:gd name="f96" fmla="+- 0 0 f86"/>
              <a:gd name="f97" fmla="+- 0 0 f87"/>
              <a:gd name="f98" fmla="+- 0 0 f88"/>
              <a:gd name="f99" fmla="*/ f82 f19 1"/>
              <a:gd name="f100" fmla="*/ f83 f19 1"/>
              <a:gd name="f101" fmla="+- 0 0 f89"/>
              <a:gd name="f102" fmla="+- 0 0 f90"/>
              <a:gd name="f103" fmla="+- 0 0 f91"/>
              <a:gd name="f104" fmla="+- 0 0 f92"/>
              <a:gd name="f105" fmla="+- 0 0 f95"/>
              <a:gd name="f106" fmla="+- 0 0 f96"/>
              <a:gd name="f107" fmla="+- 0 0 f97"/>
              <a:gd name="f108" fmla="+- 0 0 f98"/>
              <a:gd name="f109" fmla="*/ f99 1 50000"/>
              <a:gd name="f110" fmla="*/ f100 1 50000"/>
              <a:gd name="f111" fmla="+- 0 0 f101"/>
              <a:gd name="f112" fmla="+- 0 0 f102"/>
              <a:gd name="f113" fmla="+- 0 0 f103"/>
              <a:gd name="f114" fmla="+- 0 0 f104"/>
              <a:gd name="f115" fmla="*/ f105 f82 1"/>
              <a:gd name="f116" fmla="*/ f106 f82 1"/>
              <a:gd name="f117" fmla="*/ f107 f83 1"/>
              <a:gd name="f118" fmla="*/ f108 f83 1"/>
              <a:gd name="f119" fmla="*/ f111 f109 1"/>
              <a:gd name="f120" fmla="*/ f112 f109 1"/>
              <a:gd name="f121" fmla="*/ f113 f110 1"/>
              <a:gd name="f122" fmla="*/ f114 f110 1"/>
              <a:gd name="f123" fmla="+- f94 f110 0"/>
              <a:gd name="f124" fmla="+- f75 0 f115"/>
              <a:gd name="f125" fmla="+- f75 0 f116"/>
              <a:gd name="f126" fmla="+- f75 f116 0"/>
              <a:gd name="f127" fmla="+- f75 f115 0"/>
              <a:gd name="f128" fmla="+- f94 0 f117"/>
              <a:gd name="f129" fmla="+- f94 0 f118"/>
              <a:gd name="f130" fmla="+- f75 0 f119"/>
              <a:gd name="f131" fmla="+- f75 0 f120"/>
              <a:gd name="f132" fmla="+- f75 f120 0"/>
              <a:gd name="f133" fmla="+- f75 f119 0"/>
              <a:gd name="f134" fmla="+- f94 0 f121"/>
              <a:gd name="f135" fmla="+- f94 0 f122"/>
              <a:gd name="f136" fmla="*/ f123 f48 1"/>
              <a:gd name="f137" fmla="*/ f130 f48 1"/>
              <a:gd name="f138" fmla="*/ f134 f48 1"/>
              <a:gd name="f139" fmla="*/ f133 f48 1"/>
              <a:gd name="f140" fmla="*/ f124 f48 1"/>
              <a:gd name="f141" fmla="*/ f128 f48 1"/>
              <a:gd name="f142" fmla="*/ f131 f48 1"/>
              <a:gd name="f143" fmla="*/ f132 f48 1"/>
              <a:gd name="f144" fmla="*/ f127 f48 1"/>
              <a:gd name="f145" fmla="*/ f135 f48 1"/>
              <a:gd name="f146" fmla="*/ f126 f48 1"/>
              <a:gd name="f147" fmla="*/ f129 f48 1"/>
              <a:gd name="f148" fmla="*/ f125 f48 1"/>
            </a:gdLst>
            <a:ahLst/>
            <a:cxnLst>
              <a:cxn ang="3cd4">
                <a:pos x="hc" y="t"/>
              </a:cxn>
              <a:cxn ang="0">
                <a:pos x="r" y="vc"/>
              </a:cxn>
              <a:cxn ang="cd4">
                <a:pos x="hc" y="b"/>
              </a:cxn>
              <a:cxn ang="cd2">
                <a:pos x="l" y="vc"/>
              </a:cxn>
              <a:cxn ang="f45">
                <a:pos x="f140" y="f141"/>
              </a:cxn>
              <a:cxn ang="f46">
                <a:pos x="f148" y="f147"/>
              </a:cxn>
              <a:cxn ang="f46">
                <a:pos x="f146" y="f147"/>
              </a:cxn>
              <a:cxn ang="f47">
                <a:pos x="f144" y="f141"/>
              </a:cxn>
            </a:cxnLst>
            <a:rect l="f137" t="f138" r="f139" b="f136"/>
            <a:pathLst>
              <a:path>
                <a:moveTo>
                  <a:pt x="f140" y="f141"/>
                </a:moveTo>
                <a:lnTo>
                  <a:pt x="f142" y="f138"/>
                </a:lnTo>
                <a:lnTo>
                  <a:pt x="f93" y="f61"/>
                </a:lnTo>
                <a:lnTo>
                  <a:pt x="f143" y="f138"/>
                </a:lnTo>
                <a:lnTo>
                  <a:pt x="f144" y="f141"/>
                </a:lnTo>
                <a:lnTo>
                  <a:pt x="f139" y="f145"/>
                </a:lnTo>
                <a:lnTo>
                  <a:pt x="f146" y="f147"/>
                </a:lnTo>
                <a:lnTo>
                  <a:pt x="f93" y="f136"/>
                </a:lnTo>
                <a:lnTo>
                  <a:pt x="f148" y="f147"/>
                </a:lnTo>
                <a:lnTo>
                  <a:pt x="f137" y="f145"/>
                </a:lnTo>
                <a:close/>
              </a:path>
            </a:pathLst>
          </a:custGeom>
          <a:solidFill>
            <a:srgbClr val="000000">
              <a:alpha val="40000"/>
            </a:srgbClr>
          </a:solidFill>
          <a:ln cap="flat">
            <a:noFill/>
            <a:prstDash val="solid"/>
          </a:ln>
        </p:spPr>
        <p:txBody>
          <a:bodyPr lIns="0" tIns="0" rIns="0" bIns="0"/>
          <a:lstStyle/>
          <a:p>
            <a:endParaRPr lang="en-GB"/>
          </a:p>
        </p:txBody>
      </p:sp>
    </p:spTree>
    <p:extLst>
      <p:ext uri="{BB962C8B-B14F-4D97-AF65-F5344CB8AC3E}">
        <p14:creationId xmlns:p14="http://schemas.microsoft.com/office/powerpoint/2010/main" val="271094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685800" y="2063398"/>
            <a:ext cx="10394707" cy="331118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a:xfrm>
            <a:off x="7298082" y="5757336"/>
            <a:ext cx="3784601" cy="498466"/>
          </a:xfrm>
          <a:prstGeom prst="rect">
            <a:avLst/>
          </a:prstGeom>
        </p:spPr>
        <p:txBody>
          <a:bodyPr/>
          <a:lstStyle>
            <a:lvl1pPr>
              <a:defRPr/>
            </a:lvl1pPr>
          </a:lstStyle>
          <a:p>
            <a:pPr lvl="0"/>
            <a:fld id="{B9713227-91C4-444D-B940-F3E003D928BB}" type="datetime1">
              <a:rPr lang="en-US"/>
              <a:pPr lvl="0"/>
              <a:t>3/28/2017</a:t>
            </a:fld>
            <a:endParaRPr lang="en-US"/>
          </a:p>
        </p:txBody>
      </p:sp>
      <p:sp>
        <p:nvSpPr>
          <p:cNvPr id="5" name="Footer Placeholder 4"/>
          <p:cNvSpPr txBox="1">
            <a:spLocks noGrp="1"/>
          </p:cNvSpPr>
          <p:nvPr>
            <p:ph type="ftr" sz="quarter" idx="9"/>
          </p:nvPr>
        </p:nvSpPr>
        <p:spPr>
          <a:xfrm>
            <a:off x="685800" y="5757336"/>
            <a:ext cx="5499722" cy="498466"/>
          </a:xfrm>
          <a:prstGeom prst="rect">
            <a:avLst/>
          </a:prstGeom>
        </p:spPr>
        <p:txBody>
          <a:bodyPr/>
          <a:lstStyle>
            <a:lvl1pPr>
              <a:defRPr/>
            </a:lvl1pPr>
          </a:lstStyle>
          <a:p>
            <a:pPr lvl="0"/>
            <a:endParaRPr lang="en-US"/>
          </a:p>
        </p:txBody>
      </p:sp>
      <p:sp>
        <p:nvSpPr>
          <p:cNvPr id="6" name="Slide Number Placeholder 5"/>
          <p:cNvSpPr txBox="1">
            <a:spLocks noGrp="1"/>
          </p:cNvSpPr>
          <p:nvPr>
            <p:ph type="sldNum" sz="quarter" idx="8"/>
          </p:nvPr>
        </p:nvSpPr>
        <p:spPr>
          <a:xfrm>
            <a:off x="6287121" y="5757336"/>
            <a:ext cx="907185" cy="498466"/>
          </a:xfrm>
          <a:prstGeom prst="rect">
            <a:avLst/>
          </a:prstGeom>
        </p:spPr>
        <p:txBody>
          <a:bodyPr/>
          <a:lstStyle>
            <a:lvl1pPr>
              <a:defRPr/>
            </a:lvl1pPr>
          </a:lstStyle>
          <a:p>
            <a:pPr lvl="0"/>
            <a:fld id="{A8D39B3F-13FF-4379-9F7C-F3D59B76D60C}" type="slidenum">
              <a:t>‹#›</a:t>
            </a:fld>
            <a:endParaRPr lang="en-US"/>
          </a:p>
        </p:txBody>
      </p:sp>
    </p:spTree>
    <p:extLst>
      <p:ext uri="{BB962C8B-B14F-4D97-AF65-F5344CB8AC3E}">
        <p14:creationId xmlns:p14="http://schemas.microsoft.com/office/powerpoint/2010/main" val="2119100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 id="2147483720" r:id="rId9"/>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lstStyle/>
          <a:p>
            <a:pPr lvl="0"/>
            <a:r>
              <a:rPr lang="en-GB" cap="none" dirty="0"/>
              <a:t>User </a:t>
            </a:r>
            <a:r>
              <a:rPr lang="en-GB" cap="none" dirty="0" smtClean="0"/>
              <a:t>story</a:t>
            </a:r>
            <a:endParaRPr lang="en-GB" cap="none" dirty="0"/>
          </a:p>
        </p:txBody>
      </p:sp>
      <p:sp>
        <p:nvSpPr>
          <p:cNvPr id="3" name="Subtitle 2"/>
          <p:cNvSpPr txBox="1">
            <a:spLocks noGrp="1"/>
          </p:cNvSpPr>
          <p:nvPr>
            <p:ph type="subTitle" idx="1"/>
          </p:nvPr>
        </p:nvSpPr>
        <p:spPr/>
        <p:txBody>
          <a:bodyPr/>
          <a:lstStyle/>
          <a:p>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p:txBody>
          <a:bodyPr/>
          <a:lstStyle/>
          <a:p>
            <a:pPr>
              <a:lnSpc>
                <a:spcPct val="130000"/>
              </a:lnSpc>
            </a:pPr>
            <a:r>
              <a:rPr lang="en-US" dirty="0"/>
              <a:t>As the customer representative think of a user story, it is written down on a note card (e.g. 3x5 inches or 8x13 cm) with a name and a brief description. </a:t>
            </a:r>
          </a:p>
          <a:p>
            <a:pPr>
              <a:lnSpc>
                <a:spcPct val="130000"/>
              </a:lnSpc>
            </a:pPr>
            <a:r>
              <a:rPr lang="en-US" dirty="0"/>
              <a:t>If the developer and the customer representative find a user story deficient in some way (too large, complicated, or imprecise), it is rewritten until satisfactory - often using the </a:t>
            </a:r>
            <a:r>
              <a:rPr lang="en-US" b="1" dirty="0">
                <a:solidFill>
                  <a:srgbClr val="00519C"/>
                </a:solidFill>
              </a:rPr>
              <a:t>INVEST</a:t>
            </a:r>
            <a:r>
              <a:rPr lang="en-US" dirty="0"/>
              <a:t> guidelines. </a:t>
            </a:r>
          </a:p>
          <a:p>
            <a:pPr>
              <a:lnSpc>
                <a:spcPct val="130000"/>
              </a:lnSpc>
            </a:pPr>
            <a:r>
              <a:rPr lang="en-US" dirty="0"/>
              <a:t>Commonly, user stories are not to be definite once they have been written down, since requirements tend to change throughout the development lifecycle.</a:t>
            </a:r>
          </a:p>
          <a:p>
            <a:pPr marL="0" indent="0">
              <a:lnSpc>
                <a:spcPct val="130000"/>
              </a:lnSpc>
              <a:buNone/>
            </a:pPr>
            <a:endParaRPr lang="en-US" dirty="0"/>
          </a:p>
        </p:txBody>
      </p:sp>
    </p:spTree>
    <p:extLst>
      <p:ext uri="{BB962C8B-B14F-4D97-AF65-F5344CB8AC3E}">
        <p14:creationId xmlns:p14="http://schemas.microsoft.com/office/powerpoint/2010/main" val="1836915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Format of a user Story</a:t>
            </a:r>
          </a:p>
        </p:txBody>
      </p:sp>
      <p:sp>
        <p:nvSpPr>
          <p:cNvPr id="5" name="Text Placeholder 4"/>
          <p:cNvSpPr>
            <a:spLocks noGrp="1"/>
          </p:cNvSpPr>
          <p:nvPr>
            <p:ph type="body" sz="quarter" idx="15"/>
          </p:nvPr>
        </p:nvSpPr>
        <p:spPr/>
        <p:txBody>
          <a:bodyPr/>
          <a:lstStyle/>
          <a:p>
            <a:r>
              <a:rPr lang="en-US" dirty="0"/>
              <a:t>A traditional user-story template</a:t>
            </a:r>
          </a:p>
          <a:p>
            <a:pPr lvl="1"/>
            <a:r>
              <a:rPr lang="en-US" b="1" dirty="0">
                <a:solidFill>
                  <a:srgbClr val="00519C"/>
                </a:solidFill>
              </a:rPr>
              <a:t>"As a &lt;role&gt;, I want &lt;goal/desire&gt; so that &lt;benefit&gt;"</a:t>
            </a:r>
          </a:p>
          <a:p>
            <a:r>
              <a:rPr lang="en-US" dirty="0"/>
              <a:t>Mike Cohn, a well-known author on user stories, regards the "so that" clause as optional:</a:t>
            </a:r>
          </a:p>
          <a:p>
            <a:pPr lvl="1"/>
            <a:r>
              <a:rPr lang="en-US" b="1" dirty="0">
                <a:solidFill>
                  <a:srgbClr val="00519C"/>
                </a:solidFill>
              </a:rPr>
              <a:t>"As a &lt;role&gt;, I want &lt;goal/desire&gt;"</a:t>
            </a:r>
          </a:p>
          <a:p>
            <a:r>
              <a:rPr lang="en-US" dirty="0"/>
              <a:t>Chris Matts suggested that "hunting the value" was the first step in successfully delivering software, and proposed this alternative as part of Feature Injection:</a:t>
            </a:r>
          </a:p>
          <a:p>
            <a:pPr lvl="1"/>
            <a:r>
              <a:rPr lang="en-US" b="1" dirty="0">
                <a:solidFill>
                  <a:srgbClr val="00519C"/>
                </a:solidFill>
              </a:rPr>
              <a:t>"In order to &lt;receive benefit&gt; as a &lt;role&gt;, I want &lt;goal/desire&gt;"</a:t>
            </a:r>
          </a:p>
          <a:p>
            <a:r>
              <a:rPr lang="en-US" dirty="0"/>
              <a:t>Another template based on the Five </a:t>
            </a:r>
            <a:r>
              <a:rPr lang="en-US" dirty="0" err="1"/>
              <a:t>Ws</a:t>
            </a:r>
            <a:r>
              <a:rPr lang="en-US" dirty="0"/>
              <a:t> specifies:</a:t>
            </a:r>
          </a:p>
          <a:p>
            <a:pPr lvl="1"/>
            <a:r>
              <a:rPr lang="en-US" b="1" dirty="0">
                <a:solidFill>
                  <a:srgbClr val="00519C"/>
                </a:solidFill>
              </a:rPr>
              <a:t>"As &lt;who&gt; &lt;when&gt; &lt;where&gt;, I &lt;what&gt; because &lt;why&gt;"</a:t>
            </a:r>
          </a:p>
          <a:p>
            <a:endParaRPr lang="en-US" dirty="0"/>
          </a:p>
        </p:txBody>
      </p:sp>
    </p:spTree>
    <p:extLst>
      <p:ext uri="{BB962C8B-B14F-4D97-AF65-F5344CB8AC3E}">
        <p14:creationId xmlns:p14="http://schemas.microsoft.com/office/powerpoint/2010/main" val="315370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 name="Picture 4"/>
          <p:cNvPicPr>
            <a:picLocks noChangeAspect="1"/>
          </p:cNvPicPr>
          <p:nvPr/>
        </p:nvPicPr>
        <p:blipFill>
          <a:blip r:embed="rId2"/>
          <a:stretch>
            <a:fillRect/>
          </a:stretch>
        </p:blipFill>
        <p:spPr>
          <a:xfrm>
            <a:off x="2040977" y="430929"/>
            <a:ext cx="7653020" cy="5862894"/>
          </a:xfrm>
          <a:prstGeom prst="rect">
            <a:avLst/>
          </a:prstGeom>
        </p:spPr>
      </p:pic>
    </p:spTree>
    <p:extLst>
      <p:ext uri="{BB962C8B-B14F-4D97-AF65-F5344CB8AC3E}">
        <p14:creationId xmlns:p14="http://schemas.microsoft.com/office/powerpoint/2010/main" val="518069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Examples</a:t>
            </a:r>
          </a:p>
        </p:txBody>
      </p:sp>
      <p:sp>
        <p:nvSpPr>
          <p:cNvPr id="5" name="Text Placeholder 4"/>
          <p:cNvSpPr>
            <a:spLocks noGrp="1"/>
          </p:cNvSpPr>
          <p:nvPr>
            <p:ph type="body" sz="quarter" idx="15"/>
          </p:nvPr>
        </p:nvSpPr>
        <p:spPr/>
        <p:txBody>
          <a:bodyPr/>
          <a:lstStyle/>
          <a:p>
            <a:pPr>
              <a:buFont typeface="+mj-lt"/>
              <a:buAutoNum type="arabicPeriod"/>
            </a:pPr>
            <a:r>
              <a:rPr lang="en-US" b="1" dirty="0" smtClean="0">
                <a:solidFill>
                  <a:srgbClr val="00519C"/>
                </a:solidFill>
              </a:rPr>
              <a:t>Search </a:t>
            </a:r>
            <a:r>
              <a:rPr lang="en-US" b="1" dirty="0">
                <a:solidFill>
                  <a:srgbClr val="00519C"/>
                </a:solidFill>
              </a:rPr>
              <a:t>for customers</a:t>
            </a:r>
          </a:p>
          <a:p>
            <a:pPr lvl="1"/>
            <a:r>
              <a:rPr lang="en-US" dirty="0"/>
              <a:t>As a user, I want to search for my customers by their first and last names.</a:t>
            </a:r>
          </a:p>
          <a:p>
            <a:endParaRPr lang="en-US" dirty="0"/>
          </a:p>
          <a:p>
            <a:pPr>
              <a:buFont typeface="+mj-lt"/>
              <a:buAutoNum type="arabicPeriod" startAt="2"/>
            </a:pPr>
            <a:r>
              <a:rPr lang="en-US" b="1" dirty="0" smtClean="0">
                <a:solidFill>
                  <a:srgbClr val="00519C"/>
                </a:solidFill>
              </a:rPr>
              <a:t>Modify </a:t>
            </a:r>
            <a:r>
              <a:rPr lang="en-US" b="1" dirty="0">
                <a:solidFill>
                  <a:srgbClr val="00519C"/>
                </a:solidFill>
              </a:rPr>
              <a:t>schedules</a:t>
            </a:r>
          </a:p>
          <a:p>
            <a:pPr lvl="1"/>
            <a:r>
              <a:rPr lang="en-US" dirty="0"/>
              <a:t>As a non-administrative user, I want to modify my own schedules but not the schedules of other users.</a:t>
            </a:r>
          </a:p>
          <a:p>
            <a:endParaRPr lang="en-US" dirty="0"/>
          </a:p>
        </p:txBody>
      </p:sp>
    </p:spTree>
    <p:extLst>
      <p:ext uri="{BB962C8B-B14F-4D97-AF65-F5344CB8AC3E}">
        <p14:creationId xmlns:p14="http://schemas.microsoft.com/office/powerpoint/2010/main" val="2644264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buFont typeface="+mj-lt"/>
              <a:buAutoNum type="arabicPeriod" startAt="3"/>
            </a:pPr>
            <a:r>
              <a:rPr lang="en-US" b="1" dirty="0" smtClean="0">
                <a:solidFill>
                  <a:srgbClr val="00519C"/>
                </a:solidFill>
              </a:rPr>
              <a:t>Run </a:t>
            </a:r>
            <a:r>
              <a:rPr lang="en-US" b="1" dirty="0">
                <a:solidFill>
                  <a:srgbClr val="00519C"/>
                </a:solidFill>
              </a:rPr>
              <a:t>tests</a:t>
            </a:r>
          </a:p>
          <a:p>
            <a:pPr lvl="1"/>
            <a:r>
              <a:rPr lang="en-US" dirty="0"/>
              <a:t>As a mobile application tester, I want to test my test cases and report results to my management</a:t>
            </a:r>
            <a:r>
              <a:rPr lang="en-US" dirty="0" smtClean="0"/>
              <a:t>.</a:t>
            </a:r>
          </a:p>
          <a:p>
            <a:pPr lvl="1"/>
            <a:endParaRPr lang="en-US" dirty="0"/>
          </a:p>
          <a:p>
            <a:pPr>
              <a:buFont typeface="+mj-lt"/>
              <a:buAutoNum type="arabicPeriod" startAt="4"/>
            </a:pPr>
            <a:r>
              <a:rPr lang="en-US" b="1" dirty="0" smtClean="0">
                <a:solidFill>
                  <a:srgbClr val="00519C"/>
                </a:solidFill>
              </a:rPr>
              <a:t>Start </a:t>
            </a:r>
            <a:r>
              <a:rPr lang="en-US" b="1" dirty="0">
                <a:solidFill>
                  <a:srgbClr val="00519C"/>
                </a:solidFill>
              </a:rPr>
              <a:t>application with last edit</a:t>
            </a:r>
          </a:p>
          <a:p>
            <a:pPr lvl="1"/>
            <a:r>
              <a:rPr lang="en-US" dirty="0"/>
              <a:t>The application begins by bringing up the last document the user was working with</a:t>
            </a:r>
            <a:r>
              <a:rPr lang="en-US" dirty="0" smtClean="0"/>
              <a:t>.</a:t>
            </a:r>
            <a:endParaRPr lang="en-US" dirty="0"/>
          </a:p>
          <a:p>
            <a:pPr lvl="2"/>
            <a:r>
              <a:rPr lang="en-US" b="1" dirty="0">
                <a:solidFill>
                  <a:srgbClr val="00519C"/>
                </a:solidFill>
              </a:rPr>
              <a:t>Or</a:t>
            </a:r>
          </a:p>
          <a:p>
            <a:pPr lvl="3"/>
            <a:r>
              <a:rPr lang="en-US" dirty="0"/>
              <a:t>As a user, I want to start an application with the last edit.</a:t>
            </a:r>
          </a:p>
          <a:p>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011209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0" y="1326806"/>
            <a:ext cx="11404800" cy="4764754"/>
          </a:xfrm>
        </p:spPr>
        <p:txBody>
          <a:bodyPr/>
          <a:lstStyle/>
          <a:p>
            <a:pPr>
              <a:lnSpc>
                <a:spcPct val="120000"/>
              </a:lnSpc>
              <a:buFont typeface="+mj-lt"/>
              <a:buAutoNum type="arabicPeriod" startAt="5"/>
            </a:pPr>
            <a:r>
              <a:rPr lang="en-US" b="1" dirty="0" smtClean="0">
                <a:solidFill>
                  <a:srgbClr val="00519C"/>
                </a:solidFill>
              </a:rPr>
              <a:t>Close </a:t>
            </a:r>
            <a:r>
              <a:rPr lang="en-US" b="1" dirty="0">
                <a:solidFill>
                  <a:srgbClr val="00519C"/>
                </a:solidFill>
              </a:rPr>
              <a:t>application</a:t>
            </a:r>
          </a:p>
          <a:p>
            <a:pPr lvl="1">
              <a:lnSpc>
                <a:spcPct val="120000"/>
              </a:lnSpc>
            </a:pPr>
            <a:r>
              <a:rPr lang="en-US" dirty="0"/>
              <a:t>As a user closing the application, I want to be prompted to save if I have made any change in my data since the last save.</a:t>
            </a:r>
          </a:p>
          <a:p>
            <a:pPr lvl="2">
              <a:lnSpc>
                <a:spcPct val="120000"/>
              </a:lnSpc>
            </a:pPr>
            <a:r>
              <a:rPr lang="en-US" b="1" dirty="0">
                <a:solidFill>
                  <a:srgbClr val="00519C"/>
                </a:solidFill>
              </a:rPr>
              <a:t>Or</a:t>
            </a:r>
          </a:p>
          <a:p>
            <a:pPr lvl="3">
              <a:lnSpc>
                <a:spcPct val="120000"/>
              </a:lnSpc>
            </a:pPr>
            <a:r>
              <a:rPr lang="en-US" dirty="0"/>
              <a:t>Upon closing the application, the user is prompted to save (when ANYTHING has changed in data since the last save!).</a:t>
            </a:r>
          </a:p>
          <a:p>
            <a:pPr lvl="4">
              <a:lnSpc>
                <a:spcPct val="120000"/>
              </a:lnSpc>
            </a:pPr>
            <a:r>
              <a:rPr lang="en-US" b="1" dirty="0">
                <a:solidFill>
                  <a:srgbClr val="00519C"/>
                </a:solidFill>
              </a:rPr>
              <a:t>Or</a:t>
            </a:r>
          </a:p>
          <a:p>
            <a:pPr lvl="5">
              <a:lnSpc>
                <a:spcPct val="120000"/>
              </a:lnSpc>
            </a:pPr>
            <a:r>
              <a:rPr lang="en-US" dirty="0"/>
              <a:t>As a user closing the application, I want to be prompted to save anything that has changed since the last save so that I can preserve useful work and discard erroneous work.</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4142090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414000" y="1544760"/>
            <a:ext cx="8951814" cy="4546800"/>
          </a:xfrm>
        </p:spPr>
        <p:txBody>
          <a:bodyPr/>
          <a:lstStyle/>
          <a:p>
            <a:pPr>
              <a:lnSpc>
                <a:spcPct val="120000"/>
              </a:lnSpc>
            </a:pPr>
            <a:r>
              <a:rPr lang="en-US" dirty="0"/>
              <a:t>Anyone can write user stories. It's the </a:t>
            </a:r>
            <a:r>
              <a:rPr lang="en-US" b="1" dirty="0">
                <a:solidFill>
                  <a:srgbClr val="00519C"/>
                </a:solidFill>
              </a:rPr>
              <a:t>Product Owner's </a:t>
            </a:r>
            <a:r>
              <a:rPr lang="en-US" dirty="0"/>
              <a:t>responsibility to make sure a </a:t>
            </a:r>
            <a:r>
              <a:rPr lang="en-US" b="1" dirty="0">
                <a:solidFill>
                  <a:srgbClr val="00519C"/>
                </a:solidFill>
              </a:rPr>
              <a:t>Product Backlog </a:t>
            </a:r>
            <a:r>
              <a:rPr lang="en-US" dirty="0"/>
              <a:t>of agile user stories exists, but that doesn’t mean that the product owner is the one who writes them. </a:t>
            </a:r>
          </a:p>
          <a:p>
            <a:pPr>
              <a:lnSpc>
                <a:spcPct val="120000"/>
              </a:lnSpc>
            </a:pPr>
            <a:r>
              <a:rPr lang="en-US" dirty="0"/>
              <a:t>Also, note that who writes a user story is far less important than who is involved in the discussions of it.</a:t>
            </a:r>
          </a:p>
          <a:p>
            <a:pPr>
              <a:lnSpc>
                <a:spcPct val="120000"/>
              </a:lnSpc>
            </a:pPr>
            <a:endParaRPr lang="en-US" dirty="0"/>
          </a:p>
        </p:txBody>
      </p:sp>
      <p:sp>
        <p:nvSpPr>
          <p:cNvPr id="5" name="Title 4"/>
          <p:cNvSpPr>
            <a:spLocks noGrp="1"/>
          </p:cNvSpPr>
          <p:nvPr>
            <p:ph type="title"/>
          </p:nvPr>
        </p:nvSpPr>
        <p:spPr/>
        <p:txBody>
          <a:bodyPr/>
          <a:lstStyle/>
          <a:p>
            <a:r>
              <a:rPr lang="en-US" dirty="0"/>
              <a:t>Who Writes User Stories?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pPr>
              <a:lnSpc>
                <a:spcPct val="130000"/>
              </a:lnSpc>
            </a:pPr>
            <a:r>
              <a:rPr lang="en-US" dirty="0"/>
              <a:t>User stories are written throughout the agile project. Usually a story-writing workshop is held near the start of the agile project. Everyone on the team participates with the goal of creating a </a:t>
            </a:r>
            <a:r>
              <a:rPr lang="en-US" b="1" dirty="0">
                <a:solidFill>
                  <a:srgbClr val="00519C"/>
                </a:solidFill>
              </a:rPr>
              <a:t>Product Backlog </a:t>
            </a:r>
            <a:r>
              <a:rPr lang="en-US" dirty="0"/>
              <a:t>that fully describes the functionality to be added over the course of the project.</a:t>
            </a:r>
          </a:p>
          <a:p>
            <a:pPr>
              <a:lnSpc>
                <a:spcPct val="130000"/>
              </a:lnSpc>
            </a:pPr>
            <a:r>
              <a:rPr lang="en-US" dirty="0"/>
              <a:t>Some of these agile user stories will undoubtedly be epics. Epics will later be decomposed into smaller stories that fit more readily into a single iteration. Additionally, new stories can be written and added to the </a:t>
            </a:r>
            <a:r>
              <a:rPr lang="en-US" b="1" dirty="0">
                <a:solidFill>
                  <a:srgbClr val="00519C"/>
                </a:solidFill>
              </a:rPr>
              <a:t>Product Backlog </a:t>
            </a:r>
            <a:r>
              <a:rPr lang="en-US" dirty="0"/>
              <a:t>at any time and by anyone.</a:t>
            </a:r>
          </a:p>
          <a:p>
            <a:pPr>
              <a:lnSpc>
                <a:spcPct val="130000"/>
              </a:lnSpc>
            </a:pPr>
            <a:endParaRPr lang="en-US" dirty="0"/>
          </a:p>
        </p:txBody>
      </p:sp>
      <p:sp>
        <p:nvSpPr>
          <p:cNvPr id="5" name="Title 4"/>
          <p:cNvSpPr>
            <a:spLocks noGrp="1"/>
          </p:cNvSpPr>
          <p:nvPr>
            <p:ph type="title"/>
          </p:nvPr>
        </p:nvSpPr>
        <p:spPr/>
        <p:txBody>
          <a:bodyPr/>
          <a:lstStyle/>
          <a:p>
            <a:r>
              <a:rPr lang="en-US" dirty="0"/>
              <a:t>When Are User Stories Written?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3999" y="124742"/>
            <a:ext cx="11230905" cy="1153618"/>
          </a:xfrm>
        </p:spPr>
        <p:txBody>
          <a:bodyPr>
            <a:normAutofit/>
          </a:bodyPr>
          <a:lstStyle/>
          <a:p>
            <a:r>
              <a:rPr lang="en-US" dirty="0"/>
              <a:t>Do User Stories Replace a Requirements Document?</a:t>
            </a:r>
          </a:p>
        </p:txBody>
      </p:sp>
      <p:sp>
        <p:nvSpPr>
          <p:cNvPr id="5" name="Text Placeholder 4"/>
          <p:cNvSpPr>
            <a:spLocks noGrp="1"/>
          </p:cNvSpPr>
          <p:nvPr>
            <p:ph type="body" sz="quarter" idx="15"/>
          </p:nvPr>
        </p:nvSpPr>
        <p:spPr>
          <a:xfrm>
            <a:off x="414000" y="1544760"/>
            <a:ext cx="10992791" cy="4546800"/>
          </a:xfrm>
        </p:spPr>
        <p:txBody>
          <a:bodyPr/>
          <a:lstStyle/>
          <a:p>
            <a:pPr>
              <a:lnSpc>
                <a:spcPct val="130000"/>
              </a:lnSpc>
            </a:pPr>
            <a:r>
              <a:rPr lang="en-US" dirty="0"/>
              <a:t>Agile projects, use a </a:t>
            </a:r>
            <a:r>
              <a:rPr lang="en-US" b="1" dirty="0">
                <a:solidFill>
                  <a:srgbClr val="00519C"/>
                </a:solidFill>
              </a:rPr>
              <a:t>Product Backlog</a:t>
            </a:r>
            <a:r>
              <a:rPr lang="en-US" dirty="0"/>
              <a:t>, which is a prioritized list of the functionality to be developed in a product or service. Although </a:t>
            </a:r>
            <a:r>
              <a:rPr lang="en-US" b="1" dirty="0">
                <a:solidFill>
                  <a:srgbClr val="00519C"/>
                </a:solidFill>
              </a:rPr>
              <a:t>Product Backlog items </a:t>
            </a:r>
            <a:r>
              <a:rPr lang="en-US" dirty="0"/>
              <a:t>can be whatever the team desires, user stories have emerged as the best and most popular form of </a:t>
            </a:r>
            <a:r>
              <a:rPr lang="en-US" b="1" dirty="0">
                <a:solidFill>
                  <a:srgbClr val="00519C"/>
                </a:solidFill>
              </a:rPr>
              <a:t>Product Backlog </a:t>
            </a:r>
            <a:r>
              <a:rPr lang="en-US" dirty="0"/>
              <a:t>Items.</a:t>
            </a:r>
          </a:p>
          <a:p>
            <a:pPr>
              <a:lnSpc>
                <a:spcPct val="130000"/>
              </a:lnSpc>
            </a:pPr>
            <a:r>
              <a:rPr lang="en-US" dirty="0"/>
              <a:t>While a product backlog can be thought of as a replacement for the requirements document of a traditional project, it is important to remember that the written part of an agile user story (“As a user, I want …”) is incomplete until the discussions about that story occur.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a:lnSpc>
                <a:spcPct val="120000"/>
              </a:lnSpc>
            </a:pPr>
            <a:r>
              <a:rPr lang="en-US" dirty="0"/>
              <a:t>It’s often best to think of the written part as a pointer to the real requirement. </a:t>
            </a:r>
          </a:p>
          <a:p>
            <a:pPr>
              <a:lnSpc>
                <a:spcPct val="120000"/>
              </a:lnSpc>
            </a:pPr>
            <a:r>
              <a:rPr lang="en-US" dirty="0"/>
              <a:t>User stories could point to a diagram depicting a workflow, a spreadsheet showing how to perform a calculation, or any other </a:t>
            </a:r>
            <a:r>
              <a:rPr lang="en-US" dirty="0" smtClean="0"/>
              <a:t>artifact </a:t>
            </a:r>
            <a:r>
              <a:rPr lang="en-US" dirty="0"/>
              <a:t>the </a:t>
            </a:r>
            <a:r>
              <a:rPr lang="en-US" b="1" dirty="0">
                <a:solidFill>
                  <a:srgbClr val="00519C"/>
                </a:solidFill>
              </a:rPr>
              <a:t>Product Owner </a:t>
            </a:r>
            <a:r>
              <a:rPr lang="en-US" dirty="0"/>
              <a:t>or team desires.</a:t>
            </a:r>
          </a:p>
          <a:p>
            <a:pPr>
              <a:lnSpc>
                <a:spcPct val="120000"/>
              </a:lnSpc>
            </a:pPr>
            <a:endParaRPr lang="en-US" dirty="0"/>
          </a:p>
        </p:txBody>
      </p:sp>
      <p:sp>
        <p:nvSpPr>
          <p:cNvPr id="5" name="Title 4"/>
          <p:cNvSpPr>
            <a:spLocks noGrp="1"/>
          </p:cNvSpPr>
          <p:nvPr>
            <p:ph type="title"/>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lnSpc>
                <a:spcPct val="120000"/>
              </a:lnSpc>
            </a:pPr>
            <a:r>
              <a:rPr lang="en-US" dirty="0"/>
              <a:t>User stories are short, simple description of a feature told from the perspective of the person who desires the new capability, usually a user or customer of the system. They typically follow a simple template:</a:t>
            </a:r>
          </a:p>
          <a:p>
            <a:pPr lvl="1">
              <a:lnSpc>
                <a:spcPct val="120000"/>
              </a:lnSpc>
            </a:pPr>
            <a:r>
              <a:rPr lang="en-US" b="1" i="1" dirty="0">
                <a:solidFill>
                  <a:srgbClr val="00519C"/>
                </a:solidFill>
              </a:rPr>
              <a:t>As a</a:t>
            </a:r>
            <a:r>
              <a:rPr lang="en-US" i="1" dirty="0"/>
              <a:t> &lt;type of user&gt;, </a:t>
            </a:r>
            <a:r>
              <a:rPr lang="en-US" b="1" i="1" dirty="0">
                <a:solidFill>
                  <a:srgbClr val="00519C"/>
                </a:solidFill>
              </a:rPr>
              <a:t>I want </a:t>
            </a:r>
            <a:r>
              <a:rPr lang="en-US" i="1" dirty="0"/>
              <a:t>&lt;some goal&gt; </a:t>
            </a:r>
            <a:r>
              <a:rPr lang="en-US" b="1" i="1" dirty="0">
                <a:solidFill>
                  <a:srgbClr val="00519C"/>
                </a:solidFill>
              </a:rPr>
              <a:t>so that </a:t>
            </a:r>
            <a:r>
              <a:rPr lang="en-US" i="1" dirty="0"/>
              <a:t>&lt;some reason&gt;.</a:t>
            </a:r>
          </a:p>
          <a:p>
            <a:pPr>
              <a:lnSpc>
                <a:spcPct val="120000"/>
              </a:lnSpc>
            </a:pPr>
            <a:r>
              <a:rPr lang="en-US" dirty="0"/>
              <a:t>In software development , a user story is one or more sentences in the everyday or business language of the end user or user of a system that captures what a user does or needs to do as part of his or her job function. </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999" y="124742"/>
            <a:ext cx="11378310" cy="1153618"/>
          </a:xfrm>
        </p:spPr>
        <p:txBody>
          <a:bodyPr>
            <a:normAutofit/>
          </a:bodyPr>
          <a:lstStyle/>
          <a:p>
            <a:r>
              <a:rPr lang="en-GB" sz="2800" cap="none" dirty="0">
                <a:latin typeface="+mn-lt"/>
              </a:rPr>
              <a:t>There are three components of the user story are the three </a:t>
            </a:r>
            <a:r>
              <a:rPr lang="en-GB" sz="2800" cap="none" dirty="0" smtClean="0">
                <a:latin typeface="+mn-lt"/>
              </a:rPr>
              <a:t>Cs</a:t>
            </a:r>
            <a:endParaRPr lang="en-GB" sz="2800" cap="none" dirty="0">
              <a:latin typeface="+mn-lt"/>
            </a:endParaRPr>
          </a:p>
        </p:txBody>
      </p:sp>
      <p:sp>
        <p:nvSpPr>
          <p:cNvPr id="4" name="Text Placeholder 3"/>
          <p:cNvSpPr>
            <a:spLocks noGrp="1"/>
          </p:cNvSpPr>
          <p:nvPr>
            <p:ph type="body" sz="quarter" idx="15"/>
          </p:nvPr>
        </p:nvSpPr>
        <p:spPr/>
        <p:txBody>
          <a:bodyPr/>
          <a:lstStyle/>
          <a:p>
            <a:r>
              <a:rPr lang="en-US" dirty="0"/>
              <a:t>Card</a:t>
            </a:r>
          </a:p>
          <a:p>
            <a:r>
              <a:rPr lang="en-US" dirty="0"/>
              <a:t>Conversation</a:t>
            </a:r>
          </a:p>
          <a:p>
            <a:r>
              <a:rPr lang="en-US" dirty="0"/>
              <a:t>Confirmation</a:t>
            </a:r>
          </a:p>
          <a:p>
            <a:endParaRPr lang="en-US" dirty="0"/>
          </a:p>
        </p:txBody>
      </p:sp>
    </p:spTree>
    <p:extLst>
      <p:ext uri="{BB962C8B-B14F-4D97-AF65-F5344CB8AC3E}">
        <p14:creationId xmlns:p14="http://schemas.microsoft.com/office/powerpoint/2010/main" val="3044496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t-IT" dirty="0"/>
              <a:t>1. </a:t>
            </a:r>
            <a:r>
              <a:rPr lang="it-IT" dirty="0" smtClean="0"/>
              <a:t>Card</a:t>
            </a:r>
            <a:endParaRPr lang="en-US" dirty="0"/>
          </a:p>
        </p:txBody>
      </p:sp>
      <p:sp>
        <p:nvSpPr>
          <p:cNvPr id="5" name="Text Placeholder 4"/>
          <p:cNvSpPr>
            <a:spLocks noGrp="1"/>
          </p:cNvSpPr>
          <p:nvPr>
            <p:ph type="body" sz="quarter" idx="15"/>
          </p:nvPr>
        </p:nvSpPr>
        <p:spPr>
          <a:xfrm>
            <a:off x="414000" y="1544760"/>
            <a:ext cx="9019847" cy="4546800"/>
          </a:xfrm>
        </p:spPr>
        <p:txBody>
          <a:bodyPr/>
          <a:lstStyle/>
          <a:p>
            <a:pPr>
              <a:lnSpc>
                <a:spcPct val="130000"/>
              </a:lnSpc>
            </a:pPr>
            <a:r>
              <a:rPr lang="en-GB" dirty="0"/>
              <a:t>Card is meant to indicate that story is typically written by hand on an index card of 4” x  6” inches in dimension</a:t>
            </a:r>
          </a:p>
          <a:p>
            <a:pPr>
              <a:lnSpc>
                <a:spcPct val="130000"/>
              </a:lnSpc>
            </a:pPr>
            <a:endParaRPr lang="en-US" dirty="0"/>
          </a:p>
        </p:txBody>
      </p:sp>
    </p:spTree>
    <p:extLst>
      <p:ext uri="{BB962C8B-B14F-4D97-AF65-F5344CB8AC3E}">
        <p14:creationId xmlns:p14="http://schemas.microsoft.com/office/powerpoint/2010/main" val="143253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a:p>
        </p:txBody>
      </p:sp>
      <p:sp>
        <p:nvSpPr>
          <p:cNvPr id="5" name="Title 4"/>
          <p:cNvSpPr>
            <a:spLocks noGrp="1"/>
          </p:cNvSpPr>
          <p:nvPr>
            <p:ph type="title"/>
          </p:nvPr>
        </p:nvSpPr>
        <p:spPr/>
        <p:txBody>
          <a:bodyPr/>
          <a:lstStyle/>
          <a:p>
            <a:endParaRPr lang="en-US"/>
          </a:p>
        </p:txBody>
      </p:sp>
      <p:pic>
        <p:nvPicPr>
          <p:cNvPr id="7" name="Picture 6" descr="user stories-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965696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0" y="1544760"/>
            <a:ext cx="9223945" cy="4546800"/>
          </a:xfrm>
        </p:spPr>
        <p:txBody>
          <a:bodyPr/>
          <a:lstStyle/>
          <a:p>
            <a:pPr>
              <a:lnSpc>
                <a:spcPct val="120000"/>
              </a:lnSpc>
            </a:pPr>
            <a:r>
              <a:rPr lang="en-GB" dirty="0">
                <a:ea typeface="Calibri" panose="020F0502020204030204" pitchFamily="34" charset="0"/>
                <a:cs typeface="Times New Roman" panose="02020603050405020304" pitchFamily="18" charset="0"/>
              </a:rPr>
              <a:t>The idea behind writing the story on the card is to try and limit the size of each story. So writing the story on the card the writer will write as brief and short as possible and clearer to the team.</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344692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 </a:t>
            </a:r>
            <a:r>
              <a:rPr lang="en-US" dirty="0" smtClean="0"/>
              <a:t>Conversation</a:t>
            </a:r>
            <a:endParaRPr lang="en-US" dirty="0"/>
          </a:p>
        </p:txBody>
      </p:sp>
      <p:sp>
        <p:nvSpPr>
          <p:cNvPr id="5" name="Text Placeholder 4"/>
          <p:cNvSpPr>
            <a:spLocks noGrp="1"/>
          </p:cNvSpPr>
          <p:nvPr>
            <p:ph type="body" sz="quarter" idx="15"/>
          </p:nvPr>
        </p:nvSpPr>
        <p:spPr>
          <a:xfrm>
            <a:off x="414001" y="1544760"/>
            <a:ext cx="9008508" cy="4546800"/>
          </a:xfrm>
        </p:spPr>
        <p:txBody>
          <a:bodyPr/>
          <a:lstStyle/>
          <a:p>
            <a:pPr marL="0" indent="0">
              <a:lnSpc>
                <a:spcPct val="120000"/>
              </a:lnSpc>
              <a:buNone/>
            </a:pPr>
            <a:r>
              <a:rPr lang="en-GB" dirty="0"/>
              <a:t>It means that the story should be the starting point of the conversation between the team and the product owner, who typically would right the story. The story should leave the implementation details to the team and have potential to innovate and trying to implement it. </a:t>
            </a:r>
          </a:p>
          <a:p>
            <a:pPr>
              <a:lnSpc>
                <a:spcPct val="120000"/>
              </a:lnSpc>
            </a:pPr>
            <a:endParaRPr lang="en-US" dirty="0"/>
          </a:p>
        </p:txBody>
      </p:sp>
    </p:spTree>
    <p:extLst>
      <p:ext uri="{BB962C8B-B14F-4D97-AF65-F5344CB8AC3E}">
        <p14:creationId xmlns:p14="http://schemas.microsoft.com/office/powerpoint/2010/main" val="1998553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a:xfrm>
            <a:off x="414000" y="1544760"/>
            <a:ext cx="10335143" cy="4546800"/>
          </a:xfrm>
        </p:spPr>
        <p:txBody>
          <a:bodyPr/>
          <a:lstStyle/>
          <a:p>
            <a:pPr marL="0" indent="0">
              <a:lnSpc>
                <a:spcPct val="120000"/>
              </a:lnSpc>
              <a:buNone/>
            </a:pPr>
            <a:r>
              <a:rPr lang="en-GB" dirty="0"/>
              <a:t>Confirmation means that typically you also need to provide the acceptance criteria for the story. The acceptance are usually written on the back of the card which helps the team to understand that how they would know that the work done satisfies the requirement.</a:t>
            </a:r>
          </a:p>
          <a:p>
            <a:pPr>
              <a:lnSpc>
                <a:spcPct val="120000"/>
              </a:lnSpc>
            </a:pPr>
            <a:endParaRPr lang="en-US" dirty="0"/>
          </a:p>
        </p:txBody>
      </p:sp>
      <p:sp>
        <p:nvSpPr>
          <p:cNvPr id="4" name="Title 3"/>
          <p:cNvSpPr>
            <a:spLocks noGrp="1"/>
          </p:cNvSpPr>
          <p:nvPr>
            <p:ph type="title"/>
          </p:nvPr>
        </p:nvSpPr>
        <p:spPr/>
        <p:txBody>
          <a:bodyPr/>
          <a:lstStyle/>
          <a:p>
            <a:r>
              <a:rPr lang="en-US" dirty="0" smtClean="0"/>
              <a:t>3. Confirmation</a:t>
            </a:r>
            <a:endParaRPr lang="en-US" dirty="0"/>
          </a:p>
        </p:txBody>
      </p:sp>
    </p:spTree>
    <p:extLst>
      <p:ext uri="{BB962C8B-B14F-4D97-AF65-F5344CB8AC3E}">
        <p14:creationId xmlns:p14="http://schemas.microsoft.com/office/powerpoint/2010/main" val="3696836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INVEST</a:t>
            </a:r>
          </a:p>
        </p:txBody>
      </p:sp>
      <p:sp>
        <p:nvSpPr>
          <p:cNvPr id="5" name="Text Placeholder 4"/>
          <p:cNvSpPr>
            <a:spLocks noGrp="1"/>
          </p:cNvSpPr>
          <p:nvPr>
            <p:ph type="body" sz="quarter" idx="15"/>
          </p:nvPr>
        </p:nvSpPr>
        <p:spPr/>
        <p:txBody>
          <a:bodyPr/>
          <a:lstStyle/>
          <a:p>
            <a:r>
              <a:rPr lang="en-GB" b="1" dirty="0" smtClean="0">
                <a:solidFill>
                  <a:srgbClr val="00519C"/>
                </a:solidFill>
              </a:rPr>
              <a:t>I</a:t>
            </a:r>
            <a:r>
              <a:rPr lang="en-GB" dirty="0" smtClean="0"/>
              <a:t> - </a:t>
            </a:r>
            <a:r>
              <a:rPr lang="en-GB" dirty="0"/>
              <a:t>Independent</a:t>
            </a:r>
          </a:p>
          <a:p>
            <a:r>
              <a:rPr lang="en-GB" b="1" dirty="0" smtClean="0">
                <a:solidFill>
                  <a:srgbClr val="00519C"/>
                </a:solidFill>
              </a:rPr>
              <a:t>N</a:t>
            </a:r>
            <a:r>
              <a:rPr lang="en-GB" dirty="0" smtClean="0"/>
              <a:t> - </a:t>
            </a:r>
            <a:r>
              <a:rPr lang="en-GB" dirty="0"/>
              <a:t>Negotiable</a:t>
            </a:r>
          </a:p>
          <a:p>
            <a:r>
              <a:rPr lang="en-GB" b="1" dirty="0" smtClean="0">
                <a:solidFill>
                  <a:srgbClr val="00519C"/>
                </a:solidFill>
              </a:rPr>
              <a:t>V</a:t>
            </a:r>
            <a:r>
              <a:rPr lang="en-GB" dirty="0" smtClean="0"/>
              <a:t> - Valuable</a:t>
            </a:r>
            <a:endParaRPr lang="en-GB" dirty="0"/>
          </a:p>
          <a:p>
            <a:r>
              <a:rPr lang="en-GB" b="1" dirty="0" smtClean="0">
                <a:solidFill>
                  <a:srgbClr val="00519C"/>
                </a:solidFill>
              </a:rPr>
              <a:t>E</a:t>
            </a:r>
            <a:r>
              <a:rPr lang="en-GB" dirty="0" smtClean="0"/>
              <a:t> - </a:t>
            </a:r>
            <a:r>
              <a:rPr lang="en-GB" dirty="0"/>
              <a:t>Estimable</a:t>
            </a:r>
          </a:p>
          <a:p>
            <a:r>
              <a:rPr lang="en-GB" b="1" dirty="0" smtClean="0">
                <a:solidFill>
                  <a:srgbClr val="00519C"/>
                </a:solidFill>
              </a:rPr>
              <a:t>S</a:t>
            </a:r>
            <a:r>
              <a:rPr lang="en-GB" dirty="0" smtClean="0"/>
              <a:t> - </a:t>
            </a:r>
            <a:r>
              <a:rPr lang="en-GB" dirty="0"/>
              <a:t>Small</a:t>
            </a:r>
          </a:p>
          <a:p>
            <a:r>
              <a:rPr lang="en-GB" b="1" dirty="0" smtClean="0">
                <a:solidFill>
                  <a:srgbClr val="00519C"/>
                </a:solidFill>
              </a:rPr>
              <a:t>T</a:t>
            </a:r>
            <a:r>
              <a:rPr lang="en-GB" dirty="0" smtClean="0"/>
              <a:t> - </a:t>
            </a:r>
            <a:r>
              <a:rPr lang="en-GB" dirty="0"/>
              <a:t>Testable</a:t>
            </a:r>
          </a:p>
          <a:p>
            <a:endParaRPr lang="en-US" dirty="0"/>
          </a:p>
        </p:txBody>
      </p:sp>
    </p:spTree>
    <p:extLst>
      <p:ext uri="{BB962C8B-B14F-4D97-AF65-F5344CB8AC3E}">
        <p14:creationId xmlns:p14="http://schemas.microsoft.com/office/powerpoint/2010/main" val="1071360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lnSpc>
                <a:spcPct val="130000"/>
              </a:lnSpc>
            </a:pPr>
            <a:r>
              <a:rPr lang="en-GB" dirty="0"/>
              <a:t>User Story is basically a medium to facilitate the communication about the requirements. </a:t>
            </a:r>
          </a:p>
          <a:p>
            <a:pPr>
              <a:lnSpc>
                <a:spcPct val="130000"/>
              </a:lnSpc>
            </a:pPr>
            <a:r>
              <a:rPr lang="en-GB" dirty="0"/>
              <a:t>Story is the starting point for communication about the details of the requirements and once they are understood and agreed it represents the agreement between the development and the customer about what the customer can accept from the implementation </a:t>
            </a:r>
          </a:p>
          <a:p>
            <a:pPr>
              <a:lnSpc>
                <a:spcPct val="13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28565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800822387"/>
              </p:ext>
            </p:extLst>
          </p:nvPr>
        </p:nvGraphicFramePr>
        <p:xfrm>
          <a:off x="480184" y="1604439"/>
          <a:ext cx="6277716" cy="3131058"/>
        </p:xfrm>
        <a:graphic>
          <a:graphicData uri="http://schemas.openxmlformats.org/drawingml/2006/table">
            <a:tbl>
              <a:tblPr firstRow="1" firstCol="1" bandRow="1">
                <a:tableStyleId>{93296810-A885-4BE3-A3E7-6D5BEEA58F35}</a:tableStyleId>
              </a:tblPr>
              <a:tblGrid>
                <a:gridCol w="6277716"/>
              </a:tblGrid>
              <a:tr h="3123755">
                <a:tc>
                  <a:txBody>
                    <a:bodyPr/>
                    <a:lstStyle/>
                    <a:p>
                      <a:pPr>
                        <a:lnSpc>
                          <a:spcPct val="107000"/>
                        </a:lnSpc>
                        <a:spcAft>
                          <a:spcPts val="0"/>
                        </a:spcAft>
                      </a:pPr>
                      <a:r>
                        <a:rPr lang="en-GB" sz="3200" dirty="0">
                          <a:effectLst/>
                        </a:rPr>
                        <a:t>“AS a &lt;role&gt;</a:t>
                      </a:r>
                    </a:p>
                    <a:p>
                      <a:pPr>
                        <a:lnSpc>
                          <a:spcPct val="107000"/>
                        </a:lnSpc>
                        <a:spcAft>
                          <a:spcPts val="0"/>
                        </a:spcAft>
                      </a:pPr>
                      <a:r>
                        <a:rPr lang="en-GB" sz="3200" dirty="0">
                          <a:effectLst/>
                        </a:rPr>
                        <a:t> </a:t>
                      </a:r>
                    </a:p>
                    <a:p>
                      <a:pPr>
                        <a:lnSpc>
                          <a:spcPct val="107000"/>
                        </a:lnSpc>
                        <a:spcAft>
                          <a:spcPts val="0"/>
                        </a:spcAft>
                      </a:pPr>
                      <a:r>
                        <a:rPr lang="en-GB" sz="3200" dirty="0">
                          <a:effectLst/>
                        </a:rPr>
                        <a:t>I want &lt;goal/desire&gt;</a:t>
                      </a:r>
                    </a:p>
                    <a:p>
                      <a:pPr>
                        <a:lnSpc>
                          <a:spcPct val="107000"/>
                        </a:lnSpc>
                        <a:spcAft>
                          <a:spcPts val="0"/>
                        </a:spcAft>
                      </a:pPr>
                      <a:r>
                        <a:rPr lang="en-GB" sz="3200" dirty="0">
                          <a:effectLst/>
                        </a:rPr>
                        <a:t> </a:t>
                      </a:r>
                    </a:p>
                    <a:p>
                      <a:pPr>
                        <a:lnSpc>
                          <a:spcPct val="107000"/>
                        </a:lnSpc>
                        <a:spcAft>
                          <a:spcPts val="0"/>
                        </a:spcAft>
                      </a:pPr>
                      <a:r>
                        <a:rPr lang="en-GB" sz="3200" dirty="0">
                          <a:effectLst/>
                        </a:rPr>
                        <a:t>So that &lt;benefit&gt;”</a:t>
                      </a:r>
                    </a:p>
                    <a:p>
                      <a:pPr>
                        <a:lnSpc>
                          <a:spcPct val="107000"/>
                        </a:lnSpc>
                        <a:spcAft>
                          <a:spcPts val="0"/>
                        </a:spcAft>
                      </a:pPr>
                      <a:r>
                        <a:rPr lang="en-GB" sz="3200" dirty="0">
                          <a:effectLst/>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Title 5"/>
          <p:cNvSpPr>
            <a:spLocks noGrp="1"/>
          </p:cNvSpPr>
          <p:nvPr>
            <p:ph type="title"/>
          </p:nvPr>
        </p:nvSpPr>
        <p:spPr>
          <a:xfrm>
            <a:off x="414000" y="124742"/>
            <a:ext cx="11015468" cy="1153618"/>
          </a:xfrm>
        </p:spPr>
        <p:txBody>
          <a:bodyPr>
            <a:normAutofit/>
          </a:bodyPr>
          <a:lstStyle/>
          <a:p>
            <a:r>
              <a:rPr lang="en-GB" dirty="0" smtClean="0"/>
              <a:t>A </a:t>
            </a:r>
            <a:r>
              <a:rPr lang="en-GB" dirty="0"/>
              <a:t>template for a user story is </a:t>
            </a:r>
            <a:endParaRPr lang="en-US" dirty="0"/>
          </a:p>
        </p:txBody>
      </p:sp>
    </p:spTree>
    <p:extLst>
      <p:ext uri="{BB962C8B-B14F-4D97-AF65-F5344CB8AC3E}">
        <p14:creationId xmlns:p14="http://schemas.microsoft.com/office/powerpoint/2010/main" val="3764735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1" y="1544760"/>
            <a:ext cx="8498264" cy="4546800"/>
          </a:xfrm>
        </p:spPr>
        <p:txBody>
          <a:bodyPr/>
          <a:lstStyle/>
          <a:p>
            <a:pPr>
              <a:lnSpc>
                <a:spcPct val="130000"/>
              </a:lnSpc>
            </a:pPr>
            <a:r>
              <a:rPr lang="en-US" dirty="0"/>
              <a:t>e.g. as an Employee, I want to purchase a parking pass so that I can park my car safely in the basement as save money.</a:t>
            </a:r>
          </a:p>
          <a:p>
            <a:pPr lvl="1">
              <a:lnSpc>
                <a:spcPct val="130000"/>
              </a:lnSpc>
            </a:pPr>
            <a:r>
              <a:rPr lang="en-US" b="1" dirty="0">
                <a:solidFill>
                  <a:srgbClr val="00519C"/>
                </a:solidFill>
              </a:rPr>
              <a:t>Role should </a:t>
            </a:r>
            <a:r>
              <a:rPr lang="en-US" dirty="0"/>
              <a:t>specify who wants it?</a:t>
            </a:r>
          </a:p>
          <a:p>
            <a:pPr lvl="1">
              <a:lnSpc>
                <a:spcPct val="130000"/>
              </a:lnSpc>
            </a:pPr>
            <a:r>
              <a:rPr lang="en-US" b="1" dirty="0">
                <a:solidFill>
                  <a:srgbClr val="00519C"/>
                </a:solidFill>
              </a:rPr>
              <a:t>Goal/desire </a:t>
            </a:r>
            <a:r>
              <a:rPr lang="en-US" dirty="0"/>
              <a:t>specify exactly what the user wants </a:t>
            </a:r>
          </a:p>
          <a:p>
            <a:pPr lvl="1">
              <a:lnSpc>
                <a:spcPct val="130000"/>
              </a:lnSpc>
            </a:pPr>
            <a:r>
              <a:rPr lang="en-US" b="1" dirty="0">
                <a:solidFill>
                  <a:srgbClr val="00519C"/>
                </a:solidFill>
              </a:rPr>
              <a:t>Benefit</a:t>
            </a:r>
            <a:r>
              <a:rPr lang="en-US" dirty="0"/>
              <a:t> should specify that why the user wants it.</a:t>
            </a:r>
          </a:p>
          <a:p>
            <a:pPr>
              <a:lnSpc>
                <a:spcPct val="13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94196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14000" y="1544760"/>
            <a:ext cx="8691023" cy="4546800"/>
          </a:xfrm>
        </p:spPr>
        <p:txBody>
          <a:bodyPr/>
          <a:lstStyle/>
          <a:p>
            <a:pPr>
              <a:lnSpc>
                <a:spcPct val="120000"/>
              </a:lnSpc>
            </a:pPr>
            <a:r>
              <a:rPr lang="en-US" b="1" dirty="0">
                <a:solidFill>
                  <a:srgbClr val="00519C"/>
                </a:solidFill>
              </a:rPr>
              <a:t>User stories </a:t>
            </a:r>
            <a:r>
              <a:rPr lang="en-US" dirty="0"/>
              <a:t>are used with agile software development methodologies as the basis for defining the functions a business system must provide, and to facilitate requirements management.</a:t>
            </a:r>
          </a:p>
          <a:p>
            <a:pPr>
              <a:lnSpc>
                <a:spcPct val="120000"/>
              </a:lnSpc>
            </a:pP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794558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14000" y="1544760"/>
            <a:ext cx="9450720" cy="4546800"/>
          </a:xfrm>
        </p:spPr>
        <p:txBody>
          <a:bodyPr/>
          <a:lstStyle/>
          <a:p>
            <a:pPr>
              <a:lnSpc>
                <a:spcPct val="130000"/>
              </a:lnSpc>
            </a:pPr>
            <a:r>
              <a:rPr lang="en-GB" sz="2000" dirty="0"/>
              <a:t>A user story will typically be assigned priority by the </a:t>
            </a:r>
            <a:r>
              <a:rPr lang="en-GB" sz="2000" b="1" dirty="0">
                <a:solidFill>
                  <a:srgbClr val="00519C"/>
                </a:solidFill>
              </a:rPr>
              <a:t>Product Owner </a:t>
            </a:r>
            <a:r>
              <a:rPr lang="en-GB" sz="2000" dirty="0"/>
              <a:t>and the size estimate by the team.</a:t>
            </a:r>
          </a:p>
          <a:p>
            <a:pPr>
              <a:lnSpc>
                <a:spcPct val="130000"/>
              </a:lnSpc>
            </a:pPr>
            <a:endParaRPr lang="en-US" sz="2000"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576867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999" y="124742"/>
            <a:ext cx="11287600" cy="1153618"/>
          </a:xfrm>
        </p:spPr>
        <p:txBody>
          <a:bodyPr>
            <a:normAutofit/>
          </a:bodyPr>
          <a:lstStyle/>
          <a:p>
            <a:r>
              <a:rPr lang="en-GB" sz="3000" dirty="0"/>
              <a:t>The Story card should typically contain the following information</a:t>
            </a:r>
            <a:r>
              <a:rPr lang="en-GB" sz="3000" dirty="0" smtClean="0"/>
              <a:t>.</a:t>
            </a:r>
            <a:endParaRPr lang="en-US" sz="3000" dirty="0"/>
          </a:p>
        </p:txBody>
      </p:sp>
      <p:sp>
        <p:nvSpPr>
          <p:cNvPr id="4" name="Text Placeholder 3"/>
          <p:cNvSpPr>
            <a:spLocks noGrp="1"/>
          </p:cNvSpPr>
          <p:nvPr>
            <p:ph type="body" sz="quarter" idx="15"/>
          </p:nvPr>
        </p:nvSpPr>
        <p:spPr/>
        <p:txBody>
          <a:bodyPr/>
          <a:lstStyle/>
          <a:p>
            <a:pPr>
              <a:buFont typeface="+mj-lt"/>
              <a:buAutoNum type="arabicPeriod"/>
            </a:pPr>
            <a:r>
              <a:rPr lang="en-US" dirty="0"/>
              <a:t>Story identifier and name</a:t>
            </a:r>
          </a:p>
          <a:p>
            <a:pPr>
              <a:buFont typeface="+mj-lt"/>
              <a:buAutoNum type="arabicPeriod"/>
            </a:pPr>
            <a:r>
              <a:rPr lang="en-US" dirty="0"/>
              <a:t>Story description: A short description not more than few sentences. that describes the features from the customer point of view</a:t>
            </a:r>
          </a:p>
          <a:p>
            <a:pPr>
              <a:buFont typeface="+mj-lt"/>
              <a:buAutoNum type="arabicPeriod"/>
            </a:pPr>
            <a:r>
              <a:rPr lang="en-US" dirty="0"/>
              <a:t>Story Type:</a:t>
            </a:r>
          </a:p>
          <a:p>
            <a:pPr lvl="1"/>
            <a:r>
              <a:rPr lang="en-US" dirty="0"/>
              <a:t>C=Customer Domain</a:t>
            </a:r>
          </a:p>
          <a:p>
            <a:pPr lvl="1"/>
            <a:r>
              <a:rPr lang="en-US" dirty="0"/>
              <a:t>T=Technology Domain.</a:t>
            </a:r>
          </a:p>
          <a:p>
            <a:endParaRPr lang="en-US" dirty="0"/>
          </a:p>
        </p:txBody>
      </p:sp>
    </p:spTree>
    <p:extLst>
      <p:ext uri="{BB962C8B-B14F-4D97-AF65-F5344CB8AC3E}">
        <p14:creationId xmlns:p14="http://schemas.microsoft.com/office/powerpoint/2010/main" val="3033274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lnSpc>
                <a:spcPct val="120000"/>
              </a:lnSpc>
              <a:buFont typeface="+mj-lt"/>
              <a:buAutoNum type="arabicPeriod" startAt="4"/>
            </a:pPr>
            <a:r>
              <a:rPr lang="en-US" b="1" dirty="0">
                <a:solidFill>
                  <a:srgbClr val="00519C"/>
                </a:solidFill>
              </a:rPr>
              <a:t>Customer Domain </a:t>
            </a:r>
            <a:r>
              <a:rPr lang="en-US" dirty="0"/>
              <a:t>means that the story is requested by the customer.	</a:t>
            </a:r>
          </a:p>
          <a:p>
            <a:pPr>
              <a:lnSpc>
                <a:spcPct val="120000"/>
              </a:lnSpc>
              <a:buFont typeface="+mj-lt"/>
              <a:buAutoNum type="arabicPeriod" startAt="4"/>
            </a:pPr>
            <a:r>
              <a:rPr lang="en-US" b="1" dirty="0">
                <a:solidFill>
                  <a:srgbClr val="00519C"/>
                </a:solidFill>
              </a:rPr>
              <a:t>Technology Domain </a:t>
            </a:r>
            <a:r>
              <a:rPr lang="en-US" dirty="0"/>
              <a:t>means the story is technical which was generated by the team</a:t>
            </a:r>
            <a:r>
              <a:rPr lang="en-US" dirty="0" smtClean="0"/>
              <a:t>.</a:t>
            </a:r>
            <a:endParaRPr lang="en-US" dirty="0"/>
          </a:p>
          <a:p>
            <a:pPr lvl="1">
              <a:lnSpc>
                <a:spcPct val="120000"/>
              </a:lnSpc>
            </a:pPr>
            <a:r>
              <a:rPr lang="en-US" dirty="0"/>
              <a:t>E.g. a feature request typically comes from the customer but a story to refactor the code or support a new version of a hardware software platform may come from the team.</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01005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lnSpc>
                <a:spcPct val="120000"/>
              </a:lnSpc>
              <a:buFont typeface="+mj-lt"/>
              <a:buAutoNum type="arabicPeriod" startAt="6"/>
            </a:pPr>
            <a:r>
              <a:rPr lang="en-US" b="1" dirty="0">
                <a:solidFill>
                  <a:srgbClr val="00519C"/>
                </a:solidFill>
              </a:rPr>
              <a:t>Estimated work effort: </a:t>
            </a:r>
            <a:r>
              <a:rPr lang="en-US" dirty="0"/>
              <a:t>this will be filled by the team with the amount of effort required to deliver the story. This includes time requirements gathering, coding, testing and documentation</a:t>
            </a:r>
          </a:p>
          <a:p>
            <a:pPr>
              <a:lnSpc>
                <a:spcPct val="120000"/>
              </a:lnSpc>
              <a:buFont typeface="+mj-lt"/>
              <a:buAutoNum type="arabicPeriod" startAt="6"/>
            </a:pPr>
            <a:r>
              <a:rPr lang="en-US" b="1" dirty="0">
                <a:solidFill>
                  <a:srgbClr val="00519C"/>
                </a:solidFill>
              </a:rPr>
              <a:t>Estimated value points: </a:t>
            </a:r>
            <a:r>
              <a:rPr lang="en-US" dirty="0"/>
              <a:t>this indicates how much value it delivers to the customer.</a:t>
            </a:r>
          </a:p>
          <a:p>
            <a:pPr>
              <a:lnSpc>
                <a:spcPct val="120000"/>
              </a:lnSpc>
              <a:buFont typeface="+mj-lt"/>
              <a:buAutoNum type="arabicPeriod" startAt="6"/>
            </a:pPr>
            <a:r>
              <a:rPr lang="en-US" b="1" dirty="0">
                <a:solidFill>
                  <a:srgbClr val="00519C"/>
                </a:solidFill>
              </a:rPr>
              <a:t>Requirement uncertainty: </a:t>
            </a:r>
            <a:r>
              <a:rPr lang="en-US" dirty="0"/>
              <a:t>how much variability is expected in requirements, sometimes called the “Exploration factor” of the specific story?</a:t>
            </a:r>
          </a:p>
          <a:p>
            <a:pPr>
              <a:lnSpc>
                <a:spcPct val="120000"/>
              </a:lnSpc>
              <a:buFont typeface="+mj-lt"/>
              <a:buAutoNum type="arabicPeriod" startAt="6"/>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656095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a:xfrm>
            <a:off x="414000" y="1544760"/>
            <a:ext cx="9201267" cy="4546800"/>
          </a:xfrm>
        </p:spPr>
        <p:txBody>
          <a:bodyPr/>
          <a:lstStyle/>
          <a:p>
            <a:pPr>
              <a:lnSpc>
                <a:spcPct val="120000"/>
              </a:lnSpc>
              <a:buFont typeface="+mj-lt"/>
              <a:buAutoNum type="arabicPeriod" startAt="9"/>
            </a:pPr>
            <a:r>
              <a:rPr lang="en-US" b="1" dirty="0">
                <a:solidFill>
                  <a:srgbClr val="00519C"/>
                </a:solidFill>
              </a:rPr>
              <a:t>Story dependencies: </a:t>
            </a:r>
            <a:r>
              <a:rPr lang="en-US" dirty="0"/>
              <a:t>if the story implementation depends upon the other stories.</a:t>
            </a:r>
          </a:p>
          <a:p>
            <a:pPr>
              <a:lnSpc>
                <a:spcPct val="120000"/>
              </a:lnSpc>
              <a:buFont typeface="+mj-lt"/>
              <a:buAutoNum type="arabicPeriod" startAt="9"/>
            </a:pPr>
            <a:r>
              <a:rPr lang="en-US" b="1" dirty="0" smtClean="0">
                <a:solidFill>
                  <a:srgbClr val="00519C"/>
                </a:solidFill>
              </a:rPr>
              <a:t>Acceptance </a:t>
            </a:r>
            <a:r>
              <a:rPr lang="en-US" b="1" dirty="0">
                <a:solidFill>
                  <a:srgbClr val="00519C"/>
                </a:solidFill>
              </a:rPr>
              <a:t>Tests: </a:t>
            </a:r>
            <a:r>
              <a:rPr lang="en-US" dirty="0"/>
              <a:t>Criteria the customer team will use to accept or reject the story, the Acceptance test are written on the back of the user story.</a:t>
            </a:r>
          </a:p>
          <a:p>
            <a:pPr>
              <a:lnSpc>
                <a:spcPct val="120000"/>
              </a:lnSpc>
              <a:buFont typeface="+mj-lt"/>
              <a:buAutoNum type="arabicPeriod" startAt="9"/>
            </a:pPr>
            <a:endParaRPr lang="en-US" dirty="0"/>
          </a:p>
        </p:txBody>
      </p:sp>
    </p:spTree>
    <p:extLst>
      <p:ext uri="{BB962C8B-B14F-4D97-AF65-F5344CB8AC3E}">
        <p14:creationId xmlns:p14="http://schemas.microsoft.com/office/powerpoint/2010/main" val="3727259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4000" y="124742"/>
            <a:ext cx="10289788" cy="1153618"/>
          </a:xfrm>
        </p:spPr>
        <p:txBody>
          <a:bodyPr>
            <a:normAutofit/>
          </a:bodyPr>
          <a:lstStyle/>
          <a:p>
            <a:r>
              <a:rPr lang="en-US" dirty="0"/>
              <a:t>Relationship between a Feature and Story</a:t>
            </a:r>
          </a:p>
        </p:txBody>
      </p:sp>
      <p:sp>
        <p:nvSpPr>
          <p:cNvPr id="5" name="Text Placeholder 4"/>
          <p:cNvSpPr>
            <a:spLocks noGrp="1"/>
          </p:cNvSpPr>
          <p:nvPr>
            <p:ph type="body" sz="quarter" idx="15"/>
          </p:nvPr>
        </p:nvSpPr>
        <p:spPr>
          <a:xfrm>
            <a:off x="414000" y="1544760"/>
            <a:ext cx="10493886" cy="4546800"/>
          </a:xfrm>
        </p:spPr>
        <p:txBody>
          <a:bodyPr/>
          <a:lstStyle/>
          <a:p>
            <a:pPr>
              <a:lnSpc>
                <a:spcPct val="130000"/>
              </a:lnSpc>
            </a:pPr>
            <a:r>
              <a:rPr lang="en-US" dirty="0"/>
              <a:t>A </a:t>
            </a:r>
            <a:r>
              <a:rPr lang="en-US" b="1" dirty="0">
                <a:solidFill>
                  <a:srgbClr val="00519C"/>
                </a:solidFill>
              </a:rPr>
              <a:t>feature</a:t>
            </a:r>
            <a:r>
              <a:rPr lang="en-US" dirty="0"/>
              <a:t> is what the customer would typically request and understand. The </a:t>
            </a:r>
            <a:r>
              <a:rPr lang="en-US" b="1" dirty="0">
                <a:solidFill>
                  <a:srgbClr val="00519C"/>
                </a:solidFill>
              </a:rPr>
              <a:t>Team</a:t>
            </a:r>
            <a:r>
              <a:rPr lang="en-US" dirty="0"/>
              <a:t> along with the </a:t>
            </a:r>
            <a:r>
              <a:rPr lang="en-US" b="1" dirty="0">
                <a:solidFill>
                  <a:srgbClr val="00519C"/>
                </a:solidFill>
              </a:rPr>
              <a:t>Product Owner </a:t>
            </a:r>
            <a:r>
              <a:rPr lang="en-US" dirty="0"/>
              <a:t>needs to further break this down into user stories that are independent and deliverable as a unit</a:t>
            </a:r>
            <a:r>
              <a:rPr lang="en-US" dirty="0" smtClean="0"/>
              <a:t>.</a:t>
            </a:r>
            <a:endParaRPr lang="en-US" dirty="0"/>
          </a:p>
          <a:p>
            <a:pPr>
              <a:lnSpc>
                <a:spcPct val="130000"/>
              </a:lnSpc>
            </a:pPr>
            <a:r>
              <a:rPr lang="en-US" dirty="0"/>
              <a:t>A feature may contain one or more stories. </a:t>
            </a:r>
          </a:p>
          <a:p>
            <a:pPr>
              <a:lnSpc>
                <a:spcPct val="130000"/>
              </a:lnSpc>
            </a:pPr>
            <a:endParaRPr lang="en-US" dirty="0"/>
          </a:p>
        </p:txBody>
      </p:sp>
    </p:spTree>
    <p:extLst>
      <p:ext uri="{BB962C8B-B14F-4D97-AF65-F5344CB8AC3E}">
        <p14:creationId xmlns:p14="http://schemas.microsoft.com/office/powerpoint/2010/main" val="1832132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a:t>e.g.</a:t>
            </a:r>
          </a:p>
          <a:p>
            <a:pPr lvl="1"/>
            <a:r>
              <a:rPr lang="en-US" b="1" dirty="0">
                <a:solidFill>
                  <a:srgbClr val="00519C"/>
                </a:solidFill>
              </a:rPr>
              <a:t>“As a Credit Analyst I need the ability to check a customer’s credit rating”.</a:t>
            </a:r>
          </a:p>
          <a:p>
            <a:r>
              <a:rPr lang="en-US" dirty="0"/>
              <a:t>In order to achieve this feature several requirement need to be meet.</a:t>
            </a:r>
          </a:p>
          <a:p>
            <a:pPr lvl="1"/>
            <a:r>
              <a:rPr lang="en-US" dirty="0"/>
              <a:t>e.g. </a:t>
            </a:r>
          </a:p>
          <a:p>
            <a:pPr lvl="2"/>
            <a:r>
              <a:rPr lang="en-US" dirty="0"/>
              <a:t>the ability to check the prior payment history </a:t>
            </a:r>
          </a:p>
          <a:p>
            <a:pPr lvl="2"/>
            <a:r>
              <a:rPr lang="en-US" dirty="0"/>
              <a:t>the ability to check the credit bureau status</a:t>
            </a:r>
          </a:p>
          <a:p>
            <a:pPr lvl="2"/>
            <a:r>
              <a:rPr lang="en-US" dirty="0"/>
              <a:t>the ability to calculate an  internal  credit score</a:t>
            </a:r>
          </a:p>
          <a:p>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564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2800" cap="none" dirty="0" smtClean="0">
                <a:latin typeface="+mj-lt"/>
              </a:rPr>
              <a:t>All these stories contribute to the completion of the feature </a:t>
            </a:r>
          </a:p>
          <a:p>
            <a:r>
              <a:rPr lang="en-GB" sz="2800" cap="none" dirty="0" smtClean="0">
                <a:latin typeface="+mj-lt"/>
              </a:rPr>
              <a:t>A </a:t>
            </a:r>
            <a:r>
              <a:rPr lang="en-GB" sz="2800" b="1" cap="none" dirty="0" smtClean="0">
                <a:latin typeface="+mj-lt"/>
              </a:rPr>
              <a:t>story point </a:t>
            </a:r>
            <a:r>
              <a:rPr lang="en-GB" sz="2800" cap="none" dirty="0" smtClean="0">
                <a:latin typeface="+mj-lt"/>
              </a:rPr>
              <a:t>is a unit of measure expressing a size of the user story, future or other piece of work.</a:t>
            </a:r>
          </a:p>
          <a:p>
            <a:endParaRPr lang="en-GB" sz="2400" cap="none" dirty="0">
              <a:latin typeface="+mj-lt"/>
            </a:endParaRPr>
          </a:p>
        </p:txBody>
      </p:sp>
    </p:spTree>
    <p:extLst>
      <p:ext uri="{BB962C8B-B14F-4D97-AF65-F5344CB8AC3E}">
        <p14:creationId xmlns:p14="http://schemas.microsoft.com/office/powerpoint/2010/main" val="4283044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cap="none" dirty="0" smtClean="0">
                <a:latin typeface="+mj-lt"/>
              </a:rPr>
              <a:t>Story point</a:t>
            </a:r>
            <a:endParaRPr lang="en-GB" cap="none" dirty="0">
              <a:latin typeface="+mj-lt"/>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1495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Theme</a:t>
            </a:r>
            <a:endParaRPr lang="en-US" dirty="0"/>
          </a:p>
        </p:txBody>
      </p:sp>
      <p:sp>
        <p:nvSpPr>
          <p:cNvPr id="5" name="Text Placeholder 4"/>
          <p:cNvSpPr>
            <a:spLocks noGrp="1"/>
          </p:cNvSpPr>
          <p:nvPr>
            <p:ph type="body" sz="quarter" idx="15"/>
          </p:nvPr>
        </p:nvSpPr>
        <p:spPr>
          <a:xfrm>
            <a:off x="414000" y="1544760"/>
            <a:ext cx="7954004" cy="4546800"/>
          </a:xfrm>
        </p:spPr>
        <p:txBody>
          <a:bodyPr/>
          <a:lstStyle/>
          <a:p>
            <a:pPr>
              <a:lnSpc>
                <a:spcPct val="120000"/>
              </a:lnSpc>
            </a:pPr>
            <a:r>
              <a:rPr lang="en-GB" dirty="0"/>
              <a:t>A Theme is a set of related user stories that may be combined together and treated as a single entity for either estimating or release planning.</a:t>
            </a:r>
          </a:p>
          <a:p>
            <a:pPr>
              <a:lnSpc>
                <a:spcPct val="120000"/>
              </a:lnSpc>
            </a:pPr>
            <a:r>
              <a:rPr lang="en-GB" dirty="0"/>
              <a:t>The reason of combining the related stories in the form of a theme is for the ease of estimation and planning</a:t>
            </a:r>
          </a:p>
          <a:p>
            <a:pPr>
              <a:lnSpc>
                <a:spcPct val="120000"/>
              </a:lnSpc>
            </a:pPr>
            <a:endParaRPr lang="en-US" dirty="0"/>
          </a:p>
        </p:txBody>
      </p:sp>
    </p:spTree>
    <p:extLst>
      <p:ext uri="{BB962C8B-B14F-4D97-AF65-F5344CB8AC3E}">
        <p14:creationId xmlns:p14="http://schemas.microsoft.com/office/powerpoint/2010/main" val="3914750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lnSpc>
                <a:spcPct val="130000"/>
              </a:lnSpc>
            </a:pPr>
            <a:r>
              <a:rPr lang="en-US" dirty="0" smtClean="0"/>
              <a:t>It </a:t>
            </a:r>
            <a:r>
              <a:rPr lang="en-US" dirty="0"/>
              <a:t>captures the </a:t>
            </a:r>
            <a:r>
              <a:rPr lang="en-US" b="1" dirty="0">
                <a:solidFill>
                  <a:srgbClr val="00519C"/>
                </a:solidFill>
              </a:rPr>
              <a:t>'who'</a:t>
            </a:r>
            <a:r>
              <a:rPr lang="en-US" dirty="0"/>
              <a:t>, </a:t>
            </a:r>
            <a:r>
              <a:rPr lang="en-US" b="1" dirty="0">
                <a:solidFill>
                  <a:srgbClr val="00519C"/>
                </a:solidFill>
              </a:rPr>
              <a:t>'what' </a:t>
            </a:r>
            <a:r>
              <a:rPr lang="en-US" dirty="0"/>
              <a:t>and </a:t>
            </a:r>
            <a:r>
              <a:rPr lang="en-US" b="1" dirty="0">
                <a:solidFill>
                  <a:srgbClr val="00519C"/>
                </a:solidFill>
              </a:rPr>
              <a:t>'why' </a:t>
            </a:r>
            <a:r>
              <a:rPr lang="en-US" dirty="0"/>
              <a:t>of a requirement in a simple, concise way, often limited in detail by what can be hand-written on a small paper notecard.</a:t>
            </a:r>
          </a:p>
          <a:p>
            <a:pPr>
              <a:lnSpc>
                <a:spcPct val="130000"/>
              </a:lnSpc>
            </a:pPr>
            <a:r>
              <a:rPr lang="en-US" dirty="0"/>
              <a:t>User stories are often written on </a:t>
            </a:r>
            <a:r>
              <a:rPr lang="en-US" b="1" dirty="0">
                <a:solidFill>
                  <a:srgbClr val="00519C"/>
                </a:solidFill>
              </a:rPr>
              <a:t>index cards </a:t>
            </a:r>
            <a:r>
              <a:rPr lang="en-US" dirty="0"/>
              <a:t>or </a:t>
            </a:r>
            <a:r>
              <a:rPr lang="en-US" b="1" dirty="0">
                <a:solidFill>
                  <a:srgbClr val="00519C"/>
                </a:solidFill>
              </a:rPr>
              <a:t>sticky notes</a:t>
            </a:r>
            <a:r>
              <a:rPr lang="en-US" dirty="0"/>
              <a:t>, stored in a </a:t>
            </a:r>
            <a:r>
              <a:rPr lang="en-US" b="1" dirty="0">
                <a:solidFill>
                  <a:srgbClr val="00519C"/>
                </a:solidFill>
              </a:rPr>
              <a:t>shoe box</a:t>
            </a:r>
            <a:r>
              <a:rPr lang="en-US" dirty="0"/>
              <a:t>, and arranged on walls or tables to facilitate planning and discussion.</a:t>
            </a:r>
          </a:p>
          <a:p>
            <a:pPr>
              <a:lnSpc>
                <a:spcPct val="130000"/>
              </a:lnSpc>
            </a:pPr>
            <a:r>
              <a:rPr lang="en-US" dirty="0"/>
              <a:t>As such, they strongly shift the focus from writing about features to discussing them. In fact, these discussions are more important than whatever text is written.</a:t>
            </a:r>
          </a:p>
          <a:p>
            <a:pPr>
              <a:lnSpc>
                <a:spcPct val="13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443353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a:xfrm>
            <a:off x="414000" y="1544760"/>
            <a:ext cx="9462059" cy="4546800"/>
          </a:xfrm>
        </p:spPr>
        <p:txBody>
          <a:bodyPr/>
          <a:lstStyle/>
          <a:p>
            <a:pPr>
              <a:lnSpc>
                <a:spcPct val="130000"/>
              </a:lnSpc>
            </a:pPr>
            <a:r>
              <a:rPr lang="en-US" dirty="0"/>
              <a:t>e.g. </a:t>
            </a:r>
            <a:r>
              <a:rPr lang="en-US" b="1" dirty="0">
                <a:solidFill>
                  <a:srgbClr val="00519C"/>
                </a:solidFill>
              </a:rPr>
              <a:t>Support of Database</a:t>
            </a:r>
            <a:r>
              <a:rPr lang="en-US" dirty="0"/>
              <a:t> may be a theme which may contain stories such as define a schema, migrate existing data, modify code to login into the database, create reports based on data </a:t>
            </a:r>
            <a:r>
              <a:rPr lang="en-US" dirty="0" err="1"/>
              <a:t>etc</a:t>
            </a:r>
            <a:endParaRPr lang="en-US" dirty="0"/>
          </a:p>
          <a:p>
            <a:pPr>
              <a:lnSpc>
                <a:spcPct val="130000"/>
              </a:lnSpc>
            </a:pPr>
            <a:r>
              <a:rPr lang="en-US" dirty="0"/>
              <a:t>by knowing that all the stories are going towards the same theme , the team can better plan how  to deliver the particular theme.</a:t>
            </a:r>
          </a:p>
          <a:p>
            <a:pPr>
              <a:lnSpc>
                <a:spcPct val="130000"/>
              </a:lnSpc>
            </a:pPr>
            <a:endParaRPr lang="en-US" dirty="0"/>
          </a:p>
        </p:txBody>
      </p:sp>
    </p:spTree>
    <p:extLst>
      <p:ext uri="{BB962C8B-B14F-4D97-AF65-F5344CB8AC3E}">
        <p14:creationId xmlns:p14="http://schemas.microsoft.com/office/powerpoint/2010/main" val="2406891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Epic</a:t>
            </a:r>
            <a:endParaRPr lang="en-US" dirty="0"/>
          </a:p>
        </p:txBody>
      </p:sp>
      <p:sp>
        <p:nvSpPr>
          <p:cNvPr id="5" name="Text Placeholder 4"/>
          <p:cNvSpPr>
            <a:spLocks noGrp="1"/>
          </p:cNvSpPr>
          <p:nvPr>
            <p:ph type="body" sz="quarter" idx="15"/>
          </p:nvPr>
        </p:nvSpPr>
        <p:spPr>
          <a:xfrm>
            <a:off x="414000" y="1544760"/>
            <a:ext cx="9121896" cy="4546800"/>
          </a:xfrm>
        </p:spPr>
        <p:txBody>
          <a:bodyPr/>
          <a:lstStyle/>
          <a:p>
            <a:pPr>
              <a:lnSpc>
                <a:spcPct val="120000"/>
              </a:lnSpc>
            </a:pPr>
            <a:r>
              <a:rPr lang="en-GB" dirty="0"/>
              <a:t>Epic is a larger user story, because of their size they cannot be accommodated in single iteration. So they have to break down into smaller user stories, which are worked upon in sequence.</a:t>
            </a:r>
          </a:p>
          <a:p>
            <a:pPr>
              <a:lnSpc>
                <a:spcPct val="120000"/>
              </a:lnSpc>
            </a:pPr>
            <a:r>
              <a:rPr lang="en-GB" dirty="0"/>
              <a:t>The Epic story has given a lower priority and the lower level child stories are assigned the priorities to facilitate the planning.</a:t>
            </a:r>
          </a:p>
          <a:p>
            <a:pPr>
              <a:lnSpc>
                <a:spcPct val="120000"/>
              </a:lnSpc>
            </a:pPr>
            <a:endParaRPr lang="en-US" dirty="0"/>
          </a:p>
        </p:txBody>
      </p:sp>
    </p:spTree>
    <p:extLst>
      <p:ext uri="{BB962C8B-B14F-4D97-AF65-F5344CB8AC3E}">
        <p14:creationId xmlns:p14="http://schemas.microsoft.com/office/powerpoint/2010/main" val="2663203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smtClean="0"/>
              <a:t>Thank you</a:t>
            </a:r>
            <a:endParaRPr lang="en-GB" dirty="0"/>
          </a:p>
        </p:txBody>
      </p:sp>
      <p:sp>
        <p:nvSpPr>
          <p:cNvPr id="3" name="Subtitle 2"/>
          <p:cNvSpPr>
            <a:spLocks noGrp="1"/>
          </p:cNvSpPr>
          <p:nvPr>
            <p:ph type="subTitle" idx="1"/>
          </p:nvPr>
        </p:nvSpPr>
        <p:spPr>
          <a:xfrm>
            <a:off x="914400" y="3129367"/>
            <a:ext cx="10364400" cy="439200"/>
          </a:xfrm>
        </p:spPr>
        <p:txBody>
          <a:bodyPr/>
          <a:lstStyle/>
          <a:p>
            <a:pPr lvl="0"/>
            <a:r>
              <a:rPr lang="en-GB" dirty="0" smtClean="0"/>
              <a:t>QA hopes you enjoyed your course, </a:t>
            </a:r>
          </a:p>
          <a:p>
            <a:pPr lvl="0"/>
            <a:r>
              <a:rPr lang="en-GB" dirty="0" smtClean="0"/>
              <a:t>as much as we enjoyed teaching you.</a:t>
            </a:r>
            <a:endParaRPr lang="en-GB" dirty="0"/>
          </a:p>
        </p:txBody>
      </p:sp>
    </p:spTree>
    <p:extLst>
      <p:ext uri="{BB962C8B-B14F-4D97-AF65-F5344CB8AC3E}">
        <p14:creationId xmlns:p14="http://schemas.microsoft.com/office/powerpoint/2010/main" val="4012029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p:txBody>
          <a:bodyPr/>
          <a:lstStyle/>
          <a:p>
            <a:pPr>
              <a:lnSpc>
                <a:spcPct val="120000"/>
              </a:lnSpc>
            </a:pPr>
            <a:r>
              <a:rPr lang="en-US" dirty="0"/>
              <a:t>One of the benefits of agile user stories is that they can be written at varying levels of detail. </a:t>
            </a:r>
          </a:p>
          <a:p>
            <a:pPr>
              <a:lnSpc>
                <a:spcPct val="120000"/>
              </a:lnSpc>
            </a:pPr>
            <a:r>
              <a:rPr lang="en-US" dirty="0"/>
              <a:t>We can write a user story to cover large amounts of functionality. </a:t>
            </a:r>
          </a:p>
          <a:p>
            <a:pPr>
              <a:lnSpc>
                <a:spcPct val="120000"/>
              </a:lnSpc>
            </a:pPr>
            <a:r>
              <a:rPr lang="en-US" dirty="0"/>
              <a:t>These large user stories are generally known as epics. Here is an epic agile user story example from a desktop backup product:</a:t>
            </a:r>
          </a:p>
          <a:p>
            <a:pPr lvl="1">
              <a:lnSpc>
                <a:spcPct val="120000"/>
              </a:lnSpc>
            </a:pPr>
            <a:r>
              <a:rPr lang="en-US" b="1" i="1" dirty="0">
                <a:solidFill>
                  <a:srgbClr val="00519C"/>
                </a:solidFill>
              </a:rPr>
              <a:t>As a user, I can backup my entire hard drive.</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00" y="124742"/>
            <a:ext cx="10437192" cy="1153618"/>
          </a:xfrm>
        </p:spPr>
        <p:txBody>
          <a:bodyPr>
            <a:normAutofit/>
          </a:bodyPr>
          <a:lstStyle/>
          <a:p>
            <a:r>
              <a:rPr lang="en-GB" dirty="0"/>
              <a:t>Details can be added to user stories in two ways</a:t>
            </a:r>
            <a:r>
              <a:rPr lang="en-GB" dirty="0" smtClean="0"/>
              <a:t>:</a:t>
            </a:r>
            <a:endParaRPr lang="en-US" dirty="0"/>
          </a:p>
        </p:txBody>
      </p:sp>
      <p:sp>
        <p:nvSpPr>
          <p:cNvPr id="4" name="Text Placeholder 3"/>
          <p:cNvSpPr>
            <a:spLocks noGrp="1"/>
          </p:cNvSpPr>
          <p:nvPr>
            <p:ph type="body" sz="quarter" idx="15"/>
          </p:nvPr>
        </p:nvSpPr>
        <p:spPr/>
        <p:txBody>
          <a:bodyPr/>
          <a:lstStyle/>
          <a:p>
            <a:pPr lvl="0">
              <a:lnSpc>
                <a:spcPct val="130000"/>
              </a:lnSpc>
            </a:pPr>
            <a:r>
              <a:rPr lang="en-GB" dirty="0"/>
              <a:t>By splitting a user story into multiple, smaller user stories.</a:t>
            </a:r>
          </a:p>
          <a:p>
            <a:pPr lvl="0">
              <a:lnSpc>
                <a:spcPct val="130000"/>
              </a:lnSpc>
            </a:pPr>
            <a:r>
              <a:rPr lang="en-GB" dirty="0"/>
              <a:t>By adding “conditions of satisfaction.”</a:t>
            </a:r>
          </a:p>
          <a:p>
            <a:pPr>
              <a:lnSpc>
                <a:spcPct val="13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0" y="1544760"/>
            <a:ext cx="7670535" cy="4546800"/>
          </a:xfrm>
        </p:spPr>
        <p:txBody>
          <a:bodyPr/>
          <a:lstStyle/>
          <a:p>
            <a:pPr>
              <a:lnSpc>
                <a:spcPct val="120000"/>
              </a:lnSpc>
            </a:pPr>
            <a:r>
              <a:rPr lang="en-US" dirty="0"/>
              <a:t>When a relatively large story is split into multiple, smaller user stories, it is natural to assume that detail has been added. After all, more has been written.</a:t>
            </a:r>
          </a:p>
          <a:p>
            <a:pPr>
              <a:lnSpc>
                <a:spcPct val="120000"/>
              </a:lnSpc>
            </a:pPr>
            <a:r>
              <a:rPr lang="en-US" dirty="0"/>
              <a:t>The conditions of satisfaction is simply a high-level acceptance test that will be true after the agile user story is complete. </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user stories</a:t>
            </a:r>
          </a:p>
        </p:txBody>
      </p:sp>
      <p:sp>
        <p:nvSpPr>
          <p:cNvPr id="5" name="Text Placeholder 4"/>
          <p:cNvSpPr>
            <a:spLocks noGrp="1"/>
          </p:cNvSpPr>
          <p:nvPr>
            <p:ph type="body" sz="quarter" idx="15"/>
          </p:nvPr>
        </p:nvSpPr>
        <p:spPr>
          <a:xfrm>
            <a:off x="414000" y="1544760"/>
            <a:ext cx="10369159" cy="4546800"/>
          </a:xfrm>
        </p:spPr>
        <p:txBody>
          <a:bodyPr/>
          <a:lstStyle/>
          <a:p>
            <a:pPr>
              <a:lnSpc>
                <a:spcPct val="130000"/>
              </a:lnSpc>
            </a:pPr>
            <a:r>
              <a:rPr lang="en-US" dirty="0"/>
              <a:t>User stories are written by or for business users or customers as a primary way to influence the functionality of the system being developed. </a:t>
            </a:r>
          </a:p>
          <a:p>
            <a:pPr>
              <a:lnSpc>
                <a:spcPct val="130000"/>
              </a:lnSpc>
            </a:pPr>
            <a:r>
              <a:rPr lang="en-US" dirty="0"/>
              <a:t>User stories may also be written by developers to express non-functional requirements (security, performance, quality, etc.),though primarily it is the task of </a:t>
            </a:r>
            <a:r>
              <a:rPr lang="en-US" dirty="0" smtClean="0"/>
              <a:t>a </a:t>
            </a:r>
            <a:r>
              <a:rPr lang="en-US" b="1" dirty="0">
                <a:solidFill>
                  <a:srgbClr val="00519C"/>
                </a:solidFill>
              </a:rPr>
              <a:t>Product Owner </a:t>
            </a:r>
            <a:r>
              <a:rPr lang="en-US" dirty="0" smtClean="0"/>
              <a:t>to </a:t>
            </a:r>
            <a:r>
              <a:rPr lang="en-US" dirty="0"/>
              <a:t>ensure user stories are captured.</a:t>
            </a:r>
          </a:p>
          <a:p>
            <a:pPr>
              <a:lnSpc>
                <a:spcPct val="130000"/>
              </a:lnSpc>
            </a:pPr>
            <a:endParaRPr lang="en-US" dirty="0"/>
          </a:p>
        </p:txBody>
      </p:sp>
    </p:spTree>
    <p:extLst>
      <p:ext uri="{BB962C8B-B14F-4D97-AF65-F5344CB8AC3E}">
        <p14:creationId xmlns:p14="http://schemas.microsoft.com/office/powerpoint/2010/main" val="2035264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3999" y="1544760"/>
            <a:ext cx="9858915" cy="4546800"/>
          </a:xfrm>
        </p:spPr>
        <p:txBody>
          <a:bodyPr/>
          <a:lstStyle/>
          <a:p>
            <a:pPr>
              <a:lnSpc>
                <a:spcPct val="130000"/>
              </a:lnSpc>
            </a:pPr>
            <a:r>
              <a:rPr lang="en-US" dirty="0"/>
              <a:t>When the time comes for creating user stories, one of </a:t>
            </a:r>
            <a:r>
              <a:rPr lang="en-US" b="1" dirty="0">
                <a:solidFill>
                  <a:srgbClr val="00519C"/>
                </a:solidFill>
              </a:rPr>
              <a:t>The Developers </a:t>
            </a:r>
            <a:r>
              <a:rPr lang="en-US" dirty="0"/>
              <a:t>gets together with a customer representative, e.g. a </a:t>
            </a:r>
            <a:r>
              <a:rPr lang="en-US" b="1" dirty="0">
                <a:solidFill>
                  <a:srgbClr val="00519C"/>
                </a:solidFill>
              </a:rPr>
              <a:t>Product Owner</a:t>
            </a:r>
            <a:r>
              <a:rPr lang="en-US" dirty="0"/>
              <a:t>, which has the responsibility for formulating the user stories. </a:t>
            </a:r>
          </a:p>
          <a:p>
            <a:pPr>
              <a:lnSpc>
                <a:spcPct val="130000"/>
              </a:lnSpc>
            </a:pPr>
            <a:r>
              <a:rPr lang="en-US" dirty="0"/>
              <a:t>The developer may use a series of questions to get the customer representative going, such as asking about the desirability of some particular functionality.</a:t>
            </a:r>
          </a:p>
          <a:p>
            <a:pPr>
              <a:lnSpc>
                <a:spcPct val="13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32519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QAC_Powerpoint_Template.potx</Template>
  <TotalTime>304</TotalTime>
  <Words>1952</Words>
  <Application>Microsoft Office PowerPoint</Application>
  <PresentationFormat>Custom</PresentationFormat>
  <Paragraphs>134</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QAC_Powerpoint_Template</vt:lpstr>
      <vt:lpstr>User story</vt:lpstr>
      <vt:lpstr>PowerPoint Presentation</vt:lpstr>
      <vt:lpstr>PowerPoint Presentation</vt:lpstr>
      <vt:lpstr>PowerPoint Presentation</vt:lpstr>
      <vt:lpstr>PowerPoint Presentation</vt:lpstr>
      <vt:lpstr>Details can be added to user stories in two ways:</vt:lpstr>
      <vt:lpstr>PowerPoint Presentation</vt:lpstr>
      <vt:lpstr>Creating user stories</vt:lpstr>
      <vt:lpstr>PowerPoint Presentation</vt:lpstr>
      <vt:lpstr>PowerPoint Presentation</vt:lpstr>
      <vt:lpstr>Format of a user Story</vt:lpstr>
      <vt:lpstr>PowerPoint Presentation</vt:lpstr>
      <vt:lpstr>Examples</vt:lpstr>
      <vt:lpstr>PowerPoint Presentation</vt:lpstr>
      <vt:lpstr>PowerPoint Presentation</vt:lpstr>
      <vt:lpstr>Who Writes User Stories?</vt:lpstr>
      <vt:lpstr>When Are User Stories Written?</vt:lpstr>
      <vt:lpstr>Do User Stories Replace a Requirements Document?</vt:lpstr>
      <vt:lpstr>PowerPoint Presentation</vt:lpstr>
      <vt:lpstr>There are three components of the user story are the three Cs</vt:lpstr>
      <vt:lpstr>1. Card</vt:lpstr>
      <vt:lpstr>PowerPoint Presentation</vt:lpstr>
      <vt:lpstr>PowerPoint Presentation</vt:lpstr>
      <vt:lpstr>2. Conversation</vt:lpstr>
      <vt:lpstr>3. Confirmation</vt:lpstr>
      <vt:lpstr>INVEST</vt:lpstr>
      <vt:lpstr>PowerPoint Presentation</vt:lpstr>
      <vt:lpstr>A template for a user story is </vt:lpstr>
      <vt:lpstr>PowerPoint Presentation</vt:lpstr>
      <vt:lpstr>PowerPoint Presentation</vt:lpstr>
      <vt:lpstr>The Story card should typically contain the following information.</vt:lpstr>
      <vt:lpstr>PowerPoint Presentation</vt:lpstr>
      <vt:lpstr>PowerPoint Presentation</vt:lpstr>
      <vt:lpstr>PowerPoint Presentation</vt:lpstr>
      <vt:lpstr>Relationship between a Feature and Story</vt:lpstr>
      <vt:lpstr>PowerPoint Presentation</vt:lpstr>
      <vt:lpstr>PowerPoint Presentation</vt:lpstr>
      <vt:lpstr>Story point</vt:lpstr>
      <vt:lpstr>Theme</vt:lpstr>
      <vt:lpstr>PowerPoint Presentation</vt:lpstr>
      <vt:lpstr>Epic</vt:lpstr>
      <vt:lpstr>Thank you</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Shafeeq</cp:lastModifiedBy>
  <cp:revision>88</cp:revision>
  <dcterms:created xsi:type="dcterms:W3CDTF">2016-09-15T10:26:31Z</dcterms:created>
  <dcterms:modified xsi:type="dcterms:W3CDTF">2017-03-28T13:19:25Z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