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1"/>
  </p:notesMasterIdLst>
  <p:handoutMasterIdLst>
    <p:handoutMasterId r:id="rId12"/>
  </p:handoutMasterIdLst>
  <p:sldIdLst>
    <p:sldId id="256" r:id="rId2"/>
    <p:sldId id="269" r:id="rId3"/>
    <p:sldId id="338" r:id="rId4"/>
    <p:sldId id="339" r:id="rId5"/>
    <p:sldId id="340" r:id="rId6"/>
    <p:sldId id="336" r:id="rId7"/>
    <p:sldId id="341" r:id="rId8"/>
    <p:sldId id="337" r:id="rId9"/>
    <p:sldId id="342" r:id="rId1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3E0F5965-1D2F-42CB-A89B-0059A002DB6A}">
          <p14:sldIdLst>
            <p14:sldId id="256"/>
            <p14:sldId id="269"/>
            <p14:sldId id="338"/>
            <p14:sldId id="339"/>
            <p14:sldId id="340"/>
            <p14:sldId id="336"/>
            <p14:sldId id="341"/>
            <p14:sldId id="337"/>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9EA30-D79A-4C2D-A73B-4AF96C61992D}" v="10" dt="2017-01-30T15:28:12.57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69631" autoAdjust="0"/>
  </p:normalViewPr>
  <p:slideViewPr>
    <p:cSldViewPr snapToGrid="0">
      <p:cViewPr varScale="1">
        <p:scale>
          <a:sx n="55" d="100"/>
          <a:sy n="55" d="100"/>
        </p:scale>
        <p:origin x="1116"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10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ata-driven_testing" TargetMode="External"/><Relationship Id="rId7" Type="http://schemas.openxmlformats.org/officeDocument/2006/relationships/hyperlink" Target="https://en.wikipedia.org/wiki/Wikipedia:Please_clarif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Java_Development_Kit" TargetMode="External"/><Relationship Id="rId5" Type="http://schemas.openxmlformats.org/officeDocument/2006/relationships/hyperlink" Target="https://en.wikipedia.org/wiki/BeanShell" TargetMode="External"/><Relationship Id="rId4" Type="http://schemas.openxmlformats.org/officeDocument/2006/relationships/hyperlink" Target="https://en.wikipedia.org/wiki/Apache_A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Annotation support.</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Support for parameterized and </a:t>
            </a:r>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hlinkClick r:id="rId3" tooltip="Data-driven testing"/>
              </a:rPr>
              <a:t>data-driven testing</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(with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DataProvider</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and/or XML configuration).</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Support for multiple instances of the same test class (with @Factory)</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Flexible execution model.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TestNG</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can be run either by </a:t>
            </a:r>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hlinkClick r:id="rId4" tooltip="Apache Ant"/>
              </a:rPr>
              <a:t>Ant</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via build.xml (with or without a test suite defined), or by an IDE plugin with visual results. There isn't a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TestSuite</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class, while test suites, groups and tests selected to run are defined and configured by XML files.</a:t>
            </a:r>
          </a:p>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Concurrent testing: run tests in arbitrarily big thread pools with various policies available (all methods in their own thread, one thread per test class, etc.), and test whether the code is multithread safe.</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Embeds </a:t>
            </a:r>
            <a:r>
              <a:rPr lang="en-GB" sz="1000" b="0" i="0" u="none" strike="noStrike" kern="1200" spc="-20" baseline="0" dirty="0" err="1" smtClean="0">
                <a:solidFill>
                  <a:srgbClr val="555454"/>
                </a:solidFill>
                <a:effectLst/>
                <a:latin typeface="Segoe UI" panose="020B0502040204020203" pitchFamily="34" charset="0"/>
                <a:ea typeface="+mn-ea"/>
                <a:cs typeface="Segoe UI" panose="020B0502040204020203" pitchFamily="34" charset="0"/>
                <a:hlinkClick r:id="rId5" tooltip="BeanShell"/>
              </a:rPr>
              <a:t>BeanShell</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for further flexibility.</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Default </a:t>
            </a:r>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hlinkClick r:id="rId6" tooltip="Java Development Kit"/>
              </a:rPr>
              <a:t>JDK</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functions for runtime and logging (no dependencies).</a:t>
            </a: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Dependent methods for application server testing.</a:t>
            </a:r>
            <a:r>
              <a:rPr lang="en-GB" sz="1000" b="0" i="0" kern="1200" spc="-20" baseline="30000" dirty="0" smtClean="0">
                <a:solidFill>
                  <a:srgbClr val="555454"/>
                </a:solidFill>
                <a:effectLst/>
                <a:latin typeface="Segoe UI" panose="020B0502040204020203" pitchFamily="34" charset="0"/>
                <a:ea typeface="+mn-ea"/>
                <a:cs typeface="Segoe UI" panose="020B0502040204020203" pitchFamily="34" charset="0"/>
              </a:rPr>
              <a:t>[</a:t>
            </a:r>
            <a:r>
              <a:rPr lang="en-GB" sz="1000" b="0" i="1" u="none" strike="noStrike" kern="1200" spc="-20" baseline="30000" dirty="0" smtClean="0">
                <a:solidFill>
                  <a:srgbClr val="555454"/>
                </a:solidFill>
                <a:effectLst/>
                <a:latin typeface="Segoe UI" panose="020B0502040204020203" pitchFamily="34" charset="0"/>
                <a:ea typeface="+mn-ea"/>
                <a:cs typeface="Segoe UI" panose="020B0502040204020203" pitchFamily="34" charset="0"/>
                <a:hlinkClick r:id="rId7" tooltip="Wikipedia:Please clarify"/>
              </a:rPr>
              <a:t>clarification needed</a:t>
            </a:r>
            <a:r>
              <a:rPr lang="en-GB" sz="1000" b="0" i="0" kern="1200" spc="-20" baseline="30000" dirty="0" smtClean="0">
                <a:solidFill>
                  <a:srgbClr val="555454"/>
                </a:solidFill>
                <a:effectLst/>
                <a:latin typeface="Segoe UI" panose="020B0502040204020203" pitchFamily="34" charset="0"/>
                <a:ea typeface="+mn-ea"/>
                <a:cs typeface="Segoe UI" panose="020B0502040204020203" pitchFamily="34" charset="0"/>
              </a:rPr>
              <a:t>]</a:t>
            </a:r>
            <a:endPar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Distributed testing: allows distribution of tests on slave machines.</a:t>
            </a:r>
            <a:endParaRPr lang="en-GB" sz="1000" b="0" i="0" kern="1200" spc="-20" baseline="0" dirty="0">
              <a:solidFill>
                <a:srgbClr val="555454"/>
              </a:solidFill>
              <a:effectLst/>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210184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smtClean="0"/>
              <a:t>Testng</a:t>
            </a:r>
            <a:r>
              <a:rPr lang="en-GB" dirty="0" smtClean="0"/>
              <a:t> jar should be provided by your trainer.</a:t>
            </a:r>
          </a:p>
          <a:p>
            <a:endParaRPr lang="en-GB" dirty="0" smtClean="0"/>
          </a:p>
          <a:p>
            <a:r>
              <a:rPr lang="en-GB" dirty="0" smtClean="0"/>
              <a:t>If not</a:t>
            </a:r>
            <a:r>
              <a:rPr lang="en-GB" baseline="0" dirty="0" smtClean="0"/>
              <a:t> you can use maven to install it, or find the jar online (look for latest version)</a:t>
            </a:r>
          </a:p>
          <a:p>
            <a:r>
              <a:rPr lang="en-GB" baseline="0" dirty="0" err="1" smtClean="0"/>
              <a:t>Aswell</a:t>
            </a:r>
            <a:r>
              <a:rPr lang="en-GB" baseline="0" dirty="0" smtClean="0"/>
              <a:t> as selenium if it’s not installed already.</a:t>
            </a:r>
          </a:p>
          <a:p>
            <a:r>
              <a:rPr lang="en-GB" baseline="0" dirty="0" smtClean="0"/>
              <a:t>*note* this will only work for browsers you have installed, it can’t run chrome without chrome installed etc.</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250521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Testng.xml is the file that you invoke </a:t>
            </a:r>
            <a:r>
              <a:rPr lang="en-GB" dirty="0" err="1" smtClean="0"/>
              <a:t>TestNG</a:t>
            </a:r>
            <a:r>
              <a:rPr lang="en-GB" dirty="0" smtClean="0"/>
              <a:t> with.</a:t>
            </a:r>
          </a:p>
          <a:p>
            <a:r>
              <a:rPr lang="en-GB" dirty="0" smtClean="0"/>
              <a:t>It contains instructions on what tests to run and with what options.</a:t>
            </a:r>
          </a:p>
          <a:p>
            <a:r>
              <a:rPr lang="en-GB" dirty="0" smtClean="0"/>
              <a:t>This is the layout we’ll be using for cross</a:t>
            </a:r>
            <a:r>
              <a:rPr lang="en-GB" baseline="0" dirty="0" smtClean="0"/>
              <a:t> browser.</a:t>
            </a:r>
          </a:p>
          <a:p>
            <a:r>
              <a:rPr lang="en-GB" baseline="0" dirty="0" smtClean="0"/>
              <a:t>Suite is the container for all the tests we’re going to run.</a:t>
            </a:r>
          </a:p>
          <a:p>
            <a:r>
              <a:rPr lang="en-GB" baseline="0" dirty="0" smtClean="0"/>
              <a:t>Thread count is how many of the tests we can run simultaneously.</a:t>
            </a:r>
          </a:p>
          <a:p>
            <a:r>
              <a:rPr lang="en-GB" baseline="0" dirty="0" smtClean="0"/>
              <a:t>Parallel is what we’re actually going to run in parallel, could be suites or classes or methods, we’ll be using tests.</a:t>
            </a:r>
          </a:p>
          <a:p>
            <a:r>
              <a:rPr lang="en-GB" baseline="0" dirty="0" smtClean="0"/>
              <a:t>Parameter is going to matchup to something later on.</a:t>
            </a:r>
          </a:p>
          <a:p>
            <a:r>
              <a:rPr lang="en-GB" baseline="0" dirty="0" err="1" smtClean="0"/>
              <a:t>Classname</a:t>
            </a:r>
            <a:r>
              <a:rPr lang="en-GB" baseline="0" dirty="0" smtClean="0"/>
              <a:t> is the class that has the tests we’re going to run.</a:t>
            </a:r>
          </a:p>
          <a:p>
            <a:endParaRPr lang="en-GB" baseline="0"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129097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t>
            </a:r>
            <a:r>
              <a:rPr lang="en-GB" dirty="0" err="1" smtClean="0"/>
              <a:t>BeforeTest</a:t>
            </a:r>
            <a:r>
              <a:rPr lang="en-GB" dirty="0" smtClean="0"/>
              <a:t> tells </a:t>
            </a:r>
            <a:r>
              <a:rPr lang="en-GB" dirty="0" err="1" smtClean="0"/>
              <a:t>TestNG</a:t>
            </a:r>
            <a:r>
              <a:rPr lang="en-GB" baseline="0" dirty="0" smtClean="0"/>
              <a:t> to run this method before every test</a:t>
            </a:r>
          </a:p>
          <a:p>
            <a:r>
              <a:rPr lang="en-GB" baseline="0" dirty="0" smtClean="0"/>
              <a:t>@Parameters(“browser”) tells </a:t>
            </a:r>
            <a:r>
              <a:rPr lang="en-GB" baseline="0" dirty="0" err="1" smtClean="0"/>
              <a:t>TestNG</a:t>
            </a:r>
            <a:r>
              <a:rPr lang="en-GB" baseline="0" dirty="0" smtClean="0"/>
              <a:t> to use the parameter we give it from the xml file for this method</a:t>
            </a:r>
          </a:p>
          <a:p>
            <a:endParaRPr lang="en-GB" baseline="0" dirty="0" smtClean="0"/>
          </a:p>
          <a:p>
            <a:r>
              <a:rPr lang="en-GB" baseline="0" dirty="0" smtClean="0"/>
              <a:t>So this method will get called for each of the tests in our test suite, with the parameters we give it, creating a driver that matches that parameter, then our test will be run.</a:t>
            </a:r>
          </a:p>
          <a:p>
            <a:endParaRPr lang="en-GB" baseline="0" dirty="0" smtClean="0"/>
          </a:p>
          <a:p>
            <a:r>
              <a:rPr lang="en-GB" baseline="0" dirty="0" smtClean="0"/>
              <a:t>Our actual test must be annotated with @Test to be recognised by </a:t>
            </a:r>
            <a:r>
              <a:rPr lang="en-GB" baseline="0" dirty="0" err="1" smtClean="0"/>
              <a:t>TestNG</a:t>
            </a:r>
            <a:r>
              <a:rPr lang="en-GB" baseline="0" dirty="0" smtClean="0"/>
              <a:t> (@Test must be imported from </a:t>
            </a:r>
            <a:r>
              <a:rPr lang="en-GB" baseline="0" dirty="0" err="1" smtClean="0"/>
              <a:t>TestNG</a:t>
            </a:r>
            <a:r>
              <a:rPr lang="en-GB" baseline="0" dirty="0" smtClean="0"/>
              <a:t>, not JUnit)</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270946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Once run, </a:t>
            </a:r>
            <a:r>
              <a:rPr lang="en-GB" dirty="0" err="1" smtClean="0"/>
              <a:t>testNG</a:t>
            </a:r>
            <a:r>
              <a:rPr lang="en-GB" baseline="0" dirty="0" smtClean="0"/>
              <a:t> will run through all the tests in your suite with the options you have given.</a:t>
            </a:r>
          </a:p>
          <a:p>
            <a:endParaRPr lang="en-GB" baseline="0" dirty="0" smtClean="0"/>
          </a:p>
          <a:p>
            <a:r>
              <a:rPr lang="en-GB" baseline="0" dirty="0" smtClean="0"/>
              <a:t>Skips are generally caused because the test was setup incorrectly, which generally implies that something is wrong with your setup method.</a:t>
            </a: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1539395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Cross Browser Testing</a:t>
            </a:r>
            <a:endParaRPr lang="en-GB" dirty="0"/>
          </a:p>
        </p:txBody>
      </p:sp>
      <p:sp>
        <p:nvSpPr>
          <p:cNvPr id="3" name="Subtitle 2"/>
          <p:cNvSpPr>
            <a:spLocks noGrp="1"/>
          </p:cNvSpPr>
          <p:nvPr>
            <p:ph type="subTitle" idx="1"/>
          </p:nvPr>
        </p:nvSpPr>
        <p:spPr/>
        <p:txBody>
          <a:bodyPr/>
          <a:lstStyle/>
          <a:p>
            <a:r>
              <a:rPr lang="en-GB" dirty="0"/>
              <a:t>Introduction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5991" r="25991"/>
          <a:stretch>
            <a:fillRect/>
          </a:stretch>
        </p:blipFill>
        <p:spPr>
          <a:xfrm>
            <a:off x="0" y="0"/>
            <a:ext cx="4699322" cy="6858000"/>
          </a:xfrm>
        </p:spPr>
      </p:pic>
      <p:sp>
        <p:nvSpPr>
          <p:cNvPr id="3" name="Content Placeholder 2"/>
          <p:cNvSpPr>
            <a:spLocks noGrp="1"/>
          </p:cNvSpPr>
          <p:nvPr>
            <p:ph sz="quarter" idx="16"/>
          </p:nvPr>
        </p:nvSpPr>
        <p:spPr/>
        <p:txBody>
          <a:bodyPr>
            <a:normAutofit/>
          </a:bodyPr>
          <a:lstStyle/>
          <a:p>
            <a:r>
              <a:rPr lang="en-GB" dirty="0" smtClean="0"/>
              <a:t>To learn how to run scripts in multiple browsers</a:t>
            </a:r>
            <a:endParaRPr lang="en-GB" dirty="0"/>
          </a:p>
        </p:txBody>
      </p:sp>
      <p:sp>
        <p:nvSpPr>
          <p:cNvPr id="4" name="Title 3"/>
          <p:cNvSpPr>
            <a:spLocks noGrp="1"/>
          </p:cNvSpPr>
          <p:nvPr>
            <p:ph type="title"/>
          </p:nvPr>
        </p:nvSpPr>
        <p:spPr/>
        <p:txBody>
          <a:bodyPr/>
          <a:lstStyle/>
          <a:p>
            <a:r>
              <a:rPr lang="en-GB" dirty="0" smtClean="0"/>
              <a:t>PURPOSE</a:t>
            </a:r>
            <a:endParaRPr lang="en-GB" dirty="0"/>
          </a:p>
        </p:txBody>
      </p:sp>
    </p:spTree>
    <p:extLst>
      <p:ext uri="{BB962C8B-B14F-4D97-AF65-F5344CB8AC3E}">
        <p14:creationId xmlns:p14="http://schemas.microsoft.com/office/powerpoint/2010/main" val="24929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Functional Test</a:t>
            </a:r>
          </a:p>
          <a:p>
            <a:r>
              <a:rPr lang="en-GB" dirty="0" smtClean="0"/>
              <a:t>Used to check if X feature works on multiple browsers.</a:t>
            </a:r>
          </a:p>
          <a:p>
            <a:endParaRPr lang="en-GB" dirty="0"/>
          </a:p>
          <a:p>
            <a:r>
              <a:rPr lang="en-GB" dirty="0" smtClean="0"/>
              <a:t>Common issues include</a:t>
            </a:r>
          </a:p>
          <a:p>
            <a:pPr lvl="1"/>
            <a:r>
              <a:rPr lang="en-GB" dirty="0" smtClean="0"/>
              <a:t>Font size mismatch</a:t>
            </a:r>
          </a:p>
          <a:p>
            <a:pPr lvl="1"/>
            <a:r>
              <a:rPr lang="en-GB" dirty="0" smtClean="0"/>
              <a:t>JS Implementation </a:t>
            </a:r>
          </a:p>
          <a:p>
            <a:pPr lvl="1"/>
            <a:r>
              <a:rPr lang="en-GB" dirty="0" smtClean="0"/>
              <a:t>CSS/HTML Validation</a:t>
            </a:r>
          </a:p>
          <a:p>
            <a:pPr lvl="1"/>
            <a:r>
              <a:rPr lang="en-GB" dirty="0" smtClean="0"/>
              <a:t>Browsers not supporting X</a:t>
            </a:r>
          </a:p>
          <a:p>
            <a:pPr lvl="1"/>
            <a:r>
              <a:rPr lang="en-GB" dirty="0" smtClean="0"/>
              <a:t>Page alignment/div size</a:t>
            </a:r>
          </a:p>
          <a:p>
            <a:pPr lvl="1"/>
            <a:r>
              <a:rPr lang="en-GB" dirty="0" smtClean="0"/>
              <a:t>Image orientation</a:t>
            </a:r>
          </a:p>
          <a:p>
            <a:pPr lvl="1"/>
            <a:r>
              <a:rPr lang="en-GB" dirty="0" smtClean="0"/>
              <a:t>Incompatibility with OS</a:t>
            </a:r>
            <a:endParaRPr lang="en-GB" dirty="0"/>
          </a:p>
        </p:txBody>
      </p:sp>
      <p:sp>
        <p:nvSpPr>
          <p:cNvPr id="3" name="Title 2"/>
          <p:cNvSpPr>
            <a:spLocks noGrp="1"/>
          </p:cNvSpPr>
          <p:nvPr>
            <p:ph type="title"/>
          </p:nvPr>
        </p:nvSpPr>
        <p:spPr/>
        <p:txBody>
          <a:bodyPr>
            <a:normAutofit fontScale="90000"/>
          </a:bodyPr>
          <a:lstStyle/>
          <a:p>
            <a:r>
              <a:rPr lang="en-GB" dirty="0" smtClean="0"/>
              <a:t>What is Cross browser testing?</a:t>
            </a:r>
            <a:endParaRPr lang="en-GB" dirty="0"/>
          </a:p>
        </p:txBody>
      </p:sp>
    </p:spTree>
    <p:extLst>
      <p:ext uri="{BB962C8B-B14F-4D97-AF65-F5344CB8AC3E}">
        <p14:creationId xmlns:p14="http://schemas.microsoft.com/office/powerpoint/2010/main" val="191156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TestNG</a:t>
            </a:r>
            <a:r>
              <a:rPr lang="en-GB" dirty="0" smtClean="0"/>
              <a:t> is a testing framework inspired by Junit.</a:t>
            </a:r>
          </a:p>
          <a:p>
            <a:r>
              <a:rPr lang="en-GB" dirty="0" smtClean="0"/>
              <a:t>Covers a wider range of test categories such as:</a:t>
            </a:r>
          </a:p>
          <a:p>
            <a:pPr lvl="1"/>
            <a:r>
              <a:rPr lang="en-GB" dirty="0" smtClean="0"/>
              <a:t>Unit</a:t>
            </a:r>
          </a:p>
          <a:p>
            <a:pPr lvl="1"/>
            <a:r>
              <a:rPr lang="en-GB" dirty="0" smtClean="0"/>
              <a:t>Functional</a:t>
            </a:r>
          </a:p>
          <a:p>
            <a:pPr lvl="1"/>
            <a:r>
              <a:rPr lang="en-GB" dirty="0" smtClean="0"/>
              <a:t>End to end</a:t>
            </a:r>
          </a:p>
          <a:p>
            <a:pPr lvl="1"/>
            <a:r>
              <a:rPr lang="en-GB" dirty="0" smtClean="0"/>
              <a:t>Integration</a:t>
            </a:r>
          </a:p>
          <a:p>
            <a:r>
              <a:rPr lang="en-GB" dirty="0" smtClean="0"/>
              <a:t>Overall has a lot more functionality than JUnit.</a:t>
            </a:r>
          </a:p>
          <a:p>
            <a:endParaRPr lang="en-GB" dirty="0" smtClean="0"/>
          </a:p>
          <a:p>
            <a:endParaRPr lang="en-GB" dirty="0" smtClean="0"/>
          </a:p>
        </p:txBody>
      </p:sp>
      <p:sp>
        <p:nvSpPr>
          <p:cNvPr id="3" name="Title 2"/>
          <p:cNvSpPr>
            <a:spLocks noGrp="1"/>
          </p:cNvSpPr>
          <p:nvPr>
            <p:ph type="title"/>
          </p:nvPr>
        </p:nvSpPr>
        <p:spPr/>
        <p:txBody>
          <a:bodyPr>
            <a:normAutofit fontScale="90000"/>
          </a:bodyPr>
          <a:lstStyle/>
          <a:p>
            <a:r>
              <a:rPr lang="en-GB" dirty="0" err="1" smtClean="0"/>
              <a:t>TestNG</a:t>
            </a:r>
            <a:endParaRPr lang="en-GB" dirty="0"/>
          </a:p>
        </p:txBody>
      </p:sp>
    </p:spTree>
    <p:extLst>
      <p:ext uri="{BB962C8B-B14F-4D97-AF65-F5344CB8AC3E}">
        <p14:creationId xmlns:p14="http://schemas.microsoft.com/office/powerpoint/2010/main" val="6518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Eclipse </a:t>
            </a:r>
            <a:r>
              <a:rPr lang="en-GB" dirty="0" err="1" smtClean="0"/>
              <a:t>MarketPlace</a:t>
            </a:r>
            <a:r>
              <a:rPr lang="en-GB" dirty="0" smtClean="0"/>
              <a:t> (Help-&gt;Marketplace)</a:t>
            </a:r>
          </a:p>
          <a:p>
            <a:endParaRPr lang="en-GB" dirty="0"/>
          </a:p>
          <a:p>
            <a:r>
              <a:rPr lang="en-GB" dirty="0" err="1" smtClean="0"/>
              <a:t>BuildPath</a:t>
            </a:r>
            <a:r>
              <a:rPr lang="en-GB" dirty="0" smtClean="0"/>
              <a:t> -&gt; testng.jar </a:t>
            </a:r>
            <a:endParaRPr lang="en-GB" dirty="0"/>
          </a:p>
        </p:txBody>
      </p:sp>
      <p:sp>
        <p:nvSpPr>
          <p:cNvPr id="3" name="Title 2"/>
          <p:cNvSpPr>
            <a:spLocks noGrp="1"/>
          </p:cNvSpPr>
          <p:nvPr>
            <p:ph type="title"/>
          </p:nvPr>
        </p:nvSpPr>
        <p:spPr/>
        <p:txBody>
          <a:bodyPr>
            <a:normAutofit fontScale="90000"/>
          </a:bodyPr>
          <a:lstStyle/>
          <a:p>
            <a:r>
              <a:rPr lang="en-GB" dirty="0" smtClean="0"/>
              <a:t>Installing </a:t>
            </a:r>
            <a:r>
              <a:rPr lang="en-GB" dirty="0" err="1" smtClean="0"/>
              <a:t>TestNG</a:t>
            </a:r>
            <a:endParaRPr lang="en-GB" dirty="0"/>
          </a:p>
        </p:txBody>
      </p:sp>
      <p:pic>
        <p:nvPicPr>
          <p:cNvPr id="4" name="Picture 3"/>
          <p:cNvPicPr>
            <a:picLocks noChangeAspect="1"/>
          </p:cNvPicPr>
          <p:nvPr/>
        </p:nvPicPr>
        <p:blipFill>
          <a:blip r:embed="rId3"/>
          <a:stretch>
            <a:fillRect/>
          </a:stretch>
        </p:blipFill>
        <p:spPr>
          <a:xfrm>
            <a:off x="6334858" y="1036800"/>
            <a:ext cx="5657850" cy="4944961"/>
          </a:xfrm>
          <a:prstGeom prst="rect">
            <a:avLst/>
          </a:prstGeom>
        </p:spPr>
      </p:pic>
      <p:pic>
        <p:nvPicPr>
          <p:cNvPr id="5" name="Picture 4"/>
          <p:cNvPicPr>
            <a:picLocks noChangeAspect="1"/>
          </p:cNvPicPr>
          <p:nvPr/>
        </p:nvPicPr>
        <p:blipFill>
          <a:blip r:embed="rId4"/>
          <a:stretch>
            <a:fillRect/>
          </a:stretch>
        </p:blipFill>
        <p:spPr>
          <a:xfrm>
            <a:off x="1293934" y="3604931"/>
            <a:ext cx="3401158" cy="2871469"/>
          </a:xfrm>
          <a:prstGeom prst="rect">
            <a:avLst/>
          </a:prstGeom>
        </p:spPr>
      </p:pic>
    </p:spTree>
    <p:extLst>
      <p:ext uri="{BB962C8B-B14F-4D97-AF65-F5344CB8AC3E}">
        <p14:creationId xmlns:p14="http://schemas.microsoft.com/office/powerpoint/2010/main" val="289107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err="1" smtClean="0"/>
              <a:t>TestNG</a:t>
            </a:r>
            <a:r>
              <a:rPr lang="en-GB" dirty="0" smtClean="0"/>
              <a:t> – testng.xml</a:t>
            </a:r>
            <a:endParaRPr lang="en-GB" dirty="0"/>
          </a:p>
        </p:txBody>
      </p:sp>
      <p:sp>
        <p:nvSpPr>
          <p:cNvPr id="4" name="Rectangle 3"/>
          <p:cNvSpPr/>
          <p:nvPr/>
        </p:nvSpPr>
        <p:spPr>
          <a:xfrm>
            <a:off x="537093" y="2080522"/>
            <a:ext cx="11121508" cy="3000821"/>
          </a:xfrm>
          <a:prstGeom prst="rect">
            <a:avLst/>
          </a:prstGeom>
          <a:solidFill>
            <a:schemeClr val="bg2">
              <a:lumMod val="90000"/>
            </a:schemeClr>
          </a:solidFill>
        </p:spPr>
        <p:txBody>
          <a:bodyPr wrap="square">
            <a:spAutoFit/>
          </a:bodyPr>
          <a:lstStyle/>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xml </a:t>
            </a:r>
            <a:r>
              <a:rPr lang="en-GB" sz="2100" b="1" dirty="0">
                <a:solidFill>
                  <a:srgbClr val="7F007F"/>
                </a:solidFill>
                <a:latin typeface="Courier New" panose="02070309020205020404" pitchFamily="49" charset="0"/>
              </a:rPr>
              <a:t>version</a:t>
            </a:r>
            <a:r>
              <a:rPr lang="en-GB" sz="2100" b="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"1.0" </a:t>
            </a:r>
            <a:r>
              <a:rPr lang="en-GB" sz="2100" b="1" i="1" dirty="0">
                <a:solidFill>
                  <a:srgbClr val="7F007F"/>
                </a:solidFill>
                <a:latin typeface="Courier New" panose="02070309020205020404" pitchFamily="49" charset="0"/>
              </a:rPr>
              <a:t>encoding</a:t>
            </a:r>
            <a:r>
              <a:rPr lang="en-GB" sz="2100" b="1" i="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"UTF-8"</a:t>
            </a:r>
            <a:r>
              <a:rPr lang="en-GB" sz="2100" b="1" i="1" dirty="0">
                <a:solidFill>
                  <a:srgbClr val="008080"/>
                </a:solidFill>
                <a:latin typeface="Courier New" panose="02070309020205020404" pitchFamily="49" charset="0"/>
              </a:rPr>
              <a:t>?&gt;</a:t>
            </a:r>
          </a:p>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suite </a:t>
            </a:r>
            <a:r>
              <a:rPr lang="en-GB" sz="2100" b="1" dirty="0">
                <a:solidFill>
                  <a:srgbClr val="7F007F"/>
                </a:solidFill>
                <a:latin typeface="Courier New" panose="02070309020205020404" pitchFamily="49" charset="0"/>
              </a:rPr>
              <a:t>name</a:t>
            </a:r>
            <a:r>
              <a:rPr lang="en-GB" sz="2100" b="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a:t>
            </a:r>
            <a:r>
              <a:rPr lang="en-GB" sz="2100" b="1" i="1" dirty="0" err="1">
                <a:solidFill>
                  <a:srgbClr val="2A00FF"/>
                </a:solidFill>
                <a:latin typeface="Courier New" panose="02070309020205020404" pitchFamily="49" charset="0"/>
              </a:rPr>
              <a:t>TestSuite</a:t>
            </a:r>
            <a:r>
              <a:rPr lang="en-GB" sz="2100" b="1" i="1" dirty="0">
                <a:solidFill>
                  <a:srgbClr val="2A00FF"/>
                </a:solidFill>
                <a:latin typeface="Courier New" panose="02070309020205020404" pitchFamily="49" charset="0"/>
              </a:rPr>
              <a:t>" </a:t>
            </a:r>
            <a:r>
              <a:rPr lang="en-GB" sz="2100" b="1" i="1" dirty="0">
                <a:solidFill>
                  <a:srgbClr val="7F007F"/>
                </a:solidFill>
                <a:latin typeface="Courier New" panose="02070309020205020404" pitchFamily="49" charset="0"/>
              </a:rPr>
              <a:t>thread-count</a:t>
            </a:r>
            <a:r>
              <a:rPr lang="en-GB" sz="2100" b="1" i="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"2" </a:t>
            </a:r>
            <a:r>
              <a:rPr lang="en-GB" sz="2100" b="1" i="1" dirty="0">
                <a:solidFill>
                  <a:srgbClr val="7F007F"/>
                </a:solidFill>
                <a:latin typeface="Courier New" panose="02070309020205020404" pitchFamily="49" charset="0"/>
              </a:rPr>
              <a:t>parallel</a:t>
            </a:r>
            <a:r>
              <a:rPr lang="en-GB" sz="2100" b="1" i="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"tests"</a:t>
            </a:r>
            <a:r>
              <a:rPr lang="en-GB" sz="2100" b="1" i="1" dirty="0">
                <a:solidFill>
                  <a:srgbClr val="008080"/>
                </a:solidFill>
                <a:latin typeface="Courier New" panose="02070309020205020404" pitchFamily="49" charset="0"/>
              </a:rPr>
              <a:t>&gt;</a:t>
            </a:r>
          </a:p>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test </a:t>
            </a:r>
            <a:r>
              <a:rPr lang="en-GB" sz="2100" b="1" dirty="0">
                <a:solidFill>
                  <a:srgbClr val="7F007F"/>
                </a:solidFill>
                <a:latin typeface="Courier New" panose="02070309020205020404" pitchFamily="49" charset="0"/>
              </a:rPr>
              <a:t>name</a:t>
            </a:r>
            <a:r>
              <a:rPr lang="en-GB" sz="2100" b="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a:t>
            </a:r>
            <a:r>
              <a:rPr lang="en-GB" sz="2100" b="1" i="1" dirty="0" err="1">
                <a:solidFill>
                  <a:srgbClr val="2A00FF"/>
                </a:solidFill>
                <a:latin typeface="Courier New" panose="02070309020205020404" pitchFamily="49" charset="0"/>
              </a:rPr>
              <a:t>ChromeTest</a:t>
            </a:r>
            <a:r>
              <a:rPr lang="en-GB" sz="2100" b="1" i="1" dirty="0">
                <a:solidFill>
                  <a:srgbClr val="2A00FF"/>
                </a:solidFill>
                <a:latin typeface="Courier New" panose="02070309020205020404" pitchFamily="49" charset="0"/>
              </a:rPr>
              <a:t>"</a:t>
            </a:r>
            <a:r>
              <a:rPr lang="en-GB" sz="2100" b="1" i="1" dirty="0">
                <a:solidFill>
                  <a:srgbClr val="008080"/>
                </a:solidFill>
                <a:latin typeface="Courier New" panose="02070309020205020404" pitchFamily="49" charset="0"/>
              </a:rPr>
              <a:t>&gt;</a:t>
            </a:r>
          </a:p>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parameter </a:t>
            </a:r>
            <a:r>
              <a:rPr lang="en-GB" sz="2100" b="1" dirty="0">
                <a:solidFill>
                  <a:srgbClr val="7F007F"/>
                </a:solidFill>
                <a:latin typeface="Courier New" panose="02070309020205020404" pitchFamily="49" charset="0"/>
              </a:rPr>
              <a:t>name</a:t>
            </a:r>
            <a:r>
              <a:rPr lang="en-GB" sz="2100" b="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"browser" </a:t>
            </a:r>
            <a:r>
              <a:rPr lang="en-GB" sz="2100" b="1" i="1" dirty="0">
                <a:solidFill>
                  <a:srgbClr val="7F007F"/>
                </a:solidFill>
                <a:latin typeface="Courier New" panose="02070309020205020404" pitchFamily="49" charset="0"/>
              </a:rPr>
              <a:t>value</a:t>
            </a:r>
            <a:r>
              <a:rPr lang="en-GB" sz="2100" b="1" i="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"chrome" </a:t>
            </a:r>
            <a:r>
              <a:rPr lang="en-GB" sz="2100" b="1" i="1" dirty="0">
                <a:solidFill>
                  <a:srgbClr val="008080"/>
                </a:solidFill>
                <a:latin typeface="Courier New" panose="02070309020205020404" pitchFamily="49" charset="0"/>
              </a:rPr>
              <a:t>/&gt;</a:t>
            </a:r>
          </a:p>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classes</a:t>
            </a:r>
            <a:r>
              <a:rPr lang="en-GB" sz="2100" b="1" dirty="0">
                <a:solidFill>
                  <a:srgbClr val="008080"/>
                </a:solidFill>
                <a:latin typeface="Courier New" panose="02070309020205020404" pitchFamily="49" charset="0"/>
              </a:rPr>
              <a:t>&gt;</a:t>
            </a:r>
          </a:p>
          <a:p>
            <a:r>
              <a:rPr lang="en-GB" sz="2100" b="1" dirty="0" smtClean="0">
                <a:solidFill>
                  <a:srgbClr val="008080"/>
                </a:solidFill>
                <a:latin typeface="Courier New" panose="02070309020205020404" pitchFamily="49" charset="0"/>
              </a:rPr>
              <a:t>&lt;</a:t>
            </a:r>
            <a:r>
              <a:rPr lang="en-GB" sz="2100" b="1" dirty="0" smtClean="0">
                <a:solidFill>
                  <a:srgbClr val="3F7F7F"/>
                </a:solidFill>
                <a:latin typeface="Courier New" panose="02070309020205020404" pitchFamily="49" charset="0"/>
              </a:rPr>
              <a:t>class </a:t>
            </a:r>
            <a:r>
              <a:rPr lang="en-GB" sz="2100" b="1" dirty="0" smtClean="0">
                <a:solidFill>
                  <a:srgbClr val="7F007F"/>
                </a:solidFill>
                <a:latin typeface="Courier New" panose="02070309020205020404" pitchFamily="49" charset="0"/>
              </a:rPr>
              <a:t>name</a:t>
            </a:r>
            <a:r>
              <a:rPr lang="en-GB" sz="2100" b="1" dirty="0">
                <a:solidFill>
                  <a:srgbClr val="000000"/>
                </a:solidFill>
                <a:latin typeface="Courier New" panose="02070309020205020404" pitchFamily="49" charset="0"/>
              </a:rPr>
              <a:t>=</a:t>
            </a:r>
            <a:r>
              <a:rPr lang="en-GB" sz="2100" b="1" i="1" dirty="0">
                <a:solidFill>
                  <a:srgbClr val="2A00FF"/>
                </a:solidFill>
                <a:latin typeface="Courier New" panose="02070309020205020404" pitchFamily="49" charset="0"/>
              </a:rPr>
              <a:t>"Selenium.CrossBrowserTest1.CrossBrowserScript"</a:t>
            </a:r>
            <a:r>
              <a:rPr lang="en-GB" sz="2100" b="1" i="1" dirty="0">
                <a:solidFill>
                  <a:srgbClr val="008080"/>
                </a:solidFill>
                <a:latin typeface="Courier New" panose="02070309020205020404" pitchFamily="49" charset="0"/>
              </a:rPr>
              <a:t>&gt;&lt;/</a:t>
            </a:r>
            <a:r>
              <a:rPr lang="en-GB" sz="2100" b="1" i="1" dirty="0">
                <a:solidFill>
                  <a:srgbClr val="3F7F7F"/>
                </a:solidFill>
                <a:latin typeface="Courier New" panose="02070309020205020404" pitchFamily="49" charset="0"/>
              </a:rPr>
              <a:t>class</a:t>
            </a:r>
            <a:r>
              <a:rPr lang="en-GB" sz="2100" b="1" i="1" dirty="0">
                <a:solidFill>
                  <a:srgbClr val="008080"/>
                </a:solidFill>
                <a:latin typeface="Courier New" panose="02070309020205020404" pitchFamily="49" charset="0"/>
              </a:rPr>
              <a:t>&gt;</a:t>
            </a:r>
          </a:p>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classes</a:t>
            </a:r>
            <a:r>
              <a:rPr lang="en-GB" sz="2100" b="1" dirty="0">
                <a:solidFill>
                  <a:srgbClr val="008080"/>
                </a:solidFill>
                <a:latin typeface="Courier New" panose="02070309020205020404" pitchFamily="49" charset="0"/>
              </a:rPr>
              <a:t>&gt;</a:t>
            </a:r>
          </a:p>
          <a:p>
            <a:r>
              <a:rPr lang="en-GB" sz="2100" b="1" dirty="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test</a:t>
            </a:r>
            <a:r>
              <a:rPr lang="en-GB" sz="2100" b="1" dirty="0">
                <a:solidFill>
                  <a:srgbClr val="008080"/>
                </a:solidFill>
                <a:latin typeface="Courier New" panose="02070309020205020404" pitchFamily="49" charset="0"/>
              </a:rPr>
              <a:t>&gt;</a:t>
            </a:r>
          </a:p>
          <a:p>
            <a:r>
              <a:rPr lang="en-GB" sz="2100" b="1" dirty="0" smtClean="0">
                <a:solidFill>
                  <a:srgbClr val="008080"/>
                </a:solidFill>
                <a:latin typeface="Courier New" panose="02070309020205020404" pitchFamily="49" charset="0"/>
              </a:rPr>
              <a:t>&lt;/</a:t>
            </a:r>
            <a:r>
              <a:rPr lang="en-GB" sz="2100" b="1" dirty="0">
                <a:solidFill>
                  <a:srgbClr val="3F7F7F"/>
                </a:solidFill>
                <a:latin typeface="Courier New" panose="02070309020205020404" pitchFamily="49" charset="0"/>
              </a:rPr>
              <a:t>suite</a:t>
            </a:r>
            <a:r>
              <a:rPr lang="en-GB" sz="2100" b="1" dirty="0">
                <a:solidFill>
                  <a:srgbClr val="008080"/>
                </a:solidFill>
                <a:latin typeface="Courier New" panose="02070309020205020404" pitchFamily="49" charset="0"/>
              </a:rPr>
              <a:t>&gt;</a:t>
            </a:r>
            <a:endParaRPr lang="en-GB" sz="2100" b="1" dirty="0"/>
          </a:p>
        </p:txBody>
      </p:sp>
    </p:spTree>
    <p:extLst>
      <p:ext uri="{BB962C8B-B14F-4D97-AF65-F5344CB8AC3E}">
        <p14:creationId xmlns:p14="http://schemas.microsoft.com/office/powerpoint/2010/main" val="311645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4400" y="5392429"/>
            <a:ext cx="3991707" cy="884157"/>
          </a:xfrm>
          <a:prstGeom prst="rect">
            <a:avLst/>
          </a:prstGeom>
        </p:spPr>
      </p:pic>
      <p:sp>
        <p:nvSpPr>
          <p:cNvPr id="3" name="Title 2"/>
          <p:cNvSpPr>
            <a:spLocks noGrp="1"/>
          </p:cNvSpPr>
          <p:nvPr>
            <p:ph type="title"/>
          </p:nvPr>
        </p:nvSpPr>
        <p:spPr/>
        <p:txBody>
          <a:bodyPr>
            <a:normAutofit fontScale="90000"/>
          </a:bodyPr>
          <a:lstStyle/>
          <a:p>
            <a:r>
              <a:rPr lang="en-GB" dirty="0" err="1" smtClean="0"/>
              <a:t>TestNG</a:t>
            </a:r>
            <a:r>
              <a:rPr lang="en-GB" dirty="0" smtClean="0"/>
              <a:t> – Setup Method</a:t>
            </a:r>
            <a:endParaRPr lang="en-GB" dirty="0"/>
          </a:p>
        </p:txBody>
      </p:sp>
      <p:sp>
        <p:nvSpPr>
          <p:cNvPr id="4" name="Rectangle 3"/>
          <p:cNvSpPr/>
          <p:nvPr/>
        </p:nvSpPr>
        <p:spPr>
          <a:xfrm>
            <a:off x="414000" y="1929600"/>
            <a:ext cx="10013677" cy="2862322"/>
          </a:xfrm>
          <a:prstGeom prst="rect">
            <a:avLst/>
          </a:prstGeom>
          <a:solidFill>
            <a:schemeClr val="bg2">
              <a:lumMod val="90000"/>
            </a:schemeClr>
          </a:solidFill>
        </p:spPr>
        <p:txBody>
          <a:bodyPr wrap="square">
            <a:spAutoFit/>
          </a:bodyPr>
          <a:lstStyle/>
          <a:p>
            <a:r>
              <a:rPr lang="en-GB" sz="2000" b="1" dirty="0">
                <a:solidFill>
                  <a:srgbClr val="646464"/>
                </a:solidFill>
                <a:latin typeface="Courier New" panose="02070309020205020404" pitchFamily="49" charset="0"/>
              </a:rPr>
              <a:t>@</a:t>
            </a:r>
            <a:r>
              <a:rPr lang="en-GB" sz="2000" b="1" dirty="0" err="1">
                <a:solidFill>
                  <a:srgbClr val="646464"/>
                </a:solidFill>
                <a:latin typeface="Courier New" panose="02070309020205020404" pitchFamily="49" charset="0"/>
              </a:rPr>
              <a:t>BeforeTest</a:t>
            </a:r>
            <a:endParaRPr lang="en-GB" sz="2000" b="1" dirty="0">
              <a:solidFill>
                <a:srgbClr val="646464"/>
              </a:solidFill>
              <a:latin typeface="Courier New" panose="02070309020205020404" pitchFamily="49" charset="0"/>
            </a:endParaRPr>
          </a:p>
          <a:p>
            <a:r>
              <a:rPr lang="en-GB" sz="2000" b="1" dirty="0">
                <a:solidFill>
                  <a:srgbClr val="646464"/>
                </a:solidFill>
                <a:latin typeface="Courier New" panose="02070309020205020404" pitchFamily="49" charset="0"/>
              </a:rPr>
              <a:t>@Parameters</a:t>
            </a:r>
            <a:r>
              <a:rPr lang="en-GB" sz="2000" b="1" dirty="0">
                <a:solidFill>
                  <a:srgbClr val="000000"/>
                </a:solidFill>
                <a:latin typeface="Courier New" panose="02070309020205020404" pitchFamily="49" charset="0"/>
              </a:rPr>
              <a:t>(</a:t>
            </a:r>
            <a:r>
              <a:rPr lang="en-GB" sz="2000" b="1" dirty="0">
                <a:solidFill>
                  <a:srgbClr val="2A00FF"/>
                </a:solidFill>
                <a:latin typeface="Courier New" panose="02070309020205020404" pitchFamily="49" charset="0"/>
              </a:rPr>
              <a:t>"browser"</a:t>
            </a:r>
            <a:r>
              <a:rPr lang="en-GB" sz="2000" b="1" dirty="0">
                <a:solidFill>
                  <a:srgbClr val="000000"/>
                </a:solidFill>
                <a:latin typeface="Courier New" panose="02070309020205020404" pitchFamily="49" charset="0"/>
              </a:rPr>
              <a:t>)</a:t>
            </a:r>
          </a:p>
          <a:p>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setup(String </a:t>
            </a:r>
            <a:r>
              <a:rPr lang="en-GB" sz="2000" b="1" dirty="0">
                <a:solidFill>
                  <a:srgbClr val="6A3E3E"/>
                </a:solidFill>
                <a:latin typeface="Courier New" panose="02070309020205020404" pitchFamily="49" charset="0"/>
              </a:rPr>
              <a:t>browser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throws</a:t>
            </a:r>
            <a:r>
              <a:rPr lang="en-GB" sz="2000" b="1" dirty="0">
                <a:solidFill>
                  <a:srgbClr val="000000"/>
                </a:solidFill>
                <a:latin typeface="Courier New" panose="02070309020205020404" pitchFamily="49" charset="0"/>
              </a:rPr>
              <a:t> Exception {</a:t>
            </a:r>
          </a:p>
          <a:p>
            <a:r>
              <a:rPr lang="en-GB" sz="2000" b="1" dirty="0">
                <a:solidFill>
                  <a:srgbClr val="7F0055"/>
                </a:solidFill>
                <a:latin typeface="Courier New" panose="02070309020205020404" pitchFamily="49" charset="0"/>
              </a:rPr>
              <a:t>if</a:t>
            </a:r>
            <a:r>
              <a:rPr lang="en-GB" sz="2000" b="1" dirty="0">
                <a:solidFill>
                  <a:srgbClr val="000000"/>
                </a:solidFill>
                <a:latin typeface="Courier New" panose="02070309020205020404" pitchFamily="49" charset="0"/>
              </a:rPr>
              <a:t> (</a:t>
            </a:r>
            <a:r>
              <a:rPr lang="en-GB" sz="2000" b="1" dirty="0" err="1">
                <a:solidFill>
                  <a:srgbClr val="6A3E3E"/>
                </a:solidFill>
                <a:latin typeface="Courier New" panose="02070309020205020404" pitchFamily="49" charset="0"/>
              </a:rPr>
              <a:t>browser</a:t>
            </a:r>
            <a:r>
              <a:rPr lang="en-GB" sz="2000" b="1" dirty="0" err="1">
                <a:solidFill>
                  <a:srgbClr val="000000"/>
                </a:solidFill>
                <a:latin typeface="Courier New" panose="02070309020205020404" pitchFamily="49" charset="0"/>
              </a:rPr>
              <a:t>.equalsIgnoreCase</a:t>
            </a:r>
            <a:r>
              <a:rPr lang="en-GB" sz="2000" b="1" dirty="0">
                <a:solidFill>
                  <a:srgbClr val="000000"/>
                </a:solidFill>
                <a:latin typeface="Courier New" panose="02070309020205020404" pitchFamily="49" charset="0"/>
              </a:rPr>
              <a:t>(</a:t>
            </a:r>
            <a:r>
              <a:rPr lang="en-GB" sz="2000" b="1" dirty="0">
                <a:solidFill>
                  <a:srgbClr val="2A00FF"/>
                </a:solidFill>
                <a:latin typeface="Courier New" panose="02070309020205020404" pitchFamily="49" charset="0"/>
              </a:rPr>
              <a:t>"</a:t>
            </a:r>
            <a:r>
              <a:rPr lang="en-GB" sz="2000" b="1" dirty="0" err="1">
                <a:solidFill>
                  <a:srgbClr val="2A00FF"/>
                </a:solidFill>
                <a:latin typeface="Courier New" panose="02070309020205020404" pitchFamily="49" charset="0"/>
              </a:rPr>
              <a:t>firefox</a:t>
            </a:r>
            <a:r>
              <a:rPr lang="en-GB" sz="2000" b="1" dirty="0">
                <a:solidFill>
                  <a:srgbClr val="2A00FF"/>
                </a:solidFill>
                <a:latin typeface="Courier New" panose="02070309020205020404" pitchFamily="49" charset="0"/>
              </a:rPr>
              <a:t>"</a:t>
            </a:r>
            <a:r>
              <a:rPr lang="en-GB" sz="2000" b="1" dirty="0">
                <a:solidFill>
                  <a:srgbClr val="000000"/>
                </a:solidFill>
                <a:latin typeface="Courier New" panose="02070309020205020404" pitchFamily="49" charset="0"/>
              </a:rPr>
              <a:t>)) {</a:t>
            </a:r>
          </a:p>
          <a:p>
            <a:r>
              <a:rPr lang="en-GB" sz="2000" b="1" dirty="0" err="1">
                <a:solidFill>
                  <a:srgbClr val="000000"/>
                </a:solidFill>
                <a:latin typeface="Courier New" panose="02070309020205020404" pitchFamily="49" charset="0"/>
              </a:rPr>
              <a:t>System.</a:t>
            </a:r>
            <a:r>
              <a:rPr lang="en-GB" sz="2000" b="1" i="1" dirty="0" err="1">
                <a:solidFill>
                  <a:srgbClr val="000000"/>
                </a:solidFill>
                <a:latin typeface="Courier New" panose="02070309020205020404" pitchFamily="49" charset="0"/>
              </a:rPr>
              <a:t>setProperty</a:t>
            </a:r>
            <a:r>
              <a:rPr lang="en-GB" sz="2000" b="1" i="1" dirty="0">
                <a:solidFill>
                  <a:srgbClr val="000000"/>
                </a:solidFill>
                <a:latin typeface="Courier New" panose="02070309020205020404" pitchFamily="49" charset="0"/>
              </a:rPr>
              <a:t>(</a:t>
            </a:r>
            <a:r>
              <a:rPr lang="en-GB" sz="2000" b="1" i="1" dirty="0">
                <a:solidFill>
                  <a:srgbClr val="2A00FF"/>
                </a:solidFill>
                <a:latin typeface="Courier New" panose="02070309020205020404" pitchFamily="49" charset="0"/>
              </a:rPr>
              <a:t>"</a:t>
            </a:r>
            <a:r>
              <a:rPr lang="en-GB" sz="2000" b="1" i="1" dirty="0" err="1">
                <a:solidFill>
                  <a:srgbClr val="2A00FF"/>
                </a:solidFill>
                <a:latin typeface="Courier New" panose="02070309020205020404" pitchFamily="49" charset="0"/>
              </a:rPr>
              <a:t>webdriver.gecko.driver</a:t>
            </a:r>
            <a:r>
              <a:rPr lang="en-GB" sz="2000" b="1" i="1" dirty="0">
                <a:solidFill>
                  <a:srgbClr val="2A00FF"/>
                </a:solidFill>
                <a:latin typeface="Courier New" panose="02070309020205020404" pitchFamily="49" charset="0"/>
              </a:rPr>
              <a:t>"</a:t>
            </a:r>
            <a:r>
              <a:rPr lang="en-GB" sz="2000" b="1" i="1" dirty="0">
                <a:solidFill>
                  <a:srgbClr val="000000"/>
                </a:solidFill>
                <a:latin typeface="Courier New" panose="02070309020205020404" pitchFamily="49" charset="0"/>
              </a:rPr>
              <a:t>,</a:t>
            </a:r>
          </a:p>
          <a:p>
            <a:r>
              <a:rPr lang="en-GB" sz="2000" b="1" dirty="0">
                <a:solidFill>
                  <a:srgbClr val="2A00FF"/>
                </a:solidFill>
                <a:latin typeface="Courier New" panose="02070309020205020404" pitchFamily="49" charset="0"/>
              </a:rPr>
              <a:t>"C:\\Users\\ewomack\\Desktop\\java\\selenium\\geckodriver.exe"</a:t>
            </a:r>
            <a:r>
              <a:rPr lang="en-GB" sz="2000" b="1" dirty="0">
                <a:solidFill>
                  <a:srgbClr val="000000"/>
                </a:solidFill>
                <a:latin typeface="Courier New" panose="02070309020205020404" pitchFamily="49" charset="0"/>
              </a:rPr>
              <a:t>);</a:t>
            </a:r>
          </a:p>
          <a:p>
            <a:r>
              <a:rPr lang="en-GB" sz="2000" b="1" i="1" dirty="0">
                <a:solidFill>
                  <a:srgbClr val="0000C0"/>
                </a:solidFill>
                <a:latin typeface="Courier New" panose="02070309020205020404" pitchFamily="49" charset="0"/>
              </a:rPr>
              <a:t>driver</a:t>
            </a:r>
            <a:r>
              <a:rPr lang="en-GB" sz="2000" b="1" i="1" dirty="0">
                <a:solidFill>
                  <a:srgbClr val="000000"/>
                </a:solidFill>
                <a:latin typeface="Courier New" panose="02070309020205020404" pitchFamily="49" charset="0"/>
              </a:rPr>
              <a:t> = </a:t>
            </a:r>
            <a:r>
              <a:rPr lang="en-GB" sz="2000" b="1" i="1" dirty="0">
                <a:solidFill>
                  <a:srgbClr val="7F0055"/>
                </a:solidFill>
                <a:latin typeface="Courier New" panose="02070309020205020404" pitchFamily="49" charset="0"/>
              </a:rPr>
              <a:t>new</a:t>
            </a:r>
            <a:r>
              <a:rPr lang="en-GB" sz="2000" b="1" i="1" dirty="0">
                <a:solidFill>
                  <a:srgbClr val="000000"/>
                </a:solidFill>
                <a:latin typeface="Courier New" panose="02070309020205020404" pitchFamily="49" charset="0"/>
              </a:rPr>
              <a:t> </a:t>
            </a:r>
            <a:r>
              <a:rPr lang="en-GB" sz="2000" b="1" i="1" dirty="0" err="1">
                <a:solidFill>
                  <a:srgbClr val="000000"/>
                </a:solidFill>
                <a:latin typeface="Courier New" panose="02070309020205020404" pitchFamily="49" charset="0"/>
              </a:rPr>
              <a:t>FirefoxDriver</a:t>
            </a:r>
            <a:r>
              <a:rPr lang="en-GB" sz="2000" b="1" i="1" dirty="0">
                <a:solidFill>
                  <a:srgbClr val="000000"/>
                </a:solidFill>
                <a:latin typeface="Courier New" panose="02070309020205020404" pitchFamily="49" charset="0"/>
              </a:rPr>
              <a:t>();</a:t>
            </a:r>
          </a:p>
          <a:p>
            <a:r>
              <a:rPr lang="en-GB" sz="2000" b="1" dirty="0" smtClean="0">
                <a:solidFill>
                  <a:srgbClr val="000000"/>
                </a:solidFill>
                <a:latin typeface="Courier New" panose="02070309020205020404" pitchFamily="49" charset="0"/>
              </a:rPr>
              <a:t>}</a:t>
            </a:r>
          </a:p>
          <a:p>
            <a:r>
              <a:rPr lang="en-GB" sz="2000" b="1" dirty="0">
                <a:solidFill>
                  <a:srgbClr val="000000"/>
                </a:solidFill>
                <a:latin typeface="Courier New" panose="02070309020205020404" pitchFamily="49" charset="0"/>
              </a:rPr>
              <a:t>}</a:t>
            </a:r>
            <a:endParaRPr lang="en-GB" sz="1200" b="1" dirty="0"/>
          </a:p>
        </p:txBody>
      </p:sp>
      <p:pic>
        <p:nvPicPr>
          <p:cNvPr id="5" name="Picture 4"/>
          <p:cNvPicPr>
            <a:picLocks noChangeAspect="1"/>
          </p:cNvPicPr>
          <p:nvPr/>
        </p:nvPicPr>
        <p:blipFill>
          <a:blip r:embed="rId4"/>
          <a:stretch>
            <a:fillRect/>
          </a:stretch>
        </p:blipFill>
        <p:spPr>
          <a:xfrm>
            <a:off x="5805572" y="4054111"/>
            <a:ext cx="6013228" cy="2422289"/>
          </a:xfrm>
          <a:prstGeom prst="rect">
            <a:avLst/>
          </a:prstGeom>
        </p:spPr>
      </p:pic>
    </p:spTree>
    <p:extLst>
      <p:ext uri="{BB962C8B-B14F-4D97-AF65-F5344CB8AC3E}">
        <p14:creationId xmlns:p14="http://schemas.microsoft.com/office/powerpoint/2010/main" val="113694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972406"/>
            <a:ext cx="9126000" cy="626400"/>
          </a:xfrm>
        </p:spPr>
        <p:txBody>
          <a:bodyPr>
            <a:normAutofit fontScale="90000"/>
          </a:bodyPr>
          <a:lstStyle/>
          <a:p>
            <a:r>
              <a:rPr lang="en-GB" dirty="0" smtClean="0"/>
              <a:t>Output</a:t>
            </a:r>
            <a:endParaRPr lang="en-GB" dirty="0"/>
          </a:p>
        </p:txBody>
      </p:sp>
      <p:pic>
        <p:nvPicPr>
          <p:cNvPr id="6" name="Picture 5"/>
          <p:cNvPicPr>
            <a:picLocks noChangeAspect="1"/>
          </p:cNvPicPr>
          <p:nvPr/>
        </p:nvPicPr>
        <p:blipFill>
          <a:blip r:embed="rId3"/>
          <a:stretch>
            <a:fillRect/>
          </a:stretch>
        </p:blipFill>
        <p:spPr>
          <a:xfrm>
            <a:off x="1782946" y="3766436"/>
            <a:ext cx="7817824" cy="1137138"/>
          </a:xfrm>
          <a:prstGeom prst="rect">
            <a:avLst/>
          </a:prstGeom>
        </p:spPr>
      </p:pic>
      <p:pic>
        <p:nvPicPr>
          <p:cNvPr id="7" name="Picture 6"/>
          <p:cNvPicPr>
            <a:picLocks noChangeAspect="1"/>
          </p:cNvPicPr>
          <p:nvPr/>
        </p:nvPicPr>
        <p:blipFill>
          <a:blip r:embed="rId4"/>
          <a:stretch>
            <a:fillRect/>
          </a:stretch>
        </p:blipFill>
        <p:spPr>
          <a:xfrm>
            <a:off x="414000" y="1982701"/>
            <a:ext cx="9949816" cy="626117"/>
          </a:xfrm>
          <a:prstGeom prst="rect">
            <a:avLst/>
          </a:prstGeom>
        </p:spPr>
      </p:pic>
    </p:spTree>
    <p:extLst>
      <p:ext uri="{BB962C8B-B14F-4D97-AF65-F5344CB8AC3E}">
        <p14:creationId xmlns:p14="http://schemas.microsoft.com/office/powerpoint/2010/main" val="263608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Install </a:t>
            </a:r>
            <a:r>
              <a:rPr lang="en-GB" dirty="0" err="1" smtClean="0"/>
              <a:t>TestNG</a:t>
            </a:r>
            <a:endParaRPr lang="en-GB" dirty="0" smtClean="0"/>
          </a:p>
          <a:p>
            <a:r>
              <a:rPr lang="en-GB" dirty="0" smtClean="0"/>
              <a:t>Implement cross browser functional testing into a </a:t>
            </a:r>
            <a:r>
              <a:rPr lang="en-GB" smtClean="0"/>
              <a:t>previous exercise.</a:t>
            </a:r>
          </a:p>
        </p:txBody>
      </p:sp>
      <p:sp>
        <p:nvSpPr>
          <p:cNvPr id="3" name="Title 2"/>
          <p:cNvSpPr>
            <a:spLocks noGrp="1"/>
          </p:cNvSpPr>
          <p:nvPr>
            <p:ph type="title"/>
          </p:nvPr>
        </p:nvSpPr>
        <p:spPr/>
        <p:txBody>
          <a:bodyPr>
            <a:normAutofit fontScale="90000"/>
          </a:bodyPr>
          <a:lstStyle/>
          <a:p>
            <a:r>
              <a:rPr lang="en-GB" dirty="0" smtClean="0"/>
              <a:t>Exercise</a:t>
            </a:r>
            <a:endParaRPr lang="en-GB" dirty="0"/>
          </a:p>
        </p:txBody>
      </p:sp>
    </p:spTree>
    <p:extLst>
      <p:ext uri="{BB962C8B-B14F-4D97-AF65-F5344CB8AC3E}">
        <p14:creationId xmlns:p14="http://schemas.microsoft.com/office/powerpoint/2010/main" val="1728086066"/>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9108</TotalTime>
  <Words>555</Words>
  <Application>Microsoft Office PowerPoint</Application>
  <PresentationFormat>Widescreen</PresentationFormat>
  <Paragraphs>90</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Segoe UI</vt:lpstr>
      <vt:lpstr>Segoe UI Light</vt:lpstr>
      <vt:lpstr>PPM Courseware Slides</vt:lpstr>
      <vt:lpstr>Cross Browser Testing</vt:lpstr>
      <vt:lpstr>PURPOSE</vt:lpstr>
      <vt:lpstr>What is Cross browser testing?</vt:lpstr>
      <vt:lpstr>TestNG</vt:lpstr>
      <vt:lpstr>Installing TestNG</vt:lpstr>
      <vt:lpstr>TestNG – testng.xml</vt:lpstr>
      <vt:lpstr>TestNG – Setup Method</vt:lpstr>
      <vt:lpstr>Output</vt:lpstr>
      <vt:lpstr>Exercise</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Womack, Elliot</cp:lastModifiedBy>
  <cp:revision>160</cp:revision>
  <dcterms:created xsi:type="dcterms:W3CDTF">2017-01-16T15:28:50Z</dcterms:created>
  <dcterms:modified xsi:type="dcterms:W3CDTF">2017-03-27T11:58:07Z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