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9"/>
  </p:notesMasterIdLst>
  <p:handoutMasterIdLst>
    <p:handoutMasterId r:id="rId10"/>
  </p:handoutMasterIdLst>
  <p:sldIdLst>
    <p:sldId id="256" r:id="rId2"/>
    <p:sldId id="269" r:id="rId3"/>
    <p:sldId id="268" r:id="rId4"/>
    <p:sldId id="336" r:id="rId5"/>
    <p:sldId id="337" r:id="rId6"/>
    <p:sldId id="338" r:id="rId7"/>
    <p:sldId id="339" r:id="rId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3E0F5965-1D2F-42CB-A89B-0059A002DB6A}">
          <p14:sldIdLst>
            <p14:sldId id="256"/>
            <p14:sldId id="269"/>
            <p14:sldId id="268"/>
            <p14:sldId id="336"/>
            <p14:sldId id="337"/>
            <p14:sldId id="338"/>
            <p14:sldId id="3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64933" autoAdjust="0"/>
  </p:normalViewPr>
  <p:slideViewPr>
    <p:cSldViewPr snapToGrid="0">
      <p:cViewPr varScale="1">
        <p:scale>
          <a:sx n="52" d="100"/>
          <a:sy n="52" d="100"/>
        </p:scale>
        <p:origin x="90" y="168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102"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As of writing this the current</a:t>
            </a:r>
            <a:r>
              <a:rPr lang="en-GB" baseline="0" dirty="0" smtClean="0"/>
              <a:t> browsers that implement the interface are:</a:t>
            </a:r>
          </a:p>
          <a:p>
            <a:r>
              <a:rPr lang="en-GB" baseline="0" dirty="0" smtClean="0"/>
              <a:t>Chrome, Edge, </a:t>
            </a:r>
            <a:r>
              <a:rPr lang="en-GB" baseline="0" dirty="0" err="1" smtClean="0"/>
              <a:t>EventFiring</a:t>
            </a:r>
            <a:r>
              <a:rPr lang="en-GB" baseline="0" dirty="0" smtClean="0"/>
              <a:t>, Firefox, IE, Opera, Remote, Safari</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3</a:t>
            </a:fld>
            <a:endParaRPr dirty="0"/>
          </a:p>
        </p:txBody>
      </p:sp>
    </p:spTree>
    <p:extLst>
      <p:ext uri="{BB962C8B-B14F-4D97-AF65-F5344CB8AC3E}">
        <p14:creationId xmlns:p14="http://schemas.microsoft.com/office/powerpoint/2010/main" val="32987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On point #2, e.g. a page loads and puts a border on a button, if it’s failed you could then execute the JS that</a:t>
            </a:r>
            <a:r>
              <a:rPr lang="en-GB" baseline="0" dirty="0" smtClean="0"/>
              <a:t> was supposed to do the border, if it fails again then you have some more information to go away on what might not be working (probably the JS in this case), whilst if it worked when you manually executed the JS you know the JS isn’t executing correctly.</a:t>
            </a:r>
          </a:p>
          <a:p>
            <a:endParaRPr lang="en-GB" baseline="0" dirty="0" smtClean="0"/>
          </a:p>
          <a:p>
            <a:r>
              <a:rPr lang="en-GB" baseline="0" dirty="0" smtClean="0"/>
              <a:t>Point #1– </a:t>
            </a:r>
            <a:r>
              <a:rPr lang="en-GB" baseline="0" dirty="0" err="1" smtClean="0"/>
              <a:t>Seleniums</a:t>
            </a:r>
            <a:r>
              <a:rPr lang="en-GB" baseline="0" dirty="0" smtClean="0"/>
              <a:t> API will return empty strings if you attempt to find a hidden/not displayed element. Executing </a:t>
            </a:r>
            <a:r>
              <a:rPr lang="en-GB" baseline="0" dirty="0" err="1" smtClean="0"/>
              <a:t>javascript</a:t>
            </a:r>
            <a:r>
              <a:rPr lang="en-GB" baseline="0" dirty="0" smtClean="0"/>
              <a:t> can bypass this.</a:t>
            </a:r>
          </a:p>
          <a:p>
            <a:r>
              <a:rPr lang="en-GB" baseline="0" dirty="0" smtClean="0"/>
              <a:t>There’s a bunch of stuff that the API can’t do that you might need to do, such as a lot of HTML5 functionality, since the API doesn’t support the majority of it.</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957657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Selenium</a:t>
            </a:r>
            <a:br>
              <a:rPr lang="en-GB" dirty="0" smtClean="0"/>
            </a:br>
            <a:r>
              <a:rPr lang="en-GB" dirty="0" smtClean="0"/>
              <a:t>Executing JavaScript</a:t>
            </a:r>
            <a:endParaRPr lang="en-GB" dirty="0"/>
          </a:p>
        </p:txBody>
      </p:sp>
      <p:sp>
        <p:nvSpPr>
          <p:cNvPr id="3" name="Subtitle 2"/>
          <p:cNvSpPr>
            <a:spLocks noGrp="1"/>
          </p:cNvSpPr>
          <p:nvPr>
            <p:ph type="subTitle" idx="1"/>
          </p:nvPr>
        </p:nvSpPr>
        <p:spPr/>
        <p:txBody>
          <a:bodyPr/>
          <a:lstStyle/>
          <a:p>
            <a:r>
              <a:rPr lang="en-GB" dirty="0"/>
              <a:t>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5991" r="25991"/>
          <a:stretch>
            <a:fillRect/>
          </a:stretch>
        </p:blipFill>
        <p:spPr>
          <a:xfrm>
            <a:off x="0" y="0"/>
            <a:ext cx="4699322" cy="6858000"/>
          </a:xfrm>
        </p:spPr>
      </p:pic>
      <p:sp>
        <p:nvSpPr>
          <p:cNvPr id="3" name="Content Placeholder 2"/>
          <p:cNvSpPr>
            <a:spLocks noGrp="1"/>
          </p:cNvSpPr>
          <p:nvPr>
            <p:ph sz="quarter" idx="16"/>
          </p:nvPr>
        </p:nvSpPr>
        <p:spPr/>
        <p:txBody>
          <a:bodyPr>
            <a:normAutofit/>
          </a:bodyPr>
          <a:lstStyle/>
          <a:p>
            <a:r>
              <a:rPr lang="en-GB" dirty="0" smtClean="0"/>
              <a:t>To learn how to execute JavaScript into your WebDriver</a:t>
            </a:r>
            <a:endParaRPr lang="en-GB" dirty="0"/>
          </a:p>
        </p:txBody>
      </p:sp>
      <p:sp>
        <p:nvSpPr>
          <p:cNvPr id="4" name="Title 3"/>
          <p:cNvSpPr>
            <a:spLocks noGrp="1"/>
          </p:cNvSpPr>
          <p:nvPr>
            <p:ph type="title"/>
          </p:nvPr>
        </p:nvSpPr>
        <p:spPr/>
        <p:txBody>
          <a:bodyPr/>
          <a:lstStyle/>
          <a:p>
            <a:r>
              <a:rPr lang="en-GB" dirty="0" smtClean="0"/>
              <a:t>PURPOSE</a:t>
            </a:r>
            <a:endParaRPr lang="en-GB" dirty="0"/>
          </a:p>
        </p:txBody>
      </p:sp>
    </p:spTree>
    <p:extLst>
      <p:ext uri="{BB962C8B-B14F-4D97-AF65-F5344CB8AC3E}">
        <p14:creationId xmlns:p14="http://schemas.microsoft.com/office/powerpoint/2010/main" val="24929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72406"/>
            <a:ext cx="9126000" cy="626400"/>
          </a:xfrm>
        </p:spPr>
        <p:txBody>
          <a:bodyPr>
            <a:normAutofit fontScale="90000"/>
          </a:bodyPr>
          <a:lstStyle/>
          <a:p>
            <a:r>
              <a:rPr lang="en-GB" dirty="0" smtClean="0"/>
              <a:t>Executing JS into your Driver</a:t>
            </a:r>
            <a:endParaRPr lang="en-GB" dirty="0"/>
          </a:p>
        </p:txBody>
      </p:sp>
      <p:sp>
        <p:nvSpPr>
          <p:cNvPr id="4" name="Rectangle 3"/>
          <p:cNvSpPr/>
          <p:nvPr/>
        </p:nvSpPr>
        <p:spPr>
          <a:xfrm>
            <a:off x="5209674" y="1598806"/>
            <a:ext cx="6617369" cy="1815882"/>
          </a:xfrm>
          <a:prstGeom prst="rect">
            <a:avLst/>
          </a:prstGeom>
          <a:solidFill>
            <a:schemeClr val="tx1">
              <a:lumMod val="25000"/>
              <a:lumOff val="75000"/>
            </a:schemeClr>
          </a:solidFill>
        </p:spPr>
        <p:txBody>
          <a:bodyPr wrap="square">
            <a:spAutoFit/>
          </a:bodyPr>
          <a:lstStyle/>
          <a:p>
            <a:r>
              <a:rPr lang="en-GB" sz="1400" b="1" dirty="0" smtClean="0">
                <a:solidFill>
                  <a:srgbClr val="000000"/>
                </a:solidFill>
                <a:latin typeface="Courier New" panose="02070309020205020404" pitchFamily="49" charset="0"/>
              </a:rPr>
              <a:t>WebDriver </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AnyDriverYouWant</a:t>
            </a:r>
            <a:r>
              <a:rPr lang="en-GB" sz="1400" b="1" dirty="0">
                <a:solidFill>
                  <a:srgbClr val="000000"/>
                </a:solidFill>
                <a:latin typeface="Courier New" panose="02070309020205020404" pitchFamily="49" charset="0"/>
              </a:rPr>
              <a:t>();</a:t>
            </a:r>
          </a:p>
          <a:p>
            <a:r>
              <a:rPr lang="en-GB" sz="1400" b="1" dirty="0">
                <a:solidFill>
                  <a:srgbClr val="7F0055"/>
                </a:solidFill>
                <a:latin typeface="Courier New" panose="02070309020205020404" pitchFamily="49" charset="0"/>
              </a:rPr>
              <a:t>if</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 </a:t>
            </a:r>
            <a:r>
              <a:rPr lang="en-GB" sz="1400" b="1" dirty="0" err="1">
                <a:solidFill>
                  <a:srgbClr val="7F0055"/>
                </a:solidFill>
                <a:latin typeface="Courier New" panose="02070309020205020404" pitchFamily="49" charset="0"/>
              </a:rPr>
              <a:t>instanceof</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JavascriptExecutor</a:t>
            </a:r>
            <a:r>
              <a:rPr lang="en-GB" sz="1400" b="1" dirty="0">
                <a:solidFill>
                  <a:srgbClr val="000000"/>
                </a:solidFill>
                <a:latin typeface="Courier New" panose="02070309020205020404" pitchFamily="49" charset="0"/>
              </a:rPr>
              <a:t>) {</a:t>
            </a:r>
          </a:p>
          <a:p>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JavascriptExecutor</a:t>
            </a:r>
            <a:r>
              <a:rPr lang="en-GB" sz="1400" b="1" dirty="0">
                <a:solidFill>
                  <a:srgbClr val="000000"/>
                </a:solidFill>
                <a:latin typeface="Courier New" panose="02070309020205020404" pitchFamily="49" charset="0"/>
              </a:rPr>
              <a:t>)</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a:t>
            </a:r>
            <a:r>
              <a:rPr lang="en-GB" sz="1400" b="1" dirty="0" err="1">
                <a:solidFill>
                  <a:srgbClr val="000000"/>
                </a:solidFill>
                <a:latin typeface="Courier New" panose="02070309020205020404" pitchFamily="49" charset="0"/>
              </a:rPr>
              <a:t>executeScript</a:t>
            </a:r>
            <a:r>
              <a:rPr lang="en-GB" sz="1400" b="1" dirty="0">
                <a:solidFill>
                  <a:srgbClr val="000000"/>
                </a:solidFill>
                <a:latin typeface="Courier New" panose="02070309020205020404" pitchFamily="49" charset="0"/>
              </a:rPr>
              <a:t>(</a:t>
            </a:r>
            <a:r>
              <a:rPr lang="en-GB" sz="1400" b="1" dirty="0">
                <a:solidFill>
                  <a:srgbClr val="2A00FF"/>
                </a:solidFill>
                <a:latin typeface="Courier New" panose="02070309020205020404" pitchFamily="49" charset="0"/>
              </a:rPr>
              <a:t>"</a:t>
            </a:r>
            <a:r>
              <a:rPr lang="en-GB" sz="1400" b="1" dirty="0" err="1">
                <a:solidFill>
                  <a:srgbClr val="2A00FF"/>
                </a:solidFill>
                <a:latin typeface="Courier New" panose="02070309020205020404" pitchFamily="49" charset="0"/>
              </a:rPr>
              <a:t>yourScript</a:t>
            </a:r>
            <a:r>
              <a:rPr lang="en-GB" sz="1400" b="1" dirty="0">
                <a:solidFill>
                  <a:srgbClr val="2A00FF"/>
                </a:solidFill>
                <a:latin typeface="Courier New" panose="02070309020205020404" pitchFamily="49" charset="0"/>
              </a:rPr>
              <a:t>();"</a:t>
            </a:r>
            <a:r>
              <a:rPr lang="en-GB" sz="1400" b="1" dirty="0">
                <a:solidFill>
                  <a:srgbClr val="000000"/>
                </a:solidFill>
                <a:latin typeface="Courier New" panose="02070309020205020404" pitchFamily="49" charset="0"/>
              </a:rPr>
              <a:t>);</a:t>
            </a:r>
          </a:p>
          <a:p>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else</a:t>
            </a:r>
            <a:r>
              <a:rPr lang="en-GB" sz="1400" b="1" dirty="0">
                <a:solidFill>
                  <a:srgbClr val="000000"/>
                </a:solidFill>
                <a:latin typeface="Courier New" panose="02070309020205020404" pitchFamily="49" charset="0"/>
              </a:rPr>
              <a:t> {</a:t>
            </a:r>
          </a:p>
          <a:p>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throw</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IllegalStateException</a:t>
            </a:r>
            <a:r>
              <a:rPr lang="en-GB" sz="1400" b="1" dirty="0">
                <a:solidFill>
                  <a:srgbClr val="000000"/>
                </a:solidFill>
                <a:latin typeface="Courier New" panose="02070309020205020404" pitchFamily="49" charset="0"/>
              </a:rPr>
              <a:t>(</a:t>
            </a:r>
            <a:r>
              <a:rPr lang="en-GB" sz="1400" b="1" dirty="0">
                <a:solidFill>
                  <a:srgbClr val="2A00FF"/>
                </a:solidFill>
                <a:latin typeface="Courier New" panose="02070309020205020404" pitchFamily="49" charset="0"/>
              </a:rPr>
              <a:t>"This driver does not support JavaScript!"</a:t>
            </a:r>
            <a:r>
              <a:rPr lang="en-GB" sz="1400" b="1" dirty="0">
                <a:solidFill>
                  <a:srgbClr val="000000"/>
                </a:solidFill>
                <a:latin typeface="Courier New" panose="02070309020205020404" pitchFamily="49" charset="0"/>
              </a:rPr>
              <a:t>);</a:t>
            </a:r>
          </a:p>
          <a:p>
            <a:r>
              <a:rPr lang="en-GB" sz="1400" b="1" dirty="0">
                <a:solidFill>
                  <a:srgbClr val="000000"/>
                </a:solidFill>
                <a:latin typeface="Courier New" panose="02070309020205020404" pitchFamily="49" charset="0"/>
              </a:rPr>
              <a:t>}</a:t>
            </a:r>
          </a:p>
        </p:txBody>
      </p:sp>
      <p:sp>
        <p:nvSpPr>
          <p:cNvPr id="5" name="Rectangle 4"/>
          <p:cNvSpPr/>
          <p:nvPr/>
        </p:nvSpPr>
        <p:spPr>
          <a:xfrm>
            <a:off x="6874043" y="3752330"/>
            <a:ext cx="4953000" cy="1169551"/>
          </a:xfrm>
          <a:prstGeom prst="rect">
            <a:avLst/>
          </a:prstGeom>
          <a:solidFill>
            <a:schemeClr val="tx1">
              <a:lumMod val="25000"/>
              <a:lumOff val="75000"/>
            </a:schemeClr>
          </a:solidFill>
        </p:spPr>
        <p:txBody>
          <a:bodyPr wrap="square">
            <a:spAutoFit/>
          </a:bodyPr>
          <a:lstStyle/>
          <a:p>
            <a:r>
              <a:rPr lang="en-GB" sz="1400" b="1" dirty="0" smtClean="0">
                <a:solidFill>
                  <a:srgbClr val="000000"/>
                </a:solidFill>
                <a:latin typeface="Courier New" panose="02070309020205020404" pitchFamily="49" charset="0"/>
              </a:rPr>
              <a:t>WebDriver </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AnyDriverYouWant</a:t>
            </a:r>
            <a:r>
              <a:rPr lang="en-GB" sz="1400" b="1" dirty="0">
                <a:solidFill>
                  <a:srgbClr val="000000"/>
                </a:solidFill>
                <a:latin typeface="Courier New" panose="02070309020205020404" pitchFamily="49" charset="0"/>
              </a:rPr>
              <a:t>();</a:t>
            </a:r>
          </a:p>
          <a:p>
            <a:r>
              <a:rPr lang="en-GB" sz="1400" b="1" dirty="0" err="1">
                <a:solidFill>
                  <a:srgbClr val="000000"/>
                </a:solidFill>
                <a:latin typeface="Courier New" panose="02070309020205020404" pitchFamily="49" charset="0"/>
              </a:rPr>
              <a:t>JavascriptExecutor</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js</a:t>
            </a:r>
            <a:r>
              <a:rPr lang="en-GB" sz="1400" b="1" dirty="0">
                <a:solidFill>
                  <a:srgbClr val="000000"/>
                </a:solidFill>
                <a:latin typeface="Courier New" panose="02070309020205020404" pitchFamily="49" charset="0"/>
              </a:rPr>
              <a:t>;</a:t>
            </a:r>
          </a:p>
          <a:p>
            <a:r>
              <a:rPr lang="en-GB" sz="1400" b="1" dirty="0">
                <a:solidFill>
                  <a:srgbClr val="7F0055"/>
                </a:solidFill>
                <a:latin typeface="Courier New" panose="02070309020205020404" pitchFamily="49" charset="0"/>
              </a:rPr>
              <a:t>if</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 </a:t>
            </a:r>
            <a:r>
              <a:rPr lang="en-GB" sz="1400" b="1" dirty="0" err="1">
                <a:solidFill>
                  <a:srgbClr val="7F0055"/>
                </a:solidFill>
                <a:latin typeface="Courier New" panose="02070309020205020404" pitchFamily="49" charset="0"/>
              </a:rPr>
              <a:t>instanceof</a:t>
            </a:r>
            <a:r>
              <a:rPr lang="en-GB" sz="1400" b="1" dirty="0">
                <a:solidFill>
                  <a:srgbClr val="000000"/>
                </a:solidFill>
                <a:latin typeface="Courier New" panose="02070309020205020404" pitchFamily="49" charset="0"/>
              </a:rPr>
              <a:t> </a:t>
            </a:r>
            <a:r>
              <a:rPr lang="en-GB" sz="1400" b="1" dirty="0" err="1">
                <a:solidFill>
                  <a:srgbClr val="000000"/>
                </a:solidFill>
                <a:latin typeface="Courier New" panose="02070309020205020404" pitchFamily="49" charset="0"/>
              </a:rPr>
              <a:t>JavascriptExecutor</a:t>
            </a:r>
            <a:r>
              <a:rPr lang="en-GB" sz="1400" b="1" dirty="0">
                <a:solidFill>
                  <a:srgbClr val="000000"/>
                </a:solidFill>
                <a:latin typeface="Courier New" panose="02070309020205020404" pitchFamily="49" charset="0"/>
              </a:rPr>
              <a:t>) {</a:t>
            </a:r>
          </a:p>
          <a:p>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js</a:t>
            </a:r>
            <a:r>
              <a:rPr lang="en-GB" sz="1400" b="1" dirty="0">
                <a:solidFill>
                  <a:srgbClr val="000000"/>
                </a:solidFill>
                <a:latin typeface="Courier New" panose="02070309020205020404" pitchFamily="49" charset="0"/>
              </a:rPr>
              <a:t> = (</a:t>
            </a:r>
            <a:r>
              <a:rPr lang="en-GB" sz="1400" b="1" dirty="0" err="1">
                <a:solidFill>
                  <a:srgbClr val="000000"/>
                </a:solidFill>
                <a:latin typeface="Courier New" panose="02070309020205020404" pitchFamily="49" charset="0"/>
              </a:rPr>
              <a:t>JavascriptExecutor</a:t>
            </a:r>
            <a:r>
              <a:rPr lang="en-GB" sz="1400" b="1" dirty="0">
                <a:solidFill>
                  <a:srgbClr val="000000"/>
                </a:solidFill>
                <a:latin typeface="Courier New" panose="02070309020205020404" pitchFamily="49" charset="0"/>
              </a:rPr>
              <a:t>)</a:t>
            </a:r>
            <a:r>
              <a:rPr lang="en-GB" sz="1400" b="1" dirty="0">
                <a:solidFill>
                  <a:srgbClr val="6A3E3E"/>
                </a:solidFill>
                <a:latin typeface="Courier New" panose="02070309020205020404" pitchFamily="49" charset="0"/>
              </a:rPr>
              <a:t>driver</a:t>
            </a:r>
            <a:r>
              <a:rPr lang="en-GB" sz="1400" b="1" dirty="0">
                <a:solidFill>
                  <a:srgbClr val="000000"/>
                </a:solidFill>
                <a:latin typeface="Courier New" panose="02070309020205020404" pitchFamily="49" charset="0"/>
              </a:rPr>
              <a:t>;</a:t>
            </a:r>
          </a:p>
          <a:p>
            <a:r>
              <a:rPr lang="en-GB" sz="1400" b="1" dirty="0">
                <a:solidFill>
                  <a:srgbClr val="000000"/>
                </a:solidFill>
                <a:latin typeface="Courier New" panose="02070309020205020404" pitchFamily="49" charset="0"/>
              </a:rPr>
              <a:t>} </a:t>
            </a:r>
            <a:r>
              <a:rPr lang="en-GB" sz="1400" b="1" dirty="0">
                <a:solidFill>
                  <a:srgbClr val="3F7F5F"/>
                </a:solidFill>
                <a:latin typeface="Courier New" panose="02070309020205020404" pitchFamily="49" charset="0"/>
              </a:rPr>
              <a:t>// else throw...</a:t>
            </a:r>
            <a:endParaRPr lang="en-GB" b="1" dirty="0"/>
          </a:p>
        </p:txBody>
      </p:sp>
      <p:sp>
        <p:nvSpPr>
          <p:cNvPr id="6" name="TextBox 5"/>
          <p:cNvSpPr txBox="1"/>
          <p:nvPr/>
        </p:nvSpPr>
        <p:spPr>
          <a:xfrm>
            <a:off x="4351356" y="2306692"/>
            <a:ext cx="625644" cy="400110"/>
          </a:xfrm>
          <a:prstGeom prst="rect">
            <a:avLst/>
          </a:prstGeom>
          <a:noFill/>
        </p:spPr>
        <p:txBody>
          <a:bodyPr wrap="square" rtlCol="0">
            <a:spAutoFit/>
          </a:bodyPr>
          <a:lstStyle/>
          <a:p>
            <a:r>
              <a:rPr lang="en-GB" sz="2000" dirty="0" smtClean="0">
                <a:latin typeface="Courier New" pitchFamily="49" charset="0"/>
                <a:cs typeface="Courier New" pitchFamily="49" charset="0"/>
              </a:rPr>
              <a:t>#1</a:t>
            </a:r>
          </a:p>
        </p:txBody>
      </p:sp>
      <p:sp>
        <p:nvSpPr>
          <p:cNvPr id="7" name="TextBox 6"/>
          <p:cNvSpPr txBox="1"/>
          <p:nvPr/>
        </p:nvSpPr>
        <p:spPr>
          <a:xfrm>
            <a:off x="4227093" y="4137050"/>
            <a:ext cx="2646950" cy="400110"/>
          </a:xfrm>
          <a:prstGeom prst="rect">
            <a:avLst/>
          </a:prstGeom>
          <a:noFill/>
        </p:spPr>
        <p:txBody>
          <a:bodyPr wrap="square" rtlCol="0">
            <a:spAutoFit/>
          </a:bodyPr>
          <a:lstStyle/>
          <a:p>
            <a:r>
              <a:rPr lang="en-GB" sz="2000" dirty="0" smtClean="0">
                <a:latin typeface="Courier New" pitchFamily="49" charset="0"/>
                <a:cs typeface="Courier New" pitchFamily="49" charset="0"/>
              </a:rPr>
              <a:t>#2 (Better one)</a:t>
            </a:r>
          </a:p>
        </p:txBody>
      </p:sp>
      <p:sp>
        <p:nvSpPr>
          <p:cNvPr id="11" name="Text Placeholder 1"/>
          <p:cNvSpPr>
            <a:spLocks noGrp="1"/>
          </p:cNvSpPr>
          <p:nvPr>
            <p:ph type="body" sz="quarter" idx="15"/>
          </p:nvPr>
        </p:nvSpPr>
        <p:spPr>
          <a:xfrm>
            <a:off x="414000" y="1929600"/>
            <a:ext cx="3660693" cy="3171789"/>
          </a:xfrm>
        </p:spPr>
        <p:txBody>
          <a:bodyPr/>
          <a:lstStyle/>
          <a:p>
            <a:r>
              <a:rPr lang="en-GB" dirty="0" err="1" smtClean="0"/>
              <a:t>JavaScriptExecutor</a:t>
            </a:r>
            <a:r>
              <a:rPr lang="en-GB" dirty="0" smtClean="0"/>
              <a:t> is an interface that multiple WebDriver implementations, implement.</a:t>
            </a:r>
          </a:p>
          <a:p>
            <a:r>
              <a:rPr lang="en-GB" dirty="0" smtClean="0"/>
              <a:t>Two (Out of multiple) safe ways to instantiate your </a:t>
            </a:r>
            <a:r>
              <a:rPr lang="en-GB" dirty="0" err="1" smtClean="0"/>
              <a:t>JavaScriptExecutor</a:t>
            </a:r>
            <a:endParaRPr lang="en-GB" dirty="0" smtClean="0"/>
          </a:p>
          <a:p>
            <a:endParaRPr lang="en-GB" dirty="0"/>
          </a:p>
          <a:p>
            <a:r>
              <a:rPr lang="en-GB" dirty="0" smtClean="0"/>
              <a:t>The interface only has two methods.</a:t>
            </a:r>
          </a:p>
          <a:p>
            <a:pPr marL="857250" lvl="1" indent="-457200">
              <a:buFont typeface="+mj-lt"/>
              <a:buAutoNum type="arabicPeriod"/>
            </a:pPr>
            <a:r>
              <a:rPr lang="en-GB" b="1" dirty="0" err="1" smtClean="0"/>
              <a:t>executeScript</a:t>
            </a:r>
            <a:r>
              <a:rPr lang="en-GB" b="1" dirty="0" smtClean="0"/>
              <a:t>()</a:t>
            </a:r>
          </a:p>
          <a:p>
            <a:pPr marL="857250" lvl="1" indent="-457200">
              <a:buFont typeface="+mj-lt"/>
              <a:buAutoNum type="arabicPeriod"/>
            </a:pPr>
            <a:r>
              <a:rPr lang="en-GB" b="1" dirty="0" err="1" smtClean="0"/>
              <a:t>executeAsyncScript</a:t>
            </a:r>
            <a:r>
              <a:rPr lang="en-GB" b="1" dirty="0" smtClean="0"/>
              <a:t>()</a:t>
            </a:r>
            <a:endParaRPr lang="en-GB" b="1" dirty="0"/>
          </a:p>
        </p:txBody>
      </p:sp>
    </p:spTree>
    <p:extLst>
      <p:ext uri="{BB962C8B-B14F-4D97-AF65-F5344CB8AC3E}">
        <p14:creationId xmlns:p14="http://schemas.microsoft.com/office/powerpoint/2010/main" val="348270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smtClean="0"/>
              <a:t>Object </a:t>
            </a:r>
            <a:r>
              <a:rPr lang="en-GB" b="1" dirty="0" err="1" smtClean="0"/>
              <a:t>executeScript</a:t>
            </a:r>
            <a:r>
              <a:rPr lang="en-GB" b="1" dirty="0" smtClean="0"/>
              <a:t>(String script, Object… args)</a:t>
            </a:r>
          </a:p>
          <a:p>
            <a:pPr lvl="1"/>
            <a:r>
              <a:rPr lang="en-GB" dirty="0" smtClean="0"/>
              <a:t>First parameter is the JS you want to execute</a:t>
            </a:r>
          </a:p>
          <a:p>
            <a:pPr lvl="1"/>
            <a:r>
              <a:rPr lang="en-GB" dirty="0" smtClean="0"/>
              <a:t>Second is the parameters you want to pass, can be nothing.</a:t>
            </a:r>
          </a:p>
          <a:p>
            <a:pPr lvl="1"/>
            <a:endParaRPr lang="en-GB" dirty="0"/>
          </a:p>
          <a:p>
            <a:r>
              <a:rPr lang="en-GB" dirty="0" smtClean="0"/>
              <a:t>Works with return statements (If the script has a return call)</a:t>
            </a:r>
          </a:p>
          <a:p>
            <a:pPr lvl="1"/>
            <a:r>
              <a:rPr lang="en-GB" dirty="0" smtClean="0"/>
              <a:t>HTML Elements will return as a </a:t>
            </a:r>
            <a:r>
              <a:rPr lang="en-GB" b="1" dirty="0" err="1" smtClean="0"/>
              <a:t>WebElement</a:t>
            </a:r>
            <a:endParaRPr lang="en-GB" b="1" dirty="0" smtClean="0"/>
          </a:p>
          <a:p>
            <a:pPr lvl="1"/>
            <a:r>
              <a:rPr lang="en-GB" dirty="0" smtClean="0"/>
              <a:t>Decimals will return as a </a:t>
            </a:r>
            <a:r>
              <a:rPr lang="en-GB" b="1" dirty="0" smtClean="0"/>
              <a:t>Double</a:t>
            </a:r>
          </a:p>
          <a:p>
            <a:pPr lvl="1"/>
            <a:r>
              <a:rPr lang="en-GB" dirty="0" smtClean="0"/>
              <a:t>Non-Decimals will return as a </a:t>
            </a:r>
            <a:r>
              <a:rPr lang="en-GB" b="1" dirty="0" smtClean="0"/>
              <a:t>Long</a:t>
            </a:r>
          </a:p>
          <a:p>
            <a:pPr lvl="1"/>
            <a:r>
              <a:rPr lang="en-GB" dirty="0" smtClean="0"/>
              <a:t>Booleans will return as </a:t>
            </a:r>
            <a:r>
              <a:rPr lang="en-GB" b="1" dirty="0" smtClean="0"/>
              <a:t>boolean</a:t>
            </a:r>
            <a:endParaRPr lang="en-GB" dirty="0" smtClean="0"/>
          </a:p>
          <a:p>
            <a:pPr lvl="1"/>
            <a:r>
              <a:rPr lang="en-GB" dirty="0" smtClean="0"/>
              <a:t>Everything else will return as a </a:t>
            </a:r>
            <a:r>
              <a:rPr lang="en-GB" b="1" dirty="0" smtClean="0"/>
              <a:t>String</a:t>
            </a:r>
          </a:p>
        </p:txBody>
      </p:sp>
      <p:sp>
        <p:nvSpPr>
          <p:cNvPr id="3" name="Title 2"/>
          <p:cNvSpPr>
            <a:spLocks noGrp="1"/>
          </p:cNvSpPr>
          <p:nvPr>
            <p:ph type="title"/>
          </p:nvPr>
        </p:nvSpPr>
        <p:spPr/>
        <p:txBody>
          <a:bodyPr>
            <a:normAutofit fontScale="90000"/>
          </a:bodyPr>
          <a:lstStyle/>
          <a:p>
            <a:r>
              <a:rPr lang="en-GB" dirty="0" err="1" smtClean="0"/>
              <a:t>JavascriptExecutor</a:t>
            </a:r>
            <a:r>
              <a:rPr lang="en-GB" dirty="0" smtClean="0"/>
              <a:t> – </a:t>
            </a:r>
            <a:r>
              <a:rPr lang="en-GB" dirty="0" err="1" smtClean="0"/>
              <a:t>executeScript</a:t>
            </a:r>
            <a:r>
              <a:rPr lang="en-GB" dirty="0" smtClean="0"/>
              <a:t>()</a:t>
            </a:r>
            <a:endParaRPr lang="en-GB" dirty="0"/>
          </a:p>
        </p:txBody>
      </p:sp>
    </p:spTree>
    <p:extLst>
      <p:ext uri="{BB962C8B-B14F-4D97-AF65-F5344CB8AC3E}">
        <p14:creationId xmlns:p14="http://schemas.microsoft.com/office/powerpoint/2010/main" val="311645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72406"/>
            <a:ext cx="9126000" cy="626400"/>
          </a:xfrm>
        </p:spPr>
        <p:txBody>
          <a:bodyPr>
            <a:normAutofit fontScale="90000"/>
          </a:bodyPr>
          <a:lstStyle/>
          <a:p>
            <a:r>
              <a:rPr lang="en-GB" dirty="0" smtClean="0"/>
              <a:t>Examples</a:t>
            </a:r>
            <a:endParaRPr lang="en-GB" dirty="0"/>
          </a:p>
        </p:txBody>
      </p:sp>
      <p:sp>
        <p:nvSpPr>
          <p:cNvPr id="5" name="Rectangle 4"/>
          <p:cNvSpPr/>
          <p:nvPr/>
        </p:nvSpPr>
        <p:spPr>
          <a:xfrm>
            <a:off x="3995600" y="1896646"/>
            <a:ext cx="7848600" cy="584775"/>
          </a:xfrm>
          <a:prstGeom prst="rect">
            <a:avLst/>
          </a:prstGeom>
          <a:solidFill>
            <a:schemeClr val="bg2">
              <a:lumMod val="90000"/>
            </a:schemeClr>
          </a:solidFill>
        </p:spPr>
        <p:txBody>
          <a:bodyPr wrap="square">
            <a:spAutoFit/>
          </a:bodyPr>
          <a:lstStyle/>
          <a:p>
            <a:r>
              <a:rPr lang="en-GB" sz="1600" b="1" dirty="0">
                <a:solidFill>
                  <a:srgbClr val="3F7F5F"/>
                </a:solidFill>
                <a:latin typeface="Courier New" panose="02070309020205020404" pitchFamily="49" charset="0"/>
              </a:rPr>
              <a:t>// </a:t>
            </a:r>
            <a:r>
              <a:rPr lang="en-GB" sz="1600" b="1" dirty="0" smtClean="0">
                <a:solidFill>
                  <a:srgbClr val="3F7F5F"/>
                </a:solidFill>
                <a:latin typeface="Courier New" panose="02070309020205020404" pitchFamily="49" charset="0"/>
              </a:rPr>
              <a:t>Same </a:t>
            </a:r>
            <a:r>
              <a:rPr lang="en-GB" sz="1600" b="1" dirty="0">
                <a:solidFill>
                  <a:srgbClr val="3F7F5F"/>
                </a:solidFill>
                <a:latin typeface="Courier New" panose="02070309020205020404" pitchFamily="49" charset="0"/>
              </a:rPr>
              <a:t>as </a:t>
            </a:r>
            <a:r>
              <a:rPr lang="en-GB" sz="1600" b="1" dirty="0" err="1">
                <a:solidFill>
                  <a:srgbClr val="3F7F5F"/>
                </a:solidFill>
                <a:latin typeface="Courier New" panose="02070309020205020404" pitchFamily="49" charset="0"/>
              </a:rPr>
              <a:t>driver.findElement</a:t>
            </a:r>
            <a:r>
              <a:rPr lang="en-GB" sz="1600" b="1" dirty="0">
                <a:solidFill>
                  <a:srgbClr val="3F7F5F"/>
                </a:solidFill>
                <a:latin typeface="Courier New" panose="02070309020205020404" pitchFamily="49" charset="0"/>
              </a:rPr>
              <a:t>(By.id("</a:t>
            </a:r>
            <a:r>
              <a:rPr lang="en-GB" sz="1600" b="1" dirty="0" err="1">
                <a:solidFill>
                  <a:srgbClr val="3F7F5F"/>
                </a:solidFill>
                <a:latin typeface="Courier New" panose="02070309020205020404" pitchFamily="49" charset="0"/>
              </a:rPr>
              <a:t>someId</a:t>
            </a:r>
            <a:r>
              <a:rPr lang="en-GB" sz="1600" b="1" dirty="0">
                <a:solidFill>
                  <a:srgbClr val="3F7F5F"/>
                </a:solidFill>
                <a:latin typeface="Courier New" panose="02070309020205020404" pitchFamily="49" charset="0"/>
              </a:rPr>
              <a:t>"))</a:t>
            </a:r>
          </a:p>
          <a:p>
            <a:r>
              <a:rPr lang="en-GB" sz="1600" b="1" dirty="0" err="1">
                <a:solidFill>
                  <a:srgbClr val="000000"/>
                </a:solidFill>
                <a:latin typeface="Courier New" panose="02070309020205020404" pitchFamily="49" charset="0"/>
              </a:rPr>
              <a:t>js.executeScript</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"return </a:t>
            </a:r>
            <a:r>
              <a:rPr lang="en-GB" sz="1600" b="1" dirty="0" err="1">
                <a:solidFill>
                  <a:srgbClr val="2A00FF"/>
                </a:solidFill>
                <a:latin typeface="Courier New" panose="02070309020205020404" pitchFamily="49" charset="0"/>
              </a:rPr>
              <a:t>document.getElementById</a:t>
            </a:r>
            <a:r>
              <a:rPr lang="en-GB" sz="1600" b="1" dirty="0">
                <a:solidFill>
                  <a:srgbClr val="2A00FF"/>
                </a:solidFill>
                <a:latin typeface="Courier New" panose="02070309020205020404" pitchFamily="49" charset="0"/>
              </a:rPr>
              <a:t>('</a:t>
            </a:r>
            <a:r>
              <a:rPr lang="en-GB" sz="1600" b="1" dirty="0" err="1">
                <a:solidFill>
                  <a:srgbClr val="2A00FF"/>
                </a:solidFill>
                <a:latin typeface="Courier New" panose="02070309020205020404" pitchFamily="49" charset="0"/>
              </a:rPr>
              <a:t>someId</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a:t>
            </a:r>
          </a:p>
        </p:txBody>
      </p:sp>
      <p:sp>
        <p:nvSpPr>
          <p:cNvPr id="7" name="Rectangle 6"/>
          <p:cNvSpPr/>
          <p:nvPr/>
        </p:nvSpPr>
        <p:spPr>
          <a:xfrm>
            <a:off x="2852600" y="2779261"/>
            <a:ext cx="8991600" cy="830997"/>
          </a:xfrm>
          <a:prstGeom prst="rect">
            <a:avLst/>
          </a:prstGeom>
          <a:solidFill>
            <a:schemeClr val="bg2">
              <a:lumMod val="90000"/>
            </a:schemeClr>
          </a:solidFill>
        </p:spPr>
        <p:txBody>
          <a:bodyPr wrap="square">
            <a:spAutoFit/>
          </a:bodyPr>
          <a:lstStyle/>
          <a:p>
            <a:r>
              <a:rPr lang="en-GB" sz="1600" b="1" dirty="0">
                <a:solidFill>
                  <a:srgbClr val="3F7F5F"/>
                </a:solidFill>
                <a:latin typeface="Courier New" panose="02070309020205020404" pitchFamily="49" charset="0"/>
              </a:rPr>
              <a:t>// draws a border around </a:t>
            </a:r>
            <a:r>
              <a:rPr lang="en-GB" sz="1600" b="1" dirty="0" err="1">
                <a:solidFill>
                  <a:srgbClr val="3F7F5F"/>
                </a:solidFill>
                <a:latin typeface="Courier New" panose="02070309020205020404" pitchFamily="49" charset="0"/>
              </a:rPr>
              <a:t>WebElement</a:t>
            </a:r>
            <a:endParaRPr lang="en-GB" sz="1600" b="1" dirty="0">
              <a:solidFill>
                <a:srgbClr val="3F7F5F"/>
              </a:solidFill>
              <a:latin typeface="Courier New" panose="02070309020205020404" pitchFamily="49" charset="0"/>
            </a:endParaRPr>
          </a:p>
          <a:p>
            <a:r>
              <a:rPr lang="en-GB" sz="1600" b="1" dirty="0" err="1">
                <a:solidFill>
                  <a:srgbClr val="000000"/>
                </a:solidFill>
                <a:latin typeface="Courier New" panose="02070309020205020404" pitchFamily="49" charset="0"/>
              </a:rPr>
              <a:t>WebElement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element</a:t>
            </a:r>
            <a:r>
              <a:rPr lang="en-GB" sz="1600" b="1" dirty="0">
                <a:solidFill>
                  <a:srgbClr val="000000"/>
                </a:solidFill>
                <a:latin typeface="Courier New" panose="02070309020205020404" pitchFamily="49" charset="0"/>
              </a:rPr>
              <a:t> = </a:t>
            </a:r>
            <a:r>
              <a:rPr lang="en-GB" sz="1600" b="1" i="1" dirty="0" err="1">
                <a:solidFill>
                  <a:srgbClr val="0000C0"/>
                </a:solidFill>
                <a:latin typeface="Courier New" panose="02070309020205020404" pitchFamily="49" charset="0"/>
              </a:rPr>
              <a:t>driver</a:t>
            </a:r>
            <a:r>
              <a:rPr lang="en-GB" sz="1600" b="1" i="1" dirty="0" err="1">
                <a:solidFill>
                  <a:srgbClr val="000000"/>
                </a:solidFill>
                <a:latin typeface="Courier New" panose="02070309020205020404" pitchFamily="49" charset="0"/>
              </a:rPr>
              <a:t>.findElement</a:t>
            </a:r>
            <a:r>
              <a:rPr lang="en-GB" sz="1600" b="1" i="1" dirty="0">
                <a:solidFill>
                  <a:srgbClr val="000000"/>
                </a:solidFill>
                <a:latin typeface="Courier New" panose="02070309020205020404" pitchFamily="49" charset="0"/>
              </a:rPr>
              <a:t>(</a:t>
            </a:r>
            <a:r>
              <a:rPr lang="en-GB" sz="1600" b="1" i="1" dirty="0" err="1">
                <a:solidFill>
                  <a:srgbClr val="000000"/>
                </a:solidFill>
                <a:latin typeface="Courier New" panose="02070309020205020404" pitchFamily="49" charset="0"/>
              </a:rPr>
              <a:t>By.anything</a:t>
            </a:r>
            <a:r>
              <a:rPr lang="en-GB" sz="1600" b="1" i="1" dirty="0">
                <a:solidFill>
                  <a:srgbClr val="000000"/>
                </a:solidFill>
                <a:latin typeface="Courier New" panose="02070309020205020404" pitchFamily="49" charset="0"/>
              </a:rPr>
              <a:t>(</a:t>
            </a:r>
            <a:r>
              <a:rPr lang="en-GB" sz="1600" b="1" i="1" dirty="0">
                <a:solidFill>
                  <a:srgbClr val="2A00FF"/>
                </a:solidFill>
                <a:latin typeface="Courier New" panose="02070309020205020404" pitchFamily="49" charset="0"/>
              </a:rPr>
              <a:t>"</a:t>
            </a:r>
            <a:r>
              <a:rPr lang="en-GB" sz="1600" b="1" i="1" dirty="0" err="1">
                <a:solidFill>
                  <a:srgbClr val="2A00FF"/>
                </a:solidFill>
                <a:latin typeface="Courier New" panose="02070309020205020404" pitchFamily="49" charset="0"/>
              </a:rPr>
              <a:t>tada</a:t>
            </a:r>
            <a:r>
              <a:rPr lang="en-GB" sz="1600" b="1" i="1" dirty="0">
                <a:solidFill>
                  <a:srgbClr val="2A00FF"/>
                </a:solidFill>
                <a:latin typeface="Courier New" panose="02070309020205020404" pitchFamily="49" charset="0"/>
              </a:rPr>
              <a:t>"</a:t>
            </a:r>
            <a:r>
              <a:rPr lang="en-GB" sz="1600" b="1" i="1" dirty="0">
                <a:solidFill>
                  <a:srgbClr val="000000"/>
                </a:solidFill>
                <a:latin typeface="Courier New" panose="02070309020205020404" pitchFamily="49" charset="0"/>
              </a:rPr>
              <a:t>));</a:t>
            </a:r>
          </a:p>
          <a:p>
            <a:r>
              <a:rPr lang="en-GB" sz="1600" b="1" dirty="0" err="1">
                <a:solidFill>
                  <a:srgbClr val="000000"/>
                </a:solidFill>
                <a:latin typeface="Courier New" panose="02070309020205020404" pitchFamily="49" charset="0"/>
              </a:rPr>
              <a:t>js.executeScript</a:t>
            </a:r>
            <a:r>
              <a:rPr lang="en-GB" sz="1600" b="1" dirty="0">
                <a:solidFill>
                  <a:srgbClr val="000000"/>
                </a:solidFill>
                <a:latin typeface="Courier New" panose="02070309020205020404" pitchFamily="49" charset="0"/>
              </a:rPr>
              <a:t>(</a:t>
            </a:r>
            <a:r>
              <a:rPr lang="en-GB" sz="1600" b="1" dirty="0">
                <a:solidFill>
                  <a:srgbClr val="2A00FF"/>
                </a:solidFill>
                <a:latin typeface="Courier New" panose="02070309020205020404" pitchFamily="49" charset="0"/>
              </a:rPr>
              <a:t>"arguments[0].</a:t>
            </a:r>
            <a:r>
              <a:rPr lang="en-GB" sz="1600" b="1" dirty="0" err="1">
                <a:solidFill>
                  <a:srgbClr val="2A00FF"/>
                </a:solidFill>
                <a:latin typeface="Courier New" panose="02070309020205020404" pitchFamily="49" charset="0"/>
              </a:rPr>
              <a:t>style.border</a:t>
            </a:r>
            <a:r>
              <a:rPr lang="en-GB" sz="1600" b="1" dirty="0">
                <a:solidFill>
                  <a:srgbClr val="2A00FF"/>
                </a:solidFill>
                <a:latin typeface="Courier New" panose="02070309020205020404" pitchFamily="49" charset="0"/>
              </a:rPr>
              <a:t>='3px solid red'"</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element</a:t>
            </a:r>
            <a:r>
              <a:rPr lang="en-GB" sz="1600" b="1" dirty="0">
                <a:solidFill>
                  <a:srgbClr val="000000"/>
                </a:solidFill>
                <a:latin typeface="Courier New" panose="02070309020205020404" pitchFamily="49" charset="0"/>
              </a:rPr>
              <a:t>);</a:t>
            </a:r>
            <a:endParaRPr lang="en-GB" sz="1050" b="1" dirty="0"/>
          </a:p>
        </p:txBody>
      </p:sp>
      <p:sp>
        <p:nvSpPr>
          <p:cNvPr id="8" name="Rectangle 7"/>
          <p:cNvSpPr/>
          <p:nvPr/>
        </p:nvSpPr>
        <p:spPr>
          <a:xfrm>
            <a:off x="3703500" y="3908098"/>
            <a:ext cx="8140700" cy="1569660"/>
          </a:xfrm>
          <a:prstGeom prst="rect">
            <a:avLst/>
          </a:prstGeom>
          <a:solidFill>
            <a:schemeClr val="bg2">
              <a:lumMod val="90000"/>
            </a:schemeClr>
          </a:solidFill>
        </p:spPr>
        <p:txBody>
          <a:bodyPr wrap="square">
            <a:spAutoFit/>
          </a:bodyPr>
          <a:lstStyle/>
          <a:p>
            <a:r>
              <a:rPr lang="en-GB" sz="1600" b="1" dirty="0">
                <a:solidFill>
                  <a:srgbClr val="3F7F5F"/>
                </a:solidFill>
                <a:latin typeface="Courier New" panose="02070309020205020404" pitchFamily="49" charset="0"/>
              </a:rPr>
              <a:t>// changes all input elements on the page to radio buttons</a:t>
            </a:r>
          </a:p>
          <a:p>
            <a:r>
              <a:rPr lang="en-GB" sz="1600" b="1" dirty="0" err="1">
                <a:solidFill>
                  <a:srgbClr val="000000"/>
                </a:solidFill>
                <a:latin typeface="Courier New" panose="02070309020205020404" pitchFamily="49" charset="0"/>
              </a:rPr>
              <a:t>js.executeScript</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        </a:t>
            </a:r>
            <a:r>
              <a:rPr lang="en-GB" sz="1600" b="1" dirty="0">
                <a:solidFill>
                  <a:srgbClr val="2A00FF"/>
                </a:solidFill>
                <a:latin typeface="Courier New" panose="02070309020205020404" pitchFamily="49" charset="0"/>
              </a:rPr>
              <a:t>"</a:t>
            </a:r>
            <a:r>
              <a:rPr lang="en-GB" sz="1600" b="1" dirty="0" err="1">
                <a:solidFill>
                  <a:srgbClr val="2A00FF"/>
                </a:solidFill>
                <a:latin typeface="Courier New" panose="02070309020205020404" pitchFamily="49" charset="0"/>
              </a:rPr>
              <a:t>var</a:t>
            </a:r>
            <a:r>
              <a:rPr lang="en-GB" sz="1600" b="1" dirty="0">
                <a:solidFill>
                  <a:srgbClr val="2A00FF"/>
                </a:solidFill>
                <a:latin typeface="Courier New" panose="02070309020205020404" pitchFamily="49" charset="0"/>
              </a:rPr>
              <a:t> inputs = </a:t>
            </a:r>
            <a:r>
              <a:rPr lang="en-GB" sz="1600" b="1" dirty="0" err="1">
                <a:solidFill>
                  <a:srgbClr val="2A00FF"/>
                </a:solidFill>
                <a:latin typeface="Courier New" panose="02070309020205020404" pitchFamily="49" charset="0"/>
              </a:rPr>
              <a:t>document.getElementsByTagName</a:t>
            </a:r>
            <a:r>
              <a:rPr lang="en-GB" sz="1600" b="1" dirty="0">
                <a:solidFill>
                  <a:srgbClr val="2A00FF"/>
                </a:solidFill>
                <a:latin typeface="Courier New" panose="02070309020205020404" pitchFamily="49" charset="0"/>
              </a:rPr>
              <a:t>('input');"</a:t>
            </a:r>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2A00FF"/>
                </a:solidFill>
                <a:latin typeface="Courier New" panose="02070309020205020404" pitchFamily="49" charset="0"/>
              </a:rPr>
              <a:t>"for(</a:t>
            </a:r>
            <a:r>
              <a:rPr lang="en-GB" sz="1600" b="1" dirty="0" err="1">
                <a:solidFill>
                  <a:srgbClr val="2A00FF"/>
                </a:solidFill>
                <a:latin typeface="Courier New" panose="02070309020205020404" pitchFamily="49" charset="0"/>
              </a:rPr>
              <a:t>var</a:t>
            </a:r>
            <a:r>
              <a:rPr lang="en-GB" sz="1600" b="1" dirty="0">
                <a:solidFill>
                  <a:srgbClr val="2A00FF"/>
                </a:solidFill>
                <a:latin typeface="Courier New" panose="02070309020205020404" pitchFamily="49" charset="0"/>
              </a:rPr>
              <a:t> i = 0; i &lt; </a:t>
            </a:r>
            <a:r>
              <a:rPr lang="en-GB" sz="1600" b="1" dirty="0" err="1">
                <a:solidFill>
                  <a:srgbClr val="2A00FF"/>
                </a:solidFill>
                <a:latin typeface="Courier New" panose="02070309020205020404" pitchFamily="49" charset="0"/>
              </a:rPr>
              <a:t>inputs.length</a:t>
            </a:r>
            <a:r>
              <a:rPr lang="en-GB" sz="1600" b="1" dirty="0">
                <a:solidFill>
                  <a:srgbClr val="2A00FF"/>
                </a:solidFill>
                <a:latin typeface="Courier New" panose="02070309020205020404" pitchFamily="49" charset="0"/>
              </a:rPr>
              <a:t>; i++) { "</a:t>
            </a:r>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2A00FF"/>
                </a:solidFill>
                <a:latin typeface="Courier New" panose="02070309020205020404" pitchFamily="49" charset="0"/>
              </a:rPr>
              <a:t>"    inputs[i].type = 'radio';"</a:t>
            </a:r>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2A00FF"/>
                </a:solidFill>
                <a:latin typeface="Courier New" panose="02070309020205020404" pitchFamily="49" charset="0"/>
              </a:rPr>
              <a:t>"}"</a:t>
            </a:r>
            <a:r>
              <a:rPr lang="en-GB" sz="1600" b="1" dirty="0">
                <a:solidFill>
                  <a:srgbClr val="000000"/>
                </a:solidFill>
                <a:latin typeface="Courier New" panose="02070309020205020404" pitchFamily="49" charset="0"/>
              </a:rPr>
              <a:t> );</a:t>
            </a:r>
            <a:endParaRPr lang="en-GB" sz="1050" b="1" dirty="0"/>
          </a:p>
        </p:txBody>
      </p:sp>
    </p:spTree>
    <p:extLst>
      <p:ext uri="{BB962C8B-B14F-4D97-AF65-F5344CB8AC3E}">
        <p14:creationId xmlns:p14="http://schemas.microsoft.com/office/powerpoint/2010/main" val="263608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457200" indent="-457200">
              <a:buFont typeface="+mj-lt"/>
              <a:buAutoNum type="arabicPeriod"/>
            </a:pPr>
            <a:r>
              <a:rPr lang="en-GB" dirty="0" smtClean="0"/>
              <a:t>Whilst the WebDriver offers a lot of functionality, it doesn’t offer anything.</a:t>
            </a:r>
          </a:p>
          <a:p>
            <a:pPr lvl="1"/>
            <a:r>
              <a:rPr lang="en-GB" dirty="0" smtClean="0"/>
              <a:t>If there’s something specific you want to do, do it through JS</a:t>
            </a:r>
          </a:p>
          <a:p>
            <a:pPr marL="457200" indent="-457200">
              <a:buFont typeface="+mj-lt"/>
              <a:buAutoNum type="arabicPeriod"/>
            </a:pPr>
            <a:r>
              <a:rPr lang="en-GB" dirty="0" smtClean="0"/>
              <a:t>Allows you to test a different layer of the site, narrowing down potential issues.</a:t>
            </a:r>
          </a:p>
          <a:p>
            <a:pPr marL="457200" indent="-457200">
              <a:buFont typeface="+mj-lt"/>
              <a:buAutoNum type="arabicPeriod"/>
            </a:pPr>
            <a:r>
              <a:rPr lang="en-GB" dirty="0" smtClean="0"/>
              <a:t>Potentially write all your tests in JavaScript instead of e.g. Java</a:t>
            </a:r>
            <a:endParaRPr lang="en-GB" dirty="0"/>
          </a:p>
          <a:p>
            <a:pPr marL="457200" indent="-457200">
              <a:buFont typeface="+mj-lt"/>
              <a:buAutoNum type="arabicPeriod"/>
            </a:pPr>
            <a:r>
              <a:rPr lang="en-GB" dirty="0" smtClean="0"/>
              <a:t>Adding JavaScript to a site can change the overall functionality though, so be careful as it may cause your tests to fail.</a:t>
            </a:r>
          </a:p>
          <a:p>
            <a:pPr marL="457200" indent="-457200">
              <a:buFont typeface="+mj-lt"/>
              <a:buAutoNum type="arabicPeriod"/>
            </a:pPr>
            <a:endParaRPr lang="en-GB" dirty="0" smtClean="0"/>
          </a:p>
          <a:p>
            <a:pPr marL="457200" indent="-457200">
              <a:buFont typeface="+mj-lt"/>
              <a:buAutoNum type="arabicPeriod"/>
            </a:pPr>
            <a:endParaRPr lang="en-GB" dirty="0" smtClean="0"/>
          </a:p>
          <a:p>
            <a:pPr marL="457200" indent="-457200">
              <a:buFont typeface="+mj-lt"/>
              <a:buAutoNum type="arabicPeriod"/>
            </a:pPr>
            <a:endParaRPr lang="en-GB" dirty="0" smtClean="0"/>
          </a:p>
          <a:p>
            <a:pPr marL="857250" lvl="1" indent="-457200"/>
            <a:endParaRPr lang="en-GB" dirty="0"/>
          </a:p>
        </p:txBody>
      </p:sp>
      <p:sp>
        <p:nvSpPr>
          <p:cNvPr id="3" name="Title 2"/>
          <p:cNvSpPr>
            <a:spLocks noGrp="1"/>
          </p:cNvSpPr>
          <p:nvPr>
            <p:ph type="title"/>
          </p:nvPr>
        </p:nvSpPr>
        <p:spPr/>
        <p:txBody>
          <a:bodyPr>
            <a:normAutofit fontScale="90000"/>
          </a:bodyPr>
          <a:lstStyle/>
          <a:p>
            <a:r>
              <a:rPr lang="en-GB" dirty="0" smtClean="0"/>
              <a:t>Why?</a:t>
            </a:r>
            <a:endParaRPr lang="en-GB" dirty="0"/>
          </a:p>
        </p:txBody>
      </p:sp>
    </p:spTree>
    <p:extLst>
      <p:ext uri="{BB962C8B-B14F-4D97-AF65-F5344CB8AC3E}">
        <p14:creationId xmlns:p14="http://schemas.microsoft.com/office/powerpoint/2010/main" val="42746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Research into the JavaScript code necessary to interact with the unsupported HTML5 element.</a:t>
            </a:r>
          </a:p>
          <a:p>
            <a:pPr lvl="1"/>
            <a:r>
              <a:rPr lang="en-GB" dirty="0" smtClean="0"/>
              <a:t> “Drag &amp; Drop”</a:t>
            </a:r>
          </a:p>
          <a:p>
            <a:r>
              <a:rPr lang="en-GB" dirty="0" smtClean="0"/>
              <a:t>Implement said code into a Selenium test.</a:t>
            </a:r>
          </a:p>
          <a:p>
            <a:endParaRPr lang="en-GB" dirty="0"/>
          </a:p>
        </p:txBody>
      </p:sp>
      <p:sp>
        <p:nvSpPr>
          <p:cNvPr id="3" name="Title 2"/>
          <p:cNvSpPr>
            <a:spLocks noGrp="1"/>
          </p:cNvSpPr>
          <p:nvPr>
            <p:ph type="title"/>
          </p:nvPr>
        </p:nvSpPr>
        <p:spPr/>
        <p:txBody>
          <a:bodyPr>
            <a:normAutofit fontScale="90000"/>
          </a:bodyPr>
          <a:lstStyle/>
          <a:p>
            <a:r>
              <a:rPr lang="en-GB" dirty="0" smtClean="0"/>
              <a:t>Exercise</a:t>
            </a:r>
            <a:endParaRPr lang="en-GB" dirty="0"/>
          </a:p>
        </p:txBody>
      </p:sp>
    </p:spTree>
    <p:extLst>
      <p:ext uri="{BB962C8B-B14F-4D97-AF65-F5344CB8AC3E}">
        <p14:creationId xmlns:p14="http://schemas.microsoft.com/office/powerpoint/2010/main" val="3150458525"/>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9108</TotalTime>
  <Words>575</Words>
  <Application>Microsoft Office PowerPoint</Application>
  <PresentationFormat>Widescreen</PresentationFormat>
  <Paragraphs>67</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Segoe UI</vt:lpstr>
      <vt:lpstr>Segoe UI Light</vt:lpstr>
      <vt:lpstr>PPM Courseware Slides</vt:lpstr>
      <vt:lpstr>Selenium Executing JavaScript</vt:lpstr>
      <vt:lpstr>PURPOSE</vt:lpstr>
      <vt:lpstr>Executing JS into your Driver</vt:lpstr>
      <vt:lpstr>JavascriptExecutor – executeScript()</vt:lpstr>
      <vt:lpstr>Examples</vt:lpstr>
      <vt:lpstr>Why?</vt:lpstr>
      <vt:lpstr>Exercise</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Womack, Elliot</cp:lastModifiedBy>
  <cp:revision>160</cp:revision>
  <dcterms:created xsi:type="dcterms:W3CDTF">2017-01-16T15:28:50Z</dcterms:created>
  <dcterms:modified xsi:type="dcterms:W3CDTF">2017-04-18T11:07:45Z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