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40"/>
  </p:notesMasterIdLst>
  <p:handoutMasterIdLst>
    <p:handoutMasterId r:id="rId41"/>
  </p:handoutMasterIdLst>
  <p:sldIdLst>
    <p:sldId id="256" r:id="rId2"/>
    <p:sldId id="269" r:id="rId3"/>
    <p:sldId id="339" r:id="rId4"/>
    <p:sldId id="336" r:id="rId5"/>
    <p:sldId id="338" r:id="rId6"/>
    <p:sldId id="340" r:id="rId7"/>
    <p:sldId id="337" r:id="rId8"/>
    <p:sldId id="341" r:id="rId9"/>
    <p:sldId id="342" r:id="rId10"/>
    <p:sldId id="343" r:id="rId11"/>
    <p:sldId id="344" r:id="rId12"/>
    <p:sldId id="345" r:id="rId13"/>
    <p:sldId id="346" r:id="rId14"/>
    <p:sldId id="347" r:id="rId15"/>
    <p:sldId id="371" r:id="rId16"/>
    <p:sldId id="372" r:id="rId17"/>
    <p:sldId id="349" r:id="rId18"/>
    <p:sldId id="350" r:id="rId19"/>
    <p:sldId id="351" r:id="rId20"/>
    <p:sldId id="353" r:id="rId21"/>
    <p:sldId id="352" r:id="rId22"/>
    <p:sldId id="354" r:id="rId23"/>
    <p:sldId id="355" r:id="rId24"/>
    <p:sldId id="356" r:id="rId25"/>
    <p:sldId id="357" r:id="rId26"/>
    <p:sldId id="358" r:id="rId27"/>
    <p:sldId id="359" r:id="rId28"/>
    <p:sldId id="360" r:id="rId29"/>
    <p:sldId id="361" r:id="rId30"/>
    <p:sldId id="362" r:id="rId31"/>
    <p:sldId id="363" r:id="rId32"/>
    <p:sldId id="364" r:id="rId33"/>
    <p:sldId id="365" r:id="rId34"/>
    <p:sldId id="366" r:id="rId35"/>
    <p:sldId id="368" r:id="rId36"/>
    <p:sldId id="369" r:id="rId37"/>
    <p:sldId id="370" r:id="rId38"/>
    <p:sldId id="367" r:id="rId39"/>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521415D9-36F7-43E2-AB2F-B90AF26B5E84}">
      <p14:sectionLst xmlns:p14="http://schemas.microsoft.com/office/powerpoint/2010/main">
        <p14:section name="Intro" id="{3E0F5965-1D2F-42CB-A89B-0059A002DB6A}">
          <p14:sldIdLst>
            <p14:sldId id="256"/>
            <p14:sldId id="269"/>
            <p14:sldId id="339"/>
            <p14:sldId id="336"/>
            <p14:sldId id="338"/>
            <p14:sldId id="340"/>
            <p14:sldId id="337"/>
            <p14:sldId id="341"/>
            <p14:sldId id="342"/>
            <p14:sldId id="343"/>
            <p14:sldId id="344"/>
            <p14:sldId id="345"/>
            <p14:sldId id="346"/>
            <p14:sldId id="347"/>
            <p14:sldId id="371"/>
            <p14:sldId id="372"/>
            <p14:sldId id="349"/>
            <p14:sldId id="350"/>
            <p14:sldId id="351"/>
            <p14:sldId id="353"/>
            <p14:sldId id="352"/>
            <p14:sldId id="354"/>
            <p14:sldId id="355"/>
            <p14:sldId id="356"/>
            <p14:sldId id="357"/>
            <p14:sldId id="358"/>
            <p14:sldId id="359"/>
            <p14:sldId id="360"/>
            <p14:sldId id="361"/>
            <p14:sldId id="362"/>
            <p14:sldId id="363"/>
            <p14:sldId id="364"/>
            <p14:sldId id="365"/>
            <p14:sldId id="366"/>
            <p14:sldId id="368"/>
            <p14:sldId id="369"/>
            <p14:sldId id="370"/>
            <p14:sldId id="36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0C0"/>
    <a:srgbClr val="555454"/>
    <a:srgbClr val="000000"/>
    <a:srgbClr val="B9CDE5"/>
    <a:srgbClr val="00519C"/>
    <a:srgbClr val="004F9F"/>
    <a:srgbClr val="0070C0"/>
    <a:srgbClr val="0070AB"/>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69EA30-D79A-4C2D-A73B-4AF96C61992D}" v="10" dt="2017-01-30T15:28:12.575"/>
  </p1510:revLst>
</p1510:revInfo>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8" autoAdjust="0"/>
    <p:restoredTop sz="81709" autoAdjust="0"/>
  </p:normalViewPr>
  <p:slideViewPr>
    <p:cSldViewPr snapToGrid="0">
      <p:cViewPr varScale="1">
        <p:scale>
          <a:sx n="52" d="100"/>
          <a:sy n="52" d="100"/>
        </p:scale>
        <p:origin x="90" y="2400"/>
      </p:cViewPr>
      <p:guideLst>
        <p:guide orient="horz" pos="2160"/>
        <p:guide pos="3840"/>
      </p:guideLst>
    </p:cSldViewPr>
  </p:slideViewPr>
  <p:outlineViewPr>
    <p:cViewPr>
      <p:scale>
        <a:sx n="33" d="100"/>
        <a:sy n="33" d="100"/>
      </p:scale>
      <p:origin x="0" y="19536"/>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82" d="100"/>
          <a:sy n="82" d="100"/>
        </p:scale>
        <p:origin x="3972" y="90"/>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10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130103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getAbsolutePath</a:t>
            </a:r>
            <a:r>
              <a:rPr lang="en-GB" dirty="0" smtClean="0"/>
              <a:t>() returns the path of the saved image, which you could then open</a:t>
            </a:r>
            <a:r>
              <a:rPr lang="en-GB" baseline="0" dirty="0" smtClean="0"/>
              <a:t> and examine etc. Good for logs.</a:t>
            </a:r>
          </a:p>
          <a:p>
            <a:r>
              <a:rPr lang="en-GB" baseline="0" dirty="0" smtClean="0"/>
              <a:t>The screenshot will be a temporary file though, so writing code to copy it to a different location or just looking at the picture before it exits is wise.</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lang="en-GB" smtClean="0"/>
              <a:pPr>
                <a:defRPr/>
              </a:pPr>
              <a:t>26</a:t>
            </a:fld>
            <a:endParaRPr lang="en-GB" dirty="0"/>
          </a:p>
        </p:txBody>
      </p:sp>
    </p:spTree>
    <p:extLst>
      <p:ext uri="{BB962C8B-B14F-4D97-AF65-F5344CB8AC3E}">
        <p14:creationId xmlns:p14="http://schemas.microsoft.com/office/powerpoint/2010/main" val="4028662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lang="en-GB" smtClean="0"/>
              <a:pPr>
                <a:defRPr/>
              </a:pPr>
              <a:t>27</a:t>
            </a:fld>
            <a:endParaRPr lang="en-GB" dirty="0"/>
          </a:p>
        </p:txBody>
      </p:sp>
    </p:spTree>
    <p:extLst>
      <p:ext uri="{BB962C8B-B14F-4D97-AF65-F5344CB8AC3E}">
        <p14:creationId xmlns:p14="http://schemas.microsoft.com/office/powerpoint/2010/main" val="838027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ts val="3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1" dirty="0" err="1" smtClean="0"/>
              <a:t>defaultContent</a:t>
            </a:r>
            <a:r>
              <a:rPr lang="en-GB" b="1" dirty="0" smtClean="0"/>
              <a:t>()</a:t>
            </a:r>
            <a:r>
              <a:rPr lang="en-GB" dirty="0" smtClean="0"/>
              <a:t> is very important, as if you don’t run this before the next </a:t>
            </a:r>
            <a:r>
              <a:rPr lang="en-GB" dirty="0" err="1" smtClean="0"/>
              <a:t>switchTo</a:t>
            </a:r>
            <a:r>
              <a:rPr lang="en-GB" dirty="0" smtClean="0"/>
              <a:t>().frame() it will try and look for a frame </a:t>
            </a:r>
            <a:r>
              <a:rPr lang="en-GB" i="1" dirty="0" smtClean="0"/>
              <a:t>within that frame your in</a:t>
            </a:r>
          </a:p>
          <a:p>
            <a:pPr marL="0" marR="0" indent="0" algn="l" defTabSz="914400" rtl="0" eaLnBrk="0" fontAlgn="base" latinLnBrk="0" hangingPunct="0">
              <a:lnSpc>
                <a:spcPct val="100000"/>
              </a:lnSpc>
              <a:spcBef>
                <a:spcPts val="3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GB" b="1" i="1" dirty="0" smtClean="0"/>
          </a:p>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lang="en-GB" smtClean="0"/>
              <a:pPr>
                <a:defRPr/>
              </a:pPr>
              <a:t>28</a:t>
            </a:fld>
            <a:endParaRPr lang="en-GB" dirty="0"/>
          </a:p>
        </p:txBody>
      </p:sp>
    </p:spTree>
    <p:extLst>
      <p:ext uri="{BB962C8B-B14F-4D97-AF65-F5344CB8AC3E}">
        <p14:creationId xmlns:p14="http://schemas.microsoft.com/office/powerpoint/2010/main" val="2775186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Writing/reading</a:t>
            </a:r>
            <a:r>
              <a:rPr lang="en-GB" baseline="0" dirty="0" smtClean="0"/>
              <a:t> cookies</a:t>
            </a:r>
          </a:p>
          <a:p>
            <a:r>
              <a:rPr lang="en-GB" b="1" baseline="0" dirty="0" smtClean="0"/>
              <a:t>Note:</a:t>
            </a:r>
            <a:r>
              <a:rPr lang="en-GB" b="0" baseline="0" dirty="0" smtClean="0"/>
              <a:t> You have to navigate to the site </a:t>
            </a:r>
            <a:r>
              <a:rPr lang="en-GB" b="0" i="1" baseline="0" dirty="0" smtClean="0"/>
              <a:t>before</a:t>
            </a:r>
            <a:r>
              <a:rPr lang="en-GB" b="0" i="0" baseline="0" dirty="0" smtClean="0"/>
              <a:t> adding the cookie, to then navigate to the site again. WebDriver doesn’t let you set the cookies directly into the session as it treats them as they're from a previous domain.</a:t>
            </a:r>
            <a:endParaRPr lang="en-GB" b="1"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lang="en-GB" smtClean="0"/>
              <a:pPr>
                <a:defRPr/>
              </a:pPr>
              <a:t>32</a:t>
            </a:fld>
            <a:endParaRPr lang="en-GB" dirty="0"/>
          </a:p>
        </p:txBody>
      </p:sp>
    </p:spTree>
    <p:extLst>
      <p:ext uri="{BB962C8B-B14F-4D97-AF65-F5344CB8AC3E}">
        <p14:creationId xmlns:p14="http://schemas.microsoft.com/office/powerpoint/2010/main" val="6634982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Note: </a:t>
            </a:r>
            <a:r>
              <a:rPr lang="en-GB" dirty="0" err="1" smtClean="0"/>
              <a:t>facebook</a:t>
            </a:r>
            <a:r>
              <a:rPr lang="en-GB" baseline="0" dirty="0" smtClean="0"/>
              <a:t> has a more advanced cookie system, would recommend another website unless you want the challenge/research.</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lang="en-GB" smtClean="0"/>
              <a:pPr>
                <a:defRPr/>
              </a:pPr>
              <a:t>33</a:t>
            </a:fld>
            <a:endParaRPr lang="en-GB" dirty="0"/>
          </a:p>
        </p:txBody>
      </p:sp>
    </p:spTree>
    <p:extLst>
      <p:ext uri="{BB962C8B-B14F-4D97-AF65-F5344CB8AC3E}">
        <p14:creationId xmlns:p14="http://schemas.microsoft.com/office/powerpoint/2010/main" val="2516603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Driver needs to be</a:t>
            </a:r>
            <a:r>
              <a:rPr lang="en-GB" baseline="0" dirty="0" smtClean="0"/>
              <a:t> accessed by every method.</a:t>
            </a:r>
          </a:p>
          <a:p>
            <a:r>
              <a:rPr lang="en-GB" baseline="0" dirty="0" smtClean="0"/>
              <a:t>Initialized in the build-up of the class and destroyed in the teardown.</a:t>
            </a:r>
          </a:p>
          <a:p>
            <a:r>
              <a:rPr lang="en-GB" baseline="0" dirty="0" smtClean="0"/>
              <a:t>Each method would use the element declared in the class as the test element, aids readability.</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lang="en-GB" smtClean="0"/>
              <a:pPr>
                <a:defRPr/>
              </a:pPr>
              <a:t>34</a:t>
            </a:fld>
            <a:endParaRPr lang="en-GB" dirty="0"/>
          </a:p>
        </p:txBody>
      </p:sp>
    </p:spTree>
    <p:extLst>
      <p:ext uri="{BB962C8B-B14F-4D97-AF65-F5344CB8AC3E}">
        <p14:creationId xmlns:p14="http://schemas.microsoft.com/office/powerpoint/2010/main" val="3287335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After this is setup , assuming your hierarchy,</a:t>
            </a:r>
            <a:r>
              <a:rPr lang="en-GB" baseline="0" dirty="0" smtClean="0"/>
              <a:t> feature file and test runner class are all valid, you should get an output in the console window with some test cases.</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lang="en-GB" smtClean="0"/>
              <a:pPr>
                <a:defRPr/>
              </a:pPr>
              <a:t>36</a:t>
            </a:fld>
            <a:endParaRPr lang="en-GB" dirty="0"/>
          </a:p>
        </p:txBody>
      </p:sp>
    </p:spTree>
    <p:extLst>
      <p:ext uri="{BB962C8B-B14F-4D97-AF65-F5344CB8AC3E}">
        <p14:creationId xmlns:p14="http://schemas.microsoft.com/office/powerpoint/2010/main" val="2536881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http://www.testingexcellence.com/selenium-and-cucumber-ui-automation-challenges/</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lang="en-GB" smtClean="0"/>
              <a:pPr>
                <a:defRPr/>
              </a:pPr>
              <a:t>38</a:t>
            </a:fld>
            <a:endParaRPr lang="en-GB" dirty="0"/>
          </a:p>
        </p:txBody>
      </p:sp>
    </p:spTree>
    <p:extLst>
      <p:ext uri="{BB962C8B-B14F-4D97-AF65-F5344CB8AC3E}">
        <p14:creationId xmlns:p14="http://schemas.microsoft.com/office/powerpoint/2010/main" val="46331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This is bad because it</a:t>
            </a:r>
            <a:r>
              <a:rPr lang="en-GB" baseline="0" dirty="0" smtClean="0"/>
              <a:t> sets that timeout for everything that the driver tries to do.</a:t>
            </a:r>
          </a:p>
          <a:p>
            <a:r>
              <a:rPr lang="en-GB" baseline="0" dirty="0" smtClean="0"/>
              <a:t>So even on elements that you know are instant it will wait.</a:t>
            </a:r>
          </a:p>
          <a:p>
            <a:r>
              <a:rPr lang="en-GB" baseline="0" dirty="0" smtClean="0"/>
              <a:t>So then if you want to turn it off you have to explicitly do that, and to turn back on etc.</a:t>
            </a:r>
          </a:p>
          <a:p>
            <a:endParaRPr lang="en-GB" baseline="0" dirty="0" smtClean="0"/>
          </a:p>
          <a:p>
            <a:r>
              <a:rPr lang="en-GB" baseline="0" dirty="0" smtClean="0"/>
              <a:t>Very messy, very bad!</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3</a:t>
            </a:fld>
            <a:endParaRPr dirty="0"/>
          </a:p>
        </p:txBody>
      </p:sp>
    </p:spTree>
    <p:extLst>
      <p:ext uri="{BB962C8B-B14F-4D97-AF65-F5344CB8AC3E}">
        <p14:creationId xmlns:p14="http://schemas.microsoft.com/office/powerpoint/2010/main" val="152923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Sometimes you can have issues using submit() with buttons, an alternative is click()</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6</a:t>
            </a:fld>
            <a:endParaRPr dirty="0"/>
          </a:p>
        </p:txBody>
      </p:sp>
    </p:spTree>
    <p:extLst>
      <p:ext uri="{BB962C8B-B14F-4D97-AF65-F5344CB8AC3E}">
        <p14:creationId xmlns:p14="http://schemas.microsoft.com/office/powerpoint/2010/main" val="19947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Chord is</a:t>
            </a:r>
            <a:r>
              <a:rPr lang="en-GB" baseline="0" dirty="0" smtClean="0"/>
              <a:t> good for combination commands such as CTRL + SHIFT  etc.</a:t>
            </a:r>
          </a:p>
          <a:p>
            <a:r>
              <a:rPr lang="en-GB" baseline="0" dirty="0" smtClean="0"/>
              <a:t>Clear() is often used in tandem with this, as well as sending </a:t>
            </a:r>
            <a:r>
              <a:rPr lang="en-GB" baseline="0" dirty="0" err="1" smtClean="0"/>
              <a:t>Keys.BACK_SPACE</a:t>
            </a:r>
            <a:endParaRPr lang="en-GB" baseline="0" dirty="0" smtClean="0"/>
          </a:p>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9</a:t>
            </a:fld>
            <a:endParaRPr dirty="0"/>
          </a:p>
        </p:txBody>
      </p:sp>
    </p:spTree>
    <p:extLst>
      <p:ext uri="{BB962C8B-B14F-4D97-AF65-F5344CB8AC3E}">
        <p14:creationId xmlns:p14="http://schemas.microsoft.com/office/powerpoint/2010/main" val="2830170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Should be able to just find the element</a:t>
            </a:r>
            <a:r>
              <a:rPr lang="en-GB" baseline="0" dirty="0" smtClean="0"/>
              <a:t> and perform a click event on it, not have to manually position the mouse and then click.</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lang="en-GB" smtClean="0"/>
              <a:pPr>
                <a:defRPr/>
              </a:pPr>
              <a:t>18</a:t>
            </a:fld>
            <a:endParaRPr lang="en-GB" dirty="0"/>
          </a:p>
        </p:txBody>
      </p:sp>
    </p:spTree>
    <p:extLst>
      <p:ext uri="{BB962C8B-B14F-4D97-AF65-F5344CB8AC3E}">
        <p14:creationId xmlns:p14="http://schemas.microsoft.com/office/powerpoint/2010/main" val="682303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b="0" i="0" dirty="0" smtClean="0">
                <a:effectLst/>
              </a:rPr>
              <a:t>Could also be written like so, but the first makes</a:t>
            </a:r>
            <a:r>
              <a:rPr lang="en-GB" b="0" i="0" baseline="0" dirty="0" smtClean="0">
                <a:effectLst/>
              </a:rPr>
              <a:t> more sense for purely non-identifiable elements and the second makes sense for the opposite, so this most likely wouldn’t be used.</a:t>
            </a:r>
            <a:endParaRPr lang="en-GB" b="0" i="0" dirty="0" smtClean="0">
              <a:effectLst/>
            </a:endParaRPr>
          </a:p>
          <a:p>
            <a:endParaRPr lang="en-GB" b="0" i="0" dirty="0" smtClean="0">
              <a:effectLst/>
            </a:endParaRPr>
          </a:p>
          <a:p>
            <a:r>
              <a:rPr lang="en-GB" b="1" dirty="0" err="1" smtClean="0"/>
              <a:t>builder.clickAndHold</a:t>
            </a:r>
            <a:r>
              <a:rPr lang="en-GB" b="1" dirty="0" smtClean="0"/>
              <a:t>(three) .</a:t>
            </a:r>
            <a:r>
              <a:rPr lang="en-GB" b="1" dirty="0" err="1" smtClean="0"/>
              <a:t>moveByOffset</a:t>
            </a:r>
            <a:r>
              <a:rPr lang="en-GB" b="1" dirty="0" smtClean="0"/>
              <a:t>(120, 0) .perform();</a:t>
            </a:r>
            <a:endParaRPr lang="en-GB" b="0"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lang="en-GB" smtClean="0"/>
              <a:pPr>
                <a:defRPr/>
              </a:pPr>
              <a:t>19</a:t>
            </a:fld>
            <a:endParaRPr lang="en-GB" dirty="0"/>
          </a:p>
        </p:txBody>
      </p:sp>
    </p:spTree>
    <p:extLst>
      <p:ext uri="{BB962C8B-B14F-4D97-AF65-F5344CB8AC3E}">
        <p14:creationId xmlns:p14="http://schemas.microsoft.com/office/powerpoint/2010/main" val="1217704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 – Not</a:t>
            </a:r>
            <a:r>
              <a:rPr lang="en-GB" baseline="0" dirty="0" smtClean="0"/>
              <a:t> all browsers support this action if the elements, and further problems can occur if its on HTML5 elements.</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20</a:t>
            </a:fld>
            <a:endParaRPr dirty="0"/>
          </a:p>
        </p:txBody>
      </p:sp>
    </p:spTree>
    <p:extLst>
      <p:ext uri="{BB962C8B-B14F-4D97-AF65-F5344CB8AC3E}">
        <p14:creationId xmlns:p14="http://schemas.microsoft.com/office/powerpoint/2010/main" val="1365684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*if you use </a:t>
            </a:r>
            <a:r>
              <a:rPr lang="en-GB" dirty="0" err="1" smtClean="0"/>
              <a:t>keyUp</a:t>
            </a:r>
            <a:r>
              <a:rPr lang="en-GB" dirty="0" smtClean="0"/>
              <a:t> before</a:t>
            </a:r>
            <a:r>
              <a:rPr lang="en-GB" baseline="0" dirty="0" smtClean="0"/>
              <a:t> </a:t>
            </a:r>
            <a:r>
              <a:rPr lang="en-GB" baseline="0" dirty="0" err="1" smtClean="0"/>
              <a:t>keyDown</a:t>
            </a:r>
            <a:r>
              <a:rPr lang="en-GB" baseline="0" dirty="0" smtClean="0"/>
              <a:t> has been used, you can get some strange results.</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lang="en-GB" smtClean="0"/>
              <a:pPr>
                <a:defRPr/>
              </a:pPr>
              <a:t>21</a:t>
            </a:fld>
            <a:endParaRPr lang="en-GB" dirty="0"/>
          </a:p>
        </p:txBody>
      </p:sp>
    </p:spTree>
    <p:extLst>
      <p:ext uri="{BB962C8B-B14F-4D97-AF65-F5344CB8AC3E}">
        <p14:creationId xmlns:p14="http://schemas.microsoft.com/office/powerpoint/2010/main" val="2163505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Modal dialogs are popups</a:t>
            </a:r>
            <a:r>
              <a:rPr lang="en-GB" baseline="0" dirty="0" smtClean="0"/>
              <a:t> that require the user to interact with it before they can resume normal functionality.</a:t>
            </a:r>
          </a:p>
          <a:p>
            <a:endParaRPr lang="en-GB" baseline="0" dirty="0" smtClean="0"/>
          </a:p>
          <a:p>
            <a:r>
              <a:rPr lang="en-GB" baseline="0" dirty="0" smtClean="0"/>
              <a:t>Css selectors</a:t>
            </a:r>
          </a:p>
          <a:p>
            <a:r>
              <a:rPr lang="en-GB" dirty="0" smtClean="0"/>
              <a:t>https://www.w3schools.com/cssref/css_selectors.asp</a:t>
            </a:r>
          </a:p>
          <a:p>
            <a:endParaRPr lang="en-GB" dirty="0" smtClean="0"/>
          </a:p>
          <a:p>
            <a:r>
              <a:rPr lang="en-GB" dirty="0" err="1" smtClean="0"/>
              <a:t>TakeScreenshots</a:t>
            </a:r>
            <a:r>
              <a:rPr lang="en-GB" dirty="0" smtClean="0"/>
              <a:t> is useful for saving</a:t>
            </a:r>
            <a:r>
              <a:rPr lang="en-GB" baseline="0" dirty="0" smtClean="0"/>
              <a:t> a picture of the page when a test fails, so you can see literally what's wrong with the page.</a:t>
            </a:r>
          </a:p>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lang="en-GB" smtClean="0"/>
              <a:pPr>
                <a:defRPr/>
              </a:pPr>
              <a:t>25</a:t>
            </a:fld>
            <a:endParaRPr lang="en-GB" dirty="0"/>
          </a:p>
        </p:txBody>
      </p:sp>
    </p:spTree>
    <p:extLst>
      <p:ext uri="{BB962C8B-B14F-4D97-AF65-F5344CB8AC3E}">
        <p14:creationId xmlns:p14="http://schemas.microsoft.com/office/powerpoint/2010/main" val="22424622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542" y="5734420"/>
            <a:ext cx="748759" cy="52710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aseline="0">
                <a:latin typeface="+mn-lt"/>
              </a:defRPr>
            </a:lvl2pPr>
            <a:lvl3pPr marL="1143000" indent="-228600">
              <a:spcAft>
                <a:spcPts val="800"/>
              </a:spcAft>
              <a:buClr>
                <a:schemeClr val="tx1"/>
              </a:buClr>
              <a:buFont typeface="Arial" panose="020B0604020202020204" pitchFamily="34" charset="0"/>
              <a:buChar char="•"/>
              <a:defRPr sz="1800" baseline="0">
                <a:latin typeface="+mn-lt"/>
              </a:defRPr>
            </a:lvl3pPr>
            <a:lvl4pPr marL="1600200" indent="-228600">
              <a:spcAft>
                <a:spcPts val="800"/>
              </a:spcAft>
              <a:buClr>
                <a:schemeClr val="tx1"/>
              </a:buClr>
              <a:buFont typeface="Arial" panose="020B0604020202020204" pitchFamily="34" charset="0"/>
              <a:buChar char="•"/>
              <a:defRPr sz="1800" baseline="0">
                <a:latin typeface="+mn-lt"/>
              </a:defRPr>
            </a:lvl4pPr>
            <a:lvl5pPr marL="2057400" indent="-228600">
              <a:spcAft>
                <a:spcPts val="800"/>
              </a:spcAft>
              <a:buClr>
                <a:schemeClr val="tx1"/>
              </a:buClr>
              <a:buFont typeface="Arial" panose="020B0604020202020204" pitchFamily="34" charset="0"/>
              <a:buChar char="•"/>
              <a:defRPr sz="180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83405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Selenium WebDriver</a:t>
            </a:r>
            <a:endParaRPr lang="en-GB" dirty="0"/>
          </a:p>
        </p:txBody>
      </p:sp>
      <p:sp>
        <p:nvSpPr>
          <p:cNvPr id="3" name="Subtitle 2"/>
          <p:cNvSpPr>
            <a:spLocks noGrp="1"/>
          </p:cNvSpPr>
          <p:nvPr>
            <p:ph type="subTitle" idx="1"/>
          </p:nvPr>
        </p:nvSpPr>
        <p:spPr/>
        <p:txBody>
          <a:bodyPr/>
          <a:lstStyle/>
          <a:p>
            <a:r>
              <a:rPr lang="en-GB" dirty="0" smtClean="0"/>
              <a:t>Advanced</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https://github.com/womackx/SeleniumExample1/blob/master/LoginTest.java</a:t>
            </a:r>
          </a:p>
        </p:txBody>
      </p:sp>
      <p:sp>
        <p:nvSpPr>
          <p:cNvPr id="3" name="Title 2"/>
          <p:cNvSpPr>
            <a:spLocks noGrp="1"/>
          </p:cNvSpPr>
          <p:nvPr>
            <p:ph type="title"/>
          </p:nvPr>
        </p:nvSpPr>
        <p:spPr/>
        <p:txBody>
          <a:bodyPr>
            <a:normAutofit fontScale="90000"/>
          </a:bodyPr>
          <a:lstStyle/>
          <a:p>
            <a:r>
              <a:rPr lang="en-GB" dirty="0" smtClean="0"/>
              <a:t>Example – Login Form</a:t>
            </a:r>
            <a:endParaRPr lang="en-GB" dirty="0"/>
          </a:p>
        </p:txBody>
      </p:sp>
    </p:spTree>
    <p:extLst>
      <p:ext uri="{BB962C8B-B14F-4D97-AF65-F5344CB8AC3E}">
        <p14:creationId xmlns:p14="http://schemas.microsoft.com/office/powerpoint/2010/main" val="38541784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Takes the property of the CSS you want to check</a:t>
            </a:r>
          </a:p>
          <a:p>
            <a:r>
              <a:rPr lang="en-GB" dirty="0" smtClean="0"/>
              <a:t>Returns the value of that property</a:t>
            </a:r>
          </a:p>
          <a:p>
            <a:r>
              <a:rPr lang="en-GB" dirty="0" smtClean="0"/>
              <a:t>Good for checking if CSS is being applied correctly.</a:t>
            </a:r>
          </a:p>
          <a:p>
            <a:endParaRPr lang="en-GB" b="1" dirty="0" smtClean="0"/>
          </a:p>
          <a:p>
            <a:r>
              <a:rPr lang="en-GB" b="1" dirty="0" smtClean="0"/>
              <a:t>String </a:t>
            </a:r>
            <a:r>
              <a:rPr lang="en-GB" b="1" dirty="0" err="1" smtClean="0"/>
              <a:t>getCSSValue</a:t>
            </a:r>
            <a:r>
              <a:rPr lang="en-GB" b="1" dirty="0" smtClean="0"/>
              <a:t>(String </a:t>
            </a:r>
            <a:r>
              <a:rPr lang="en-GB" b="1" dirty="0" err="1" smtClean="0"/>
              <a:t>propertyName</a:t>
            </a:r>
            <a:r>
              <a:rPr lang="en-GB" b="1" dirty="0" smtClean="0"/>
              <a:t>)</a:t>
            </a:r>
          </a:p>
          <a:p>
            <a:endParaRPr lang="en-GB" b="1" dirty="0"/>
          </a:p>
          <a:p>
            <a:endParaRPr lang="en-GB" u="sng" dirty="0"/>
          </a:p>
        </p:txBody>
      </p:sp>
      <p:sp>
        <p:nvSpPr>
          <p:cNvPr id="3" name="Title 2"/>
          <p:cNvSpPr>
            <a:spLocks noGrp="1"/>
          </p:cNvSpPr>
          <p:nvPr>
            <p:ph type="title"/>
          </p:nvPr>
        </p:nvSpPr>
        <p:spPr/>
        <p:txBody>
          <a:bodyPr>
            <a:normAutofit fontScale="90000"/>
          </a:bodyPr>
          <a:lstStyle/>
          <a:p>
            <a:r>
              <a:rPr lang="en-GB" dirty="0" err="1" smtClean="0"/>
              <a:t>getCssValue</a:t>
            </a:r>
            <a:r>
              <a:rPr lang="en-GB" dirty="0" smtClean="0"/>
              <a:t>()</a:t>
            </a:r>
            <a:endParaRPr lang="en-GB" dirty="0"/>
          </a:p>
        </p:txBody>
      </p:sp>
    </p:spTree>
    <p:extLst>
      <p:ext uri="{BB962C8B-B14F-4D97-AF65-F5344CB8AC3E}">
        <p14:creationId xmlns:p14="http://schemas.microsoft.com/office/powerpoint/2010/main" val="19731490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Can be executed on </a:t>
            </a:r>
            <a:r>
              <a:rPr lang="en-GB" b="1" dirty="0" smtClean="0"/>
              <a:t>all</a:t>
            </a:r>
            <a:r>
              <a:rPr lang="en-GB" dirty="0" smtClean="0"/>
              <a:t> elements</a:t>
            </a:r>
          </a:p>
          <a:p>
            <a:r>
              <a:rPr lang="en-GB" dirty="0" smtClean="0"/>
              <a:t>Returns the relative position of an element on a webpage</a:t>
            </a:r>
          </a:p>
          <a:p>
            <a:r>
              <a:rPr lang="en-GB" dirty="0" smtClean="0"/>
              <a:t>Position is calculated relative to the top left corner of the webpage</a:t>
            </a:r>
          </a:p>
          <a:p>
            <a:r>
              <a:rPr lang="en-GB" dirty="0" smtClean="0"/>
              <a:t>Returns a </a:t>
            </a:r>
            <a:r>
              <a:rPr lang="en-GB" b="1" dirty="0" smtClean="0"/>
              <a:t>Point</a:t>
            </a:r>
            <a:r>
              <a:rPr lang="en-GB" dirty="0" smtClean="0"/>
              <a:t> object</a:t>
            </a:r>
          </a:p>
          <a:p>
            <a:r>
              <a:rPr lang="en-GB" dirty="0" smtClean="0"/>
              <a:t>Good for testing if elements that are loaded/moved on events.</a:t>
            </a:r>
          </a:p>
          <a:p>
            <a:endParaRPr lang="en-GB" dirty="0"/>
          </a:p>
          <a:p>
            <a:r>
              <a:rPr lang="en-GB" b="1" dirty="0" smtClean="0"/>
              <a:t>Point </a:t>
            </a:r>
            <a:r>
              <a:rPr lang="en-GB" b="1" dirty="0" err="1" smtClean="0"/>
              <a:t>getLocation</a:t>
            </a:r>
            <a:r>
              <a:rPr lang="en-GB" b="1" dirty="0" smtClean="0"/>
              <a:t>()</a:t>
            </a:r>
            <a:endParaRPr lang="en-GB" b="1" dirty="0"/>
          </a:p>
        </p:txBody>
      </p:sp>
      <p:sp>
        <p:nvSpPr>
          <p:cNvPr id="3" name="Title 2"/>
          <p:cNvSpPr>
            <a:spLocks noGrp="1"/>
          </p:cNvSpPr>
          <p:nvPr>
            <p:ph type="title"/>
          </p:nvPr>
        </p:nvSpPr>
        <p:spPr/>
        <p:txBody>
          <a:bodyPr>
            <a:normAutofit fontScale="90000"/>
          </a:bodyPr>
          <a:lstStyle/>
          <a:p>
            <a:r>
              <a:rPr lang="en-GB" dirty="0" err="1" smtClean="0"/>
              <a:t>getLocation</a:t>
            </a:r>
            <a:r>
              <a:rPr lang="en-GB" dirty="0" smtClean="0"/>
              <a:t>()	</a:t>
            </a:r>
            <a:endParaRPr lang="en-GB" dirty="0"/>
          </a:p>
        </p:txBody>
      </p:sp>
    </p:spTree>
    <p:extLst>
      <p:ext uri="{BB962C8B-B14F-4D97-AF65-F5344CB8AC3E}">
        <p14:creationId xmlns:p14="http://schemas.microsoft.com/office/powerpoint/2010/main" val="31611426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Can be executed on any visible component</a:t>
            </a:r>
          </a:p>
          <a:p>
            <a:r>
              <a:rPr lang="en-GB" dirty="0" smtClean="0"/>
              <a:t>Returns the width and height of the rendered web element</a:t>
            </a:r>
          </a:p>
          <a:p>
            <a:r>
              <a:rPr lang="en-GB" dirty="0" smtClean="0"/>
              <a:t>Returns a </a:t>
            </a:r>
            <a:r>
              <a:rPr lang="en-GB" b="1" dirty="0" smtClean="0"/>
              <a:t>Dimension</a:t>
            </a:r>
            <a:r>
              <a:rPr lang="en-GB" dirty="0" smtClean="0"/>
              <a:t> object</a:t>
            </a:r>
          </a:p>
          <a:p>
            <a:r>
              <a:rPr lang="en-GB" dirty="0" smtClean="0"/>
              <a:t>Good for testing elements that change size upon an event.</a:t>
            </a:r>
            <a:endParaRPr lang="en-GB" dirty="0"/>
          </a:p>
          <a:p>
            <a:endParaRPr lang="en-GB" dirty="0"/>
          </a:p>
          <a:p>
            <a:r>
              <a:rPr lang="en-GB" b="1" dirty="0" smtClean="0"/>
              <a:t>Dimension </a:t>
            </a:r>
            <a:r>
              <a:rPr lang="en-GB" b="1" dirty="0" err="1" smtClean="0"/>
              <a:t>getSize</a:t>
            </a:r>
            <a:r>
              <a:rPr lang="en-GB" b="1" dirty="0" smtClean="0"/>
              <a:t>()</a:t>
            </a:r>
            <a:endParaRPr lang="en-GB" dirty="0" smtClean="0"/>
          </a:p>
          <a:p>
            <a:endParaRPr lang="en-GB" b="1" dirty="0"/>
          </a:p>
        </p:txBody>
      </p:sp>
      <p:sp>
        <p:nvSpPr>
          <p:cNvPr id="3" name="Title 2"/>
          <p:cNvSpPr>
            <a:spLocks noGrp="1"/>
          </p:cNvSpPr>
          <p:nvPr>
            <p:ph type="title"/>
          </p:nvPr>
        </p:nvSpPr>
        <p:spPr/>
        <p:txBody>
          <a:bodyPr>
            <a:normAutofit fontScale="90000"/>
          </a:bodyPr>
          <a:lstStyle/>
          <a:p>
            <a:r>
              <a:rPr lang="en-GB" dirty="0" err="1" smtClean="0"/>
              <a:t>getSize</a:t>
            </a:r>
            <a:r>
              <a:rPr lang="en-GB" dirty="0" smtClean="0"/>
              <a:t>()</a:t>
            </a:r>
            <a:endParaRPr lang="en-GB" dirty="0"/>
          </a:p>
        </p:txBody>
      </p:sp>
    </p:spTree>
    <p:extLst>
      <p:ext uri="{BB962C8B-B14F-4D97-AF65-F5344CB8AC3E}">
        <p14:creationId xmlns:p14="http://schemas.microsoft.com/office/powerpoint/2010/main" val="14191651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err="1" smtClean="0"/>
              <a:t>Misc</a:t>
            </a:r>
            <a:r>
              <a:rPr lang="en-GB" dirty="0" smtClean="0"/>
              <a:t> Methods</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918575125"/>
              </p:ext>
            </p:extLst>
          </p:nvPr>
        </p:nvGraphicFramePr>
        <p:xfrm>
          <a:off x="414000" y="2182761"/>
          <a:ext cx="11404800" cy="3840480"/>
        </p:xfrm>
        <a:graphic>
          <a:graphicData uri="http://schemas.openxmlformats.org/drawingml/2006/table">
            <a:tbl>
              <a:tblPr firstRow="1" bandRow="1">
                <a:tableStyleId>{5C22544A-7EE6-4342-B048-85BDC9FD1C3A}</a:tableStyleId>
              </a:tblPr>
              <a:tblGrid>
                <a:gridCol w="4102846"/>
                <a:gridCol w="7301954"/>
              </a:tblGrid>
              <a:tr h="176981">
                <a:tc>
                  <a:txBody>
                    <a:bodyPr/>
                    <a:lstStyle/>
                    <a:p>
                      <a:r>
                        <a:rPr lang="en-GB" dirty="0" smtClean="0"/>
                        <a:t>Method</a:t>
                      </a:r>
                      <a:r>
                        <a:rPr lang="en-GB" baseline="0" dirty="0" smtClean="0"/>
                        <a:t> Signature</a:t>
                      </a:r>
                      <a:endParaRPr lang="en-GB" dirty="0"/>
                    </a:p>
                  </a:txBody>
                  <a:tcPr/>
                </a:tc>
                <a:tc>
                  <a:txBody>
                    <a:bodyPr/>
                    <a:lstStyle/>
                    <a:p>
                      <a:r>
                        <a:rPr lang="en-GB" dirty="0" smtClean="0"/>
                        <a:t>Description</a:t>
                      </a:r>
                      <a:endParaRPr lang="en-GB" dirty="0"/>
                    </a:p>
                  </a:txBody>
                  <a:tcPr/>
                </a:tc>
              </a:tr>
              <a:tr h="521062">
                <a:tc>
                  <a:txBody>
                    <a:bodyPr/>
                    <a:lstStyle/>
                    <a:p>
                      <a:r>
                        <a:rPr lang="en-GB" dirty="0" smtClean="0"/>
                        <a:t>String</a:t>
                      </a:r>
                      <a:r>
                        <a:rPr lang="en-GB" baseline="0" dirty="0" smtClean="0"/>
                        <a:t> </a:t>
                      </a:r>
                      <a:r>
                        <a:rPr lang="en-GB" baseline="0" dirty="0" err="1" smtClean="0"/>
                        <a:t>getText</a:t>
                      </a:r>
                      <a:r>
                        <a:rPr lang="en-GB" baseline="0" dirty="0" smtClean="0"/>
                        <a:t>()</a:t>
                      </a:r>
                      <a:endParaRPr lang="en-GB" dirty="0"/>
                    </a:p>
                  </a:txBody>
                  <a:tcPr/>
                </a:tc>
                <a:tc>
                  <a:txBody>
                    <a:bodyPr/>
                    <a:lstStyle/>
                    <a:p>
                      <a:r>
                        <a:rPr lang="en-GB" dirty="0" smtClean="0"/>
                        <a:t>Can</a:t>
                      </a:r>
                      <a:r>
                        <a:rPr lang="en-GB" baseline="0" dirty="0" smtClean="0"/>
                        <a:t> be used on all web elements.</a:t>
                      </a:r>
                    </a:p>
                    <a:p>
                      <a:r>
                        <a:rPr lang="en-GB" baseline="0" dirty="0" smtClean="0"/>
                        <a:t>Returns the visible text on the element, or nothing if there is none.</a:t>
                      </a:r>
                      <a:endParaRPr lang="en-GB" dirty="0"/>
                    </a:p>
                  </a:txBody>
                  <a:tcPr/>
                </a:tc>
              </a:tr>
              <a:tr h="521062">
                <a:tc>
                  <a:txBody>
                    <a:bodyPr/>
                    <a:lstStyle/>
                    <a:p>
                      <a:r>
                        <a:rPr lang="en-GB" dirty="0" smtClean="0"/>
                        <a:t>String </a:t>
                      </a:r>
                      <a:r>
                        <a:rPr lang="en-GB" dirty="0" err="1" smtClean="0"/>
                        <a:t>getTagName</a:t>
                      </a:r>
                      <a:r>
                        <a:rPr lang="en-GB" dirty="0" smtClean="0"/>
                        <a:t>()</a:t>
                      </a:r>
                      <a:endParaRPr lang="en-GB" dirty="0"/>
                    </a:p>
                  </a:txBody>
                  <a:tcPr/>
                </a:tc>
                <a:tc>
                  <a:txBody>
                    <a:bodyPr/>
                    <a:lstStyle/>
                    <a:p>
                      <a:r>
                        <a:rPr lang="en-GB" dirty="0" smtClean="0"/>
                        <a:t>Can</a:t>
                      </a:r>
                      <a:r>
                        <a:rPr lang="en-GB" baseline="0" dirty="0" smtClean="0"/>
                        <a:t> be used on all web elements.</a:t>
                      </a:r>
                    </a:p>
                    <a:p>
                      <a:r>
                        <a:rPr lang="en-GB" baseline="0" dirty="0" smtClean="0"/>
                        <a:t>Returns the tag name of the element.</a:t>
                      </a:r>
                      <a:endParaRPr lang="en-GB" dirty="0"/>
                    </a:p>
                  </a:txBody>
                  <a:tcPr/>
                </a:tc>
              </a:tr>
              <a:tr h="521062">
                <a:tc>
                  <a:txBody>
                    <a:bodyPr/>
                    <a:lstStyle/>
                    <a:p>
                      <a:r>
                        <a:rPr lang="en-GB" dirty="0" smtClean="0"/>
                        <a:t>Boolean </a:t>
                      </a:r>
                      <a:r>
                        <a:rPr lang="en-GB" dirty="0" err="1" smtClean="0"/>
                        <a:t>isDisplayed</a:t>
                      </a:r>
                      <a:r>
                        <a:rPr lang="en-GB" dirty="0" smtClean="0"/>
                        <a:t>()</a:t>
                      </a:r>
                      <a:endParaRPr lang="en-GB" dirty="0"/>
                    </a:p>
                  </a:txBody>
                  <a:tcPr/>
                </a:tc>
                <a:tc>
                  <a:txBody>
                    <a:bodyPr/>
                    <a:lstStyle/>
                    <a:p>
                      <a:r>
                        <a:rPr lang="en-GB" dirty="0" smtClean="0"/>
                        <a:t>Can be used on all web elements.</a:t>
                      </a:r>
                    </a:p>
                    <a:p>
                      <a:r>
                        <a:rPr lang="en-GB" dirty="0" smtClean="0"/>
                        <a:t>Returns if</a:t>
                      </a:r>
                      <a:r>
                        <a:rPr lang="en-GB" baseline="0" dirty="0" smtClean="0"/>
                        <a:t> the element is visible on the web page.</a:t>
                      </a:r>
                      <a:endParaRPr lang="en-GB" dirty="0"/>
                    </a:p>
                  </a:txBody>
                  <a:tcPr/>
                </a:tc>
              </a:tr>
              <a:tr h="521062">
                <a:tc>
                  <a:txBody>
                    <a:bodyPr/>
                    <a:lstStyle/>
                    <a:p>
                      <a:r>
                        <a:rPr lang="en-GB" dirty="0" smtClean="0"/>
                        <a:t>Boolean</a:t>
                      </a:r>
                      <a:r>
                        <a:rPr lang="en-GB" baseline="0" dirty="0" smtClean="0"/>
                        <a:t> </a:t>
                      </a:r>
                      <a:r>
                        <a:rPr lang="en-GB" baseline="0" dirty="0" err="1" smtClean="0"/>
                        <a:t>isEnabled</a:t>
                      </a:r>
                      <a:r>
                        <a:rPr lang="en-GB" baseline="0" dirty="0" smtClean="0"/>
                        <a:t>()</a:t>
                      </a:r>
                      <a:endParaRPr lang="en-GB" dirty="0"/>
                    </a:p>
                  </a:txBody>
                  <a:tcPr/>
                </a:tc>
                <a:tc>
                  <a:txBody>
                    <a:bodyPr/>
                    <a:lstStyle/>
                    <a:p>
                      <a:r>
                        <a:rPr lang="en-GB" dirty="0" smtClean="0"/>
                        <a:t>Can be used on all web elements.</a:t>
                      </a:r>
                    </a:p>
                    <a:p>
                      <a:r>
                        <a:rPr lang="en-GB" dirty="0" smtClean="0"/>
                        <a:t>Returns if the element is enabled</a:t>
                      </a:r>
                      <a:r>
                        <a:rPr lang="en-GB" baseline="0" dirty="0" smtClean="0"/>
                        <a:t> on the web page.</a:t>
                      </a:r>
                      <a:endParaRPr lang="en-GB" dirty="0"/>
                    </a:p>
                  </a:txBody>
                  <a:tcPr/>
                </a:tc>
              </a:tr>
              <a:tr h="521062">
                <a:tc>
                  <a:txBody>
                    <a:bodyPr/>
                    <a:lstStyle/>
                    <a:p>
                      <a:r>
                        <a:rPr lang="en-GB" dirty="0" smtClean="0"/>
                        <a:t>Boolean </a:t>
                      </a:r>
                      <a:r>
                        <a:rPr lang="en-GB" dirty="0" err="1" smtClean="0"/>
                        <a:t>isSelected</a:t>
                      </a:r>
                      <a:r>
                        <a:rPr lang="en-GB" dirty="0" smtClean="0"/>
                        <a:t>()</a:t>
                      </a:r>
                      <a:endParaRPr lang="en-GB" dirty="0"/>
                    </a:p>
                  </a:txBody>
                  <a:tcPr/>
                </a:tc>
                <a:tc>
                  <a:txBody>
                    <a:bodyPr/>
                    <a:lstStyle/>
                    <a:p>
                      <a:r>
                        <a:rPr lang="en-GB" dirty="0" smtClean="0"/>
                        <a:t>Can be used on radio buttons, options</a:t>
                      </a:r>
                      <a:r>
                        <a:rPr lang="en-GB" baseline="0" dirty="0" smtClean="0"/>
                        <a:t> in select boxes and checkboxes.</a:t>
                      </a:r>
                    </a:p>
                    <a:p>
                      <a:r>
                        <a:rPr lang="en-GB" baseline="0" dirty="0" smtClean="0"/>
                        <a:t>If executed on any other web element it will return false.</a:t>
                      </a:r>
                    </a:p>
                    <a:p>
                      <a:r>
                        <a:rPr lang="en-GB" baseline="0" dirty="0" smtClean="0"/>
                        <a:t>Returns if an element is selected right now on the web page.</a:t>
                      </a:r>
                    </a:p>
                  </a:txBody>
                  <a:tcPr/>
                </a:tc>
              </a:tr>
            </a:tbl>
          </a:graphicData>
        </a:graphic>
      </p:graphicFrame>
    </p:spTree>
    <p:extLst>
      <p:ext uri="{BB962C8B-B14F-4D97-AF65-F5344CB8AC3E}">
        <p14:creationId xmlns:p14="http://schemas.microsoft.com/office/powerpoint/2010/main" val="18831962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Create a test for logging into a web page. </a:t>
            </a:r>
            <a:endParaRPr lang="en-GB" dirty="0"/>
          </a:p>
        </p:txBody>
      </p:sp>
      <p:sp>
        <p:nvSpPr>
          <p:cNvPr id="3" name="Title 2"/>
          <p:cNvSpPr>
            <a:spLocks noGrp="1"/>
          </p:cNvSpPr>
          <p:nvPr>
            <p:ph type="title"/>
          </p:nvPr>
        </p:nvSpPr>
        <p:spPr/>
        <p:txBody>
          <a:bodyPr>
            <a:normAutofit fontScale="90000"/>
          </a:bodyPr>
          <a:lstStyle/>
          <a:p>
            <a:r>
              <a:rPr lang="en-GB" dirty="0" smtClean="0"/>
              <a:t>Exercise</a:t>
            </a:r>
            <a:endParaRPr lang="en-GB" dirty="0"/>
          </a:p>
        </p:txBody>
      </p:sp>
    </p:spTree>
    <p:extLst>
      <p:ext uri="{BB962C8B-B14F-4D97-AF65-F5344CB8AC3E}">
        <p14:creationId xmlns:p14="http://schemas.microsoft.com/office/powerpoint/2010/main" val="36228498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3999" y="1929600"/>
            <a:ext cx="5854065" cy="4546800"/>
          </a:xfrm>
        </p:spPr>
        <p:txBody>
          <a:bodyPr/>
          <a:lstStyle/>
          <a:p>
            <a:r>
              <a:rPr lang="en-GB" dirty="0" smtClean="0"/>
              <a:t>Actions are a way of saving a sequence of events on one or multiple elements to then be executed.</a:t>
            </a:r>
          </a:p>
          <a:p>
            <a:r>
              <a:rPr lang="en-GB" dirty="0" smtClean="0"/>
              <a:t>One example would be trying to select multiple elements on a page, such as a list, often using the CTRL modifier whilst clicking them.</a:t>
            </a:r>
            <a:endParaRPr lang="en-GB" dirty="0"/>
          </a:p>
        </p:txBody>
      </p:sp>
      <p:sp>
        <p:nvSpPr>
          <p:cNvPr id="3" name="Title 2"/>
          <p:cNvSpPr>
            <a:spLocks noGrp="1"/>
          </p:cNvSpPr>
          <p:nvPr>
            <p:ph type="title"/>
          </p:nvPr>
        </p:nvSpPr>
        <p:spPr/>
        <p:txBody>
          <a:bodyPr>
            <a:normAutofit fontScale="90000"/>
          </a:bodyPr>
          <a:lstStyle/>
          <a:p>
            <a:r>
              <a:rPr lang="en-GB" dirty="0" smtClean="0"/>
              <a:t>Actions</a:t>
            </a:r>
            <a:endParaRPr lang="en-GB" dirty="0"/>
          </a:p>
        </p:txBody>
      </p:sp>
    </p:spTree>
    <p:extLst>
      <p:ext uri="{BB962C8B-B14F-4D97-AF65-F5344CB8AC3E}">
        <p14:creationId xmlns:p14="http://schemas.microsoft.com/office/powerpoint/2010/main" val="30612474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3999" y="1929600"/>
            <a:ext cx="5900173" cy="4546800"/>
          </a:xfrm>
        </p:spPr>
        <p:txBody>
          <a:bodyPr/>
          <a:lstStyle/>
          <a:p>
            <a:r>
              <a:rPr lang="en-GB" dirty="0" err="1" smtClean="0"/>
              <a:t>moveByOffset</a:t>
            </a:r>
            <a:r>
              <a:rPr lang="en-GB" dirty="0" smtClean="0"/>
              <a:t>() – Used to move the mouse from its current position to another point on the web page.</a:t>
            </a:r>
          </a:p>
          <a:p>
            <a:r>
              <a:rPr lang="en-GB" dirty="0" smtClean="0"/>
              <a:t>When a page is loaded, the initial position is usually 0,0 unless the page has an explicit focus call.</a:t>
            </a:r>
          </a:p>
          <a:p>
            <a:r>
              <a:rPr lang="en-GB" b="1" dirty="0" smtClean="0"/>
              <a:t>Public Actions </a:t>
            </a:r>
            <a:r>
              <a:rPr lang="en-GB" b="1" dirty="0" err="1" smtClean="0"/>
              <a:t>moveByOffset</a:t>
            </a:r>
            <a:r>
              <a:rPr lang="en-GB" b="1" dirty="0" smtClean="0"/>
              <a:t>(</a:t>
            </a:r>
            <a:r>
              <a:rPr lang="en-GB" b="1" dirty="0" err="1" smtClean="0"/>
              <a:t>int</a:t>
            </a:r>
            <a:r>
              <a:rPr lang="en-GB" b="1" dirty="0" smtClean="0"/>
              <a:t> </a:t>
            </a:r>
            <a:r>
              <a:rPr lang="en-GB" b="1" dirty="0" err="1" smtClean="0"/>
              <a:t>xOffset</a:t>
            </a:r>
            <a:r>
              <a:rPr lang="en-GB" b="1" dirty="0" smtClean="0"/>
              <a:t>, </a:t>
            </a:r>
            <a:r>
              <a:rPr lang="en-GB" b="1" dirty="0" err="1" smtClean="0"/>
              <a:t>int</a:t>
            </a:r>
            <a:r>
              <a:rPr lang="en-GB" b="1" dirty="0" smtClean="0"/>
              <a:t> </a:t>
            </a:r>
            <a:r>
              <a:rPr lang="en-GB" b="1" dirty="0" err="1" smtClean="0"/>
              <a:t>yOffset</a:t>
            </a:r>
            <a:r>
              <a:rPr lang="en-GB" b="1" dirty="0" smtClean="0"/>
              <a:t>)</a:t>
            </a:r>
          </a:p>
          <a:p>
            <a:r>
              <a:rPr lang="en-GB" dirty="0" smtClean="0"/>
              <a:t>For X, A positive value will move the mouse to the right, whilst a negative will move it to the left.</a:t>
            </a:r>
          </a:p>
          <a:p>
            <a:r>
              <a:rPr lang="en-GB" dirty="0" smtClean="0"/>
              <a:t>For Y, A positive value will move the mouse downwards, </a:t>
            </a:r>
            <a:r>
              <a:rPr lang="en-GB" dirty="0"/>
              <a:t>w</a:t>
            </a:r>
            <a:r>
              <a:rPr lang="en-GB" dirty="0" smtClean="0"/>
              <a:t>hilst a negative will move it upwards.</a:t>
            </a:r>
            <a:endParaRPr lang="en-GB" dirty="0"/>
          </a:p>
        </p:txBody>
      </p:sp>
      <p:sp>
        <p:nvSpPr>
          <p:cNvPr id="3" name="Title 2"/>
          <p:cNvSpPr>
            <a:spLocks noGrp="1"/>
          </p:cNvSpPr>
          <p:nvPr>
            <p:ph type="title"/>
          </p:nvPr>
        </p:nvSpPr>
        <p:spPr/>
        <p:txBody>
          <a:bodyPr>
            <a:normAutofit fontScale="90000"/>
          </a:bodyPr>
          <a:lstStyle/>
          <a:p>
            <a:r>
              <a:rPr lang="en-GB" dirty="0" smtClean="0"/>
              <a:t>ActionBuilder – Mouse Interactions</a:t>
            </a:r>
            <a:endParaRPr lang="en-GB" dirty="0"/>
          </a:p>
        </p:txBody>
      </p:sp>
      <p:sp>
        <p:nvSpPr>
          <p:cNvPr id="4" name="Rectangle 3"/>
          <p:cNvSpPr/>
          <p:nvPr/>
        </p:nvSpPr>
        <p:spPr>
          <a:xfrm>
            <a:off x="5711192" y="5619303"/>
            <a:ext cx="6347458" cy="830997"/>
          </a:xfrm>
          <a:prstGeom prst="rect">
            <a:avLst/>
          </a:prstGeom>
          <a:solidFill>
            <a:schemeClr val="bg2"/>
          </a:solidFill>
        </p:spPr>
        <p:txBody>
          <a:bodyPr wrap="square">
            <a:spAutoFit/>
          </a:bodyPr>
          <a:lstStyle/>
          <a:p>
            <a:r>
              <a:rPr lang="en-GB" sz="1600" b="1" dirty="0">
                <a:solidFill>
                  <a:srgbClr val="000000"/>
                </a:solidFill>
                <a:latin typeface="Consolas"/>
              </a:rPr>
              <a:t>Actions </a:t>
            </a:r>
            <a:r>
              <a:rPr lang="en-GB" sz="1600" b="1" dirty="0">
                <a:solidFill>
                  <a:srgbClr val="6A3E3E"/>
                </a:solidFill>
                <a:latin typeface="Consolas"/>
              </a:rPr>
              <a:t>builder</a:t>
            </a:r>
            <a:r>
              <a:rPr lang="en-GB" sz="1600" b="1" dirty="0">
                <a:solidFill>
                  <a:srgbClr val="000000"/>
                </a:solidFill>
                <a:latin typeface="Consolas"/>
              </a:rPr>
              <a:t> = </a:t>
            </a:r>
            <a:r>
              <a:rPr lang="en-GB" sz="1600" b="1" dirty="0">
                <a:solidFill>
                  <a:srgbClr val="7F0055"/>
                </a:solidFill>
                <a:latin typeface="Consolas"/>
              </a:rPr>
              <a:t>new</a:t>
            </a:r>
            <a:r>
              <a:rPr lang="en-GB" sz="1600" b="1" dirty="0">
                <a:solidFill>
                  <a:srgbClr val="000000"/>
                </a:solidFill>
                <a:latin typeface="Consolas"/>
              </a:rPr>
              <a:t> Actions(driver);</a:t>
            </a:r>
          </a:p>
          <a:p>
            <a:r>
              <a:rPr lang="en-GB" sz="1600" b="1" dirty="0">
                <a:solidFill>
                  <a:srgbClr val="000000"/>
                </a:solidFill>
                <a:latin typeface="Consolas"/>
              </a:rPr>
              <a:t>    </a:t>
            </a:r>
            <a:r>
              <a:rPr lang="en-GB" sz="1600" b="1" dirty="0" err="1">
                <a:solidFill>
                  <a:srgbClr val="6A3E3E"/>
                </a:solidFill>
                <a:latin typeface="Consolas"/>
              </a:rPr>
              <a:t>builder</a:t>
            </a:r>
            <a:r>
              <a:rPr lang="en-GB" sz="1600" b="1" dirty="0" err="1">
                <a:solidFill>
                  <a:srgbClr val="000000"/>
                </a:solidFill>
                <a:latin typeface="Consolas"/>
              </a:rPr>
              <a:t>.moveByOffset</a:t>
            </a:r>
            <a:r>
              <a:rPr lang="en-GB" sz="1600" b="1" dirty="0">
                <a:solidFill>
                  <a:srgbClr val="000000"/>
                </a:solidFill>
                <a:latin typeface="Consolas"/>
              </a:rPr>
              <a:t>(</a:t>
            </a:r>
            <a:r>
              <a:rPr lang="en-GB" sz="1600" b="1" dirty="0" err="1">
                <a:solidFill>
                  <a:srgbClr val="000000"/>
                </a:solidFill>
                <a:latin typeface="Consolas"/>
              </a:rPr>
              <a:t>seven.getLocation</a:t>
            </a:r>
            <a:r>
              <a:rPr lang="en-GB" sz="1600" b="1" dirty="0">
                <a:solidFill>
                  <a:srgbClr val="000000"/>
                </a:solidFill>
                <a:latin typeface="Consolas"/>
              </a:rPr>
              <a:t>().</a:t>
            </a:r>
            <a:r>
              <a:rPr lang="en-GB" sz="1600" b="1" dirty="0" err="1">
                <a:solidFill>
                  <a:srgbClr val="000000"/>
                </a:solidFill>
                <a:latin typeface="Consolas"/>
              </a:rPr>
              <a:t>getX</a:t>
            </a:r>
            <a:r>
              <a:rPr lang="en-GB" sz="1600" b="1" dirty="0">
                <a:solidFill>
                  <a:srgbClr val="000000"/>
                </a:solidFill>
                <a:latin typeface="Consolas"/>
              </a:rPr>
              <a:t>()+1, </a:t>
            </a:r>
            <a:r>
              <a:rPr lang="en-GB" sz="1600" b="1" dirty="0" err="1">
                <a:solidFill>
                  <a:srgbClr val="000000"/>
                </a:solidFill>
                <a:latin typeface="Consolas"/>
              </a:rPr>
              <a:t>seven.getLocation</a:t>
            </a:r>
            <a:r>
              <a:rPr lang="en-GB" sz="1600" b="1" dirty="0">
                <a:solidFill>
                  <a:srgbClr val="000000"/>
                </a:solidFill>
                <a:latin typeface="Consolas"/>
              </a:rPr>
              <a:t>().</a:t>
            </a:r>
            <a:r>
              <a:rPr lang="en-GB" sz="1600" b="1" dirty="0" err="1">
                <a:solidFill>
                  <a:srgbClr val="000000"/>
                </a:solidFill>
                <a:latin typeface="Consolas"/>
              </a:rPr>
              <a:t>getY</a:t>
            </a:r>
            <a:r>
              <a:rPr lang="en-GB" sz="1600" b="1" dirty="0">
                <a:solidFill>
                  <a:srgbClr val="000000"/>
                </a:solidFill>
                <a:latin typeface="Consolas"/>
              </a:rPr>
              <a:t>()+1).click();</a:t>
            </a:r>
            <a:endParaRPr lang="en-GB" sz="1600" b="1" dirty="0"/>
          </a:p>
        </p:txBody>
      </p:sp>
    </p:spTree>
    <p:extLst>
      <p:ext uri="{BB962C8B-B14F-4D97-AF65-F5344CB8AC3E}">
        <p14:creationId xmlns:p14="http://schemas.microsoft.com/office/powerpoint/2010/main" val="11536649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Mouse interactions </a:t>
            </a:r>
            <a:r>
              <a:rPr lang="en-GB" b="1" dirty="0" smtClean="0"/>
              <a:t>shouldn’t</a:t>
            </a:r>
            <a:r>
              <a:rPr lang="en-GB" dirty="0" smtClean="0"/>
              <a:t> be necessary the majority of the time.</a:t>
            </a:r>
          </a:p>
          <a:p>
            <a:r>
              <a:rPr lang="en-GB" dirty="0" smtClean="0"/>
              <a:t>If everything has a unique identifier (id, </a:t>
            </a:r>
            <a:r>
              <a:rPr lang="en-GB" dirty="0" err="1" smtClean="0"/>
              <a:t>classname</a:t>
            </a:r>
            <a:r>
              <a:rPr lang="en-GB" dirty="0" smtClean="0"/>
              <a:t>, name, etc.) You shouldn’t need to manually position the mouse over it.</a:t>
            </a:r>
          </a:p>
          <a:p>
            <a:r>
              <a:rPr lang="en-GB" dirty="0" smtClean="0"/>
              <a:t>Alternatively you could use XPATH too, but as said earlier XPATH can break easily.</a:t>
            </a:r>
          </a:p>
          <a:p>
            <a:r>
              <a:rPr lang="en-GB" dirty="0" smtClean="0"/>
              <a:t>Could be useful to test </a:t>
            </a:r>
            <a:r>
              <a:rPr lang="en-GB" b="1" dirty="0" smtClean="0"/>
              <a:t>on-hover </a:t>
            </a:r>
            <a:r>
              <a:rPr lang="en-GB" dirty="0" smtClean="0"/>
              <a:t>events.</a:t>
            </a:r>
          </a:p>
          <a:p>
            <a:endParaRPr lang="en-GB" dirty="0"/>
          </a:p>
        </p:txBody>
      </p:sp>
      <p:sp>
        <p:nvSpPr>
          <p:cNvPr id="3" name="Title 2"/>
          <p:cNvSpPr>
            <a:spLocks noGrp="1"/>
          </p:cNvSpPr>
          <p:nvPr>
            <p:ph type="title"/>
          </p:nvPr>
        </p:nvSpPr>
        <p:spPr/>
        <p:txBody>
          <a:bodyPr>
            <a:normAutofit fontScale="90000"/>
          </a:bodyPr>
          <a:lstStyle/>
          <a:p>
            <a:r>
              <a:rPr lang="en-GB" dirty="0" err="1" smtClean="0"/>
              <a:t>WebDriver</a:t>
            </a:r>
            <a:r>
              <a:rPr lang="en-GB" dirty="0" smtClean="0"/>
              <a:t> – Mouse interactions, Why?</a:t>
            </a:r>
            <a:endParaRPr lang="en-GB" dirty="0"/>
          </a:p>
        </p:txBody>
      </p:sp>
    </p:spTree>
    <p:extLst>
      <p:ext uri="{BB962C8B-B14F-4D97-AF65-F5344CB8AC3E}">
        <p14:creationId xmlns:p14="http://schemas.microsoft.com/office/powerpoint/2010/main" val="34873734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sz="1800" dirty="0" smtClean="0"/>
              <a:t>Click and hold is a useful feature, primarily for the drag and drop of various elements.</a:t>
            </a:r>
          </a:p>
          <a:p>
            <a:r>
              <a:rPr lang="en-GB" sz="1800" b="1" dirty="0" smtClean="0"/>
              <a:t>Example</a:t>
            </a:r>
          </a:p>
          <a:p>
            <a:pPr lvl="1"/>
            <a:r>
              <a:rPr lang="en-GB" sz="1600" dirty="0" smtClean="0"/>
              <a:t>Move tile 3 to position of 2</a:t>
            </a:r>
          </a:p>
          <a:p>
            <a:pPr lvl="2"/>
            <a:r>
              <a:rPr lang="en-GB" sz="1600" dirty="0" smtClean="0"/>
              <a:t>Sequence is move it to tile 3 </a:t>
            </a:r>
          </a:p>
          <a:p>
            <a:pPr lvl="2"/>
            <a:r>
              <a:rPr lang="en-GB" sz="1600" dirty="0" smtClean="0"/>
              <a:t>Click and hold tile 3</a:t>
            </a:r>
          </a:p>
          <a:p>
            <a:pPr lvl="2"/>
            <a:r>
              <a:rPr lang="en-GB" sz="1600" dirty="0" smtClean="0"/>
              <a:t>Move the cursor to till 2</a:t>
            </a:r>
          </a:p>
          <a:p>
            <a:pPr lvl="2"/>
            <a:r>
              <a:rPr lang="en-GB" sz="1600" b="1" dirty="0" err="1"/>
              <a:t>builder.moveByOffset</a:t>
            </a:r>
            <a:r>
              <a:rPr lang="en-GB" sz="1600" b="1" dirty="0"/>
              <a:t>(200, 20)</a:t>
            </a:r>
            <a:r>
              <a:rPr lang="en-GB" sz="1600" dirty="0"/>
              <a:t> </a:t>
            </a:r>
            <a:r>
              <a:rPr lang="en-GB" sz="1600" b="1" dirty="0"/>
              <a:t>.</a:t>
            </a:r>
            <a:r>
              <a:rPr lang="en-GB" sz="1600" b="1" dirty="0" err="1"/>
              <a:t>clickAndHold</a:t>
            </a:r>
            <a:r>
              <a:rPr lang="en-GB" sz="1600" b="1" dirty="0"/>
              <a:t>()</a:t>
            </a:r>
            <a:r>
              <a:rPr lang="en-GB" sz="1600" dirty="0"/>
              <a:t> </a:t>
            </a:r>
            <a:r>
              <a:rPr lang="en-GB" sz="1600" b="1" dirty="0"/>
              <a:t>.</a:t>
            </a:r>
            <a:r>
              <a:rPr lang="en-GB" sz="1600" b="1" dirty="0" err="1"/>
              <a:t>moveByOffset</a:t>
            </a:r>
            <a:r>
              <a:rPr lang="en-GB" sz="1600" b="1" dirty="0"/>
              <a:t>(120, 0)</a:t>
            </a:r>
            <a:r>
              <a:rPr lang="en-GB" sz="1600" dirty="0"/>
              <a:t> </a:t>
            </a:r>
            <a:r>
              <a:rPr lang="en-GB" sz="1600" b="1" dirty="0"/>
              <a:t>.perform</a:t>
            </a:r>
            <a:r>
              <a:rPr lang="en-GB" sz="1600" b="1" dirty="0" smtClean="0"/>
              <a:t>();</a:t>
            </a:r>
          </a:p>
          <a:p>
            <a:pPr lvl="3"/>
            <a:r>
              <a:rPr lang="en-GB" sz="1600" dirty="0" smtClean="0"/>
              <a:t>First you move the cursor to location of t3, then we click and hold it, then we move the cursor by 120px to the position of tile 3, this is because we haven’t given it the release() command.</a:t>
            </a:r>
          </a:p>
          <a:p>
            <a:r>
              <a:rPr lang="en-GB" sz="1800" dirty="0" smtClean="0"/>
              <a:t>Release can also take a web element as the parameter for the location</a:t>
            </a:r>
          </a:p>
          <a:p>
            <a:r>
              <a:rPr lang="en-GB" sz="1800" b="1" dirty="0" err="1"/>
              <a:t>builder.clickAndHold</a:t>
            </a:r>
            <a:r>
              <a:rPr lang="en-GB" sz="1800" b="1" dirty="0"/>
              <a:t>(three)</a:t>
            </a:r>
            <a:r>
              <a:rPr lang="en-GB" sz="1800" dirty="0"/>
              <a:t> </a:t>
            </a:r>
            <a:r>
              <a:rPr lang="en-GB" sz="1800" b="1" dirty="0"/>
              <a:t>.release(two)</a:t>
            </a:r>
            <a:r>
              <a:rPr lang="en-GB" sz="1800" dirty="0"/>
              <a:t> </a:t>
            </a:r>
            <a:r>
              <a:rPr lang="en-GB" sz="1800" b="1" dirty="0"/>
              <a:t>.perform</a:t>
            </a:r>
            <a:r>
              <a:rPr lang="en-GB" sz="1800" b="1" dirty="0" smtClean="0"/>
              <a:t>();</a:t>
            </a:r>
          </a:p>
          <a:p>
            <a:r>
              <a:rPr lang="en-GB" sz="1800" dirty="0" smtClean="0"/>
              <a:t>This is the end result, not working with pixels or position, just elements. (assuming the developer created their site properly!)</a:t>
            </a:r>
          </a:p>
          <a:p>
            <a:pPr lvl="3"/>
            <a:endParaRPr lang="en-GB" sz="1600" b="1" dirty="0"/>
          </a:p>
        </p:txBody>
      </p:sp>
      <p:sp>
        <p:nvSpPr>
          <p:cNvPr id="3" name="Title 2"/>
          <p:cNvSpPr>
            <a:spLocks noGrp="1"/>
          </p:cNvSpPr>
          <p:nvPr>
            <p:ph type="title"/>
          </p:nvPr>
        </p:nvSpPr>
        <p:spPr/>
        <p:txBody>
          <a:bodyPr>
            <a:normAutofit fontScale="90000"/>
          </a:bodyPr>
          <a:lstStyle/>
          <a:p>
            <a:r>
              <a:rPr lang="en-GB" dirty="0" smtClean="0"/>
              <a:t>ActionBuilder – </a:t>
            </a:r>
            <a:r>
              <a:rPr lang="en-GB" dirty="0" err="1" smtClean="0"/>
              <a:t>ClickAndHold</a:t>
            </a:r>
            <a:r>
              <a:rPr lang="en-GB" dirty="0" smtClean="0"/>
              <a:t>()</a:t>
            </a:r>
            <a:endParaRPr lang="en-GB" dirty="0"/>
          </a:p>
        </p:txBody>
      </p:sp>
    </p:spTree>
    <p:extLst>
      <p:ext uri="{BB962C8B-B14F-4D97-AF65-F5344CB8AC3E}">
        <p14:creationId xmlns:p14="http://schemas.microsoft.com/office/powerpoint/2010/main" val="31645346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25991" r="25991"/>
          <a:stretch>
            <a:fillRect/>
          </a:stretch>
        </p:blipFill>
        <p:spPr>
          <a:xfrm>
            <a:off x="0" y="0"/>
            <a:ext cx="4699322" cy="6858000"/>
          </a:xfrm>
        </p:spPr>
      </p:pic>
      <p:sp>
        <p:nvSpPr>
          <p:cNvPr id="3" name="Content Placeholder 2"/>
          <p:cNvSpPr>
            <a:spLocks noGrp="1"/>
          </p:cNvSpPr>
          <p:nvPr>
            <p:ph sz="quarter" idx="16"/>
          </p:nvPr>
        </p:nvSpPr>
        <p:spPr/>
        <p:txBody>
          <a:bodyPr>
            <a:normAutofit/>
          </a:bodyPr>
          <a:lstStyle/>
          <a:p>
            <a:r>
              <a:rPr lang="en-GB" dirty="0" smtClean="0"/>
              <a:t>To learn some higher functionality that Selenium WebDriver offers.</a:t>
            </a:r>
            <a:endParaRPr lang="en-GB" dirty="0"/>
          </a:p>
        </p:txBody>
      </p:sp>
      <p:sp>
        <p:nvSpPr>
          <p:cNvPr id="4" name="Title 3"/>
          <p:cNvSpPr>
            <a:spLocks noGrp="1"/>
          </p:cNvSpPr>
          <p:nvPr>
            <p:ph type="title"/>
          </p:nvPr>
        </p:nvSpPr>
        <p:spPr/>
        <p:txBody>
          <a:bodyPr/>
          <a:lstStyle/>
          <a:p>
            <a:r>
              <a:rPr lang="en-GB" dirty="0" smtClean="0"/>
              <a:t>PURPOSE</a:t>
            </a:r>
            <a:endParaRPr lang="en-GB" dirty="0"/>
          </a:p>
        </p:txBody>
      </p:sp>
    </p:spTree>
    <p:extLst>
      <p:ext uri="{BB962C8B-B14F-4D97-AF65-F5344CB8AC3E}">
        <p14:creationId xmlns:p14="http://schemas.microsoft.com/office/powerpoint/2010/main" val="24929856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b="1" dirty="0" err="1" smtClean="0"/>
              <a:t>dragAndDrop</a:t>
            </a:r>
            <a:r>
              <a:rPr lang="en-GB" dirty="0" smtClean="0"/>
              <a:t> is an alternative to </a:t>
            </a:r>
            <a:r>
              <a:rPr lang="en-GB" b="1" dirty="0" err="1" smtClean="0"/>
              <a:t>clickAndHold</a:t>
            </a:r>
            <a:r>
              <a:rPr lang="en-GB" dirty="0" smtClean="0"/>
              <a:t>, simpler to use for this purpose.</a:t>
            </a:r>
          </a:p>
          <a:p>
            <a:endParaRPr lang="en-GB" dirty="0" smtClean="0"/>
          </a:p>
          <a:p>
            <a:r>
              <a:rPr lang="en-GB" dirty="0" smtClean="0"/>
              <a:t>Our previous example could be written like so:</a:t>
            </a:r>
            <a:endParaRPr lang="en-GB" dirty="0"/>
          </a:p>
          <a:p>
            <a:pPr lvl="1"/>
            <a:r>
              <a:rPr lang="en-GB" b="1" dirty="0" err="1"/>
              <a:t>builder.dragAndDropBy</a:t>
            </a:r>
            <a:r>
              <a:rPr lang="en-GB" b="1" dirty="0"/>
              <a:t>(</a:t>
            </a:r>
            <a:r>
              <a:rPr lang="en-GB" b="1" dirty="0" err="1"/>
              <a:t>dragMe</a:t>
            </a:r>
            <a:r>
              <a:rPr lang="en-GB" b="1" dirty="0"/>
              <a:t>, 300, 200).perform();</a:t>
            </a:r>
          </a:p>
          <a:p>
            <a:r>
              <a:rPr lang="en-GB" b="1" dirty="0" err="1"/>
              <a:t>dragMe</a:t>
            </a:r>
            <a:r>
              <a:rPr lang="en-GB" dirty="0"/>
              <a:t> being the draggable web </a:t>
            </a:r>
            <a:r>
              <a:rPr lang="en-GB" dirty="0" smtClean="0"/>
              <a:t>element</a:t>
            </a:r>
          </a:p>
          <a:p>
            <a:endParaRPr lang="en-GB" dirty="0" smtClean="0"/>
          </a:p>
          <a:p>
            <a:r>
              <a:rPr lang="en-GB" dirty="0" smtClean="0"/>
              <a:t>Or even simpler</a:t>
            </a:r>
          </a:p>
          <a:p>
            <a:pPr lvl="1"/>
            <a:r>
              <a:rPr lang="en-GB" b="1" dirty="0" err="1"/>
              <a:t>builder.dragAndDrop</a:t>
            </a:r>
            <a:r>
              <a:rPr lang="en-GB" b="1" dirty="0"/>
              <a:t>(</a:t>
            </a:r>
            <a:r>
              <a:rPr lang="en-GB" b="1" dirty="0" err="1"/>
              <a:t>src</a:t>
            </a:r>
            <a:r>
              <a:rPr lang="en-GB" b="1" dirty="0"/>
              <a:t>, </a:t>
            </a:r>
            <a:r>
              <a:rPr lang="en-GB" b="1" dirty="0" err="1"/>
              <a:t>trgt</a:t>
            </a:r>
            <a:r>
              <a:rPr lang="en-GB" b="1" dirty="0"/>
              <a:t>).perform</a:t>
            </a:r>
            <a:r>
              <a:rPr lang="en-GB" b="1" dirty="0" smtClean="0"/>
              <a:t>();</a:t>
            </a:r>
          </a:p>
          <a:p>
            <a:r>
              <a:rPr lang="en-GB" b="1" dirty="0" err="1" smtClean="0"/>
              <a:t>Src</a:t>
            </a:r>
            <a:r>
              <a:rPr lang="en-GB" dirty="0" smtClean="0"/>
              <a:t> being the draggable element and </a:t>
            </a:r>
            <a:r>
              <a:rPr lang="en-GB" b="1" dirty="0" err="1" smtClean="0"/>
              <a:t>trgt</a:t>
            </a:r>
            <a:r>
              <a:rPr lang="en-GB" dirty="0" smtClean="0"/>
              <a:t> being the location to drag it too.</a:t>
            </a:r>
            <a:endParaRPr lang="en-GB" b="1" dirty="0"/>
          </a:p>
          <a:p>
            <a:endParaRPr lang="en-GB" dirty="0"/>
          </a:p>
        </p:txBody>
      </p:sp>
      <p:sp>
        <p:nvSpPr>
          <p:cNvPr id="3" name="Title 2"/>
          <p:cNvSpPr>
            <a:spLocks noGrp="1"/>
          </p:cNvSpPr>
          <p:nvPr>
            <p:ph type="title"/>
          </p:nvPr>
        </p:nvSpPr>
        <p:spPr/>
        <p:txBody>
          <a:bodyPr>
            <a:normAutofit fontScale="90000"/>
          </a:bodyPr>
          <a:lstStyle/>
          <a:p>
            <a:r>
              <a:rPr lang="en-GB" dirty="0" err="1" smtClean="0"/>
              <a:t>DragAndDrop</a:t>
            </a:r>
            <a:endParaRPr lang="en-GB" dirty="0"/>
          </a:p>
        </p:txBody>
      </p:sp>
    </p:spTree>
    <p:extLst>
      <p:ext uri="{BB962C8B-B14F-4D97-AF65-F5344CB8AC3E}">
        <p14:creationId xmlns:p14="http://schemas.microsoft.com/office/powerpoint/2010/main" val="1148323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err="1" smtClean="0"/>
              <a:t>Misc</a:t>
            </a:r>
            <a:r>
              <a:rPr lang="en-GB" dirty="0" smtClean="0"/>
              <a:t> Actions</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106152974"/>
              </p:ext>
            </p:extLst>
          </p:nvPr>
        </p:nvGraphicFramePr>
        <p:xfrm>
          <a:off x="1069472" y="2096077"/>
          <a:ext cx="9855202" cy="3245945"/>
        </p:xfrm>
        <a:graphic>
          <a:graphicData uri="http://schemas.openxmlformats.org/drawingml/2006/table">
            <a:tbl>
              <a:tblPr firstRow="1" bandRow="1">
                <a:tableStyleId>{5C22544A-7EE6-4342-B048-85BDC9FD1C3A}</a:tableStyleId>
              </a:tblPr>
              <a:tblGrid>
                <a:gridCol w="3458654"/>
                <a:gridCol w="6396548"/>
              </a:tblGrid>
              <a:tr h="500205">
                <a:tc>
                  <a:txBody>
                    <a:bodyPr/>
                    <a:lstStyle/>
                    <a:p>
                      <a:r>
                        <a:rPr lang="en-GB" dirty="0" smtClean="0"/>
                        <a:t>Method</a:t>
                      </a:r>
                      <a:endParaRPr lang="en-GB" dirty="0"/>
                    </a:p>
                  </a:txBody>
                  <a:tcPr/>
                </a:tc>
                <a:tc>
                  <a:txBody>
                    <a:bodyPr/>
                    <a:lstStyle/>
                    <a:p>
                      <a:r>
                        <a:rPr lang="en-GB" dirty="0" smtClean="0"/>
                        <a:t>Description</a:t>
                      </a:r>
                      <a:endParaRPr lang="en-GB" dirty="0"/>
                    </a:p>
                  </a:txBody>
                  <a:tcPr/>
                </a:tc>
              </a:tr>
              <a:tr h="500205">
                <a:tc>
                  <a:txBody>
                    <a:bodyPr/>
                    <a:lstStyle/>
                    <a:p>
                      <a:r>
                        <a:rPr lang="en-GB" dirty="0" smtClean="0"/>
                        <a:t>DoubleClick</a:t>
                      </a:r>
                      <a:endParaRPr lang="en-GB" dirty="0"/>
                    </a:p>
                  </a:txBody>
                  <a:tcPr/>
                </a:tc>
                <a:tc>
                  <a:txBody>
                    <a:bodyPr/>
                    <a:lstStyle/>
                    <a:p>
                      <a:r>
                        <a:rPr lang="en-GB" dirty="0" smtClean="0"/>
                        <a:t>Performs</a:t>
                      </a:r>
                      <a:r>
                        <a:rPr lang="en-GB" baseline="0" dirty="0" smtClean="0"/>
                        <a:t> a double click at the element or location</a:t>
                      </a:r>
                      <a:endParaRPr lang="en-GB" dirty="0"/>
                    </a:p>
                  </a:txBody>
                  <a:tcPr/>
                </a:tc>
              </a:tr>
              <a:tr h="500205">
                <a:tc>
                  <a:txBody>
                    <a:bodyPr/>
                    <a:lstStyle/>
                    <a:p>
                      <a:r>
                        <a:rPr lang="en-GB" dirty="0" err="1" smtClean="0"/>
                        <a:t>ContextClick</a:t>
                      </a:r>
                      <a:endParaRPr lang="en-GB" dirty="0"/>
                    </a:p>
                  </a:txBody>
                  <a:tcPr/>
                </a:tc>
                <a:tc>
                  <a:txBody>
                    <a:bodyPr/>
                    <a:lstStyle/>
                    <a:p>
                      <a:r>
                        <a:rPr lang="en-GB" dirty="0" smtClean="0"/>
                        <a:t>Performs</a:t>
                      </a:r>
                      <a:r>
                        <a:rPr lang="en-GB" baseline="0" dirty="0" smtClean="0"/>
                        <a:t> a right click</a:t>
                      </a:r>
                      <a:endParaRPr lang="en-GB" dirty="0"/>
                    </a:p>
                  </a:txBody>
                  <a:tcPr/>
                </a:tc>
              </a:tr>
              <a:tr h="500205">
                <a:tc>
                  <a:txBody>
                    <a:bodyPr/>
                    <a:lstStyle/>
                    <a:p>
                      <a:r>
                        <a:rPr lang="en-GB" dirty="0" err="1" smtClean="0"/>
                        <a:t>keyDown</a:t>
                      </a:r>
                      <a:r>
                        <a:rPr lang="en-GB" dirty="0" smtClean="0"/>
                        <a:t>(Keys</a:t>
                      </a:r>
                      <a:r>
                        <a:rPr lang="en-GB" baseline="0" dirty="0" smtClean="0"/>
                        <a:t> key)</a:t>
                      </a:r>
                      <a:endParaRPr lang="en-GB" dirty="0"/>
                    </a:p>
                  </a:txBody>
                  <a:tcPr/>
                </a:tc>
                <a:tc>
                  <a:txBody>
                    <a:bodyPr/>
                    <a:lstStyle/>
                    <a:p>
                      <a:r>
                        <a:rPr lang="en-GB" dirty="0" smtClean="0"/>
                        <a:t>Simulates the pressing and holding of a key</a:t>
                      </a:r>
                      <a:endParaRPr lang="en-GB" dirty="0"/>
                    </a:p>
                  </a:txBody>
                  <a:tcPr/>
                </a:tc>
              </a:tr>
              <a:tr h="500205">
                <a:tc>
                  <a:txBody>
                    <a:bodyPr/>
                    <a:lstStyle/>
                    <a:p>
                      <a:r>
                        <a:rPr lang="en-GB" dirty="0" err="1" smtClean="0"/>
                        <a:t>keyUp</a:t>
                      </a:r>
                      <a:r>
                        <a:rPr lang="en-GB" dirty="0" smtClean="0"/>
                        <a:t>(Keys</a:t>
                      </a:r>
                      <a:r>
                        <a:rPr lang="en-GB" baseline="0" dirty="0" smtClean="0"/>
                        <a:t> key)</a:t>
                      </a:r>
                      <a:endParaRPr lang="en-GB" dirty="0"/>
                    </a:p>
                  </a:txBody>
                  <a:tcPr/>
                </a:tc>
                <a:tc>
                  <a:txBody>
                    <a:bodyPr/>
                    <a:lstStyle/>
                    <a:p>
                      <a:r>
                        <a:rPr lang="en-GB" dirty="0" smtClean="0"/>
                        <a:t>Simulate</a:t>
                      </a:r>
                      <a:r>
                        <a:rPr lang="en-GB" baseline="0" dirty="0" smtClean="0"/>
                        <a:t>s the releasing of a key*</a:t>
                      </a:r>
                      <a:endParaRPr lang="en-GB" dirty="0"/>
                    </a:p>
                  </a:txBody>
                  <a:tcPr/>
                </a:tc>
              </a:tr>
              <a:tr h="744920">
                <a:tc>
                  <a:txBody>
                    <a:bodyPr/>
                    <a:lstStyle/>
                    <a:p>
                      <a:r>
                        <a:rPr lang="en-GB" dirty="0" err="1" smtClean="0"/>
                        <a:t>sendKeys</a:t>
                      </a:r>
                      <a:r>
                        <a:rPr lang="en-GB" dirty="0" smtClean="0"/>
                        <a:t>(</a:t>
                      </a:r>
                      <a:r>
                        <a:rPr lang="en-GB" dirty="0" err="1" smtClean="0"/>
                        <a:t>CharSequence</a:t>
                      </a:r>
                      <a:r>
                        <a:rPr lang="en-GB" baseline="0" dirty="0" smtClean="0"/>
                        <a:t> keys)</a:t>
                      </a:r>
                      <a:endParaRPr lang="en-GB" dirty="0"/>
                    </a:p>
                  </a:txBody>
                  <a:tcPr/>
                </a:tc>
                <a:tc>
                  <a:txBody>
                    <a:bodyPr/>
                    <a:lstStyle/>
                    <a:p>
                      <a:r>
                        <a:rPr lang="en-GB" dirty="0" smtClean="0"/>
                        <a:t>This is different than the </a:t>
                      </a:r>
                      <a:r>
                        <a:rPr lang="en-GB" dirty="0" err="1" smtClean="0"/>
                        <a:t>WebElement.SendKeys</a:t>
                      </a:r>
                      <a:r>
                        <a:rPr lang="en-GB" dirty="0" smtClean="0"/>
                        <a:t>()</a:t>
                      </a:r>
                      <a:r>
                        <a:rPr lang="en-GB" baseline="0" dirty="0" smtClean="0"/>
                        <a:t> as it expects the </a:t>
                      </a:r>
                      <a:r>
                        <a:rPr lang="en-GB" baseline="0" dirty="0" err="1" smtClean="0"/>
                        <a:t>WebElement</a:t>
                      </a:r>
                      <a:r>
                        <a:rPr lang="en-GB" baseline="0" dirty="0" smtClean="0"/>
                        <a:t> to have focus already.</a:t>
                      </a:r>
                      <a:endParaRPr lang="en-GB" dirty="0"/>
                    </a:p>
                  </a:txBody>
                  <a:tcPr/>
                </a:tc>
              </a:tr>
            </a:tbl>
          </a:graphicData>
        </a:graphic>
      </p:graphicFrame>
    </p:spTree>
    <p:extLst>
      <p:ext uri="{BB962C8B-B14F-4D97-AF65-F5344CB8AC3E}">
        <p14:creationId xmlns:p14="http://schemas.microsoft.com/office/powerpoint/2010/main" val="22214049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Using ActionBuilder, create a test script that does the following:</a:t>
            </a:r>
          </a:p>
          <a:p>
            <a:pPr marL="800100" lvl="1" indent="-342900">
              <a:buFont typeface="+mj-lt"/>
              <a:buAutoNum type="arabicPeriod"/>
            </a:pPr>
            <a:r>
              <a:rPr lang="en-GB" dirty="0" smtClean="0"/>
              <a:t>Asserts that the page has loaded successfully.</a:t>
            </a:r>
          </a:p>
          <a:p>
            <a:pPr marL="800100" lvl="1" indent="-342900">
              <a:buFont typeface="+mj-lt"/>
              <a:buAutoNum type="arabicPeriod"/>
            </a:pPr>
            <a:r>
              <a:rPr lang="en-GB" dirty="0" smtClean="0"/>
              <a:t>Verify that two draggable elements are in the correct location.</a:t>
            </a:r>
          </a:p>
          <a:p>
            <a:pPr marL="800100" lvl="1" indent="-342900">
              <a:buFont typeface="+mj-lt"/>
              <a:buAutoNum type="arabicPeriod"/>
            </a:pPr>
            <a:r>
              <a:rPr lang="en-GB" dirty="0" smtClean="0"/>
              <a:t>Swap the elements around.</a:t>
            </a:r>
          </a:p>
          <a:p>
            <a:pPr marL="800100" lvl="1" indent="-342900">
              <a:buFont typeface="+mj-lt"/>
              <a:buAutoNum type="arabicPeriod"/>
            </a:pPr>
            <a:r>
              <a:rPr lang="en-GB" dirty="0" smtClean="0"/>
              <a:t>Then verify the two elements again to determine if it has been successful.</a:t>
            </a:r>
          </a:p>
          <a:p>
            <a:pPr lvl="1"/>
            <a:endParaRPr lang="en-GB" dirty="0"/>
          </a:p>
        </p:txBody>
      </p:sp>
      <p:sp>
        <p:nvSpPr>
          <p:cNvPr id="3" name="Title 2"/>
          <p:cNvSpPr>
            <a:spLocks noGrp="1"/>
          </p:cNvSpPr>
          <p:nvPr>
            <p:ph type="title"/>
          </p:nvPr>
        </p:nvSpPr>
        <p:spPr/>
        <p:txBody>
          <a:bodyPr>
            <a:normAutofit fontScale="90000"/>
          </a:bodyPr>
          <a:lstStyle/>
          <a:p>
            <a:r>
              <a:rPr lang="en-GB" dirty="0" smtClean="0"/>
              <a:t>Exercise</a:t>
            </a:r>
            <a:endParaRPr lang="en-GB" dirty="0"/>
          </a:p>
        </p:txBody>
      </p:sp>
    </p:spTree>
    <p:extLst>
      <p:ext uri="{BB962C8B-B14F-4D97-AF65-F5344CB8AC3E}">
        <p14:creationId xmlns:p14="http://schemas.microsoft.com/office/powerpoint/2010/main" val="42937669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Capabilities are a way of setting up your </a:t>
            </a:r>
            <a:r>
              <a:rPr lang="en-GB" dirty="0" err="1" smtClean="0"/>
              <a:t>WebDriver</a:t>
            </a:r>
            <a:r>
              <a:rPr lang="en-GB" dirty="0" smtClean="0"/>
              <a:t> to have specific behaviours and…capabilities.</a:t>
            </a:r>
          </a:p>
          <a:p>
            <a:r>
              <a:rPr lang="en-GB" dirty="0" smtClean="0"/>
              <a:t>Some of the capabilities provided include:</a:t>
            </a:r>
          </a:p>
          <a:p>
            <a:pPr lvl="1"/>
            <a:r>
              <a:rPr lang="en-GB" dirty="0" smtClean="0"/>
              <a:t>Enabling Screenshots</a:t>
            </a:r>
          </a:p>
          <a:p>
            <a:pPr lvl="1"/>
            <a:r>
              <a:rPr lang="en-GB" dirty="0" smtClean="0"/>
              <a:t>Executing custom JS</a:t>
            </a:r>
          </a:p>
          <a:p>
            <a:pPr lvl="1"/>
            <a:r>
              <a:rPr lang="en-GB" dirty="0" smtClean="0"/>
              <a:t>Interacting with Window Alerts</a:t>
            </a:r>
          </a:p>
          <a:p>
            <a:r>
              <a:rPr lang="en-GB" dirty="0" smtClean="0"/>
              <a:t>Some Capabilities are for specific Browsers, some are generic.</a:t>
            </a:r>
          </a:p>
          <a:p>
            <a:endParaRPr lang="en-GB" dirty="0"/>
          </a:p>
          <a:p>
            <a:r>
              <a:rPr lang="en-GB" b="1" dirty="0" smtClean="0"/>
              <a:t>Capabilities</a:t>
            </a:r>
            <a:r>
              <a:rPr lang="en-GB" dirty="0" smtClean="0"/>
              <a:t> is an interface which is implemented by the </a:t>
            </a:r>
            <a:r>
              <a:rPr lang="en-GB" b="1" dirty="0" err="1" smtClean="0"/>
              <a:t>DesiredCapabilities</a:t>
            </a:r>
            <a:r>
              <a:rPr lang="en-GB" dirty="0" smtClean="0"/>
              <a:t> class.</a:t>
            </a:r>
            <a:endParaRPr lang="en-GB" b="1" dirty="0"/>
          </a:p>
        </p:txBody>
      </p:sp>
      <p:sp>
        <p:nvSpPr>
          <p:cNvPr id="3" name="Title 2"/>
          <p:cNvSpPr>
            <a:spLocks noGrp="1"/>
          </p:cNvSpPr>
          <p:nvPr>
            <p:ph type="title"/>
          </p:nvPr>
        </p:nvSpPr>
        <p:spPr/>
        <p:txBody>
          <a:bodyPr>
            <a:normAutofit fontScale="90000"/>
          </a:bodyPr>
          <a:lstStyle/>
          <a:p>
            <a:r>
              <a:rPr lang="en-GB" dirty="0" smtClean="0"/>
              <a:t>Capabilities</a:t>
            </a:r>
            <a:endParaRPr lang="en-GB" dirty="0"/>
          </a:p>
        </p:txBody>
      </p:sp>
    </p:spTree>
    <p:extLst>
      <p:ext uri="{BB962C8B-B14F-4D97-AF65-F5344CB8AC3E}">
        <p14:creationId xmlns:p14="http://schemas.microsoft.com/office/powerpoint/2010/main" val="42826603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4783642" cy="4546800"/>
          </a:xfrm>
        </p:spPr>
        <p:txBody>
          <a:bodyPr/>
          <a:lstStyle/>
          <a:p>
            <a:r>
              <a:rPr lang="en-GB" dirty="0" smtClean="0"/>
              <a:t>Create an instance of a </a:t>
            </a:r>
            <a:r>
              <a:rPr lang="en-GB" dirty="0" err="1" smtClean="0"/>
              <a:t>WebDriver</a:t>
            </a:r>
            <a:r>
              <a:rPr lang="en-GB" dirty="0" smtClean="0"/>
              <a:t> with specific Capabilities should be done as follows:</a:t>
            </a:r>
          </a:p>
          <a:p>
            <a:pPr marL="857250" lvl="1" indent="-457200">
              <a:buFont typeface="+mj-lt"/>
              <a:buAutoNum type="arabicPeriod"/>
            </a:pPr>
            <a:r>
              <a:rPr lang="en-GB" dirty="0" smtClean="0"/>
              <a:t>Figure out which Capabilities you need to use</a:t>
            </a:r>
          </a:p>
          <a:p>
            <a:pPr marL="857250" lvl="1" indent="-457200">
              <a:buFont typeface="+mj-lt"/>
              <a:buAutoNum type="arabicPeriod"/>
            </a:pPr>
            <a:r>
              <a:rPr lang="en-GB" dirty="0" smtClean="0"/>
              <a:t>Create an instance of </a:t>
            </a:r>
            <a:r>
              <a:rPr lang="en-GB" dirty="0" err="1" smtClean="0"/>
              <a:t>DesiredCapabilities</a:t>
            </a:r>
            <a:r>
              <a:rPr lang="en-GB" dirty="0" smtClean="0"/>
              <a:t> and set all of the pre-though Capabilities to it.</a:t>
            </a:r>
          </a:p>
          <a:p>
            <a:pPr marL="857250" lvl="1" indent="-457200">
              <a:buFont typeface="+mj-lt"/>
              <a:buAutoNum type="arabicPeriod"/>
            </a:pPr>
            <a:r>
              <a:rPr lang="en-GB" dirty="0" smtClean="0"/>
              <a:t>Create an instance of your WebDriver implementation, passing the </a:t>
            </a:r>
            <a:r>
              <a:rPr lang="en-GB" dirty="0" err="1" smtClean="0"/>
              <a:t>DesiredCapabilities</a:t>
            </a:r>
            <a:r>
              <a:rPr lang="en-GB" dirty="0" smtClean="0"/>
              <a:t> to it.</a:t>
            </a:r>
          </a:p>
          <a:p>
            <a:pPr marL="457200" indent="-457200">
              <a:buFont typeface="+mj-lt"/>
              <a:buAutoNum type="arabicPeriod"/>
            </a:pPr>
            <a:endParaRPr lang="en-GB" dirty="0"/>
          </a:p>
        </p:txBody>
      </p:sp>
      <p:sp>
        <p:nvSpPr>
          <p:cNvPr id="3" name="Title 2"/>
          <p:cNvSpPr>
            <a:spLocks noGrp="1"/>
          </p:cNvSpPr>
          <p:nvPr>
            <p:ph type="title"/>
          </p:nvPr>
        </p:nvSpPr>
        <p:spPr/>
        <p:txBody>
          <a:bodyPr>
            <a:normAutofit fontScale="90000"/>
          </a:bodyPr>
          <a:lstStyle/>
          <a:p>
            <a:r>
              <a:rPr lang="en-GB" dirty="0" smtClean="0"/>
              <a:t>Capabilities</a:t>
            </a:r>
            <a:endParaRPr lang="en-GB" dirty="0"/>
          </a:p>
        </p:txBody>
      </p:sp>
      <p:sp>
        <p:nvSpPr>
          <p:cNvPr id="5" name="Rectangle 4"/>
          <p:cNvSpPr/>
          <p:nvPr/>
        </p:nvSpPr>
        <p:spPr>
          <a:xfrm>
            <a:off x="5351645" y="3383415"/>
            <a:ext cx="6641431" cy="1015663"/>
          </a:xfrm>
          <a:prstGeom prst="rect">
            <a:avLst/>
          </a:prstGeom>
          <a:solidFill>
            <a:schemeClr val="bg2">
              <a:lumMod val="90000"/>
            </a:schemeClr>
          </a:solidFill>
        </p:spPr>
        <p:txBody>
          <a:bodyPr wrap="square">
            <a:spAutoFit/>
          </a:bodyPr>
          <a:lstStyle/>
          <a:p>
            <a:r>
              <a:rPr lang="en-GB" sz="1200" b="1" dirty="0" smtClean="0">
                <a:solidFill>
                  <a:srgbClr val="000000"/>
                </a:solidFill>
                <a:latin typeface="Consolas"/>
              </a:rPr>
              <a:t>Map </a:t>
            </a:r>
            <a:r>
              <a:rPr lang="en-GB" sz="1200" b="1" dirty="0" err="1">
                <a:solidFill>
                  <a:srgbClr val="6A3E3E"/>
                </a:solidFill>
                <a:latin typeface="Consolas"/>
              </a:rPr>
              <a:t>capabilitiesMap</a:t>
            </a:r>
            <a:r>
              <a:rPr lang="en-GB" sz="1200" b="1" dirty="0">
                <a:solidFill>
                  <a:srgbClr val="000000"/>
                </a:solidFill>
                <a:latin typeface="Consolas"/>
              </a:rPr>
              <a:t> = </a:t>
            </a:r>
            <a:r>
              <a:rPr lang="en-GB" sz="1200" b="1" dirty="0">
                <a:solidFill>
                  <a:srgbClr val="7F0055"/>
                </a:solidFill>
                <a:latin typeface="Consolas"/>
              </a:rPr>
              <a:t>new</a:t>
            </a:r>
            <a:r>
              <a:rPr lang="en-GB" sz="1200" b="1" dirty="0">
                <a:solidFill>
                  <a:srgbClr val="000000"/>
                </a:solidFill>
                <a:latin typeface="Consolas"/>
              </a:rPr>
              <a:t> </a:t>
            </a:r>
            <a:r>
              <a:rPr lang="en-GB" sz="1200" b="1" dirty="0" err="1">
                <a:solidFill>
                  <a:srgbClr val="000000"/>
                </a:solidFill>
                <a:latin typeface="Consolas"/>
              </a:rPr>
              <a:t>HashMap</a:t>
            </a:r>
            <a:r>
              <a:rPr lang="en-GB" sz="1200" b="1" dirty="0">
                <a:solidFill>
                  <a:srgbClr val="000000"/>
                </a:solidFill>
                <a:latin typeface="Consolas"/>
              </a:rPr>
              <a:t>();</a:t>
            </a:r>
          </a:p>
          <a:p>
            <a:r>
              <a:rPr lang="en-GB" sz="1200" b="1" dirty="0" err="1" smtClean="0">
                <a:solidFill>
                  <a:srgbClr val="6A3E3E"/>
                </a:solidFill>
                <a:latin typeface="Consolas"/>
              </a:rPr>
              <a:t>capabilitiesMap</a:t>
            </a:r>
            <a:r>
              <a:rPr lang="en-GB" sz="1200" b="1" dirty="0" err="1" smtClean="0">
                <a:solidFill>
                  <a:srgbClr val="000000"/>
                </a:solidFill>
                <a:latin typeface="Consolas"/>
              </a:rPr>
              <a:t>.put</a:t>
            </a:r>
            <a:r>
              <a:rPr lang="en-GB" sz="1200" b="1" dirty="0">
                <a:solidFill>
                  <a:srgbClr val="000000"/>
                </a:solidFill>
                <a:latin typeface="Consolas"/>
              </a:rPr>
              <a:t>(</a:t>
            </a:r>
            <a:r>
              <a:rPr lang="en-GB" sz="1200" b="1" dirty="0">
                <a:solidFill>
                  <a:srgbClr val="2A00FF"/>
                </a:solidFill>
                <a:latin typeface="Consolas"/>
              </a:rPr>
              <a:t>"</a:t>
            </a:r>
            <a:r>
              <a:rPr lang="en-GB" sz="1200" b="1" dirty="0" err="1">
                <a:solidFill>
                  <a:srgbClr val="2A00FF"/>
                </a:solidFill>
                <a:latin typeface="Consolas"/>
              </a:rPr>
              <a:t>takesScreenShot</a:t>
            </a:r>
            <a:r>
              <a:rPr lang="en-GB" sz="1200" b="1" dirty="0">
                <a:solidFill>
                  <a:srgbClr val="2A00FF"/>
                </a:solidFill>
                <a:latin typeface="Consolas"/>
              </a:rPr>
              <a:t>"</a:t>
            </a:r>
            <a:r>
              <a:rPr lang="en-GB" sz="1200" b="1" dirty="0">
                <a:solidFill>
                  <a:srgbClr val="000000"/>
                </a:solidFill>
                <a:latin typeface="Consolas"/>
              </a:rPr>
              <a:t>, </a:t>
            </a:r>
            <a:r>
              <a:rPr lang="en-GB" sz="1200" b="1" dirty="0">
                <a:solidFill>
                  <a:srgbClr val="7F0055"/>
                </a:solidFill>
                <a:latin typeface="Consolas"/>
              </a:rPr>
              <a:t>true</a:t>
            </a:r>
            <a:r>
              <a:rPr lang="en-GB" sz="1200" b="1" dirty="0">
                <a:solidFill>
                  <a:srgbClr val="000000"/>
                </a:solidFill>
                <a:latin typeface="Consolas"/>
              </a:rPr>
              <a:t>);</a:t>
            </a:r>
          </a:p>
          <a:p>
            <a:r>
              <a:rPr lang="en-GB" sz="1200" b="1" dirty="0" err="1" smtClean="0">
                <a:solidFill>
                  <a:srgbClr val="000000"/>
                </a:solidFill>
                <a:latin typeface="Consolas"/>
              </a:rPr>
              <a:t>DesiredCapabilities</a:t>
            </a:r>
            <a:r>
              <a:rPr lang="en-GB" sz="1200" b="1" dirty="0" smtClean="0">
                <a:solidFill>
                  <a:srgbClr val="000000"/>
                </a:solidFill>
                <a:latin typeface="Consolas"/>
              </a:rPr>
              <a:t> </a:t>
            </a:r>
            <a:r>
              <a:rPr lang="en-GB" sz="1200" b="1" dirty="0">
                <a:solidFill>
                  <a:srgbClr val="6A3E3E"/>
                </a:solidFill>
                <a:latin typeface="Consolas"/>
              </a:rPr>
              <a:t>capabilities</a:t>
            </a:r>
            <a:r>
              <a:rPr lang="en-GB" sz="1200" b="1" dirty="0">
                <a:solidFill>
                  <a:srgbClr val="000000"/>
                </a:solidFill>
                <a:latin typeface="Consolas"/>
              </a:rPr>
              <a:t> </a:t>
            </a:r>
            <a:r>
              <a:rPr lang="en-GB" sz="1200" b="1" dirty="0" smtClean="0">
                <a:solidFill>
                  <a:srgbClr val="000000"/>
                </a:solidFill>
                <a:latin typeface="Consolas"/>
              </a:rPr>
              <a:t>= </a:t>
            </a:r>
            <a:r>
              <a:rPr lang="en-GB" sz="1200" b="1" dirty="0">
                <a:solidFill>
                  <a:srgbClr val="7F0055"/>
                </a:solidFill>
                <a:latin typeface="Consolas"/>
              </a:rPr>
              <a:t>new</a:t>
            </a:r>
            <a:r>
              <a:rPr lang="en-GB" sz="1200" b="1" dirty="0">
                <a:solidFill>
                  <a:srgbClr val="000000"/>
                </a:solidFill>
                <a:latin typeface="Consolas"/>
              </a:rPr>
              <a:t> </a:t>
            </a:r>
            <a:r>
              <a:rPr lang="en-GB" sz="1200" b="1" dirty="0" err="1">
                <a:solidFill>
                  <a:srgbClr val="000000"/>
                </a:solidFill>
                <a:latin typeface="Consolas"/>
              </a:rPr>
              <a:t>DesiredCapabilities</a:t>
            </a:r>
            <a:r>
              <a:rPr lang="en-GB" sz="1200" b="1" dirty="0">
                <a:solidFill>
                  <a:srgbClr val="000000"/>
                </a:solidFill>
                <a:latin typeface="Consolas"/>
              </a:rPr>
              <a:t>(</a:t>
            </a:r>
            <a:r>
              <a:rPr lang="en-GB" sz="1200" b="1" dirty="0" err="1">
                <a:solidFill>
                  <a:srgbClr val="6A3E3E"/>
                </a:solidFill>
                <a:latin typeface="Consolas"/>
              </a:rPr>
              <a:t>capabilitiesMap</a:t>
            </a:r>
            <a:r>
              <a:rPr lang="en-GB" sz="1200" b="1" dirty="0">
                <a:solidFill>
                  <a:srgbClr val="000000"/>
                </a:solidFill>
                <a:latin typeface="Consolas"/>
              </a:rPr>
              <a:t>);</a:t>
            </a:r>
          </a:p>
          <a:p>
            <a:r>
              <a:rPr lang="en-GB" sz="1200" b="1" dirty="0" err="1" smtClean="0">
                <a:solidFill>
                  <a:srgbClr val="000000"/>
                </a:solidFill>
                <a:latin typeface="Consolas"/>
              </a:rPr>
              <a:t>WebDriver</a:t>
            </a:r>
            <a:r>
              <a:rPr lang="en-GB" sz="1200" b="1" dirty="0" smtClean="0">
                <a:solidFill>
                  <a:srgbClr val="000000"/>
                </a:solidFill>
                <a:latin typeface="Consolas"/>
              </a:rPr>
              <a:t> </a:t>
            </a:r>
            <a:r>
              <a:rPr lang="en-GB" sz="1200" b="1" dirty="0">
                <a:solidFill>
                  <a:srgbClr val="6A3E3E"/>
                </a:solidFill>
                <a:latin typeface="Consolas"/>
              </a:rPr>
              <a:t>driver</a:t>
            </a:r>
            <a:r>
              <a:rPr lang="en-GB" sz="1200" b="1" dirty="0">
                <a:solidFill>
                  <a:srgbClr val="000000"/>
                </a:solidFill>
                <a:latin typeface="Consolas"/>
              </a:rPr>
              <a:t> = </a:t>
            </a:r>
            <a:r>
              <a:rPr lang="en-GB" sz="1200" b="1" dirty="0">
                <a:solidFill>
                  <a:srgbClr val="7F0055"/>
                </a:solidFill>
                <a:latin typeface="Consolas"/>
              </a:rPr>
              <a:t>new</a:t>
            </a:r>
            <a:r>
              <a:rPr lang="en-GB" sz="1200" b="1" dirty="0">
                <a:solidFill>
                  <a:srgbClr val="000000"/>
                </a:solidFill>
                <a:latin typeface="Consolas"/>
              </a:rPr>
              <a:t> </a:t>
            </a:r>
            <a:r>
              <a:rPr lang="en-GB" sz="1200" b="1" dirty="0" err="1">
                <a:solidFill>
                  <a:srgbClr val="000000"/>
                </a:solidFill>
                <a:latin typeface="Consolas"/>
              </a:rPr>
              <a:t>FirefoxDriver</a:t>
            </a:r>
            <a:r>
              <a:rPr lang="en-GB" sz="1200" b="1" dirty="0">
                <a:solidFill>
                  <a:srgbClr val="000000"/>
                </a:solidFill>
                <a:latin typeface="Consolas"/>
              </a:rPr>
              <a:t>(</a:t>
            </a:r>
            <a:r>
              <a:rPr lang="en-GB" sz="1200" b="1" dirty="0">
                <a:solidFill>
                  <a:srgbClr val="6A3E3E"/>
                </a:solidFill>
                <a:latin typeface="Consolas"/>
              </a:rPr>
              <a:t>capabilities</a:t>
            </a:r>
            <a:r>
              <a:rPr lang="en-GB" sz="1200" b="1" dirty="0">
                <a:solidFill>
                  <a:srgbClr val="000000"/>
                </a:solidFill>
                <a:latin typeface="Consolas"/>
              </a:rPr>
              <a:t>);</a:t>
            </a:r>
          </a:p>
          <a:p>
            <a:r>
              <a:rPr lang="en-GB" sz="1200" b="1" dirty="0" err="1" smtClean="0">
                <a:solidFill>
                  <a:srgbClr val="6A3E3E"/>
                </a:solidFill>
                <a:latin typeface="Consolas"/>
              </a:rPr>
              <a:t>driver</a:t>
            </a:r>
            <a:r>
              <a:rPr lang="en-GB" sz="1200" b="1" dirty="0" err="1" smtClean="0">
                <a:solidFill>
                  <a:srgbClr val="000000"/>
                </a:solidFill>
                <a:latin typeface="Consolas"/>
              </a:rPr>
              <a:t>.get</a:t>
            </a:r>
            <a:r>
              <a:rPr lang="en-GB" sz="1200" b="1" dirty="0">
                <a:solidFill>
                  <a:srgbClr val="000000"/>
                </a:solidFill>
                <a:latin typeface="Consolas"/>
              </a:rPr>
              <a:t>(</a:t>
            </a:r>
            <a:r>
              <a:rPr lang="en-GB" sz="1200" b="1" dirty="0">
                <a:solidFill>
                  <a:srgbClr val="2A00FF"/>
                </a:solidFill>
                <a:latin typeface="Consolas"/>
              </a:rPr>
              <a:t>"http://www.google.com</a:t>
            </a:r>
            <a:r>
              <a:rPr lang="en-GB" sz="1200" b="1" dirty="0" smtClean="0">
                <a:solidFill>
                  <a:srgbClr val="2A00FF"/>
                </a:solidFill>
                <a:latin typeface="Consolas"/>
              </a:rPr>
              <a:t>"</a:t>
            </a:r>
            <a:r>
              <a:rPr lang="en-GB" sz="1200" b="1" dirty="0" smtClean="0">
                <a:solidFill>
                  <a:srgbClr val="000000"/>
                </a:solidFill>
                <a:latin typeface="Consolas"/>
              </a:rPr>
              <a:t>);</a:t>
            </a:r>
            <a:endParaRPr lang="en-GB" sz="1200" b="1" dirty="0">
              <a:solidFill>
                <a:srgbClr val="000000"/>
              </a:solidFill>
              <a:latin typeface="Consolas"/>
            </a:endParaRPr>
          </a:p>
        </p:txBody>
      </p:sp>
    </p:spTree>
    <p:extLst>
      <p:ext uri="{BB962C8B-B14F-4D97-AF65-F5344CB8AC3E}">
        <p14:creationId xmlns:p14="http://schemas.microsoft.com/office/powerpoint/2010/main" val="17241094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dirty="0"/>
          </a:p>
        </p:txBody>
      </p:sp>
      <p:sp>
        <p:nvSpPr>
          <p:cNvPr id="3" name="Title 2"/>
          <p:cNvSpPr>
            <a:spLocks noGrp="1"/>
          </p:cNvSpPr>
          <p:nvPr>
            <p:ph type="title"/>
          </p:nvPr>
        </p:nvSpPr>
        <p:spPr/>
        <p:txBody>
          <a:bodyPr>
            <a:normAutofit fontScale="90000"/>
          </a:bodyPr>
          <a:lstStyle/>
          <a:p>
            <a:r>
              <a:rPr lang="en-GB" dirty="0" smtClean="0"/>
              <a:t>Generic Capabilities</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914539163"/>
              </p:ext>
            </p:extLst>
          </p:nvPr>
        </p:nvGraphicFramePr>
        <p:xfrm>
          <a:off x="424581" y="1932449"/>
          <a:ext cx="11424118" cy="4121005"/>
        </p:xfrm>
        <a:graphic>
          <a:graphicData uri="http://schemas.openxmlformats.org/drawingml/2006/table">
            <a:tbl>
              <a:tblPr firstRow="1" bandRow="1">
                <a:tableStyleId>{5C22544A-7EE6-4342-B048-85BDC9FD1C3A}</a:tableStyleId>
              </a:tblPr>
              <a:tblGrid>
                <a:gridCol w="5712059"/>
                <a:gridCol w="5712059"/>
              </a:tblGrid>
              <a:tr h="568169">
                <a:tc>
                  <a:txBody>
                    <a:bodyPr/>
                    <a:lstStyle/>
                    <a:p>
                      <a:r>
                        <a:rPr lang="en-GB" dirty="0" smtClean="0"/>
                        <a:t>Capability</a:t>
                      </a:r>
                      <a:endParaRPr lang="en-GB" dirty="0"/>
                    </a:p>
                  </a:txBody>
                  <a:tcPr/>
                </a:tc>
                <a:tc>
                  <a:txBody>
                    <a:bodyPr/>
                    <a:lstStyle/>
                    <a:p>
                      <a:r>
                        <a:rPr lang="en-GB" dirty="0" smtClean="0"/>
                        <a:t>Description</a:t>
                      </a:r>
                      <a:endParaRPr lang="en-GB" dirty="0"/>
                    </a:p>
                  </a:txBody>
                  <a:tcPr/>
                </a:tc>
              </a:tr>
              <a:tr h="568169">
                <a:tc>
                  <a:txBody>
                    <a:bodyPr/>
                    <a:lstStyle/>
                    <a:p>
                      <a:r>
                        <a:rPr lang="en-GB" dirty="0" err="1" smtClean="0"/>
                        <a:t>takesScreenShot</a:t>
                      </a:r>
                      <a:endParaRPr lang="en-GB" dirty="0"/>
                    </a:p>
                  </a:txBody>
                  <a:tcPr/>
                </a:tc>
                <a:tc>
                  <a:txBody>
                    <a:bodyPr/>
                    <a:lstStyle/>
                    <a:p>
                      <a:r>
                        <a:rPr lang="en-GB" dirty="0" smtClean="0"/>
                        <a:t>The</a:t>
                      </a:r>
                      <a:r>
                        <a:rPr lang="en-GB" baseline="0" dirty="0" smtClean="0"/>
                        <a:t> ability to take a screenshot of the webpage</a:t>
                      </a:r>
                      <a:endParaRPr lang="en-GB" dirty="0"/>
                    </a:p>
                  </a:txBody>
                  <a:tcPr/>
                </a:tc>
              </a:tr>
              <a:tr h="568169">
                <a:tc>
                  <a:txBody>
                    <a:bodyPr/>
                    <a:lstStyle/>
                    <a:p>
                      <a:r>
                        <a:rPr lang="en-GB" dirty="0" err="1" smtClean="0"/>
                        <a:t>javascriptEnabled</a:t>
                      </a:r>
                      <a:endParaRPr lang="en-GB" dirty="0"/>
                    </a:p>
                  </a:txBody>
                  <a:tcPr/>
                </a:tc>
                <a:tc>
                  <a:txBody>
                    <a:bodyPr/>
                    <a:lstStyle/>
                    <a:p>
                      <a:r>
                        <a:rPr lang="en-GB" dirty="0" smtClean="0"/>
                        <a:t>Controls</a:t>
                      </a:r>
                      <a:r>
                        <a:rPr lang="en-GB" baseline="0" dirty="0" smtClean="0"/>
                        <a:t> user-supplier JS Execution on the webpage</a:t>
                      </a:r>
                      <a:endParaRPr lang="en-GB" dirty="0"/>
                    </a:p>
                  </a:txBody>
                  <a:tcPr/>
                </a:tc>
              </a:tr>
              <a:tr h="568169">
                <a:tc>
                  <a:txBody>
                    <a:bodyPr/>
                    <a:lstStyle/>
                    <a:p>
                      <a:r>
                        <a:rPr lang="en-GB" dirty="0" err="1" smtClean="0"/>
                        <a:t>acceptSSLCerts</a:t>
                      </a:r>
                      <a:endParaRPr lang="en-GB" dirty="0"/>
                    </a:p>
                  </a:txBody>
                  <a:tcPr/>
                </a:tc>
                <a:tc>
                  <a:txBody>
                    <a:bodyPr/>
                    <a:lstStyle/>
                    <a:p>
                      <a:r>
                        <a:rPr lang="en-GB" dirty="0" smtClean="0"/>
                        <a:t>Enables/disables the acceptance</a:t>
                      </a:r>
                      <a:r>
                        <a:rPr lang="en-GB" baseline="0" dirty="0" smtClean="0"/>
                        <a:t> of SSL certificates</a:t>
                      </a:r>
                      <a:endParaRPr lang="en-GB" dirty="0"/>
                    </a:p>
                  </a:txBody>
                  <a:tcPr/>
                </a:tc>
              </a:tr>
              <a:tr h="568169">
                <a:tc>
                  <a:txBody>
                    <a:bodyPr/>
                    <a:lstStyle/>
                    <a:p>
                      <a:r>
                        <a:rPr lang="en-GB" dirty="0" err="1" smtClean="0"/>
                        <a:t>webStorageEnabled</a:t>
                      </a:r>
                      <a:endParaRPr lang="en-GB" dirty="0"/>
                    </a:p>
                  </a:txBody>
                  <a:tcPr/>
                </a:tc>
                <a:tc>
                  <a:txBody>
                    <a:bodyPr/>
                    <a:lstStyle/>
                    <a:p>
                      <a:r>
                        <a:rPr lang="en-GB" dirty="0" smtClean="0"/>
                        <a:t>Enable/disables the ability for the browser to interact with storage objects</a:t>
                      </a:r>
                      <a:endParaRPr lang="en-GB" dirty="0"/>
                    </a:p>
                  </a:txBody>
                  <a:tcPr/>
                </a:tc>
              </a:tr>
              <a:tr h="568169">
                <a:tc>
                  <a:txBody>
                    <a:bodyPr/>
                    <a:lstStyle/>
                    <a:p>
                      <a:r>
                        <a:rPr lang="en-GB" dirty="0" err="1" smtClean="0"/>
                        <a:t>handlesAlert</a:t>
                      </a:r>
                      <a:endParaRPr lang="en-GB" dirty="0"/>
                    </a:p>
                  </a:txBody>
                  <a:tcPr/>
                </a:tc>
                <a:tc>
                  <a:txBody>
                    <a:bodyPr/>
                    <a:lstStyle/>
                    <a:p>
                      <a:r>
                        <a:rPr lang="en-GB" dirty="0" smtClean="0"/>
                        <a:t>The</a:t>
                      </a:r>
                      <a:r>
                        <a:rPr lang="en-GB" baseline="0" dirty="0" smtClean="0"/>
                        <a:t> ability to handle modal dialogs</a:t>
                      </a:r>
                      <a:endParaRPr lang="en-GB" dirty="0"/>
                    </a:p>
                  </a:txBody>
                  <a:tcPr/>
                </a:tc>
              </a:tr>
              <a:tr h="568169">
                <a:tc>
                  <a:txBody>
                    <a:bodyPr/>
                    <a:lstStyle/>
                    <a:p>
                      <a:r>
                        <a:rPr lang="en-GB" dirty="0" err="1" smtClean="0"/>
                        <a:t>cssSelectorsEnabled</a:t>
                      </a:r>
                      <a:endParaRPr lang="en-GB" dirty="0"/>
                    </a:p>
                  </a:txBody>
                  <a:tcPr/>
                </a:tc>
                <a:tc>
                  <a:txBody>
                    <a:bodyPr/>
                    <a:lstStyle/>
                    <a:p>
                      <a:r>
                        <a:rPr lang="en-GB" dirty="0" smtClean="0"/>
                        <a:t>The</a:t>
                      </a:r>
                      <a:r>
                        <a:rPr lang="en-GB" baseline="0" dirty="0" smtClean="0"/>
                        <a:t> ability to use CSS Selectors whilst searching for elements.</a:t>
                      </a:r>
                      <a:endParaRPr lang="en-GB" dirty="0"/>
                    </a:p>
                  </a:txBody>
                  <a:tcPr/>
                </a:tc>
              </a:tr>
            </a:tbl>
          </a:graphicData>
        </a:graphic>
      </p:graphicFrame>
    </p:spTree>
    <p:extLst>
      <p:ext uri="{BB962C8B-B14F-4D97-AF65-F5344CB8AC3E}">
        <p14:creationId xmlns:p14="http://schemas.microsoft.com/office/powerpoint/2010/main" val="9432886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3999" y="1929600"/>
            <a:ext cx="4985773" cy="4546800"/>
          </a:xfrm>
        </p:spPr>
        <p:txBody>
          <a:bodyPr/>
          <a:lstStyle/>
          <a:p>
            <a:r>
              <a:rPr lang="en-GB" dirty="0" smtClean="0"/>
              <a:t>Depending on the browser, the screenshot could be taken in different ways.</a:t>
            </a:r>
          </a:p>
          <a:p>
            <a:pPr lvl="1"/>
            <a:r>
              <a:rPr lang="en-GB" dirty="0" smtClean="0"/>
              <a:t>Current page</a:t>
            </a:r>
          </a:p>
          <a:p>
            <a:pPr lvl="1"/>
            <a:r>
              <a:rPr lang="en-GB" dirty="0" smtClean="0"/>
              <a:t>Current Window</a:t>
            </a:r>
          </a:p>
          <a:p>
            <a:pPr lvl="1"/>
            <a:r>
              <a:rPr lang="en-GB" dirty="0" smtClean="0"/>
              <a:t>Current Frame</a:t>
            </a:r>
          </a:p>
          <a:p>
            <a:pPr lvl="1"/>
            <a:r>
              <a:rPr lang="en-GB" dirty="0" smtClean="0"/>
              <a:t>Entire display of the browser</a:t>
            </a:r>
          </a:p>
          <a:p>
            <a:endParaRPr lang="en-GB" dirty="0"/>
          </a:p>
        </p:txBody>
      </p:sp>
      <p:sp>
        <p:nvSpPr>
          <p:cNvPr id="3" name="Title 2"/>
          <p:cNvSpPr>
            <a:spLocks noGrp="1"/>
          </p:cNvSpPr>
          <p:nvPr>
            <p:ph type="title"/>
          </p:nvPr>
        </p:nvSpPr>
        <p:spPr/>
        <p:txBody>
          <a:bodyPr>
            <a:normAutofit fontScale="90000"/>
          </a:bodyPr>
          <a:lstStyle/>
          <a:p>
            <a:r>
              <a:rPr lang="en-GB" dirty="0" smtClean="0"/>
              <a:t>Capabilities – Screenshot</a:t>
            </a:r>
            <a:endParaRPr lang="en-GB" dirty="0"/>
          </a:p>
        </p:txBody>
      </p:sp>
      <p:sp>
        <p:nvSpPr>
          <p:cNvPr id="4" name="Rectangle 3"/>
          <p:cNvSpPr/>
          <p:nvPr/>
        </p:nvSpPr>
        <p:spPr>
          <a:xfrm>
            <a:off x="5550568" y="3435033"/>
            <a:ext cx="6442509" cy="461665"/>
          </a:xfrm>
          <a:prstGeom prst="rect">
            <a:avLst/>
          </a:prstGeom>
          <a:solidFill>
            <a:schemeClr val="bg2">
              <a:lumMod val="90000"/>
            </a:schemeClr>
          </a:solidFill>
        </p:spPr>
        <p:txBody>
          <a:bodyPr wrap="square">
            <a:spAutoFit/>
          </a:bodyPr>
          <a:lstStyle/>
          <a:p>
            <a:r>
              <a:rPr lang="en-GB" sz="1200" b="1" dirty="0">
                <a:solidFill>
                  <a:srgbClr val="000000"/>
                </a:solidFill>
                <a:latin typeface="Consolas"/>
              </a:rPr>
              <a:t>File </a:t>
            </a:r>
            <a:r>
              <a:rPr lang="en-GB" sz="1200" b="1" dirty="0" err="1">
                <a:solidFill>
                  <a:srgbClr val="0000C0"/>
                </a:solidFill>
                <a:latin typeface="Consolas"/>
              </a:rPr>
              <a:t>scrFile</a:t>
            </a:r>
            <a:r>
              <a:rPr lang="en-GB" sz="1200" b="1" dirty="0">
                <a:solidFill>
                  <a:srgbClr val="000000"/>
                </a:solidFill>
                <a:latin typeface="Consolas"/>
              </a:rPr>
              <a:t> = ((</a:t>
            </a:r>
            <a:r>
              <a:rPr lang="en-GB" sz="1200" b="1" dirty="0" err="1">
                <a:solidFill>
                  <a:srgbClr val="000000"/>
                </a:solidFill>
                <a:latin typeface="Consolas"/>
              </a:rPr>
              <a:t>TakesScreenShot</a:t>
            </a:r>
            <a:r>
              <a:rPr lang="en-GB" sz="1200" b="1" dirty="0">
                <a:solidFill>
                  <a:srgbClr val="000000"/>
                </a:solidFill>
                <a:latin typeface="Consolas"/>
              </a:rPr>
              <a:t>)driver).</a:t>
            </a:r>
            <a:r>
              <a:rPr lang="en-GB" sz="1200" b="1" dirty="0" err="1">
                <a:solidFill>
                  <a:srgbClr val="000000"/>
                </a:solidFill>
                <a:latin typeface="Consolas"/>
              </a:rPr>
              <a:t>getScreenshotAs</a:t>
            </a:r>
            <a:r>
              <a:rPr lang="en-GB" sz="1200" b="1" dirty="0">
                <a:solidFill>
                  <a:srgbClr val="000000"/>
                </a:solidFill>
                <a:latin typeface="Consolas"/>
              </a:rPr>
              <a:t>(</a:t>
            </a:r>
            <a:r>
              <a:rPr lang="en-GB" sz="1200" b="1" dirty="0" err="1">
                <a:solidFill>
                  <a:srgbClr val="000000"/>
                </a:solidFill>
                <a:latin typeface="Consolas"/>
              </a:rPr>
              <a:t>OutputType.FILE</a:t>
            </a:r>
            <a:r>
              <a:rPr lang="en-GB" sz="1200" b="1" dirty="0">
                <a:solidFill>
                  <a:srgbClr val="000000"/>
                </a:solidFill>
                <a:latin typeface="Consolas"/>
              </a:rPr>
              <a:t>);</a:t>
            </a:r>
          </a:p>
          <a:p>
            <a:r>
              <a:rPr lang="en-GB" sz="1200" b="1" dirty="0" err="1">
                <a:solidFill>
                  <a:srgbClr val="000000"/>
                </a:solidFill>
                <a:latin typeface="Consolas"/>
              </a:rPr>
              <a:t>System.out.println</a:t>
            </a:r>
            <a:r>
              <a:rPr lang="en-GB" sz="1200" b="1" dirty="0">
                <a:solidFill>
                  <a:srgbClr val="000000"/>
                </a:solidFill>
                <a:latin typeface="Consolas"/>
              </a:rPr>
              <a:t>(</a:t>
            </a:r>
            <a:r>
              <a:rPr lang="en-GB" sz="1200" b="1" dirty="0" err="1">
                <a:solidFill>
                  <a:srgbClr val="000000"/>
                </a:solidFill>
                <a:latin typeface="Consolas"/>
              </a:rPr>
              <a:t>scrFile.getAbsolutePath</a:t>
            </a:r>
            <a:r>
              <a:rPr lang="en-GB" sz="1200" b="1" dirty="0">
                <a:solidFill>
                  <a:srgbClr val="000000"/>
                </a:solidFill>
                <a:latin typeface="Consolas"/>
              </a:rPr>
              <a:t>());</a:t>
            </a:r>
            <a:endParaRPr lang="en-GB" sz="1200" b="1" dirty="0"/>
          </a:p>
        </p:txBody>
      </p:sp>
    </p:spTree>
    <p:extLst>
      <p:ext uri="{BB962C8B-B14F-4D97-AF65-F5344CB8AC3E}">
        <p14:creationId xmlns:p14="http://schemas.microsoft.com/office/powerpoint/2010/main" val="3193908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3999" y="1929600"/>
            <a:ext cx="5418909" cy="4546800"/>
          </a:xfrm>
        </p:spPr>
        <p:txBody>
          <a:bodyPr/>
          <a:lstStyle/>
          <a:p>
            <a:r>
              <a:rPr lang="en-GB" dirty="0" smtClean="0"/>
              <a:t>If an event triggers a new window to be opened. </a:t>
            </a:r>
            <a:r>
              <a:rPr lang="en-GB" dirty="0" err="1" smtClean="0"/>
              <a:t>WebDriver</a:t>
            </a:r>
            <a:r>
              <a:rPr lang="en-GB" dirty="0" smtClean="0"/>
              <a:t> applies a Handler to that window.</a:t>
            </a:r>
          </a:p>
          <a:p>
            <a:r>
              <a:rPr lang="en-GB" dirty="0" err="1" smtClean="0"/>
              <a:t>WebDriver</a:t>
            </a:r>
            <a:r>
              <a:rPr lang="en-GB" dirty="0" smtClean="0"/>
              <a:t> uses this handle to identify the window.</a:t>
            </a:r>
          </a:p>
          <a:p>
            <a:r>
              <a:rPr lang="en-GB" dirty="0" smtClean="0"/>
              <a:t>The </a:t>
            </a:r>
            <a:r>
              <a:rPr lang="en-GB" dirty="0" err="1" smtClean="0"/>
              <a:t>WebDriver</a:t>
            </a:r>
            <a:r>
              <a:rPr lang="en-GB" dirty="0" smtClean="0"/>
              <a:t> automatically switches focus to </a:t>
            </a:r>
            <a:r>
              <a:rPr lang="en-GB" b="1" dirty="0" smtClean="0"/>
              <a:t>new</a:t>
            </a:r>
            <a:r>
              <a:rPr lang="en-GB" dirty="0" smtClean="0"/>
              <a:t> windows.</a:t>
            </a:r>
          </a:p>
          <a:p>
            <a:r>
              <a:rPr lang="en-GB" dirty="0" smtClean="0"/>
              <a:t>To manually switch to another window you use the </a:t>
            </a:r>
            <a:r>
              <a:rPr lang="en-GB" b="1" dirty="0" err="1" smtClean="0"/>
              <a:t>switchTo</a:t>
            </a:r>
            <a:r>
              <a:rPr lang="en-GB" b="1" dirty="0" smtClean="0"/>
              <a:t>()</a:t>
            </a:r>
            <a:r>
              <a:rPr lang="en-GB" dirty="0" smtClean="0"/>
              <a:t> method.</a:t>
            </a:r>
          </a:p>
          <a:p>
            <a:endParaRPr lang="en-GB" dirty="0"/>
          </a:p>
        </p:txBody>
      </p:sp>
      <p:sp>
        <p:nvSpPr>
          <p:cNvPr id="3" name="Title 2"/>
          <p:cNvSpPr>
            <a:spLocks noGrp="1"/>
          </p:cNvSpPr>
          <p:nvPr>
            <p:ph type="title"/>
          </p:nvPr>
        </p:nvSpPr>
        <p:spPr/>
        <p:txBody>
          <a:bodyPr>
            <a:normAutofit fontScale="90000"/>
          </a:bodyPr>
          <a:lstStyle/>
          <a:p>
            <a:r>
              <a:rPr lang="en-GB" dirty="0" smtClean="0"/>
              <a:t>Switching between Windows</a:t>
            </a:r>
            <a:endParaRPr lang="en-GB" dirty="0"/>
          </a:p>
        </p:txBody>
      </p:sp>
      <p:sp>
        <p:nvSpPr>
          <p:cNvPr id="4" name="Rectangle 3"/>
          <p:cNvSpPr/>
          <p:nvPr/>
        </p:nvSpPr>
        <p:spPr>
          <a:xfrm>
            <a:off x="5832908" y="2380121"/>
            <a:ext cx="6208295" cy="3323987"/>
          </a:xfrm>
          <a:prstGeom prst="rect">
            <a:avLst/>
          </a:prstGeom>
          <a:solidFill>
            <a:schemeClr val="bg2">
              <a:lumMod val="90000"/>
            </a:schemeClr>
          </a:solidFill>
        </p:spPr>
        <p:txBody>
          <a:bodyPr wrap="square">
            <a:spAutoFit/>
          </a:bodyPr>
          <a:lstStyle/>
          <a:p>
            <a:r>
              <a:rPr lang="en-GB" sz="1400" b="1" dirty="0" err="1" smtClean="0">
                <a:solidFill>
                  <a:srgbClr val="000000"/>
                </a:solidFill>
                <a:latin typeface="Consolas"/>
              </a:rPr>
              <a:t>WebDriver</a:t>
            </a:r>
            <a:r>
              <a:rPr lang="en-GB" sz="1400" b="1" dirty="0" smtClean="0">
                <a:solidFill>
                  <a:srgbClr val="000000"/>
                </a:solidFill>
                <a:latin typeface="Consolas"/>
              </a:rPr>
              <a:t> </a:t>
            </a:r>
            <a:r>
              <a:rPr lang="en-GB" sz="1400" b="1" dirty="0">
                <a:solidFill>
                  <a:srgbClr val="6A3E3E"/>
                </a:solidFill>
                <a:latin typeface="Consolas"/>
              </a:rPr>
              <a:t>driver</a:t>
            </a:r>
            <a:r>
              <a:rPr lang="en-GB" sz="1400" b="1" dirty="0">
                <a:solidFill>
                  <a:srgbClr val="000000"/>
                </a:solidFill>
                <a:latin typeface="Consolas"/>
              </a:rPr>
              <a:t> = </a:t>
            </a:r>
            <a:r>
              <a:rPr lang="en-GB" sz="1400" b="1" dirty="0">
                <a:solidFill>
                  <a:srgbClr val="7F0055"/>
                </a:solidFill>
                <a:latin typeface="Consolas"/>
              </a:rPr>
              <a:t>new</a:t>
            </a:r>
            <a:r>
              <a:rPr lang="en-GB" sz="1400" b="1" dirty="0">
                <a:solidFill>
                  <a:srgbClr val="000000"/>
                </a:solidFill>
                <a:latin typeface="Consolas"/>
              </a:rPr>
              <a:t> </a:t>
            </a:r>
            <a:r>
              <a:rPr lang="en-GB" sz="1400" b="1" dirty="0" err="1">
                <a:solidFill>
                  <a:srgbClr val="000000"/>
                </a:solidFill>
                <a:latin typeface="Consolas"/>
              </a:rPr>
              <a:t>FirefoxDriver</a:t>
            </a:r>
            <a:r>
              <a:rPr lang="en-GB" sz="1400" b="1" dirty="0">
                <a:solidFill>
                  <a:srgbClr val="000000"/>
                </a:solidFill>
                <a:latin typeface="Consolas"/>
              </a:rPr>
              <a:t>();</a:t>
            </a:r>
          </a:p>
          <a:p>
            <a:r>
              <a:rPr lang="en-GB" sz="1400" b="1" dirty="0" err="1" smtClean="0">
                <a:solidFill>
                  <a:srgbClr val="6A3E3E"/>
                </a:solidFill>
                <a:latin typeface="Consolas"/>
              </a:rPr>
              <a:t>driver</a:t>
            </a:r>
            <a:r>
              <a:rPr lang="en-GB" sz="1400" b="1" dirty="0" err="1" smtClean="0">
                <a:solidFill>
                  <a:srgbClr val="000000"/>
                </a:solidFill>
                <a:latin typeface="Consolas"/>
              </a:rPr>
              <a:t>.get</a:t>
            </a:r>
            <a:r>
              <a:rPr lang="en-GB" sz="1400" b="1" dirty="0" smtClean="0">
                <a:solidFill>
                  <a:srgbClr val="000000"/>
                </a:solidFill>
                <a:latin typeface="Consolas"/>
              </a:rPr>
              <a:t>(</a:t>
            </a:r>
            <a:r>
              <a:rPr lang="en-GB" sz="1400" b="1" dirty="0" smtClean="0">
                <a:solidFill>
                  <a:srgbClr val="2A00FF"/>
                </a:solidFill>
                <a:latin typeface="Consolas"/>
              </a:rPr>
              <a:t>"Window.html"</a:t>
            </a:r>
            <a:r>
              <a:rPr lang="en-GB" sz="1400" b="1" dirty="0" smtClean="0">
                <a:solidFill>
                  <a:srgbClr val="000000"/>
                </a:solidFill>
                <a:latin typeface="Consolas"/>
              </a:rPr>
              <a:t>);</a:t>
            </a:r>
          </a:p>
          <a:p>
            <a:endParaRPr lang="en-GB" sz="1400" b="1" dirty="0">
              <a:solidFill>
                <a:srgbClr val="000000"/>
              </a:solidFill>
              <a:latin typeface="Consolas"/>
            </a:endParaRPr>
          </a:p>
          <a:p>
            <a:r>
              <a:rPr lang="en-GB" sz="1400" b="1" dirty="0" smtClean="0">
                <a:solidFill>
                  <a:srgbClr val="000000"/>
                </a:solidFill>
                <a:latin typeface="Consolas"/>
              </a:rPr>
              <a:t>String </a:t>
            </a:r>
            <a:r>
              <a:rPr lang="en-GB" sz="1400" b="1" dirty="0">
                <a:solidFill>
                  <a:srgbClr val="6A3E3E"/>
                </a:solidFill>
                <a:latin typeface="Consolas"/>
              </a:rPr>
              <a:t>window1</a:t>
            </a:r>
            <a:r>
              <a:rPr lang="en-GB" sz="1400" b="1" dirty="0">
                <a:solidFill>
                  <a:srgbClr val="000000"/>
                </a:solidFill>
                <a:latin typeface="Consolas"/>
              </a:rPr>
              <a:t> = </a:t>
            </a:r>
            <a:r>
              <a:rPr lang="en-GB" sz="1400" b="1" dirty="0" err="1">
                <a:solidFill>
                  <a:srgbClr val="6A3E3E"/>
                </a:solidFill>
                <a:latin typeface="Consolas"/>
              </a:rPr>
              <a:t>driver</a:t>
            </a:r>
            <a:r>
              <a:rPr lang="en-GB" sz="1400" b="1" dirty="0" err="1">
                <a:solidFill>
                  <a:srgbClr val="000000"/>
                </a:solidFill>
                <a:latin typeface="Consolas"/>
              </a:rPr>
              <a:t>.getWindowHandle</a:t>
            </a:r>
            <a:r>
              <a:rPr lang="en-GB" sz="1400" b="1" dirty="0">
                <a:solidFill>
                  <a:srgbClr val="000000"/>
                </a:solidFill>
                <a:latin typeface="Consolas"/>
              </a:rPr>
              <a:t>();</a:t>
            </a:r>
          </a:p>
          <a:p>
            <a:r>
              <a:rPr lang="en-GB" sz="1400" b="1" dirty="0" err="1" smtClean="0">
                <a:solidFill>
                  <a:srgbClr val="000000"/>
                </a:solidFill>
                <a:latin typeface="Consolas"/>
              </a:rPr>
              <a:t>System.</a:t>
            </a:r>
            <a:r>
              <a:rPr lang="en-GB" sz="1400" b="1" i="1" dirty="0" err="1" smtClean="0">
                <a:solidFill>
                  <a:srgbClr val="0000C0"/>
                </a:solidFill>
                <a:latin typeface="Consolas"/>
              </a:rPr>
              <a:t>out</a:t>
            </a:r>
            <a:r>
              <a:rPr lang="en-GB" sz="1400" b="1" i="1" dirty="0" err="1" smtClean="0">
                <a:solidFill>
                  <a:srgbClr val="000000"/>
                </a:solidFill>
                <a:latin typeface="Consolas"/>
              </a:rPr>
              <a:t>.println</a:t>
            </a:r>
            <a:r>
              <a:rPr lang="en-GB" sz="1400" b="1" i="1" dirty="0">
                <a:solidFill>
                  <a:srgbClr val="000000"/>
                </a:solidFill>
                <a:latin typeface="Consolas"/>
              </a:rPr>
              <a:t>(</a:t>
            </a:r>
            <a:r>
              <a:rPr lang="en-GB" sz="1400" b="1" i="1" dirty="0">
                <a:solidFill>
                  <a:srgbClr val="2A00FF"/>
                </a:solidFill>
                <a:latin typeface="Consolas"/>
              </a:rPr>
              <a:t>"First </a:t>
            </a:r>
            <a:r>
              <a:rPr lang="en-GB" sz="1400" b="1" i="1" dirty="0" smtClean="0">
                <a:solidFill>
                  <a:srgbClr val="2A00FF"/>
                </a:solidFill>
                <a:latin typeface="Consolas"/>
              </a:rPr>
              <a:t>Handle </a:t>
            </a:r>
            <a:r>
              <a:rPr lang="en-GB" sz="1400" b="1" i="1" dirty="0">
                <a:solidFill>
                  <a:srgbClr val="2A00FF"/>
                </a:solidFill>
                <a:latin typeface="Consolas"/>
              </a:rPr>
              <a:t>is: "</a:t>
            </a:r>
            <a:r>
              <a:rPr lang="en-GB" sz="1400" b="1" i="1" dirty="0">
                <a:solidFill>
                  <a:srgbClr val="000000"/>
                </a:solidFill>
                <a:latin typeface="Consolas"/>
              </a:rPr>
              <a:t>+</a:t>
            </a:r>
            <a:r>
              <a:rPr lang="en-GB" sz="1400" b="1" i="1" dirty="0">
                <a:solidFill>
                  <a:srgbClr val="6A3E3E"/>
                </a:solidFill>
                <a:latin typeface="Consolas"/>
              </a:rPr>
              <a:t>window1</a:t>
            </a:r>
            <a:r>
              <a:rPr lang="en-GB" sz="1400" b="1" i="1" dirty="0">
                <a:solidFill>
                  <a:srgbClr val="000000"/>
                </a:solidFill>
                <a:latin typeface="Consolas"/>
              </a:rPr>
              <a:t>);</a:t>
            </a:r>
          </a:p>
          <a:p>
            <a:r>
              <a:rPr lang="en-GB" sz="1400" b="1" dirty="0" err="1" smtClean="0">
                <a:solidFill>
                  <a:srgbClr val="000000"/>
                </a:solidFill>
                <a:latin typeface="Consolas"/>
              </a:rPr>
              <a:t>WebElement</a:t>
            </a:r>
            <a:r>
              <a:rPr lang="en-GB" sz="1400" b="1" dirty="0" smtClean="0">
                <a:solidFill>
                  <a:srgbClr val="000000"/>
                </a:solidFill>
                <a:latin typeface="Consolas"/>
              </a:rPr>
              <a:t> </a:t>
            </a:r>
            <a:r>
              <a:rPr lang="en-GB" sz="1400" b="1" dirty="0">
                <a:solidFill>
                  <a:srgbClr val="6A3E3E"/>
                </a:solidFill>
                <a:latin typeface="Consolas"/>
              </a:rPr>
              <a:t>link</a:t>
            </a:r>
            <a:r>
              <a:rPr lang="en-GB" sz="1400" b="1" dirty="0">
                <a:solidFill>
                  <a:srgbClr val="000000"/>
                </a:solidFill>
                <a:latin typeface="Consolas"/>
              </a:rPr>
              <a:t> = </a:t>
            </a:r>
            <a:r>
              <a:rPr lang="en-GB" sz="1400" b="1" dirty="0" err="1">
                <a:solidFill>
                  <a:srgbClr val="6A3E3E"/>
                </a:solidFill>
                <a:latin typeface="Consolas"/>
              </a:rPr>
              <a:t>driver</a:t>
            </a:r>
            <a:r>
              <a:rPr lang="en-GB" sz="1400" b="1" dirty="0" err="1">
                <a:solidFill>
                  <a:srgbClr val="000000"/>
                </a:solidFill>
                <a:latin typeface="Consolas"/>
              </a:rPr>
              <a:t>.findElement</a:t>
            </a:r>
            <a:r>
              <a:rPr lang="en-GB" sz="1400" b="1" dirty="0">
                <a:solidFill>
                  <a:srgbClr val="000000"/>
                </a:solidFill>
                <a:latin typeface="Consolas"/>
              </a:rPr>
              <a:t>(</a:t>
            </a:r>
            <a:r>
              <a:rPr lang="en-GB" sz="1400" b="1" dirty="0" err="1">
                <a:solidFill>
                  <a:srgbClr val="000000"/>
                </a:solidFill>
                <a:latin typeface="Consolas"/>
              </a:rPr>
              <a:t>By.linkText</a:t>
            </a:r>
            <a:r>
              <a:rPr lang="en-GB" sz="1400" b="1" dirty="0">
                <a:solidFill>
                  <a:srgbClr val="000000"/>
                </a:solidFill>
                <a:latin typeface="Consolas"/>
              </a:rPr>
              <a:t>(</a:t>
            </a:r>
            <a:r>
              <a:rPr lang="en-GB" sz="1400" b="1" dirty="0">
                <a:solidFill>
                  <a:srgbClr val="2A00FF"/>
                </a:solidFill>
                <a:latin typeface="Consolas"/>
              </a:rPr>
              <a:t>"Google Search"</a:t>
            </a:r>
            <a:r>
              <a:rPr lang="en-GB" sz="1400" b="1" dirty="0">
                <a:solidFill>
                  <a:srgbClr val="000000"/>
                </a:solidFill>
                <a:latin typeface="Consolas"/>
              </a:rPr>
              <a:t>));</a:t>
            </a:r>
          </a:p>
          <a:p>
            <a:r>
              <a:rPr lang="en-GB" sz="1400" b="1" dirty="0" err="1" smtClean="0">
                <a:solidFill>
                  <a:srgbClr val="6A3E3E"/>
                </a:solidFill>
                <a:latin typeface="Consolas"/>
              </a:rPr>
              <a:t>link</a:t>
            </a:r>
            <a:r>
              <a:rPr lang="en-GB" sz="1400" b="1" dirty="0" err="1" smtClean="0">
                <a:solidFill>
                  <a:srgbClr val="000000"/>
                </a:solidFill>
                <a:latin typeface="Consolas"/>
              </a:rPr>
              <a:t>.click</a:t>
            </a:r>
            <a:r>
              <a:rPr lang="en-GB" sz="1400" b="1" dirty="0" smtClean="0">
                <a:solidFill>
                  <a:srgbClr val="000000"/>
                </a:solidFill>
                <a:latin typeface="Consolas"/>
              </a:rPr>
              <a:t>();</a:t>
            </a:r>
          </a:p>
          <a:p>
            <a:endParaRPr lang="en-GB" sz="1400" b="1" dirty="0">
              <a:solidFill>
                <a:srgbClr val="000000"/>
              </a:solidFill>
              <a:latin typeface="Consolas"/>
            </a:endParaRPr>
          </a:p>
          <a:p>
            <a:r>
              <a:rPr lang="en-GB" sz="1400" b="1" dirty="0" smtClean="0">
                <a:solidFill>
                  <a:srgbClr val="000000"/>
                </a:solidFill>
                <a:latin typeface="Consolas"/>
              </a:rPr>
              <a:t>String </a:t>
            </a:r>
            <a:r>
              <a:rPr lang="en-GB" sz="1400" b="1" dirty="0">
                <a:solidFill>
                  <a:srgbClr val="6A3E3E"/>
                </a:solidFill>
                <a:latin typeface="Consolas"/>
              </a:rPr>
              <a:t>window2</a:t>
            </a:r>
            <a:r>
              <a:rPr lang="en-GB" sz="1400" b="1" dirty="0">
                <a:solidFill>
                  <a:srgbClr val="000000"/>
                </a:solidFill>
                <a:latin typeface="Consolas"/>
              </a:rPr>
              <a:t> = </a:t>
            </a:r>
            <a:r>
              <a:rPr lang="en-GB" sz="1400" b="1" dirty="0" err="1">
                <a:solidFill>
                  <a:srgbClr val="6A3E3E"/>
                </a:solidFill>
                <a:latin typeface="Consolas"/>
              </a:rPr>
              <a:t>driver</a:t>
            </a:r>
            <a:r>
              <a:rPr lang="en-GB" sz="1400" b="1" dirty="0" err="1">
                <a:solidFill>
                  <a:srgbClr val="000000"/>
                </a:solidFill>
                <a:latin typeface="Consolas"/>
              </a:rPr>
              <a:t>.getWindowHandle</a:t>
            </a:r>
            <a:r>
              <a:rPr lang="en-GB" sz="1400" b="1" dirty="0">
                <a:solidFill>
                  <a:srgbClr val="000000"/>
                </a:solidFill>
                <a:latin typeface="Consolas"/>
              </a:rPr>
              <a:t>();</a:t>
            </a:r>
          </a:p>
          <a:p>
            <a:r>
              <a:rPr lang="en-GB" sz="1400" b="1" dirty="0" err="1" smtClean="0">
                <a:solidFill>
                  <a:srgbClr val="000000"/>
                </a:solidFill>
                <a:latin typeface="Consolas"/>
              </a:rPr>
              <a:t>System.</a:t>
            </a:r>
            <a:r>
              <a:rPr lang="en-GB" sz="1400" b="1" i="1" dirty="0" err="1" smtClean="0">
                <a:solidFill>
                  <a:srgbClr val="0000C0"/>
                </a:solidFill>
                <a:latin typeface="Consolas"/>
              </a:rPr>
              <a:t>out</a:t>
            </a:r>
            <a:r>
              <a:rPr lang="en-GB" sz="1400" b="1" i="1" dirty="0" err="1" smtClean="0">
                <a:solidFill>
                  <a:srgbClr val="000000"/>
                </a:solidFill>
                <a:latin typeface="Consolas"/>
              </a:rPr>
              <a:t>.println</a:t>
            </a:r>
            <a:r>
              <a:rPr lang="en-GB" sz="1400" b="1" i="1" dirty="0">
                <a:solidFill>
                  <a:srgbClr val="000000"/>
                </a:solidFill>
                <a:latin typeface="Consolas"/>
              </a:rPr>
              <a:t>(</a:t>
            </a:r>
            <a:r>
              <a:rPr lang="en-GB" sz="1400" b="1" i="1" dirty="0">
                <a:solidFill>
                  <a:srgbClr val="2A00FF"/>
                </a:solidFill>
                <a:latin typeface="Consolas"/>
              </a:rPr>
              <a:t>"</a:t>
            </a:r>
            <a:r>
              <a:rPr lang="en-GB" sz="1400" b="1" i="1" dirty="0" smtClean="0">
                <a:solidFill>
                  <a:srgbClr val="2A00FF"/>
                </a:solidFill>
                <a:latin typeface="Consolas"/>
              </a:rPr>
              <a:t>Second Handle </a:t>
            </a:r>
            <a:r>
              <a:rPr lang="en-GB" sz="1400" b="1" i="1" dirty="0">
                <a:solidFill>
                  <a:srgbClr val="2A00FF"/>
                </a:solidFill>
                <a:latin typeface="Consolas"/>
              </a:rPr>
              <a:t>is: </a:t>
            </a:r>
            <a:r>
              <a:rPr lang="en-GB" sz="1400" b="1" i="1" dirty="0" smtClean="0">
                <a:solidFill>
                  <a:srgbClr val="2A00FF"/>
                </a:solidFill>
                <a:latin typeface="Consolas"/>
              </a:rPr>
              <a:t>"</a:t>
            </a:r>
            <a:r>
              <a:rPr lang="en-GB" sz="1400" b="1" i="1" dirty="0" smtClean="0">
                <a:solidFill>
                  <a:srgbClr val="000000"/>
                </a:solidFill>
                <a:latin typeface="Consolas"/>
              </a:rPr>
              <a:t>+ </a:t>
            </a:r>
            <a:r>
              <a:rPr lang="en-GB" sz="1400" b="1" i="1" dirty="0" smtClean="0">
                <a:solidFill>
                  <a:srgbClr val="6A3E3E"/>
                </a:solidFill>
                <a:latin typeface="Consolas"/>
              </a:rPr>
              <a:t>window2</a:t>
            </a:r>
            <a:r>
              <a:rPr lang="en-GB" sz="1400" b="1" i="1" dirty="0">
                <a:solidFill>
                  <a:srgbClr val="000000"/>
                </a:solidFill>
                <a:latin typeface="Consolas"/>
              </a:rPr>
              <a:t>);</a:t>
            </a:r>
          </a:p>
          <a:p>
            <a:r>
              <a:rPr lang="en-GB" sz="1400" b="1" dirty="0" err="1" smtClean="0">
                <a:solidFill>
                  <a:srgbClr val="000000"/>
                </a:solidFill>
                <a:latin typeface="Consolas"/>
              </a:rPr>
              <a:t>System.</a:t>
            </a:r>
            <a:r>
              <a:rPr lang="en-GB" sz="1400" b="1" i="1" dirty="0" err="1" smtClean="0">
                <a:solidFill>
                  <a:srgbClr val="0000C0"/>
                </a:solidFill>
                <a:latin typeface="Consolas"/>
              </a:rPr>
              <a:t>out</a:t>
            </a:r>
            <a:r>
              <a:rPr lang="en-GB" sz="1400" b="1" i="1" dirty="0" err="1" smtClean="0">
                <a:solidFill>
                  <a:srgbClr val="000000"/>
                </a:solidFill>
                <a:latin typeface="Consolas"/>
              </a:rPr>
              <a:t>.println</a:t>
            </a:r>
            <a:r>
              <a:rPr lang="en-GB" sz="1400" b="1" i="1" dirty="0" smtClean="0">
                <a:solidFill>
                  <a:srgbClr val="000000"/>
                </a:solidFill>
                <a:latin typeface="Consolas"/>
              </a:rPr>
              <a:t>(</a:t>
            </a:r>
            <a:r>
              <a:rPr lang="en-GB" sz="1400" b="1" i="1" dirty="0" smtClean="0">
                <a:solidFill>
                  <a:srgbClr val="2A00FF"/>
                </a:solidFill>
                <a:latin typeface="Consolas"/>
              </a:rPr>
              <a:t>“# Handles </a:t>
            </a:r>
            <a:r>
              <a:rPr lang="en-GB" sz="1400" b="1" i="1" dirty="0">
                <a:solidFill>
                  <a:srgbClr val="2A00FF"/>
                </a:solidFill>
                <a:latin typeface="Consolas"/>
              </a:rPr>
              <a:t>so for: "</a:t>
            </a:r>
          </a:p>
          <a:p>
            <a:r>
              <a:rPr lang="en-GB" sz="1400" b="1" dirty="0" smtClean="0">
                <a:solidFill>
                  <a:srgbClr val="000000"/>
                </a:solidFill>
                <a:latin typeface="Consolas"/>
              </a:rPr>
              <a:t> </a:t>
            </a:r>
            <a:r>
              <a:rPr lang="en-GB" sz="1400" b="1" dirty="0">
                <a:solidFill>
                  <a:srgbClr val="000000"/>
                </a:solidFill>
                <a:latin typeface="Consolas"/>
              </a:rPr>
              <a:t>+</a:t>
            </a:r>
            <a:r>
              <a:rPr lang="en-GB" sz="1400" b="1" dirty="0" err="1">
                <a:solidFill>
                  <a:srgbClr val="6A3E3E"/>
                </a:solidFill>
                <a:latin typeface="Consolas"/>
              </a:rPr>
              <a:t>driver</a:t>
            </a:r>
            <a:r>
              <a:rPr lang="en-GB" sz="1400" b="1" dirty="0" err="1">
                <a:solidFill>
                  <a:srgbClr val="000000"/>
                </a:solidFill>
                <a:latin typeface="Consolas"/>
              </a:rPr>
              <a:t>.getWindowHandles</a:t>
            </a:r>
            <a:r>
              <a:rPr lang="en-GB" sz="1400" b="1" dirty="0">
                <a:solidFill>
                  <a:srgbClr val="000000"/>
                </a:solidFill>
                <a:latin typeface="Consolas"/>
              </a:rPr>
              <a:t>().size</a:t>
            </a:r>
            <a:r>
              <a:rPr lang="en-GB" sz="1400" b="1" dirty="0" smtClean="0">
                <a:solidFill>
                  <a:srgbClr val="000000"/>
                </a:solidFill>
                <a:latin typeface="Consolas"/>
              </a:rPr>
              <a:t>());</a:t>
            </a:r>
          </a:p>
          <a:p>
            <a:endParaRPr lang="en-GB" sz="1400" b="1" dirty="0">
              <a:solidFill>
                <a:srgbClr val="000000"/>
              </a:solidFill>
              <a:latin typeface="Consolas"/>
            </a:endParaRPr>
          </a:p>
          <a:p>
            <a:r>
              <a:rPr lang="en-GB" sz="1400" b="1" dirty="0" err="1" smtClean="0">
                <a:solidFill>
                  <a:srgbClr val="6A3E3E"/>
                </a:solidFill>
                <a:latin typeface="Consolas"/>
              </a:rPr>
              <a:t>driver</a:t>
            </a:r>
            <a:r>
              <a:rPr lang="en-GB" sz="1400" b="1" dirty="0" err="1" smtClean="0">
                <a:solidFill>
                  <a:srgbClr val="000000"/>
                </a:solidFill>
                <a:latin typeface="Consolas"/>
              </a:rPr>
              <a:t>.switchTo</a:t>
            </a:r>
            <a:r>
              <a:rPr lang="en-GB" sz="1400" b="1" dirty="0">
                <a:solidFill>
                  <a:srgbClr val="000000"/>
                </a:solidFill>
                <a:latin typeface="Consolas"/>
              </a:rPr>
              <a:t>().window(</a:t>
            </a:r>
            <a:r>
              <a:rPr lang="en-GB" sz="1400" b="1" dirty="0">
                <a:solidFill>
                  <a:srgbClr val="6A3E3E"/>
                </a:solidFill>
                <a:latin typeface="Consolas"/>
              </a:rPr>
              <a:t>window1</a:t>
            </a:r>
            <a:r>
              <a:rPr lang="en-GB" sz="1400" b="1" dirty="0">
                <a:solidFill>
                  <a:srgbClr val="000000"/>
                </a:solidFill>
                <a:latin typeface="Consolas"/>
              </a:rPr>
              <a:t>);</a:t>
            </a:r>
            <a:endParaRPr lang="en-GB" sz="1400" b="1" dirty="0"/>
          </a:p>
        </p:txBody>
      </p:sp>
    </p:spTree>
    <p:extLst>
      <p:ext uri="{BB962C8B-B14F-4D97-AF65-F5344CB8AC3E}">
        <p14:creationId xmlns:p14="http://schemas.microsoft.com/office/powerpoint/2010/main" val="17841391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5361158" cy="4546800"/>
          </a:xfrm>
        </p:spPr>
        <p:txBody>
          <a:bodyPr/>
          <a:lstStyle/>
          <a:p>
            <a:r>
              <a:rPr lang="en-GB" dirty="0" smtClean="0"/>
              <a:t>Very similar to switching between Windows.</a:t>
            </a:r>
          </a:p>
          <a:p>
            <a:r>
              <a:rPr lang="en-GB" b="1" dirty="0" smtClean="0"/>
              <a:t>Frame</a:t>
            </a:r>
            <a:r>
              <a:rPr lang="en-GB" dirty="0" smtClean="0"/>
              <a:t> has 3 methods.</a:t>
            </a:r>
          </a:p>
          <a:p>
            <a:pPr lvl="1"/>
            <a:r>
              <a:rPr lang="en-GB" b="1" dirty="0" smtClean="0"/>
              <a:t>Frame(</a:t>
            </a:r>
            <a:r>
              <a:rPr lang="en-GB" b="1" dirty="0" err="1" smtClean="0"/>
              <a:t>int</a:t>
            </a:r>
            <a:r>
              <a:rPr lang="en-GB" b="1" dirty="0" smtClean="0"/>
              <a:t> index)</a:t>
            </a:r>
          </a:p>
          <a:p>
            <a:pPr lvl="2"/>
            <a:r>
              <a:rPr lang="en-GB" dirty="0" smtClean="0"/>
              <a:t>If there are 3 frames, the first rendered one will be 0, next 1 etc.</a:t>
            </a:r>
          </a:p>
          <a:p>
            <a:pPr lvl="1"/>
            <a:r>
              <a:rPr lang="en-GB" b="1" dirty="0" smtClean="0"/>
              <a:t>Frame(String </a:t>
            </a:r>
            <a:r>
              <a:rPr lang="en-GB" b="1" dirty="0" err="1" smtClean="0"/>
              <a:t>frameNameorID</a:t>
            </a:r>
            <a:r>
              <a:rPr lang="en-GB" b="1" dirty="0" smtClean="0"/>
              <a:t>)</a:t>
            </a:r>
            <a:endParaRPr lang="en-GB" dirty="0" smtClean="0"/>
          </a:p>
          <a:p>
            <a:pPr lvl="1"/>
            <a:r>
              <a:rPr lang="en-GB" b="1" dirty="0" smtClean="0"/>
              <a:t>Frame(</a:t>
            </a:r>
            <a:r>
              <a:rPr lang="en-GB" b="1" dirty="0" err="1" smtClean="0"/>
              <a:t>WebElement</a:t>
            </a:r>
            <a:r>
              <a:rPr lang="en-GB" b="1" dirty="0" smtClean="0"/>
              <a:t> </a:t>
            </a:r>
            <a:r>
              <a:rPr lang="en-GB" b="1" dirty="0" err="1" smtClean="0"/>
              <a:t>frameElement</a:t>
            </a:r>
            <a:r>
              <a:rPr lang="en-GB" b="1" dirty="0" smtClean="0"/>
              <a:t>)</a:t>
            </a:r>
          </a:p>
          <a:p>
            <a:pPr lvl="1"/>
            <a:endParaRPr lang="en-GB" b="1" dirty="0"/>
          </a:p>
        </p:txBody>
      </p:sp>
      <p:sp>
        <p:nvSpPr>
          <p:cNvPr id="3" name="Title 2"/>
          <p:cNvSpPr>
            <a:spLocks noGrp="1"/>
          </p:cNvSpPr>
          <p:nvPr>
            <p:ph type="title"/>
          </p:nvPr>
        </p:nvSpPr>
        <p:spPr/>
        <p:txBody>
          <a:bodyPr>
            <a:normAutofit fontScale="90000"/>
          </a:bodyPr>
          <a:lstStyle/>
          <a:p>
            <a:r>
              <a:rPr lang="en-GB" dirty="0" smtClean="0"/>
              <a:t>Switching between Frames</a:t>
            </a:r>
            <a:endParaRPr lang="en-GB" dirty="0"/>
          </a:p>
        </p:txBody>
      </p:sp>
      <p:sp>
        <p:nvSpPr>
          <p:cNvPr id="4" name="Rectangle 3"/>
          <p:cNvSpPr/>
          <p:nvPr/>
        </p:nvSpPr>
        <p:spPr>
          <a:xfrm>
            <a:off x="5903494" y="2411495"/>
            <a:ext cx="6096000" cy="3108543"/>
          </a:xfrm>
          <a:prstGeom prst="rect">
            <a:avLst/>
          </a:prstGeom>
          <a:solidFill>
            <a:schemeClr val="bg2">
              <a:lumMod val="90000"/>
            </a:schemeClr>
          </a:solidFill>
        </p:spPr>
        <p:txBody>
          <a:bodyPr>
            <a:spAutoFit/>
          </a:bodyPr>
          <a:lstStyle/>
          <a:p>
            <a:r>
              <a:rPr lang="en-GB" sz="1400" b="1" dirty="0" err="1" smtClean="0">
                <a:solidFill>
                  <a:srgbClr val="000000"/>
                </a:solidFill>
                <a:latin typeface="Consolas"/>
              </a:rPr>
              <a:t>WebDriver</a:t>
            </a:r>
            <a:r>
              <a:rPr lang="en-GB" sz="1400" b="1" dirty="0" smtClean="0">
                <a:solidFill>
                  <a:srgbClr val="000000"/>
                </a:solidFill>
                <a:latin typeface="Consolas"/>
              </a:rPr>
              <a:t> </a:t>
            </a:r>
            <a:r>
              <a:rPr lang="en-GB" sz="1400" b="1" dirty="0">
                <a:solidFill>
                  <a:srgbClr val="6A3E3E"/>
                </a:solidFill>
                <a:latin typeface="Consolas"/>
              </a:rPr>
              <a:t>driver</a:t>
            </a:r>
            <a:r>
              <a:rPr lang="en-GB" sz="1400" b="1" dirty="0">
                <a:solidFill>
                  <a:srgbClr val="000000"/>
                </a:solidFill>
                <a:latin typeface="Consolas"/>
              </a:rPr>
              <a:t> = </a:t>
            </a:r>
            <a:r>
              <a:rPr lang="en-GB" sz="1400" b="1" dirty="0">
                <a:solidFill>
                  <a:srgbClr val="7F0055"/>
                </a:solidFill>
                <a:latin typeface="Consolas"/>
              </a:rPr>
              <a:t>new</a:t>
            </a:r>
            <a:r>
              <a:rPr lang="en-GB" sz="1400" b="1" dirty="0">
                <a:solidFill>
                  <a:srgbClr val="000000"/>
                </a:solidFill>
                <a:latin typeface="Consolas"/>
              </a:rPr>
              <a:t> </a:t>
            </a:r>
            <a:r>
              <a:rPr lang="en-GB" sz="1400" b="1" dirty="0" err="1">
                <a:solidFill>
                  <a:srgbClr val="000000"/>
                </a:solidFill>
                <a:latin typeface="Consolas"/>
              </a:rPr>
              <a:t>FirefoxDriver</a:t>
            </a:r>
            <a:r>
              <a:rPr lang="en-GB" sz="1400" b="1" dirty="0">
                <a:solidFill>
                  <a:srgbClr val="000000"/>
                </a:solidFill>
                <a:latin typeface="Consolas"/>
              </a:rPr>
              <a:t>();</a:t>
            </a:r>
          </a:p>
          <a:p>
            <a:r>
              <a:rPr lang="en-GB" sz="1400" b="1" dirty="0" err="1" smtClean="0">
                <a:solidFill>
                  <a:srgbClr val="6A3E3E"/>
                </a:solidFill>
                <a:latin typeface="Consolas"/>
              </a:rPr>
              <a:t>driver</a:t>
            </a:r>
            <a:r>
              <a:rPr lang="en-GB" sz="1400" b="1" dirty="0" err="1" smtClean="0">
                <a:solidFill>
                  <a:srgbClr val="000000"/>
                </a:solidFill>
                <a:latin typeface="Consolas"/>
              </a:rPr>
              <a:t>.get</a:t>
            </a:r>
            <a:r>
              <a:rPr lang="en-GB" sz="1400" b="1" dirty="0">
                <a:solidFill>
                  <a:srgbClr val="000000"/>
                </a:solidFill>
                <a:latin typeface="Consolas"/>
              </a:rPr>
              <a:t>(</a:t>
            </a:r>
            <a:r>
              <a:rPr lang="en-GB" sz="1400" b="1" dirty="0">
                <a:solidFill>
                  <a:srgbClr val="2A00FF"/>
                </a:solidFill>
                <a:latin typeface="Consolas"/>
              </a:rPr>
              <a:t>"file://C:/Frames.html"</a:t>
            </a:r>
            <a:r>
              <a:rPr lang="en-GB" sz="1400" b="1" dirty="0">
                <a:solidFill>
                  <a:srgbClr val="000000"/>
                </a:solidFill>
                <a:latin typeface="Consolas"/>
              </a:rPr>
              <a:t>);</a:t>
            </a:r>
          </a:p>
          <a:p>
            <a:endParaRPr lang="en-GB" sz="1400" b="1" dirty="0">
              <a:latin typeface="Consolas"/>
            </a:endParaRPr>
          </a:p>
          <a:p>
            <a:r>
              <a:rPr lang="en-GB" sz="1400" b="1" dirty="0" smtClean="0">
                <a:solidFill>
                  <a:srgbClr val="000000"/>
                </a:solidFill>
                <a:latin typeface="Consolas"/>
              </a:rPr>
              <a:t>Actions </a:t>
            </a:r>
            <a:r>
              <a:rPr lang="en-GB" sz="1400" b="1" dirty="0">
                <a:solidFill>
                  <a:srgbClr val="6A3E3E"/>
                </a:solidFill>
                <a:latin typeface="Consolas"/>
              </a:rPr>
              <a:t>action</a:t>
            </a:r>
            <a:r>
              <a:rPr lang="en-GB" sz="1400" b="1" dirty="0">
                <a:solidFill>
                  <a:srgbClr val="000000"/>
                </a:solidFill>
                <a:latin typeface="Consolas"/>
              </a:rPr>
              <a:t> = </a:t>
            </a:r>
            <a:r>
              <a:rPr lang="en-GB" sz="1400" b="1" dirty="0">
                <a:solidFill>
                  <a:srgbClr val="7F0055"/>
                </a:solidFill>
                <a:latin typeface="Consolas"/>
              </a:rPr>
              <a:t>new</a:t>
            </a:r>
            <a:r>
              <a:rPr lang="en-GB" sz="1400" b="1" dirty="0">
                <a:solidFill>
                  <a:srgbClr val="000000"/>
                </a:solidFill>
                <a:latin typeface="Consolas"/>
              </a:rPr>
              <a:t> Actions(</a:t>
            </a:r>
            <a:r>
              <a:rPr lang="en-GB" sz="1400" b="1" dirty="0">
                <a:solidFill>
                  <a:srgbClr val="6A3E3E"/>
                </a:solidFill>
                <a:latin typeface="Consolas"/>
              </a:rPr>
              <a:t>driver</a:t>
            </a:r>
            <a:r>
              <a:rPr lang="en-GB" sz="1400" b="1" dirty="0">
                <a:solidFill>
                  <a:srgbClr val="000000"/>
                </a:solidFill>
                <a:latin typeface="Consolas"/>
              </a:rPr>
              <a:t>);</a:t>
            </a:r>
          </a:p>
          <a:p>
            <a:endParaRPr lang="en-GB" sz="1400" b="1" dirty="0">
              <a:latin typeface="Consolas"/>
            </a:endParaRPr>
          </a:p>
          <a:p>
            <a:r>
              <a:rPr lang="en-GB" sz="1400" b="1" dirty="0" err="1" smtClean="0">
                <a:solidFill>
                  <a:srgbClr val="6A3E3E"/>
                </a:solidFill>
                <a:latin typeface="Consolas"/>
              </a:rPr>
              <a:t>driver</a:t>
            </a:r>
            <a:r>
              <a:rPr lang="en-GB" sz="1400" b="1" dirty="0" err="1" smtClean="0">
                <a:solidFill>
                  <a:srgbClr val="000000"/>
                </a:solidFill>
                <a:latin typeface="Consolas"/>
              </a:rPr>
              <a:t>.switchTo</a:t>
            </a:r>
            <a:r>
              <a:rPr lang="en-GB" sz="1400" b="1" dirty="0">
                <a:solidFill>
                  <a:srgbClr val="000000"/>
                </a:solidFill>
                <a:latin typeface="Consolas"/>
              </a:rPr>
              <a:t>().frame(0);</a:t>
            </a:r>
          </a:p>
          <a:p>
            <a:r>
              <a:rPr lang="en-GB" sz="1400" b="1" dirty="0" err="1" smtClean="0">
                <a:solidFill>
                  <a:srgbClr val="000000"/>
                </a:solidFill>
                <a:latin typeface="Consolas"/>
              </a:rPr>
              <a:t>WebElement</a:t>
            </a:r>
            <a:r>
              <a:rPr lang="en-GB" sz="1400" b="1" dirty="0" smtClean="0">
                <a:solidFill>
                  <a:srgbClr val="000000"/>
                </a:solidFill>
                <a:latin typeface="Consolas"/>
              </a:rPr>
              <a:t> </a:t>
            </a:r>
            <a:r>
              <a:rPr lang="en-GB" sz="1400" b="1" dirty="0">
                <a:solidFill>
                  <a:srgbClr val="6A3E3E"/>
                </a:solidFill>
                <a:latin typeface="Consolas"/>
              </a:rPr>
              <a:t>txt</a:t>
            </a:r>
            <a:r>
              <a:rPr lang="en-GB" sz="1400" b="1" dirty="0">
                <a:solidFill>
                  <a:srgbClr val="000000"/>
                </a:solidFill>
                <a:latin typeface="Consolas"/>
              </a:rPr>
              <a:t> = </a:t>
            </a:r>
            <a:r>
              <a:rPr lang="en-GB" sz="1400" b="1" dirty="0" err="1">
                <a:solidFill>
                  <a:srgbClr val="6A3E3E"/>
                </a:solidFill>
                <a:latin typeface="Consolas"/>
              </a:rPr>
              <a:t>driver</a:t>
            </a:r>
            <a:r>
              <a:rPr lang="en-GB" sz="1400" b="1" dirty="0" err="1">
                <a:solidFill>
                  <a:srgbClr val="000000"/>
                </a:solidFill>
                <a:latin typeface="Consolas"/>
              </a:rPr>
              <a:t>.findElement</a:t>
            </a:r>
            <a:r>
              <a:rPr lang="en-GB" sz="1400" b="1" dirty="0">
                <a:solidFill>
                  <a:srgbClr val="000000"/>
                </a:solidFill>
                <a:latin typeface="Consolas"/>
              </a:rPr>
              <a:t>(By.name(</a:t>
            </a:r>
            <a:r>
              <a:rPr lang="en-GB" sz="1400" b="1" dirty="0">
                <a:solidFill>
                  <a:srgbClr val="2A00FF"/>
                </a:solidFill>
                <a:latin typeface="Consolas"/>
              </a:rPr>
              <a:t>"1"</a:t>
            </a:r>
            <a:r>
              <a:rPr lang="en-GB" sz="1400" b="1" dirty="0">
                <a:solidFill>
                  <a:srgbClr val="000000"/>
                </a:solidFill>
                <a:latin typeface="Consolas"/>
              </a:rPr>
              <a:t>));</a:t>
            </a:r>
          </a:p>
          <a:p>
            <a:r>
              <a:rPr lang="en-GB" sz="1400" b="1" dirty="0" err="1" smtClean="0">
                <a:solidFill>
                  <a:srgbClr val="6A3E3E"/>
                </a:solidFill>
                <a:latin typeface="Consolas"/>
              </a:rPr>
              <a:t>txt</a:t>
            </a:r>
            <a:r>
              <a:rPr lang="en-GB" sz="1400" b="1" dirty="0" err="1" smtClean="0">
                <a:solidFill>
                  <a:srgbClr val="000000"/>
                </a:solidFill>
                <a:latin typeface="Consolas"/>
              </a:rPr>
              <a:t>.sendKeys</a:t>
            </a:r>
            <a:r>
              <a:rPr lang="en-GB" sz="1400" b="1" dirty="0">
                <a:solidFill>
                  <a:srgbClr val="000000"/>
                </a:solidFill>
                <a:latin typeface="Consolas"/>
              </a:rPr>
              <a:t>(</a:t>
            </a:r>
            <a:r>
              <a:rPr lang="en-GB" sz="1400" b="1" dirty="0">
                <a:solidFill>
                  <a:srgbClr val="2A00FF"/>
                </a:solidFill>
                <a:latin typeface="Consolas"/>
              </a:rPr>
              <a:t>"I'm Frame One"</a:t>
            </a:r>
            <a:r>
              <a:rPr lang="en-GB" sz="1400" b="1" dirty="0">
                <a:solidFill>
                  <a:srgbClr val="000000"/>
                </a:solidFill>
                <a:latin typeface="Consolas"/>
              </a:rPr>
              <a:t>);</a:t>
            </a:r>
          </a:p>
          <a:p>
            <a:endParaRPr lang="en-GB" sz="1400" b="1" dirty="0">
              <a:latin typeface="Consolas"/>
            </a:endParaRPr>
          </a:p>
          <a:p>
            <a:r>
              <a:rPr lang="en-GB" sz="1400" b="1" dirty="0" err="1" smtClean="0">
                <a:solidFill>
                  <a:srgbClr val="6A3E3E"/>
                </a:solidFill>
                <a:latin typeface="Consolas"/>
              </a:rPr>
              <a:t>driver</a:t>
            </a:r>
            <a:r>
              <a:rPr lang="en-GB" sz="1400" b="1" dirty="0" err="1" smtClean="0">
                <a:solidFill>
                  <a:srgbClr val="000000"/>
                </a:solidFill>
                <a:latin typeface="Consolas"/>
              </a:rPr>
              <a:t>.switchTo</a:t>
            </a:r>
            <a:r>
              <a:rPr lang="en-GB" sz="1400" b="1" dirty="0">
                <a:solidFill>
                  <a:srgbClr val="000000"/>
                </a:solidFill>
                <a:latin typeface="Consolas"/>
              </a:rPr>
              <a:t>().</a:t>
            </a:r>
            <a:r>
              <a:rPr lang="en-GB" sz="1400" b="1" dirty="0" err="1">
                <a:solidFill>
                  <a:srgbClr val="000000"/>
                </a:solidFill>
                <a:latin typeface="Consolas"/>
              </a:rPr>
              <a:t>defaultContent</a:t>
            </a:r>
            <a:r>
              <a:rPr lang="en-GB" sz="1400" b="1" dirty="0">
                <a:solidFill>
                  <a:srgbClr val="000000"/>
                </a:solidFill>
                <a:latin typeface="Consolas"/>
              </a:rPr>
              <a:t>();</a:t>
            </a:r>
          </a:p>
          <a:p>
            <a:endParaRPr lang="en-GB" sz="1400" b="1" dirty="0">
              <a:latin typeface="Consolas"/>
            </a:endParaRPr>
          </a:p>
          <a:p>
            <a:r>
              <a:rPr lang="en-GB" sz="1400" b="1" dirty="0" err="1" smtClean="0">
                <a:solidFill>
                  <a:srgbClr val="6A3E3E"/>
                </a:solidFill>
                <a:latin typeface="Consolas"/>
              </a:rPr>
              <a:t>driver</a:t>
            </a:r>
            <a:r>
              <a:rPr lang="en-GB" sz="1400" b="1" dirty="0" err="1" smtClean="0">
                <a:solidFill>
                  <a:srgbClr val="000000"/>
                </a:solidFill>
                <a:latin typeface="Consolas"/>
              </a:rPr>
              <a:t>.switchTo</a:t>
            </a:r>
            <a:r>
              <a:rPr lang="en-GB" sz="1400" b="1" dirty="0">
                <a:solidFill>
                  <a:srgbClr val="000000"/>
                </a:solidFill>
                <a:latin typeface="Consolas"/>
              </a:rPr>
              <a:t>().frame(1);</a:t>
            </a:r>
          </a:p>
          <a:p>
            <a:r>
              <a:rPr lang="en-GB" sz="1400" b="1" dirty="0" smtClean="0">
                <a:solidFill>
                  <a:srgbClr val="6A3E3E"/>
                </a:solidFill>
                <a:latin typeface="Consolas"/>
              </a:rPr>
              <a:t>txt</a:t>
            </a:r>
            <a:r>
              <a:rPr lang="en-GB" sz="1400" b="1" dirty="0" smtClean="0">
                <a:solidFill>
                  <a:srgbClr val="000000"/>
                </a:solidFill>
                <a:latin typeface="Consolas"/>
              </a:rPr>
              <a:t> </a:t>
            </a:r>
            <a:r>
              <a:rPr lang="en-GB" sz="1400" b="1" dirty="0">
                <a:solidFill>
                  <a:srgbClr val="000000"/>
                </a:solidFill>
                <a:latin typeface="Consolas"/>
              </a:rPr>
              <a:t>= </a:t>
            </a:r>
            <a:r>
              <a:rPr lang="en-GB" sz="1400" b="1" dirty="0" err="1">
                <a:solidFill>
                  <a:srgbClr val="6A3E3E"/>
                </a:solidFill>
                <a:latin typeface="Consolas"/>
              </a:rPr>
              <a:t>driver</a:t>
            </a:r>
            <a:r>
              <a:rPr lang="en-GB" sz="1400" b="1" dirty="0" err="1">
                <a:solidFill>
                  <a:srgbClr val="000000"/>
                </a:solidFill>
                <a:latin typeface="Consolas"/>
              </a:rPr>
              <a:t>.findElement</a:t>
            </a:r>
            <a:r>
              <a:rPr lang="en-GB" sz="1400" b="1" dirty="0">
                <a:solidFill>
                  <a:srgbClr val="000000"/>
                </a:solidFill>
                <a:latin typeface="Consolas"/>
              </a:rPr>
              <a:t>(By.name(</a:t>
            </a:r>
            <a:r>
              <a:rPr lang="en-GB" sz="1400" b="1" dirty="0">
                <a:solidFill>
                  <a:srgbClr val="2A00FF"/>
                </a:solidFill>
                <a:latin typeface="Consolas"/>
              </a:rPr>
              <a:t>"2"</a:t>
            </a:r>
            <a:r>
              <a:rPr lang="en-GB" sz="1400" b="1" dirty="0">
                <a:solidFill>
                  <a:srgbClr val="000000"/>
                </a:solidFill>
                <a:latin typeface="Consolas"/>
              </a:rPr>
              <a:t>));</a:t>
            </a:r>
          </a:p>
          <a:p>
            <a:r>
              <a:rPr lang="en-GB" sz="1400" b="1" dirty="0" err="1" smtClean="0">
                <a:solidFill>
                  <a:srgbClr val="6A3E3E"/>
                </a:solidFill>
                <a:latin typeface="Consolas"/>
              </a:rPr>
              <a:t>txt</a:t>
            </a:r>
            <a:r>
              <a:rPr lang="en-GB" sz="1400" b="1" dirty="0" err="1" smtClean="0">
                <a:solidFill>
                  <a:srgbClr val="000000"/>
                </a:solidFill>
                <a:latin typeface="Consolas"/>
              </a:rPr>
              <a:t>.sendKeys</a:t>
            </a:r>
            <a:r>
              <a:rPr lang="en-GB" sz="1400" b="1" dirty="0">
                <a:solidFill>
                  <a:srgbClr val="000000"/>
                </a:solidFill>
                <a:latin typeface="Consolas"/>
              </a:rPr>
              <a:t>(</a:t>
            </a:r>
            <a:r>
              <a:rPr lang="en-GB" sz="1400" b="1" dirty="0">
                <a:solidFill>
                  <a:srgbClr val="2A00FF"/>
                </a:solidFill>
                <a:latin typeface="Consolas"/>
              </a:rPr>
              <a:t>"I'm Frame Two"</a:t>
            </a:r>
            <a:r>
              <a:rPr lang="en-GB" sz="1400" b="1" dirty="0">
                <a:solidFill>
                  <a:srgbClr val="000000"/>
                </a:solidFill>
                <a:latin typeface="Consolas"/>
              </a:rPr>
              <a:t>);</a:t>
            </a:r>
            <a:endParaRPr lang="en-GB" sz="1400" b="1" dirty="0"/>
          </a:p>
        </p:txBody>
      </p:sp>
    </p:spTree>
    <p:extLst>
      <p:ext uri="{BB962C8B-B14F-4D97-AF65-F5344CB8AC3E}">
        <p14:creationId xmlns:p14="http://schemas.microsoft.com/office/powerpoint/2010/main" val="33192936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Few websites still use modal dialogs as they’re intrusive and un-necessary.</a:t>
            </a:r>
          </a:p>
          <a:p>
            <a:r>
              <a:rPr lang="en-GB" dirty="0" smtClean="0"/>
              <a:t>However the </a:t>
            </a:r>
            <a:r>
              <a:rPr lang="en-GB" dirty="0" err="1" smtClean="0"/>
              <a:t>WebDriver</a:t>
            </a:r>
            <a:r>
              <a:rPr lang="en-GB" dirty="0" smtClean="0"/>
              <a:t> provides an API to handle them.</a:t>
            </a:r>
          </a:p>
          <a:p>
            <a:r>
              <a:rPr lang="en-GB" b="1" dirty="0" smtClean="0"/>
              <a:t>Alert alert()</a:t>
            </a:r>
            <a:endParaRPr lang="en-GB" dirty="0" smtClean="0"/>
          </a:p>
          <a:p>
            <a:pPr lvl="1"/>
            <a:r>
              <a:rPr lang="en-GB" dirty="0" smtClean="0"/>
              <a:t>This will switch focus to the currently active modal dialog.</a:t>
            </a:r>
          </a:p>
          <a:p>
            <a:pPr lvl="1"/>
            <a:r>
              <a:rPr lang="en-GB" dirty="0" smtClean="0"/>
              <a:t>If there is no currently active alert then it will throw a </a:t>
            </a:r>
            <a:r>
              <a:rPr lang="en-GB" b="1" dirty="0" err="1" smtClean="0"/>
              <a:t>NoAlertPresentException</a:t>
            </a:r>
            <a:endParaRPr lang="en-GB" dirty="0" smtClean="0"/>
          </a:p>
          <a:p>
            <a:r>
              <a:rPr lang="en-GB" b="1" dirty="0" smtClean="0"/>
              <a:t>Alert</a:t>
            </a:r>
            <a:r>
              <a:rPr lang="en-GB" dirty="0" smtClean="0"/>
              <a:t> provides a few functions to handle them</a:t>
            </a:r>
          </a:p>
          <a:p>
            <a:pPr lvl="1"/>
            <a:r>
              <a:rPr lang="en-GB" b="1" dirty="0" smtClean="0"/>
              <a:t>Accept() – </a:t>
            </a:r>
            <a:r>
              <a:rPr lang="en-GB" dirty="0" smtClean="0"/>
              <a:t>equivalent to pressing OK on the dialog.</a:t>
            </a:r>
          </a:p>
          <a:p>
            <a:pPr lvl="1"/>
            <a:r>
              <a:rPr lang="en-GB" b="1" dirty="0" smtClean="0"/>
              <a:t>Dismiss() – </a:t>
            </a:r>
            <a:r>
              <a:rPr lang="en-GB" dirty="0" smtClean="0"/>
              <a:t>equivalent to pressing CANCEL on the dialog</a:t>
            </a:r>
          </a:p>
          <a:p>
            <a:pPr lvl="1"/>
            <a:r>
              <a:rPr lang="en-GB" b="1" dirty="0" err="1" smtClean="0"/>
              <a:t>getText</a:t>
            </a:r>
            <a:r>
              <a:rPr lang="en-GB" b="1" dirty="0" smtClean="0"/>
              <a:t>() – </a:t>
            </a:r>
            <a:r>
              <a:rPr lang="en-GB" dirty="0" smtClean="0"/>
              <a:t>Returns the text that appears on the dialog</a:t>
            </a:r>
          </a:p>
          <a:p>
            <a:pPr lvl="1"/>
            <a:r>
              <a:rPr lang="en-GB" b="1" dirty="0" err="1" smtClean="0"/>
              <a:t>sendKeys</a:t>
            </a:r>
            <a:r>
              <a:rPr lang="en-GB" b="1" dirty="0" smtClean="0"/>
              <a:t>(</a:t>
            </a:r>
            <a:r>
              <a:rPr lang="en-GB" b="1" dirty="0" err="1" smtClean="0"/>
              <a:t>CharSequence</a:t>
            </a:r>
            <a:r>
              <a:rPr lang="en-GB" b="1" dirty="0" smtClean="0"/>
              <a:t> keys) – </a:t>
            </a:r>
            <a:r>
              <a:rPr lang="en-GB" dirty="0" smtClean="0"/>
              <a:t>If applicable, it will type text into the alert.</a:t>
            </a:r>
            <a:endParaRPr lang="en-GB" b="1" dirty="0"/>
          </a:p>
        </p:txBody>
      </p:sp>
      <p:sp>
        <p:nvSpPr>
          <p:cNvPr id="3" name="Title 2"/>
          <p:cNvSpPr>
            <a:spLocks noGrp="1"/>
          </p:cNvSpPr>
          <p:nvPr>
            <p:ph type="title"/>
          </p:nvPr>
        </p:nvSpPr>
        <p:spPr/>
        <p:txBody>
          <a:bodyPr>
            <a:normAutofit fontScale="90000"/>
          </a:bodyPr>
          <a:lstStyle/>
          <a:p>
            <a:r>
              <a:rPr lang="en-GB" dirty="0" smtClean="0"/>
              <a:t>Handling Alerts</a:t>
            </a:r>
            <a:endParaRPr lang="en-GB" dirty="0"/>
          </a:p>
        </p:txBody>
      </p:sp>
    </p:spTree>
    <p:extLst>
      <p:ext uri="{BB962C8B-B14F-4D97-AF65-F5344CB8AC3E}">
        <p14:creationId xmlns:p14="http://schemas.microsoft.com/office/powerpoint/2010/main" val="37351419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3999" y="1929600"/>
            <a:ext cx="11569453" cy="4546800"/>
          </a:xfrm>
        </p:spPr>
        <p:txBody>
          <a:bodyPr/>
          <a:lstStyle/>
          <a:p>
            <a:r>
              <a:rPr lang="en-GB" dirty="0" smtClean="0"/>
              <a:t>An implicit wait is telling the WebDriver to poll the DOM for a certain amount of time when you’re trying to find an element(s).</a:t>
            </a:r>
          </a:p>
          <a:p>
            <a:r>
              <a:rPr lang="en-GB" dirty="0" smtClean="0"/>
              <a:t>This is bad practice so if you see any code online that uses these make sure to convert the wait to the following two types of Wait</a:t>
            </a:r>
            <a:endParaRPr lang="en-GB" dirty="0"/>
          </a:p>
        </p:txBody>
      </p:sp>
      <p:sp>
        <p:nvSpPr>
          <p:cNvPr id="3" name="Title 2"/>
          <p:cNvSpPr>
            <a:spLocks noGrp="1"/>
          </p:cNvSpPr>
          <p:nvPr>
            <p:ph type="title"/>
          </p:nvPr>
        </p:nvSpPr>
        <p:spPr/>
        <p:txBody>
          <a:bodyPr>
            <a:normAutofit fontScale="90000"/>
          </a:bodyPr>
          <a:lstStyle/>
          <a:p>
            <a:r>
              <a:rPr lang="en-GB" dirty="0" err="1" smtClean="0"/>
              <a:t>ImplicitWait</a:t>
            </a:r>
            <a:endParaRPr lang="en-GB" dirty="0"/>
          </a:p>
        </p:txBody>
      </p:sp>
      <p:sp>
        <p:nvSpPr>
          <p:cNvPr id="5" name="Rectangle 1"/>
          <p:cNvSpPr>
            <a:spLocks noChangeArrowheads="1"/>
          </p:cNvSpPr>
          <p:nvPr/>
        </p:nvSpPr>
        <p:spPr bwMode="auto">
          <a:xfrm>
            <a:off x="752210" y="4446944"/>
            <a:ext cx="10689821" cy="1231106"/>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WebDriver</a:t>
            </a:r>
            <a:r>
              <a:rPr kumimoji="0" lang="en-US" altLang="en-US" sz="20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 driver = </a:t>
            </a:r>
            <a:r>
              <a:rPr kumimoji="0" lang="en-US" altLang="en-US" sz="2000" b="0" i="0" u="none" strike="noStrike" cap="none" normalizeH="0" baseline="0" dirty="0" smtClean="0">
                <a:ln>
                  <a:noFill/>
                </a:ln>
                <a:solidFill>
                  <a:srgbClr val="101094"/>
                </a:solidFill>
                <a:effectLst/>
                <a:latin typeface="Consolas" panose="020B0609020204030204" pitchFamily="49" charset="0"/>
                <a:cs typeface="Consolas" panose="020B0609020204030204" pitchFamily="49" charset="0"/>
              </a:rPr>
              <a:t>new</a:t>
            </a:r>
            <a:r>
              <a:rPr kumimoji="0" lang="en-US" altLang="en-US" sz="20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FirefoxDriver</a:t>
            </a:r>
            <a:r>
              <a:rPr kumimoji="0" lang="en-US" altLang="en-US" sz="20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smtClean="0">
                <a:ln>
                  <a:noFill/>
                </a:ln>
                <a:solidFill>
                  <a:srgbClr val="303336"/>
                </a:solidFill>
                <a:effectLst/>
                <a:latin typeface="Consolas" panose="020B0609020204030204" pitchFamily="49" charset="0"/>
                <a:cs typeface="Consolas" panose="020B0609020204030204" pitchFamily="49" charset="0"/>
              </a:rPr>
              <a:t>driver.manage</a:t>
            </a:r>
            <a:r>
              <a:rPr kumimoji="0" lang="en-US" altLang="en-US" sz="20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().timeouts().</a:t>
            </a:r>
            <a:r>
              <a:rPr kumimoji="0" lang="en-US" altLang="en-US" sz="2000" b="0" i="0" u="none" strike="noStrike" cap="none" normalizeH="0" baseline="0" dirty="0" err="1" smtClean="0">
                <a:ln>
                  <a:noFill/>
                </a:ln>
                <a:solidFill>
                  <a:srgbClr val="303336"/>
                </a:solidFill>
                <a:effectLst/>
                <a:latin typeface="Consolas" panose="020B0609020204030204" pitchFamily="49" charset="0"/>
                <a:cs typeface="Consolas" panose="020B0609020204030204" pitchFamily="49" charset="0"/>
              </a:rPr>
              <a:t>implicitlyWait</a:t>
            </a:r>
            <a:r>
              <a:rPr kumimoji="0" lang="en-US" altLang="en-US" sz="20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7D2727"/>
                </a:solidFill>
                <a:effectLst/>
                <a:latin typeface="Consolas" panose="020B0609020204030204" pitchFamily="49" charset="0"/>
                <a:cs typeface="Consolas" panose="020B0609020204030204" pitchFamily="49" charset="0"/>
              </a:rPr>
              <a:t>10</a:t>
            </a:r>
            <a:r>
              <a:rPr kumimoji="0" lang="en-US" altLang="en-US" sz="20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TimeUnit</a:t>
            </a:r>
            <a:r>
              <a:rPr kumimoji="0" lang="en-US" altLang="en-US" sz="2000" b="0" i="0" u="none" strike="noStrike" cap="none" normalizeH="0" baseline="0" dirty="0" err="1" smtClean="0">
                <a:ln>
                  <a:noFill/>
                </a:ln>
                <a:solidFill>
                  <a:srgbClr val="303336"/>
                </a:solidFill>
                <a:effectLst/>
                <a:latin typeface="Consolas" panose="020B0609020204030204" pitchFamily="49" charset="0"/>
                <a:cs typeface="Consolas" panose="020B0609020204030204" pitchFamily="49" charset="0"/>
              </a:rPr>
              <a:t>.SECONDS</a:t>
            </a:r>
            <a:r>
              <a:rPr kumimoji="0" lang="en-US" altLang="en-US" sz="20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smtClean="0">
                <a:ln>
                  <a:noFill/>
                </a:ln>
                <a:solidFill>
                  <a:srgbClr val="303336"/>
                </a:solidFill>
                <a:effectLst/>
                <a:latin typeface="Consolas" panose="020B0609020204030204" pitchFamily="49" charset="0"/>
                <a:cs typeface="Consolas" panose="020B0609020204030204" pitchFamily="49" charset="0"/>
              </a:rPr>
              <a:t>driver.</a:t>
            </a:r>
            <a:r>
              <a:rPr kumimoji="0" lang="en-US" altLang="en-US" sz="2000" b="0" i="0" u="none" strike="noStrike" cap="none" normalizeH="0" baseline="0" dirty="0" err="1" smtClean="0">
                <a:ln>
                  <a:noFill/>
                </a:ln>
                <a:solidFill>
                  <a:srgbClr val="101094"/>
                </a:solidFill>
                <a:effectLst/>
                <a:latin typeface="Consolas" panose="020B0609020204030204" pitchFamily="49" charset="0"/>
                <a:cs typeface="Consolas" panose="020B0609020204030204" pitchFamily="49" charset="0"/>
              </a:rPr>
              <a:t>get</a:t>
            </a:r>
            <a:r>
              <a:rPr kumimoji="0" lang="en-US" altLang="en-US" sz="20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7D2727"/>
                </a:solidFill>
                <a:effectLst/>
                <a:latin typeface="Consolas" panose="020B0609020204030204" pitchFamily="49" charset="0"/>
                <a:cs typeface="Consolas" panose="020B0609020204030204" pitchFamily="49" charset="0"/>
              </a:rPr>
              <a:t>"http://exampleURL"</a:t>
            </a:r>
            <a:r>
              <a:rPr kumimoji="0" lang="en-US" altLang="en-US" sz="20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WebElement</a:t>
            </a:r>
            <a:r>
              <a:rPr kumimoji="0" lang="en-US" altLang="en-US" sz="20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smtClean="0">
                <a:ln>
                  <a:noFill/>
                </a:ln>
                <a:solidFill>
                  <a:srgbClr val="303336"/>
                </a:solidFill>
                <a:effectLst/>
                <a:latin typeface="Consolas" panose="020B0609020204030204" pitchFamily="49" charset="0"/>
                <a:cs typeface="Consolas" panose="020B0609020204030204" pitchFamily="49" charset="0"/>
              </a:rPr>
              <a:t>myDynamicElement</a:t>
            </a:r>
            <a:r>
              <a:rPr kumimoji="0" lang="en-US" altLang="en-US" sz="20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 = </a:t>
            </a:r>
            <a:r>
              <a:rPr kumimoji="0" lang="en-US" altLang="en-US" sz="2000" b="0" i="0" u="none" strike="noStrike" cap="none" normalizeH="0" baseline="0" dirty="0" err="1" smtClean="0">
                <a:ln>
                  <a:noFill/>
                </a:ln>
                <a:solidFill>
                  <a:srgbClr val="303336"/>
                </a:solidFill>
                <a:effectLst/>
                <a:latin typeface="Consolas" panose="020B0609020204030204" pitchFamily="49" charset="0"/>
                <a:cs typeface="Consolas" panose="020B0609020204030204" pitchFamily="49" charset="0"/>
              </a:rPr>
              <a:t>driver.findElement</a:t>
            </a:r>
            <a:r>
              <a:rPr kumimoji="0" lang="en-US" altLang="en-US" sz="20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By</a:t>
            </a:r>
            <a:r>
              <a:rPr kumimoji="0" lang="en-US" altLang="en-US" sz="20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.id(</a:t>
            </a:r>
            <a:r>
              <a:rPr kumimoji="0" lang="en-US" altLang="en-US" sz="2000" b="0" i="0" u="none" strike="noStrike" cap="none" normalizeH="0" baseline="0" dirty="0" smtClean="0">
                <a:ln>
                  <a:noFill/>
                </a:ln>
                <a:solidFill>
                  <a:srgbClr val="7D2727"/>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smtClean="0">
                <a:ln>
                  <a:noFill/>
                </a:ln>
                <a:solidFill>
                  <a:srgbClr val="7D2727"/>
                </a:solidFill>
                <a:effectLst/>
                <a:latin typeface="Consolas" panose="020B0609020204030204" pitchFamily="49" charset="0"/>
                <a:cs typeface="Consolas" panose="020B0609020204030204" pitchFamily="49" charset="0"/>
              </a:rPr>
              <a:t>elementID</a:t>
            </a:r>
            <a:r>
              <a:rPr kumimoji="0" lang="en-US" altLang="en-US" sz="2000" b="0" i="0" u="none" strike="noStrike" cap="none" normalizeH="0" baseline="0" dirty="0" smtClean="0">
                <a:ln>
                  <a:noFill/>
                </a:ln>
                <a:solidFill>
                  <a:srgbClr val="7D2727"/>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98446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Utilising the browsers </a:t>
            </a:r>
            <a:r>
              <a:rPr lang="en-GB" b="1" dirty="0" smtClean="0"/>
              <a:t>Back, Forward and Refresh</a:t>
            </a:r>
            <a:r>
              <a:rPr lang="en-GB" dirty="0" smtClean="0"/>
              <a:t> controls.</a:t>
            </a:r>
          </a:p>
          <a:p>
            <a:r>
              <a:rPr lang="en-GB" dirty="0" smtClean="0"/>
              <a:t>Useful for testing pages that require cookies/other information to load correctly.</a:t>
            </a:r>
          </a:p>
          <a:p>
            <a:r>
              <a:rPr lang="en-GB" dirty="0" smtClean="0"/>
              <a:t>Aka try to log out of a page, then Navigate through the pages to see if it’s successful. </a:t>
            </a:r>
          </a:p>
          <a:p>
            <a:endParaRPr lang="en-GB" b="1" dirty="0"/>
          </a:p>
          <a:p>
            <a:r>
              <a:rPr lang="en-GB" b="1" dirty="0" smtClean="0"/>
              <a:t>Navigation navigate()</a:t>
            </a:r>
          </a:p>
          <a:p>
            <a:r>
              <a:rPr lang="en-GB" dirty="0" smtClean="0"/>
              <a:t>The Navigation interface allows you to then call the specific commands.</a:t>
            </a:r>
          </a:p>
          <a:p>
            <a:endParaRPr lang="en-GB" dirty="0"/>
          </a:p>
          <a:p>
            <a:r>
              <a:rPr lang="en-GB" b="1" dirty="0" err="1"/>
              <a:t>d</a:t>
            </a:r>
            <a:r>
              <a:rPr lang="en-GB" b="1" dirty="0" err="1" smtClean="0"/>
              <a:t>river.navigate</a:t>
            </a:r>
            <a:r>
              <a:rPr lang="en-GB" b="1" dirty="0" smtClean="0"/>
              <a:t>().back();</a:t>
            </a:r>
          </a:p>
          <a:p>
            <a:r>
              <a:rPr lang="en-GB" b="1" dirty="0" err="1"/>
              <a:t>driver.navigate</a:t>
            </a:r>
            <a:r>
              <a:rPr lang="en-GB" b="1" dirty="0" smtClean="0"/>
              <a:t>().forward();</a:t>
            </a:r>
            <a:endParaRPr lang="en-GB" b="1" dirty="0"/>
          </a:p>
          <a:p>
            <a:r>
              <a:rPr lang="en-GB" b="1" dirty="0" err="1"/>
              <a:t>driver.navigate</a:t>
            </a:r>
            <a:r>
              <a:rPr lang="en-GB" b="1" dirty="0" smtClean="0"/>
              <a:t>().refresh();</a:t>
            </a:r>
            <a:endParaRPr lang="en-GB" b="1" dirty="0"/>
          </a:p>
          <a:p>
            <a:r>
              <a:rPr lang="en-GB" b="1" dirty="0" err="1"/>
              <a:t>driver.navigate</a:t>
            </a:r>
            <a:r>
              <a:rPr lang="en-GB" b="1" dirty="0" smtClean="0"/>
              <a:t>().to(“http://url.com”);</a:t>
            </a:r>
            <a:endParaRPr lang="en-GB" b="1" dirty="0"/>
          </a:p>
          <a:p>
            <a:endParaRPr lang="en-GB" b="1" dirty="0" smtClean="0"/>
          </a:p>
        </p:txBody>
      </p:sp>
      <p:sp>
        <p:nvSpPr>
          <p:cNvPr id="3" name="Title 2"/>
          <p:cNvSpPr>
            <a:spLocks noGrp="1"/>
          </p:cNvSpPr>
          <p:nvPr>
            <p:ph type="title"/>
          </p:nvPr>
        </p:nvSpPr>
        <p:spPr/>
        <p:txBody>
          <a:bodyPr>
            <a:normAutofit fontScale="90000"/>
          </a:bodyPr>
          <a:lstStyle/>
          <a:p>
            <a:r>
              <a:rPr lang="en-GB" dirty="0" smtClean="0"/>
              <a:t>Navigate</a:t>
            </a:r>
            <a:endParaRPr lang="en-GB" dirty="0"/>
          </a:p>
        </p:txBody>
      </p:sp>
    </p:spTree>
    <p:extLst>
      <p:ext uri="{BB962C8B-B14F-4D97-AF65-F5344CB8AC3E}">
        <p14:creationId xmlns:p14="http://schemas.microsoft.com/office/powerpoint/2010/main" val="17907631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Testing cookies can be used in two different ways.</a:t>
            </a:r>
          </a:p>
          <a:p>
            <a:pPr marL="800100" lvl="1" indent="-342900">
              <a:buFont typeface="+mj-lt"/>
              <a:buAutoNum type="arabicPeriod"/>
            </a:pPr>
            <a:r>
              <a:rPr lang="en-GB" dirty="0" smtClean="0"/>
              <a:t>Speed up existing tests </a:t>
            </a:r>
          </a:p>
          <a:p>
            <a:pPr marL="800100" lvl="1" indent="-342900">
              <a:buFont typeface="+mj-lt"/>
              <a:buAutoNum type="arabicPeriod"/>
            </a:pPr>
            <a:r>
              <a:rPr lang="en-GB" dirty="0" smtClean="0"/>
              <a:t>To test security</a:t>
            </a:r>
          </a:p>
          <a:p>
            <a:pPr marL="400050"/>
            <a:r>
              <a:rPr lang="en-GB" dirty="0" smtClean="0"/>
              <a:t>Scenario 1 – Facebook tests</a:t>
            </a:r>
          </a:p>
          <a:p>
            <a:pPr marL="800100" lvl="1"/>
            <a:r>
              <a:rPr lang="en-GB" dirty="0" smtClean="0"/>
              <a:t>Need to automate numerous things such as:</a:t>
            </a:r>
          </a:p>
          <a:p>
            <a:pPr marL="1257300" lvl="2" indent="-342900">
              <a:buFont typeface="+mj-lt"/>
              <a:buAutoNum type="arabicPeriod"/>
            </a:pPr>
            <a:r>
              <a:rPr lang="en-GB" dirty="0" smtClean="0"/>
              <a:t>Posting on a wall</a:t>
            </a:r>
          </a:p>
          <a:p>
            <a:pPr marL="1257300" lvl="2" indent="-342900">
              <a:buFont typeface="+mj-lt"/>
              <a:buAutoNum type="arabicPeriod"/>
            </a:pPr>
            <a:r>
              <a:rPr lang="en-GB" dirty="0" smtClean="0"/>
              <a:t>Writing a status</a:t>
            </a:r>
          </a:p>
          <a:p>
            <a:pPr marL="1257300" lvl="2" indent="-342900">
              <a:buFont typeface="+mj-lt"/>
              <a:buAutoNum type="arabicPeriod"/>
            </a:pPr>
            <a:r>
              <a:rPr lang="en-GB" dirty="0" smtClean="0"/>
              <a:t>Adding a friend</a:t>
            </a:r>
          </a:p>
          <a:p>
            <a:pPr marL="1257300" lvl="2" indent="-342900">
              <a:buFont typeface="+mj-lt"/>
              <a:buAutoNum type="arabicPeriod"/>
            </a:pPr>
            <a:r>
              <a:rPr lang="en-GB" dirty="0" smtClean="0"/>
              <a:t>And many more…</a:t>
            </a:r>
          </a:p>
          <a:p>
            <a:pPr marL="457200"/>
            <a:r>
              <a:rPr lang="en-GB" dirty="0" smtClean="0"/>
              <a:t>Scenario 2 – Logging out/Checking between pages</a:t>
            </a:r>
          </a:p>
          <a:p>
            <a:pPr marL="857250" lvl="1"/>
            <a:r>
              <a:rPr lang="en-GB" dirty="0" smtClean="0"/>
              <a:t>Testing if data that is loaded via cookies, is loaded correctly.</a:t>
            </a:r>
          </a:p>
          <a:p>
            <a:pPr marL="857250" lvl="1"/>
            <a:endParaRPr lang="en-GB" dirty="0"/>
          </a:p>
        </p:txBody>
      </p:sp>
      <p:sp>
        <p:nvSpPr>
          <p:cNvPr id="3" name="Title 2"/>
          <p:cNvSpPr>
            <a:spLocks noGrp="1"/>
          </p:cNvSpPr>
          <p:nvPr>
            <p:ph type="title"/>
          </p:nvPr>
        </p:nvSpPr>
        <p:spPr/>
        <p:txBody>
          <a:bodyPr>
            <a:normAutofit fontScale="90000"/>
          </a:bodyPr>
          <a:lstStyle/>
          <a:p>
            <a:r>
              <a:rPr lang="en-GB" dirty="0" smtClean="0"/>
              <a:t>Cookies</a:t>
            </a:r>
            <a:endParaRPr lang="en-GB" dirty="0"/>
          </a:p>
        </p:txBody>
      </p:sp>
    </p:spTree>
    <p:extLst>
      <p:ext uri="{BB962C8B-B14F-4D97-AF65-F5344CB8AC3E}">
        <p14:creationId xmlns:p14="http://schemas.microsoft.com/office/powerpoint/2010/main" val="34558166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Cookies - Example</a:t>
            </a:r>
            <a:endParaRPr lang="en-GB" dirty="0"/>
          </a:p>
        </p:txBody>
      </p:sp>
      <p:sp>
        <p:nvSpPr>
          <p:cNvPr id="4" name="Rectangle 3"/>
          <p:cNvSpPr/>
          <p:nvPr/>
        </p:nvSpPr>
        <p:spPr>
          <a:xfrm>
            <a:off x="259883" y="2191416"/>
            <a:ext cx="5736656" cy="3231654"/>
          </a:xfrm>
          <a:prstGeom prst="rect">
            <a:avLst/>
          </a:prstGeom>
          <a:solidFill>
            <a:schemeClr val="bg2">
              <a:lumMod val="90000"/>
            </a:schemeClr>
          </a:solidFill>
        </p:spPr>
        <p:txBody>
          <a:bodyPr wrap="square">
            <a:spAutoFit/>
          </a:bodyPr>
          <a:lstStyle/>
          <a:p>
            <a:r>
              <a:rPr lang="en-GB" sz="1200" b="1" dirty="0">
                <a:solidFill>
                  <a:srgbClr val="000000"/>
                </a:solidFill>
                <a:latin typeface="Consolas"/>
              </a:rPr>
              <a:t>File </a:t>
            </a:r>
            <a:r>
              <a:rPr lang="en-GB" sz="1200" b="1" dirty="0">
                <a:solidFill>
                  <a:srgbClr val="6A3E3E"/>
                </a:solidFill>
                <a:latin typeface="Consolas"/>
              </a:rPr>
              <a:t>f</a:t>
            </a:r>
            <a:r>
              <a:rPr lang="en-GB" sz="1200" b="1" dirty="0">
                <a:solidFill>
                  <a:srgbClr val="000000"/>
                </a:solidFill>
                <a:latin typeface="Consolas"/>
              </a:rPr>
              <a:t> = </a:t>
            </a:r>
            <a:r>
              <a:rPr lang="en-GB" sz="1200" b="1" dirty="0">
                <a:solidFill>
                  <a:srgbClr val="7F0055"/>
                </a:solidFill>
                <a:latin typeface="Consolas"/>
              </a:rPr>
              <a:t>new</a:t>
            </a:r>
            <a:r>
              <a:rPr lang="en-GB" sz="1200" b="1" dirty="0">
                <a:solidFill>
                  <a:srgbClr val="000000"/>
                </a:solidFill>
                <a:latin typeface="Consolas"/>
              </a:rPr>
              <a:t> File(</a:t>
            </a:r>
            <a:r>
              <a:rPr lang="en-GB" sz="1200" b="1" dirty="0">
                <a:solidFill>
                  <a:srgbClr val="2A00FF"/>
                </a:solidFill>
                <a:latin typeface="Consolas"/>
              </a:rPr>
              <a:t>"</a:t>
            </a:r>
            <a:r>
              <a:rPr lang="en-GB" sz="1200" b="1" dirty="0" err="1">
                <a:solidFill>
                  <a:srgbClr val="2A00FF"/>
                </a:solidFill>
                <a:latin typeface="Consolas"/>
              </a:rPr>
              <a:t>browser.data</a:t>
            </a:r>
            <a:r>
              <a:rPr lang="en-GB" sz="1200" b="1" dirty="0">
                <a:solidFill>
                  <a:srgbClr val="2A00FF"/>
                </a:solidFill>
                <a:latin typeface="Consolas"/>
              </a:rPr>
              <a:t>"</a:t>
            </a:r>
            <a:r>
              <a:rPr lang="en-GB" sz="1200" b="1" dirty="0">
                <a:solidFill>
                  <a:srgbClr val="000000"/>
                </a:solidFill>
                <a:latin typeface="Consolas"/>
              </a:rPr>
              <a:t>);</a:t>
            </a:r>
          </a:p>
          <a:p>
            <a:endParaRPr lang="en-GB" sz="1200" b="1" dirty="0">
              <a:latin typeface="Consolas"/>
            </a:endParaRPr>
          </a:p>
          <a:p>
            <a:r>
              <a:rPr lang="en-GB" sz="1200" b="1" dirty="0" err="1" smtClean="0">
                <a:solidFill>
                  <a:srgbClr val="6A3E3E"/>
                </a:solidFill>
                <a:latin typeface="Consolas"/>
              </a:rPr>
              <a:t>f</a:t>
            </a:r>
            <a:r>
              <a:rPr lang="en-GB" sz="1200" b="1" dirty="0" err="1" smtClean="0">
                <a:solidFill>
                  <a:srgbClr val="000000"/>
                </a:solidFill>
                <a:latin typeface="Consolas"/>
              </a:rPr>
              <a:t>.delete</a:t>
            </a:r>
            <a:r>
              <a:rPr lang="en-GB" sz="1200" b="1" dirty="0">
                <a:solidFill>
                  <a:srgbClr val="000000"/>
                </a:solidFill>
                <a:latin typeface="Consolas"/>
              </a:rPr>
              <a:t>();</a:t>
            </a:r>
          </a:p>
          <a:p>
            <a:r>
              <a:rPr lang="en-GB" sz="1200" b="1" dirty="0" err="1" smtClean="0">
                <a:solidFill>
                  <a:srgbClr val="6A3E3E"/>
                </a:solidFill>
                <a:latin typeface="Consolas"/>
              </a:rPr>
              <a:t>f</a:t>
            </a:r>
            <a:r>
              <a:rPr lang="en-GB" sz="1200" b="1" dirty="0" err="1" smtClean="0">
                <a:solidFill>
                  <a:srgbClr val="000000"/>
                </a:solidFill>
                <a:latin typeface="Consolas"/>
              </a:rPr>
              <a:t>.createNewFile</a:t>
            </a:r>
            <a:r>
              <a:rPr lang="en-GB" sz="1200" b="1" dirty="0">
                <a:solidFill>
                  <a:srgbClr val="000000"/>
                </a:solidFill>
                <a:latin typeface="Consolas"/>
              </a:rPr>
              <a:t>();</a:t>
            </a:r>
          </a:p>
          <a:p>
            <a:r>
              <a:rPr lang="en-GB" sz="1200" b="1" dirty="0" err="1" smtClean="0">
                <a:solidFill>
                  <a:srgbClr val="000000"/>
                </a:solidFill>
                <a:latin typeface="Consolas"/>
              </a:rPr>
              <a:t>BufferedWriter</a:t>
            </a:r>
            <a:r>
              <a:rPr lang="en-GB" sz="1200" b="1" dirty="0" smtClean="0">
                <a:solidFill>
                  <a:srgbClr val="000000"/>
                </a:solidFill>
                <a:latin typeface="Consolas"/>
              </a:rPr>
              <a:t> </a:t>
            </a:r>
            <a:r>
              <a:rPr lang="en-GB" sz="1200" b="1" dirty="0" err="1">
                <a:solidFill>
                  <a:srgbClr val="6A3E3E"/>
                </a:solidFill>
                <a:latin typeface="Consolas"/>
              </a:rPr>
              <a:t>bos</a:t>
            </a:r>
            <a:r>
              <a:rPr lang="en-GB" sz="1200" b="1" dirty="0">
                <a:solidFill>
                  <a:srgbClr val="000000"/>
                </a:solidFill>
                <a:latin typeface="Consolas"/>
              </a:rPr>
              <a:t> = </a:t>
            </a:r>
            <a:r>
              <a:rPr lang="en-GB" sz="1200" b="1" dirty="0">
                <a:solidFill>
                  <a:srgbClr val="7F0055"/>
                </a:solidFill>
                <a:latin typeface="Consolas"/>
              </a:rPr>
              <a:t>new</a:t>
            </a:r>
            <a:r>
              <a:rPr lang="en-GB" sz="1200" b="1" dirty="0">
                <a:solidFill>
                  <a:srgbClr val="000000"/>
                </a:solidFill>
                <a:latin typeface="Consolas"/>
              </a:rPr>
              <a:t> </a:t>
            </a:r>
            <a:r>
              <a:rPr lang="en-GB" sz="1200" b="1" dirty="0" err="1">
                <a:solidFill>
                  <a:srgbClr val="000000"/>
                </a:solidFill>
                <a:latin typeface="Consolas"/>
              </a:rPr>
              <a:t>BufferedWriter</a:t>
            </a:r>
            <a:r>
              <a:rPr lang="en-GB" sz="1200" b="1" dirty="0">
                <a:solidFill>
                  <a:srgbClr val="000000"/>
                </a:solidFill>
                <a:latin typeface="Consolas"/>
              </a:rPr>
              <a:t>(</a:t>
            </a:r>
            <a:r>
              <a:rPr lang="en-GB" sz="1200" b="1" dirty="0">
                <a:solidFill>
                  <a:srgbClr val="6A3E3E"/>
                </a:solidFill>
                <a:latin typeface="Consolas"/>
              </a:rPr>
              <a:t>new</a:t>
            </a:r>
            <a:r>
              <a:rPr lang="en-GB" sz="1200" b="1" dirty="0">
                <a:solidFill>
                  <a:srgbClr val="000000"/>
                </a:solidFill>
                <a:latin typeface="Consolas"/>
              </a:rPr>
              <a:t> </a:t>
            </a:r>
            <a:r>
              <a:rPr lang="en-GB" sz="1200" b="1" dirty="0" err="1">
                <a:solidFill>
                  <a:srgbClr val="000000"/>
                </a:solidFill>
                <a:latin typeface="Consolas"/>
              </a:rPr>
              <a:t>FileWriter</a:t>
            </a:r>
            <a:r>
              <a:rPr lang="en-GB" sz="1200" b="1" dirty="0">
                <a:solidFill>
                  <a:srgbClr val="000000"/>
                </a:solidFill>
                <a:latin typeface="Consolas"/>
              </a:rPr>
              <a:t>(f));</a:t>
            </a:r>
          </a:p>
          <a:p>
            <a:endParaRPr lang="en-GB" sz="1200" b="1" dirty="0">
              <a:latin typeface="Consolas"/>
            </a:endParaRPr>
          </a:p>
          <a:p>
            <a:r>
              <a:rPr lang="en-GB" sz="1200" b="1" dirty="0" smtClean="0">
                <a:solidFill>
                  <a:srgbClr val="7F0055"/>
                </a:solidFill>
                <a:latin typeface="Consolas"/>
              </a:rPr>
              <a:t>for</a:t>
            </a:r>
            <a:r>
              <a:rPr lang="en-GB" sz="1200" b="1" dirty="0" smtClean="0">
                <a:solidFill>
                  <a:srgbClr val="000000"/>
                </a:solidFill>
                <a:latin typeface="Consolas"/>
              </a:rPr>
              <a:t>(Cookie </a:t>
            </a:r>
            <a:r>
              <a:rPr lang="en-GB" sz="1200" b="1" dirty="0" err="1">
                <a:solidFill>
                  <a:srgbClr val="6A3E3E"/>
                </a:solidFill>
                <a:latin typeface="Consolas"/>
              </a:rPr>
              <a:t>ck</a:t>
            </a:r>
            <a:r>
              <a:rPr lang="en-GB" sz="1200" b="1" dirty="0">
                <a:solidFill>
                  <a:srgbClr val="000000"/>
                </a:solidFill>
                <a:latin typeface="Consolas"/>
              </a:rPr>
              <a:t> : </a:t>
            </a:r>
            <a:r>
              <a:rPr lang="en-GB" sz="1200" b="1" dirty="0" err="1">
                <a:solidFill>
                  <a:srgbClr val="000000"/>
                </a:solidFill>
                <a:latin typeface="Consolas"/>
              </a:rPr>
              <a:t>driver.manage</a:t>
            </a:r>
            <a:r>
              <a:rPr lang="en-GB" sz="1200" b="1" dirty="0">
                <a:solidFill>
                  <a:srgbClr val="000000"/>
                </a:solidFill>
                <a:latin typeface="Consolas"/>
              </a:rPr>
              <a:t>().</a:t>
            </a:r>
            <a:r>
              <a:rPr lang="en-GB" sz="1200" b="1" dirty="0" err="1">
                <a:solidFill>
                  <a:srgbClr val="000000"/>
                </a:solidFill>
                <a:latin typeface="Consolas"/>
              </a:rPr>
              <a:t>getCookies</a:t>
            </a:r>
            <a:r>
              <a:rPr lang="en-GB" sz="1200" b="1" dirty="0">
                <a:solidFill>
                  <a:srgbClr val="000000"/>
                </a:solidFill>
                <a:latin typeface="Consolas"/>
              </a:rPr>
              <a:t>()) {</a:t>
            </a:r>
          </a:p>
          <a:p>
            <a:pPr lvl="1"/>
            <a:r>
              <a:rPr lang="en-GB" sz="1200" b="1" dirty="0" err="1" smtClean="0">
                <a:solidFill>
                  <a:srgbClr val="6A3E3E"/>
                </a:solidFill>
                <a:latin typeface="Consolas"/>
              </a:rPr>
              <a:t>bos</a:t>
            </a:r>
            <a:r>
              <a:rPr lang="en-GB" sz="1200" b="1" dirty="0" err="1" smtClean="0">
                <a:solidFill>
                  <a:srgbClr val="000000"/>
                </a:solidFill>
                <a:latin typeface="Consolas"/>
              </a:rPr>
              <a:t>.write</a:t>
            </a:r>
            <a:r>
              <a:rPr lang="en-GB" sz="1200" b="1" dirty="0">
                <a:solidFill>
                  <a:srgbClr val="000000"/>
                </a:solidFill>
                <a:latin typeface="Consolas"/>
              </a:rPr>
              <a:t>((</a:t>
            </a:r>
            <a:r>
              <a:rPr lang="en-GB" sz="1200" b="1" dirty="0" err="1">
                <a:solidFill>
                  <a:srgbClr val="6A3E3E"/>
                </a:solidFill>
                <a:latin typeface="Consolas"/>
              </a:rPr>
              <a:t>ck</a:t>
            </a:r>
            <a:r>
              <a:rPr lang="en-GB" sz="1200" b="1" dirty="0" err="1">
                <a:solidFill>
                  <a:srgbClr val="000000"/>
                </a:solidFill>
                <a:latin typeface="Consolas"/>
              </a:rPr>
              <a:t>.getName</a:t>
            </a:r>
            <a:r>
              <a:rPr lang="en-GB" sz="1200" b="1" dirty="0">
                <a:solidFill>
                  <a:srgbClr val="000000"/>
                </a:solidFill>
                <a:latin typeface="Consolas"/>
              </a:rPr>
              <a:t>()+</a:t>
            </a:r>
            <a:r>
              <a:rPr lang="en-GB" sz="1200" b="1" dirty="0">
                <a:solidFill>
                  <a:srgbClr val="2A00FF"/>
                </a:solidFill>
                <a:latin typeface="Consolas"/>
              </a:rPr>
              <a:t>";"</a:t>
            </a:r>
            <a:r>
              <a:rPr lang="en-GB" sz="1200" b="1" dirty="0">
                <a:solidFill>
                  <a:srgbClr val="000000"/>
                </a:solidFill>
                <a:latin typeface="Consolas"/>
              </a:rPr>
              <a:t>+</a:t>
            </a:r>
            <a:r>
              <a:rPr lang="en-GB" sz="1200" b="1" dirty="0" err="1">
                <a:solidFill>
                  <a:srgbClr val="6A3E3E"/>
                </a:solidFill>
                <a:latin typeface="Consolas"/>
              </a:rPr>
              <a:t>ck</a:t>
            </a:r>
            <a:r>
              <a:rPr lang="en-GB" sz="1200" b="1" dirty="0" err="1">
                <a:solidFill>
                  <a:srgbClr val="000000"/>
                </a:solidFill>
                <a:latin typeface="Consolas"/>
              </a:rPr>
              <a:t>.getValue</a:t>
            </a:r>
            <a:r>
              <a:rPr lang="en-GB" sz="1200" b="1" dirty="0">
                <a:solidFill>
                  <a:srgbClr val="000000"/>
                </a:solidFill>
                <a:latin typeface="Consolas"/>
              </a:rPr>
              <a:t>()+</a:t>
            </a:r>
            <a:r>
              <a:rPr lang="en-GB" sz="1200" b="1" dirty="0">
                <a:solidFill>
                  <a:srgbClr val="2A00FF"/>
                </a:solidFill>
                <a:latin typeface="Consolas"/>
              </a:rPr>
              <a:t>";"</a:t>
            </a:r>
            <a:r>
              <a:rPr lang="en-GB" sz="1200" b="1" dirty="0">
                <a:solidFill>
                  <a:srgbClr val="000000"/>
                </a:solidFill>
                <a:latin typeface="Consolas"/>
              </a:rPr>
              <a:t>+</a:t>
            </a:r>
            <a:r>
              <a:rPr lang="en-GB" sz="1200" b="1" dirty="0" err="1">
                <a:solidFill>
                  <a:srgbClr val="6A3E3E"/>
                </a:solidFill>
                <a:latin typeface="Consolas"/>
              </a:rPr>
              <a:t>ck</a:t>
            </a:r>
            <a:r>
              <a:rPr lang="en-GB" sz="1200" b="1" dirty="0" err="1">
                <a:solidFill>
                  <a:srgbClr val="000000"/>
                </a:solidFill>
                <a:latin typeface="Consolas"/>
              </a:rPr>
              <a:t>.getDomain</a:t>
            </a:r>
            <a:r>
              <a:rPr lang="en-GB" sz="1200" b="1" dirty="0">
                <a:solidFill>
                  <a:srgbClr val="000000"/>
                </a:solidFill>
                <a:latin typeface="Consolas"/>
              </a:rPr>
              <a:t>()</a:t>
            </a:r>
          </a:p>
          <a:p>
            <a:pPr lvl="1"/>
            <a:r>
              <a:rPr lang="en-GB" sz="1200" b="1" dirty="0" smtClean="0">
                <a:solidFill>
                  <a:srgbClr val="000000"/>
                </a:solidFill>
                <a:latin typeface="Consolas"/>
              </a:rPr>
              <a:t>+</a:t>
            </a:r>
            <a:r>
              <a:rPr lang="en-GB" sz="1200" b="1" dirty="0" smtClean="0">
                <a:solidFill>
                  <a:srgbClr val="2A00FF"/>
                </a:solidFill>
                <a:latin typeface="Consolas"/>
              </a:rPr>
              <a:t>";"</a:t>
            </a:r>
            <a:r>
              <a:rPr lang="en-GB" sz="1200" b="1" dirty="0" smtClean="0">
                <a:solidFill>
                  <a:srgbClr val="000000"/>
                </a:solidFill>
                <a:latin typeface="Consolas"/>
              </a:rPr>
              <a:t>+</a:t>
            </a:r>
            <a:r>
              <a:rPr lang="en-GB" sz="1200" b="1" dirty="0" err="1">
                <a:solidFill>
                  <a:srgbClr val="6A3E3E"/>
                </a:solidFill>
                <a:latin typeface="Consolas"/>
              </a:rPr>
              <a:t>ck</a:t>
            </a:r>
            <a:r>
              <a:rPr lang="en-GB" sz="1200" b="1" dirty="0" err="1">
                <a:solidFill>
                  <a:srgbClr val="000000"/>
                </a:solidFill>
                <a:latin typeface="Consolas"/>
              </a:rPr>
              <a:t>.getPath</a:t>
            </a:r>
            <a:r>
              <a:rPr lang="en-GB" sz="1200" b="1" dirty="0">
                <a:solidFill>
                  <a:srgbClr val="000000"/>
                </a:solidFill>
                <a:latin typeface="Consolas"/>
              </a:rPr>
              <a:t>()+</a:t>
            </a:r>
            <a:r>
              <a:rPr lang="en-GB" sz="1200" b="1" dirty="0">
                <a:solidFill>
                  <a:srgbClr val="2A00FF"/>
                </a:solidFill>
                <a:latin typeface="Consolas"/>
              </a:rPr>
              <a:t>";"</a:t>
            </a:r>
            <a:r>
              <a:rPr lang="en-GB" sz="1200" b="1" dirty="0">
                <a:solidFill>
                  <a:srgbClr val="000000"/>
                </a:solidFill>
                <a:latin typeface="Consolas"/>
              </a:rPr>
              <a:t>+</a:t>
            </a:r>
            <a:r>
              <a:rPr lang="en-GB" sz="1200" b="1" dirty="0" err="1">
                <a:solidFill>
                  <a:srgbClr val="6A3E3E"/>
                </a:solidFill>
                <a:latin typeface="Consolas"/>
              </a:rPr>
              <a:t>ck</a:t>
            </a:r>
            <a:r>
              <a:rPr lang="en-GB" sz="1200" b="1" dirty="0" err="1">
                <a:solidFill>
                  <a:srgbClr val="000000"/>
                </a:solidFill>
                <a:latin typeface="Consolas"/>
              </a:rPr>
              <a:t>.getExpiry</a:t>
            </a:r>
            <a:r>
              <a:rPr lang="en-GB" sz="1200" b="1" dirty="0">
                <a:solidFill>
                  <a:srgbClr val="000000"/>
                </a:solidFill>
                <a:latin typeface="Consolas"/>
              </a:rPr>
              <a:t>()+</a:t>
            </a:r>
            <a:r>
              <a:rPr lang="en-GB" sz="1200" b="1" dirty="0">
                <a:solidFill>
                  <a:srgbClr val="2A00FF"/>
                </a:solidFill>
                <a:latin typeface="Consolas"/>
              </a:rPr>
              <a:t>";"</a:t>
            </a:r>
            <a:r>
              <a:rPr lang="en-GB" sz="1200" b="1" dirty="0">
                <a:solidFill>
                  <a:srgbClr val="000000"/>
                </a:solidFill>
                <a:latin typeface="Consolas"/>
              </a:rPr>
              <a:t>+</a:t>
            </a:r>
            <a:r>
              <a:rPr lang="en-GB" sz="1200" b="1" dirty="0" err="1">
                <a:solidFill>
                  <a:srgbClr val="6A3E3E"/>
                </a:solidFill>
                <a:latin typeface="Consolas"/>
              </a:rPr>
              <a:t>ck</a:t>
            </a:r>
            <a:r>
              <a:rPr lang="en-GB" sz="1200" b="1" dirty="0" err="1">
                <a:solidFill>
                  <a:srgbClr val="000000"/>
                </a:solidFill>
                <a:latin typeface="Consolas"/>
              </a:rPr>
              <a:t>.isSecure</a:t>
            </a:r>
            <a:r>
              <a:rPr lang="en-GB" sz="1200" b="1" dirty="0">
                <a:solidFill>
                  <a:srgbClr val="000000"/>
                </a:solidFill>
                <a:latin typeface="Consolas"/>
              </a:rPr>
              <a:t>()));</a:t>
            </a:r>
          </a:p>
          <a:p>
            <a:pPr lvl="1"/>
            <a:r>
              <a:rPr lang="en-GB" sz="1200" b="1" dirty="0" err="1" smtClean="0">
                <a:solidFill>
                  <a:srgbClr val="6A3E3E"/>
                </a:solidFill>
                <a:latin typeface="Consolas"/>
              </a:rPr>
              <a:t>bos</a:t>
            </a:r>
            <a:r>
              <a:rPr lang="en-GB" sz="1200" b="1" dirty="0" err="1" smtClean="0">
                <a:solidFill>
                  <a:srgbClr val="000000"/>
                </a:solidFill>
                <a:latin typeface="Consolas"/>
              </a:rPr>
              <a:t>.newLine</a:t>
            </a:r>
            <a:r>
              <a:rPr lang="en-GB" sz="1200" b="1" dirty="0">
                <a:solidFill>
                  <a:srgbClr val="000000"/>
                </a:solidFill>
                <a:latin typeface="Consolas"/>
              </a:rPr>
              <a:t>();</a:t>
            </a:r>
          </a:p>
          <a:p>
            <a:r>
              <a:rPr lang="en-GB" sz="1200" b="1" dirty="0" smtClean="0">
                <a:solidFill>
                  <a:srgbClr val="000000"/>
                </a:solidFill>
                <a:latin typeface="Consolas"/>
              </a:rPr>
              <a:t>}</a:t>
            </a:r>
          </a:p>
          <a:p>
            <a:endParaRPr lang="en-GB" sz="1200" b="1" dirty="0">
              <a:solidFill>
                <a:srgbClr val="000000"/>
              </a:solidFill>
              <a:latin typeface="Consolas"/>
            </a:endParaRPr>
          </a:p>
          <a:p>
            <a:endParaRPr lang="en-GB" sz="1200" b="1" dirty="0" smtClean="0">
              <a:solidFill>
                <a:srgbClr val="000000"/>
              </a:solidFill>
              <a:latin typeface="Consolas"/>
            </a:endParaRPr>
          </a:p>
          <a:p>
            <a:endParaRPr lang="en-GB" sz="1200" b="1" dirty="0" smtClean="0">
              <a:solidFill>
                <a:srgbClr val="000000"/>
              </a:solidFill>
              <a:latin typeface="Consolas"/>
            </a:endParaRPr>
          </a:p>
          <a:p>
            <a:endParaRPr lang="en-GB" sz="1200" b="1" dirty="0" smtClean="0">
              <a:solidFill>
                <a:srgbClr val="000000"/>
              </a:solidFill>
              <a:latin typeface="Consolas"/>
            </a:endParaRPr>
          </a:p>
          <a:p>
            <a:endParaRPr lang="en-GB" sz="1200" b="1" dirty="0">
              <a:solidFill>
                <a:srgbClr val="000000"/>
              </a:solidFill>
              <a:latin typeface="Consolas"/>
            </a:endParaRPr>
          </a:p>
          <a:p>
            <a:endParaRPr lang="en-GB" sz="1200" b="1" dirty="0"/>
          </a:p>
        </p:txBody>
      </p:sp>
      <p:sp>
        <p:nvSpPr>
          <p:cNvPr id="5" name="Rectangle 4"/>
          <p:cNvSpPr/>
          <p:nvPr/>
        </p:nvSpPr>
        <p:spPr>
          <a:xfrm>
            <a:off x="6063916" y="2191416"/>
            <a:ext cx="5996539" cy="3170099"/>
          </a:xfrm>
          <a:prstGeom prst="rect">
            <a:avLst/>
          </a:prstGeom>
          <a:solidFill>
            <a:schemeClr val="bg2">
              <a:lumMod val="90000"/>
            </a:schemeClr>
          </a:solidFill>
        </p:spPr>
        <p:txBody>
          <a:bodyPr wrap="square">
            <a:spAutoFit/>
          </a:bodyPr>
          <a:lstStyle/>
          <a:p>
            <a:r>
              <a:rPr lang="en-GB" b="1" dirty="0">
                <a:solidFill>
                  <a:srgbClr val="000000"/>
                </a:solidFill>
                <a:latin typeface="Consolas"/>
              </a:rPr>
              <a:t>File f = </a:t>
            </a:r>
            <a:r>
              <a:rPr lang="en-GB" b="1" dirty="0">
                <a:solidFill>
                  <a:srgbClr val="7F0055"/>
                </a:solidFill>
                <a:latin typeface="Consolas"/>
              </a:rPr>
              <a:t>new</a:t>
            </a:r>
            <a:r>
              <a:rPr lang="en-GB" b="1" dirty="0">
                <a:solidFill>
                  <a:srgbClr val="000000"/>
                </a:solidFill>
                <a:latin typeface="Consolas"/>
              </a:rPr>
              <a:t> File(</a:t>
            </a:r>
            <a:r>
              <a:rPr lang="en-GB" b="1" dirty="0">
                <a:solidFill>
                  <a:srgbClr val="2A00FF"/>
                </a:solidFill>
                <a:latin typeface="Consolas"/>
              </a:rPr>
              <a:t>"</a:t>
            </a:r>
            <a:r>
              <a:rPr lang="en-GB" b="1" dirty="0" err="1">
                <a:solidFill>
                  <a:srgbClr val="2A00FF"/>
                </a:solidFill>
                <a:latin typeface="Consolas"/>
              </a:rPr>
              <a:t>browser.data</a:t>
            </a:r>
            <a:r>
              <a:rPr lang="en-GB" b="1" dirty="0">
                <a:solidFill>
                  <a:srgbClr val="2A00FF"/>
                </a:solidFill>
                <a:latin typeface="Consolas"/>
              </a:rPr>
              <a:t>"</a:t>
            </a:r>
            <a:r>
              <a:rPr lang="en-GB" b="1" dirty="0">
                <a:solidFill>
                  <a:srgbClr val="000000"/>
                </a:solidFill>
                <a:latin typeface="Consolas"/>
              </a:rPr>
              <a:t>);   </a:t>
            </a:r>
          </a:p>
          <a:p>
            <a:r>
              <a:rPr lang="en-GB" b="1" dirty="0" err="1" smtClean="0">
                <a:solidFill>
                  <a:srgbClr val="000000"/>
                </a:solidFill>
                <a:latin typeface="Consolas"/>
              </a:rPr>
              <a:t>BufferedReader</a:t>
            </a:r>
            <a:r>
              <a:rPr lang="en-GB" b="1" dirty="0" smtClean="0">
                <a:solidFill>
                  <a:srgbClr val="000000"/>
                </a:solidFill>
                <a:latin typeface="Consolas"/>
              </a:rPr>
              <a:t> </a:t>
            </a:r>
            <a:r>
              <a:rPr lang="en-GB" b="1" dirty="0" err="1">
                <a:solidFill>
                  <a:srgbClr val="000000"/>
                </a:solidFill>
                <a:latin typeface="Consolas"/>
              </a:rPr>
              <a:t>br</a:t>
            </a:r>
            <a:r>
              <a:rPr lang="en-GB" b="1" dirty="0">
                <a:solidFill>
                  <a:srgbClr val="000000"/>
                </a:solidFill>
                <a:latin typeface="Consolas"/>
              </a:rPr>
              <a:t> = </a:t>
            </a:r>
            <a:r>
              <a:rPr lang="en-GB" b="1" dirty="0">
                <a:solidFill>
                  <a:srgbClr val="7F0055"/>
                </a:solidFill>
                <a:latin typeface="Consolas"/>
              </a:rPr>
              <a:t>new</a:t>
            </a:r>
            <a:r>
              <a:rPr lang="en-GB" b="1" dirty="0">
                <a:solidFill>
                  <a:srgbClr val="000000"/>
                </a:solidFill>
                <a:latin typeface="Consolas"/>
              </a:rPr>
              <a:t> </a:t>
            </a:r>
            <a:r>
              <a:rPr lang="en-GB" b="1" dirty="0" err="1">
                <a:solidFill>
                  <a:srgbClr val="000000"/>
                </a:solidFill>
                <a:latin typeface="Consolas"/>
              </a:rPr>
              <a:t>BufferedReader</a:t>
            </a:r>
            <a:r>
              <a:rPr lang="en-GB" b="1" dirty="0">
                <a:solidFill>
                  <a:srgbClr val="000000"/>
                </a:solidFill>
                <a:latin typeface="Consolas"/>
              </a:rPr>
              <a:t>(</a:t>
            </a:r>
            <a:r>
              <a:rPr lang="en-GB" b="1" dirty="0">
                <a:solidFill>
                  <a:srgbClr val="7F0055"/>
                </a:solidFill>
                <a:latin typeface="Consolas"/>
              </a:rPr>
              <a:t>new</a:t>
            </a:r>
            <a:r>
              <a:rPr lang="en-GB" b="1" dirty="0">
                <a:solidFill>
                  <a:srgbClr val="000000"/>
                </a:solidFill>
                <a:latin typeface="Consolas"/>
              </a:rPr>
              <a:t> </a:t>
            </a:r>
            <a:r>
              <a:rPr lang="en-GB" b="1" dirty="0" err="1">
                <a:solidFill>
                  <a:srgbClr val="000000"/>
                </a:solidFill>
                <a:latin typeface="Consolas"/>
              </a:rPr>
              <a:t>FileReader</a:t>
            </a:r>
            <a:r>
              <a:rPr lang="en-GB" b="1" dirty="0">
                <a:solidFill>
                  <a:srgbClr val="000000"/>
                </a:solidFill>
                <a:latin typeface="Consolas"/>
              </a:rPr>
              <a:t>(f2));</a:t>
            </a:r>
          </a:p>
          <a:p>
            <a:r>
              <a:rPr lang="en-GB" b="1" dirty="0" smtClean="0">
                <a:solidFill>
                  <a:srgbClr val="000000"/>
                </a:solidFill>
                <a:latin typeface="Consolas"/>
              </a:rPr>
              <a:t>String </a:t>
            </a:r>
            <a:r>
              <a:rPr lang="en-GB" b="1" dirty="0">
                <a:solidFill>
                  <a:srgbClr val="000000"/>
                </a:solidFill>
                <a:latin typeface="Consolas"/>
              </a:rPr>
              <a:t>line;</a:t>
            </a:r>
          </a:p>
          <a:p>
            <a:r>
              <a:rPr lang="en-GB" b="1" dirty="0" smtClean="0">
                <a:solidFill>
                  <a:srgbClr val="7F0055"/>
                </a:solidFill>
                <a:latin typeface="Consolas"/>
              </a:rPr>
              <a:t>while</a:t>
            </a:r>
            <a:r>
              <a:rPr lang="en-GB" b="1" dirty="0">
                <a:solidFill>
                  <a:srgbClr val="000000"/>
                </a:solidFill>
                <a:latin typeface="Consolas"/>
              </a:rPr>
              <a:t>((line=</a:t>
            </a:r>
            <a:r>
              <a:rPr lang="en-GB" b="1" dirty="0" err="1">
                <a:solidFill>
                  <a:srgbClr val="000000"/>
                </a:solidFill>
                <a:latin typeface="Consolas"/>
              </a:rPr>
              <a:t>br.readLine</a:t>
            </a:r>
            <a:r>
              <a:rPr lang="en-GB" b="1" dirty="0">
                <a:solidFill>
                  <a:srgbClr val="000000"/>
                </a:solidFill>
                <a:latin typeface="Consolas"/>
              </a:rPr>
              <a:t>())!=</a:t>
            </a:r>
            <a:r>
              <a:rPr lang="en-GB" b="1" dirty="0">
                <a:solidFill>
                  <a:srgbClr val="7F0055"/>
                </a:solidFill>
                <a:latin typeface="Consolas"/>
              </a:rPr>
              <a:t>null</a:t>
            </a:r>
            <a:r>
              <a:rPr lang="en-GB" b="1" dirty="0">
                <a:solidFill>
                  <a:srgbClr val="000000"/>
                </a:solidFill>
                <a:latin typeface="Consolas"/>
              </a:rPr>
              <a:t>){</a:t>
            </a:r>
          </a:p>
          <a:p>
            <a:r>
              <a:rPr lang="en-GB" b="1" dirty="0" smtClean="0">
                <a:solidFill>
                  <a:srgbClr val="000000"/>
                </a:solidFill>
                <a:latin typeface="Consolas"/>
              </a:rPr>
              <a:t>	</a:t>
            </a:r>
            <a:r>
              <a:rPr lang="en-GB" b="1" dirty="0" err="1" smtClean="0">
                <a:solidFill>
                  <a:srgbClr val="000000"/>
                </a:solidFill>
                <a:latin typeface="Consolas"/>
              </a:rPr>
              <a:t>StringTokenizer</a:t>
            </a:r>
            <a:r>
              <a:rPr lang="en-GB" b="1" dirty="0" smtClean="0">
                <a:solidFill>
                  <a:srgbClr val="000000"/>
                </a:solidFill>
                <a:latin typeface="Consolas"/>
              </a:rPr>
              <a:t> </a:t>
            </a:r>
            <a:r>
              <a:rPr lang="en-GB" b="1" dirty="0" err="1">
                <a:solidFill>
                  <a:srgbClr val="000000"/>
                </a:solidFill>
                <a:latin typeface="Consolas"/>
              </a:rPr>
              <a:t>str</a:t>
            </a:r>
            <a:r>
              <a:rPr lang="en-GB" b="1" dirty="0">
                <a:solidFill>
                  <a:srgbClr val="000000"/>
                </a:solidFill>
                <a:latin typeface="Consolas"/>
              </a:rPr>
              <a:t> = </a:t>
            </a:r>
            <a:r>
              <a:rPr lang="en-GB" b="1" dirty="0">
                <a:solidFill>
                  <a:srgbClr val="7F0055"/>
                </a:solidFill>
                <a:latin typeface="Consolas"/>
              </a:rPr>
              <a:t>new</a:t>
            </a:r>
            <a:r>
              <a:rPr lang="en-GB" b="1" dirty="0">
                <a:solidFill>
                  <a:srgbClr val="000000"/>
                </a:solidFill>
                <a:latin typeface="Consolas"/>
              </a:rPr>
              <a:t> </a:t>
            </a:r>
            <a:r>
              <a:rPr lang="en-GB" b="1" dirty="0" err="1">
                <a:solidFill>
                  <a:srgbClr val="000000"/>
                </a:solidFill>
                <a:latin typeface="Consolas"/>
              </a:rPr>
              <a:t>StringTokenizer</a:t>
            </a:r>
            <a:r>
              <a:rPr lang="en-GB" b="1" dirty="0">
                <a:solidFill>
                  <a:srgbClr val="000000"/>
                </a:solidFill>
                <a:latin typeface="Consolas"/>
              </a:rPr>
              <a:t>(line,</a:t>
            </a:r>
            <a:r>
              <a:rPr lang="en-GB" b="1" dirty="0">
                <a:solidFill>
                  <a:srgbClr val="2A00FF"/>
                </a:solidFill>
                <a:latin typeface="Consolas"/>
              </a:rPr>
              <a:t>";"</a:t>
            </a:r>
            <a:r>
              <a:rPr lang="en-GB" b="1" dirty="0">
                <a:solidFill>
                  <a:srgbClr val="000000"/>
                </a:solidFill>
                <a:latin typeface="Consolas"/>
              </a:rPr>
              <a:t>);</a:t>
            </a:r>
          </a:p>
          <a:p>
            <a:r>
              <a:rPr lang="en-GB" b="1" dirty="0" smtClean="0">
                <a:solidFill>
                  <a:srgbClr val="7F0055"/>
                </a:solidFill>
                <a:latin typeface="Consolas"/>
              </a:rPr>
              <a:t>	while</a:t>
            </a:r>
            <a:r>
              <a:rPr lang="en-GB" b="1" dirty="0" smtClean="0">
                <a:solidFill>
                  <a:srgbClr val="000000"/>
                </a:solidFill>
                <a:latin typeface="Consolas"/>
              </a:rPr>
              <a:t>(</a:t>
            </a:r>
            <a:r>
              <a:rPr lang="en-GB" b="1" dirty="0" err="1" smtClean="0">
                <a:solidFill>
                  <a:srgbClr val="000000"/>
                </a:solidFill>
                <a:latin typeface="Consolas"/>
              </a:rPr>
              <a:t>str.hasMoreTokens</a:t>
            </a:r>
            <a:r>
              <a:rPr lang="en-GB" b="1" dirty="0">
                <a:solidFill>
                  <a:srgbClr val="000000"/>
                </a:solidFill>
                <a:latin typeface="Consolas"/>
              </a:rPr>
              <a:t>()){</a:t>
            </a:r>
          </a:p>
          <a:p>
            <a:r>
              <a:rPr lang="en-GB" b="1" dirty="0" smtClean="0">
                <a:solidFill>
                  <a:srgbClr val="000000"/>
                </a:solidFill>
                <a:latin typeface="Consolas"/>
              </a:rPr>
              <a:t>		String </a:t>
            </a:r>
            <a:r>
              <a:rPr lang="en-GB" b="1" dirty="0">
                <a:solidFill>
                  <a:srgbClr val="000000"/>
                </a:solidFill>
                <a:latin typeface="Consolas"/>
              </a:rPr>
              <a:t>name = </a:t>
            </a:r>
            <a:r>
              <a:rPr lang="en-GB" b="1" dirty="0" err="1">
                <a:solidFill>
                  <a:srgbClr val="000000"/>
                </a:solidFill>
                <a:latin typeface="Consolas"/>
              </a:rPr>
              <a:t>str.nextToken</a:t>
            </a:r>
            <a:r>
              <a:rPr lang="en-GB" b="1" dirty="0">
                <a:solidFill>
                  <a:srgbClr val="000000"/>
                </a:solidFill>
                <a:latin typeface="Consolas"/>
              </a:rPr>
              <a:t>();</a:t>
            </a:r>
          </a:p>
          <a:p>
            <a:r>
              <a:rPr lang="en-GB" b="1" dirty="0" smtClean="0">
                <a:solidFill>
                  <a:srgbClr val="000000"/>
                </a:solidFill>
                <a:latin typeface="Consolas"/>
              </a:rPr>
              <a:t>		String </a:t>
            </a:r>
            <a:r>
              <a:rPr lang="en-GB" b="1" dirty="0">
                <a:solidFill>
                  <a:srgbClr val="000000"/>
                </a:solidFill>
                <a:latin typeface="Consolas"/>
              </a:rPr>
              <a:t>value = </a:t>
            </a:r>
            <a:r>
              <a:rPr lang="en-GB" b="1" dirty="0" err="1">
                <a:solidFill>
                  <a:srgbClr val="000000"/>
                </a:solidFill>
                <a:latin typeface="Consolas"/>
              </a:rPr>
              <a:t>str.nextToken</a:t>
            </a:r>
            <a:r>
              <a:rPr lang="en-GB" b="1" dirty="0">
                <a:solidFill>
                  <a:srgbClr val="000000"/>
                </a:solidFill>
                <a:latin typeface="Consolas"/>
              </a:rPr>
              <a:t>();</a:t>
            </a:r>
          </a:p>
          <a:p>
            <a:r>
              <a:rPr lang="en-GB" b="1" dirty="0" smtClean="0">
                <a:solidFill>
                  <a:srgbClr val="000000"/>
                </a:solidFill>
                <a:latin typeface="Consolas"/>
              </a:rPr>
              <a:t>		String </a:t>
            </a:r>
            <a:r>
              <a:rPr lang="en-GB" b="1" dirty="0">
                <a:solidFill>
                  <a:srgbClr val="000000"/>
                </a:solidFill>
                <a:latin typeface="Consolas"/>
              </a:rPr>
              <a:t>domain = </a:t>
            </a:r>
            <a:r>
              <a:rPr lang="en-GB" b="1" dirty="0" err="1">
                <a:solidFill>
                  <a:srgbClr val="000000"/>
                </a:solidFill>
                <a:latin typeface="Consolas"/>
              </a:rPr>
              <a:t>str.nextToken</a:t>
            </a:r>
            <a:r>
              <a:rPr lang="en-GB" b="1" dirty="0">
                <a:solidFill>
                  <a:srgbClr val="000000"/>
                </a:solidFill>
                <a:latin typeface="Consolas"/>
              </a:rPr>
              <a:t>();</a:t>
            </a:r>
          </a:p>
          <a:p>
            <a:r>
              <a:rPr lang="en-GB" b="1" dirty="0" smtClean="0">
                <a:solidFill>
                  <a:srgbClr val="000000"/>
                </a:solidFill>
                <a:latin typeface="Consolas"/>
              </a:rPr>
              <a:t>		String </a:t>
            </a:r>
            <a:r>
              <a:rPr lang="en-GB" b="1" dirty="0">
                <a:solidFill>
                  <a:srgbClr val="000000"/>
                </a:solidFill>
                <a:latin typeface="Consolas"/>
              </a:rPr>
              <a:t>path = </a:t>
            </a:r>
            <a:r>
              <a:rPr lang="en-GB" b="1" dirty="0" err="1">
                <a:solidFill>
                  <a:srgbClr val="000000"/>
                </a:solidFill>
                <a:latin typeface="Consolas"/>
              </a:rPr>
              <a:t>str.nextToken</a:t>
            </a:r>
            <a:r>
              <a:rPr lang="en-GB" b="1" dirty="0">
                <a:solidFill>
                  <a:srgbClr val="000000"/>
                </a:solidFill>
                <a:latin typeface="Consolas"/>
              </a:rPr>
              <a:t>();</a:t>
            </a:r>
          </a:p>
          <a:p>
            <a:r>
              <a:rPr lang="en-GB" b="1" dirty="0" smtClean="0">
                <a:solidFill>
                  <a:srgbClr val="000000"/>
                </a:solidFill>
                <a:latin typeface="Consolas"/>
              </a:rPr>
              <a:t>		Date </a:t>
            </a:r>
            <a:r>
              <a:rPr lang="en-GB" b="1" dirty="0">
                <a:solidFill>
                  <a:srgbClr val="000000"/>
                </a:solidFill>
                <a:latin typeface="Consolas"/>
              </a:rPr>
              <a:t>expiry = </a:t>
            </a:r>
            <a:r>
              <a:rPr lang="en-GB" b="1" dirty="0">
                <a:solidFill>
                  <a:srgbClr val="7F0055"/>
                </a:solidFill>
                <a:latin typeface="Consolas"/>
              </a:rPr>
              <a:t>null</a:t>
            </a:r>
            <a:r>
              <a:rPr lang="en-GB" b="1" dirty="0">
                <a:solidFill>
                  <a:srgbClr val="000000"/>
                </a:solidFill>
                <a:latin typeface="Consolas"/>
              </a:rPr>
              <a:t>;</a:t>
            </a:r>
          </a:p>
          <a:p>
            <a:r>
              <a:rPr lang="en-GB" b="1" dirty="0" smtClean="0">
                <a:solidFill>
                  <a:srgbClr val="000000"/>
                </a:solidFill>
                <a:latin typeface="Consolas"/>
              </a:rPr>
              <a:t>		String </a:t>
            </a:r>
            <a:r>
              <a:rPr lang="en-GB" b="1" dirty="0" err="1">
                <a:solidFill>
                  <a:srgbClr val="000000"/>
                </a:solidFill>
                <a:latin typeface="Consolas"/>
              </a:rPr>
              <a:t>dt</a:t>
            </a:r>
            <a:r>
              <a:rPr lang="en-GB" b="1" dirty="0" smtClean="0">
                <a:solidFill>
                  <a:srgbClr val="000000"/>
                </a:solidFill>
                <a:latin typeface="Consolas"/>
              </a:rPr>
              <a:t>;</a:t>
            </a:r>
          </a:p>
          <a:p>
            <a:endParaRPr lang="en-GB" b="1" dirty="0">
              <a:solidFill>
                <a:srgbClr val="000000"/>
              </a:solidFill>
              <a:latin typeface="Consolas"/>
            </a:endParaRPr>
          </a:p>
          <a:p>
            <a:pPr lvl="4"/>
            <a:r>
              <a:rPr lang="en-GB" b="1" dirty="0" smtClean="0">
                <a:solidFill>
                  <a:srgbClr val="7F0055"/>
                </a:solidFill>
                <a:latin typeface="Consolas"/>
              </a:rPr>
              <a:t>if</a:t>
            </a:r>
            <a:r>
              <a:rPr lang="en-GB" b="1" dirty="0">
                <a:solidFill>
                  <a:srgbClr val="000000"/>
                </a:solidFill>
                <a:latin typeface="Consolas"/>
              </a:rPr>
              <a:t>(!(</a:t>
            </a:r>
            <a:r>
              <a:rPr lang="en-GB" b="1" dirty="0" err="1">
                <a:solidFill>
                  <a:srgbClr val="000000"/>
                </a:solidFill>
                <a:latin typeface="Consolas"/>
              </a:rPr>
              <a:t>dt</a:t>
            </a:r>
            <a:r>
              <a:rPr lang="en-GB" b="1" dirty="0">
                <a:solidFill>
                  <a:srgbClr val="000000"/>
                </a:solidFill>
                <a:latin typeface="Consolas"/>
              </a:rPr>
              <a:t>=</a:t>
            </a:r>
            <a:r>
              <a:rPr lang="en-GB" b="1" dirty="0" err="1">
                <a:solidFill>
                  <a:srgbClr val="000000"/>
                </a:solidFill>
                <a:latin typeface="Consolas"/>
              </a:rPr>
              <a:t>str.nextToken</a:t>
            </a:r>
            <a:r>
              <a:rPr lang="en-GB" b="1" dirty="0">
                <a:solidFill>
                  <a:srgbClr val="000000"/>
                </a:solidFill>
                <a:latin typeface="Consolas"/>
              </a:rPr>
              <a:t>()).equals(</a:t>
            </a:r>
            <a:r>
              <a:rPr lang="en-GB" b="1" dirty="0">
                <a:solidFill>
                  <a:srgbClr val="2A00FF"/>
                </a:solidFill>
                <a:latin typeface="Consolas"/>
              </a:rPr>
              <a:t>"null"</a:t>
            </a:r>
            <a:r>
              <a:rPr lang="en-GB" b="1" dirty="0">
                <a:solidFill>
                  <a:srgbClr val="000000"/>
                </a:solidFill>
                <a:latin typeface="Consolas"/>
              </a:rPr>
              <a:t>)){</a:t>
            </a:r>
          </a:p>
          <a:p>
            <a:pPr lvl="4"/>
            <a:r>
              <a:rPr lang="en-GB" b="1" dirty="0" smtClean="0">
                <a:solidFill>
                  <a:srgbClr val="000000"/>
                </a:solidFill>
                <a:latin typeface="Consolas"/>
              </a:rPr>
              <a:t>expiry </a:t>
            </a:r>
            <a:r>
              <a:rPr lang="en-GB" b="1" dirty="0">
                <a:solidFill>
                  <a:srgbClr val="000000"/>
                </a:solidFill>
                <a:latin typeface="Consolas"/>
              </a:rPr>
              <a:t>= </a:t>
            </a:r>
            <a:r>
              <a:rPr lang="en-GB" b="1" dirty="0">
                <a:solidFill>
                  <a:srgbClr val="7F0055"/>
                </a:solidFill>
                <a:latin typeface="Consolas"/>
              </a:rPr>
              <a:t>new</a:t>
            </a:r>
            <a:r>
              <a:rPr lang="en-GB" b="1" dirty="0">
                <a:solidFill>
                  <a:srgbClr val="000000"/>
                </a:solidFill>
                <a:latin typeface="Consolas"/>
              </a:rPr>
              <a:t> Date(</a:t>
            </a:r>
            <a:r>
              <a:rPr lang="en-GB" b="1" dirty="0" err="1">
                <a:solidFill>
                  <a:srgbClr val="000000"/>
                </a:solidFill>
                <a:latin typeface="Consolas"/>
              </a:rPr>
              <a:t>dt</a:t>
            </a:r>
            <a:r>
              <a:rPr lang="en-GB" b="1" dirty="0">
                <a:solidFill>
                  <a:srgbClr val="000000"/>
                </a:solidFill>
                <a:latin typeface="Consolas"/>
              </a:rPr>
              <a:t>);</a:t>
            </a:r>
          </a:p>
          <a:p>
            <a:pPr lvl="4"/>
            <a:r>
              <a:rPr lang="en-GB" b="1" dirty="0" smtClean="0">
                <a:solidFill>
                  <a:srgbClr val="000000"/>
                </a:solidFill>
                <a:latin typeface="Consolas"/>
              </a:rPr>
              <a:t>}</a:t>
            </a:r>
          </a:p>
          <a:p>
            <a:pPr lvl="3"/>
            <a:r>
              <a:rPr lang="en-GB" b="1" dirty="0" err="1" smtClean="0">
                <a:solidFill>
                  <a:srgbClr val="7F0055"/>
                </a:solidFill>
                <a:latin typeface="Consolas"/>
              </a:rPr>
              <a:t>boolean</a:t>
            </a:r>
            <a:r>
              <a:rPr lang="en-GB" b="1" dirty="0" smtClean="0">
                <a:solidFill>
                  <a:srgbClr val="000000"/>
                </a:solidFill>
                <a:latin typeface="Consolas"/>
              </a:rPr>
              <a:t> </a:t>
            </a:r>
            <a:r>
              <a:rPr lang="en-GB" b="1" dirty="0" err="1">
                <a:solidFill>
                  <a:srgbClr val="000000"/>
                </a:solidFill>
                <a:latin typeface="Consolas"/>
              </a:rPr>
              <a:t>isSecure</a:t>
            </a:r>
            <a:r>
              <a:rPr lang="en-GB" b="1" dirty="0">
                <a:solidFill>
                  <a:srgbClr val="000000"/>
                </a:solidFill>
                <a:latin typeface="Consolas"/>
              </a:rPr>
              <a:t> = </a:t>
            </a:r>
            <a:r>
              <a:rPr lang="en-GB" b="1" dirty="0">
                <a:solidFill>
                  <a:srgbClr val="7F0055"/>
                </a:solidFill>
                <a:latin typeface="Consolas"/>
              </a:rPr>
              <a:t>new</a:t>
            </a:r>
            <a:r>
              <a:rPr lang="en-GB" b="1" dirty="0">
                <a:solidFill>
                  <a:srgbClr val="000000"/>
                </a:solidFill>
                <a:latin typeface="Consolas"/>
              </a:rPr>
              <a:t> Boolean(</a:t>
            </a:r>
            <a:r>
              <a:rPr lang="en-GB" b="1" dirty="0" err="1">
                <a:solidFill>
                  <a:srgbClr val="000000"/>
                </a:solidFill>
                <a:latin typeface="Consolas"/>
              </a:rPr>
              <a:t>str.nextToken</a:t>
            </a:r>
            <a:r>
              <a:rPr lang="en-GB" b="1" dirty="0">
                <a:solidFill>
                  <a:srgbClr val="000000"/>
                </a:solidFill>
                <a:latin typeface="Consolas"/>
              </a:rPr>
              <a:t>()).</a:t>
            </a:r>
            <a:r>
              <a:rPr lang="en-GB" b="1" dirty="0" err="1">
                <a:solidFill>
                  <a:srgbClr val="000000"/>
                </a:solidFill>
                <a:latin typeface="Consolas"/>
              </a:rPr>
              <a:t>booleanValue</a:t>
            </a:r>
            <a:r>
              <a:rPr lang="en-GB" b="1" dirty="0">
                <a:solidFill>
                  <a:srgbClr val="000000"/>
                </a:solidFill>
                <a:latin typeface="Consolas"/>
              </a:rPr>
              <a:t>();</a:t>
            </a:r>
          </a:p>
          <a:p>
            <a:pPr lvl="3"/>
            <a:r>
              <a:rPr lang="en-GB" b="1" dirty="0" smtClean="0">
                <a:solidFill>
                  <a:srgbClr val="000000"/>
                </a:solidFill>
                <a:latin typeface="Consolas"/>
              </a:rPr>
              <a:t>Cookie </a:t>
            </a:r>
            <a:r>
              <a:rPr lang="en-GB" b="1" dirty="0" err="1">
                <a:solidFill>
                  <a:srgbClr val="000000"/>
                </a:solidFill>
                <a:latin typeface="Consolas"/>
              </a:rPr>
              <a:t>ck</a:t>
            </a:r>
            <a:r>
              <a:rPr lang="en-GB" b="1" dirty="0">
                <a:solidFill>
                  <a:srgbClr val="000000"/>
                </a:solidFill>
                <a:latin typeface="Consolas"/>
              </a:rPr>
              <a:t> = </a:t>
            </a:r>
            <a:r>
              <a:rPr lang="en-GB" b="1" dirty="0">
                <a:solidFill>
                  <a:srgbClr val="7F0055"/>
                </a:solidFill>
                <a:latin typeface="Consolas"/>
              </a:rPr>
              <a:t>new</a:t>
            </a:r>
            <a:r>
              <a:rPr lang="en-GB" b="1" dirty="0">
                <a:solidFill>
                  <a:srgbClr val="000000"/>
                </a:solidFill>
                <a:latin typeface="Consolas"/>
              </a:rPr>
              <a:t> Cookie(</a:t>
            </a:r>
            <a:r>
              <a:rPr lang="en-GB" b="1" dirty="0" err="1">
                <a:solidFill>
                  <a:srgbClr val="000000"/>
                </a:solidFill>
                <a:latin typeface="Consolas"/>
              </a:rPr>
              <a:t>name,value,domain,path,expiry,isSecure</a:t>
            </a:r>
            <a:r>
              <a:rPr lang="en-GB" b="1" dirty="0">
                <a:solidFill>
                  <a:srgbClr val="000000"/>
                </a:solidFill>
                <a:latin typeface="Consolas"/>
              </a:rPr>
              <a:t>);</a:t>
            </a:r>
          </a:p>
          <a:p>
            <a:pPr lvl="3"/>
            <a:r>
              <a:rPr lang="en-GB" b="1" dirty="0" err="1" smtClean="0">
                <a:solidFill>
                  <a:srgbClr val="000000"/>
                </a:solidFill>
                <a:latin typeface="Consolas"/>
              </a:rPr>
              <a:t>driver.manage</a:t>
            </a:r>
            <a:r>
              <a:rPr lang="en-GB" b="1" dirty="0">
                <a:solidFill>
                  <a:srgbClr val="000000"/>
                </a:solidFill>
                <a:latin typeface="Consolas"/>
              </a:rPr>
              <a:t>().</a:t>
            </a:r>
            <a:r>
              <a:rPr lang="en-GB" b="1" dirty="0" err="1">
                <a:solidFill>
                  <a:srgbClr val="000000"/>
                </a:solidFill>
                <a:latin typeface="Consolas"/>
              </a:rPr>
              <a:t>addCookie</a:t>
            </a:r>
            <a:r>
              <a:rPr lang="en-GB" b="1" dirty="0">
                <a:solidFill>
                  <a:srgbClr val="000000"/>
                </a:solidFill>
                <a:latin typeface="Consolas"/>
              </a:rPr>
              <a:t>(</a:t>
            </a:r>
            <a:r>
              <a:rPr lang="en-GB" b="1" dirty="0" err="1">
                <a:solidFill>
                  <a:srgbClr val="000000"/>
                </a:solidFill>
                <a:latin typeface="Consolas"/>
              </a:rPr>
              <a:t>ck</a:t>
            </a:r>
            <a:r>
              <a:rPr lang="en-GB" b="1" dirty="0" smtClean="0">
                <a:solidFill>
                  <a:srgbClr val="000000"/>
                </a:solidFill>
                <a:latin typeface="Consolas"/>
              </a:rPr>
              <a:t>);</a:t>
            </a:r>
          </a:p>
          <a:p>
            <a:r>
              <a:rPr lang="en-GB" b="1" dirty="0" smtClean="0">
                <a:solidFill>
                  <a:srgbClr val="000000"/>
                </a:solidFill>
                <a:latin typeface="Consolas"/>
              </a:rPr>
              <a:t>}</a:t>
            </a:r>
          </a:p>
        </p:txBody>
      </p:sp>
    </p:spTree>
    <p:extLst>
      <p:ext uri="{BB962C8B-B14F-4D97-AF65-F5344CB8AC3E}">
        <p14:creationId xmlns:p14="http://schemas.microsoft.com/office/powerpoint/2010/main" val="7989666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Create a test script that:</a:t>
            </a:r>
          </a:p>
          <a:p>
            <a:pPr marL="800100" lvl="1" indent="-342900">
              <a:buFont typeface="+mj-lt"/>
              <a:buAutoNum type="arabicPeriod"/>
            </a:pPr>
            <a:r>
              <a:rPr lang="en-GB" dirty="0" smtClean="0"/>
              <a:t>Logs into a website (e.g. Facebook)</a:t>
            </a:r>
          </a:p>
          <a:p>
            <a:pPr marL="800100" lvl="1" indent="-342900">
              <a:buFont typeface="+mj-lt"/>
              <a:buAutoNum type="arabicPeriod"/>
            </a:pPr>
            <a:r>
              <a:rPr lang="en-GB" dirty="0" smtClean="0"/>
              <a:t>Asserts that it’s logged in successfully</a:t>
            </a:r>
          </a:p>
          <a:p>
            <a:pPr marL="800100" lvl="1" indent="-342900">
              <a:buFont typeface="+mj-lt"/>
              <a:buAutoNum type="arabicPeriod"/>
            </a:pPr>
            <a:r>
              <a:rPr lang="en-GB" dirty="0" smtClean="0"/>
              <a:t>Saves the cookie to a file</a:t>
            </a:r>
          </a:p>
          <a:p>
            <a:pPr marL="800100" lvl="1" indent="-342900">
              <a:buFont typeface="+mj-lt"/>
              <a:buAutoNum type="arabicPeriod"/>
            </a:pPr>
            <a:r>
              <a:rPr lang="en-GB" dirty="0" smtClean="0"/>
              <a:t>Log out</a:t>
            </a:r>
          </a:p>
          <a:p>
            <a:pPr marL="800100" lvl="1" indent="-342900">
              <a:buFont typeface="+mj-lt"/>
              <a:buAutoNum type="arabicPeriod"/>
            </a:pPr>
            <a:r>
              <a:rPr lang="en-GB" dirty="0" smtClean="0"/>
              <a:t>Asserts that its logged out successfully</a:t>
            </a:r>
          </a:p>
          <a:p>
            <a:pPr marL="800100" lvl="1" indent="-342900">
              <a:buFont typeface="+mj-lt"/>
              <a:buAutoNum type="arabicPeriod"/>
            </a:pPr>
            <a:r>
              <a:rPr lang="en-GB" dirty="0" smtClean="0"/>
              <a:t>Load the cookie</a:t>
            </a:r>
          </a:p>
          <a:p>
            <a:pPr marL="800100" lvl="1" indent="-342900">
              <a:buFont typeface="+mj-lt"/>
              <a:buAutoNum type="arabicPeriod"/>
            </a:pPr>
            <a:r>
              <a:rPr lang="en-GB" dirty="0" smtClean="0"/>
              <a:t>Navigate to the website</a:t>
            </a:r>
          </a:p>
          <a:p>
            <a:pPr marL="800100" lvl="1" indent="-342900">
              <a:buFont typeface="+mj-lt"/>
              <a:buAutoNum type="arabicPeriod"/>
            </a:pPr>
            <a:r>
              <a:rPr lang="en-GB" dirty="0" smtClean="0"/>
              <a:t>Assert that it’s logged in successfully</a:t>
            </a:r>
            <a:endParaRPr lang="en-GB" dirty="0"/>
          </a:p>
        </p:txBody>
      </p:sp>
      <p:sp>
        <p:nvSpPr>
          <p:cNvPr id="3" name="Title 2"/>
          <p:cNvSpPr>
            <a:spLocks noGrp="1"/>
          </p:cNvSpPr>
          <p:nvPr>
            <p:ph type="title"/>
          </p:nvPr>
        </p:nvSpPr>
        <p:spPr/>
        <p:txBody>
          <a:bodyPr>
            <a:normAutofit fontScale="90000"/>
          </a:bodyPr>
          <a:lstStyle/>
          <a:p>
            <a:r>
              <a:rPr lang="en-GB" dirty="0" smtClean="0"/>
              <a:t>Exercise</a:t>
            </a:r>
            <a:endParaRPr lang="en-GB" dirty="0"/>
          </a:p>
        </p:txBody>
      </p:sp>
    </p:spTree>
    <p:extLst>
      <p:ext uri="{BB962C8B-B14F-4D97-AF65-F5344CB8AC3E}">
        <p14:creationId xmlns:p14="http://schemas.microsoft.com/office/powerpoint/2010/main" val="29476898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3628611" cy="4546800"/>
          </a:xfrm>
        </p:spPr>
        <p:txBody>
          <a:bodyPr/>
          <a:lstStyle/>
          <a:p>
            <a:r>
              <a:rPr lang="en-GB" smtClean="0"/>
              <a:t>Junit can be used with Selenium just like any other java library.</a:t>
            </a:r>
          </a:p>
          <a:p>
            <a:r>
              <a:rPr lang="en-GB" smtClean="0"/>
              <a:t>However using JUnit is common/best practice as it makes tests very readable.</a:t>
            </a:r>
          </a:p>
          <a:p>
            <a:endParaRPr lang="en-GB" dirty="0"/>
          </a:p>
        </p:txBody>
      </p:sp>
      <p:sp>
        <p:nvSpPr>
          <p:cNvPr id="3" name="Title 2"/>
          <p:cNvSpPr>
            <a:spLocks noGrp="1"/>
          </p:cNvSpPr>
          <p:nvPr>
            <p:ph type="title"/>
          </p:nvPr>
        </p:nvSpPr>
        <p:spPr/>
        <p:txBody>
          <a:bodyPr>
            <a:normAutofit fontScale="90000"/>
          </a:bodyPr>
          <a:lstStyle/>
          <a:p>
            <a:r>
              <a:rPr lang="en-GB" smtClean="0"/>
              <a:t>JUnit</a:t>
            </a:r>
            <a:endParaRPr lang="en-GB" dirty="0"/>
          </a:p>
        </p:txBody>
      </p:sp>
      <p:sp>
        <p:nvSpPr>
          <p:cNvPr id="4" name="Rectangle 3"/>
          <p:cNvSpPr/>
          <p:nvPr/>
        </p:nvSpPr>
        <p:spPr>
          <a:xfrm>
            <a:off x="4177364" y="1093985"/>
            <a:ext cx="7854215" cy="5339923"/>
          </a:xfrm>
          <a:prstGeom prst="rect">
            <a:avLst/>
          </a:prstGeom>
          <a:solidFill>
            <a:schemeClr val="bg2">
              <a:lumMod val="90000"/>
            </a:schemeClr>
          </a:solidFill>
        </p:spPr>
        <p:txBody>
          <a:bodyPr wrap="square">
            <a:spAutoFit/>
          </a:bodyPr>
          <a:lstStyle/>
          <a:p>
            <a:r>
              <a:rPr lang="en-GB" sz="1100" b="1" dirty="0">
                <a:solidFill>
                  <a:srgbClr val="7F0055"/>
                </a:solidFill>
                <a:latin typeface="Consolas"/>
              </a:rPr>
              <a:t>private</a:t>
            </a:r>
            <a:r>
              <a:rPr lang="en-GB" sz="1100" b="1" dirty="0">
                <a:solidFill>
                  <a:srgbClr val="000000"/>
                </a:solidFill>
                <a:latin typeface="Consolas"/>
              </a:rPr>
              <a:t> </a:t>
            </a:r>
            <a:r>
              <a:rPr lang="en-GB" sz="1100" b="1" dirty="0">
                <a:solidFill>
                  <a:srgbClr val="7F0055"/>
                </a:solidFill>
                <a:latin typeface="Consolas"/>
              </a:rPr>
              <a:t>static</a:t>
            </a:r>
            <a:r>
              <a:rPr lang="en-GB" sz="1100" b="1" dirty="0">
                <a:solidFill>
                  <a:srgbClr val="000000"/>
                </a:solidFill>
                <a:latin typeface="Consolas"/>
              </a:rPr>
              <a:t> </a:t>
            </a:r>
            <a:r>
              <a:rPr lang="en-GB" sz="1100" b="1" dirty="0" err="1">
                <a:solidFill>
                  <a:srgbClr val="000000"/>
                </a:solidFill>
                <a:latin typeface="Consolas"/>
              </a:rPr>
              <a:t>FirefoxDriver</a:t>
            </a:r>
            <a:r>
              <a:rPr lang="en-GB" sz="1100" b="1" dirty="0">
                <a:solidFill>
                  <a:srgbClr val="000000"/>
                </a:solidFill>
                <a:latin typeface="Consolas"/>
              </a:rPr>
              <a:t> </a:t>
            </a:r>
            <a:r>
              <a:rPr lang="en-GB" sz="1100" b="1" i="1" dirty="0">
                <a:solidFill>
                  <a:srgbClr val="0000C0"/>
                </a:solidFill>
                <a:latin typeface="Consolas"/>
              </a:rPr>
              <a:t>driver</a:t>
            </a:r>
            <a:r>
              <a:rPr lang="en-GB" sz="1100" b="1" i="1" dirty="0">
                <a:solidFill>
                  <a:srgbClr val="000000"/>
                </a:solidFill>
                <a:latin typeface="Consolas"/>
              </a:rPr>
              <a:t>;</a:t>
            </a:r>
          </a:p>
          <a:p>
            <a:r>
              <a:rPr lang="en-GB" sz="1100" b="1" dirty="0">
                <a:solidFill>
                  <a:srgbClr val="000000"/>
                </a:solidFill>
                <a:latin typeface="Consolas"/>
              </a:rPr>
              <a:t> </a:t>
            </a:r>
            <a:r>
              <a:rPr lang="en-GB" sz="1100" b="1" dirty="0" err="1">
                <a:solidFill>
                  <a:srgbClr val="000000"/>
                </a:solidFill>
                <a:latin typeface="Consolas"/>
              </a:rPr>
              <a:t>WebElement</a:t>
            </a:r>
            <a:r>
              <a:rPr lang="en-GB" sz="1100" b="1" dirty="0">
                <a:solidFill>
                  <a:srgbClr val="000000"/>
                </a:solidFill>
                <a:latin typeface="Consolas"/>
              </a:rPr>
              <a:t> </a:t>
            </a:r>
            <a:r>
              <a:rPr lang="en-GB" sz="1100" b="1" dirty="0">
                <a:solidFill>
                  <a:srgbClr val="0000C0"/>
                </a:solidFill>
                <a:latin typeface="Consolas"/>
              </a:rPr>
              <a:t>element</a:t>
            </a:r>
            <a:r>
              <a:rPr lang="en-GB" sz="1100" b="1" dirty="0">
                <a:solidFill>
                  <a:srgbClr val="000000"/>
                </a:solidFill>
                <a:latin typeface="Consolas"/>
              </a:rPr>
              <a:t>;</a:t>
            </a:r>
          </a:p>
          <a:p>
            <a:endParaRPr lang="en-GB" sz="1100" b="1" dirty="0">
              <a:latin typeface="Consolas"/>
            </a:endParaRPr>
          </a:p>
          <a:p>
            <a:r>
              <a:rPr lang="en-GB" sz="1100" b="1" dirty="0">
                <a:solidFill>
                  <a:srgbClr val="000000"/>
                </a:solidFill>
                <a:latin typeface="Consolas"/>
              </a:rPr>
              <a:t> </a:t>
            </a:r>
            <a:r>
              <a:rPr lang="en-GB" sz="1100" b="1" dirty="0">
                <a:solidFill>
                  <a:srgbClr val="646464"/>
                </a:solidFill>
                <a:latin typeface="Consolas"/>
              </a:rPr>
              <a:t>@</a:t>
            </a:r>
            <a:r>
              <a:rPr lang="en-GB" sz="1100" b="1" dirty="0" err="1">
                <a:solidFill>
                  <a:srgbClr val="000000"/>
                </a:solidFill>
                <a:latin typeface="Consolas"/>
              </a:rPr>
              <a:t>BeforeClass</a:t>
            </a:r>
            <a:endParaRPr lang="en-GB" sz="1100" b="1" dirty="0">
              <a:solidFill>
                <a:srgbClr val="000000"/>
              </a:solidFill>
              <a:latin typeface="Consolas"/>
            </a:endParaRPr>
          </a:p>
          <a:p>
            <a:r>
              <a:rPr lang="en-GB" sz="1100" b="1" dirty="0">
                <a:solidFill>
                  <a:srgbClr val="000000"/>
                </a:solidFill>
                <a:latin typeface="Consolas"/>
              </a:rPr>
              <a:t> </a:t>
            </a:r>
            <a:r>
              <a:rPr lang="en-GB" sz="1100" b="1" dirty="0">
                <a:solidFill>
                  <a:srgbClr val="7F0055"/>
                </a:solidFill>
                <a:latin typeface="Consolas"/>
              </a:rPr>
              <a:t>public</a:t>
            </a:r>
            <a:r>
              <a:rPr lang="en-GB" sz="1100" b="1" dirty="0">
                <a:solidFill>
                  <a:srgbClr val="000000"/>
                </a:solidFill>
                <a:latin typeface="Consolas"/>
              </a:rPr>
              <a:t> </a:t>
            </a:r>
            <a:r>
              <a:rPr lang="en-GB" sz="1100" b="1" dirty="0">
                <a:solidFill>
                  <a:srgbClr val="7F0055"/>
                </a:solidFill>
                <a:latin typeface="Consolas"/>
              </a:rPr>
              <a:t>static</a:t>
            </a:r>
            <a:r>
              <a:rPr lang="en-GB" sz="1100" b="1" dirty="0">
                <a:solidFill>
                  <a:srgbClr val="000000"/>
                </a:solidFill>
                <a:latin typeface="Consolas"/>
              </a:rPr>
              <a:t> </a:t>
            </a:r>
            <a:r>
              <a:rPr lang="en-GB" sz="1100" b="1" dirty="0">
                <a:solidFill>
                  <a:srgbClr val="7F0055"/>
                </a:solidFill>
                <a:latin typeface="Consolas"/>
              </a:rPr>
              <a:t>void</a:t>
            </a:r>
            <a:r>
              <a:rPr lang="en-GB" sz="1100" b="1" dirty="0">
                <a:solidFill>
                  <a:srgbClr val="000000"/>
                </a:solidFill>
                <a:latin typeface="Consolas"/>
              </a:rPr>
              <a:t> </a:t>
            </a:r>
            <a:r>
              <a:rPr lang="en-GB" sz="1100" b="1" dirty="0" err="1">
                <a:solidFill>
                  <a:srgbClr val="000000"/>
                </a:solidFill>
                <a:latin typeface="Consolas"/>
              </a:rPr>
              <a:t>loadBrowser</a:t>
            </a:r>
            <a:r>
              <a:rPr lang="en-GB" sz="1100" b="1" dirty="0">
                <a:solidFill>
                  <a:srgbClr val="000000"/>
                </a:solidFill>
                <a:latin typeface="Consolas"/>
              </a:rPr>
              <a:t>(){</a:t>
            </a:r>
          </a:p>
          <a:p>
            <a:r>
              <a:rPr lang="en-GB" sz="1100" b="1" dirty="0">
                <a:solidFill>
                  <a:srgbClr val="000000"/>
                </a:solidFill>
                <a:latin typeface="Consolas"/>
              </a:rPr>
              <a:t>     </a:t>
            </a:r>
            <a:r>
              <a:rPr lang="en-GB" sz="1100" b="1" i="1" dirty="0">
                <a:solidFill>
                  <a:srgbClr val="0000C0"/>
                </a:solidFill>
                <a:latin typeface="Consolas"/>
              </a:rPr>
              <a:t>driver</a:t>
            </a:r>
            <a:r>
              <a:rPr lang="en-GB" sz="1100" b="1" i="1" dirty="0">
                <a:solidFill>
                  <a:srgbClr val="000000"/>
                </a:solidFill>
                <a:latin typeface="Consolas"/>
              </a:rPr>
              <a:t> = </a:t>
            </a:r>
            <a:r>
              <a:rPr lang="en-GB" sz="1100" b="1" i="1" dirty="0">
                <a:solidFill>
                  <a:srgbClr val="7F0055"/>
                </a:solidFill>
                <a:latin typeface="Consolas"/>
              </a:rPr>
              <a:t>new</a:t>
            </a:r>
            <a:r>
              <a:rPr lang="en-GB" sz="1100" b="1" i="1" dirty="0">
                <a:solidFill>
                  <a:srgbClr val="000000"/>
                </a:solidFill>
                <a:latin typeface="Consolas"/>
              </a:rPr>
              <a:t> </a:t>
            </a:r>
            <a:r>
              <a:rPr lang="en-GB" sz="1100" b="1" i="1" dirty="0" err="1">
                <a:solidFill>
                  <a:srgbClr val="000000"/>
                </a:solidFill>
                <a:latin typeface="Consolas"/>
              </a:rPr>
              <a:t>FirefoxDriver</a:t>
            </a:r>
            <a:r>
              <a:rPr lang="en-GB" sz="1100" b="1" i="1" dirty="0">
                <a:solidFill>
                  <a:srgbClr val="000000"/>
                </a:solidFill>
                <a:latin typeface="Consolas"/>
              </a:rPr>
              <a:t>();</a:t>
            </a:r>
          </a:p>
          <a:p>
            <a:r>
              <a:rPr lang="en-GB" sz="1100" b="1" dirty="0">
                <a:solidFill>
                  <a:srgbClr val="000000"/>
                </a:solidFill>
                <a:latin typeface="Consolas"/>
              </a:rPr>
              <a:t>     </a:t>
            </a:r>
            <a:r>
              <a:rPr lang="en-GB" sz="1100" b="1" i="1" dirty="0" err="1">
                <a:solidFill>
                  <a:srgbClr val="0000C0"/>
                </a:solidFill>
                <a:latin typeface="Consolas"/>
              </a:rPr>
              <a:t>driver</a:t>
            </a:r>
            <a:r>
              <a:rPr lang="en-GB" sz="1100" b="1" i="1" dirty="0" err="1">
                <a:solidFill>
                  <a:srgbClr val="000000"/>
                </a:solidFill>
                <a:latin typeface="Consolas"/>
              </a:rPr>
              <a:t>.manage</a:t>
            </a:r>
            <a:r>
              <a:rPr lang="en-GB" sz="1100" b="1" i="1" dirty="0">
                <a:solidFill>
                  <a:srgbClr val="000000"/>
                </a:solidFill>
                <a:latin typeface="Consolas"/>
              </a:rPr>
              <a:t>().timeouts().</a:t>
            </a:r>
            <a:r>
              <a:rPr lang="en-GB" sz="1100" b="1" i="1" dirty="0" err="1">
                <a:solidFill>
                  <a:srgbClr val="000000"/>
                </a:solidFill>
                <a:latin typeface="Consolas"/>
              </a:rPr>
              <a:t>implicitlyWait</a:t>
            </a:r>
            <a:r>
              <a:rPr lang="en-GB" sz="1100" b="1" i="1" dirty="0">
                <a:solidFill>
                  <a:srgbClr val="000000"/>
                </a:solidFill>
                <a:latin typeface="Consolas"/>
              </a:rPr>
              <a:t>(5, </a:t>
            </a:r>
            <a:r>
              <a:rPr lang="en-GB" sz="1100" b="1" i="1" dirty="0" err="1">
                <a:solidFill>
                  <a:srgbClr val="000000"/>
                </a:solidFill>
                <a:latin typeface="Consolas"/>
              </a:rPr>
              <a:t>TimeUnit.SECONDS</a:t>
            </a:r>
            <a:r>
              <a:rPr lang="en-GB" sz="1100" b="1" i="1" dirty="0">
                <a:solidFill>
                  <a:srgbClr val="000000"/>
                </a:solidFill>
                <a:latin typeface="Consolas"/>
              </a:rPr>
              <a:t>);</a:t>
            </a:r>
          </a:p>
          <a:p>
            <a:r>
              <a:rPr lang="en-GB" sz="1100" b="1" dirty="0">
                <a:solidFill>
                  <a:srgbClr val="000000"/>
                </a:solidFill>
                <a:latin typeface="Consolas"/>
              </a:rPr>
              <a:t>} </a:t>
            </a:r>
          </a:p>
          <a:p>
            <a:endParaRPr lang="en-GB" sz="1100" b="1" dirty="0">
              <a:latin typeface="Consolas"/>
            </a:endParaRPr>
          </a:p>
          <a:p>
            <a:r>
              <a:rPr lang="en-GB" sz="1100" b="1" dirty="0">
                <a:solidFill>
                  <a:srgbClr val="000000"/>
                </a:solidFill>
                <a:latin typeface="Consolas"/>
              </a:rPr>
              <a:t> </a:t>
            </a:r>
            <a:r>
              <a:rPr lang="en-GB" sz="1100" b="1" dirty="0">
                <a:solidFill>
                  <a:srgbClr val="646464"/>
                </a:solidFill>
                <a:latin typeface="Consolas"/>
              </a:rPr>
              <a:t>@</a:t>
            </a:r>
            <a:r>
              <a:rPr lang="en-GB" sz="1100" b="1" dirty="0">
                <a:solidFill>
                  <a:srgbClr val="000000"/>
                </a:solidFill>
                <a:latin typeface="Consolas"/>
              </a:rPr>
              <a:t>Test</a:t>
            </a:r>
          </a:p>
          <a:p>
            <a:r>
              <a:rPr lang="en-GB" sz="1100" b="1" dirty="0">
                <a:solidFill>
                  <a:srgbClr val="000000"/>
                </a:solidFill>
                <a:latin typeface="Consolas"/>
              </a:rPr>
              <a:t> </a:t>
            </a:r>
            <a:r>
              <a:rPr lang="en-GB" sz="1100" b="1" dirty="0">
                <a:solidFill>
                  <a:srgbClr val="7F0055"/>
                </a:solidFill>
                <a:latin typeface="Consolas"/>
              </a:rPr>
              <a:t>public</a:t>
            </a:r>
            <a:r>
              <a:rPr lang="en-GB" sz="1100" b="1" dirty="0">
                <a:solidFill>
                  <a:srgbClr val="000000"/>
                </a:solidFill>
                <a:latin typeface="Consolas"/>
              </a:rPr>
              <a:t> </a:t>
            </a:r>
            <a:r>
              <a:rPr lang="en-GB" sz="1100" b="1" dirty="0">
                <a:solidFill>
                  <a:srgbClr val="7F0055"/>
                </a:solidFill>
                <a:latin typeface="Consolas"/>
              </a:rPr>
              <a:t>void</a:t>
            </a:r>
            <a:r>
              <a:rPr lang="en-GB" sz="1100" b="1" dirty="0">
                <a:solidFill>
                  <a:srgbClr val="000000"/>
                </a:solidFill>
                <a:latin typeface="Consolas"/>
              </a:rPr>
              <a:t> </a:t>
            </a:r>
            <a:r>
              <a:rPr lang="en-GB" sz="1100" b="1" dirty="0" err="1">
                <a:solidFill>
                  <a:srgbClr val="000000"/>
                </a:solidFill>
                <a:latin typeface="Consolas"/>
              </a:rPr>
              <a:t>valid_UserCredential</a:t>
            </a:r>
            <a:r>
              <a:rPr lang="en-GB" sz="1100" b="1" dirty="0">
                <a:solidFill>
                  <a:srgbClr val="000000"/>
                </a:solidFill>
                <a:latin typeface="Consolas"/>
              </a:rPr>
              <a:t>(){</a:t>
            </a:r>
          </a:p>
          <a:p>
            <a:endParaRPr lang="en-GB" sz="1100" b="1" dirty="0">
              <a:latin typeface="Consolas"/>
            </a:endParaRPr>
          </a:p>
          <a:p>
            <a:r>
              <a:rPr lang="en-GB" sz="1100" b="1" dirty="0">
                <a:solidFill>
                  <a:srgbClr val="000000"/>
                </a:solidFill>
                <a:latin typeface="Consolas"/>
              </a:rPr>
              <a:t> </a:t>
            </a:r>
            <a:r>
              <a:rPr lang="en-GB" sz="1100" b="1" dirty="0" err="1">
                <a:solidFill>
                  <a:srgbClr val="000000"/>
                </a:solidFill>
                <a:latin typeface="Consolas"/>
              </a:rPr>
              <a:t>System.</a:t>
            </a:r>
            <a:r>
              <a:rPr lang="en-GB" sz="1100" b="1" i="1" dirty="0" err="1">
                <a:solidFill>
                  <a:srgbClr val="0000C0"/>
                </a:solidFill>
                <a:latin typeface="Consolas"/>
              </a:rPr>
              <a:t>out</a:t>
            </a:r>
            <a:r>
              <a:rPr lang="en-GB" sz="1100" b="1" i="1" dirty="0" err="1">
                <a:solidFill>
                  <a:srgbClr val="000000"/>
                </a:solidFill>
                <a:latin typeface="Consolas"/>
              </a:rPr>
              <a:t>.println</a:t>
            </a:r>
            <a:r>
              <a:rPr lang="en-GB" sz="1100" b="1" i="1" dirty="0">
                <a:solidFill>
                  <a:srgbClr val="000000"/>
                </a:solidFill>
                <a:latin typeface="Consolas"/>
              </a:rPr>
              <a:t>(</a:t>
            </a:r>
            <a:r>
              <a:rPr lang="en-GB" sz="1100" b="1" i="1" dirty="0">
                <a:solidFill>
                  <a:srgbClr val="2A00FF"/>
                </a:solidFill>
                <a:latin typeface="Consolas"/>
              </a:rPr>
              <a:t>"Starting test "</a:t>
            </a:r>
            <a:r>
              <a:rPr lang="en-GB" sz="1100" b="1" i="1" dirty="0">
                <a:solidFill>
                  <a:srgbClr val="000000"/>
                </a:solidFill>
                <a:latin typeface="Consolas"/>
              </a:rPr>
              <a:t> + </a:t>
            </a:r>
            <a:r>
              <a:rPr lang="en-GB" sz="1100" b="1" i="1" dirty="0">
                <a:solidFill>
                  <a:srgbClr val="7F0055"/>
                </a:solidFill>
                <a:latin typeface="Consolas"/>
              </a:rPr>
              <a:t>new</a:t>
            </a:r>
            <a:r>
              <a:rPr lang="en-GB" sz="1100" b="1" i="1" dirty="0">
                <a:solidFill>
                  <a:srgbClr val="000000"/>
                </a:solidFill>
                <a:latin typeface="Consolas"/>
              </a:rPr>
              <a:t> Object(){}.</a:t>
            </a:r>
            <a:r>
              <a:rPr lang="en-GB" sz="1100" b="1" i="1" dirty="0" err="1">
                <a:solidFill>
                  <a:srgbClr val="000000"/>
                </a:solidFill>
                <a:latin typeface="Consolas"/>
              </a:rPr>
              <a:t>getClass</a:t>
            </a:r>
            <a:r>
              <a:rPr lang="en-GB" sz="1100" b="1" i="1" dirty="0">
                <a:solidFill>
                  <a:srgbClr val="000000"/>
                </a:solidFill>
                <a:latin typeface="Consolas"/>
              </a:rPr>
              <a:t>().</a:t>
            </a:r>
            <a:r>
              <a:rPr lang="en-GB" sz="1100" b="1" i="1" dirty="0" err="1">
                <a:solidFill>
                  <a:srgbClr val="000000"/>
                </a:solidFill>
                <a:latin typeface="Consolas"/>
              </a:rPr>
              <a:t>getEnclosingMethod</a:t>
            </a:r>
            <a:r>
              <a:rPr lang="en-GB" sz="1100" b="1" i="1" dirty="0">
                <a:solidFill>
                  <a:srgbClr val="000000"/>
                </a:solidFill>
                <a:latin typeface="Consolas"/>
              </a:rPr>
              <a:t>().</a:t>
            </a:r>
            <a:r>
              <a:rPr lang="en-GB" sz="1100" b="1" i="1" dirty="0" err="1">
                <a:solidFill>
                  <a:srgbClr val="000000"/>
                </a:solidFill>
                <a:latin typeface="Consolas"/>
              </a:rPr>
              <a:t>getName</a:t>
            </a:r>
            <a:r>
              <a:rPr lang="en-GB" sz="1100" b="1" i="1" dirty="0">
                <a:solidFill>
                  <a:srgbClr val="000000"/>
                </a:solidFill>
                <a:latin typeface="Consolas"/>
              </a:rPr>
              <a:t>());</a:t>
            </a:r>
          </a:p>
          <a:p>
            <a:r>
              <a:rPr lang="en-GB" sz="1100" b="1" dirty="0">
                <a:solidFill>
                  <a:srgbClr val="000000"/>
                </a:solidFill>
                <a:latin typeface="Consolas"/>
              </a:rPr>
              <a:t>     </a:t>
            </a:r>
            <a:r>
              <a:rPr lang="en-GB" sz="1100" b="1" dirty="0">
                <a:solidFill>
                  <a:srgbClr val="3F7F5F"/>
                </a:solidFill>
                <a:latin typeface="Consolas"/>
              </a:rPr>
              <a:t>//login code  </a:t>
            </a:r>
          </a:p>
          <a:p>
            <a:r>
              <a:rPr lang="en-GB" sz="1100" b="1" dirty="0">
                <a:solidFill>
                  <a:srgbClr val="000000"/>
                </a:solidFill>
                <a:latin typeface="Consolas"/>
              </a:rPr>
              <a:t>     </a:t>
            </a:r>
            <a:r>
              <a:rPr lang="en-GB" sz="1100" b="1" dirty="0" err="1">
                <a:solidFill>
                  <a:srgbClr val="000000"/>
                </a:solidFill>
                <a:latin typeface="Consolas"/>
              </a:rPr>
              <a:t>assertNotNull</a:t>
            </a:r>
            <a:r>
              <a:rPr lang="en-GB" sz="1100" b="1" dirty="0">
                <a:solidFill>
                  <a:srgbClr val="000000"/>
                </a:solidFill>
                <a:latin typeface="Consolas"/>
              </a:rPr>
              <a:t>(</a:t>
            </a:r>
            <a:r>
              <a:rPr lang="en-GB" sz="1100" b="1" dirty="0">
                <a:solidFill>
                  <a:srgbClr val="0000C0"/>
                </a:solidFill>
                <a:latin typeface="Consolas"/>
              </a:rPr>
              <a:t>element</a:t>
            </a:r>
            <a:r>
              <a:rPr lang="en-GB" sz="1100" b="1" dirty="0">
                <a:solidFill>
                  <a:srgbClr val="000000"/>
                </a:solidFill>
                <a:latin typeface="Consolas"/>
              </a:rPr>
              <a:t>);</a:t>
            </a:r>
          </a:p>
          <a:p>
            <a:r>
              <a:rPr lang="en-GB" sz="1100" b="1" dirty="0">
                <a:solidFill>
                  <a:srgbClr val="000000"/>
                </a:solidFill>
                <a:latin typeface="Consolas"/>
              </a:rPr>
              <a:t>     </a:t>
            </a:r>
            <a:r>
              <a:rPr lang="en-GB" sz="1100" b="1" dirty="0" err="1">
                <a:solidFill>
                  <a:srgbClr val="000000"/>
                </a:solidFill>
                <a:latin typeface="Consolas"/>
              </a:rPr>
              <a:t>System.</a:t>
            </a:r>
            <a:r>
              <a:rPr lang="en-GB" sz="1100" b="1" i="1" dirty="0" err="1">
                <a:solidFill>
                  <a:srgbClr val="0000C0"/>
                </a:solidFill>
                <a:latin typeface="Consolas"/>
              </a:rPr>
              <a:t>out</a:t>
            </a:r>
            <a:r>
              <a:rPr lang="en-GB" sz="1100" b="1" i="1" dirty="0" err="1">
                <a:solidFill>
                  <a:srgbClr val="000000"/>
                </a:solidFill>
                <a:latin typeface="Consolas"/>
              </a:rPr>
              <a:t>.println</a:t>
            </a:r>
            <a:r>
              <a:rPr lang="en-GB" sz="1100" b="1" i="1" dirty="0">
                <a:solidFill>
                  <a:srgbClr val="000000"/>
                </a:solidFill>
                <a:latin typeface="Consolas"/>
              </a:rPr>
              <a:t>(</a:t>
            </a:r>
            <a:r>
              <a:rPr lang="en-GB" sz="1100" b="1" i="1" dirty="0">
                <a:solidFill>
                  <a:srgbClr val="2A00FF"/>
                </a:solidFill>
                <a:latin typeface="Consolas"/>
              </a:rPr>
              <a:t>"Ending test "</a:t>
            </a:r>
            <a:r>
              <a:rPr lang="en-GB" sz="1100" b="1" i="1" dirty="0">
                <a:solidFill>
                  <a:srgbClr val="000000"/>
                </a:solidFill>
                <a:latin typeface="Consolas"/>
              </a:rPr>
              <a:t> + </a:t>
            </a:r>
            <a:r>
              <a:rPr lang="en-GB" sz="1100" b="1" i="1" dirty="0" smtClean="0">
                <a:solidFill>
                  <a:srgbClr val="7F0055"/>
                </a:solidFill>
                <a:latin typeface="Consolas"/>
              </a:rPr>
              <a:t>new </a:t>
            </a:r>
            <a:r>
              <a:rPr lang="en-GB" sz="1100" b="1" i="1" dirty="0" smtClean="0">
                <a:solidFill>
                  <a:srgbClr val="000000"/>
                </a:solidFill>
                <a:latin typeface="Consolas"/>
              </a:rPr>
              <a:t>Object</a:t>
            </a:r>
            <a:r>
              <a:rPr lang="en-GB" sz="1100" b="1" i="1" dirty="0">
                <a:solidFill>
                  <a:srgbClr val="000000"/>
                </a:solidFill>
                <a:latin typeface="Consolas"/>
              </a:rPr>
              <a:t>(){}.</a:t>
            </a:r>
            <a:r>
              <a:rPr lang="en-GB" sz="1100" b="1" i="1" dirty="0" err="1">
                <a:solidFill>
                  <a:srgbClr val="000000"/>
                </a:solidFill>
                <a:latin typeface="Consolas"/>
              </a:rPr>
              <a:t>getClass</a:t>
            </a:r>
            <a:r>
              <a:rPr lang="en-GB" sz="1100" b="1" i="1" dirty="0">
                <a:solidFill>
                  <a:srgbClr val="000000"/>
                </a:solidFill>
                <a:latin typeface="Consolas"/>
              </a:rPr>
              <a:t>().</a:t>
            </a:r>
            <a:r>
              <a:rPr lang="en-GB" sz="1100" b="1" i="1" dirty="0" err="1">
                <a:solidFill>
                  <a:srgbClr val="000000"/>
                </a:solidFill>
                <a:latin typeface="Consolas"/>
              </a:rPr>
              <a:t>getEnclosingMethod</a:t>
            </a:r>
            <a:r>
              <a:rPr lang="en-GB" sz="1100" b="1" i="1" dirty="0">
                <a:solidFill>
                  <a:srgbClr val="000000"/>
                </a:solidFill>
                <a:latin typeface="Consolas"/>
              </a:rPr>
              <a:t>().</a:t>
            </a:r>
            <a:r>
              <a:rPr lang="en-GB" sz="1100" b="1" i="1" dirty="0" err="1">
                <a:solidFill>
                  <a:srgbClr val="000000"/>
                </a:solidFill>
                <a:latin typeface="Consolas"/>
              </a:rPr>
              <a:t>getName</a:t>
            </a:r>
            <a:r>
              <a:rPr lang="en-GB" sz="1100" b="1" i="1" dirty="0">
                <a:solidFill>
                  <a:srgbClr val="000000"/>
                </a:solidFill>
                <a:latin typeface="Consolas"/>
              </a:rPr>
              <a:t>());</a:t>
            </a:r>
          </a:p>
          <a:p>
            <a:r>
              <a:rPr lang="en-GB" sz="1100" b="1" dirty="0">
                <a:solidFill>
                  <a:srgbClr val="000000"/>
                </a:solidFill>
                <a:latin typeface="Consolas"/>
              </a:rPr>
              <a:t> }</a:t>
            </a:r>
          </a:p>
          <a:p>
            <a:endParaRPr lang="en-GB" sz="1100" b="1" dirty="0">
              <a:latin typeface="Consolas"/>
            </a:endParaRPr>
          </a:p>
          <a:p>
            <a:r>
              <a:rPr lang="en-GB" sz="1100" b="1" dirty="0">
                <a:solidFill>
                  <a:srgbClr val="000000"/>
                </a:solidFill>
                <a:latin typeface="Consolas"/>
              </a:rPr>
              <a:t> </a:t>
            </a:r>
            <a:r>
              <a:rPr lang="en-GB" sz="1100" b="1" dirty="0">
                <a:solidFill>
                  <a:srgbClr val="646464"/>
                </a:solidFill>
                <a:latin typeface="Consolas"/>
              </a:rPr>
              <a:t>@</a:t>
            </a:r>
            <a:r>
              <a:rPr lang="en-GB" sz="1100" b="1" dirty="0">
                <a:solidFill>
                  <a:srgbClr val="000000"/>
                </a:solidFill>
                <a:latin typeface="Consolas"/>
              </a:rPr>
              <a:t>Test</a:t>
            </a:r>
          </a:p>
          <a:p>
            <a:r>
              <a:rPr lang="en-GB" sz="1100" b="1" dirty="0">
                <a:solidFill>
                  <a:srgbClr val="000000"/>
                </a:solidFill>
                <a:latin typeface="Consolas"/>
              </a:rPr>
              <a:t> </a:t>
            </a:r>
            <a:r>
              <a:rPr lang="en-GB" sz="1100" b="1" dirty="0">
                <a:solidFill>
                  <a:srgbClr val="7F0055"/>
                </a:solidFill>
                <a:latin typeface="Consolas"/>
              </a:rPr>
              <a:t>public</a:t>
            </a:r>
            <a:r>
              <a:rPr lang="en-GB" sz="1100" b="1" dirty="0">
                <a:solidFill>
                  <a:srgbClr val="000000"/>
                </a:solidFill>
                <a:latin typeface="Consolas"/>
              </a:rPr>
              <a:t> </a:t>
            </a:r>
            <a:r>
              <a:rPr lang="en-GB" sz="1100" b="1" dirty="0">
                <a:solidFill>
                  <a:srgbClr val="7F0055"/>
                </a:solidFill>
                <a:latin typeface="Consolas"/>
              </a:rPr>
              <a:t>void</a:t>
            </a:r>
            <a:r>
              <a:rPr lang="en-GB" sz="1100" b="1" dirty="0">
                <a:solidFill>
                  <a:srgbClr val="000000"/>
                </a:solidFill>
                <a:latin typeface="Consolas"/>
              </a:rPr>
              <a:t> </a:t>
            </a:r>
            <a:r>
              <a:rPr lang="en-GB" sz="1100" b="1" dirty="0" err="1">
                <a:solidFill>
                  <a:srgbClr val="000000"/>
                </a:solidFill>
                <a:latin typeface="Consolas"/>
              </a:rPr>
              <a:t>inValid_UserCredential</a:t>
            </a:r>
            <a:r>
              <a:rPr lang="en-GB" sz="1100" b="1" dirty="0">
                <a:solidFill>
                  <a:srgbClr val="000000"/>
                </a:solidFill>
                <a:latin typeface="Consolas"/>
              </a:rPr>
              <a:t>()</a:t>
            </a:r>
          </a:p>
          <a:p>
            <a:r>
              <a:rPr lang="en-GB" sz="1100" b="1" dirty="0">
                <a:solidFill>
                  <a:srgbClr val="000000"/>
                </a:solidFill>
                <a:latin typeface="Consolas"/>
              </a:rPr>
              <a:t> {</a:t>
            </a:r>
          </a:p>
          <a:p>
            <a:r>
              <a:rPr lang="en-GB" sz="1100" b="1" dirty="0">
                <a:solidFill>
                  <a:srgbClr val="000000"/>
                </a:solidFill>
                <a:latin typeface="Consolas"/>
              </a:rPr>
              <a:t> </a:t>
            </a:r>
            <a:r>
              <a:rPr lang="en-GB" sz="1100" b="1" dirty="0" err="1">
                <a:solidFill>
                  <a:srgbClr val="000000"/>
                </a:solidFill>
                <a:latin typeface="Consolas"/>
              </a:rPr>
              <a:t>System.</a:t>
            </a:r>
            <a:r>
              <a:rPr lang="en-GB" sz="1100" b="1" i="1" dirty="0" err="1">
                <a:solidFill>
                  <a:srgbClr val="0000C0"/>
                </a:solidFill>
                <a:latin typeface="Consolas"/>
              </a:rPr>
              <a:t>out</a:t>
            </a:r>
            <a:r>
              <a:rPr lang="en-GB" sz="1100" b="1" i="1" dirty="0" err="1">
                <a:solidFill>
                  <a:srgbClr val="000000"/>
                </a:solidFill>
                <a:latin typeface="Consolas"/>
              </a:rPr>
              <a:t>.println</a:t>
            </a:r>
            <a:r>
              <a:rPr lang="en-GB" sz="1100" b="1" i="1" dirty="0">
                <a:solidFill>
                  <a:srgbClr val="000000"/>
                </a:solidFill>
                <a:latin typeface="Consolas"/>
              </a:rPr>
              <a:t>(</a:t>
            </a:r>
            <a:r>
              <a:rPr lang="en-GB" sz="1100" b="1" i="1" dirty="0">
                <a:solidFill>
                  <a:srgbClr val="2A00FF"/>
                </a:solidFill>
                <a:latin typeface="Consolas"/>
              </a:rPr>
              <a:t>"Starting test "</a:t>
            </a:r>
            <a:r>
              <a:rPr lang="en-GB" sz="1100" b="1" i="1" dirty="0">
                <a:solidFill>
                  <a:srgbClr val="000000"/>
                </a:solidFill>
                <a:latin typeface="Consolas"/>
              </a:rPr>
              <a:t> + </a:t>
            </a:r>
            <a:r>
              <a:rPr lang="en-GB" sz="1100" b="1" i="1" dirty="0">
                <a:solidFill>
                  <a:srgbClr val="7F0055"/>
                </a:solidFill>
                <a:latin typeface="Consolas"/>
              </a:rPr>
              <a:t>new</a:t>
            </a:r>
            <a:r>
              <a:rPr lang="en-GB" sz="1100" b="1" i="1" dirty="0">
                <a:solidFill>
                  <a:srgbClr val="000000"/>
                </a:solidFill>
                <a:latin typeface="Consolas"/>
              </a:rPr>
              <a:t> Object(){}.</a:t>
            </a:r>
            <a:r>
              <a:rPr lang="en-GB" sz="1100" b="1" i="1" dirty="0" err="1">
                <a:solidFill>
                  <a:srgbClr val="000000"/>
                </a:solidFill>
                <a:latin typeface="Consolas"/>
              </a:rPr>
              <a:t>getClass</a:t>
            </a:r>
            <a:r>
              <a:rPr lang="en-GB" sz="1100" b="1" i="1" dirty="0">
                <a:solidFill>
                  <a:srgbClr val="000000"/>
                </a:solidFill>
                <a:latin typeface="Consolas"/>
              </a:rPr>
              <a:t>().</a:t>
            </a:r>
            <a:r>
              <a:rPr lang="en-GB" sz="1100" b="1" i="1" dirty="0" err="1">
                <a:solidFill>
                  <a:srgbClr val="000000"/>
                </a:solidFill>
                <a:latin typeface="Consolas"/>
              </a:rPr>
              <a:t>getEnclosingMethod</a:t>
            </a:r>
            <a:r>
              <a:rPr lang="en-GB" sz="1100" b="1" i="1" dirty="0">
                <a:solidFill>
                  <a:srgbClr val="000000"/>
                </a:solidFill>
                <a:latin typeface="Consolas"/>
              </a:rPr>
              <a:t>().</a:t>
            </a:r>
            <a:r>
              <a:rPr lang="en-GB" sz="1100" b="1" i="1" dirty="0" err="1">
                <a:solidFill>
                  <a:srgbClr val="000000"/>
                </a:solidFill>
                <a:latin typeface="Consolas"/>
              </a:rPr>
              <a:t>getName</a:t>
            </a:r>
            <a:r>
              <a:rPr lang="en-GB" sz="1100" b="1" i="1" dirty="0">
                <a:solidFill>
                  <a:srgbClr val="000000"/>
                </a:solidFill>
                <a:latin typeface="Consolas"/>
              </a:rPr>
              <a:t>());</a:t>
            </a:r>
          </a:p>
          <a:p>
            <a:r>
              <a:rPr lang="en-GB" sz="1100" b="1" dirty="0">
                <a:solidFill>
                  <a:srgbClr val="000000"/>
                </a:solidFill>
                <a:latin typeface="Consolas"/>
              </a:rPr>
              <a:t>  </a:t>
            </a:r>
            <a:r>
              <a:rPr lang="en-GB" sz="1100" b="1" dirty="0" smtClean="0">
                <a:solidFill>
                  <a:srgbClr val="000000"/>
                </a:solidFill>
                <a:latin typeface="Consolas"/>
              </a:rPr>
              <a:t>   </a:t>
            </a:r>
            <a:r>
              <a:rPr lang="en-GB" sz="1100" b="1" dirty="0" smtClean="0">
                <a:solidFill>
                  <a:srgbClr val="3F7F5F"/>
                </a:solidFill>
                <a:latin typeface="Consolas"/>
              </a:rPr>
              <a:t>//</a:t>
            </a:r>
            <a:r>
              <a:rPr lang="en-GB" sz="1100" b="1" dirty="0">
                <a:solidFill>
                  <a:srgbClr val="3F7F5F"/>
                </a:solidFill>
                <a:latin typeface="Consolas"/>
              </a:rPr>
              <a:t>login code</a:t>
            </a:r>
          </a:p>
          <a:p>
            <a:r>
              <a:rPr lang="en-GB" sz="1100" b="1" dirty="0">
                <a:solidFill>
                  <a:srgbClr val="000000"/>
                </a:solidFill>
                <a:latin typeface="Consolas"/>
              </a:rPr>
              <a:t>     </a:t>
            </a:r>
            <a:r>
              <a:rPr lang="en-GB" sz="1100" b="1" dirty="0" err="1">
                <a:solidFill>
                  <a:srgbClr val="000000"/>
                </a:solidFill>
                <a:latin typeface="Consolas"/>
              </a:rPr>
              <a:t>assertNotNull</a:t>
            </a:r>
            <a:r>
              <a:rPr lang="en-GB" sz="1100" b="1" dirty="0">
                <a:solidFill>
                  <a:srgbClr val="000000"/>
                </a:solidFill>
                <a:latin typeface="Consolas"/>
              </a:rPr>
              <a:t>(</a:t>
            </a:r>
            <a:r>
              <a:rPr lang="en-GB" sz="1100" b="1" dirty="0">
                <a:solidFill>
                  <a:srgbClr val="0000C0"/>
                </a:solidFill>
                <a:latin typeface="Consolas"/>
              </a:rPr>
              <a:t>element</a:t>
            </a:r>
            <a:r>
              <a:rPr lang="en-GB" sz="1100" b="1" dirty="0">
                <a:solidFill>
                  <a:srgbClr val="000000"/>
                </a:solidFill>
                <a:latin typeface="Consolas"/>
              </a:rPr>
              <a:t>);</a:t>
            </a:r>
          </a:p>
          <a:p>
            <a:r>
              <a:rPr lang="en-GB" sz="1100" b="1" dirty="0">
                <a:solidFill>
                  <a:srgbClr val="000000"/>
                </a:solidFill>
                <a:latin typeface="Consolas"/>
              </a:rPr>
              <a:t>     </a:t>
            </a:r>
            <a:r>
              <a:rPr lang="en-GB" sz="1100" b="1" dirty="0" err="1">
                <a:solidFill>
                  <a:srgbClr val="000000"/>
                </a:solidFill>
                <a:latin typeface="Consolas"/>
              </a:rPr>
              <a:t>System.</a:t>
            </a:r>
            <a:r>
              <a:rPr lang="en-GB" sz="1100" b="1" i="1" dirty="0" err="1">
                <a:solidFill>
                  <a:srgbClr val="0000C0"/>
                </a:solidFill>
                <a:latin typeface="Consolas"/>
              </a:rPr>
              <a:t>out</a:t>
            </a:r>
            <a:r>
              <a:rPr lang="en-GB" sz="1100" b="1" i="1" dirty="0" err="1">
                <a:solidFill>
                  <a:srgbClr val="000000"/>
                </a:solidFill>
                <a:latin typeface="Consolas"/>
              </a:rPr>
              <a:t>.println</a:t>
            </a:r>
            <a:r>
              <a:rPr lang="en-GB" sz="1100" b="1" i="1" dirty="0">
                <a:solidFill>
                  <a:srgbClr val="000000"/>
                </a:solidFill>
                <a:latin typeface="Consolas"/>
              </a:rPr>
              <a:t>(</a:t>
            </a:r>
            <a:r>
              <a:rPr lang="en-GB" sz="1100" b="1" i="1" dirty="0">
                <a:solidFill>
                  <a:srgbClr val="2A00FF"/>
                </a:solidFill>
                <a:latin typeface="Consolas"/>
              </a:rPr>
              <a:t>"Ending test "</a:t>
            </a:r>
            <a:r>
              <a:rPr lang="en-GB" sz="1100" b="1" i="1" dirty="0">
                <a:solidFill>
                  <a:srgbClr val="000000"/>
                </a:solidFill>
                <a:latin typeface="Consolas"/>
              </a:rPr>
              <a:t> + </a:t>
            </a:r>
            <a:r>
              <a:rPr lang="en-GB" sz="1100" b="1" i="1" dirty="0">
                <a:solidFill>
                  <a:srgbClr val="7F0055"/>
                </a:solidFill>
                <a:latin typeface="Consolas"/>
              </a:rPr>
              <a:t>new</a:t>
            </a:r>
            <a:r>
              <a:rPr lang="en-GB" sz="1100" b="1" i="1" dirty="0">
                <a:solidFill>
                  <a:srgbClr val="000000"/>
                </a:solidFill>
                <a:latin typeface="Consolas"/>
              </a:rPr>
              <a:t> Object(){}.</a:t>
            </a:r>
            <a:r>
              <a:rPr lang="en-GB" sz="1100" b="1" i="1" dirty="0" err="1">
                <a:solidFill>
                  <a:srgbClr val="000000"/>
                </a:solidFill>
                <a:latin typeface="Consolas"/>
              </a:rPr>
              <a:t>getClass</a:t>
            </a:r>
            <a:r>
              <a:rPr lang="en-GB" sz="1100" b="1" i="1" dirty="0">
                <a:solidFill>
                  <a:srgbClr val="000000"/>
                </a:solidFill>
                <a:latin typeface="Consolas"/>
              </a:rPr>
              <a:t>().</a:t>
            </a:r>
            <a:r>
              <a:rPr lang="en-GB" sz="1100" b="1" i="1" dirty="0" err="1">
                <a:solidFill>
                  <a:srgbClr val="000000"/>
                </a:solidFill>
                <a:latin typeface="Consolas"/>
              </a:rPr>
              <a:t>getEnclosingMethod</a:t>
            </a:r>
            <a:r>
              <a:rPr lang="en-GB" sz="1100" b="1" i="1" dirty="0">
                <a:solidFill>
                  <a:srgbClr val="000000"/>
                </a:solidFill>
                <a:latin typeface="Consolas"/>
              </a:rPr>
              <a:t>().</a:t>
            </a:r>
            <a:r>
              <a:rPr lang="en-GB" sz="1100" b="1" i="1" dirty="0" err="1">
                <a:solidFill>
                  <a:srgbClr val="000000"/>
                </a:solidFill>
                <a:latin typeface="Consolas"/>
              </a:rPr>
              <a:t>getName</a:t>
            </a:r>
            <a:r>
              <a:rPr lang="en-GB" sz="1100" b="1" i="1" dirty="0">
                <a:solidFill>
                  <a:srgbClr val="000000"/>
                </a:solidFill>
                <a:latin typeface="Consolas"/>
              </a:rPr>
              <a:t>());</a:t>
            </a:r>
          </a:p>
          <a:p>
            <a:r>
              <a:rPr lang="en-GB" sz="1100" b="1" dirty="0">
                <a:solidFill>
                  <a:srgbClr val="000000"/>
                </a:solidFill>
                <a:latin typeface="Consolas"/>
              </a:rPr>
              <a:t> }</a:t>
            </a:r>
          </a:p>
          <a:p>
            <a:endParaRPr lang="en-GB" sz="1100" b="1" dirty="0">
              <a:latin typeface="Consolas"/>
            </a:endParaRPr>
          </a:p>
          <a:p>
            <a:r>
              <a:rPr lang="en-GB" sz="1100" b="1" dirty="0">
                <a:solidFill>
                  <a:srgbClr val="000000"/>
                </a:solidFill>
                <a:latin typeface="Consolas"/>
              </a:rPr>
              <a:t> </a:t>
            </a:r>
            <a:r>
              <a:rPr lang="en-GB" sz="1100" b="1" dirty="0">
                <a:solidFill>
                  <a:srgbClr val="646464"/>
                </a:solidFill>
                <a:latin typeface="Consolas"/>
              </a:rPr>
              <a:t>@</a:t>
            </a:r>
            <a:r>
              <a:rPr lang="en-GB" sz="1100" b="1" dirty="0" err="1">
                <a:solidFill>
                  <a:srgbClr val="000000"/>
                </a:solidFill>
                <a:latin typeface="Consolas"/>
              </a:rPr>
              <a:t>AfterClass</a:t>
            </a:r>
            <a:endParaRPr lang="en-GB" sz="1100" b="1" dirty="0">
              <a:solidFill>
                <a:srgbClr val="000000"/>
              </a:solidFill>
              <a:latin typeface="Consolas"/>
            </a:endParaRPr>
          </a:p>
          <a:p>
            <a:r>
              <a:rPr lang="en-GB" sz="1100" b="1" dirty="0">
                <a:solidFill>
                  <a:srgbClr val="000000"/>
                </a:solidFill>
                <a:latin typeface="Consolas"/>
              </a:rPr>
              <a:t> </a:t>
            </a:r>
            <a:r>
              <a:rPr lang="en-GB" sz="1100" b="1" dirty="0">
                <a:solidFill>
                  <a:srgbClr val="7F0055"/>
                </a:solidFill>
                <a:latin typeface="Consolas"/>
              </a:rPr>
              <a:t>public</a:t>
            </a:r>
            <a:r>
              <a:rPr lang="en-GB" sz="1100" b="1" dirty="0">
                <a:solidFill>
                  <a:srgbClr val="000000"/>
                </a:solidFill>
                <a:latin typeface="Consolas"/>
              </a:rPr>
              <a:t> </a:t>
            </a:r>
            <a:r>
              <a:rPr lang="en-GB" sz="1100" b="1" dirty="0">
                <a:solidFill>
                  <a:srgbClr val="7F0055"/>
                </a:solidFill>
                <a:latin typeface="Consolas"/>
              </a:rPr>
              <a:t>static</a:t>
            </a:r>
            <a:r>
              <a:rPr lang="en-GB" sz="1100" b="1" dirty="0">
                <a:solidFill>
                  <a:srgbClr val="000000"/>
                </a:solidFill>
                <a:latin typeface="Consolas"/>
              </a:rPr>
              <a:t> </a:t>
            </a:r>
            <a:r>
              <a:rPr lang="en-GB" sz="1100" b="1" dirty="0">
                <a:solidFill>
                  <a:srgbClr val="7F0055"/>
                </a:solidFill>
                <a:latin typeface="Consolas"/>
              </a:rPr>
              <a:t>void</a:t>
            </a:r>
            <a:r>
              <a:rPr lang="en-GB" sz="1100" b="1" dirty="0">
                <a:solidFill>
                  <a:srgbClr val="000000"/>
                </a:solidFill>
                <a:latin typeface="Consolas"/>
              </a:rPr>
              <a:t> </a:t>
            </a:r>
            <a:r>
              <a:rPr lang="en-GB" sz="1100" b="1" dirty="0" err="1">
                <a:solidFill>
                  <a:srgbClr val="000000"/>
                </a:solidFill>
                <a:latin typeface="Consolas"/>
              </a:rPr>
              <a:t>closeBrowser</a:t>
            </a:r>
            <a:r>
              <a:rPr lang="en-GB" sz="1100" b="1" dirty="0">
                <a:solidFill>
                  <a:srgbClr val="000000"/>
                </a:solidFill>
                <a:latin typeface="Consolas"/>
              </a:rPr>
              <a:t>(){</a:t>
            </a:r>
          </a:p>
          <a:p>
            <a:r>
              <a:rPr lang="en-GB" sz="1100" b="1" dirty="0">
                <a:solidFill>
                  <a:srgbClr val="000000"/>
                </a:solidFill>
                <a:latin typeface="Consolas"/>
              </a:rPr>
              <a:t> </a:t>
            </a:r>
            <a:r>
              <a:rPr lang="en-GB" sz="1100" b="1" i="1" dirty="0" err="1">
                <a:solidFill>
                  <a:srgbClr val="0000C0"/>
                </a:solidFill>
                <a:latin typeface="Consolas"/>
              </a:rPr>
              <a:t>driver</a:t>
            </a:r>
            <a:r>
              <a:rPr lang="en-GB" sz="1100" b="1" i="1" dirty="0" err="1">
                <a:solidFill>
                  <a:srgbClr val="000000"/>
                </a:solidFill>
                <a:latin typeface="Consolas"/>
              </a:rPr>
              <a:t>.quit</a:t>
            </a:r>
            <a:r>
              <a:rPr lang="en-GB" sz="1100" b="1" i="1" dirty="0">
                <a:solidFill>
                  <a:srgbClr val="000000"/>
                </a:solidFill>
                <a:latin typeface="Consolas"/>
              </a:rPr>
              <a:t>();</a:t>
            </a:r>
          </a:p>
          <a:p>
            <a:r>
              <a:rPr lang="en-GB" sz="1100" b="1" dirty="0">
                <a:solidFill>
                  <a:srgbClr val="000000"/>
                </a:solidFill>
                <a:latin typeface="Consolas"/>
              </a:rPr>
              <a:t> }</a:t>
            </a:r>
            <a:endParaRPr lang="en-GB" sz="1100" b="1" dirty="0"/>
          </a:p>
        </p:txBody>
      </p:sp>
    </p:spTree>
    <p:extLst>
      <p:ext uri="{BB962C8B-B14F-4D97-AF65-F5344CB8AC3E}">
        <p14:creationId xmlns:p14="http://schemas.microsoft.com/office/powerpoint/2010/main" val="5555951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Create a Feature File that encompasses the following</a:t>
            </a:r>
          </a:p>
          <a:p>
            <a:endParaRPr lang="en-GB" dirty="0" smtClean="0"/>
          </a:p>
          <a:p>
            <a:r>
              <a:rPr lang="en-GB" b="1" dirty="0" smtClean="0"/>
              <a:t>Scenario 1</a:t>
            </a:r>
          </a:p>
          <a:p>
            <a:pPr lvl="1"/>
            <a:r>
              <a:rPr lang="en-GB" dirty="0" smtClean="0"/>
              <a:t>User loads the home page</a:t>
            </a:r>
          </a:p>
          <a:p>
            <a:pPr lvl="1"/>
            <a:r>
              <a:rPr lang="en-GB" dirty="0" smtClean="0"/>
              <a:t>User navigates to the login page</a:t>
            </a:r>
          </a:p>
          <a:p>
            <a:pPr lvl="1"/>
            <a:r>
              <a:rPr lang="en-GB" dirty="0" smtClean="0"/>
              <a:t>User enters their credentials</a:t>
            </a:r>
          </a:p>
          <a:p>
            <a:pPr lvl="1"/>
            <a:r>
              <a:rPr lang="en-GB" dirty="0" smtClean="0"/>
              <a:t>Login Successfully is displayed</a:t>
            </a:r>
          </a:p>
          <a:p>
            <a:r>
              <a:rPr lang="en-GB" b="1" dirty="0" smtClean="0"/>
              <a:t>Scenario 2</a:t>
            </a:r>
          </a:p>
          <a:p>
            <a:pPr lvl="1"/>
            <a:r>
              <a:rPr lang="en-GB" dirty="0" smtClean="0"/>
              <a:t>When the user logs out from the application</a:t>
            </a:r>
          </a:p>
          <a:p>
            <a:pPr lvl="1"/>
            <a:r>
              <a:rPr lang="en-GB" dirty="0" smtClean="0"/>
              <a:t>Logout successfully is displayed</a:t>
            </a:r>
          </a:p>
          <a:p>
            <a:pPr lvl="1"/>
            <a:endParaRPr lang="en-GB" dirty="0"/>
          </a:p>
        </p:txBody>
      </p:sp>
      <p:sp>
        <p:nvSpPr>
          <p:cNvPr id="3" name="Title 2"/>
          <p:cNvSpPr>
            <a:spLocks noGrp="1"/>
          </p:cNvSpPr>
          <p:nvPr>
            <p:ph type="title"/>
          </p:nvPr>
        </p:nvSpPr>
        <p:spPr/>
        <p:txBody>
          <a:bodyPr>
            <a:normAutofit fontScale="90000"/>
          </a:bodyPr>
          <a:lstStyle/>
          <a:p>
            <a:r>
              <a:rPr lang="en-GB" dirty="0" smtClean="0"/>
              <a:t>Exercise - Cucumber</a:t>
            </a:r>
            <a:endParaRPr lang="en-GB" dirty="0"/>
          </a:p>
        </p:txBody>
      </p:sp>
    </p:spTree>
    <p:extLst>
      <p:ext uri="{BB962C8B-B14F-4D97-AF65-F5344CB8AC3E}">
        <p14:creationId xmlns:p14="http://schemas.microsoft.com/office/powerpoint/2010/main" val="37572494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5341907" cy="4546800"/>
          </a:xfrm>
        </p:spPr>
        <p:txBody>
          <a:bodyPr/>
          <a:lstStyle/>
          <a:p>
            <a:r>
              <a:rPr lang="en-GB" dirty="0" smtClean="0"/>
              <a:t>A Test runner class is what Junit will look for as a starting point to your tests.</a:t>
            </a:r>
          </a:p>
          <a:p>
            <a:r>
              <a:rPr lang="en-GB" b="1" dirty="0" smtClean="0"/>
              <a:t>@</a:t>
            </a:r>
            <a:r>
              <a:rPr lang="en-GB" b="1" dirty="0" err="1" smtClean="0"/>
              <a:t>RunWith</a:t>
            </a:r>
            <a:r>
              <a:rPr lang="en-GB" b="1" dirty="0" smtClean="0"/>
              <a:t>(</a:t>
            </a:r>
            <a:r>
              <a:rPr lang="en-GB" b="1" dirty="0" err="1" smtClean="0"/>
              <a:t>Cucumber.Class</a:t>
            </a:r>
            <a:r>
              <a:rPr lang="en-GB" b="1" dirty="0" smtClean="0"/>
              <a:t>)</a:t>
            </a:r>
            <a:endParaRPr lang="en-GB" dirty="0" smtClean="0"/>
          </a:p>
          <a:p>
            <a:pPr lvl="1"/>
            <a:r>
              <a:rPr lang="en-GB" dirty="0" smtClean="0"/>
              <a:t>This tells Junit that we’ll be using Cucumber</a:t>
            </a:r>
          </a:p>
          <a:p>
            <a:r>
              <a:rPr lang="en-GB" b="1" dirty="0" smtClean="0"/>
              <a:t>@</a:t>
            </a:r>
            <a:r>
              <a:rPr lang="en-GB" b="1" dirty="0" err="1" smtClean="0"/>
              <a:t>CucumberOptions</a:t>
            </a:r>
            <a:endParaRPr lang="en-GB" dirty="0" smtClean="0"/>
          </a:p>
          <a:p>
            <a:pPr lvl="1"/>
            <a:r>
              <a:rPr lang="en-GB" dirty="0" smtClean="0"/>
              <a:t>This tells cucumber where to look for the feature files</a:t>
            </a:r>
          </a:p>
          <a:p>
            <a:endParaRPr lang="en-GB" dirty="0"/>
          </a:p>
        </p:txBody>
      </p:sp>
      <p:sp>
        <p:nvSpPr>
          <p:cNvPr id="3" name="Title 2"/>
          <p:cNvSpPr>
            <a:spLocks noGrp="1"/>
          </p:cNvSpPr>
          <p:nvPr>
            <p:ph type="title"/>
          </p:nvPr>
        </p:nvSpPr>
        <p:spPr/>
        <p:txBody>
          <a:bodyPr>
            <a:normAutofit fontScale="90000"/>
          </a:bodyPr>
          <a:lstStyle/>
          <a:p>
            <a:r>
              <a:rPr lang="en-GB" dirty="0" smtClean="0"/>
              <a:t>JUnit – Creating a Test Runner class </a:t>
            </a:r>
            <a:endParaRPr lang="en-GB" dirty="0"/>
          </a:p>
        </p:txBody>
      </p:sp>
      <p:sp>
        <p:nvSpPr>
          <p:cNvPr id="4" name="Rectangle 3"/>
          <p:cNvSpPr/>
          <p:nvPr/>
        </p:nvSpPr>
        <p:spPr>
          <a:xfrm>
            <a:off x="7234990" y="2343768"/>
            <a:ext cx="3583807" cy="2554545"/>
          </a:xfrm>
          <a:prstGeom prst="rect">
            <a:avLst/>
          </a:prstGeom>
          <a:solidFill>
            <a:schemeClr val="bg2">
              <a:lumMod val="90000"/>
            </a:schemeClr>
          </a:solidFill>
        </p:spPr>
        <p:txBody>
          <a:bodyPr wrap="square">
            <a:spAutoFit/>
          </a:bodyPr>
          <a:lstStyle/>
          <a:p>
            <a:r>
              <a:rPr lang="en-GB" sz="1600" b="1" dirty="0">
                <a:solidFill>
                  <a:srgbClr val="000000"/>
                </a:solidFill>
                <a:latin typeface="inherit"/>
              </a:rPr>
              <a:t>@</a:t>
            </a:r>
            <a:r>
              <a:rPr lang="en-GB" sz="1600" b="1" dirty="0" err="1">
                <a:solidFill>
                  <a:srgbClr val="000000"/>
                </a:solidFill>
                <a:latin typeface="inherit"/>
              </a:rPr>
              <a:t>RunWith</a:t>
            </a:r>
            <a:r>
              <a:rPr lang="en-GB" sz="1600" b="1" dirty="0">
                <a:solidFill>
                  <a:srgbClr val="000000"/>
                </a:solidFill>
                <a:latin typeface="inherit"/>
              </a:rPr>
              <a:t>(</a:t>
            </a:r>
            <a:r>
              <a:rPr lang="en-GB" sz="1600" b="1" dirty="0" err="1">
                <a:solidFill>
                  <a:srgbClr val="000000"/>
                </a:solidFill>
                <a:latin typeface="inherit"/>
              </a:rPr>
              <a:t>Cucumber.</a:t>
            </a:r>
            <a:r>
              <a:rPr lang="en-GB" sz="1600" b="1" dirty="0" err="1">
                <a:solidFill>
                  <a:srgbClr val="800080"/>
                </a:solidFill>
                <a:latin typeface="inherit"/>
              </a:rPr>
              <a:t>class</a:t>
            </a:r>
            <a:r>
              <a:rPr lang="en-GB" sz="1600" b="1" dirty="0">
                <a:solidFill>
                  <a:srgbClr val="000000"/>
                </a:solidFill>
                <a:latin typeface="inherit"/>
              </a:rPr>
              <a:t>)</a:t>
            </a:r>
            <a:endParaRPr lang="en-GB" sz="1600" b="1" dirty="0">
              <a:solidFill>
                <a:srgbClr val="000000"/>
              </a:solidFill>
              <a:latin typeface="Monaco"/>
            </a:endParaRPr>
          </a:p>
          <a:p>
            <a:r>
              <a:rPr lang="en-GB" sz="1600" b="1" dirty="0">
                <a:solidFill>
                  <a:srgbClr val="000000"/>
                </a:solidFill>
                <a:latin typeface="inherit"/>
              </a:rPr>
              <a:t>@</a:t>
            </a:r>
            <a:r>
              <a:rPr lang="en-GB" sz="1600" b="1" dirty="0" err="1">
                <a:solidFill>
                  <a:srgbClr val="000000"/>
                </a:solidFill>
                <a:latin typeface="inherit"/>
              </a:rPr>
              <a:t>CucumberOptions</a:t>
            </a:r>
            <a:r>
              <a:rPr lang="en-GB" sz="1600" b="1" dirty="0">
                <a:solidFill>
                  <a:srgbClr val="000000"/>
                </a:solidFill>
                <a:latin typeface="inherit"/>
              </a:rPr>
              <a:t>(</a:t>
            </a:r>
            <a:endParaRPr lang="en-GB" sz="1600" b="1" dirty="0">
              <a:solidFill>
                <a:srgbClr val="000000"/>
              </a:solidFill>
              <a:latin typeface="Monaco"/>
            </a:endParaRPr>
          </a:p>
          <a:p>
            <a:r>
              <a:rPr lang="en-GB" sz="1600" b="1" dirty="0">
                <a:solidFill>
                  <a:srgbClr val="000000"/>
                </a:solidFill>
                <a:latin typeface="inherit"/>
              </a:rPr>
              <a:t>features</a:t>
            </a:r>
            <a:r>
              <a:rPr lang="en-GB" sz="1600" b="1" dirty="0">
                <a:solidFill>
                  <a:srgbClr val="006FE0"/>
                </a:solidFill>
                <a:latin typeface="inherit"/>
              </a:rPr>
              <a:t> </a:t>
            </a:r>
            <a:r>
              <a:rPr lang="en-GB" sz="1600" b="1" dirty="0">
                <a:solidFill>
                  <a:srgbClr val="000000"/>
                </a:solidFill>
                <a:latin typeface="inherit"/>
              </a:rPr>
              <a:t>=</a:t>
            </a:r>
            <a:r>
              <a:rPr lang="en-GB" sz="1600" b="1" dirty="0">
                <a:solidFill>
                  <a:srgbClr val="006FE0"/>
                </a:solidFill>
                <a:latin typeface="inherit"/>
              </a:rPr>
              <a:t> </a:t>
            </a:r>
            <a:r>
              <a:rPr lang="en-GB" sz="1600" b="1" dirty="0">
                <a:solidFill>
                  <a:srgbClr val="0828FB"/>
                </a:solidFill>
                <a:latin typeface="inherit"/>
              </a:rPr>
              <a:t>"Feature"</a:t>
            </a:r>
            <a:endParaRPr lang="en-GB" sz="1600" b="1" dirty="0">
              <a:solidFill>
                <a:srgbClr val="000000"/>
              </a:solidFill>
              <a:latin typeface="Monaco"/>
            </a:endParaRPr>
          </a:p>
          <a:p>
            <a:r>
              <a:rPr lang="en-GB" sz="1600" b="1" dirty="0">
                <a:solidFill>
                  <a:srgbClr val="000000"/>
                </a:solidFill>
                <a:latin typeface="inherit"/>
              </a:rPr>
              <a:t>,glue={</a:t>
            </a:r>
            <a:r>
              <a:rPr lang="en-GB" sz="1600" b="1" dirty="0">
                <a:solidFill>
                  <a:srgbClr val="0828FB"/>
                </a:solidFill>
                <a:latin typeface="inherit"/>
              </a:rPr>
              <a:t>"</a:t>
            </a:r>
            <a:r>
              <a:rPr lang="en-GB" sz="1600" b="1" dirty="0" err="1">
                <a:solidFill>
                  <a:srgbClr val="0828FB"/>
                </a:solidFill>
                <a:latin typeface="inherit"/>
              </a:rPr>
              <a:t>stepDefinition</a:t>
            </a:r>
            <a:r>
              <a:rPr lang="en-GB" sz="1600" b="1" dirty="0">
                <a:solidFill>
                  <a:srgbClr val="0828FB"/>
                </a:solidFill>
                <a:latin typeface="inherit"/>
              </a:rPr>
              <a:t>"</a:t>
            </a:r>
            <a:r>
              <a:rPr lang="en-GB" sz="1600" b="1" dirty="0">
                <a:solidFill>
                  <a:srgbClr val="000000"/>
                </a:solidFill>
                <a:latin typeface="inherit"/>
              </a:rPr>
              <a:t>}</a:t>
            </a:r>
            <a:endParaRPr lang="en-GB" sz="1600" b="1" dirty="0">
              <a:solidFill>
                <a:srgbClr val="000000"/>
              </a:solidFill>
              <a:latin typeface="Monaco"/>
            </a:endParaRPr>
          </a:p>
          <a:p>
            <a:r>
              <a:rPr lang="en-GB" sz="1600" b="1" dirty="0">
                <a:solidFill>
                  <a:srgbClr val="000000"/>
                </a:solidFill>
                <a:latin typeface="inherit"/>
              </a:rPr>
              <a:t>)</a:t>
            </a:r>
            <a:endParaRPr lang="en-GB" sz="1600" b="1" dirty="0">
              <a:solidFill>
                <a:srgbClr val="000000"/>
              </a:solidFill>
              <a:latin typeface="Monaco"/>
            </a:endParaRPr>
          </a:p>
          <a:p>
            <a:r>
              <a:rPr lang="en-GB" sz="1600" b="1" dirty="0">
                <a:solidFill>
                  <a:srgbClr val="000000"/>
                </a:solidFill>
                <a:latin typeface="Monaco"/>
              </a:rPr>
              <a:t> </a:t>
            </a:r>
          </a:p>
          <a:p>
            <a:r>
              <a:rPr lang="en-GB" sz="1600" b="1" dirty="0">
                <a:solidFill>
                  <a:srgbClr val="800080"/>
                </a:solidFill>
                <a:latin typeface="inherit"/>
              </a:rPr>
              <a:t>public</a:t>
            </a:r>
            <a:r>
              <a:rPr lang="en-GB" sz="1600" b="1" dirty="0">
                <a:solidFill>
                  <a:srgbClr val="006FE0"/>
                </a:solidFill>
                <a:latin typeface="inherit"/>
              </a:rPr>
              <a:t> </a:t>
            </a:r>
            <a:r>
              <a:rPr lang="en-GB" sz="1600" b="1" dirty="0">
                <a:solidFill>
                  <a:srgbClr val="800080"/>
                </a:solidFill>
                <a:latin typeface="inherit"/>
              </a:rPr>
              <a:t>class</a:t>
            </a:r>
            <a:r>
              <a:rPr lang="en-GB" sz="1600" b="1" dirty="0">
                <a:solidFill>
                  <a:srgbClr val="006FE0"/>
                </a:solidFill>
                <a:latin typeface="inherit"/>
              </a:rPr>
              <a:t> </a:t>
            </a:r>
            <a:r>
              <a:rPr lang="en-GB" sz="1600" b="1" dirty="0" err="1">
                <a:solidFill>
                  <a:srgbClr val="000000"/>
                </a:solidFill>
                <a:latin typeface="inherit"/>
              </a:rPr>
              <a:t>TestRunner</a:t>
            </a:r>
            <a:r>
              <a:rPr lang="en-GB" sz="1600" b="1" dirty="0">
                <a:solidFill>
                  <a:srgbClr val="006FE0"/>
                </a:solidFill>
                <a:latin typeface="inherit"/>
              </a:rPr>
              <a:t> </a:t>
            </a:r>
            <a:r>
              <a:rPr lang="en-GB" sz="1600" b="1" dirty="0" smtClean="0">
                <a:solidFill>
                  <a:srgbClr val="000000"/>
                </a:solidFill>
                <a:latin typeface="inherit"/>
              </a:rPr>
              <a:t>{</a:t>
            </a:r>
          </a:p>
          <a:p>
            <a:endParaRPr lang="en-GB" sz="1600" b="1" dirty="0" smtClean="0">
              <a:solidFill>
                <a:srgbClr val="000000"/>
              </a:solidFill>
              <a:latin typeface="inherit"/>
            </a:endParaRPr>
          </a:p>
          <a:p>
            <a:r>
              <a:rPr lang="en-GB" sz="1600" b="1" dirty="0">
                <a:solidFill>
                  <a:srgbClr val="000000"/>
                </a:solidFill>
                <a:latin typeface="inherit"/>
              </a:rPr>
              <a:t>}</a:t>
            </a:r>
            <a:endParaRPr lang="en-GB" sz="1600" b="1" dirty="0">
              <a:solidFill>
                <a:srgbClr val="000000"/>
              </a:solidFill>
              <a:latin typeface="Monaco"/>
            </a:endParaRPr>
          </a:p>
          <a:p>
            <a:r>
              <a:rPr lang="en-GB" sz="1600" b="1" dirty="0">
                <a:solidFill>
                  <a:srgbClr val="000000"/>
                </a:solidFill>
                <a:latin typeface="Monaco"/>
              </a:rPr>
              <a:t> </a:t>
            </a:r>
            <a:endParaRPr lang="en-GB" sz="1600" b="1" i="0" dirty="0">
              <a:solidFill>
                <a:srgbClr val="000000"/>
              </a:solidFill>
              <a:effectLst/>
              <a:latin typeface="Monaco"/>
            </a:endParaRPr>
          </a:p>
        </p:txBody>
      </p:sp>
    </p:spTree>
    <p:extLst>
      <p:ext uri="{BB962C8B-B14F-4D97-AF65-F5344CB8AC3E}">
        <p14:creationId xmlns:p14="http://schemas.microsoft.com/office/powerpoint/2010/main" val="39186835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5418909" cy="4546800"/>
          </a:xfrm>
        </p:spPr>
        <p:txBody>
          <a:bodyPr/>
          <a:lstStyle/>
          <a:p>
            <a:r>
              <a:rPr lang="en-GB" dirty="0" smtClean="0"/>
              <a:t>A Step Definition is a small piece of code with a </a:t>
            </a:r>
            <a:r>
              <a:rPr lang="en-GB" b="1" dirty="0" smtClean="0"/>
              <a:t>pattern</a:t>
            </a:r>
            <a:r>
              <a:rPr lang="en-GB" dirty="0" smtClean="0"/>
              <a:t> attached to it.</a:t>
            </a:r>
          </a:p>
          <a:p>
            <a:r>
              <a:rPr lang="en-GB" dirty="0" smtClean="0"/>
              <a:t>In the context of </a:t>
            </a:r>
            <a:r>
              <a:rPr lang="en-GB" b="1" dirty="0" smtClean="0"/>
              <a:t>Java</a:t>
            </a:r>
            <a:r>
              <a:rPr lang="en-GB" dirty="0" smtClean="0"/>
              <a:t>, A step definition is a method in a class with an annotation above it.</a:t>
            </a:r>
          </a:p>
          <a:p>
            <a:r>
              <a:rPr lang="en-GB" dirty="0" smtClean="0"/>
              <a:t>This annotation links the java method to the certain Gherkin Step.</a:t>
            </a:r>
          </a:p>
          <a:p>
            <a:r>
              <a:rPr lang="en-GB" dirty="0" smtClean="0"/>
              <a:t>Cucumber finds the step definition file with the help of the </a:t>
            </a:r>
            <a:r>
              <a:rPr lang="en-GB" b="1" dirty="0" smtClean="0"/>
              <a:t>Glue</a:t>
            </a:r>
            <a:r>
              <a:rPr lang="en-GB" dirty="0" smtClean="0"/>
              <a:t> in </a:t>
            </a:r>
            <a:r>
              <a:rPr lang="en-GB" b="1" dirty="0" err="1" smtClean="0"/>
              <a:t>CucumberOptions</a:t>
            </a:r>
            <a:endParaRPr lang="en-GB" dirty="0" smtClean="0"/>
          </a:p>
          <a:p>
            <a:r>
              <a:rPr lang="en-GB" dirty="0" smtClean="0"/>
              <a:t>Your steps will be located in the console output of your </a:t>
            </a:r>
            <a:r>
              <a:rPr lang="en-GB" b="1" dirty="0" smtClean="0"/>
              <a:t>Feature/</a:t>
            </a:r>
            <a:r>
              <a:rPr lang="en-GB" b="1" dirty="0" err="1" smtClean="0"/>
              <a:t>TestRunner</a:t>
            </a:r>
            <a:r>
              <a:rPr lang="en-GB" dirty="0" smtClean="0"/>
              <a:t> program</a:t>
            </a:r>
            <a:endParaRPr lang="en-GB" b="1" dirty="0" smtClean="0"/>
          </a:p>
          <a:p>
            <a:pPr lvl="1"/>
            <a:r>
              <a:rPr lang="en-GB" smtClean="0"/>
              <a:t>Recommended </a:t>
            </a:r>
            <a:r>
              <a:rPr lang="en-GB" dirty="0" smtClean="0"/>
              <a:t>as “missing” code</a:t>
            </a:r>
            <a:endParaRPr lang="en-GB" dirty="0"/>
          </a:p>
        </p:txBody>
      </p:sp>
      <p:sp>
        <p:nvSpPr>
          <p:cNvPr id="3" name="Title 2"/>
          <p:cNvSpPr>
            <a:spLocks noGrp="1"/>
          </p:cNvSpPr>
          <p:nvPr>
            <p:ph type="title"/>
          </p:nvPr>
        </p:nvSpPr>
        <p:spPr/>
        <p:txBody>
          <a:bodyPr>
            <a:normAutofit fontScale="90000"/>
          </a:bodyPr>
          <a:lstStyle/>
          <a:p>
            <a:r>
              <a:rPr lang="en-GB" dirty="0" smtClean="0"/>
              <a:t>JUnit/Cucumber – Step Definition</a:t>
            </a:r>
            <a:endParaRPr lang="en-GB"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9323" y="2811078"/>
            <a:ext cx="5928626" cy="1765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51681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Cucumber allows tests to be made really quickly.</a:t>
            </a:r>
          </a:p>
          <a:p>
            <a:r>
              <a:rPr lang="en-GB" dirty="0" smtClean="0"/>
              <a:t>However Cucumber is made to test </a:t>
            </a:r>
            <a:r>
              <a:rPr lang="en-GB" b="1" dirty="0" smtClean="0"/>
              <a:t>features.</a:t>
            </a:r>
            <a:endParaRPr lang="en-GB" dirty="0" smtClean="0"/>
          </a:p>
          <a:p>
            <a:r>
              <a:rPr lang="en-GB" dirty="0" smtClean="0"/>
              <a:t>Selenium is an Integration test tool, creating Automated Tests using the </a:t>
            </a:r>
            <a:r>
              <a:rPr lang="en-GB" b="1" dirty="0" smtClean="0"/>
              <a:t>GUI</a:t>
            </a:r>
          </a:p>
          <a:p>
            <a:r>
              <a:rPr lang="en-GB" b="1" dirty="0" smtClean="0"/>
              <a:t>GUI </a:t>
            </a:r>
            <a:r>
              <a:rPr lang="en-GB" dirty="0" smtClean="0"/>
              <a:t>testing should only be reserved for checking </a:t>
            </a:r>
            <a:r>
              <a:rPr lang="en-GB" i="1" dirty="0" smtClean="0"/>
              <a:t>user flows </a:t>
            </a:r>
            <a:r>
              <a:rPr lang="en-GB" dirty="0" smtClean="0"/>
              <a:t>through an application</a:t>
            </a:r>
          </a:p>
          <a:p>
            <a:pPr lvl="1"/>
            <a:r>
              <a:rPr lang="en-GB" dirty="0" smtClean="0"/>
              <a:t>or end to end tests.</a:t>
            </a:r>
          </a:p>
          <a:p>
            <a:endParaRPr lang="en-GB" dirty="0" smtClean="0"/>
          </a:p>
          <a:p>
            <a:endParaRPr lang="en-GB" dirty="0"/>
          </a:p>
        </p:txBody>
      </p:sp>
      <p:sp>
        <p:nvSpPr>
          <p:cNvPr id="3" name="Title 2"/>
          <p:cNvSpPr>
            <a:spLocks noGrp="1"/>
          </p:cNvSpPr>
          <p:nvPr>
            <p:ph type="title"/>
          </p:nvPr>
        </p:nvSpPr>
        <p:spPr/>
        <p:txBody>
          <a:bodyPr>
            <a:normAutofit fontScale="90000"/>
          </a:bodyPr>
          <a:lstStyle/>
          <a:p>
            <a:r>
              <a:rPr lang="en-GB" dirty="0" smtClean="0"/>
              <a:t>Cucumber/JUnit</a:t>
            </a:r>
            <a:endParaRPr lang="en-GB" dirty="0"/>
          </a:p>
        </p:txBody>
      </p:sp>
    </p:spTree>
    <p:extLst>
      <p:ext uri="{BB962C8B-B14F-4D97-AF65-F5344CB8AC3E}">
        <p14:creationId xmlns:p14="http://schemas.microsoft.com/office/powerpoint/2010/main" val="1206078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3999" y="1929600"/>
            <a:ext cx="11569453" cy="4546800"/>
          </a:xfrm>
        </p:spPr>
        <p:txBody>
          <a:bodyPr/>
          <a:lstStyle/>
          <a:p>
            <a:r>
              <a:rPr lang="en-GB" dirty="0" smtClean="0"/>
              <a:t>Wait is an interface provided by selenium that allows you to do X until something becomes true.</a:t>
            </a:r>
          </a:p>
          <a:p>
            <a:r>
              <a:rPr lang="en-GB" dirty="0" smtClean="0"/>
              <a:t>This is useful for element that take a long time to load. Or if an element changes state.</a:t>
            </a:r>
            <a:endParaRPr lang="en-GB" dirty="0"/>
          </a:p>
          <a:p>
            <a:r>
              <a:rPr lang="en-GB" dirty="0" smtClean="0"/>
              <a:t>This is called a </a:t>
            </a:r>
            <a:r>
              <a:rPr lang="en-GB" b="1" dirty="0" err="1" smtClean="0"/>
              <a:t>ExplicitWait</a:t>
            </a:r>
            <a:endParaRPr lang="en-GB" dirty="0" smtClean="0"/>
          </a:p>
          <a:p>
            <a:r>
              <a:rPr lang="en-GB" dirty="0" smtClean="0"/>
              <a:t>When </a:t>
            </a:r>
            <a:r>
              <a:rPr lang="en-GB" dirty="0"/>
              <a:t>creating a wait you provide it </a:t>
            </a:r>
            <a:r>
              <a:rPr lang="en-GB" dirty="0" smtClean="0"/>
              <a:t>with:</a:t>
            </a:r>
          </a:p>
          <a:p>
            <a:pPr lvl="1"/>
            <a:r>
              <a:rPr lang="en-GB" dirty="0" smtClean="0"/>
              <a:t>The driver</a:t>
            </a:r>
          </a:p>
          <a:p>
            <a:pPr lvl="1"/>
            <a:r>
              <a:rPr lang="en-GB" dirty="0" smtClean="0"/>
              <a:t>The timeout period </a:t>
            </a:r>
          </a:p>
          <a:p>
            <a:r>
              <a:rPr lang="en-GB" dirty="0" smtClean="0"/>
              <a:t>As well as stating when it should run </a:t>
            </a:r>
            <a:r>
              <a:rPr lang="en-GB" b="1" dirty="0" smtClean="0"/>
              <a:t>until.</a:t>
            </a:r>
            <a:endParaRPr lang="en-GB" dirty="0" smtClean="0"/>
          </a:p>
          <a:p>
            <a:endParaRPr lang="en-GB" dirty="0"/>
          </a:p>
        </p:txBody>
      </p:sp>
      <p:sp>
        <p:nvSpPr>
          <p:cNvPr id="3" name="Title 2"/>
          <p:cNvSpPr>
            <a:spLocks noGrp="1"/>
          </p:cNvSpPr>
          <p:nvPr>
            <p:ph type="title"/>
          </p:nvPr>
        </p:nvSpPr>
        <p:spPr/>
        <p:txBody>
          <a:bodyPr>
            <a:normAutofit fontScale="90000"/>
          </a:bodyPr>
          <a:lstStyle/>
          <a:p>
            <a:r>
              <a:rPr lang="en-GB" dirty="0" err="1" smtClean="0"/>
              <a:t>ExplicitWait</a:t>
            </a:r>
            <a:r>
              <a:rPr lang="en-GB" dirty="0" smtClean="0"/>
              <a:t>/</a:t>
            </a:r>
            <a:r>
              <a:rPr lang="en-GB" dirty="0" err="1" smtClean="0"/>
              <a:t>WebDriverWait</a:t>
            </a:r>
            <a:endParaRPr lang="en-GB" dirty="0"/>
          </a:p>
        </p:txBody>
      </p:sp>
      <p:sp>
        <p:nvSpPr>
          <p:cNvPr id="4" name="Rectangle 1"/>
          <p:cNvSpPr>
            <a:spLocks noChangeArrowheads="1"/>
          </p:cNvSpPr>
          <p:nvPr/>
        </p:nvSpPr>
        <p:spPr bwMode="auto">
          <a:xfrm>
            <a:off x="886571" y="4830827"/>
            <a:ext cx="10189834" cy="1231106"/>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WebDriver</a:t>
            </a:r>
            <a:r>
              <a:rPr kumimoji="0" lang="en-US" altLang="en-US" sz="20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 driver = </a:t>
            </a:r>
            <a:r>
              <a:rPr kumimoji="0" lang="en-US" altLang="en-US" sz="2000" b="0" i="0" u="none" strike="noStrike" cap="none" normalizeH="0" baseline="0" dirty="0" smtClean="0">
                <a:ln>
                  <a:noFill/>
                </a:ln>
                <a:solidFill>
                  <a:srgbClr val="101094"/>
                </a:solidFill>
                <a:effectLst/>
                <a:latin typeface="Consolas" panose="020B0609020204030204" pitchFamily="49" charset="0"/>
                <a:cs typeface="Consolas" panose="020B0609020204030204" pitchFamily="49" charset="0"/>
              </a:rPr>
              <a:t>new</a:t>
            </a:r>
            <a:r>
              <a:rPr kumimoji="0" lang="en-US" altLang="en-US" sz="20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FirefoxDriver</a:t>
            </a:r>
            <a:r>
              <a:rPr kumimoji="0" lang="en-US" altLang="en-US" sz="20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303336"/>
                </a:solidFill>
                <a:effectLst/>
                <a:latin typeface="Consolas" panose="020B0609020204030204" pitchFamily="49" charset="0"/>
                <a:cs typeface="Consolas" panose="020B0609020204030204" pitchFamily="49" charset="0"/>
              </a:rPr>
              <a:t>driver.</a:t>
            </a:r>
            <a:r>
              <a:rPr kumimoji="0" lang="en-US" altLang="en-US" sz="2000" b="0" i="0" u="none" strike="noStrike" cap="none" normalizeH="0" baseline="0" dirty="0" err="1" smtClean="0">
                <a:ln>
                  <a:noFill/>
                </a:ln>
                <a:solidFill>
                  <a:srgbClr val="101094"/>
                </a:solidFill>
                <a:effectLst/>
                <a:latin typeface="Consolas" panose="020B0609020204030204" pitchFamily="49" charset="0"/>
                <a:cs typeface="Consolas" panose="020B0609020204030204" pitchFamily="49" charset="0"/>
              </a:rPr>
              <a:t>get</a:t>
            </a:r>
            <a:r>
              <a:rPr kumimoji="0" lang="en-US" altLang="en-US" sz="20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7D2727"/>
                </a:solidFill>
                <a:effectLst/>
                <a:latin typeface="Consolas" panose="020B0609020204030204" pitchFamily="49" charset="0"/>
                <a:cs typeface="Consolas" panose="020B0609020204030204" pitchFamily="49" charset="0"/>
              </a:rPr>
              <a:t>"http://exampleURL"</a:t>
            </a:r>
            <a:r>
              <a:rPr kumimoji="0" lang="en-US" altLang="en-US" sz="20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WebElement</a:t>
            </a:r>
            <a:r>
              <a:rPr kumimoji="0" lang="en-US" altLang="en-US" sz="20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smtClean="0">
                <a:ln>
                  <a:noFill/>
                </a:ln>
                <a:solidFill>
                  <a:srgbClr val="303336"/>
                </a:solidFill>
                <a:effectLst/>
                <a:latin typeface="Consolas" panose="020B0609020204030204" pitchFamily="49" charset="0"/>
                <a:cs typeface="Consolas" panose="020B0609020204030204" pitchFamily="49" charset="0"/>
              </a:rPr>
              <a:t>myDynamicElement</a:t>
            </a:r>
            <a:r>
              <a:rPr kumimoji="0" lang="en-US" altLang="en-US" sz="20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 = (</a:t>
            </a:r>
            <a:r>
              <a:rPr kumimoji="0" lang="en-US" altLang="en-US" sz="2000" b="0" i="0" u="none" strike="noStrike" cap="none" normalizeH="0" baseline="0" dirty="0" smtClean="0">
                <a:ln>
                  <a:noFill/>
                </a:ln>
                <a:solidFill>
                  <a:srgbClr val="101094"/>
                </a:solidFill>
                <a:effectLst/>
                <a:latin typeface="Consolas" panose="020B0609020204030204" pitchFamily="49" charset="0"/>
                <a:cs typeface="Consolas" panose="020B0609020204030204" pitchFamily="49" charset="0"/>
              </a:rPr>
              <a:t>new</a:t>
            </a:r>
            <a:r>
              <a:rPr kumimoji="0" lang="en-US" altLang="en-US" sz="20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WebDriverWait</a:t>
            </a:r>
            <a:r>
              <a:rPr kumimoji="0" lang="en-US" altLang="en-US" sz="20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(driver, </a:t>
            </a:r>
            <a:r>
              <a:rPr kumimoji="0" lang="en-US" altLang="en-US" sz="2000" b="0" i="0" u="none" strike="noStrike" cap="none" normalizeH="0" baseline="0" dirty="0" smtClean="0">
                <a:ln>
                  <a:noFill/>
                </a:ln>
                <a:solidFill>
                  <a:srgbClr val="7D2727"/>
                </a:solidFill>
                <a:effectLst/>
                <a:latin typeface="Consolas" panose="020B0609020204030204" pitchFamily="49" charset="0"/>
                <a:cs typeface="Consolas" panose="020B0609020204030204" pitchFamily="49" charset="0"/>
              </a:rPr>
              <a:t>10</a:t>
            </a:r>
            <a:r>
              <a:rPr kumimoji="0" lang="en-US" altLang="en-US" sz="20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101094"/>
                </a:solidFill>
                <a:effectLst/>
                <a:latin typeface="Consolas" panose="020B0609020204030204" pitchFamily="49" charset="0"/>
                <a:cs typeface="Consolas" panose="020B0609020204030204" pitchFamily="49" charset="0"/>
              </a:rPr>
              <a:t>until</a:t>
            </a:r>
            <a:r>
              <a:rPr kumimoji="0" lang="en-US" altLang="en-US" sz="20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ExpectedConditions</a:t>
            </a:r>
            <a:r>
              <a:rPr kumimoji="0" lang="en-US" altLang="en-US" sz="2000" b="0" i="0" u="none" strike="noStrike" cap="none" normalizeH="0" baseline="0" dirty="0" err="1" smtClean="0">
                <a:ln>
                  <a:noFill/>
                </a:ln>
                <a:solidFill>
                  <a:srgbClr val="303336"/>
                </a:solidFill>
                <a:effectLst/>
                <a:latin typeface="Consolas" panose="020B0609020204030204" pitchFamily="49" charset="0"/>
                <a:cs typeface="Consolas" panose="020B0609020204030204" pitchFamily="49" charset="0"/>
              </a:rPr>
              <a:t>.presenceOfElementLocated</a:t>
            </a:r>
            <a:r>
              <a:rPr kumimoji="0" lang="en-US" altLang="en-US" sz="20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By</a:t>
            </a:r>
            <a:r>
              <a:rPr kumimoji="0" lang="en-US" altLang="en-US" sz="20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.id(</a:t>
            </a:r>
            <a:r>
              <a:rPr kumimoji="0" lang="en-US" altLang="en-US" sz="2000" b="0" i="0" u="none" strike="noStrike" cap="none" normalizeH="0" baseline="0" dirty="0" smtClean="0">
                <a:ln>
                  <a:noFill/>
                </a:ln>
                <a:solidFill>
                  <a:srgbClr val="7D2727"/>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smtClean="0">
                <a:ln>
                  <a:noFill/>
                </a:ln>
                <a:solidFill>
                  <a:srgbClr val="7D2727"/>
                </a:solidFill>
                <a:effectLst/>
                <a:latin typeface="Consolas" panose="020B0609020204030204" pitchFamily="49" charset="0"/>
                <a:cs typeface="Consolas" panose="020B0609020204030204" pitchFamily="49" charset="0"/>
              </a:rPr>
              <a:t>elementID</a:t>
            </a:r>
            <a:r>
              <a:rPr kumimoji="0" lang="en-US" altLang="en-US" sz="2000" b="0" i="0" u="none" strike="noStrike" cap="none" normalizeH="0" baseline="0" dirty="0" smtClean="0">
                <a:ln>
                  <a:noFill/>
                </a:ln>
                <a:solidFill>
                  <a:srgbClr val="7D2727"/>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164538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3999" y="1929600"/>
            <a:ext cx="11569453" cy="4546800"/>
          </a:xfrm>
        </p:spPr>
        <p:txBody>
          <a:bodyPr/>
          <a:lstStyle/>
          <a:p>
            <a:r>
              <a:rPr lang="en-GB" dirty="0" err="1" smtClean="0"/>
              <a:t>FluentWaits</a:t>
            </a:r>
            <a:r>
              <a:rPr lang="en-GB" dirty="0" smtClean="0"/>
              <a:t> work by testing the presence of an element that may appear every x seconds/minutes</a:t>
            </a:r>
          </a:p>
          <a:p>
            <a:r>
              <a:rPr lang="en-GB" dirty="0" smtClean="0"/>
              <a:t>When creating a fluent wait you can specify;</a:t>
            </a:r>
          </a:p>
          <a:p>
            <a:pPr lvl="1"/>
            <a:r>
              <a:rPr lang="en-GB" dirty="0" smtClean="0"/>
              <a:t>The frequency the </a:t>
            </a:r>
            <a:r>
              <a:rPr lang="en-GB" dirty="0" err="1" smtClean="0"/>
              <a:t>FluentWait</a:t>
            </a:r>
            <a:r>
              <a:rPr lang="en-GB" dirty="0" smtClean="0"/>
              <a:t> needs to check the conditions</a:t>
            </a:r>
          </a:p>
          <a:p>
            <a:pPr lvl="1"/>
            <a:r>
              <a:rPr lang="en-GB" dirty="0" smtClean="0"/>
              <a:t>Any exceptions to ignore.</a:t>
            </a:r>
          </a:p>
          <a:p>
            <a:pPr lvl="1"/>
            <a:r>
              <a:rPr lang="en-GB" dirty="0" smtClean="0"/>
              <a:t>Timeout of waiting for the condition</a:t>
            </a:r>
          </a:p>
        </p:txBody>
      </p:sp>
      <p:sp>
        <p:nvSpPr>
          <p:cNvPr id="3" name="Title 2"/>
          <p:cNvSpPr>
            <a:spLocks noGrp="1"/>
          </p:cNvSpPr>
          <p:nvPr>
            <p:ph type="title"/>
          </p:nvPr>
        </p:nvSpPr>
        <p:spPr/>
        <p:txBody>
          <a:bodyPr>
            <a:normAutofit fontScale="90000"/>
          </a:bodyPr>
          <a:lstStyle/>
          <a:p>
            <a:r>
              <a:rPr lang="en-GB" dirty="0" err="1" smtClean="0"/>
              <a:t>FluentWait</a:t>
            </a:r>
            <a:r>
              <a:rPr lang="en-GB" dirty="0" smtClean="0"/>
              <a:t>/</a:t>
            </a:r>
            <a:r>
              <a:rPr lang="en-GB" dirty="0" err="1" smtClean="0"/>
              <a:t>WebDriverWait</a:t>
            </a:r>
            <a:endParaRPr lang="en-GB" dirty="0"/>
          </a:p>
        </p:txBody>
      </p:sp>
      <p:sp>
        <p:nvSpPr>
          <p:cNvPr id="5" name="Rectangle 1"/>
          <p:cNvSpPr>
            <a:spLocks noChangeArrowheads="1"/>
          </p:cNvSpPr>
          <p:nvPr/>
        </p:nvSpPr>
        <p:spPr bwMode="auto">
          <a:xfrm>
            <a:off x="2153899" y="4014187"/>
            <a:ext cx="8361701" cy="2462213"/>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Wait</a:t>
            </a:r>
            <a:r>
              <a:rPr kumimoji="0" lang="en-US" altLang="en-US" sz="16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&lt;</a:t>
            </a:r>
            <a:r>
              <a:rPr kumimoji="0" lang="en-US" altLang="en-US" sz="16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WebDriver</a:t>
            </a:r>
            <a:r>
              <a:rPr kumimoji="0" lang="en-US" altLang="en-US" sz="16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&gt; wait = </a:t>
            </a:r>
            <a:r>
              <a:rPr kumimoji="0" lang="en-US" altLang="en-US" sz="1600" b="0" i="0" u="none" strike="noStrike" cap="none" normalizeH="0" baseline="0" dirty="0" smtClean="0">
                <a:ln>
                  <a:noFill/>
                </a:ln>
                <a:solidFill>
                  <a:srgbClr val="101094"/>
                </a:solidFill>
                <a:effectLst/>
                <a:latin typeface="Consolas" panose="020B0609020204030204" pitchFamily="49" charset="0"/>
                <a:cs typeface="Consolas" panose="020B0609020204030204" pitchFamily="49" charset="0"/>
              </a:rPr>
              <a:t>new</a:t>
            </a:r>
            <a:r>
              <a:rPr kumimoji="0" lang="en-US" altLang="en-US" sz="16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FluentWait</a:t>
            </a:r>
            <a:r>
              <a:rPr kumimoji="0" lang="en-US" altLang="en-US" sz="16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&lt;</a:t>
            </a:r>
            <a:r>
              <a:rPr kumimoji="0" lang="en-US" altLang="en-US" sz="16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WebDriver</a:t>
            </a:r>
            <a:r>
              <a:rPr kumimoji="0" lang="en-US" altLang="en-US" sz="16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&gt;(driver)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err="1" smtClean="0">
                <a:ln>
                  <a:noFill/>
                </a:ln>
                <a:solidFill>
                  <a:srgbClr val="303336"/>
                </a:solidFill>
                <a:effectLst/>
                <a:latin typeface="Consolas" panose="020B0609020204030204" pitchFamily="49" charset="0"/>
                <a:cs typeface="Consolas" panose="020B0609020204030204" pitchFamily="49" charset="0"/>
              </a:rPr>
              <a:t>withTimeout</a:t>
            </a:r>
            <a:r>
              <a:rPr kumimoji="0" lang="en-US" altLang="en-US" sz="16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7D2727"/>
                </a:solidFill>
                <a:effectLst/>
                <a:latin typeface="Consolas" panose="020B0609020204030204" pitchFamily="49" charset="0"/>
                <a:cs typeface="Consolas" panose="020B0609020204030204" pitchFamily="49" charset="0"/>
              </a:rPr>
              <a:t>30</a:t>
            </a:r>
            <a:r>
              <a:rPr kumimoji="0" lang="en-US" altLang="en-US" sz="16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 SECONDS)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err="1" smtClean="0">
                <a:ln>
                  <a:noFill/>
                </a:ln>
                <a:solidFill>
                  <a:srgbClr val="303336"/>
                </a:solidFill>
                <a:effectLst/>
                <a:latin typeface="Consolas" panose="020B0609020204030204" pitchFamily="49" charset="0"/>
                <a:cs typeface="Consolas" panose="020B0609020204030204" pitchFamily="49" charset="0"/>
              </a:rPr>
              <a:t>pollingEvery</a:t>
            </a:r>
            <a:r>
              <a:rPr kumimoji="0" lang="en-US" altLang="en-US" sz="16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7D2727"/>
                </a:solidFill>
                <a:effectLst/>
                <a:latin typeface="Consolas" panose="020B0609020204030204" pitchFamily="49" charset="0"/>
                <a:cs typeface="Consolas" panose="020B0609020204030204" pitchFamily="49" charset="0"/>
              </a:rPr>
              <a:t>5</a:t>
            </a:r>
            <a:r>
              <a:rPr kumimoji="0" lang="en-US" altLang="en-US" sz="16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 SECONDS)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 .ignoring(</a:t>
            </a:r>
            <a:r>
              <a:rPr kumimoji="0" lang="en-US" altLang="en-US" sz="16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NoSuchElementException</a:t>
            </a:r>
            <a:r>
              <a:rPr kumimoji="0" lang="en-US" altLang="en-US" sz="1600" b="0" i="0" u="none" strike="noStrike" cap="none" normalizeH="0" baseline="0" dirty="0" err="1" smtClean="0">
                <a:ln>
                  <a:noFill/>
                </a:ln>
                <a:solidFill>
                  <a:srgbClr val="303336"/>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err="1" smtClean="0">
                <a:ln>
                  <a:noFill/>
                </a:ln>
                <a:solidFill>
                  <a:srgbClr val="101094"/>
                </a:solidFill>
                <a:effectLst/>
                <a:latin typeface="Consolas" panose="020B0609020204030204" pitchFamily="49" charset="0"/>
                <a:cs typeface="Consolas" panose="020B0609020204030204" pitchFamily="49" charset="0"/>
              </a:rPr>
              <a:t>class</a:t>
            </a:r>
            <a:r>
              <a:rPr kumimoji="0" lang="en-US" altLang="en-US" sz="16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WebElement</a:t>
            </a:r>
            <a:r>
              <a:rPr kumimoji="0" lang="en-US" altLang="en-US" sz="16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 foo = </a:t>
            </a:r>
            <a:r>
              <a:rPr kumimoji="0" lang="en-US" altLang="en-US" sz="1600" b="0" i="0" u="none" strike="noStrike" cap="none" normalizeH="0" baseline="0" dirty="0" err="1" smtClean="0">
                <a:ln>
                  <a:noFill/>
                </a:ln>
                <a:solidFill>
                  <a:srgbClr val="303336"/>
                </a:solidFill>
                <a:effectLst/>
                <a:latin typeface="Consolas" panose="020B0609020204030204" pitchFamily="49" charset="0"/>
                <a:cs typeface="Consolas" panose="020B0609020204030204" pitchFamily="49" charset="0"/>
              </a:rPr>
              <a:t>wait.</a:t>
            </a:r>
            <a:r>
              <a:rPr kumimoji="0" lang="en-US" altLang="en-US" sz="1600" b="0" i="0" u="none" strike="noStrike" cap="none" normalizeH="0" baseline="0" dirty="0" err="1" smtClean="0">
                <a:ln>
                  <a:noFill/>
                </a:ln>
                <a:solidFill>
                  <a:srgbClr val="101094"/>
                </a:solidFill>
                <a:effectLst/>
                <a:latin typeface="Consolas" panose="020B0609020204030204" pitchFamily="49" charset="0"/>
                <a:cs typeface="Consolas" panose="020B0609020204030204" pitchFamily="49" charset="0"/>
              </a:rPr>
              <a:t>until</a:t>
            </a:r>
            <a:r>
              <a:rPr kumimoji="0" lang="en-US" altLang="en-US" sz="16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101094"/>
                </a:solidFill>
                <a:effectLst/>
                <a:latin typeface="Consolas" panose="020B0609020204030204" pitchFamily="49" charset="0"/>
                <a:cs typeface="Consolas" panose="020B0609020204030204" pitchFamily="49" charset="0"/>
              </a:rPr>
              <a:t>new</a:t>
            </a:r>
            <a:r>
              <a:rPr kumimoji="0" lang="en-US" altLang="en-US" sz="16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&lt;</a:t>
            </a:r>
            <a:r>
              <a:rPr kumimoji="0" lang="en-US" altLang="en-US" sz="16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WebDriver</a:t>
            </a:r>
            <a:r>
              <a:rPr kumimoji="0" lang="en-US" altLang="en-US" sz="16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WebElement</a:t>
            </a:r>
            <a:r>
              <a:rPr kumimoji="0" lang="en-US" altLang="en-US" sz="16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101094"/>
                </a:solidFill>
                <a:effectLst/>
                <a:latin typeface="Consolas" panose="020B0609020204030204" pitchFamily="49" charset="0"/>
                <a:cs typeface="Consolas" panose="020B0609020204030204" pitchFamily="49" charset="0"/>
              </a:rPr>
              <a:t>	public</a:t>
            </a:r>
            <a:r>
              <a:rPr kumimoji="0" lang="en-US" altLang="en-US" sz="16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WebElement</a:t>
            </a:r>
            <a:r>
              <a:rPr kumimoji="0" lang="en-US" altLang="en-US" sz="16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 apply(</a:t>
            </a:r>
            <a:r>
              <a:rPr kumimoji="0" lang="en-US" altLang="en-US" sz="16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WebDriver</a:t>
            </a:r>
            <a:r>
              <a:rPr kumimoji="0" lang="en-US" altLang="en-US" sz="16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 driver)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101094"/>
                </a:solidFill>
                <a:effectLst/>
                <a:latin typeface="Consolas" panose="020B0609020204030204" pitchFamily="49" charset="0"/>
                <a:cs typeface="Consolas" panose="020B0609020204030204" pitchFamily="49" charset="0"/>
              </a:rPr>
              <a:t>return</a:t>
            </a:r>
            <a:r>
              <a:rPr kumimoji="0" lang="en-US" altLang="en-US" sz="16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err="1" smtClean="0">
                <a:ln>
                  <a:noFill/>
                </a:ln>
                <a:solidFill>
                  <a:srgbClr val="303336"/>
                </a:solidFill>
                <a:effectLst/>
                <a:latin typeface="Consolas" panose="020B0609020204030204" pitchFamily="49" charset="0"/>
                <a:cs typeface="Consolas" panose="020B0609020204030204" pitchFamily="49" charset="0"/>
              </a:rPr>
              <a:t>driver.findElement</a:t>
            </a:r>
            <a:r>
              <a:rPr kumimoji="0" lang="en-US" altLang="en-US" sz="16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By</a:t>
            </a:r>
            <a:r>
              <a:rPr kumimoji="0" lang="en-US" altLang="en-US" sz="16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.id(</a:t>
            </a:r>
            <a:r>
              <a:rPr kumimoji="0" lang="en-US" altLang="en-US" sz="1600" b="0" i="0" u="none" strike="noStrike" cap="none" normalizeH="0" baseline="0" dirty="0" smtClean="0">
                <a:ln>
                  <a:noFill/>
                </a:ln>
                <a:solidFill>
                  <a:srgbClr val="7D2727"/>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err="1" smtClean="0">
                <a:ln>
                  <a:noFill/>
                </a:ln>
                <a:solidFill>
                  <a:srgbClr val="7D2727"/>
                </a:solidFill>
                <a:effectLst/>
                <a:latin typeface="Consolas" panose="020B0609020204030204" pitchFamily="49" charset="0"/>
                <a:cs typeface="Consolas" panose="020B0609020204030204" pitchFamily="49" charset="0"/>
              </a:rPr>
              <a:t>exampleID</a:t>
            </a:r>
            <a:r>
              <a:rPr kumimoji="0" lang="en-US" altLang="en-US" sz="1600" b="0" i="0" u="none" strike="noStrike" cap="none" normalizeH="0" baseline="0" dirty="0" smtClean="0">
                <a:ln>
                  <a:noFill/>
                </a:ln>
                <a:solidFill>
                  <a:srgbClr val="7D2727"/>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03336"/>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chemeClr val="tx1"/>
                </a:solidFill>
                <a:effectLst/>
              </a:rPr>
              <a:t>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3630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b="1" dirty="0" smtClean="0"/>
              <a:t>Submit</a:t>
            </a:r>
            <a:r>
              <a:rPr lang="en-GB" dirty="0" smtClean="0"/>
              <a:t> is going to be one of your most used commands apart from </a:t>
            </a:r>
            <a:r>
              <a:rPr lang="en-GB" i="1" dirty="0" err="1" smtClean="0"/>
              <a:t>findElement</a:t>
            </a:r>
            <a:r>
              <a:rPr lang="en-GB" i="1" dirty="0" smtClean="0"/>
              <a:t>.</a:t>
            </a:r>
          </a:p>
          <a:p>
            <a:endParaRPr lang="en-GB" i="1" dirty="0" smtClean="0"/>
          </a:p>
          <a:p>
            <a:r>
              <a:rPr lang="en-GB" dirty="0" smtClean="0"/>
              <a:t>It can be used on the following elements</a:t>
            </a:r>
          </a:p>
          <a:p>
            <a:pPr lvl="1"/>
            <a:r>
              <a:rPr lang="en-GB" dirty="0" smtClean="0"/>
              <a:t>Form Elements</a:t>
            </a:r>
          </a:p>
          <a:p>
            <a:pPr lvl="1"/>
            <a:r>
              <a:rPr lang="en-GB" dirty="0" smtClean="0"/>
              <a:t>Elements within a Form Element</a:t>
            </a:r>
          </a:p>
          <a:p>
            <a:pPr lvl="1"/>
            <a:endParaRPr lang="en-GB" dirty="0" smtClean="0"/>
          </a:p>
          <a:p>
            <a:r>
              <a:rPr lang="en-GB" dirty="0" smtClean="0"/>
              <a:t>It will throw a </a:t>
            </a:r>
            <a:r>
              <a:rPr lang="en-GB" b="1" dirty="0" err="1" smtClean="0"/>
              <a:t>NoSuchElementException</a:t>
            </a:r>
            <a:r>
              <a:rPr lang="en-GB" dirty="0" smtClean="0"/>
              <a:t> if it’s executed on an element that isn’t within a form.</a:t>
            </a:r>
          </a:p>
          <a:p>
            <a:endParaRPr lang="en-GB" dirty="0"/>
          </a:p>
          <a:p>
            <a:endParaRPr lang="en-GB" dirty="0"/>
          </a:p>
        </p:txBody>
      </p:sp>
      <p:sp>
        <p:nvSpPr>
          <p:cNvPr id="3" name="Title 2"/>
          <p:cNvSpPr>
            <a:spLocks noGrp="1"/>
          </p:cNvSpPr>
          <p:nvPr>
            <p:ph type="title"/>
          </p:nvPr>
        </p:nvSpPr>
        <p:spPr/>
        <p:txBody>
          <a:bodyPr>
            <a:normAutofit fontScale="90000"/>
          </a:bodyPr>
          <a:lstStyle/>
          <a:p>
            <a:r>
              <a:rPr lang="en-GB" dirty="0"/>
              <a:t>s</a:t>
            </a:r>
            <a:r>
              <a:rPr lang="en-GB" dirty="0" smtClean="0"/>
              <a:t>ubmit()</a:t>
            </a:r>
            <a:endParaRPr lang="en-GB" dirty="0"/>
          </a:p>
        </p:txBody>
      </p:sp>
      <p:sp>
        <p:nvSpPr>
          <p:cNvPr id="4" name="Rectangle 3"/>
          <p:cNvSpPr/>
          <p:nvPr/>
        </p:nvSpPr>
        <p:spPr>
          <a:xfrm>
            <a:off x="1587500" y="5080001"/>
            <a:ext cx="8953500" cy="707886"/>
          </a:xfrm>
          <a:prstGeom prst="rect">
            <a:avLst/>
          </a:prstGeom>
          <a:solidFill>
            <a:schemeClr val="bg2"/>
          </a:solidFill>
        </p:spPr>
        <p:txBody>
          <a:bodyPr wrap="square">
            <a:spAutoFit/>
          </a:bodyPr>
          <a:lstStyle/>
          <a:p>
            <a:r>
              <a:rPr lang="en-GB" sz="2000" b="1" dirty="0" err="1" smtClean="0">
                <a:solidFill>
                  <a:srgbClr val="000000"/>
                </a:solidFill>
                <a:latin typeface="Courier New" panose="02070309020205020404" pitchFamily="49" charset="0"/>
              </a:rPr>
              <a:t>WebElement</a:t>
            </a:r>
            <a:r>
              <a:rPr lang="en-GB" sz="2000" b="1" dirty="0" smtClean="0">
                <a:solidFill>
                  <a:srgbClr val="000000"/>
                </a:solidFill>
                <a:latin typeface="Courier New" panose="02070309020205020404" pitchFamily="49" charset="0"/>
              </a:rPr>
              <a:t> </a:t>
            </a:r>
            <a:r>
              <a:rPr lang="en-GB" sz="2000" b="1" dirty="0" err="1">
                <a:solidFill>
                  <a:srgbClr val="6A3E3E"/>
                </a:solidFill>
                <a:latin typeface="Courier New" panose="02070309020205020404" pitchFamily="49" charset="0"/>
              </a:rPr>
              <a:t>goButton</a:t>
            </a:r>
            <a:r>
              <a:rPr lang="en-GB" sz="2000" b="1" dirty="0">
                <a:solidFill>
                  <a:srgbClr val="000000"/>
                </a:solidFill>
                <a:latin typeface="Courier New" panose="02070309020205020404" pitchFamily="49" charset="0"/>
              </a:rPr>
              <a:t> </a:t>
            </a:r>
            <a:r>
              <a:rPr lang="en-GB" sz="2000" b="1" dirty="0" smtClean="0">
                <a:solidFill>
                  <a:srgbClr val="000000"/>
                </a:solidFill>
                <a:latin typeface="Courier New" panose="02070309020205020404" pitchFamily="49" charset="0"/>
              </a:rPr>
              <a:t>= </a:t>
            </a:r>
            <a:r>
              <a:rPr lang="en-GB" sz="2000" b="1" i="1" dirty="0" err="1" smtClean="0">
                <a:solidFill>
                  <a:srgbClr val="0000C0"/>
                </a:solidFill>
                <a:latin typeface="Courier New" panose="02070309020205020404" pitchFamily="49" charset="0"/>
              </a:rPr>
              <a:t>driver</a:t>
            </a:r>
            <a:r>
              <a:rPr lang="en-GB" sz="2000" b="1" i="1" dirty="0" err="1" smtClean="0">
                <a:solidFill>
                  <a:srgbClr val="000000"/>
                </a:solidFill>
                <a:latin typeface="Courier New" panose="02070309020205020404" pitchFamily="49" charset="0"/>
              </a:rPr>
              <a:t>.findElement</a:t>
            </a:r>
            <a:r>
              <a:rPr lang="en-GB" sz="2000" b="1" i="1" dirty="0" smtClean="0">
                <a:solidFill>
                  <a:srgbClr val="000000"/>
                </a:solidFill>
                <a:latin typeface="Courier New" panose="02070309020205020404" pitchFamily="49" charset="0"/>
              </a:rPr>
              <a:t>(By.id</a:t>
            </a:r>
            <a:r>
              <a:rPr lang="en-GB" sz="2000" b="1" i="1" dirty="0">
                <a:solidFill>
                  <a:srgbClr val="000000"/>
                </a:solidFill>
                <a:latin typeface="Courier New" panose="02070309020205020404" pitchFamily="49" charset="0"/>
              </a:rPr>
              <a:t>(</a:t>
            </a:r>
            <a:r>
              <a:rPr lang="en-GB" sz="2000" b="1" i="1" dirty="0">
                <a:solidFill>
                  <a:srgbClr val="2A00FF"/>
                </a:solidFill>
                <a:latin typeface="Courier New" panose="02070309020205020404" pitchFamily="49" charset="0"/>
              </a:rPr>
              <a:t>"</a:t>
            </a:r>
            <a:r>
              <a:rPr lang="en-GB" sz="2000" b="1" i="1" dirty="0" err="1">
                <a:solidFill>
                  <a:srgbClr val="2A00FF"/>
                </a:solidFill>
                <a:latin typeface="Courier New" panose="02070309020205020404" pitchFamily="49" charset="0"/>
              </a:rPr>
              <a:t>btnID</a:t>
            </a:r>
            <a:r>
              <a:rPr lang="en-GB" sz="2000" b="1" i="1" dirty="0">
                <a:solidFill>
                  <a:srgbClr val="2A00FF"/>
                </a:solidFill>
                <a:latin typeface="Courier New" panose="02070309020205020404" pitchFamily="49" charset="0"/>
              </a:rPr>
              <a:t>"</a:t>
            </a:r>
            <a:r>
              <a:rPr lang="en-GB" sz="2000" b="1" i="1" dirty="0">
                <a:solidFill>
                  <a:srgbClr val="000000"/>
                </a:solidFill>
                <a:latin typeface="Courier New" panose="02070309020205020404" pitchFamily="49" charset="0"/>
              </a:rPr>
              <a:t>));</a:t>
            </a:r>
          </a:p>
          <a:p>
            <a:r>
              <a:rPr lang="en-GB" sz="2000" b="1" dirty="0" err="1">
                <a:solidFill>
                  <a:srgbClr val="6A3E3E"/>
                </a:solidFill>
                <a:latin typeface="Courier New" panose="02070309020205020404" pitchFamily="49" charset="0"/>
              </a:rPr>
              <a:t>goButton</a:t>
            </a:r>
            <a:r>
              <a:rPr lang="en-GB" sz="2000" b="1" dirty="0" err="1">
                <a:solidFill>
                  <a:srgbClr val="000000"/>
                </a:solidFill>
                <a:latin typeface="Courier New" panose="02070309020205020404" pitchFamily="49" charset="0"/>
              </a:rPr>
              <a:t>.submit</a:t>
            </a:r>
            <a:r>
              <a:rPr lang="en-GB" sz="2000" b="1" dirty="0">
                <a:solidFill>
                  <a:srgbClr val="000000"/>
                </a:solidFill>
                <a:latin typeface="Courier New" panose="02070309020205020404" pitchFamily="49" charset="0"/>
              </a:rPr>
              <a:t>();</a:t>
            </a:r>
            <a:endParaRPr lang="en-GB" sz="1400" b="1" dirty="0"/>
          </a:p>
        </p:txBody>
      </p:sp>
    </p:spTree>
    <p:extLst>
      <p:ext uri="{BB962C8B-B14F-4D97-AF65-F5344CB8AC3E}">
        <p14:creationId xmlns:p14="http://schemas.microsoft.com/office/powerpoint/2010/main" val="24966974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https://github.com/womackx/SeleniumExample1/blob/master/GoogleSearch.java</a:t>
            </a:r>
          </a:p>
        </p:txBody>
      </p:sp>
      <p:sp>
        <p:nvSpPr>
          <p:cNvPr id="3" name="Title 2"/>
          <p:cNvSpPr>
            <a:spLocks noGrp="1"/>
          </p:cNvSpPr>
          <p:nvPr>
            <p:ph type="title"/>
          </p:nvPr>
        </p:nvSpPr>
        <p:spPr>
          <a:xfrm>
            <a:off x="414000" y="972406"/>
            <a:ext cx="9126000" cy="626400"/>
          </a:xfrm>
        </p:spPr>
        <p:txBody>
          <a:bodyPr>
            <a:normAutofit fontScale="90000"/>
          </a:bodyPr>
          <a:lstStyle/>
          <a:p>
            <a:r>
              <a:rPr lang="en-GB" dirty="0" smtClean="0"/>
              <a:t>Example – Submit/Wait</a:t>
            </a:r>
            <a:endParaRPr lang="en-GB" dirty="0"/>
          </a:p>
        </p:txBody>
      </p:sp>
    </p:spTree>
    <p:extLst>
      <p:ext uri="{BB962C8B-B14F-4D97-AF65-F5344CB8AC3E}">
        <p14:creationId xmlns:p14="http://schemas.microsoft.com/office/powerpoint/2010/main" val="26360870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b="1" dirty="0" err="1" smtClean="0"/>
              <a:t>getAttribute</a:t>
            </a:r>
            <a:r>
              <a:rPr lang="en-GB" b="1" dirty="0" smtClean="0"/>
              <a:t>()</a:t>
            </a:r>
            <a:r>
              <a:rPr lang="en-GB" dirty="0" smtClean="0"/>
              <a:t> is a method that can be executed on all </a:t>
            </a:r>
            <a:r>
              <a:rPr lang="en-GB" dirty="0" err="1" smtClean="0"/>
              <a:t>webelements</a:t>
            </a:r>
            <a:r>
              <a:rPr lang="en-GB" dirty="0" smtClean="0"/>
              <a:t>.</a:t>
            </a:r>
          </a:p>
          <a:p>
            <a:r>
              <a:rPr lang="en-GB" dirty="0" smtClean="0"/>
              <a:t>It will search for the attribute that you input and return a string which contains the value of the attribute if found.</a:t>
            </a:r>
          </a:p>
          <a:p>
            <a:endParaRPr lang="en-GB" dirty="0" smtClean="0"/>
          </a:p>
        </p:txBody>
      </p:sp>
      <p:sp>
        <p:nvSpPr>
          <p:cNvPr id="3" name="Title 2"/>
          <p:cNvSpPr>
            <a:spLocks noGrp="1"/>
          </p:cNvSpPr>
          <p:nvPr>
            <p:ph type="title"/>
          </p:nvPr>
        </p:nvSpPr>
        <p:spPr/>
        <p:txBody>
          <a:bodyPr>
            <a:normAutofit fontScale="90000"/>
          </a:bodyPr>
          <a:lstStyle/>
          <a:p>
            <a:r>
              <a:rPr lang="en-GB" dirty="0" smtClean="0"/>
              <a:t>Analysing Elements</a:t>
            </a:r>
            <a:endParaRPr lang="en-GB" dirty="0"/>
          </a:p>
        </p:txBody>
      </p:sp>
      <p:pic>
        <p:nvPicPr>
          <p:cNvPr id="4" name="Picture 3"/>
          <p:cNvPicPr>
            <a:picLocks noChangeAspect="1"/>
          </p:cNvPicPr>
          <p:nvPr/>
        </p:nvPicPr>
        <p:blipFill>
          <a:blip r:embed="rId2"/>
          <a:stretch>
            <a:fillRect/>
          </a:stretch>
        </p:blipFill>
        <p:spPr>
          <a:xfrm>
            <a:off x="1485900" y="3211512"/>
            <a:ext cx="8982206" cy="344488"/>
          </a:xfrm>
          <a:prstGeom prst="rect">
            <a:avLst/>
          </a:prstGeom>
        </p:spPr>
      </p:pic>
      <p:sp>
        <p:nvSpPr>
          <p:cNvPr id="5" name="Rectangle 4"/>
          <p:cNvSpPr/>
          <p:nvPr/>
        </p:nvSpPr>
        <p:spPr>
          <a:xfrm>
            <a:off x="532300" y="4082371"/>
            <a:ext cx="11168200" cy="1323439"/>
          </a:xfrm>
          <a:prstGeom prst="rect">
            <a:avLst/>
          </a:prstGeom>
          <a:solidFill>
            <a:schemeClr val="bg2"/>
          </a:solidFill>
        </p:spPr>
        <p:txBody>
          <a:bodyPr wrap="square">
            <a:spAutoFit/>
          </a:bodyPr>
          <a:lstStyle/>
          <a:p>
            <a:r>
              <a:rPr lang="en-GB" sz="1600" b="1" dirty="0" err="1" smtClean="0">
                <a:solidFill>
                  <a:srgbClr val="000000"/>
                </a:solidFill>
                <a:latin typeface="Courier New" panose="02070309020205020404" pitchFamily="49" charset="0"/>
              </a:rPr>
              <a:t>WebElement</a:t>
            </a:r>
            <a:r>
              <a:rPr lang="en-GB" sz="1600" b="1" dirty="0" smtClean="0">
                <a:solidFill>
                  <a:srgbClr val="000000"/>
                </a:solidFill>
                <a:latin typeface="Courier New" panose="02070309020205020404" pitchFamily="49" charset="0"/>
              </a:rPr>
              <a:t> </a:t>
            </a:r>
            <a:r>
              <a:rPr lang="en-GB" sz="1600" b="1" dirty="0" err="1" smtClean="0">
                <a:solidFill>
                  <a:srgbClr val="6A3E3E"/>
                </a:solidFill>
                <a:latin typeface="Courier New" panose="02070309020205020404" pitchFamily="49" charset="0"/>
              </a:rPr>
              <a:t>searchBtn</a:t>
            </a:r>
            <a:r>
              <a:rPr lang="en-GB" sz="1600" b="1" dirty="0" smtClean="0">
                <a:solidFill>
                  <a:srgbClr val="000000"/>
                </a:solidFill>
                <a:latin typeface="Courier New" panose="02070309020205020404" pitchFamily="49" charset="0"/>
              </a:rPr>
              <a:t> </a:t>
            </a:r>
            <a:r>
              <a:rPr lang="en-GB" sz="1600" b="1" dirty="0">
                <a:solidFill>
                  <a:srgbClr val="000000"/>
                </a:solidFill>
                <a:latin typeface="Courier New" panose="02070309020205020404" pitchFamily="49" charset="0"/>
              </a:rPr>
              <a:t>= </a:t>
            </a:r>
            <a:r>
              <a:rPr lang="en-GB" sz="1600" b="1" dirty="0" err="1">
                <a:solidFill>
                  <a:srgbClr val="6A3E3E"/>
                </a:solidFill>
                <a:latin typeface="Courier New" panose="02070309020205020404" pitchFamily="49" charset="0"/>
              </a:rPr>
              <a:t>driver</a:t>
            </a:r>
            <a:r>
              <a:rPr lang="en-GB" sz="1600" b="1" dirty="0" err="1">
                <a:solidFill>
                  <a:srgbClr val="000000"/>
                </a:solidFill>
                <a:latin typeface="Courier New" panose="02070309020205020404" pitchFamily="49" charset="0"/>
              </a:rPr>
              <a:t>.findElement</a:t>
            </a:r>
            <a:r>
              <a:rPr lang="en-GB" sz="1600" b="1" dirty="0">
                <a:solidFill>
                  <a:srgbClr val="000000"/>
                </a:solidFill>
                <a:latin typeface="Courier New" panose="02070309020205020404" pitchFamily="49" charset="0"/>
              </a:rPr>
              <a:t>(By.name(</a:t>
            </a:r>
            <a:r>
              <a:rPr lang="en-GB" sz="1600" b="1" dirty="0">
                <a:solidFill>
                  <a:srgbClr val="2A00FF"/>
                </a:solidFill>
                <a:latin typeface="Courier New" panose="02070309020205020404" pitchFamily="49" charset="0"/>
              </a:rPr>
              <a:t>"</a:t>
            </a:r>
            <a:r>
              <a:rPr lang="en-GB" sz="1600" b="1" dirty="0" err="1">
                <a:solidFill>
                  <a:srgbClr val="2A00FF"/>
                </a:solidFill>
                <a:latin typeface="Courier New" panose="02070309020205020404" pitchFamily="49" charset="0"/>
              </a:rPr>
              <a:t>btnK</a:t>
            </a:r>
            <a:r>
              <a:rPr lang="en-GB" sz="1600" b="1" dirty="0">
                <a:solidFill>
                  <a:srgbClr val="2A00FF"/>
                </a:solidFill>
                <a:latin typeface="Courier New" panose="02070309020205020404" pitchFamily="49" charset="0"/>
              </a:rPr>
              <a:t>"</a:t>
            </a:r>
            <a:r>
              <a:rPr lang="en-GB" sz="1600" b="1" dirty="0">
                <a:solidFill>
                  <a:srgbClr val="000000"/>
                </a:solidFill>
                <a:latin typeface="Courier New" panose="02070309020205020404" pitchFamily="49" charset="0"/>
              </a:rPr>
              <a:t>));</a:t>
            </a:r>
          </a:p>
          <a:p>
            <a:r>
              <a:rPr lang="en-GB" sz="1600" b="1" dirty="0">
                <a:solidFill>
                  <a:srgbClr val="000000"/>
                </a:solidFill>
                <a:latin typeface="Courier New" panose="02070309020205020404" pitchFamily="49" charset="0"/>
              </a:rPr>
              <a:t>System.</a:t>
            </a:r>
            <a:r>
              <a:rPr lang="en-GB" sz="1600" b="1" dirty="0">
                <a:solidFill>
                  <a:srgbClr val="0000C0"/>
                </a:solidFill>
                <a:latin typeface="Courier New" panose="02070309020205020404" pitchFamily="49" charset="0"/>
              </a:rPr>
              <a:t>out</a:t>
            </a:r>
            <a:r>
              <a:rPr lang="en-GB" sz="1600" b="1" dirty="0">
                <a:solidFill>
                  <a:srgbClr val="000000"/>
                </a:solidFill>
                <a:latin typeface="Courier New" panose="02070309020205020404" pitchFamily="49" charset="0"/>
              </a:rPr>
              <a:t>.println</a:t>
            </a:r>
            <a:r>
              <a:rPr lang="en-GB" sz="1600" b="1" dirty="0" smtClean="0">
                <a:solidFill>
                  <a:srgbClr val="000000"/>
                </a:solidFill>
                <a:latin typeface="Courier New" panose="02070309020205020404" pitchFamily="49" charset="0"/>
              </a:rPr>
              <a:t>(</a:t>
            </a:r>
            <a:r>
              <a:rPr lang="en-GB" sz="1600" b="1" dirty="0" smtClean="0">
                <a:solidFill>
                  <a:srgbClr val="2A00FF"/>
                </a:solidFill>
                <a:latin typeface="Courier New" panose="02070309020205020404" pitchFamily="49" charset="0"/>
              </a:rPr>
              <a:t>"Name: </a:t>
            </a:r>
            <a:r>
              <a:rPr lang="en-GB" sz="1600" b="1" dirty="0">
                <a:solidFill>
                  <a:srgbClr val="2A00FF"/>
                </a:solidFill>
                <a:latin typeface="Courier New" panose="02070309020205020404" pitchFamily="49" charset="0"/>
              </a:rPr>
              <a:t>"</a:t>
            </a:r>
            <a:r>
              <a:rPr lang="en-GB" sz="1600" b="1" dirty="0">
                <a:solidFill>
                  <a:srgbClr val="000000"/>
                </a:solidFill>
                <a:latin typeface="Courier New" panose="02070309020205020404" pitchFamily="49" charset="0"/>
              </a:rPr>
              <a:t> + </a:t>
            </a:r>
            <a:r>
              <a:rPr lang="en-GB" sz="1600" b="1" dirty="0" err="1" smtClean="0">
                <a:solidFill>
                  <a:srgbClr val="6A3E3E"/>
                </a:solidFill>
                <a:latin typeface="Courier New" panose="02070309020205020404" pitchFamily="49" charset="0"/>
              </a:rPr>
              <a:t>searchBtn</a:t>
            </a:r>
            <a:r>
              <a:rPr lang="en-GB" sz="1600" b="1" dirty="0" err="1" smtClean="0">
                <a:solidFill>
                  <a:srgbClr val="000000"/>
                </a:solidFill>
                <a:latin typeface="Courier New" panose="02070309020205020404" pitchFamily="49" charset="0"/>
              </a:rPr>
              <a:t>.getAttribute</a:t>
            </a:r>
            <a:r>
              <a:rPr lang="en-GB" sz="1600" b="1" dirty="0">
                <a:solidFill>
                  <a:srgbClr val="000000"/>
                </a:solidFill>
                <a:latin typeface="Courier New" panose="02070309020205020404" pitchFamily="49" charset="0"/>
              </a:rPr>
              <a:t>(</a:t>
            </a:r>
            <a:r>
              <a:rPr lang="en-GB" sz="1600" b="1" dirty="0">
                <a:solidFill>
                  <a:srgbClr val="2A00FF"/>
                </a:solidFill>
                <a:latin typeface="Courier New" panose="02070309020205020404" pitchFamily="49" charset="0"/>
              </a:rPr>
              <a:t>"name"</a:t>
            </a:r>
            <a:r>
              <a:rPr lang="en-GB" sz="1600" b="1" dirty="0">
                <a:solidFill>
                  <a:srgbClr val="000000"/>
                </a:solidFill>
                <a:latin typeface="Courier New" panose="02070309020205020404" pitchFamily="49" charset="0"/>
              </a:rPr>
              <a:t>));</a:t>
            </a:r>
          </a:p>
          <a:p>
            <a:r>
              <a:rPr lang="en-GB" sz="1600" b="1" dirty="0">
                <a:solidFill>
                  <a:srgbClr val="000000"/>
                </a:solidFill>
                <a:latin typeface="Courier New" panose="02070309020205020404" pitchFamily="49" charset="0"/>
              </a:rPr>
              <a:t>System.</a:t>
            </a:r>
            <a:r>
              <a:rPr lang="en-GB" sz="1600" b="1" dirty="0">
                <a:solidFill>
                  <a:srgbClr val="0000C0"/>
                </a:solidFill>
                <a:latin typeface="Courier New" panose="02070309020205020404" pitchFamily="49" charset="0"/>
              </a:rPr>
              <a:t>out</a:t>
            </a:r>
            <a:r>
              <a:rPr lang="en-GB" sz="1600" b="1" dirty="0">
                <a:solidFill>
                  <a:srgbClr val="000000"/>
                </a:solidFill>
                <a:latin typeface="Courier New" panose="02070309020205020404" pitchFamily="49" charset="0"/>
              </a:rPr>
              <a:t>.println</a:t>
            </a:r>
            <a:r>
              <a:rPr lang="en-GB" sz="1600" b="1" dirty="0" smtClean="0">
                <a:solidFill>
                  <a:srgbClr val="000000"/>
                </a:solidFill>
                <a:latin typeface="Courier New" panose="02070309020205020404" pitchFamily="49" charset="0"/>
              </a:rPr>
              <a:t>(</a:t>
            </a:r>
            <a:r>
              <a:rPr lang="en-GB" sz="1600" b="1" dirty="0" smtClean="0">
                <a:solidFill>
                  <a:srgbClr val="2A00FF"/>
                </a:solidFill>
                <a:latin typeface="Courier New" panose="02070309020205020404" pitchFamily="49" charset="0"/>
              </a:rPr>
              <a:t>"Id: </a:t>
            </a:r>
            <a:r>
              <a:rPr lang="en-GB" sz="1600" b="1" dirty="0">
                <a:solidFill>
                  <a:srgbClr val="2A00FF"/>
                </a:solidFill>
                <a:latin typeface="Courier New" panose="02070309020205020404" pitchFamily="49" charset="0"/>
              </a:rPr>
              <a:t>"</a:t>
            </a:r>
            <a:r>
              <a:rPr lang="en-GB" sz="1600" b="1" dirty="0">
                <a:solidFill>
                  <a:srgbClr val="000000"/>
                </a:solidFill>
                <a:latin typeface="Courier New" panose="02070309020205020404" pitchFamily="49" charset="0"/>
              </a:rPr>
              <a:t> + </a:t>
            </a:r>
            <a:r>
              <a:rPr lang="en-GB" sz="1600" b="1" dirty="0" err="1" smtClean="0">
                <a:solidFill>
                  <a:srgbClr val="6A3E3E"/>
                </a:solidFill>
                <a:latin typeface="Courier New" panose="02070309020205020404" pitchFamily="49" charset="0"/>
              </a:rPr>
              <a:t>searchBtn</a:t>
            </a:r>
            <a:r>
              <a:rPr lang="en-GB" sz="1600" b="1" dirty="0" err="1" smtClean="0">
                <a:solidFill>
                  <a:srgbClr val="000000"/>
                </a:solidFill>
                <a:latin typeface="Courier New" panose="02070309020205020404" pitchFamily="49" charset="0"/>
              </a:rPr>
              <a:t>.getAttribute</a:t>
            </a:r>
            <a:r>
              <a:rPr lang="en-GB" sz="1600" b="1" dirty="0">
                <a:solidFill>
                  <a:srgbClr val="000000"/>
                </a:solidFill>
                <a:latin typeface="Courier New" panose="02070309020205020404" pitchFamily="49" charset="0"/>
              </a:rPr>
              <a:t>(</a:t>
            </a:r>
            <a:r>
              <a:rPr lang="en-GB" sz="1600" b="1" dirty="0">
                <a:solidFill>
                  <a:srgbClr val="2A00FF"/>
                </a:solidFill>
                <a:latin typeface="Courier New" panose="02070309020205020404" pitchFamily="49" charset="0"/>
              </a:rPr>
              <a:t>"id"</a:t>
            </a:r>
            <a:r>
              <a:rPr lang="en-GB" sz="1600" b="1" dirty="0">
                <a:solidFill>
                  <a:srgbClr val="000000"/>
                </a:solidFill>
                <a:latin typeface="Courier New" panose="02070309020205020404" pitchFamily="49" charset="0"/>
              </a:rPr>
              <a:t>));</a:t>
            </a:r>
          </a:p>
          <a:p>
            <a:r>
              <a:rPr lang="en-GB" sz="1600" b="1" dirty="0">
                <a:solidFill>
                  <a:srgbClr val="000000"/>
                </a:solidFill>
                <a:latin typeface="Courier New" panose="02070309020205020404" pitchFamily="49" charset="0"/>
              </a:rPr>
              <a:t>System.</a:t>
            </a:r>
            <a:r>
              <a:rPr lang="en-GB" sz="1600" b="1" dirty="0">
                <a:solidFill>
                  <a:srgbClr val="0000C0"/>
                </a:solidFill>
                <a:latin typeface="Courier New" panose="02070309020205020404" pitchFamily="49" charset="0"/>
              </a:rPr>
              <a:t>out</a:t>
            </a:r>
            <a:r>
              <a:rPr lang="en-GB" sz="1600" b="1" dirty="0">
                <a:solidFill>
                  <a:srgbClr val="000000"/>
                </a:solidFill>
                <a:latin typeface="Courier New" panose="02070309020205020404" pitchFamily="49" charset="0"/>
              </a:rPr>
              <a:t>.println(</a:t>
            </a:r>
            <a:r>
              <a:rPr lang="en-GB" sz="1600" b="1" dirty="0">
                <a:solidFill>
                  <a:srgbClr val="2A00FF"/>
                </a:solidFill>
                <a:latin typeface="Courier New" panose="02070309020205020404" pitchFamily="49" charset="0"/>
              </a:rPr>
              <a:t>"</a:t>
            </a:r>
            <a:r>
              <a:rPr lang="en-GB" sz="1600" b="1" dirty="0" smtClean="0">
                <a:solidFill>
                  <a:srgbClr val="2A00FF"/>
                </a:solidFill>
                <a:latin typeface="Courier New" panose="02070309020205020404" pitchFamily="49" charset="0"/>
              </a:rPr>
              <a:t>Class: “ </a:t>
            </a:r>
            <a:r>
              <a:rPr lang="en-GB" sz="1600" b="1" dirty="0" smtClean="0">
                <a:solidFill>
                  <a:srgbClr val="000000"/>
                </a:solidFill>
                <a:latin typeface="Courier New" panose="02070309020205020404" pitchFamily="49" charset="0"/>
              </a:rPr>
              <a:t>+ </a:t>
            </a:r>
            <a:r>
              <a:rPr lang="en-GB" sz="1600" b="1" dirty="0" err="1" smtClean="0">
                <a:solidFill>
                  <a:srgbClr val="6A3E3E"/>
                </a:solidFill>
                <a:latin typeface="Courier New" panose="02070309020205020404" pitchFamily="49" charset="0"/>
              </a:rPr>
              <a:t>searchBtn</a:t>
            </a:r>
            <a:r>
              <a:rPr lang="en-GB" sz="1600" b="1" dirty="0" err="1" smtClean="0">
                <a:solidFill>
                  <a:srgbClr val="000000"/>
                </a:solidFill>
                <a:latin typeface="Courier New" panose="02070309020205020404" pitchFamily="49" charset="0"/>
              </a:rPr>
              <a:t>.getAttribute</a:t>
            </a:r>
            <a:r>
              <a:rPr lang="en-GB" sz="1600" b="1" dirty="0">
                <a:solidFill>
                  <a:srgbClr val="000000"/>
                </a:solidFill>
                <a:latin typeface="Courier New" panose="02070309020205020404" pitchFamily="49" charset="0"/>
              </a:rPr>
              <a:t>(</a:t>
            </a:r>
            <a:r>
              <a:rPr lang="en-GB" sz="1600" b="1" dirty="0">
                <a:solidFill>
                  <a:srgbClr val="2A00FF"/>
                </a:solidFill>
                <a:latin typeface="Courier New" panose="02070309020205020404" pitchFamily="49" charset="0"/>
              </a:rPr>
              <a:t>"class"</a:t>
            </a:r>
            <a:r>
              <a:rPr lang="en-GB" sz="1600" b="1" dirty="0">
                <a:solidFill>
                  <a:srgbClr val="000000"/>
                </a:solidFill>
                <a:latin typeface="Courier New" panose="02070309020205020404" pitchFamily="49" charset="0"/>
              </a:rPr>
              <a:t>));</a:t>
            </a:r>
          </a:p>
          <a:p>
            <a:r>
              <a:rPr lang="en-GB" sz="1600" b="1" dirty="0">
                <a:solidFill>
                  <a:srgbClr val="000000"/>
                </a:solidFill>
                <a:latin typeface="Courier New" panose="02070309020205020404" pitchFamily="49" charset="0"/>
              </a:rPr>
              <a:t>System.</a:t>
            </a:r>
            <a:r>
              <a:rPr lang="en-GB" sz="1600" b="1" dirty="0">
                <a:solidFill>
                  <a:srgbClr val="0000C0"/>
                </a:solidFill>
                <a:latin typeface="Courier New" panose="02070309020205020404" pitchFamily="49" charset="0"/>
              </a:rPr>
              <a:t>out</a:t>
            </a:r>
            <a:r>
              <a:rPr lang="en-GB" sz="1600" b="1" dirty="0">
                <a:solidFill>
                  <a:srgbClr val="000000"/>
                </a:solidFill>
                <a:latin typeface="Courier New" panose="02070309020205020404" pitchFamily="49" charset="0"/>
              </a:rPr>
              <a:t>.println(</a:t>
            </a:r>
            <a:r>
              <a:rPr lang="en-GB" sz="1600" b="1" dirty="0">
                <a:solidFill>
                  <a:srgbClr val="2A00FF"/>
                </a:solidFill>
                <a:latin typeface="Courier New" panose="02070309020205020404" pitchFamily="49" charset="0"/>
              </a:rPr>
              <a:t>"</a:t>
            </a:r>
            <a:r>
              <a:rPr lang="en-GB" sz="1600" b="1" dirty="0" smtClean="0">
                <a:solidFill>
                  <a:srgbClr val="2A00FF"/>
                </a:solidFill>
                <a:latin typeface="Courier New" panose="02070309020205020404" pitchFamily="49" charset="0"/>
              </a:rPr>
              <a:t>Label: “ </a:t>
            </a:r>
            <a:r>
              <a:rPr lang="en-GB" sz="1600" b="1" dirty="0" smtClean="0">
                <a:solidFill>
                  <a:srgbClr val="000000"/>
                </a:solidFill>
                <a:latin typeface="Courier New" panose="02070309020205020404" pitchFamily="49" charset="0"/>
              </a:rPr>
              <a:t>+ </a:t>
            </a:r>
            <a:r>
              <a:rPr lang="en-GB" sz="1600" b="1" dirty="0" err="1" smtClean="0">
                <a:solidFill>
                  <a:srgbClr val="6A3E3E"/>
                </a:solidFill>
                <a:latin typeface="Courier New" panose="02070309020205020404" pitchFamily="49" charset="0"/>
              </a:rPr>
              <a:t>searchBtn</a:t>
            </a:r>
            <a:r>
              <a:rPr lang="en-GB" sz="1600" b="1" dirty="0" err="1" smtClean="0">
                <a:solidFill>
                  <a:srgbClr val="000000"/>
                </a:solidFill>
                <a:latin typeface="Courier New" panose="02070309020205020404" pitchFamily="49" charset="0"/>
              </a:rPr>
              <a:t>.getAttribute</a:t>
            </a:r>
            <a:r>
              <a:rPr lang="en-GB" sz="1600" b="1" dirty="0">
                <a:solidFill>
                  <a:srgbClr val="000000"/>
                </a:solidFill>
                <a:latin typeface="Courier New" panose="02070309020205020404" pitchFamily="49" charset="0"/>
              </a:rPr>
              <a:t>(</a:t>
            </a:r>
            <a:r>
              <a:rPr lang="en-GB" sz="1600" b="1" dirty="0">
                <a:solidFill>
                  <a:srgbClr val="2A00FF"/>
                </a:solidFill>
                <a:latin typeface="Courier New" panose="02070309020205020404" pitchFamily="49" charset="0"/>
              </a:rPr>
              <a:t>"</a:t>
            </a:r>
            <a:r>
              <a:rPr lang="en-GB" sz="1600" b="1" dirty="0" smtClean="0">
                <a:solidFill>
                  <a:srgbClr val="2A00FF"/>
                </a:solidFill>
                <a:latin typeface="Courier New" panose="02070309020205020404" pitchFamily="49" charset="0"/>
              </a:rPr>
              <a:t>aria-label</a:t>
            </a:r>
            <a:r>
              <a:rPr lang="en-GB" sz="1600" b="1" dirty="0">
                <a:solidFill>
                  <a:srgbClr val="2A00FF"/>
                </a:solidFill>
                <a:latin typeface="Courier New" panose="02070309020205020404" pitchFamily="49" charset="0"/>
              </a:rPr>
              <a:t>"</a:t>
            </a:r>
            <a:r>
              <a:rPr lang="en-GB" sz="1600" b="1" dirty="0">
                <a:solidFill>
                  <a:srgbClr val="000000"/>
                </a:solidFill>
                <a:latin typeface="Courier New" panose="02070309020205020404" pitchFamily="49" charset="0"/>
              </a:rPr>
              <a:t>));</a:t>
            </a:r>
            <a:endParaRPr lang="en-GB" sz="1600" b="1" dirty="0"/>
          </a:p>
        </p:txBody>
      </p:sp>
    </p:spTree>
    <p:extLst>
      <p:ext uri="{BB962C8B-B14F-4D97-AF65-F5344CB8AC3E}">
        <p14:creationId xmlns:p14="http://schemas.microsoft.com/office/powerpoint/2010/main" val="4113124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5250200" cy="4546800"/>
          </a:xfrm>
        </p:spPr>
        <p:txBody>
          <a:bodyPr/>
          <a:lstStyle/>
          <a:p>
            <a:r>
              <a:rPr lang="en-GB" dirty="0" smtClean="0"/>
              <a:t>Another very commonly used command.</a:t>
            </a:r>
          </a:p>
          <a:p>
            <a:r>
              <a:rPr lang="en-GB" dirty="0" smtClean="0"/>
              <a:t>Can be used on the following:</a:t>
            </a:r>
          </a:p>
          <a:p>
            <a:pPr lvl="1"/>
            <a:r>
              <a:rPr lang="en-GB" dirty="0" smtClean="0"/>
              <a:t>Textbox elements</a:t>
            </a:r>
          </a:p>
          <a:p>
            <a:pPr lvl="1"/>
            <a:r>
              <a:rPr lang="en-GB" dirty="0" err="1" smtClean="0"/>
              <a:t>Textarea</a:t>
            </a:r>
            <a:r>
              <a:rPr lang="en-GB" dirty="0" smtClean="0"/>
              <a:t> elements</a:t>
            </a:r>
            <a:endParaRPr lang="en-GB" dirty="0"/>
          </a:p>
          <a:p>
            <a:r>
              <a:rPr lang="en-GB" b="1" dirty="0" smtClean="0"/>
              <a:t>Void </a:t>
            </a:r>
            <a:r>
              <a:rPr lang="en-GB" b="1" dirty="0" err="1" smtClean="0"/>
              <a:t>sendKeys</a:t>
            </a:r>
            <a:r>
              <a:rPr lang="en-GB" b="1" dirty="0" smtClean="0"/>
              <a:t>(</a:t>
            </a:r>
            <a:r>
              <a:rPr lang="en-GB" b="1" dirty="0" err="1" smtClean="0"/>
              <a:t>CharSequence</a:t>
            </a:r>
            <a:r>
              <a:rPr lang="en-GB" b="1" dirty="0" smtClean="0"/>
              <a:t>)</a:t>
            </a:r>
          </a:p>
          <a:p>
            <a:r>
              <a:rPr lang="en-GB" dirty="0" smtClean="0"/>
              <a:t>It types the text exactly how a user would.</a:t>
            </a:r>
          </a:p>
          <a:p>
            <a:r>
              <a:rPr lang="en-GB" b="1" dirty="0" smtClean="0"/>
              <a:t>Keys</a:t>
            </a:r>
            <a:r>
              <a:rPr lang="en-GB" dirty="0" smtClean="0"/>
              <a:t> provides a set of inputs that a keyboard generally provides such as </a:t>
            </a:r>
            <a:r>
              <a:rPr lang="en-GB" dirty="0" err="1" smtClean="0"/>
              <a:t>Keys.</a:t>
            </a:r>
            <a:r>
              <a:rPr lang="en-GB" b="1" dirty="0" err="1" smtClean="0"/>
              <a:t>Shift</a:t>
            </a:r>
            <a:r>
              <a:rPr lang="en-GB" dirty="0" smtClean="0"/>
              <a:t>, simulating the user pressing the shift key.</a:t>
            </a:r>
          </a:p>
          <a:p>
            <a:r>
              <a:rPr lang="en-GB" b="1" dirty="0" smtClean="0"/>
              <a:t>Keys</a:t>
            </a:r>
            <a:r>
              <a:rPr lang="en-GB" dirty="0" smtClean="0"/>
              <a:t> also provides a function called </a:t>
            </a:r>
            <a:r>
              <a:rPr lang="en-GB" b="1" dirty="0" smtClean="0"/>
              <a:t>Chord</a:t>
            </a:r>
            <a:r>
              <a:rPr lang="en-GB" dirty="0" smtClean="0"/>
              <a:t> which lets you group key commands together.</a:t>
            </a:r>
            <a:endParaRPr lang="en-GB" b="1" dirty="0"/>
          </a:p>
        </p:txBody>
      </p:sp>
      <p:sp>
        <p:nvSpPr>
          <p:cNvPr id="3" name="Title 2"/>
          <p:cNvSpPr>
            <a:spLocks noGrp="1"/>
          </p:cNvSpPr>
          <p:nvPr>
            <p:ph type="title"/>
          </p:nvPr>
        </p:nvSpPr>
        <p:spPr/>
        <p:txBody>
          <a:bodyPr>
            <a:normAutofit fontScale="90000"/>
          </a:bodyPr>
          <a:lstStyle/>
          <a:p>
            <a:r>
              <a:rPr lang="en-GB" dirty="0" err="1" smtClean="0"/>
              <a:t>sendKeys</a:t>
            </a:r>
            <a:r>
              <a:rPr lang="en-GB" dirty="0" smtClean="0"/>
              <a:t>()</a:t>
            </a:r>
            <a:endParaRPr lang="en-GB" dirty="0"/>
          </a:p>
        </p:txBody>
      </p:sp>
      <p:sp>
        <p:nvSpPr>
          <p:cNvPr id="4" name="Rectangle 3"/>
          <p:cNvSpPr/>
          <p:nvPr/>
        </p:nvSpPr>
        <p:spPr>
          <a:xfrm>
            <a:off x="4337050" y="2621750"/>
            <a:ext cx="7632700" cy="830997"/>
          </a:xfrm>
          <a:prstGeom prst="rect">
            <a:avLst/>
          </a:prstGeom>
          <a:solidFill>
            <a:schemeClr val="bg2"/>
          </a:solidFill>
        </p:spPr>
        <p:txBody>
          <a:bodyPr wrap="square">
            <a:spAutoFit/>
          </a:bodyPr>
          <a:lstStyle/>
          <a:p>
            <a:r>
              <a:rPr lang="en-GB" sz="1600" b="1" i="1" dirty="0" err="1">
                <a:solidFill>
                  <a:srgbClr val="0000C0"/>
                </a:solidFill>
                <a:latin typeface="Courier New" panose="02070309020205020404" pitchFamily="49" charset="0"/>
              </a:rPr>
              <a:t>driver</a:t>
            </a:r>
            <a:r>
              <a:rPr lang="en-GB" sz="1600" b="1" i="1" dirty="0" err="1">
                <a:solidFill>
                  <a:srgbClr val="000000"/>
                </a:solidFill>
                <a:latin typeface="Courier New" panose="02070309020205020404" pitchFamily="49" charset="0"/>
              </a:rPr>
              <a:t>.get</a:t>
            </a:r>
            <a:r>
              <a:rPr lang="en-GB" sz="1600" b="1" i="1" dirty="0">
                <a:solidFill>
                  <a:srgbClr val="000000"/>
                </a:solidFill>
                <a:latin typeface="Courier New" panose="02070309020205020404" pitchFamily="49" charset="0"/>
              </a:rPr>
              <a:t>(</a:t>
            </a:r>
            <a:r>
              <a:rPr lang="en-GB" sz="1600" b="1" i="1" dirty="0">
                <a:solidFill>
                  <a:srgbClr val="2A00FF"/>
                </a:solidFill>
                <a:latin typeface="Courier New" panose="02070309020205020404" pitchFamily="49" charset="0"/>
              </a:rPr>
              <a:t>"http://www.google.com"</a:t>
            </a:r>
            <a:r>
              <a:rPr lang="en-GB" sz="1600" b="1" i="1" dirty="0">
                <a:solidFill>
                  <a:srgbClr val="000000"/>
                </a:solidFill>
                <a:latin typeface="Courier New" panose="02070309020205020404" pitchFamily="49" charset="0"/>
              </a:rPr>
              <a:t>);</a:t>
            </a:r>
          </a:p>
          <a:p>
            <a:r>
              <a:rPr lang="en-GB" sz="1600" b="1" dirty="0" err="1">
                <a:solidFill>
                  <a:srgbClr val="000000"/>
                </a:solidFill>
                <a:latin typeface="Courier New" panose="02070309020205020404" pitchFamily="49" charset="0"/>
              </a:rPr>
              <a:t>WebElement</a:t>
            </a:r>
            <a:r>
              <a:rPr lang="en-GB" sz="1600" b="1" dirty="0">
                <a:solidFill>
                  <a:srgbClr val="000000"/>
                </a:solidFill>
                <a:latin typeface="Courier New" panose="02070309020205020404" pitchFamily="49" charset="0"/>
              </a:rPr>
              <a:t> </a:t>
            </a:r>
            <a:r>
              <a:rPr lang="en-GB" sz="1600" b="1" dirty="0" err="1">
                <a:solidFill>
                  <a:srgbClr val="6A3E3E"/>
                </a:solidFill>
                <a:latin typeface="Courier New" panose="02070309020205020404" pitchFamily="49" charset="0"/>
              </a:rPr>
              <a:t>searchBox</a:t>
            </a:r>
            <a:r>
              <a:rPr lang="en-GB" sz="1600" b="1" dirty="0">
                <a:solidFill>
                  <a:srgbClr val="000000"/>
                </a:solidFill>
                <a:latin typeface="Courier New" panose="02070309020205020404" pitchFamily="49" charset="0"/>
              </a:rPr>
              <a:t> = </a:t>
            </a:r>
            <a:r>
              <a:rPr lang="en-GB" sz="1600" b="1" i="1" dirty="0" err="1">
                <a:solidFill>
                  <a:srgbClr val="0000C0"/>
                </a:solidFill>
                <a:latin typeface="Courier New" panose="02070309020205020404" pitchFamily="49" charset="0"/>
              </a:rPr>
              <a:t>driver</a:t>
            </a:r>
            <a:r>
              <a:rPr lang="en-GB" sz="1600" b="1" i="1" dirty="0" err="1">
                <a:solidFill>
                  <a:srgbClr val="000000"/>
                </a:solidFill>
                <a:latin typeface="Courier New" panose="02070309020205020404" pitchFamily="49" charset="0"/>
              </a:rPr>
              <a:t>.findElement</a:t>
            </a:r>
            <a:r>
              <a:rPr lang="en-GB" sz="1600" b="1" i="1" dirty="0">
                <a:solidFill>
                  <a:srgbClr val="000000"/>
                </a:solidFill>
                <a:latin typeface="Courier New" panose="02070309020205020404" pitchFamily="49" charset="0"/>
              </a:rPr>
              <a:t>(By.name(</a:t>
            </a:r>
            <a:r>
              <a:rPr lang="en-GB" sz="1600" b="1" i="1" dirty="0">
                <a:solidFill>
                  <a:srgbClr val="2A00FF"/>
                </a:solidFill>
                <a:latin typeface="Courier New" panose="02070309020205020404" pitchFamily="49" charset="0"/>
              </a:rPr>
              <a:t>"q"</a:t>
            </a:r>
            <a:r>
              <a:rPr lang="en-GB" sz="1600" b="1" i="1" dirty="0">
                <a:solidFill>
                  <a:srgbClr val="000000"/>
                </a:solidFill>
                <a:latin typeface="Courier New" panose="02070309020205020404" pitchFamily="49" charset="0"/>
              </a:rPr>
              <a:t>));</a:t>
            </a:r>
          </a:p>
          <a:p>
            <a:r>
              <a:rPr lang="en-GB" sz="1600" b="1" dirty="0" err="1">
                <a:solidFill>
                  <a:srgbClr val="6A3E3E"/>
                </a:solidFill>
                <a:latin typeface="Courier New" panose="02070309020205020404" pitchFamily="49" charset="0"/>
              </a:rPr>
              <a:t>searchBox</a:t>
            </a:r>
            <a:r>
              <a:rPr lang="en-GB" sz="1600" b="1" dirty="0" err="1">
                <a:solidFill>
                  <a:srgbClr val="000000"/>
                </a:solidFill>
                <a:latin typeface="Courier New" panose="02070309020205020404" pitchFamily="49" charset="0"/>
              </a:rPr>
              <a:t>.sendKeys</a:t>
            </a:r>
            <a:r>
              <a:rPr lang="en-GB" sz="1600" b="1" dirty="0">
                <a:solidFill>
                  <a:srgbClr val="000000"/>
                </a:solidFill>
                <a:latin typeface="Courier New" panose="02070309020205020404" pitchFamily="49" charset="0"/>
              </a:rPr>
              <a:t>(</a:t>
            </a:r>
            <a:r>
              <a:rPr lang="en-GB" sz="1600" b="1" dirty="0" err="1">
                <a:solidFill>
                  <a:srgbClr val="000000"/>
                </a:solidFill>
                <a:latin typeface="Courier New" panose="02070309020205020404" pitchFamily="49" charset="0"/>
              </a:rPr>
              <a:t>Keys.</a:t>
            </a:r>
            <a:r>
              <a:rPr lang="en-GB" sz="1600" b="1" i="1" dirty="0" err="1">
                <a:solidFill>
                  <a:srgbClr val="000000"/>
                </a:solidFill>
                <a:latin typeface="Courier New" panose="02070309020205020404" pitchFamily="49" charset="0"/>
              </a:rPr>
              <a:t>chord</a:t>
            </a:r>
            <a:r>
              <a:rPr lang="en-GB" sz="1600" b="1" i="1" dirty="0">
                <a:solidFill>
                  <a:srgbClr val="000000"/>
                </a:solidFill>
                <a:latin typeface="Courier New" panose="02070309020205020404" pitchFamily="49" charset="0"/>
              </a:rPr>
              <a:t>(</a:t>
            </a:r>
            <a:r>
              <a:rPr lang="en-GB" sz="1600" b="1" i="1" dirty="0" err="1">
                <a:solidFill>
                  <a:srgbClr val="000000"/>
                </a:solidFill>
                <a:latin typeface="Courier New" panose="02070309020205020404" pitchFamily="49" charset="0"/>
              </a:rPr>
              <a:t>Keys.</a:t>
            </a:r>
            <a:r>
              <a:rPr lang="en-GB" sz="1600" b="1" i="1" dirty="0" err="1">
                <a:solidFill>
                  <a:srgbClr val="0000C0"/>
                </a:solidFill>
                <a:latin typeface="Courier New" panose="02070309020205020404" pitchFamily="49" charset="0"/>
              </a:rPr>
              <a:t>SHIFT</a:t>
            </a:r>
            <a:r>
              <a:rPr lang="en-GB" sz="1600" b="1" i="1" dirty="0">
                <a:solidFill>
                  <a:srgbClr val="000000"/>
                </a:solidFill>
                <a:latin typeface="Courier New" panose="02070309020205020404" pitchFamily="49" charset="0"/>
              </a:rPr>
              <a:t>, </a:t>
            </a:r>
            <a:r>
              <a:rPr lang="en-GB" sz="1600" b="1" i="1" dirty="0">
                <a:solidFill>
                  <a:srgbClr val="2A00FF"/>
                </a:solidFill>
                <a:latin typeface="Courier New" panose="02070309020205020404" pitchFamily="49" charset="0"/>
              </a:rPr>
              <a:t>"</a:t>
            </a:r>
            <a:r>
              <a:rPr lang="en-GB" sz="1600" b="1" i="1" dirty="0" err="1">
                <a:solidFill>
                  <a:srgbClr val="2A00FF"/>
                </a:solidFill>
                <a:latin typeface="Courier New" panose="02070309020205020404" pitchFamily="49" charset="0"/>
              </a:rPr>
              <a:t>qa</a:t>
            </a:r>
            <a:r>
              <a:rPr lang="en-GB" sz="1600" b="1" i="1" dirty="0">
                <a:solidFill>
                  <a:srgbClr val="2A00FF"/>
                </a:solidFill>
                <a:latin typeface="Courier New" panose="02070309020205020404" pitchFamily="49" charset="0"/>
              </a:rPr>
              <a:t> consulting"</a:t>
            </a:r>
            <a:r>
              <a:rPr lang="en-GB" sz="1600" b="1" i="1" dirty="0">
                <a:solidFill>
                  <a:srgbClr val="000000"/>
                </a:solidFill>
                <a:latin typeface="Courier New" panose="02070309020205020404" pitchFamily="49" charset="0"/>
              </a:rPr>
              <a:t>));</a:t>
            </a:r>
            <a:endParaRPr lang="en-GB" sz="1100" b="1" dirty="0"/>
          </a:p>
        </p:txBody>
      </p:sp>
      <p:pic>
        <p:nvPicPr>
          <p:cNvPr id="6" name="Picture 5"/>
          <p:cNvPicPr>
            <a:picLocks noChangeAspect="1"/>
          </p:cNvPicPr>
          <p:nvPr/>
        </p:nvPicPr>
        <p:blipFill>
          <a:blip r:embed="rId3"/>
          <a:stretch>
            <a:fillRect/>
          </a:stretch>
        </p:blipFill>
        <p:spPr>
          <a:xfrm>
            <a:off x="6515100" y="4144597"/>
            <a:ext cx="4935750" cy="822625"/>
          </a:xfrm>
          <a:prstGeom prst="rect">
            <a:avLst/>
          </a:prstGeom>
        </p:spPr>
      </p:pic>
    </p:spTree>
    <p:extLst>
      <p:ext uri="{BB962C8B-B14F-4D97-AF65-F5344CB8AC3E}">
        <p14:creationId xmlns:p14="http://schemas.microsoft.com/office/powerpoint/2010/main" val="1701756676"/>
      </p:ext>
    </p:extLst>
  </p:cSld>
  <p:clrMapOvr>
    <a:masterClrMapping/>
  </p:clrMapOvr>
  <p:timing>
    <p:tnLst>
      <p:par>
        <p:cTn id="1" dur="indefinite" restart="never" nodeType="tmRoot"/>
      </p:par>
    </p:tnLst>
  </p:timing>
</p:sld>
</file>

<file path=ppt/theme/theme1.xml><?xml version="1.0" encoding="utf-8"?>
<a:theme xmlns:a="http://schemas.openxmlformats.org/drawingml/2006/main" name="PPM Courseware Slides">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 id="{0FF5ED07-C465-4523-AB9D-FA287080245B}" vid="{94E2E97D-F037-489C-9712-C2442CCB3707}"/>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IK_Slides_2017</Template>
  <TotalTime>15089</TotalTime>
  <Words>3106</Words>
  <Application>Microsoft Office PowerPoint</Application>
  <PresentationFormat>Widescreen</PresentationFormat>
  <Paragraphs>453</Paragraphs>
  <Slides>38</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Consolas</vt:lpstr>
      <vt:lpstr>Courier New</vt:lpstr>
      <vt:lpstr>inherit</vt:lpstr>
      <vt:lpstr>Monaco</vt:lpstr>
      <vt:lpstr>Segoe UI</vt:lpstr>
      <vt:lpstr>Segoe UI Light</vt:lpstr>
      <vt:lpstr>PPM Courseware Slides</vt:lpstr>
      <vt:lpstr>Selenium WebDriver</vt:lpstr>
      <vt:lpstr>PURPOSE</vt:lpstr>
      <vt:lpstr>ImplicitWait</vt:lpstr>
      <vt:lpstr>ExplicitWait/WebDriverWait</vt:lpstr>
      <vt:lpstr>FluentWait/WebDriverWait</vt:lpstr>
      <vt:lpstr>submit()</vt:lpstr>
      <vt:lpstr>Example – Submit/Wait</vt:lpstr>
      <vt:lpstr>Analysing Elements</vt:lpstr>
      <vt:lpstr>sendKeys()</vt:lpstr>
      <vt:lpstr>Example – Login Form</vt:lpstr>
      <vt:lpstr>getCssValue()</vt:lpstr>
      <vt:lpstr>getLocation() </vt:lpstr>
      <vt:lpstr>getSize()</vt:lpstr>
      <vt:lpstr>Misc Methods</vt:lpstr>
      <vt:lpstr>Exercise</vt:lpstr>
      <vt:lpstr>Actions</vt:lpstr>
      <vt:lpstr>ActionBuilder – Mouse Interactions</vt:lpstr>
      <vt:lpstr>WebDriver – Mouse interactions, Why?</vt:lpstr>
      <vt:lpstr>ActionBuilder – ClickAndHold()</vt:lpstr>
      <vt:lpstr>DragAndDrop</vt:lpstr>
      <vt:lpstr>Misc Actions</vt:lpstr>
      <vt:lpstr>Exercise</vt:lpstr>
      <vt:lpstr>Capabilities</vt:lpstr>
      <vt:lpstr>Capabilities</vt:lpstr>
      <vt:lpstr>Generic Capabilities</vt:lpstr>
      <vt:lpstr>Capabilities – Screenshot</vt:lpstr>
      <vt:lpstr>Switching between Windows</vt:lpstr>
      <vt:lpstr>Switching between Frames</vt:lpstr>
      <vt:lpstr>Handling Alerts</vt:lpstr>
      <vt:lpstr>Navigate</vt:lpstr>
      <vt:lpstr>Cookies</vt:lpstr>
      <vt:lpstr>Cookies - Example</vt:lpstr>
      <vt:lpstr>Exercise</vt:lpstr>
      <vt:lpstr>JUnit</vt:lpstr>
      <vt:lpstr>Exercise - Cucumber</vt:lpstr>
      <vt:lpstr>JUnit – Creating a Test Runner class </vt:lpstr>
      <vt:lpstr>JUnit/Cucumber – Step Definition</vt:lpstr>
      <vt:lpstr>Cucumber/JUnit</vt:lpstr>
    </vt:vector>
  </TitlesOfParts>
  <Company>QA Ltd</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dc:title>
  <dc:creator>Womack, Elliot</dc:creator>
  <cp:lastModifiedBy>Womack, Elliot</cp:lastModifiedBy>
  <cp:revision>229</cp:revision>
  <dcterms:created xsi:type="dcterms:W3CDTF">2017-01-16T15:28:50Z</dcterms:created>
  <dcterms:modified xsi:type="dcterms:W3CDTF">2017-04-18T10:48:47Z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