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71" r:id="rId3"/>
    <p:sldId id="372" r:id="rId4"/>
    <p:sldId id="398" r:id="rId5"/>
    <p:sldId id="375" r:id="rId6"/>
    <p:sldId id="378" r:id="rId7"/>
    <p:sldId id="377" r:id="rId8"/>
    <p:sldId id="381" r:id="rId9"/>
    <p:sldId id="379" r:id="rId10"/>
    <p:sldId id="382" r:id="rId11"/>
    <p:sldId id="380" r:id="rId12"/>
    <p:sldId id="384" r:id="rId13"/>
    <p:sldId id="385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6" r:id="rId22"/>
    <p:sldId id="397" r:id="rId23"/>
    <p:sldId id="394" r:id="rId24"/>
    <p:sldId id="395" r:id="rId25"/>
    <p:sldId id="399" r:id="rId26"/>
    <p:sldId id="401" r:id="rId27"/>
    <p:sldId id="402" r:id="rId28"/>
    <p:sldId id="403" r:id="rId29"/>
    <p:sldId id="29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45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216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5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2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68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71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99886" y="1204686"/>
            <a:ext cx="4223657" cy="4470400"/>
          </a:xfrm>
          <a:custGeom>
            <a:avLst/>
            <a:gdLst>
              <a:gd name="connsiteX0" fmla="*/ 0 w 4223657"/>
              <a:gd name="connsiteY0" fmla="*/ 0 h 4470400"/>
              <a:gd name="connsiteX1" fmla="*/ 4223657 w 4223657"/>
              <a:gd name="connsiteY1" fmla="*/ 0 h 4470400"/>
              <a:gd name="connsiteX2" fmla="*/ 4223657 w 4223657"/>
              <a:gd name="connsiteY2" fmla="*/ 4470400 h 4470400"/>
              <a:gd name="connsiteX3" fmla="*/ 0 w 4223657"/>
              <a:gd name="connsiteY3" fmla="*/ 4470400 h 44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3657" h="4470400">
                <a:moveTo>
                  <a:pt x="0" y="0"/>
                </a:moveTo>
                <a:lnTo>
                  <a:pt x="4223657" y="0"/>
                </a:lnTo>
                <a:lnTo>
                  <a:pt x="4223657" y="4470400"/>
                </a:lnTo>
                <a:lnTo>
                  <a:pt x="0" y="44704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52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38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234918" y="1581150"/>
            <a:ext cx="3695700" cy="3695700"/>
          </a:xfrm>
          <a:custGeom>
            <a:avLst/>
            <a:gdLst>
              <a:gd name="connsiteX0" fmla="*/ 0 w 3695700"/>
              <a:gd name="connsiteY0" fmla="*/ 0 h 3695700"/>
              <a:gd name="connsiteX1" fmla="*/ 3695700 w 3695700"/>
              <a:gd name="connsiteY1" fmla="*/ 0 h 3695700"/>
              <a:gd name="connsiteX2" fmla="*/ 3695700 w 3695700"/>
              <a:gd name="connsiteY2" fmla="*/ 3695700 h 3695700"/>
              <a:gd name="connsiteX3" fmla="*/ 0 w 3695700"/>
              <a:gd name="connsiteY3" fmla="*/ 3695700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5700" h="3695700">
                <a:moveTo>
                  <a:pt x="0" y="0"/>
                </a:moveTo>
                <a:lnTo>
                  <a:pt x="3695700" y="0"/>
                </a:lnTo>
                <a:lnTo>
                  <a:pt x="3695700" y="3695700"/>
                </a:lnTo>
                <a:lnTo>
                  <a:pt x="0" y="36957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29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505200" y="3219450"/>
            <a:ext cx="2743200" cy="3638550"/>
          </a:xfrm>
          <a:custGeom>
            <a:avLst/>
            <a:gdLst>
              <a:gd name="connsiteX0" fmla="*/ 0 w 2743200"/>
              <a:gd name="connsiteY0" fmla="*/ 0 h 3638550"/>
              <a:gd name="connsiteX1" fmla="*/ 2743200 w 2743200"/>
              <a:gd name="connsiteY1" fmla="*/ 0 h 3638550"/>
              <a:gd name="connsiteX2" fmla="*/ 2743200 w 2743200"/>
              <a:gd name="connsiteY2" fmla="*/ 3638550 h 3638550"/>
              <a:gd name="connsiteX3" fmla="*/ 0 w 2743200"/>
              <a:gd name="connsiteY3" fmla="*/ 3638550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3638550">
                <a:moveTo>
                  <a:pt x="0" y="0"/>
                </a:moveTo>
                <a:lnTo>
                  <a:pt x="2743200" y="0"/>
                </a:lnTo>
                <a:lnTo>
                  <a:pt x="2743200" y="3638550"/>
                </a:lnTo>
                <a:lnTo>
                  <a:pt x="0" y="36385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00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4122057"/>
          </a:xfrm>
          <a:custGeom>
            <a:avLst/>
            <a:gdLst>
              <a:gd name="connsiteX0" fmla="*/ 0 w 12192000"/>
              <a:gd name="connsiteY0" fmla="*/ 0 h 4122057"/>
              <a:gd name="connsiteX1" fmla="*/ 12192000 w 12192000"/>
              <a:gd name="connsiteY1" fmla="*/ 0 h 4122057"/>
              <a:gd name="connsiteX2" fmla="*/ 12192000 w 12192000"/>
              <a:gd name="connsiteY2" fmla="*/ 4122057 h 4122057"/>
              <a:gd name="connsiteX3" fmla="*/ 0 w 12192000"/>
              <a:gd name="connsiteY3" fmla="*/ 4122057 h 412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122057">
                <a:moveTo>
                  <a:pt x="0" y="0"/>
                </a:moveTo>
                <a:lnTo>
                  <a:pt x="12192000" y="0"/>
                </a:lnTo>
                <a:lnTo>
                  <a:pt x="12192000" y="4122057"/>
                </a:lnTo>
                <a:lnTo>
                  <a:pt x="0" y="4122057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71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4571999"/>
          </a:xfrm>
          <a:custGeom>
            <a:avLst/>
            <a:gdLst>
              <a:gd name="connsiteX0" fmla="*/ 0 w 12192000"/>
              <a:gd name="connsiteY0" fmla="*/ 0 h 4571999"/>
              <a:gd name="connsiteX1" fmla="*/ 12192000 w 12192000"/>
              <a:gd name="connsiteY1" fmla="*/ 0 h 4571999"/>
              <a:gd name="connsiteX2" fmla="*/ 12192000 w 12192000"/>
              <a:gd name="connsiteY2" fmla="*/ 4571999 h 4571999"/>
              <a:gd name="connsiteX3" fmla="*/ 0 w 12192000"/>
              <a:gd name="connsiteY3" fmla="*/ 4571999 h 457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571999">
                <a:moveTo>
                  <a:pt x="0" y="0"/>
                </a:moveTo>
                <a:lnTo>
                  <a:pt x="12192000" y="0"/>
                </a:lnTo>
                <a:lnTo>
                  <a:pt x="12192000" y="4571999"/>
                </a:lnTo>
                <a:lnTo>
                  <a:pt x="0" y="457199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51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29465" y="0"/>
            <a:ext cx="4620642" cy="6858000"/>
          </a:xfrm>
          <a:custGeom>
            <a:avLst/>
            <a:gdLst>
              <a:gd name="connsiteX0" fmla="*/ 0 w 4620642"/>
              <a:gd name="connsiteY0" fmla="*/ 0 h 6858000"/>
              <a:gd name="connsiteX1" fmla="*/ 4620642 w 4620642"/>
              <a:gd name="connsiteY1" fmla="*/ 0 h 6858000"/>
              <a:gd name="connsiteX2" fmla="*/ 4620642 w 4620642"/>
              <a:gd name="connsiteY2" fmla="*/ 6858000 h 6858000"/>
              <a:gd name="connsiteX3" fmla="*/ 0 w 46206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0642" h="6858000">
                <a:moveTo>
                  <a:pt x="0" y="0"/>
                </a:moveTo>
                <a:lnTo>
                  <a:pt x="4620642" y="0"/>
                </a:lnTo>
                <a:lnTo>
                  <a:pt x="4620642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88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387318" y="1733550"/>
            <a:ext cx="3390900" cy="3390900"/>
          </a:xfrm>
          <a:custGeom>
            <a:avLst/>
            <a:gdLst>
              <a:gd name="connsiteX0" fmla="*/ 1695450 w 3390900"/>
              <a:gd name="connsiteY0" fmla="*/ 0 h 3390900"/>
              <a:gd name="connsiteX1" fmla="*/ 3390900 w 3390900"/>
              <a:gd name="connsiteY1" fmla="*/ 1695450 h 3390900"/>
              <a:gd name="connsiteX2" fmla="*/ 1695450 w 3390900"/>
              <a:gd name="connsiteY2" fmla="*/ 3390900 h 3390900"/>
              <a:gd name="connsiteX3" fmla="*/ 0 w 3390900"/>
              <a:gd name="connsiteY3" fmla="*/ 1695450 h 3390900"/>
              <a:gd name="connsiteX4" fmla="*/ 1695450 w 3390900"/>
              <a:gd name="connsiteY4" fmla="*/ 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0900" h="3390900">
                <a:moveTo>
                  <a:pt x="1695450" y="0"/>
                </a:moveTo>
                <a:cubicBezTo>
                  <a:pt x="2631821" y="0"/>
                  <a:pt x="3390900" y="759079"/>
                  <a:pt x="3390900" y="1695450"/>
                </a:cubicBezTo>
                <a:cubicBezTo>
                  <a:pt x="3390900" y="2631821"/>
                  <a:pt x="2631821" y="3390900"/>
                  <a:pt x="1695450" y="3390900"/>
                </a:cubicBezTo>
                <a:cubicBezTo>
                  <a:pt x="759079" y="3390900"/>
                  <a:pt x="0" y="2631821"/>
                  <a:pt x="0" y="1695450"/>
                </a:cubicBezTo>
                <a:cubicBezTo>
                  <a:pt x="0" y="759079"/>
                  <a:pt x="759079" y="0"/>
                  <a:pt x="1695450" y="0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9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33550" y="2209800"/>
            <a:ext cx="3848100" cy="4648200"/>
          </a:xfrm>
          <a:custGeom>
            <a:avLst/>
            <a:gdLst>
              <a:gd name="connsiteX0" fmla="*/ 0 w 3848100"/>
              <a:gd name="connsiteY0" fmla="*/ 0 h 4648200"/>
              <a:gd name="connsiteX1" fmla="*/ 3848100 w 3848100"/>
              <a:gd name="connsiteY1" fmla="*/ 0 h 4648200"/>
              <a:gd name="connsiteX2" fmla="*/ 3848100 w 3848100"/>
              <a:gd name="connsiteY2" fmla="*/ 4648200 h 4648200"/>
              <a:gd name="connsiteX3" fmla="*/ 0 w 3848100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100" h="4648200">
                <a:moveTo>
                  <a:pt x="0" y="0"/>
                </a:moveTo>
                <a:lnTo>
                  <a:pt x="3848100" y="0"/>
                </a:lnTo>
                <a:lnTo>
                  <a:pt x="3848100" y="4648200"/>
                </a:lnTo>
                <a:lnTo>
                  <a:pt x="0" y="46482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18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476375" y="1885950"/>
            <a:ext cx="2324100" cy="2324100"/>
          </a:xfrm>
          <a:custGeom>
            <a:avLst/>
            <a:gdLst>
              <a:gd name="connsiteX0" fmla="*/ 0 w 2324100"/>
              <a:gd name="connsiteY0" fmla="*/ 0 h 2324100"/>
              <a:gd name="connsiteX1" fmla="*/ 2324100 w 2324100"/>
              <a:gd name="connsiteY1" fmla="*/ 0 h 2324100"/>
              <a:gd name="connsiteX2" fmla="*/ 2324100 w 2324100"/>
              <a:gd name="connsiteY2" fmla="*/ 2324100 h 2324100"/>
              <a:gd name="connsiteX3" fmla="*/ 0 w 2324100"/>
              <a:gd name="connsiteY3" fmla="*/ 232410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4100" h="2324100">
                <a:moveTo>
                  <a:pt x="0" y="0"/>
                </a:moveTo>
                <a:lnTo>
                  <a:pt x="2324100" y="0"/>
                </a:lnTo>
                <a:lnTo>
                  <a:pt x="2324100" y="2324100"/>
                </a:lnTo>
                <a:lnTo>
                  <a:pt x="0" y="23241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933950" y="1885950"/>
            <a:ext cx="2324100" cy="2324100"/>
          </a:xfrm>
          <a:custGeom>
            <a:avLst/>
            <a:gdLst>
              <a:gd name="connsiteX0" fmla="*/ 0 w 2324100"/>
              <a:gd name="connsiteY0" fmla="*/ 0 h 2324100"/>
              <a:gd name="connsiteX1" fmla="*/ 2324100 w 2324100"/>
              <a:gd name="connsiteY1" fmla="*/ 0 h 2324100"/>
              <a:gd name="connsiteX2" fmla="*/ 2324100 w 2324100"/>
              <a:gd name="connsiteY2" fmla="*/ 2324100 h 2324100"/>
              <a:gd name="connsiteX3" fmla="*/ 0 w 2324100"/>
              <a:gd name="connsiteY3" fmla="*/ 232410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4100" h="2324100">
                <a:moveTo>
                  <a:pt x="0" y="0"/>
                </a:moveTo>
                <a:lnTo>
                  <a:pt x="2324100" y="0"/>
                </a:lnTo>
                <a:lnTo>
                  <a:pt x="2324100" y="2324100"/>
                </a:lnTo>
                <a:lnTo>
                  <a:pt x="0" y="23241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391525" y="1885950"/>
            <a:ext cx="2324100" cy="2324100"/>
          </a:xfrm>
          <a:custGeom>
            <a:avLst/>
            <a:gdLst>
              <a:gd name="connsiteX0" fmla="*/ 0 w 2324100"/>
              <a:gd name="connsiteY0" fmla="*/ 0 h 2324100"/>
              <a:gd name="connsiteX1" fmla="*/ 2324100 w 2324100"/>
              <a:gd name="connsiteY1" fmla="*/ 0 h 2324100"/>
              <a:gd name="connsiteX2" fmla="*/ 2324100 w 2324100"/>
              <a:gd name="connsiteY2" fmla="*/ 2324100 h 2324100"/>
              <a:gd name="connsiteX3" fmla="*/ 0 w 2324100"/>
              <a:gd name="connsiteY3" fmla="*/ 232410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4100" h="2324100">
                <a:moveTo>
                  <a:pt x="0" y="0"/>
                </a:moveTo>
                <a:lnTo>
                  <a:pt x="2324100" y="0"/>
                </a:lnTo>
                <a:lnTo>
                  <a:pt x="2324100" y="2324100"/>
                </a:lnTo>
                <a:lnTo>
                  <a:pt x="0" y="23241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679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047750" y="1614714"/>
            <a:ext cx="1600200" cy="1600200"/>
          </a:xfrm>
          <a:custGeom>
            <a:avLst/>
            <a:gdLst>
              <a:gd name="connsiteX0" fmla="*/ 800100 w 1600200"/>
              <a:gd name="connsiteY0" fmla="*/ 0 h 1600200"/>
              <a:gd name="connsiteX1" fmla="*/ 1600200 w 1600200"/>
              <a:gd name="connsiteY1" fmla="*/ 800100 h 1600200"/>
              <a:gd name="connsiteX2" fmla="*/ 800100 w 1600200"/>
              <a:gd name="connsiteY2" fmla="*/ 1600200 h 1600200"/>
              <a:gd name="connsiteX3" fmla="*/ 0 w 1600200"/>
              <a:gd name="connsiteY3" fmla="*/ 800100 h 1600200"/>
              <a:gd name="connsiteX4" fmla="*/ 800100 w 1600200"/>
              <a:gd name="connsiteY4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1600200">
                <a:moveTo>
                  <a:pt x="800100" y="0"/>
                </a:moveTo>
                <a:cubicBezTo>
                  <a:pt x="1241983" y="0"/>
                  <a:pt x="1600200" y="358217"/>
                  <a:pt x="1600200" y="800100"/>
                </a:cubicBezTo>
                <a:cubicBezTo>
                  <a:pt x="1600200" y="1241983"/>
                  <a:pt x="1241983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047750" y="4083759"/>
            <a:ext cx="1600200" cy="1600200"/>
          </a:xfrm>
          <a:custGeom>
            <a:avLst/>
            <a:gdLst>
              <a:gd name="connsiteX0" fmla="*/ 800100 w 1600200"/>
              <a:gd name="connsiteY0" fmla="*/ 0 h 1600200"/>
              <a:gd name="connsiteX1" fmla="*/ 1600200 w 1600200"/>
              <a:gd name="connsiteY1" fmla="*/ 800100 h 1600200"/>
              <a:gd name="connsiteX2" fmla="*/ 800100 w 1600200"/>
              <a:gd name="connsiteY2" fmla="*/ 1600200 h 1600200"/>
              <a:gd name="connsiteX3" fmla="*/ 0 w 1600200"/>
              <a:gd name="connsiteY3" fmla="*/ 800100 h 1600200"/>
              <a:gd name="connsiteX4" fmla="*/ 800100 w 1600200"/>
              <a:gd name="connsiteY4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1600200">
                <a:moveTo>
                  <a:pt x="800100" y="0"/>
                </a:moveTo>
                <a:cubicBezTo>
                  <a:pt x="1241983" y="0"/>
                  <a:pt x="1600200" y="358217"/>
                  <a:pt x="1600200" y="800100"/>
                </a:cubicBezTo>
                <a:cubicBezTo>
                  <a:pt x="1600200" y="1241983"/>
                  <a:pt x="1241983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664779" y="1614714"/>
            <a:ext cx="1600200" cy="1600200"/>
          </a:xfrm>
          <a:custGeom>
            <a:avLst/>
            <a:gdLst>
              <a:gd name="connsiteX0" fmla="*/ 800100 w 1600200"/>
              <a:gd name="connsiteY0" fmla="*/ 0 h 1600200"/>
              <a:gd name="connsiteX1" fmla="*/ 1600200 w 1600200"/>
              <a:gd name="connsiteY1" fmla="*/ 800100 h 1600200"/>
              <a:gd name="connsiteX2" fmla="*/ 800100 w 1600200"/>
              <a:gd name="connsiteY2" fmla="*/ 1600200 h 1600200"/>
              <a:gd name="connsiteX3" fmla="*/ 0 w 1600200"/>
              <a:gd name="connsiteY3" fmla="*/ 800100 h 1600200"/>
              <a:gd name="connsiteX4" fmla="*/ 800100 w 1600200"/>
              <a:gd name="connsiteY4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1600200">
                <a:moveTo>
                  <a:pt x="800100" y="0"/>
                </a:moveTo>
                <a:cubicBezTo>
                  <a:pt x="1241983" y="0"/>
                  <a:pt x="1600200" y="358217"/>
                  <a:pt x="1600200" y="800100"/>
                </a:cubicBezTo>
                <a:cubicBezTo>
                  <a:pt x="1600200" y="1241983"/>
                  <a:pt x="1241983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6664779" y="4083759"/>
            <a:ext cx="1600200" cy="1600200"/>
          </a:xfrm>
          <a:custGeom>
            <a:avLst/>
            <a:gdLst>
              <a:gd name="connsiteX0" fmla="*/ 800100 w 1600200"/>
              <a:gd name="connsiteY0" fmla="*/ 0 h 1600200"/>
              <a:gd name="connsiteX1" fmla="*/ 1600200 w 1600200"/>
              <a:gd name="connsiteY1" fmla="*/ 800100 h 1600200"/>
              <a:gd name="connsiteX2" fmla="*/ 800100 w 1600200"/>
              <a:gd name="connsiteY2" fmla="*/ 1600200 h 1600200"/>
              <a:gd name="connsiteX3" fmla="*/ 0 w 1600200"/>
              <a:gd name="connsiteY3" fmla="*/ 800100 h 1600200"/>
              <a:gd name="connsiteX4" fmla="*/ 800100 w 1600200"/>
              <a:gd name="connsiteY4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1600200">
                <a:moveTo>
                  <a:pt x="800100" y="0"/>
                </a:moveTo>
                <a:cubicBezTo>
                  <a:pt x="1241983" y="0"/>
                  <a:pt x="1600200" y="358217"/>
                  <a:pt x="1600200" y="800100"/>
                </a:cubicBezTo>
                <a:cubicBezTo>
                  <a:pt x="1600200" y="1241983"/>
                  <a:pt x="1241983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686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705600" y="0"/>
            <a:ext cx="4648200" cy="6858000"/>
          </a:xfrm>
          <a:custGeom>
            <a:avLst/>
            <a:gdLst>
              <a:gd name="connsiteX0" fmla="*/ 0 w 4648200"/>
              <a:gd name="connsiteY0" fmla="*/ 0 h 6858000"/>
              <a:gd name="connsiteX1" fmla="*/ 4648200 w 4648200"/>
              <a:gd name="connsiteY1" fmla="*/ 0 h 6858000"/>
              <a:gd name="connsiteX2" fmla="*/ 4648200 w 4648200"/>
              <a:gd name="connsiteY2" fmla="*/ 6858000 h 6858000"/>
              <a:gd name="connsiteX3" fmla="*/ 0 w 4648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200" h="6858000">
                <a:moveTo>
                  <a:pt x="0" y="0"/>
                </a:moveTo>
                <a:lnTo>
                  <a:pt x="4648200" y="0"/>
                </a:lnTo>
                <a:lnTo>
                  <a:pt x="464820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855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53452" y="2171700"/>
            <a:ext cx="1885096" cy="1885096"/>
          </a:xfrm>
          <a:custGeom>
            <a:avLst/>
            <a:gdLst>
              <a:gd name="connsiteX0" fmla="*/ 942548 w 1885096"/>
              <a:gd name="connsiteY0" fmla="*/ 0 h 1885096"/>
              <a:gd name="connsiteX1" fmla="*/ 1885096 w 1885096"/>
              <a:gd name="connsiteY1" fmla="*/ 942548 h 1885096"/>
              <a:gd name="connsiteX2" fmla="*/ 942548 w 1885096"/>
              <a:gd name="connsiteY2" fmla="*/ 1885096 h 1885096"/>
              <a:gd name="connsiteX3" fmla="*/ 0 w 1885096"/>
              <a:gd name="connsiteY3" fmla="*/ 942548 h 1885096"/>
              <a:gd name="connsiteX4" fmla="*/ 942548 w 1885096"/>
              <a:gd name="connsiteY4" fmla="*/ 0 h 188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096" h="1885096">
                <a:moveTo>
                  <a:pt x="942548" y="0"/>
                </a:moveTo>
                <a:cubicBezTo>
                  <a:pt x="1463103" y="0"/>
                  <a:pt x="1885096" y="421993"/>
                  <a:pt x="1885096" y="942548"/>
                </a:cubicBezTo>
                <a:cubicBezTo>
                  <a:pt x="1885096" y="1463103"/>
                  <a:pt x="1463103" y="1885096"/>
                  <a:pt x="942548" y="1885096"/>
                </a:cubicBezTo>
                <a:cubicBezTo>
                  <a:pt x="421993" y="1885096"/>
                  <a:pt x="0" y="1463103"/>
                  <a:pt x="0" y="942548"/>
                </a:cubicBezTo>
                <a:cubicBezTo>
                  <a:pt x="0" y="421993"/>
                  <a:pt x="421993" y="0"/>
                  <a:pt x="942548" y="0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127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47486" y="2314575"/>
            <a:ext cx="1847850" cy="1847850"/>
          </a:xfrm>
          <a:custGeom>
            <a:avLst/>
            <a:gdLst>
              <a:gd name="connsiteX0" fmla="*/ 0 w 1847850"/>
              <a:gd name="connsiteY0" fmla="*/ 0 h 1847850"/>
              <a:gd name="connsiteX1" fmla="*/ 1847850 w 1847850"/>
              <a:gd name="connsiteY1" fmla="*/ 0 h 1847850"/>
              <a:gd name="connsiteX2" fmla="*/ 1847850 w 1847850"/>
              <a:gd name="connsiteY2" fmla="*/ 1847850 h 1847850"/>
              <a:gd name="connsiteX3" fmla="*/ 0 w 1847850"/>
              <a:gd name="connsiteY3" fmla="*/ 184785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850" h="1847850">
                <a:moveTo>
                  <a:pt x="0" y="0"/>
                </a:moveTo>
                <a:lnTo>
                  <a:pt x="1847850" y="0"/>
                </a:lnTo>
                <a:lnTo>
                  <a:pt x="1847850" y="1847850"/>
                </a:lnTo>
                <a:lnTo>
                  <a:pt x="0" y="18478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648450" y="2314575"/>
            <a:ext cx="1847850" cy="1847850"/>
          </a:xfrm>
          <a:custGeom>
            <a:avLst/>
            <a:gdLst>
              <a:gd name="connsiteX0" fmla="*/ 0 w 1847850"/>
              <a:gd name="connsiteY0" fmla="*/ 0 h 1847850"/>
              <a:gd name="connsiteX1" fmla="*/ 1847850 w 1847850"/>
              <a:gd name="connsiteY1" fmla="*/ 0 h 1847850"/>
              <a:gd name="connsiteX2" fmla="*/ 1847850 w 1847850"/>
              <a:gd name="connsiteY2" fmla="*/ 1847850 h 1847850"/>
              <a:gd name="connsiteX3" fmla="*/ 0 w 1847850"/>
              <a:gd name="connsiteY3" fmla="*/ 184785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850" h="1847850">
                <a:moveTo>
                  <a:pt x="0" y="0"/>
                </a:moveTo>
                <a:lnTo>
                  <a:pt x="1847850" y="0"/>
                </a:lnTo>
                <a:lnTo>
                  <a:pt x="1847850" y="1847850"/>
                </a:lnTo>
                <a:lnTo>
                  <a:pt x="0" y="18478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292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097742" y="1"/>
            <a:ext cx="10094259" cy="5015753"/>
          </a:xfrm>
          <a:custGeom>
            <a:avLst/>
            <a:gdLst>
              <a:gd name="connsiteX0" fmla="*/ 0 w 10094259"/>
              <a:gd name="connsiteY0" fmla="*/ 0 h 5015753"/>
              <a:gd name="connsiteX1" fmla="*/ 10094259 w 10094259"/>
              <a:gd name="connsiteY1" fmla="*/ 0 h 5015753"/>
              <a:gd name="connsiteX2" fmla="*/ 10094259 w 10094259"/>
              <a:gd name="connsiteY2" fmla="*/ 5015753 h 5015753"/>
              <a:gd name="connsiteX3" fmla="*/ 0 w 10094259"/>
              <a:gd name="connsiteY3" fmla="*/ 5015753 h 501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4259" h="5015753">
                <a:moveTo>
                  <a:pt x="0" y="0"/>
                </a:moveTo>
                <a:lnTo>
                  <a:pt x="10094259" y="0"/>
                </a:lnTo>
                <a:lnTo>
                  <a:pt x="10094259" y="5015753"/>
                </a:lnTo>
                <a:lnTo>
                  <a:pt x="0" y="501575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495300" y="457201"/>
            <a:ext cx="2474282" cy="2738301"/>
          </a:xfrm>
          <a:custGeom>
            <a:avLst/>
            <a:gdLst>
              <a:gd name="connsiteX0" fmla="*/ 0 w 2474282"/>
              <a:gd name="connsiteY0" fmla="*/ 0 h 2738301"/>
              <a:gd name="connsiteX1" fmla="*/ 2474282 w 2474282"/>
              <a:gd name="connsiteY1" fmla="*/ 0 h 2738301"/>
              <a:gd name="connsiteX2" fmla="*/ 2474282 w 2474282"/>
              <a:gd name="connsiteY2" fmla="*/ 2738301 h 2738301"/>
              <a:gd name="connsiteX3" fmla="*/ 0 w 2474282"/>
              <a:gd name="connsiteY3" fmla="*/ 2738301 h 2738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282" h="2738301">
                <a:moveTo>
                  <a:pt x="0" y="0"/>
                </a:moveTo>
                <a:lnTo>
                  <a:pt x="2474282" y="0"/>
                </a:lnTo>
                <a:lnTo>
                  <a:pt x="2474282" y="2738301"/>
                </a:lnTo>
                <a:lnTo>
                  <a:pt x="0" y="2738301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9222418" y="457201"/>
            <a:ext cx="2474282" cy="2738301"/>
          </a:xfrm>
          <a:custGeom>
            <a:avLst/>
            <a:gdLst>
              <a:gd name="connsiteX0" fmla="*/ 0 w 2474282"/>
              <a:gd name="connsiteY0" fmla="*/ 0 h 2738301"/>
              <a:gd name="connsiteX1" fmla="*/ 2474282 w 2474282"/>
              <a:gd name="connsiteY1" fmla="*/ 0 h 2738301"/>
              <a:gd name="connsiteX2" fmla="*/ 2474282 w 2474282"/>
              <a:gd name="connsiteY2" fmla="*/ 2738301 h 2738301"/>
              <a:gd name="connsiteX3" fmla="*/ 0 w 2474282"/>
              <a:gd name="connsiteY3" fmla="*/ 2738301 h 2738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282" h="2738301">
                <a:moveTo>
                  <a:pt x="0" y="0"/>
                </a:moveTo>
                <a:lnTo>
                  <a:pt x="2474282" y="0"/>
                </a:lnTo>
                <a:lnTo>
                  <a:pt x="2474282" y="2738301"/>
                </a:lnTo>
                <a:lnTo>
                  <a:pt x="0" y="2738301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7438634" y="3662500"/>
            <a:ext cx="4258066" cy="2738301"/>
          </a:xfrm>
          <a:custGeom>
            <a:avLst/>
            <a:gdLst>
              <a:gd name="connsiteX0" fmla="*/ 0 w 4258066"/>
              <a:gd name="connsiteY0" fmla="*/ 0 h 2738301"/>
              <a:gd name="connsiteX1" fmla="*/ 4258066 w 4258066"/>
              <a:gd name="connsiteY1" fmla="*/ 0 h 2738301"/>
              <a:gd name="connsiteX2" fmla="*/ 4258066 w 4258066"/>
              <a:gd name="connsiteY2" fmla="*/ 2738301 h 2738301"/>
              <a:gd name="connsiteX3" fmla="*/ 0 w 4258066"/>
              <a:gd name="connsiteY3" fmla="*/ 2738301 h 2738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8066" h="2738301">
                <a:moveTo>
                  <a:pt x="0" y="0"/>
                </a:moveTo>
                <a:lnTo>
                  <a:pt x="4258066" y="0"/>
                </a:lnTo>
                <a:lnTo>
                  <a:pt x="4258066" y="2738301"/>
                </a:lnTo>
                <a:lnTo>
                  <a:pt x="0" y="2738301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495300" y="3662500"/>
            <a:ext cx="6483002" cy="2738301"/>
          </a:xfrm>
          <a:custGeom>
            <a:avLst/>
            <a:gdLst>
              <a:gd name="connsiteX0" fmla="*/ 0 w 6483002"/>
              <a:gd name="connsiteY0" fmla="*/ 0 h 2738301"/>
              <a:gd name="connsiteX1" fmla="*/ 6483002 w 6483002"/>
              <a:gd name="connsiteY1" fmla="*/ 0 h 2738301"/>
              <a:gd name="connsiteX2" fmla="*/ 6483002 w 6483002"/>
              <a:gd name="connsiteY2" fmla="*/ 2738301 h 2738301"/>
              <a:gd name="connsiteX3" fmla="*/ 0 w 6483002"/>
              <a:gd name="connsiteY3" fmla="*/ 2738301 h 2738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3002" h="2738301">
                <a:moveTo>
                  <a:pt x="0" y="0"/>
                </a:moveTo>
                <a:lnTo>
                  <a:pt x="6483002" y="0"/>
                </a:lnTo>
                <a:lnTo>
                  <a:pt x="6483002" y="2738301"/>
                </a:lnTo>
                <a:lnTo>
                  <a:pt x="0" y="2738301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3429914" y="457201"/>
            <a:ext cx="5332173" cy="2738301"/>
          </a:xfrm>
          <a:custGeom>
            <a:avLst/>
            <a:gdLst>
              <a:gd name="connsiteX0" fmla="*/ 0 w 5332173"/>
              <a:gd name="connsiteY0" fmla="*/ 0 h 2738301"/>
              <a:gd name="connsiteX1" fmla="*/ 5332173 w 5332173"/>
              <a:gd name="connsiteY1" fmla="*/ 0 h 2738301"/>
              <a:gd name="connsiteX2" fmla="*/ 5332173 w 5332173"/>
              <a:gd name="connsiteY2" fmla="*/ 2738301 h 2738301"/>
              <a:gd name="connsiteX3" fmla="*/ 0 w 5332173"/>
              <a:gd name="connsiteY3" fmla="*/ 2738301 h 2738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73" h="2738301">
                <a:moveTo>
                  <a:pt x="0" y="0"/>
                </a:moveTo>
                <a:lnTo>
                  <a:pt x="5332173" y="0"/>
                </a:lnTo>
                <a:lnTo>
                  <a:pt x="5332173" y="2738301"/>
                </a:lnTo>
                <a:lnTo>
                  <a:pt x="0" y="2738301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938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6610350" y="800101"/>
            <a:ext cx="2316830" cy="1380779"/>
          </a:xfrm>
          <a:custGeom>
            <a:avLst/>
            <a:gdLst>
              <a:gd name="connsiteX0" fmla="*/ 0 w 2316830"/>
              <a:gd name="connsiteY0" fmla="*/ 0 h 1380779"/>
              <a:gd name="connsiteX1" fmla="*/ 2316830 w 2316830"/>
              <a:gd name="connsiteY1" fmla="*/ 0 h 1380779"/>
              <a:gd name="connsiteX2" fmla="*/ 2316830 w 2316830"/>
              <a:gd name="connsiteY2" fmla="*/ 1380779 h 1380779"/>
              <a:gd name="connsiteX3" fmla="*/ 0 w 2316830"/>
              <a:gd name="connsiteY3" fmla="*/ 1380779 h 138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830" h="1380779">
                <a:moveTo>
                  <a:pt x="0" y="0"/>
                </a:moveTo>
                <a:lnTo>
                  <a:pt x="2316830" y="0"/>
                </a:lnTo>
                <a:lnTo>
                  <a:pt x="2316830" y="1380779"/>
                </a:lnTo>
                <a:lnTo>
                  <a:pt x="0" y="138077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9398920" y="800101"/>
            <a:ext cx="2316830" cy="1380779"/>
          </a:xfrm>
          <a:custGeom>
            <a:avLst/>
            <a:gdLst>
              <a:gd name="connsiteX0" fmla="*/ 0 w 2316830"/>
              <a:gd name="connsiteY0" fmla="*/ 0 h 1380779"/>
              <a:gd name="connsiteX1" fmla="*/ 2316830 w 2316830"/>
              <a:gd name="connsiteY1" fmla="*/ 0 h 1380779"/>
              <a:gd name="connsiteX2" fmla="*/ 2316830 w 2316830"/>
              <a:gd name="connsiteY2" fmla="*/ 1380779 h 1380779"/>
              <a:gd name="connsiteX3" fmla="*/ 0 w 2316830"/>
              <a:gd name="connsiteY3" fmla="*/ 1380779 h 138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830" h="1380779">
                <a:moveTo>
                  <a:pt x="0" y="0"/>
                </a:moveTo>
                <a:lnTo>
                  <a:pt x="2316830" y="0"/>
                </a:lnTo>
                <a:lnTo>
                  <a:pt x="2316830" y="1380779"/>
                </a:lnTo>
                <a:lnTo>
                  <a:pt x="0" y="138077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6610350" y="3798333"/>
            <a:ext cx="2316830" cy="1380779"/>
          </a:xfrm>
          <a:custGeom>
            <a:avLst/>
            <a:gdLst>
              <a:gd name="connsiteX0" fmla="*/ 0 w 2316830"/>
              <a:gd name="connsiteY0" fmla="*/ 0 h 1380779"/>
              <a:gd name="connsiteX1" fmla="*/ 2316830 w 2316830"/>
              <a:gd name="connsiteY1" fmla="*/ 0 h 1380779"/>
              <a:gd name="connsiteX2" fmla="*/ 2316830 w 2316830"/>
              <a:gd name="connsiteY2" fmla="*/ 1380779 h 1380779"/>
              <a:gd name="connsiteX3" fmla="*/ 0 w 2316830"/>
              <a:gd name="connsiteY3" fmla="*/ 1380779 h 138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830" h="1380779">
                <a:moveTo>
                  <a:pt x="0" y="0"/>
                </a:moveTo>
                <a:lnTo>
                  <a:pt x="2316830" y="0"/>
                </a:lnTo>
                <a:lnTo>
                  <a:pt x="2316830" y="1380779"/>
                </a:lnTo>
                <a:lnTo>
                  <a:pt x="0" y="138077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9398920" y="3798333"/>
            <a:ext cx="2316830" cy="1380779"/>
          </a:xfrm>
          <a:custGeom>
            <a:avLst/>
            <a:gdLst>
              <a:gd name="connsiteX0" fmla="*/ 0 w 2316830"/>
              <a:gd name="connsiteY0" fmla="*/ 0 h 1380779"/>
              <a:gd name="connsiteX1" fmla="*/ 2316830 w 2316830"/>
              <a:gd name="connsiteY1" fmla="*/ 0 h 1380779"/>
              <a:gd name="connsiteX2" fmla="*/ 2316830 w 2316830"/>
              <a:gd name="connsiteY2" fmla="*/ 1380779 h 1380779"/>
              <a:gd name="connsiteX3" fmla="*/ 0 w 2316830"/>
              <a:gd name="connsiteY3" fmla="*/ 1380779 h 138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830" h="1380779">
                <a:moveTo>
                  <a:pt x="0" y="0"/>
                </a:moveTo>
                <a:lnTo>
                  <a:pt x="2316830" y="0"/>
                </a:lnTo>
                <a:lnTo>
                  <a:pt x="2316830" y="1380779"/>
                </a:lnTo>
                <a:lnTo>
                  <a:pt x="0" y="138077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1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112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43250" y="3429000"/>
            <a:ext cx="9048750" cy="3429000"/>
          </a:xfrm>
          <a:custGeom>
            <a:avLst/>
            <a:gdLst>
              <a:gd name="connsiteX0" fmla="*/ 0 w 9048750"/>
              <a:gd name="connsiteY0" fmla="*/ 0 h 3429000"/>
              <a:gd name="connsiteX1" fmla="*/ 9048750 w 9048750"/>
              <a:gd name="connsiteY1" fmla="*/ 0 h 3429000"/>
              <a:gd name="connsiteX2" fmla="*/ 9048750 w 9048750"/>
              <a:gd name="connsiteY2" fmla="*/ 3429000 h 3429000"/>
              <a:gd name="connsiteX3" fmla="*/ 0 w 904875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8750" h="3429000">
                <a:moveTo>
                  <a:pt x="0" y="0"/>
                </a:moveTo>
                <a:lnTo>
                  <a:pt x="9048750" y="0"/>
                </a:lnTo>
                <a:lnTo>
                  <a:pt x="9048750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19950" y="0"/>
            <a:ext cx="3009900" cy="2971800"/>
          </a:xfrm>
          <a:custGeom>
            <a:avLst/>
            <a:gdLst>
              <a:gd name="connsiteX0" fmla="*/ 0 w 3009900"/>
              <a:gd name="connsiteY0" fmla="*/ 0 h 2971800"/>
              <a:gd name="connsiteX1" fmla="*/ 3009900 w 3009900"/>
              <a:gd name="connsiteY1" fmla="*/ 0 h 2971800"/>
              <a:gd name="connsiteX2" fmla="*/ 3009900 w 3009900"/>
              <a:gd name="connsiteY2" fmla="*/ 2971800 h 2971800"/>
              <a:gd name="connsiteX3" fmla="*/ 0 w 3009900"/>
              <a:gd name="connsiteY3" fmla="*/ 29718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9900" h="2971800">
                <a:moveTo>
                  <a:pt x="0" y="0"/>
                </a:moveTo>
                <a:lnTo>
                  <a:pt x="3009900" y="0"/>
                </a:lnTo>
                <a:lnTo>
                  <a:pt x="3009900" y="2971800"/>
                </a:lnTo>
                <a:lnTo>
                  <a:pt x="0" y="29718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991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438150" y="0"/>
            <a:ext cx="2952750" cy="6858000"/>
          </a:xfrm>
          <a:custGeom>
            <a:avLst/>
            <a:gdLst>
              <a:gd name="connsiteX0" fmla="*/ 0 w 2952750"/>
              <a:gd name="connsiteY0" fmla="*/ 0 h 6858000"/>
              <a:gd name="connsiteX1" fmla="*/ 2952750 w 2952750"/>
              <a:gd name="connsiteY1" fmla="*/ 0 h 6858000"/>
              <a:gd name="connsiteX2" fmla="*/ 2952750 w 2952750"/>
              <a:gd name="connsiteY2" fmla="*/ 6858000 h 6858000"/>
              <a:gd name="connsiteX3" fmla="*/ 0 w 29527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6858000">
                <a:moveTo>
                  <a:pt x="0" y="0"/>
                </a:moveTo>
                <a:lnTo>
                  <a:pt x="2952750" y="0"/>
                </a:lnTo>
                <a:lnTo>
                  <a:pt x="295275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829050" y="0"/>
            <a:ext cx="2952750" cy="3695700"/>
          </a:xfrm>
          <a:custGeom>
            <a:avLst/>
            <a:gdLst>
              <a:gd name="connsiteX0" fmla="*/ 0 w 2952750"/>
              <a:gd name="connsiteY0" fmla="*/ 0 h 3695700"/>
              <a:gd name="connsiteX1" fmla="*/ 2952750 w 2952750"/>
              <a:gd name="connsiteY1" fmla="*/ 0 h 3695700"/>
              <a:gd name="connsiteX2" fmla="*/ 2952750 w 2952750"/>
              <a:gd name="connsiteY2" fmla="*/ 3695700 h 3695700"/>
              <a:gd name="connsiteX3" fmla="*/ 0 w 2952750"/>
              <a:gd name="connsiteY3" fmla="*/ 3695700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3695700">
                <a:moveTo>
                  <a:pt x="0" y="0"/>
                </a:moveTo>
                <a:lnTo>
                  <a:pt x="2952750" y="0"/>
                </a:lnTo>
                <a:lnTo>
                  <a:pt x="2952750" y="3695700"/>
                </a:lnTo>
                <a:lnTo>
                  <a:pt x="0" y="36957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3829050" y="4095750"/>
            <a:ext cx="2952750" cy="2762250"/>
          </a:xfrm>
          <a:custGeom>
            <a:avLst/>
            <a:gdLst>
              <a:gd name="connsiteX0" fmla="*/ 0 w 2952750"/>
              <a:gd name="connsiteY0" fmla="*/ 0 h 2762250"/>
              <a:gd name="connsiteX1" fmla="*/ 2952750 w 2952750"/>
              <a:gd name="connsiteY1" fmla="*/ 0 h 2762250"/>
              <a:gd name="connsiteX2" fmla="*/ 2952750 w 2952750"/>
              <a:gd name="connsiteY2" fmla="*/ 2762250 h 2762250"/>
              <a:gd name="connsiteX3" fmla="*/ 0 w 2952750"/>
              <a:gd name="connsiteY3" fmla="*/ 2762250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2762250">
                <a:moveTo>
                  <a:pt x="0" y="0"/>
                </a:moveTo>
                <a:lnTo>
                  <a:pt x="2952750" y="0"/>
                </a:lnTo>
                <a:lnTo>
                  <a:pt x="2952750" y="2762250"/>
                </a:lnTo>
                <a:lnTo>
                  <a:pt x="0" y="27622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079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8111613" cy="4247535"/>
          </a:xfrm>
          <a:custGeom>
            <a:avLst/>
            <a:gdLst>
              <a:gd name="connsiteX0" fmla="*/ 0 w 8111613"/>
              <a:gd name="connsiteY0" fmla="*/ 0 h 4247535"/>
              <a:gd name="connsiteX1" fmla="*/ 8111613 w 8111613"/>
              <a:gd name="connsiteY1" fmla="*/ 0 h 4247535"/>
              <a:gd name="connsiteX2" fmla="*/ 8111613 w 8111613"/>
              <a:gd name="connsiteY2" fmla="*/ 4247535 h 4247535"/>
              <a:gd name="connsiteX3" fmla="*/ 0 w 8111613"/>
              <a:gd name="connsiteY3" fmla="*/ 4247535 h 4247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11613" h="4247535">
                <a:moveTo>
                  <a:pt x="0" y="0"/>
                </a:moveTo>
                <a:lnTo>
                  <a:pt x="8111613" y="0"/>
                </a:lnTo>
                <a:lnTo>
                  <a:pt x="8111613" y="4247535"/>
                </a:lnTo>
                <a:lnTo>
                  <a:pt x="0" y="4247535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233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346463" y="1510748"/>
            <a:ext cx="2013502" cy="3564835"/>
          </a:xfrm>
          <a:custGeom>
            <a:avLst/>
            <a:gdLst>
              <a:gd name="connsiteX0" fmla="*/ 0 w 2952750"/>
              <a:gd name="connsiteY0" fmla="*/ 0 h 6858000"/>
              <a:gd name="connsiteX1" fmla="*/ 2952750 w 2952750"/>
              <a:gd name="connsiteY1" fmla="*/ 0 h 6858000"/>
              <a:gd name="connsiteX2" fmla="*/ 2952750 w 2952750"/>
              <a:gd name="connsiteY2" fmla="*/ 6858000 h 6858000"/>
              <a:gd name="connsiteX3" fmla="*/ 0 w 29527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6858000">
                <a:moveTo>
                  <a:pt x="0" y="0"/>
                </a:moveTo>
                <a:lnTo>
                  <a:pt x="2952750" y="0"/>
                </a:lnTo>
                <a:lnTo>
                  <a:pt x="295275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913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791325" y="1632600"/>
            <a:ext cx="4197126" cy="2663176"/>
          </a:xfrm>
          <a:custGeom>
            <a:avLst/>
            <a:gdLst>
              <a:gd name="connsiteX0" fmla="*/ 0 w 2952750"/>
              <a:gd name="connsiteY0" fmla="*/ 0 h 6858000"/>
              <a:gd name="connsiteX1" fmla="*/ 2952750 w 2952750"/>
              <a:gd name="connsiteY1" fmla="*/ 0 h 6858000"/>
              <a:gd name="connsiteX2" fmla="*/ 2952750 w 2952750"/>
              <a:gd name="connsiteY2" fmla="*/ 6858000 h 6858000"/>
              <a:gd name="connsiteX3" fmla="*/ 0 w 29527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6858000">
                <a:moveTo>
                  <a:pt x="0" y="0"/>
                </a:moveTo>
                <a:lnTo>
                  <a:pt x="2952750" y="0"/>
                </a:lnTo>
                <a:lnTo>
                  <a:pt x="295275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991225" y="3446763"/>
            <a:ext cx="1247775" cy="1644350"/>
          </a:xfrm>
          <a:custGeom>
            <a:avLst/>
            <a:gdLst>
              <a:gd name="connsiteX0" fmla="*/ 0 w 2952750"/>
              <a:gd name="connsiteY0" fmla="*/ 0 h 6858000"/>
              <a:gd name="connsiteX1" fmla="*/ 2952750 w 2952750"/>
              <a:gd name="connsiteY1" fmla="*/ 0 h 6858000"/>
              <a:gd name="connsiteX2" fmla="*/ 2952750 w 2952750"/>
              <a:gd name="connsiteY2" fmla="*/ 6858000 h 6858000"/>
              <a:gd name="connsiteX3" fmla="*/ 0 w 29527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6858000">
                <a:moveTo>
                  <a:pt x="0" y="0"/>
                </a:moveTo>
                <a:lnTo>
                  <a:pt x="2952750" y="0"/>
                </a:lnTo>
                <a:lnTo>
                  <a:pt x="295275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2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5/5/19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2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1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5/5/19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8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2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37-38DF-4FAF-B8B2-626C0317CF73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6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BAF37-38DF-4FAF-B8B2-626C0317CF73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E2700-9943-425E-90E6-60AD827E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4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Learn/HTML/Forms/Advanced_styling_for_HTML_forms" TargetMode="External"/><Relationship Id="rId3" Type="http://schemas.openxmlformats.org/officeDocument/2006/relationships/hyperlink" Target="https://www.youtube.com/watch?v=DiSvq5SgLMI" TargetMode="External"/><Relationship Id="rId7" Type="http://schemas.openxmlformats.org/officeDocument/2006/relationships/hyperlink" Target="https://www.youtube.com/watch?v=HiHHvTcHiEk&amp;list=PL4cUxeGkcC9g5_p_BVUGWykHfqx6bb7qK" TargetMode="External"/><Relationship Id="rId2" Type="http://schemas.openxmlformats.org/officeDocument/2006/relationships/hyperlink" Target="https://htmlreference.io/form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reeformatter.com/iso-country-list-html-select.html" TargetMode="External"/><Relationship Id="rId5" Type="http://schemas.openxmlformats.org/officeDocument/2006/relationships/hyperlink" Target="https://codepen.io/morganfeeney/pen/KiBty" TargetMode="External"/><Relationship Id="rId4" Type="http://schemas.openxmlformats.org/officeDocument/2006/relationships/hyperlink" Target="https://codepen.io/miroot/pen/HnsmI" TargetMode="External"/><Relationship Id="rId9" Type="http://schemas.openxmlformats.org/officeDocument/2006/relationships/hyperlink" Target="https://www.sanwebe.com/2014/08/css-html-forms-design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1656" y="2874936"/>
            <a:ext cx="70487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WEB FORMS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13075" y="4044486"/>
            <a:ext cx="1192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Week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4BB4A-01F5-464B-9B55-1E3A057F1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988" y="0"/>
            <a:ext cx="2874936" cy="28749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09004F-5F10-3B43-AB5B-CB3606A3A721}"/>
              </a:ext>
            </a:extLst>
          </p:cNvPr>
          <p:cNvSpPr txBox="1"/>
          <p:nvPr/>
        </p:nvSpPr>
        <p:spPr>
          <a:xfrm>
            <a:off x="5004836" y="4629068"/>
            <a:ext cx="2209259" cy="892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400" spc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Majd</a:t>
            </a:r>
            <a:r>
              <a:rPr lang="en-US" sz="14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spc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Darraj</a:t>
            </a:r>
            <a:endParaRPr lang="en-US" sz="14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sz="14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Krishna Rana</a:t>
            </a:r>
          </a:p>
        </p:txBody>
      </p:sp>
    </p:spTree>
    <p:extLst>
      <p:ext uri="{BB962C8B-B14F-4D97-AF65-F5344CB8AC3E}">
        <p14:creationId xmlns:p14="http://schemas.microsoft.com/office/powerpoint/2010/main" val="157943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0E7738-D422-DE45-8858-31F1E24C7AD7}"/>
              </a:ext>
            </a:extLst>
          </p:cNvPr>
          <p:cNvSpPr txBox="1"/>
          <p:nvPr/>
        </p:nvSpPr>
        <p:spPr>
          <a:xfrm>
            <a:off x="263234" y="3429000"/>
            <a:ext cx="7647711" cy="143827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&lt;h1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-title”&gt;</a:t>
            </a:r>
            <a:r>
              <a:rPr lang="e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jeg</a:t>
            </a:r>
            <a:r>
              <a:rPr lang="e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er</a:t>
            </a:r>
            <a:r>
              <a:rPr lang="e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ny</a:t>
            </a:r>
            <a:r>
              <a:rPr lang="e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her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&lt;/h1&gt;</a:t>
            </a:r>
          </a:p>
          <a:p>
            <a:pPr>
              <a:lnSpc>
                <a:spcPct val="150000"/>
              </a:lnSpc>
            </a:pPr>
            <a:r>
              <a:rPr lang="e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	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&lt;input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="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text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"&gt;</a:t>
            </a:r>
            <a:endParaRPr lang="en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416962" y="694541"/>
            <a:ext cx="73843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&lt;input&gt; </a:t>
            </a:r>
            <a:r>
              <a:rPr lang="en" sz="32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text</a:t>
            </a: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en" sz="2400" dirty="0">
                <a:solidFill>
                  <a:schemeClr val="accent2"/>
                </a:solidFill>
                <a:latin typeface="+mj-lt"/>
              </a:rPr>
              <a:t>type</a:t>
            </a:r>
            <a:endParaRPr lang="en" sz="2400" b="1" dirty="0">
              <a:solidFill>
                <a:schemeClr val="accent2"/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Allows any type of character</a:t>
            </a:r>
          </a:p>
          <a:p>
            <a:pPr fontAlgn="t">
              <a:lnSpc>
                <a:spcPct val="150000"/>
              </a:lnSpc>
            </a:pPr>
            <a:endParaRPr lang="e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D13E236-3E86-DA44-AEFB-7AFE2625DDBA}"/>
              </a:ext>
            </a:extLst>
          </p:cNvPr>
          <p:cNvSpPr/>
          <p:nvPr/>
        </p:nvSpPr>
        <p:spPr>
          <a:xfrm>
            <a:off x="7749935" y="983673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9217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0E7738-D422-DE45-8858-31F1E24C7AD7}"/>
              </a:ext>
            </a:extLst>
          </p:cNvPr>
          <p:cNvSpPr txBox="1"/>
          <p:nvPr/>
        </p:nvSpPr>
        <p:spPr>
          <a:xfrm>
            <a:off x="1226457" y="5763926"/>
            <a:ext cx="9461992" cy="39953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&lt;input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="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text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id</a:t>
            </a:r>
            <a:r>
              <a:rPr lang="da-DK" sz="1500" dirty="0">
                <a:solidFill>
                  <a:schemeClr val="accent2"/>
                </a:solidFill>
                <a:latin typeface="+mj-lt"/>
              </a:rPr>
              <a:t>=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signup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—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first_name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b="1" dirty="0" err="1">
                <a:solidFill>
                  <a:schemeClr val="accent2"/>
                </a:solidFill>
                <a:latin typeface="+mj-lt"/>
              </a:rPr>
              <a:t>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first_name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placeholder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Enter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first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endParaRPr lang="en" sz="1500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852717" y="694541"/>
            <a:ext cx="10486565" cy="4436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&lt;input&gt; </a:t>
            </a: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text</a:t>
            </a:r>
            <a:r>
              <a:rPr lang="en" sz="2400" b="1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en" sz="2400" b="1" dirty="0">
                <a:solidFill>
                  <a:schemeClr val="accent2"/>
                </a:solidFill>
                <a:latin typeface="+mj-lt"/>
              </a:rPr>
              <a:t>attributes</a:t>
            </a:r>
          </a:p>
          <a:p>
            <a:pPr algn="ctr">
              <a:lnSpc>
                <a:spcPct val="150000"/>
              </a:lnSpc>
            </a:pPr>
            <a:endParaRPr lang="en" sz="2400" b="1" dirty="0">
              <a:solidFill>
                <a:schemeClr val="accent2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" dirty="0">
              <a:solidFill>
                <a:schemeClr val="accent2"/>
              </a:solidFill>
              <a:latin typeface="+mj-lt"/>
            </a:endParaRP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accent2"/>
                </a:solidFill>
                <a:latin typeface="+mj-lt"/>
              </a:rPr>
              <a:t>type: 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Indicates the </a:t>
            </a:r>
            <a:r>
              <a:rPr lang="en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type of input control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(email, </a:t>
            </a:r>
            <a:r>
              <a:rPr lang="en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tel</a:t>
            </a:r>
            <a:r>
              <a:rPr lang="e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password)</a:t>
            </a:r>
            <a:endParaRPr lang="en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accent2"/>
                </a:solidFill>
                <a:latin typeface="+mj-lt"/>
              </a:rPr>
              <a:t>id: </a:t>
            </a:r>
            <a:r>
              <a:rPr lang="en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Not mandatory, but useful when we talk about labels</a:t>
            </a:r>
            <a:endParaRPr lang="en" dirty="0">
              <a:solidFill>
                <a:schemeClr val="accent2"/>
              </a:solidFill>
              <a:latin typeface="+mj-lt"/>
            </a:endParaRP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accent2"/>
                </a:solidFill>
                <a:latin typeface="+mj-lt"/>
              </a:rPr>
              <a:t>name:</a:t>
            </a:r>
            <a:r>
              <a:rPr lang="en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Used to give a name to the control which is sent to the server to be recognized and get the value.</a:t>
            </a: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accent2"/>
                </a:solidFill>
                <a:latin typeface="+mj-lt"/>
              </a:rPr>
              <a:t>placeholder: </a:t>
            </a:r>
            <a:r>
              <a:rPr lang="en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displayed in the input field before the user enters a value </a:t>
            </a:r>
            <a:r>
              <a:rPr lang="e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(will disappear as soon as some text is entered.)</a:t>
            </a:r>
            <a:endParaRPr lang="en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" sz="1600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729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0E7738-D422-DE45-8858-31F1E24C7AD7}"/>
              </a:ext>
            </a:extLst>
          </p:cNvPr>
          <p:cNvSpPr txBox="1"/>
          <p:nvPr/>
        </p:nvSpPr>
        <p:spPr>
          <a:xfrm>
            <a:off x="263234" y="3855156"/>
            <a:ext cx="7647711" cy="247702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&lt;h1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-title”&gt;</a:t>
            </a:r>
            <a:r>
              <a:rPr lang="e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jeg</a:t>
            </a:r>
            <a:r>
              <a:rPr lang="e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er</a:t>
            </a:r>
            <a:r>
              <a:rPr lang="e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ny</a:t>
            </a:r>
            <a:r>
              <a:rPr lang="e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her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&lt;/h1&gt;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</a:t>
            </a:r>
            <a:r>
              <a:rPr lang="da-DK" sz="1500" dirty="0">
                <a:solidFill>
                  <a:schemeClr val="accent5"/>
                </a:solidFill>
                <a:latin typeface="+mj-lt"/>
              </a:rPr>
              <a:t>&lt;input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="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text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dirty="0">
                <a:solidFill>
                  <a:schemeClr val="accent2"/>
                </a:solidFill>
                <a:latin typeface="+mj-lt"/>
              </a:rPr>
              <a:t>id=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signup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—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first_name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dirty="0" err="1">
                <a:solidFill>
                  <a:schemeClr val="accent2"/>
                </a:solidFill>
                <a:latin typeface="+mj-lt"/>
              </a:rPr>
              <a:t>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first_name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	</a:t>
            </a:r>
            <a:r>
              <a:rPr lang="da-DK" sz="1500" dirty="0">
                <a:solidFill>
                  <a:schemeClr val="accent2"/>
                </a:solidFill>
                <a:latin typeface="+mj-lt"/>
              </a:rPr>
              <a:t>placeholder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Enter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first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here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dirty="0">
                <a:solidFill>
                  <a:schemeClr val="accent5"/>
                </a:solidFill>
                <a:latin typeface="+mj-lt"/>
              </a:rPr>
              <a:t>&gt;</a:t>
            </a:r>
            <a:endParaRPr lang="en" sz="1500" dirty="0">
              <a:solidFill>
                <a:schemeClr val="accent5"/>
              </a:solidFill>
              <a:latin typeface="+mj-lt"/>
            </a:endParaRP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&lt;input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email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id=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signup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—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email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b="1" dirty="0" err="1">
                <a:solidFill>
                  <a:schemeClr val="accent2"/>
                </a:solidFill>
                <a:latin typeface="+mj-lt"/>
              </a:rPr>
              <a:t>name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email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placeholder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Enter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your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email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endParaRPr lang="en" sz="1500" b="1" dirty="0">
              <a:solidFill>
                <a:schemeClr val="accent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263234" y="452758"/>
            <a:ext cx="738437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Let’s try all textual control </a:t>
            </a:r>
            <a:r>
              <a:rPr lang="en" sz="2400" dirty="0">
                <a:solidFill>
                  <a:schemeClr val="accent2"/>
                </a:solidFill>
                <a:latin typeface="+mj-lt"/>
              </a:rPr>
              <a:t>types</a:t>
            </a:r>
          </a:p>
          <a:p>
            <a:pPr fontAlgn="t">
              <a:lnSpc>
                <a:spcPct val="150000"/>
              </a:lnSpc>
            </a:pPr>
            <a:endParaRPr lang="e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D13E236-3E86-DA44-AEFB-7AFE2625DDBA}"/>
              </a:ext>
            </a:extLst>
          </p:cNvPr>
          <p:cNvSpPr/>
          <p:nvPr/>
        </p:nvSpPr>
        <p:spPr>
          <a:xfrm>
            <a:off x="7749935" y="983673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5543FB-3595-4845-83F3-A496FE77B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070812"/>
              </p:ext>
            </p:extLst>
          </p:nvPr>
        </p:nvGraphicFramePr>
        <p:xfrm>
          <a:off x="263234" y="1584767"/>
          <a:ext cx="5306291" cy="2011680"/>
        </p:xfrm>
        <a:graphic>
          <a:graphicData uri="http://schemas.openxmlformats.org/drawingml/2006/table">
            <a:tbl>
              <a:tblPr/>
              <a:tblGrid>
                <a:gridCol w="2272146">
                  <a:extLst>
                    <a:ext uri="{9D8B030D-6E8A-4147-A177-3AD203B41FA5}">
                      <a16:colId xmlns:a16="http://schemas.microsoft.com/office/drawing/2014/main" val="548380960"/>
                    </a:ext>
                  </a:extLst>
                </a:gridCol>
                <a:gridCol w="3034145">
                  <a:extLst>
                    <a:ext uri="{9D8B030D-6E8A-4147-A177-3AD203B41FA5}">
                      <a16:colId xmlns:a16="http://schemas.microsoft.com/office/drawing/2014/main" val="3817145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Text</a:t>
                      </a:r>
                      <a:endParaRPr lang="da-DK" sz="1600" b="0" dirty="0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input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da-DK" sz="1600" b="0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type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="</a:t>
                      </a:r>
                      <a:r>
                        <a:rPr lang="da-DK" sz="1600" b="0" dirty="0" err="1">
                          <a:effectLst/>
                          <a:latin typeface="+mj-lt"/>
                        </a:rPr>
                        <a:t>text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"&gt;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780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Email</a:t>
                      </a:r>
                      <a:endParaRPr lang="da-DK" sz="1600" b="0" dirty="0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input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da-DK" sz="1600" b="0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type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="</a:t>
                      </a:r>
                      <a:r>
                        <a:rPr lang="da-DK" sz="1600" b="0" dirty="0" err="1">
                          <a:effectLst/>
                          <a:latin typeface="+mj-lt"/>
                        </a:rPr>
                        <a:t>email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"&gt;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470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Password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input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da-DK" sz="1600" b="0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type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="password"&gt;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479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Number</a:t>
                      </a:r>
                      <a:endParaRPr lang="da-DK" sz="1600" b="0" dirty="0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input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da-DK" sz="1600" b="0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type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="</a:t>
                      </a:r>
                      <a:r>
                        <a:rPr lang="da-DK" sz="1600" b="0" dirty="0" err="1">
                          <a:effectLst/>
                          <a:latin typeface="+mj-lt"/>
                        </a:rPr>
                        <a:t>number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"&gt;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532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Telephone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input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da-DK" sz="1600" b="0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type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="</a:t>
                      </a:r>
                      <a:r>
                        <a:rPr lang="da-DK" sz="1600" b="0" dirty="0" err="1">
                          <a:effectLst/>
                          <a:latin typeface="+mj-lt"/>
                        </a:rPr>
                        <a:t>tel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"&gt;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314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Multiple line </a:t>
                      </a:r>
                      <a:r>
                        <a:rPr lang="da-DK" sz="1600" b="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text</a:t>
                      </a:r>
                      <a:endParaRPr lang="da-DK" sz="1600" b="0" dirty="0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 err="1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textarea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&gt;&lt;/</a:t>
                      </a:r>
                      <a:r>
                        <a:rPr lang="da-DK" sz="1600" b="0" dirty="0" err="1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textarea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22163"/>
                  </a:ext>
                </a:extLst>
              </a:tr>
            </a:tbl>
          </a:graphicData>
        </a:graphic>
      </p:graphicFrame>
      <p:sp>
        <p:nvSpPr>
          <p:cNvPr id="8" name="Right Arrow 7">
            <a:extLst>
              <a:ext uri="{FF2B5EF4-FFF2-40B4-BE49-F238E27FC236}">
                <a16:creationId xmlns:a16="http://schemas.microsoft.com/office/drawing/2014/main" id="{3D41B3AA-B10B-AD4D-B366-D9DAAE1268EB}"/>
              </a:ext>
            </a:extLst>
          </p:cNvPr>
          <p:cNvSpPr/>
          <p:nvPr/>
        </p:nvSpPr>
        <p:spPr>
          <a:xfrm>
            <a:off x="7749935" y="1620982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BDD1B95-5C23-0F43-A5B6-66011BF40144}"/>
              </a:ext>
            </a:extLst>
          </p:cNvPr>
          <p:cNvSpPr/>
          <p:nvPr/>
        </p:nvSpPr>
        <p:spPr>
          <a:xfrm>
            <a:off x="7749935" y="2854036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A9B4261-E4CE-2E45-8C5D-07786F412696}"/>
              </a:ext>
            </a:extLst>
          </p:cNvPr>
          <p:cNvSpPr/>
          <p:nvPr/>
        </p:nvSpPr>
        <p:spPr>
          <a:xfrm>
            <a:off x="7749935" y="3435926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965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416962" y="243126"/>
            <a:ext cx="73843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&lt;label&gt; </a:t>
            </a:r>
            <a:r>
              <a:rPr lang="en" sz="4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element</a:t>
            </a:r>
            <a:endParaRPr lang="en" sz="4000" b="1" dirty="0">
              <a:solidFill>
                <a:schemeClr val="accent5"/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Descriptive text for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ANY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form elements (controls).</a:t>
            </a: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visible</a:t>
            </a:r>
            <a:r>
              <a:rPr lang="da-DK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at all times</a:t>
            </a: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Paired with a specific form control by using the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attribute</a:t>
            </a: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Clicking on the label will focus the text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D13E236-3E86-DA44-AEFB-7AFE2625DDBA}"/>
              </a:ext>
            </a:extLst>
          </p:cNvPr>
          <p:cNvSpPr/>
          <p:nvPr/>
        </p:nvSpPr>
        <p:spPr>
          <a:xfrm>
            <a:off x="7818371" y="736106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7CD3638-4087-AA48-A62E-2E5F010400B4}"/>
              </a:ext>
            </a:extLst>
          </p:cNvPr>
          <p:cNvSpPr/>
          <p:nvPr/>
        </p:nvSpPr>
        <p:spPr>
          <a:xfrm>
            <a:off x="7818371" y="1331851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FB73244-4992-2441-AB22-556C8EB9E968}"/>
              </a:ext>
            </a:extLst>
          </p:cNvPr>
          <p:cNvSpPr/>
          <p:nvPr/>
        </p:nvSpPr>
        <p:spPr>
          <a:xfrm>
            <a:off x="7818371" y="1927597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B6CAB0D-CC3D-9C47-A8F0-D341DB99EFAA}"/>
              </a:ext>
            </a:extLst>
          </p:cNvPr>
          <p:cNvSpPr/>
          <p:nvPr/>
        </p:nvSpPr>
        <p:spPr>
          <a:xfrm>
            <a:off x="7818371" y="2592615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1012399-CA6F-4D41-B81C-6CC1D65E5091}"/>
              </a:ext>
            </a:extLst>
          </p:cNvPr>
          <p:cNvSpPr/>
          <p:nvPr/>
        </p:nvSpPr>
        <p:spPr>
          <a:xfrm>
            <a:off x="7818371" y="3188360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403FD7C-D279-AE4F-BCB7-926BDB8FA3A9}"/>
              </a:ext>
            </a:extLst>
          </p:cNvPr>
          <p:cNvSpPr/>
          <p:nvPr/>
        </p:nvSpPr>
        <p:spPr>
          <a:xfrm>
            <a:off x="7818371" y="3908796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21758-443C-3042-8E63-60D34F555D2A}"/>
              </a:ext>
            </a:extLst>
          </p:cNvPr>
          <p:cNvSpPr txBox="1"/>
          <p:nvPr/>
        </p:nvSpPr>
        <p:spPr>
          <a:xfrm>
            <a:off x="263234" y="3112913"/>
            <a:ext cx="7384375" cy="32387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&lt;h1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-title”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  <a:r>
              <a:rPr lang="e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jeg</a:t>
            </a:r>
            <a:r>
              <a:rPr lang="e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er</a:t>
            </a:r>
            <a:r>
              <a:rPr lang="e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ny</a:t>
            </a:r>
            <a:r>
              <a:rPr lang="e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her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&lt;/h1&gt;</a:t>
            </a:r>
          </a:p>
          <a:p>
            <a:pPr>
              <a:lnSpc>
                <a:spcPct val="150000"/>
              </a:lnSpc>
            </a:pPr>
            <a:r>
              <a:rPr lang="da-DK" sz="1600" b="1" dirty="0">
                <a:solidFill>
                  <a:schemeClr val="accent5"/>
                </a:solidFill>
                <a:latin typeface="+mj-lt"/>
              </a:rPr>
              <a:t>	&lt;label</a:t>
            </a:r>
            <a:r>
              <a:rPr lang="da-DK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600" b="1" dirty="0">
                <a:solidFill>
                  <a:schemeClr val="accent2"/>
                </a:solidFill>
                <a:latin typeface="+mj-lt"/>
              </a:rPr>
              <a:t>for</a:t>
            </a:r>
            <a:r>
              <a:rPr lang="da-DK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signup</a:t>
            </a:r>
            <a:r>
              <a:rPr lang="da-DK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—</a:t>
            </a:r>
            <a:r>
              <a:rPr lang="da-DK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first_name</a:t>
            </a:r>
            <a:r>
              <a:rPr lang="da-DK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600" b="1" dirty="0">
                <a:solidFill>
                  <a:schemeClr val="accent5"/>
                </a:solidFill>
                <a:latin typeface="+mj-lt"/>
              </a:rPr>
              <a:t>&gt;</a:t>
            </a:r>
            <a:r>
              <a:rPr lang="da-DK" sz="16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Førnavn</a:t>
            </a:r>
            <a:r>
              <a:rPr lang="da-DK" sz="1600" b="1" dirty="0">
                <a:solidFill>
                  <a:schemeClr val="accent5"/>
                </a:solidFill>
                <a:latin typeface="+mj-lt"/>
              </a:rPr>
              <a:t>&lt;/label&gt;</a:t>
            </a:r>
            <a:endParaRPr lang="en" sz="1600" dirty="0">
              <a:solidFill>
                <a:schemeClr val="accent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</a:t>
            </a:r>
            <a:r>
              <a:rPr lang="da-DK" sz="1500" dirty="0">
                <a:solidFill>
                  <a:schemeClr val="accent5"/>
                </a:solidFill>
                <a:latin typeface="+mj-lt"/>
              </a:rPr>
              <a:t>&lt;input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="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text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id=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signup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—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first_name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dirty="0" err="1">
                <a:solidFill>
                  <a:schemeClr val="accent2"/>
                </a:solidFill>
                <a:latin typeface="+mj-lt"/>
              </a:rPr>
              <a:t>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first_name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	</a:t>
            </a:r>
            <a:r>
              <a:rPr lang="da-DK" sz="1500" dirty="0">
                <a:solidFill>
                  <a:schemeClr val="accent2"/>
                </a:solidFill>
                <a:latin typeface="+mj-lt"/>
              </a:rPr>
              <a:t>placeholder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Enter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first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here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600" b="1" dirty="0">
                <a:solidFill>
                  <a:schemeClr val="accent5"/>
                </a:solidFill>
                <a:latin typeface="+mj-lt"/>
              </a:rPr>
              <a:t>	&lt;label</a:t>
            </a:r>
            <a:r>
              <a:rPr lang="da-DK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600" b="1" dirty="0">
                <a:solidFill>
                  <a:schemeClr val="accent2"/>
                </a:solidFill>
                <a:latin typeface="+mj-lt"/>
              </a:rPr>
              <a:t>for</a:t>
            </a:r>
            <a:r>
              <a:rPr lang="da-DK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signup</a:t>
            </a:r>
            <a:r>
              <a:rPr lang="da-DK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—</a:t>
            </a:r>
            <a:r>
              <a:rPr lang="da-DK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email</a:t>
            </a:r>
            <a:r>
              <a:rPr lang="da-DK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600" b="1" dirty="0">
                <a:solidFill>
                  <a:schemeClr val="accent5"/>
                </a:solidFill>
                <a:latin typeface="+mj-lt"/>
              </a:rPr>
              <a:t>&gt;</a:t>
            </a:r>
            <a:r>
              <a:rPr lang="da-DK" sz="1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E-mail</a:t>
            </a:r>
            <a:r>
              <a:rPr lang="da-DK" sz="1600" b="1" dirty="0">
                <a:solidFill>
                  <a:schemeClr val="accent5"/>
                </a:solidFill>
                <a:latin typeface="+mj-lt"/>
              </a:rPr>
              <a:t>&lt;/label&gt;</a:t>
            </a:r>
            <a:endParaRPr lang="en" sz="1600" dirty="0">
              <a:solidFill>
                <a:schemeClr val="accent5"/>
              </a:solidFill>
              <a:latin typeface="+mj-lt"/>
            </a:endParaRPr>
          </a:p>
          <a:p>
            <a:pPr lvl="2">
              <a:lnSpc>
                <a:spcPct val="150000"/>
              </a:lnSpc>
            </a:pPr>
            <a:r>
              <a:rPr lang="da-DK" sz="1500" dirty="0">
                <a:solidFill>
                  <a:schemeClr val="accent5"/>
                </a:solidFill>
                <a:latin typeface="+mj-lt"/>
              </a:rPr>
              <a:t>&lt;input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email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id=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signup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—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email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accent2"/>
                </a:solidFill>
                <a:latin typeface="+mj-lt"/>
              </a:rPr>
              <a:t>name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email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1500" dirty="0">
                <a:solidFill>
                  <a:schemeClr val="accent2"/>
                </a:solidFill>
                <a:latin typeface="+mj-lt"/>
              </a:rPr>
              <a:t>placeholder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Enter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your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email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dirty="0">
                <a:solidFill>
                  <a:schemeClr val="accent5"/>
                </a:solidFill>
                <a:latin typeface="+mj-lt"/>
              </a:rPr>
              <a:t>&gt;</a:t>
            </a:r>
            <a:endParaRPr lang="en" sz="1500" dirty="0">
              <a:solidFill>
                <a:schemeClr val="accent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917795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0E7738-D422-DE45-8858-31F1E24C7AD7}"/>
              </a:ext>
            </a:extLst>
          </p:cNvPr>
          <p:cNvSpPr txBox="1"/>
          <p:nvPr/>
        </p:nvSpPr>
        <p:spPr>
          <a:xfrm>
            <a:off x="263235" y="4213851"/>
            <a:ext cx="7455420" cy="11612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	</a:t>
            </a:r>
            <a:r>
              <a:rPr lang="da-DK" b="1" dirty="0">
                <a:solidFill>
                  <a:schemeClr val="accent5"/>
                </a:solidFill>
                <a:latin typeface="+mj-lt"/>
              </a:rPr>
              <a:t>&lt;input</a:t>
            </a:r>
            <a:r>
              <a:rPr lang="da-DK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b="1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da-DK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checkbox</a:t>
            </a:r>
            <a:r>
              <a:rPr lang="da-DK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"</a:t>
            </a:r>
            <a:r>
              <a:rPr lang="da-DK" b="1" dirty="0">
                <a:solidFill>
                  <a:schemeClr val="accent5"/>
                </a:solidFill>
                <a:latin typeface="+mj-lt"/>
              </a:rPr>
              <a:t>&gt;</a:t>
            </a:r>
            <a:r>
              <a:rPr lang="da-DK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 </a:t>
            </a:r>
            <a:r>
              <a:rPr lang="da-DK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agree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to the terms</a:t>
            </a:r>
            <a:endParaRPr lang="en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416962" y="694541"/>
            <a:ext cx="7384375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&lt;input&gt;</a:t>
            </a:r>
            <a:r>
              <a:rPr lang="en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en" sz="32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checkbox</a:t>
            </a: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en" sz="2400" dirty="0">
                <a:solidFill>
                  <a:schemeClr val="accent2"/>
                </a:solidFill>
                <a:latin typeface="+mj-lt"/>
              </a:rPr>
              <a:t>type</a:t>
            </a:r>
            <a:endParaRPr lang="en" sz="2400" b="1" dirty="0">
              <a:solidFill>
                <a:schemeClr val="accent2"/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Form controls that only have 2 states: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checked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or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unchecked</a:t>
            </a:r>
          </a:p>
          <a:p>
            <a:pPr fontAlgn="base">
              <a:lnSpc>
                <a:spcPct val="150000"/>
              </a:lnSpc>
            </a:pPr>
            <a:r>
              <a:rPr lang="en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Allow the user to say “Yes” or “No” to something.</a:t>
            </a:r>
          </a:p>
          <a:p>
            <a:pPr fontAlgn="base">
              <a:lnSpc>
                <a:spcPct val="150000"/>
              </a:lnSpc>
            </a:pPr>
            <a:endParaRPr lang="en" sz="16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fontAlgn="base">
              <a:lnSpc>
                <a:spcPct val="150000"/>
              </a:lnSpc>
            </a:pPr>
            <a:endParaRPr lang="en" sz="16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br>
              <a:rPr lang="en" dirty="0"/>
            </a:br>
            <a:endParaRPr lang="en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D13E236-3E86-DA44-AEFB-7AFE2625DDBA}"/>
              </a:ext>
            </a:extLst>
          </p:cNvPr>
          <p:cNvSpPr/>
          <p:nvPr/>
        </p:nvSpPr>
        <p:spPr>
          <a:xfrm>
            <a:off x="7749935" y="4896098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4124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0E7738-D422-DE45-8858-31F1E24C7AD7}"/>
              </a:ext>
            </a:extLst>
          </p:cNvPr>
          <p:cNvSpPr txBox="1"/>
          <p:nvPr/>
        </p:nvSpPr>
        <p:spPr>
          <a:xfrm>
            <a:off x="263235" y="4103011"/>
            <a:ext cx="7455420" cy="1784527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&lt;label&gt;</a:t>
            </a:r>
            <a:endParaRPr lang="en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		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&lt;input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checkbox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"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agree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to the terms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&lt;/label&gt;</a:t>
            </a:r>
            <a:endParaRPr lang="en" sz="15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416962" y="694541"/>
            <a:ext cx="738437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&lt;input&gt;</a:t>
            </a:r>
            <a:r>
              <a:rPr lang="en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en" sz="32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checkbox</a:t>
            </a: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en" sz="2400" dirty="0">
                <a:solidFill>
                  <a:schemeClr val="accent2"/>
                </a:solidFill>
                <a:latin typeface="+mj-lt"/>
              </a:rPr>
              <a:t>type</a:t>
            </a:r>
            <a:endParaRPr lang="en" sz="2400" b="1" dirty="0">
              <a:solidFill>
                <a:schemeClr val="accent2"/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Because it is hard to click on a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small checkbox</a:t>
            </a:r>
          </a:p>
          <a:p>
            <a:pPr fontAlgn="t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you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wrap it in a &lt;label&gt;, 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so you can click on the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label text 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 toggle the checkbox.</a:t>
            </a:r>
            <a:endParaRPr lang="en" sz="16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br>
              <a:rPr lang="en" dirty="0"/>
            </a:br>
            <a:endParaRPr lang="en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D13E236-3E86-DA44-AEFB-7AFE2625DDBA}"/>
              </a:ext>
            </a:extLst>
          </p:cNvPr>
          <p:cNvSpPr/>
          <p:nvPr/>
        </p:nvSpPr>
        <p:spPr>
          <a:xfrm>
            <a:off x="7749935" y="4915521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3188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0E7738-D422-DE45-8858-31F1E24C7AD7}"/>
              </a:ext>
            </a:extLst>
          </p:cNvPr>
          <p:cNvSpPr txBox="1"/>
          <p:nvPr/>
        </p:nvSpPr>
        <p:spPr>
          <a:xfrm>
            <a:off x="263235" y="4103011"/>
            <a:ext cx="7455420" cy="224619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&lt;label&gt;</a:t>
            </a:r>
            <a:endParaRPr lang="en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		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&lt;input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checkbox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 </a:t>
            </a:r>
            <a:r>
              <a:rPr lang="da-DK" sz="2000" b="1" dirty="0" err="1">
                <a:solidFill>
                  <a:schemeClr val="accent2"/>
                </a:solidFill>
                <a:latin typeface="+mj-lt"/>
              </a:rPr>
              <a:t>checked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 </a:t>
            </a:r>
            <a:r>
              <a:rPr lang="da-DK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agree</a:t>
            </a:r>
            <a:r>
              <a:rPr lang="da-DK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to the terms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&lt;/label&gt;</a:t>
            </a:r>
            <a:endParaRPr lang="en" sz="15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416962" y="694541"/>
            <a:ext cx="7384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Let’s try </a:t>
            </a:r>
            <a:r>
              <a:rPr lang="en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checkbox</a:t>
            </a:r>
            <a:endParaRPr lang="en" sz="2400" b="1" dirty="0">
              <a:solidFill>
                <a:schemeClr val="accent2"/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endParaRPr lang="en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By default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a checkbox status is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unchecked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</a:p>
          <a:p>
            <a:pPr fontAlgn="t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You can mark it as checked by using </a:t>
            </a:r>
            <a:r>
              <a:rPr lang="en" b="1" dirty="0">
                <a:solidFill>
                  <a:schemeClr val="accent2"/>
                </a:solidFill>
                <a:latin typeface="+mj-lt"/>
              </a:rPr>
              <a:t>checked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attribute.</a:t>
            </a:r>
            <a:br>
              <a:rPr lang="en" b="1" dirty="0"/>
            </a:br>
            <a:endParaRPr lang="en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D13E236-3E86-DA44-AEFB-7AFE2625DDBA}"/>
              </a:ext>
            </a:extLst>
          </p:cNvPr>
          <p:cNvSpPr/>
          <p:nvPr/>
        </p:nvSpPr>
        <p:spPr>
          <a:xfrm>
            <a:off x="7749935" y="4893657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5274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0E7738-D422-DE45-8858-31F1E24C7AD7}"/>
              </a:ext>
            </a:extLst>
          </p:cNvPr>
          <p:cNvSpPr txBox="1"/>
          <p:nvPr/>
        </p:nvSpPr>
        <p:spPr>
          <a:xfrm>
            <a:off x="263235" y="3167675"/>
            <a:ext cx="7455420" cy="351577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 lvl="2">
              <a:lnSpc>
                <a:spcPct val="150000"/>
              </a:lnSpc>
            </a:pPr>
            <a:r>
              <a:rPr lang="en" sz="1500" b="1" dirty="0">
                <a:solidFill>
                  <a:schemeClr val="accent5"/>
                </a:solidFill>
                <a:latin typeface="+mj-lt"/>
              </a:rPr>
              <a:t>&lt;label&gt;</a:t>
            </a:r>
            <a:r>
              <a:rPr lang="en" sz="15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Vælg</a:t>
            </a:r>
            <a:r>
              <a:rPr lang="en" sz="15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" sz="15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køn</a:t>
            </a:r>
            <a:r>
              <a:rPr lang="en" sz="1500" b="1" dirty="0">
                <a:solidFill>
                  <a:schemeClr val="accent5"/>
                </a:solidFill>
                <a:latin typeface="+mj-lt"/>
              </a:rPr>
              <a:t>&lt;/label&gt;</a:t>
            </a:r>
          </a:p>
          <a:p>
            <a:pPr lvl="2">
              <a:lnSpc>
                <a:spcPct val="150000"/>
              </a:lnSpc>
            </a:pPr>
            <a:r>
              <a:rPr lang="en" sz="1500" b="1" dirty="0">
                <a:solidFill>
                  <a:schemeClr val="accent5"/>
                </a:solidFill>
                <a:latin typeface="+mj-lt"/>
              </a:rPr>
              <a:t>&lt;label&gt;</a:t>
            </a:r>
          </a:p>
          <a:p>
            <a:pPr lvl="2">
              <a:lnSpc>
                <a:spcPct val="150000"/>
              </a:lnSpc>
            </a:pPr>
            <a:r>
              <a:rPr lang="en" sz="1500" b="1" dirty="0">
                <a:solidFill>
                  <a:schemeClr val="accent5"/>
                </a:solidFill>
                <a:latin typeface="+mj-lt"/>
              </a:rPr>
              <a:t>	&lt;input </a:t>
            </a:r>
            <a:r>
              <a:rPr lang="en" sz="1500" b="1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en" sz="1500" b="1" dirty="0">
                <a:latin typeface="+mj-lt"/>
              </a:rPr>
              <a:t>="radio" </a:t>
            </a:r>
            <a:r>
              <a:rPr lang="en" sz="1500" b="1" dirty="0">
                <a:solidFill>
                  <a:schemeClr val="accent2"/>
                </a:solidFill>
                <a:latin typeface="+mj-lt"/>
              </a:rPr>
              <a:t>name</a:t>
            </a:r>
            <a:r>
              <a:rPr lang="en" sz="1500" b="1" dirty="0">
                <a:latin typeface="+mj-lt"/>
              </a:rPr>
              <a:t>="status"</a:t>
            </a:r>
            <a:r>
              <a:rPr lang="en" sz="1500" b="1" dirty="0">
                <a:solidFill>
                  <a:schemeClr val="accent5"/>
                </a:solidFill>
                <a:latin typeface="+mj-lt"/>
              </a:rPr>
              <a:t>&gt;</a:t>
            </a:r>
            <a:r>
              <a:rPr lang="en" sz="15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kvinde</a:t>
            </a:r>
            <a:endParaRPr lang="en" sz="15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lvl="2">
              <a:lnSpc>
                <a:spcPct val="150000"/>
              </a:lnSpc>
            </a:pPr>
            <a:r>
              <a:rPr lang="en" sz="1500" b="1" dirty="0">
                <a:solidFill>
                  <a:schemeClr val="accent5"/>
                </a:solidFill>
                <a:latin typeface="+mj-lt"/>
              </a:rPr>
              <a:t>&lt;/label&gt;</a:t>
            </a:r>
          </a:p>
          <a:p>
            <a:pPr lvl="2">
              <a:lnSpc>
                <a:spcPct val="150000"/>
              </a:lnSpc>
            </a:pPr>
            <a:r>
              <a:rPr lang="en" sz="1500" b="1" dirty="0">
                <a:solidFill>
                  <a:schemeClr val="accent5"/>
                </a:solidFill>
                <a:latin typeface="+mj-lt"/>
              </a:rPr>
              <a:t>&lt;label&gt;</a:t>
            </a:r>
          </a:p>
          <a:p>
            <a:pPr lvl="2">
              <a:lnSpc>
                <a:spcPct val="150000"/>
              </a:lnSpc>
            </a:pPr>
            <a:r>
              <a:rPr lang="en" sz="1500" b="1" dirty="0">
                <a:latin typeface="+mj-lt"/>
              </a:rPr>
              <a:t>	</a:t>
            </a:r>
            <a:r>
              <a:rPr lang="en" sz="1500" b="1" dirty="0">
                <a:solidFill>
                  <a:schemeClr val="accent5"/>
                </a:solidFill>
                <a:latin typeface="+mj-lt"/>
              </a:rPr>
              <a:t>&lt;input </a:t>
            </a:r>
            <a:r>
              <a:rPr lang="en" sz="1500" b="1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en" sz="1500" b="1" dirty="0">
                <a:latin typeface="+mj-lt"/>
              </a:rPr>
              <a:t>="radio" </a:t>
            </a:r>
            <a:r>
              <a:rPr lang="en" sz="1500" b="1" dirty="0">
                <a:solidFill>
                  <a:schemeClr val="accent2"/>
                </a:solidFill>
                <a:latin typeface="+mj-lt"/>
              </a:rPr>
              <a:t>name</a:t>
            </a:r>
            <a:r>
              <a:rPr lang="en" sz="1500" b="1" dirty="0">
                <a:latin typeface="+mj-lt"/>
              </a:rPr>
              <a:t>="status"</a:t>
            </a:r>
            <a:r>
              <a:rPr lang="en" sz="1500" b="1" dirty="0">
                <a:solidFill>
                  <a:schemeClr val="accent5"/>
                </a:solidFill>
                <a:latin typeface="+mj-lt"/>
              </a:rPr>
              <a:t>&gt;</a:t>
            </a:r>
            <a:r>
              <a:rPr lang="en" sz="15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mand</a:t>
            </a:r>
            <a:endParaRPr lang="en" sz="15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lvl="2">
              <a:lnSpc>
                <a:spcPct val="150000"/>
              </a:lnSpc>
            </a:pPr>
            <a:r>
              <a:rPr lang="en" sz="1500" b="1" dirty="0">
                <a:solidFill>
                  <a:schemeClr val="accent5"/>
                </a:solidFill>
                <a:latin typeface="+mj-lt"/>
              </a:rPr>
              <a:t>&lt;/label&gt;</a:t>
            </a:r>
          </a:p>
          <a:p>
            <a:pPr lvl="2">
              <a:lnSpc>
                <a:spcPct val="150000"/>
              </a:lnSpc>
            </a:pPr>
            <a:r>
              <a:rPr lang="en" sz="1500" b="1" dirty="0">
                <a:solidFill>
                  <a:schemeClr val="accent5"/>
                </a:solidFill>
                <a:latin typeface="+mj-lt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416962" y="694541"/>
            <a:ext cx="7384375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&lt;input&gt;</a:t>
            </a:r>
            <a:r>
              <a:rPr lang="en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da-DK" sz="32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radio </a:t>
            </a:r>
            <a:r>
              <a:rPr lang="en" sz="2400" dirty="0">
                <a:solidFill>
                  <a:schemeClr val="accent2"/>
                </a:solidFill>
                <a:latin typeface="+mj-lt"/>
              </a:rPr>
              <a:t>type </a:t>
            </a:r>
            <a:r>
              <a:rPr lang="en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(radio buttons)</a:t>
            </a:r>
            <a:endParaRPr lang="en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You can present the user a list of options to choose from by using radio buttons.</a:t>
            </a:r>
            <a:endParaRPr lang="en" sz="16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2060"/>
                </a:solidFill>
                <a:latin typeface="+mj-lt"/>
              </a:rPr>
              <a:t>You have to </a:t>
            </a:r>
            <a:r>
              <a:rPr lang="en" sz="1600" b="1" dirty="0">
                <a:solidFill>
                  <a:srgbClr val="C00000"/>
                </a:solidFill>
                <a:latin typeface="+mj-lt"/>
              </a:rPr>
              <a:t>group a list of radio buttons together </a:t>
            </a:r>
            <a:r>
              <a:rPr lang="en" sz="1600" dirty="0">
                <a:solidFill>
                  <a:srgbClr val="002060"/>
                </a:solidFill>
                <a:latin typeface="+mj-lt"/>
              </a:rPr>
              <a:t>by using the </a:t>
            </a:r>
            <a:r>
              <a:rPr lang="en" sz="1600" b="1" dirty="0">
                <a:solidFill>
                  <a:srgbClr val="002060"/>
                </a:solidFill>
                <a:latin typeface="+mj-lt"/>
              </a:rPr>
              <a:t>same value </a:t>
            </a:r>
            <a:r>
              <a:rPr lang="en" sz="1600" dirty="0">
                <a:solidFill>
                  <a:srgbClr val="002060"/>
                </a:solidFill>
                <a:latin typeface="+mj-lt"/>
              </a:rPr>
              <a:t>for the </a:t>
            </a:r>
            <a:r>
              <a:rPr lang="en" sz="1600" b="1" dirty="0">
                <a:solidFill>
                  <a:srgbClr val="002060"/>
                </a:solidFill>
                <a:latin typeface="+mj-lt"/>
              </a:rPr>
              <a:t>name attribute</a:t>
            </a:r>
            <a:br>
              <a:rPr lang="en" dirty="0"/>
            </a:br>
            <a:endParaRPr lang="en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D13E236-3E86-DA44-AEFB-7AFE2625DDBA}"/>
              </a:ext>
            </a:extLst>
          </p:cNvPr>
          <p:cNvSpPr/>
          <p:nvPr/>
        </p:nvSpPr>
        <p:spPr>
          <a:xfrm>
            <a:off x="7749935" y="4164049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422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1212935" y="694541"/>
            <a:ext cx="9766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sz="3600" b="1" dirty="0">
                <a:solidFill>
                  <a:schemeClr val="accent2"/>
                </a:solidFill>
                <a:latin typeface="+mj-lt"/>
              </a:rPr>
              <a:t>checkbox</a:t>
            </a:r>
            <a:r>
              <a:rPr lang="en" sz="36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vs. </a:t>
            </a:r>
            <a:r>
              <a:rPr lang="en" sz="3600" b="1" dirty="0">
                <a:solidFill>
                  <a:schemeClr val="accent2"/>
                </a:solidFill>
                <a:latin typeface="+mj-lt"/>
              </a:rPr>
              <a:t>radio</a:t>
            </a:r>
          </a:p>
          <a:p>
            <a:pPr fontAlgn="base"/>
            <a:endParaRPr lang="e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1516D8-9D03-D545-BDF9-9CCEA8930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99761"/>
              </p:ext>
            </p:extLst>
          </p:nvPr>
        </p:nvGraphicFramePr>
        <p:xfrm>
          <a:off x="2032000" y="2758670"/>
          <a:ext cx="8128000" cy="23952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450147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15657797"/>
                    </a:ext>
                  </a:extLst>
                </a:gridCol>
              </a:tblGrid>
              <a:tr h="630321">
                <a:tc>
                  <a:txBody>
                    <a:bodyPr/>
                    <a:lstStyle/>
                    <a:p>
                      <a:pPr algn="ctr"/>
                      <a:r>
                        <a:rPr lang="da-DK" sz="2400" dirty="0" err="1">
                          <a:latin typeface="+mj-lt"/>
                        </a:rPr>
                        <a:t>checkbox</a:t>
                      </a:r>
                      <a:endParaRPr lang="da-DK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dirty="0">
                          <a:latin typeface="+mj-lt"/>
                        </a:rPr>
                        <a:t>Radio</a:t>
                      </a:r>
                      <a:endParaRPr lang="da-DK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32151"/>
                  </a:ext>
                </a:extLst>
              </a:tr>
              <a:tr h="882449">
                <a:tc>
                  <a:txBody>
                    <a:bodyPr/>
                    <a:lstStyle/>
                    <a:p>
                      <a:pPr algn="ctr"/>
                      <a:r>
                        <a:rPr lang="e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exists on its own</a:t>
                      </a:r>
                      <a:endParaRPr lang="da-DK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only appear as a list</a:t>
                      </a:r>
                    </a:p>
                    <a:p>
                      <a:pPr algn="ctr"/>
                      <a:r>
                        <a:rPr lang="en" sz="1800" i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(at least 2 options)</a:t>
                      </a:r>
                      <a:endParaRPr lang="da-DK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468577"/>
                  </a:ext>
                </a:extLst>
              </a:tr>
              <a:tr h="882449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latin typeface="+mj-lt"/>
                        </a:rPr>
                        <a:t>clicking is </a:t>
                      </a:r>
                      <a:r>
                        <a:rPr lang="en" b="1" dirty="0">
                          <a:latin typeface="+mj-lt"/>
                        </a:rPr>
                        <a:t>optional</a:t>
                      </a:r>
                      <a:endParaRPr lang="da-DK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latin typeface="+mj-lt"/>
                        </a:rPr>
                        <a:t>choosing one of the radio buttons is </a:t>
                      </a:r>
                      <a:r>
                        <a:rPr lang="en" b="1" dirty="0">
                          <a:latin typeface="+mj-lt"/>
                        </a:rPr>
                        <a:t>mandatory</a:t>
                      </a:r>
                      <a:endParaRPr lang="da-DK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45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875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416962" y="243126"/>
            <a:ext cx="738437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&lt;select&gt; </a:t>
            </a:r>
            <a:r>
              <a:rPr lang="en" sz="4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element 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(</a:t>
            </a:r>
            <a:r>
              <a:rPr lang="da-DK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Dropdown</a:t>
            </a:r>
            <a:r>
              <a:rPr lang="da-DK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menu)</a:t>
            </a:r>
            <a:endParaRPr lang="en" sz="40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Work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like radio 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buttons with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different layout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FB73244-4992-2441-AB22-556C8EB9E968}"/>
              </a:ext>
            </a:extLst>
          </p:cNvPr>
          <p:cNvSpPr/>
          <p:nvPr/>
        </p:nvSpPr>
        <p:spPr>
          <a:xfrm>
            <a:off x="7818371" y="2190833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21758-443C-3042-8E63-60D34F555D2A}"/>
              </a:ext>
            </a:extLst>
          </p:cNvPr>
          <p:cNvSpPr txBox="1"/>
          <p:nvPr/>
        </p:nvSpPr>
        <p:spPr>
          <a:xfrm>
            <a:off x="263234" y="3112913"/>
            <a:ext cx="7384375" cy="282327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</a:t>
            </a:r>
            <a:r>
              <a:rPr lang="da-DK" sz="1500" b="1" dirty="0" err="1">
                <a:solidFill>
                  <a:schemeClr val="accent5"/>
                </a:solidFill>
                <a:latin typeface="+mj-lt"/>
              </a:rPr>
              <a:t>select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&lt;option&gt;</a:t>
            </a:r>
            <a:r>
              <a:rPr lang="da-DK" sz="15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Januar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&lt;option&gt;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&lt;option&gt;</a:t>
            </a:r>
            <a:r>
              <a:rPr lang="da-DK" sz="15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Februar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&lt;option&gt;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&lt;option&gt;</a:t>
            </a:r>
            <a:r>
              <a:rPr lang="da-DK" sz="15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Mars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&lt;option&gt;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…</a:t>
            </a:r>
            <a:endParaRPr lang="da-DK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&lt;/</a:t>
            </a:r>
            <a:r>
              <a:rPr lang="da-DK" sz="1500" b="1" dirty="0" err="1">
                <a:solidFill>
                  <a:schemeClr val="accent5"/>
                </a:solidFill>
                <a:latin typeface="+mj-lt"/>
              </a:rPr>
              <a:t>select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endParaRPr lang="da-DK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55685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54482" y="2049524"/>
            <a:ext cx="8283037" cy="447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sz="5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&lt;form&gt;</a:t>
            </a:r>
          </a:p>
          <a:p>
            <a:pPr algn="ctr">
              <a:lnSpc>
                <a:spcPct val="150000"/>
              </a:lnSpc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block-level element defines an </a:t>
            </a:r>
            <a:r>
              <a:rPr lang="en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interactive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part of a webpage</a:t>
            </a:r>
          </a:p>
          <a:p>
            <a:pPr algn="ctr">
              <a:lnSpc>
                <a:spcPct val="150000"/>
              </a:lnSpc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da-DK" sz="1400" i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https</a:t>
            </a:r>
            <a:r>
              <a:rPr lang="da-DK" sz="14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://</a:t>
            </a:r>
            <a:r>
              <a:rPr lang="da-DK" sz="1400" i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developer.mozilla.org</a:t>
            </a:r>
            <a:r>
              <a:rPr lang="da-DK" sz="14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/en-US/</a:t>
            </a:r>
            <a:r>
              <a:rPr lang="da-DK" sz="1400" i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docs</a:t>
            </a:r>
            <a:r>
              <a:rPr lang="da-DK" sz="14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/Web/HTML/</a:t>
            </a:r>
            <a:r>
              <a:rPr lang="da-DK" sz="1400" i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Inline_elements</a:t>
            </a:r>
            <a:endParaRPr lang="en" sz="1400" i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340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416962" y="243126"/>
            <a:ext cx="73843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&lt;select&gt; </a:t>
            </a:r>
            <a:r>
              <a:rPr lang="en" sz="4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element 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(</a:t>
            </a:r>
            <a:r>
              <a:rPr lang="da-DK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Dropdown</a:t>
            </a:r>
            <a:r>
              <a:rPr lang="da-DK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menu)</a:t>
            </a:r>
            <a:endParaRPr lang="en" sz="40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by adding </a:t>
            </a:r>
            <a:r>
              <a:rPr lang="en" b="1" dirty="0">
                <a:solidFill>
                  <a:schemeClr val="accent2"/>
                </a:solidFill>
                <a:latin typeface="+mj-lt"/>
              </a:rPr>
              <a:t>multiple 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attribute, user can select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multiple choices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FB73244-4992-2441-AB22-556C8EB9E968}"/>
              </a:ext>
            </a:extLst>
          </p:cNvPr>
          <p:cNvSpPr/>
          <p:nvPr/>
        </p:nvSpPr>
        <p:spPr>
          <a:xfrm>
            <a:off x="7818371" y="2190833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21758-443C-3042-8E63-60D34F555D2A}"/>
              </a:ext>
            </a:extLst>
          </p:cNvPr>
          <p:cNvSpPr txBox="1"/>
          <p:nvPr/>
        </p:nvSpPr>
        <p:spPr>
          <a:xfrm>
            <a:off x="263234" y="3112913"/>
            <a:ext cx="7384375" cy="316952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&lt;label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for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month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 </a:t>
            </a:r>
            <a:r>
              <a:rPr lang="da-DK" sz="15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Fødselsdato 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&lt;/label&gt;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</a:t>
            </a:r>
            <a:r>
              <a:rPr lang="da-DK" sz="1500" b="1" dirty="0" err="1">
                <a:solidFill>
                  <a:schemeClr val="accent5"/>
                </a:solidFill>
                <a:latin typeface="+mj-lt"/>
              </a:rPr>
              <a:t>select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multiple id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month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&lt;option </a:t>
            </a:r>
            <a:r>
              <a:rPr lang="da-DK" sz="1500" b="1" dirty="0" err="1">
                <a:solidFill>
                  <a:schemeClr val="accent2"/>
                </a:solidFill>
                <a:latin typeface="+mj-lt"/>
              </a:rPr>
              <a:t>value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=”Januar”&gt;</a:t>
            </a:r>
            <a:r>
              <a:rPr lang="da-DK" sz="15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Januar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&lt;option&gt;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&lt;option </a:t>
            </a:r>
            <a:r>
              <a:rPr lang="da-DK" sz="1500" b="1" dirty="0" err="1">
                <a:solidFill>
                  <a:schemeClr val="accent2"/>
                </a:solidFill>
                <a:latin typeface="+mj-lt"/>
              </a:rPr>
              <a:t>value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=”Februar”&gt;</a:t>
            </a:r>
            <a:r>
              <a:rPr lang="da-DK" sz="15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Februar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&lt;option&gt;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&lt;option </a:t>
            </a:r>
            <a:r>
              <a:rPr lang="da-DK" sz="1500" b="1" dirty="0" err="1">
                <a:solidFill>
                  <a:schemeClr val="accent2"/>
                </a:solidFill>
                <a:latin typeface="+mj-lt"/>
              </a:rPr>
              <a:t>value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=”Mars”&gt;</a:t>
            </a:r>
            <a:r>
              <a:rPr lang="da-DK" sz="15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Mars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&lt;option&gt;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…</a:t>
            </a:r>
            <a:endParaRPr lang="da-DK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&lt;/</a:t>
            </a:r>
            <a:r>
              <a:rPr lang="da-DK" sz="1500" b="1" dirty="0" err="1">
                <a:solidFill>
                  <a:schemeClr val="accent5"/>
                </a:solidFill>
                <a:latin typeface="+mj-lt"/>
              </a:rPr>
              <a:t>select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endParaRPr lang="da-DK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328585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1212935" y="1498105"/>
            <a:ext cx="9766129" cy="353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6000" b="1" dirty="0">
                <a:solidFill>
                  <a:schemeClr val="accent2"/>
                </a:solidFill>
                <a:latin typeface="+mj-lt"/>
              </a:rPr>
              <a:t>value</a:t>
            </a:r>
            <a:endParaRPr lang="en" sz="4400" b="1" dirty="0">
              <a:solidFill>
                <a:schemeClr val="accent2"/>
              </a:solidFill>
              <a:latin typeface="+mj-lt"/>
            </a:endParaRPr>
          </a:p>
          <a:p>
            <a:pPr algn="ctr"/>
            <a:r>
              <a:rPr lang="en" sz="2400" dirty="0">
                <a:solidFill>
                  <a:srgbClr val="002060"/>
                </a:solidFill>
                <a:latin typeface="+mj-lt"/>
              </a:rPr>
              <a:t>attribute</a:t>
            </a:r>
          </a:p>
          <a:p>
            <a:pPr algn="ctr"/>
            <a:r>
              <a:rPr lang="en" sz="1600" dirty="0">
                <a:solidFill>
                  <a:schemeClr val="accent2"/>
                </a:solidFill>
                <a:latin typeface="+mj-lt"/>
              </a:rPr>
              <a:t> </a:t>
            </a:r>
          </a:p>
          <a:p>
            <a:pPr algn="ctr">
              <a:lnSpc>
                <a:spcPct val="200000"/>
              </a:lnSpc>
            </a:pPr>
            <a:r>
              <a:rPr lang="en" sz="1600" b="1" dirty="0">
                <a:solidFill>
                  <a:srgbClr val="002060"/>
                </a:solidFill>
                <a:latin typeface="+mj-lt"/>
              </a:rPr>
              <a:t>It is whatever the user types into the field.</a:t>
            </a:r>
          </a:p>
          <a:p>
            <a:pPr algn="ctr">
              <a:lnSpc>
                <a:spcPct val="200000"/>
              </a:lnSpc>
            </a:pPr>
            <a:endParaRPr lang="en" sz="1600" dirty="0">
              <a:solidFill>
                <a:srgbClr val="002060"/>
              </a:solidFill>
              <a:latin typeface="+mj-lt"/>
            </a:endParaRPr>
          </a:p>
          <a:p>
            <a:pPr algn="ctr">
              <a:lnSpc>
                <a:spcPct val="200000"/>
              </a:lnSpc>
            </a:pPr>
            <a:r>
              <a:rPr lang="en" sz="1600" dirty="0">
                <a:solidFill>
                  <a:srgbClr val="002060"/>
                </a:solidFill>
                <a:latin typeface="+mj-lt"/>
              </a:rPr>
              <a:t>When creating </a:t>
            </a:r>
            <a:r>
              <a:rPr lang="en" sz="1600" b="1" dirty="0">
                <a:solidFill>
                  <a:srgbClr val="002060"/>
                </a:solidFill>
                <a:latin typeface="+mj-lt"/>
              </a:rPr>
              <a:t>&lt;select&gt; </a:t>
            </a:r>
            <a:r>
              <a:rPr lang="da-DK" sz="1600" dirty="0">
                <a:solidFill>
                  <a:srgbClr val="002060"/>
                </a:solidFill>
                <a:latin typeface="+mj-lt"/>
              </a:rPr>
              <a:t>element</a:t>
            </a:r>
            <a:r>
              <a:rPr lang="en" sz="1600" dirty="0">
                <a:solidFill>
                  <a:srgbClr val="002060"/>
                </a:solidFill>
                <a:latin typeface="+mj-lt"/>
              </a:rPr>
              <a:t>, we use the value attribute to specify the values to </a:t>
            </a:r>
            <a:r>
              <a:rPr lang="en" sz="1600" b="1" dirty="0">
                <a:solidFill>
                  <a:srgbClr val="002060"/>
                </a:solidFill>
                <a:latin typeface="+mj-lt"/>
              </a:rPr>
              <a:t>predefined options.</a:t>
            </a:r>
            <a:endParaRPr lang="en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669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416962" y="243126"/>
            <a:ext cx="7384375" cy="138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</a:t>
            </a:r>
            <a:r>
              <a:rPr lang="en" sz="4000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optgroup</a:t>
            </a:r>
            <a:r>
              <a:rPr lang="e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&gt; </a:t>
            </a:r>
            <a:r>
              <a:rPr lang="en" sz="4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element</a:t>
            </a:r>
          </a:p>
          <a:p>
            <a:pPr>
              <a:lnSpc>
                <a:spcPct val="150000"/>
              </a:lnSpc>
            </a:pPr>
            <a:r>
              <a:rPr lang="e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organize list into logical groups</a:t>
            </a:r>
            <a:endParaRPr lang="en" sz="40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FB73244-4992-2441-AB22-556C8EB9E968}"/>
              </a:ext>
            </a:extLst>
          </p:cNvPr>
          <p:cNvSpPr/>
          <p:nvPr/>
        </p:nvSpPr>
        <p:spPr>
          <a:xfrm>
            <a:off x="7818371" y="2190833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21758-443C-3042-8E63-60D34F555D2A}"/>
              </a:ext>
            </a:extLst>
          </p:cNvPr>
          <p:cNvSpPr txBox="1"/>
          <p:nvPr/>
        </p:nvSpPr>
        <p:spPr>
          <a:xfrm>
            <a:off x="263234" y="2475178"/>
            <a:ext cx="7384375" cy="386201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&lt;label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for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month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 </a:t>
            </a:r>
            <a:r>
              <a:rPr lang="da-DK" sz="15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Fødselsdato 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&lt;/label&gt;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</a:t>
            </a:r>
            <a:r>
              <a:rPr lang="da-DK" sz="1500" b="1" dirty="0" err="1">
                <a:solidFill>
                  <a:schemeClr val="accent5"/>
                </a:solidFill>
                <a:latin typeface="+mj-lt"/>
              </a:rPr>
              <a:t>select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multiple id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month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	&lt;</a:t>
            </a:r>
            <a:r>
              <a:rPr lang="da-DK" sz="1500" b="1" dirty="0" err="1">
                <a:solidFill>
                  <a:schemeClr val="accent5"/>
                </a:solidFill>
                <a:latin typeface="+mj-lt"/>
              </a:rPr>
              <a:t>optgroup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label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groupname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	&lt;option </a:t>
            </a:r>
            <a:r>
              <a:rPr lang="da-DK" sz="1500" b="1" dirty="0" err="1">
                <a:solidFill>
                  <a:schemeClr val="accent2"/>
                </a:solidFill>
                <a:latin typeface="+mj-lt"/>
              </a:rPr>
              <a:t>value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=”Januar”&gt;</a:t>
            </a:r>
            <a:r>
              <a:rPr lang="da-DK" sz="15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Januar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&lt;option&gt;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	&lt;option </a:t>
            </a:r>
            <a:r>
              <a:rPr lang="da-DK" sz="1500" b="1" dirty="0" err="1">
                <a:solidFill>
                  <a:schemeClr val="accent2"/>
                </a:solidFill>
                <a:latin typeface="+mj-lt"/>
              </a:rPr>
              <a:t>value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=”Februar”&gt;</a:t>
            </a:r>
            <a:r>
              <a:rPr lang="da-DK" sz="15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Februar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&lt;option&gt;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&lt;/</a:t>
            </a:r>
            <a:r>
              <a:rPr lang="da-DK" sz="1500" b="1" dirty="0" err="1">
                <a:solidFill>
                  <a:schemeClr val="accent5"/>
                </a:solidFill>
                <a:latin typeface="+mj-lt"/>
              </a:rPr>
              <a:t>optgroup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&lt;option </a:t>
            </a:r>
            <a:r>
              <a:rPr lang="da-DK" sz="1500" b="1" dirty="0" err="1">
                <a:solidFill>
                  <a:schemeClr val="accent2"/>
                </a:solidFill>
                <a:latin typeface="+mj-lt"/>
              </a:rPr>
              <a:t>value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=”Mars”&gt;</a:t>
            </a:r>
            <a:r>
              <a:rPr lang="da-DK" sz="15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Mars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&lt;option&gt;</a:t>
            </a:r>
          </a:p>
          <a:p>
            <a:pPr lvl="2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…</a:t>
            </a:r>
            <a:endParaRPr lang="da-DK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&lt;/</a:t>
            </a:r>
            <a:r>
              <a:rPr lang="da-DK" sz="1500" b="1" dirty="0" err="1">
                <a:solidFill>
                  <a:schemeClr val="accent5"/>
                </a:solidFill>
                <a:latin typeface="+mj-lt"/>
              </a:rPr>
              <a:t>select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endParaRPr lang="da-DK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381148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416962" y="243126"/>
            <a:ext cx="7384375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</a:t>
            </a:r>
            <a:r>
              <a:rPr lang="en" sz="4000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textarea</a:t>
            </a:r>
            <a:r>
              <a:rPr lang="e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&gt; </a:t>
            </a:r>
            <a:r>
              <a:rPr lang="en" sz="4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element 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(</a:t>
            </a:r>
            <a:r>
              <a:rPr lang="da-DK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text</a:t>
            </a:r>
            <a:r>
              <a:rPr lang="da-DK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da-DK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box</a:t>
            </a:r>
            <a:r>
              <a:rPr lang="da-DK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)</a:t>
            </a:r>
            <a:endParaRPr lang="en" sz="40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endParaRPr lang="e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Allows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us to type in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multiple lines</a:t>
            </a: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Textarea</a:t>
            </a:r>
            <a:r>
              <a:rPr lang="da-DK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element is </a:t>
            </a:r>
            <a:r>
              <a:rPr lang="da-DK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resizable</a:t>
            </a:r>
            <a:endParaRPr lang="en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21758-443C-3042-8E63-60D34F555D2A}"/>
              </a:ext>
            </a:extLst>
          </p:cNvPr>
          <p:cNvSpPr txBox="1"/>
          <p:nvPr/>
        </p:nvSpPr>
        <p:spPr>
          <a:xfrm>
            <a:off x="263234" y="3112913"/>
            <a:ext cx="7384375" cy="109203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</a:t>
            </a:r>
            <a:r>
              <a:rPr lang="da-DK" sz="1500" b="1" dirty="0" err="1">
                <a:solidFill>
                  <a:schemeClr val="accent5"/>
                </a:solidFill>
                <a:latin typeface="+mj-lt"/>
              </a:rPr>
              <a:t>textarea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&gt;&lt;/</a:t>
            </a:r>
            <a:r>
              <a:rPr lang="da-DK" sz="1500" b="1" dirty="0" err="1">
                <a:solidFill>
                  <a:schemeClr val="accent5"/>
                </a:solidFill>
                <a:latin typeface="+mj-lt"/>
              </a:rPr>
              <a:t>textarea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endParaRPr lang="da-DK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699758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416962" y="243126"/>
            <a:ext cx="7384375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&lt;button&gt; </a:t>
            </a:r>
            <a:r>
              <a:rPr lang="en" sz="4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element 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(</a:t>
            </a:r>
            <a:r>
              <a:rPr lang="da-DK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submit</a:t>
            </a:r>
            <a:r>
              <a:rPr lang="da-DK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)</a:t>
            </a:r>
            <a:endParaRPr lang="en" sz="40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One of the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most important 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form elements. Without it we cannot submit any form to the server</a:t>
            </a:r>
          </a:p>
          <a:p>
            <a:pPr fontAlgn="t">
              <a:lnSpc>
                <a:spcPct val="150000"/>
              </a:lnSpc>
            </a:pPr>
            <a:endParaRPr lang="e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fontAlgn="t">
              <a:lnSpc>
                <a:spcPct val="150000"/>
              </a:lnSpc>
            </a:pPr>
            <a:r>
              <a:rPr lang="en" b="1" dirty="0">
                <a:solidFill>
                  <a:srgbClr val="002060"/>
                </a:solidFill>
                <a:latin typeface="+mj-lt"/>
              </a:rPr>
              <a:t>Attributes:</a:t>
            </a: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2"/>
                </a:solidFill>
                <a:latin typeface="+mj-lt"/>
              </a:rPr>
              <a:t>type=”reset”: </a:t>
            </a:r>
            <a:r>
              <a:rPr lang="en" b="1" dirty="0">
                <a:solidFill>
                  <a:srgbClr val="002060"/>
                </a:solidFill>
                <a:latin typeface="+mj-lt"/>
              </a:rPr>
              <a:t>Clear</a:t>
            </a:r>
            <a:r>
              <a:rPr lang="en" dirty="0">
                <a:solidFill>
                  <a:srgbClr val="002060"/>
                </a:solidFill>
                <a:latin typeface="+mj-lt"/>
              </a:rPr>
              <a:t> all the filled form data</a:t>
            </a: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2"/>
                </a:solidFill>
                <a:latin typeface="+mj-lt"/>
              </a:rPr>
              <a:t>type=”button”:</a:t>
            </a:r>
            <a:r>
              <a:rPr lang="en" dirty="0">
                <a:solidFill>
                  <a:srgbClr val="002060"/>
                </a:solidFill>
                <a:latin typeface="+mj-lt"/>
              </a:rPr>
              <a:t> Used with JavaScript for custom behavior.</a:t>
            </a:r>
          </a:p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2"/>
                </a:solidFill>
                <a:latin typeface="+mj-lt"/>
              </a:rPr>
              <a:t>type=”submit”:</a:t>
            </a:r>
            <a:r>
              <a:rPr lang="en" dirty="0">
                <a:solidFill>
                  <a:srgbClr val="002060"/>
                </a:solidFill>
                <a:latin typeface="+mj-lt"/>
              </a:rPr>
              <a:t> Submit the form and </a:t>
            </a:r>
            <a:r>
              <a:rPr lang="en" b="1" dirty="0">
                <a:solidFill>
                  <a:srgbClr val="002060"/>
                </a:solidFill>
                <a:latin typeface="+mj-lt"/>
              </a:rPr>
              <a:t>send all the data</a:t>
            </a:r>
            <a:r>
              <a:rPr lang="en" dirty="0">
                <a:solidFill>
                  <a:srgbClr val="002060"/>
                </a:solidFill>
                <a:latin typeface="+mj-lt"/>
              </a:rPr>
              <a:t> entered to the server.</a:t>
            </a:r>
          </a:p>
          <a:p>
            <a:pPr fontAlgn="t">
              <a:lnSpc>
                <a:spcPct val="150000"/>
              </a:lnSpc>
            </a:pPr>
            <a:endParaRPr lang="en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FCED6-B50C-9145-BEB6-51285907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4D2BF-BB04-7C46-A43C-5D33C3781333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21758-443C-3042-8E63-60D34F555D2A}"/>
              </a:ext>
            </a:extLst>
          </p:cNvPr>
          <p:cNvSpPr txBox="1"/>
          <p:nvPr/>
        </p:nvSpPr>
        <p:spPr>
          <a:xfrm>
            <a:off x="263234" y="5245167"/>
            <a:ext cx="7384375" cy="109203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</a:t>
            </a:r>
            <a:r>
              <a:rPr lang="da-DK" sz="1500" b="1" dirty="0" err="1">
                <a:solidFill>
                  <a:schemeClr val="accent5"/>
                </a:solidFill>
                <a:latin typeface="+mj-lt"/>
              </a:rPr>
              <a:t>button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 type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submit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r>
              <a:rPr lang="da-DK" sz="15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register dig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&lt;/</a:t>
            </a:r>
            <a:r>
              <a:rPr lang="da-DK" sz="1500" b="1" dirty="0" err="1">
                <a:solidFill>
                  <a:schemeClr val="accent5"/>
                </a:solidFill>
                <a:latin typeface="+mj-lt"/>
              </a:rPr>
              <a:t>button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endParaRPr lang="da-DK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3BAD26E-2E4A-844F-989F-C9255F0962E4}"/>
              </a:ext>
            </a:extLst>
          </p:cNvPr>
          <p:cNvSpPr/>
          <p:nvPr/>
        </p:nvSpPr>
        <p:spPr>
          <a:xfrm>
            <a:off x="7818371" y="5488214"/>
            <a:ext cx="322019" cy="15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36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1440873" y="243126"/>
            <a:ext cx="9310254" cy="911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Forms Constraint Validation</a:t>
            </a:r>
            <a:endParaRPr lang="en" sz="40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21758-443C-3042-8E63-60D34F555D2A}"/>
              </a:ext>
            </a:extLst>
          </p:cNvPr>
          <p:cNvSpPr txBox="1"/>
          <p:nvPr/>
        </p:nvSpPr>
        <p:spPr>
          <a:xfrm>
            <a:off x="412954" y="5126240"/>
            <a:ext cx="6251081" cy="109203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&lt;input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 type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 </a:t>
            </a:r>
            <a:r>
              <a:rPr lang="da-DK" sz="1500" b="1" dirty="0" err="1">
                <a:solidFill>
                  <a:schemeClr val="accent2"/>
                </a:solidFill>
                <a:latin typeface="+mj-lt"/>
              </a:rPr>
              <a:t>requiered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endParaRPr lang="da-DK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7BE6E7-280A-024D-BE41-CD8BCC159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75" y="4743492"/>
            <a:ext cx="3818082" cy="18852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097CB5-3896-B244-9CE5-2E1A28CF516D}"/>
              </a:ext>
            </a:extLst>
          </p:cNvPr>
          <p:cNvSpPr txBox="1"/>
          <p:nvPr/>
        </p:nvSpPr>
        <p:spPr>
          <a:xfrm>
            <a:off x="412954" y="3545212"/>
            <a:ext cx="6251081" cy="109203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&lt;input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 type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 </a:t>
            </a:r>
            <a:r>
              <a:rPr lang="da-DK" sz="1500" b="1" dirty="0" err="1">
                <a:solidFill>
                  <a:schemeClr val="accent2"/>
                </a:solidFill>
                <a:latin typeface="+mj-lt"/>
              </a:rPr>
              <a:t>minlength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=”3” </a:t>
            </a:r>
            <a:r>
              <a:rPr lang="da-DK" sz="1500" b="1" dirty="0" err="1">
                <a:solidFill>
                  <a:schemeClr val="accent2"/>
                </a:solidFill>
                <a:latin typeface="+mj-lt"/>
              </a:rPr>
              <a:t>maxlenght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=”12”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endParaRPr lang="da-DK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3189F8-F4DA-974D-A2A8-BA4E06710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386" y="3097267"/>
            <a:ext cx="4115660" cy="18852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245A5A-ABB3-9840-9BDC-CDC3E96E3896}"/>
              </a:ext>
            </a:extLst>
          </p:cNvPr>
          <p:cNvSpPr txBox="1"/>
          <p:nvPr/>
        </p:nvSpPr>
        <p:spPr>
          <a:xfrm>
            <a:off x="412954" y="1667076"/>
            <a:ext cx="6251081" cy="146136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&lt;input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 type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=”password” 	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pattern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600" dirty="0">
                <a:latin typeface="+mj-lt"/>
              </a:rPr>
              <a:t>^(?=.*\d)(?=.*[</a:t>
            </a:r>
            <a:r>
              <a:rPr lang="da-DK" sz="1600" dirty="0" err="1">
                <a:latin typeface="+mj-lt"/>
              </a:rPr>
              <a:t>a-z</a:t>
            </a:r>
            <a:r>
              <a:rPr lang="da-DK" sz="1600" dirty="0">
                <a:latin typeface="+mj-lt"/>
              </a:rPr>
              <a:t>])(?=.*[A-Z])(?!.*\s).*$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  <a:endParaRPr lang="da-DK" sz="15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04DDFA7-56E7-7645-9C61-B2B579F08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40" y="1392700"/>
            <a:ext cx="4115660" cy="193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08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1440873" y="243126"/>
            <a:ext cx="9310254" cy="993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Progress</a:t>
            </a:r>
            <a:endParaRPr lang="en" sz="48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21758-443C-3042-8E63-60D34F555D2A}"/>
              </a:ext>
            </a:extLst>
          </p:cNvPr>
          <p:cNvSpPr txBox="1"/>
          <p:nvPr/>
        </p:nvSpPr>
        <p:spPr>
          <a:xfrm>
            <a:off x="2060417" y="1630871"/>
            <a:ext cx="8071166" cy="8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" sz="1600" b="1" dirty="0">
                <a:solidFill>
                  <a:schemeClr val="accent5"/>
                </a:solidFill>
                <a:latin typeface="+mj-lt"/>
              </a:rPr>
              <a:t>&lt;progress </a:t>
            </a:r>
            <a:r>
              <a:rPr lang="en" sz="1600" b="1" dirty="0">
                <a:solidFill>
                  <a:schemeClr val="accent2"/>
                </a:solidFill>
                <a:latin typeface="+mj-lt"/>
              </a:rPr>
              <a:t>value</a:t>
            </a:r>
            <a:r>
              <a:rPr lang="e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="10"</a:t>
            </a:r>
            <a:r>
              <a:rPr lang="en" sz="1600" b="1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en" sz="1600" b="1" dirty="0">
                <a:solidFill>
                  <a:schemeClr val="accent2"/>
                </a:solidFill>
                <a:latin typeface="+mj-lt"/>
              </a:rPr>
              <a:t>max</a:t>
            </a:r>
            <a:r>
              <a:rPr lang="e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="100” class=“progress-bar”</a:t>
            </a:r>
            <a:r>
              <a:rPr lang="en" sz="1600" b="1" dirty="0">
                <a:solidFill>
                  <a:schemeClr val="accent5"/>
                </a:solidFill>
                <a:latin typeface="+mj-lt"/>
              </a:rPr>
              <a:t>&gt;&lt;/progress&gt;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4C8E6B-81E4-5245-B30D-6F9DCB1AB4A5}"/>
              </a:ext>
            </a:extLst>
          </p:cNvPr>
          <p:cNvSpPr txBox="1"/>
          <p:nvPr/>
        </p:nvSpPr>
        <p:spPr>
          <a:xfrm>
            <a:off x="3111909" y="3787167"/>
            <a:ext cx="6415549" cy="189731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600" dirty="0">
                <a:solidFill>
                  <a:schemeClr val="accent5"/>
                </a:solidFill>
                <a:latin typeface="+mj-lt"/>
              </a:rPr>
              <a:t>.</a:t>
            </a:r>
            <a:r>
              <a:rPr lang="da-DK" sz="1600" dirty="0" err="1">
                <a:solidFill>
                  <a:schemeClr val="accent5"/>
                </a:solidFill>
                <a:latin typeface="+mj-lt"/>
              </a:rPr>
              <a:t>progress</a:t>
            </a:r>
            <a:r>
              <a:rPr lang="da-DK" sz="1600" dirty="0">
                <a:solidFill>
                  <a:schemeClr val="accent5"/>
                </a:solidFill>
                <a:latin typeface="+mj-lt"/>
              </a:rPr>
              <a:t>–bar {</a:t>
            </a:r>
          </a:p>
          <a:p>
            <a:pPr lvl="1" fontAlgn="base"/>
            <a:r>
              <a:rPr lang="en" dirty="0">
                <a:latin typeface="+mj-lt"/>
              </a:rPr>
              <a:t>background-color: #f3f3f3;</a:t>
            </a:r>
          </a:p>
          <a:p>
            <a:pPr lvl="1" fontAlgn="base"/>
            <a:r>
              <a:rPr lang="en" dirty="0">
                <a:latin typeface="+mj-lt"/>
              </a:rPr>
              <a:t>border: 0;</a:t>
            </a:r>
          </a:p>
          <a:p>
            <a:pPr lvl="1" fontAlgn="base"/>
            <a:r>
              <a:rPr lang="en" dirty="0">
                <a:latin typeface="+mj-lt"/>
              </a:rPr>
              <a:t>height: 18px;</a:t>
            </a:r>
          </a:p>
          <a:p>
            <a:pPr lvl="1" fontAlgn="base"/>
            <a:r>
              <a:rPr lang="en" dirty="0">
                <a:latin typeface="+mj-lt"/>
              </a:rPr>
              <a:t>border-radius: 9px;</a:t>
            </a:r>
          </a:p>
          <a:p>
            <a:pPr>
              <a:lnSpc>
                <a:spcPct val="150000"/>
              </a:lnSpc>
            </a:pPr>
            <a:r>
              <a:rPr lang="da-DK" sz="160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9371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1440873" y="243126"/>
            <a:ext cx="9310254" cy="911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Checkbox image selector</a:t>
            </a:r>
            <a:endParaRPr lang="en" sz="40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97CB5-3896-B244-9CE5-2E1A28CF516D}"/>
              </a:ext>
            </a:extLst>
          </p:cNvPr>
          <p:cNvSpPr txBox="1"/>
          <p:nvPr/>
        </p:nvSpPr>
        <p:spPr>
          <a:xfrm>
            <a:off x="5574890" y="1667076"/>
            <a:ext cx="6415549" cy="374397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600" dirty="0">
                <a:solidFill>
                  <a:schemeClr val="accent5"/>
                </a:solidFill>
                <a:latin typeface="+mj-lt"/>
              </a:rPr>
              <a:t>input[type=</a:t>
            </a:r>
            <a:r>
              <a:rPr lang="da-DK" sz="1600" dirty="0" err="1">
                <a:solidFill>
                  <a:schemeClr val="accent5"/>
                </a:solidFill>
                <a:latin typeface="+mj-lt"/>
              </a:rPr>
              <a:t>checkbox</a:t>
            </a:r>
            <a:r>
              <a:rPr lang="da-DK" sz="1600" dirty="0">
                <a:solidFill>
                  <a:schemeClr val="accent5"/>
                </a:solidFill>
                <a:latin typeface="+mj-lt"/>
              </a:rPr>
              <a:t>] {</a:t>
            </a:r>
          </a:p>
          <a:p>
            <a:pPr>
              <a:lnSpc>
                <a:spcPct val="150000"/>
              </a:lnSpc>
            </a:pPr>
            <a:r>
              <a:rPr lang="da-DK" sz="1600" dirty="0">
                <a:latin typeface="+mj-lt"/>
              </a:rPr>
              <a:t>        </a:t>
            </a:r>
            <a:r>
              <a:rPr lang="da-DK" sz="1600" dirty="0" err="1">
                <a:latin typeface="+mj-lt"/>
              </a:rPr>
              <a:t>display:none</a:t>
            </a:r>
            <a:r>
              <a:rPr lang="da-DK" sz="1600" dirty="0">
                <a:latin typeface="+mj-lt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da-DK" sz="1600" dirty="0">
                <a:solidFill>
                  <a:schemeClr val="accent5"/>
                </a:solidFill>
                <a:latin typeface="+mj-lt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da-DK" sz="1600" dirty="0">
                <a:solidFill>
                  <a:schemeClr val="accent5"/>
                </a:solidFill>
                <a:latin typeface="+mj-lt"/>
              </a:rPr>
              <a:t>input#checkbox-image1[type=</a:t>
            </a:r>
            <a:r>
              <a:rPr lang="da-DK" sz="1600" dirty="0" err="1">
                <a:solidFill>
                  <a:schemeClr val="accent5"/>
                </a:solidFill>
                <a:latin typeface="+mj-lt"/>
              </a:rPr>
              <a:t>checkbox</a:t>
            </a:r>
            <a:r>
              <a:rPr lang="da-DK" sz="1600" dirty="0">
                <a:solidFill>
                  <a:schemeClr val="accent5"/>
                </a:solidFill>
                <a:latin typeface="+mj-lt"/>
              </a:rPr>
              <a:t>] + label {</a:t>
            </a:r>
          </a:p>
          <a:p>
            <a:pPr lvl="1">
              <a:lnSpc>
                <a:spcPct val="150000"/>
              </a:lnSpc>
            </a:pPr>
            <a:r>
              <a:rPr lang="da-DK" sz="1600" dirty="0" err="1">
                <a:latin typeface="+mj-lt"/>
              </a:rPr>
              <a:t>background-image:url</a:t>
            </a:r>
            <a:r>
              <a:rPr lang="da-DK" sz="1600" dirty="0">
                <a:latin typeface="+mj-lt"/>
              </a:rPr>
              <a:t>("http://</a:t>
            </a:r>
            <a:r>
              <a:rPr lang="da-DK" sz="1600" dirty="0" err="1">
                <a:latin typeface="+mj-lt"/>
              </a:rPr>
              <a:t>lorempixel.com</a:t>
            </a:r>
            <a:r>
              <a:rPr lang="da-DK" sz="1600" dirty="0">
                <a:latin typeface="+mj-lt"/>
              </a:rPr>
              <a:t>/50/50/");</a:t>
            </a:r>
          </a:p>
          <a:p>
            <a:pPr lvl="1">
              <a:lnSpc>
                <a:spcPct val="150000"/>
              </a:lnSpc>
            </a:pPr>
            <a:r>
              <a:rPr lang="da-DK" sz="1600" dirty="0" err="1">
                <a:latin typeface="+mj-lt"/>
              </a:rPr>
              <a:t>height</a:t>
            </a:r>
            <a:r>
              <a:rPr lang="da-DK" sz="1600" dirty="0">
                <a:latin typeface="+mj-lt"/>
              </a:rPr>
              <a:t>: 50px;</a:t>
            </a:r>
          </a:p>
          <a:p>
            <a:pPr lvl="1">
              <a:lnSpc>
                <a:spcPct val="150000"/>
              </a:lnSpc>
            </a:pPr>
            <a:r>
              <a:rPr lang="da-DK" sz="1600" dirty="0" err="1">
                <a:latin typeface="+mj-lt"/>
              </a:rPr>
              <a:t>width</a:t>
            </a:r>
            <a:r>
              <a:rPr lang="da-DK" sz="1600" dirty="0">
                <a:latin typeface="+mj-lt"/>
              </a:rPr>
              <a:t>: 50px;</a:t>
            </a:r>
          </a:p>
          <a:p>
            <a:pPr lvl="1">
              <a:lnSpc>
                <a:spcPct val="150000"/>
              </a:lnSpc>
            </a:pPr>
            <a:r>
              <a:rPr lang="da-DK" sz="1600" dirty="0" err="1">
                <a:latin typeface="+mj-lt"/>
              </a:rPr>
              <a:t>display:inline-block</a:t>
            </a:r>
            <a:r>
              <a:rPr lang="da-DK" sz="1600" dirty="0">
                <a:latin typeface="+mj-lt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da-DK" sz="1600" dirty="0" err="1">
                <a:latin typeface="+mj-lt"/>
              </a:rPr>
              <a:t>padding</a:t>
            </a:r>
            <a:r>
              <a:rPr lang="da-DK" sz="1600" dirty="0">
                <a:latin typeface="+mj-lt"/>
              </a:rPr>
              <a:t>: 0 0 0 0px; </a:t>
            </a:r>
          </a:p>
          <a:p>
            <a:pPr>
              <a:lnSpc>
                <a:spcPct val="150000"/>
              </a:lnSpc>
            </a:pPr>
            <a:r>
              <a:rPr lang="da-DK" sz="1600" dirty="0">
                <a:solidFill>
                  <a:schemeClr val="accent5"/>
                </a:solidFill>
                <a:latin typeface="+mj-lt"/>
              </a:rPr>
              <a:t>}</a:t>
            </a:r>
            <a:endParaRPr lang="en" sz="16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45A5A-ABB3-9840-9BDC-CDC3E96E3896}"/>
              </a:ext>
            </a:extLst>
          </p:cNvPr>
          <p:cNvSpPr txBox="1"/>
          <p:nvPr/>
        </p:nvSpPr>
        <p:spPr>
          <a:xfrm>
            <a:off x="201561" y="1667076"/>
            <a:ext cx="5073445" cy="247702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5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5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dirty="0">
                <a:solidFill>
                  <a:schemeClr val="accent5"/>
                </a:solidFill>
                <a:latin typeface="+mj-lt"/>
              </a:rPr>
              <a:t>	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&lt;input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 type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=”</a:t>
            </a:r>
            <a:r>
              <a:rPr lang="da-DK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checkbox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 </a:t>
            </a:r>
          </a:p>
          <a:p>
            <a:pPr lvl="3">
              <a:lnSpc>
                <a:spcPct val="150000"/>
              </a:lnSpc>
            </a:pPr>
            <a:r>
              <a:rPr lang="da-DK" sz="1500" b="1" dirty="0" err="1">
                <a:solidFill>
                  <a:schemeClr val="accent2"/>
                </a:solidFill>
                <a:latin typeface="+mj-lt"/>
              </a:rPr>
              <a:t>name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</a:t>
            </a:r>
            <a:r>
              <a:rPr lang="da-DK" sz="1500" b="1" dirty="0">
                <a:latin typeface="+mj-lt"/>
              </a:rPr>
              <a:t>checkbox-image1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”</a:t>
            </a:r>
          </a:p>
          <a:p>
            <a:pPr lvl="3">
              <a:lnSpc>
                <a:spcPct val="150000"/>
              </a:lnSpc>
            </a:pPr>
            <a:r>
              <a:rPr lang="da-DK" sz="1500" b="1" dirty="0">
                <a:solidFill>
                  <a:schemeClr val="accent2"/>
                </a:solidFill>
                <a:latin typeface="+mj-lt"/>
              </a:rPr>
              <a:t>id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=”checkbox-image1”</a:t>
            </a:r>
          </a:p>
          <a:p>
            <a:pPr lvl="3"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da-DK" sz="1500" b="1" dirty="0">
                <a:solidFill>
                  <a:schemeClr val="accent5"/>
                </a:solidFill>
                <a:latin typeface="+mj-lt"/>
              </a:rPr>
              <a:t>	&lt;label</a:t>
            </a:r>
            <a:r>
              <a:rPr lang="da-DK" sz="1500" b="1" dirty="0">
                <a:solidFill>
                  <a:schemeClr val="accent2"/>
                </a:solidFill>
                <a:latin typeface="+mj-lt"/>
              </a:rPr>
              <a:t> for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=”</a:t>
            </a:r>
            <a:r>
              <a:rPr lang="da-DK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checkbox-image1</a:t>
            </a:r>
            <a:r>
              <a:rPr lang="da-DK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 </a:t>
            </a:r>
            <a:r>
              <a:rPr lang="da-DK" sz="1500" b="1" dirty="0">
                <a:solidFill>
                  <a:schemeClr val="accent5"/>
                </a:solidFill>
                <a:latin typeface="+mj-lt"/>
              </a:rPr>
              <a:t>&gt;&lt;/label&gt;</a:t>
            </a:r>
            <a:endParaRPr lang="da-DK" sz="15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5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147385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CF6D3-CEE6-574B-AC17-C672DEE57B72}"/>
              </a:ext>
            </a:extLst>
          </p:cNvPr>
          <p:cNvSpPr txBox="1"/>
          <p:nvPr/>
        </p:nvSpPr>
        <p:spPr>
          <a:xfrm>
            <a:off x="1440873" y="243126"/>
            <a:ext cx="9310254" cy="911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references</a:t>
            </a:r>
            <a:endParaRPr lang="en" sz="40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8BDEE9-4B35-FF4C-963B-367061B66FCD}"/>
              </a:ext>
            </a:extLst>
          </p:cNvPr>
          <p:cNvSpPr/>
          <p:nvPr/>
        </p:nvSpPr>
        <p:spPr>
          <a:xfrm>
            <a:off x="368711" y="1813560"/>
            <a:ext cx="119904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solidFill>
                  <a:schemeClr val="accent5"/>
                </a:solidFill>
              </a:rPr>
              <a:t>HTML5 Forms: 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https://htmlreference.io/forms/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a-DK" dirty="0">
              <a:solidFill>
                <a:schemeClr val="accent5"/>
              </a:solidFill>
            </a:endParaRPr>
          </a:p>
          <a:p>
            <a:r>
              <a:rPr lang="da-DK" dirty="0">
                <a:solidFill>
                  <a:schemeClr val="accent5"/>
                </a:solidFill>
              </a:rPr>
              <a:t>HTML link pages: 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https://www.youtube.com/watch?v=DiSvq5SgLMI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a-DK" dirty="0">
              <a:solidFill>
                <a:schemeClr val="accent5"/>
              </a:solidFill>
            </a:endParaRPr>
          </a:p>
          <a:p>
            <a:r>
              <a:rPr lang="da-DK" dirty="0">
                <a:solidFill>
                  <a:schemeClr val="accent5"/>
                </a:solidFill>
              </a:rPr>
              <a:t>Tabs with </a:t>
            </a:r>
            <a:r>
              <a:rPr lang="da-DK" dirty="0" err="1">
                <a:solidFill>
                  <a:schemeClr val="accent5"/>
                </a:solidFill>
              </a:rPr>
              <a:t>Checkbox</a:t>
            </a:r>
            <a:r>
              <a:rPr lang="da-DK" dirty="0">
                <a:solidFill>
                  <a:schemeClr val="accent5"/>
                </a:solidFill>
              </a:rPr>
              <a:t>: 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https://codepen.io/miroot/pen/HnsmI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a-DK" dirty="0">
                <a:solidFill>
                  <a:schemeClr val="accent5"/>
                </a:solidFill>
              </a:rPr>
              <a:t>Show/</a:t>
            </a:r>
            <a:r>
              <a:rPr lang="da-DK" dirty="0" err="1">
                <a:solidFill>
                  <a:schemeClr val="accent5"/>
                </a:solidFill>
              </a:rPr>
              <a:t>hide</a:t>
            </a:r>
            <a:r>
              <a:rPr lang="da-DK" dirty="0">
                <a:solidFill>
                  <a:schemeClr val="accent5"/>
                </a:solidFill>
              </a:rPr>
              <a:t> </a:t>
            </a:r>
            <a:r>
              <a:rPr lang="da-DK" dirty="0" err="1">
                <a:solidFill>
                  <a:schemeClr val="accent5"/>
                </a:solidFill>
              </a:rPr>
              <a:t>toggle</a:t>
            </a:r>
            <a:r>
              <a:rPr lang="da-DK" dirty="0">
                <a:solidFill>
                  <a:schemeClr val="accent5"/>
                </a:solidFill>
              </a:rPr>
              <a:t> with </a:t>
            </a:r>
            <a:r>
              <a:rPr lang="da-DK" dirty="0" err="1">
                <a:solidFill>
                  <a:schemeClr val="accent5"/>
                </a:solidFill>
              </a:rPr>
              <a:t>Checkbox</a:t>
            </a:r>
            <a:r>
              <a:rPr lang="da-DK" dirty="0">
                <a:solidFill>
                  <a:schemeClr val="accent5"/>
                </a:solidFill>
              </a:rPr>
              <a:t>: </a:t>
            </a:r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  <a:hlinkClick r:id="rId5"/>
              </a:rPr>
              <a:t>https://codepen.io/morganfeeney/pen/KiBty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a-DK" dirty="0">
              <a:solidFill>
                <a:schemeClr val="accent5"/>
              </a:solidFill>
            </a:endParaRPr>
          </a:p>
          <a:p>
            <a:r>
              <a:rPr lang="da-DK" dirty="0">
                <a:solidFill>
                  <a:schemeClr val="accent5"/>
                </a:solidFill>
              </a:rPr>
              <a:t>HTML forms </a:t>
            </a:r>
            <a:r>
              <a:rPr lang="da-DK" dirty="0" err="1">
                <a:solidFill>
                  <a:schemeClr val="accent5"/>
                </a:solidFill>
              </a:rPr>
              <a:t>countries</a:t>
            </a:r>
            <a:r>
              <a:rPr lang="da-DK" dirty="0">
                <a:solidFill>
                  <a:schemeClr val="accent5"/>
                </a:solidFill>
              </a:rPr>
              <a:t>: </a:t>
            </a:r>
            <a:r>
              <a:rPr lang="da-DK" dirty="0">
                <a:hlinkClick r:id="rId6"/>
              </a:rPr>
              <a:t>https://www.freeformatter.com/iso-country-list-html-select.html</a:t>
            </a:r>
            <a:endParaRPr lang="da-DK" dirty="0"/>
          </a:p>
          <a:p>
            <a:endParaRPr lang="da-DK" dirty="0"/>
          </a:p>
          <a:p>
            <a:r>
              <a:rPr lang="da-DK" dirty="0" err="1">
                <a:solidFill>
                  <a:schemeClr val="accent5"/>
                </a:solidFill>
              </a:rPr>
              <a:t>Styling</a:t>
            </a:r>
            <a:r>
              <a:rPr lang="da-DK" dirty="0">
                <a:solidFill>
                  <a:schemeClr val="accent5"/>
                </a:solidFill>
              </a:rPr>
              <a:t> HTML forms:</a:t>
            </a:r>
            <a:r>
              <a:rPr lang="da-DK" dirty="0"/>
              <a:t> </a:t>
            </a:r>
            <a:r>
              <a:rPr lang="da-DK" dirty="0">
                <a:hlinkClick r:id="rId7"/>
              </a:rPr>
              <a:t>https://www.youtube.com/watch?v=HiHHvTcHiEk&amp;list=PL4cUxeGkcC9g5_p_BVUGWykHfqx6bb7qK</a:t>
            </a:r>
            <a:endParaRPr lang="da-DK" dirty="0"/>
          </a:p>
          <a:p>
            <a:endParaRPr lang="da-DK" dirty="0"/>
          </a:p>
          <a:p>
            <a:r>
              <a:rPr lang="da-DK" dirty="0">
                <a:solidFill>
                  <a:schemeClr val="accent5"/>
                </a:solidFill>
              </a:rPr>
              <a:t>Advanced </a:t>
            </a:r>
            <a:r>
              <a:rPr lang="da-DK" dirty="0" err="1">
                <a:solidFill>
                  <a:schemeClr val="accent5"/>
                </a:solidFill>
              </a:rPr>
              <a:t>styling</a:t>
            </a:r>
            <a:r>
              <a:rPr lang="da-DK" dirty="0">
                <a:solidFill>
                  <a:schemeClr val="accent5"/>
                </a:solidFill>
              </a:rPr>
              <a:t> forms: </a:t>
            </a:r>
            <a:r>
              <a:rPr lang="da-DK" dirty="0">
                <a:solidFill>
                  <a:schemeClr val="accent5"/>
                </a:solidFill>
                <a:hlinkClick r:id="rId8"/>
              </a:rPr>
              <a:t>https://developer.mozilla.org/en-US/docs/Learn/HTML/Forms/Advanced_styling_for_HTML_forms</a:t>
            </a:r>
            <a:endParaRPr lang="da-DK" dirty="0">
              <a:solidFill>
                <a:schemeClr val="accent5"/>
              </a:solidFill>
            </a:endParaRPr>
          </a:p>
          <a:p>
            <a:endParaRPr lang="da-DK" dirty="0">
              <a:solidFill>
                <a:schemeClr val="accent5"/>
              </a:solidFill>
            </a:endParaRPr>
          </a:p>
          <a:p>
            <a:r>
              <a:rPr lang="da-DK" dirty="0">
                <a:solidFill>
                  <a:schemeClr val="accent5"/>
                </a:solidFill>
              </a:rPr>
              <a:t>HTML forms </a:t>
            </a:r>
            <a:r>
              <a:rPr lang="da-DK" dirty="0" err="1">
                <a:solidFill>
                  <a:schemeClr val="accent5"/>
                </a:solidFill>
              </a:rPr>
              <a:t>styles</a:t>
            </a:r>
            <a:r>
              <a:rPr lang="da-DK" dirty="0">
                <a:solidFill>
                  <a:schemeClr val="accent5"/>
                </a:solidFill>
              </a:rPr>
              <a:t>: </a:t>
            </a:r>
            <a:r>
              <a:rPr lang="da-DK" dirty="0">
                <a:hlinkClick r:id="rId9"/>
              </a:rPr>
              <a:t>https://www.sanwebe.com/2014/08/css-html-forms-designs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0066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3600" y="2280373"/>
            <a:ext cx="35248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Thanks!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96497" y="3449923"/>
            <a:ext cx="2425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HackYourFuture</a:t>
            </a:r>
            <a:endParaRPr lang="en-US" sz="14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4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6962" y="1678389"/>
            <a:ext cx="6770913" cy="2820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User interactions examples</a:t>
            </a:r>
          </a:p>
          <a:p>
            <a:pPr>
              <a:lnSpc>
                <a:spcPct val="150000"/>
              </a:lnSpc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Signing up and logging in to websites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Entering personal information (name, address, credit card details…)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Filtering content (by using dropdowns, checkboxes…)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Performing a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34437-D7B8-DF45-A7CC-73905DB29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617EE7-82FD-704A-9E2A-A12B0942003E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310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7418" y="542507"/>
            <a:ext cx="10557164" cy="4472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5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&lt;form&gt;</a:t>
            </a:r>
          </a:p>
          <a:p>
            <a:pPr algn="ctr"/>
            <a:r>
              <a:rPr lang="en" sz="5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is </a:t>
            </a:r>
            <a:r>
              <a:rPr lang="en" sz="5400" b="1" dirty="0">
                <a:solidFill>
                  <a:srgbClr val="C00000"/>
                </a:solidFill>
                <a:latin typeface="+mj-lt"/>
              </a:rPr>
              <a:t>important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Forms can make a website </a:t>
            </a:r>
            <a:r>
              <a:rPr lang="e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usable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or </a:t>
            </a:r>
            <a:r>
              <a:rPr lang="e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unusable</a:t>
            </a:r>
          </a:p>
          <a:p>
            <a:pPr algn="ctr">
              <a:lnSpc>
                <a:spcPct val="150000"/>
              </a:lnSpc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because they stand in the way of the user achieving their goal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042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3315" y="694541"/>
            <a:ext cx="7625369" cy="462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&lt;form&gt; </a:t>
            </a: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element</a:t>
            </a:r>
          </a:p>
          <a:p>
            <a:pPr algn="ctr">
              <a:lnSpc>
                <a:spcPct val="150000"/>
              </a:lnSpc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&lt;form&gt; element wraps all the other elements inside the form. This is the form element.</a:t>
            </a:r>
          </a:p>
          <a:p>
            <a:pPr algn="ctr">
              <a:lnSpc>
                <a:spcPct val="150000"/>
              </a:lnSpc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5">
              <a:lnSpc>
                <a:spcPct val="150000"/>
              </a:lnSpc>
            </a:pPr>
            <a:r>
              <a:rPr lang="en" sz="1600" dirty="0">
                <a:solidFill>
                  <a:schemeClr val="accent5"/>
                </a:solidFill>
                <a:latin typeface="+mj-lt"/>
              </a:rPr>
              <a:t>&lt;form&gt;</a:t>
            </a:r>
          </a:p>
          <a:p>
            <a:pPr lvl="5">
              <a:lnSpc>
                <a:spcPct val="150000"/>
              </a:lnSpc>
            </a:pPr>
            <a:r>
              <a:rPr lang="e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	Form element here</a:t>
            </a:r>
          </a:p>
          <a:p>
            <a:pPr lvl="5">
              <a:lnSpc>
                <a:spcPct val="150000"/>
              </a:lnSpc>
            </a:pPr>
            <a:r>
              <a:rPr lang="en" sz="1600" dirty="0">
                <a:solidFill>
                  <a:schemeClr val="accent5"/>
                </a:solidFill>
                <a:latin typeface="+mj-lt"/>
              </a:rPr>
              <a:t>&lt;/form&gt;</a:t>
            </a:r>
          </a:p>
          <a:p>
            <a:pPr algn="ctr">
              <a:lnSpc>
                <a:spcPct val="150000"/>
              </a:lnSpc>
            </a:pPr>
            <a:endParaRPr lang="en" sz="1600" dirty="0">
              <a:solidFill>
                <a:schemeClr val="accent5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" sz="1600" dirty="0">
              <a:solidFill>
                <a:schemeClr val="accent5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" sz="1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* </a:t>
            </a:r>
            <a:r>
              <a:rPr lang="e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You </a:t>
            </a:r>
            <a:r>
              <a:rPr lang="en" sz="1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cannot</a:t>
            </a:r>
            <a:r>
              <a:rPr lang="e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have forms </a:t>
            </a:r>
            <a:r>
              <a:rPr lang="en" sz="1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nested inside another &lt;form&gt;</a:t>
            </a:r>
          </a:p>
        </p:txBody>
      </p:sp>
    </p:spTree>
    <p:extLst>
      <p:ext uri="{BB962C8B-B14F-4D97-AF65-F5344CB8AC3E}">
        <p14:creationId xmlns:p14="http://schemas.microsoft.com/office/powerpoint/2010/main" val="417061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6304" y="694541"/>
            <a:ext cx="9479391" cy="467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&lt;form </a:t>
            </a:r>
            <a:r>
              <a:rPr lang="en" sz="2400" b="1" dirty="0">
                <a:solidFill>
                  <a:schemeClr val="accent2"/>
                </a:solidFill>
                <a:latin typeface="+mj-lt"/>
              </a:rPr>
              <a:t>attributes</a:t>
            </a:r>
            <a:r>
              <a:rPr lang="en" sz="2400" dirty="0">
                <a:solidFill>
                  <a:schemeClr val="accent5">
                    <a:lumMod val="50000"/>
                  </a:schemeClr>
                </a:solidFill>
              </a:rPr>
              <a:t>&gt; </a:t>
            </a:r>
            <a:endParaRPr lang="en" sz="2400" b="1" dirty="0">
              <a:solidFill>
                <a:schemeClr val="accent2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 submit a &lt;form&gt; it needs to be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connected to a server </a:t>
            </a:r>
            <a:r>
              <a:rPr lang="en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(Node, Python, Ruby, PHP)</a:t>
            </a:r>
            <a:endParaRPr lang="en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 processing the data </a:t>
            </a:r>
            <a:r>
              <a:rPr lang="en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en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send to database</a:t>
            </a:r>
            <a:r>
              <a:rPr lang="en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 need two important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attributes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" sz="1600" b="1" dirty="0">
                <a:solidFill>
                  <a:schemeClr val="accent2"/>
                </a:solidFill>
                <a:latin typeface="+mj-lt"/>
              </a:rPr>
              <a:t>action:</a:t>
            </a: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an address defines where information will be sent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" sz="1600" b="1" dirty="0">
                <a:solidFill>
                  <a:schemeClr val="accent2"/>
                </a:solidFill>
                <a:latin typeface="+mj-lt"/>
              </a:rPr>
              <a:t>method:</a:t>
            </a: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how the form information will be sent:</a:t>
            </a:r>
          </a:p>
          <a:p>
            <a:pPr lvl="2">
              <a:lnSpc>
                <a:spcPct val="150000"/>
              </a:lnSpc>
            </a:pPr>
            <a:r>
              <a:rPr lang="en" sz="1400" b="1" i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POST — </a:t>
            </a:r>
            <a:r>
              <a:rPr lang="en" sz="1400" i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Data is sent to directly to the server.</a:t>
            </a:r>
          </a:p>
          <a:p>
            <a:pPr lvl="2">
              <a:lnSpc>
                <a:spcPct val="150000"/>
              </a:lnSpc>
            </a:pPr>
            <a:r>
              <a:rPr lang="en" sz="1400" b="1" i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GET </a:t>
            </a:r>
            <a:r>
              <a:rPr lang="en" sz="1400" i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— Data is sent inside of the URL as parameters separated with a question mark.</a:t>
            </a:r>
          </a:p>
          <a:p>
            <a:pPr lvl="2">
              <a:lnSpc>
                <a:spcPct val="150000"/>
              </a:lnSpc>
            </a:pPr>
            <a:r>
              <a:rPr lang="da-DK" sz="1400" i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* </a:t>
            </a:r>
            <a:r>
              <a:rPr lang="da-DK" sz="1400" i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https</a:t>
            </a:r>
            <a:r>
              <a:rPr lang="da-DK" sz="1400" i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://www.w3schools.com/tags/</a:t>
            </a:r>
            <a:r>
              <a:rPr lang="da-DK" sz="1400" i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ref_httpmethods.asp</a:t>
            </a:r>
            <a:endParaRPr lang="en" sz="1400" i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" sz="1600" dirty="0">
              <a:solidFill>
                <a:schemeClr val="accent5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" sz="1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* </a:t>
            </a:r>
            <a:r>
              <a:rPr lang="en" sz="1400" i="1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&amp; </a:t>
            </a:r>
            <a:r>
              <a:rPr lang="en" sz="1400" i="1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attributes are </a:t>
            </a:r>
            <a:r>
              <a:rPr lang="en" sz="1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required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E7738-D422-DE45-8858-31F1E24C7AD7}"/>
              </a:ext>
            </a:extLst>
          </p:cNvPr>
          <p:cNvSpPr txBox="1"/>
          <p:nvPr/>
        </p:nvSpPr>
        <p:spPr>
          <a:xfrm>
            <a:off x="3410809" y="5097408"/>
            <a:ext cx="5370379" cy="115865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6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6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“Script URL” </a:t>
            </a:r>
            <a:r>
              <a:rPr lang="en" sz="16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“GET | POST”</a:t>
            </a:r>
            <a:endParaRPr lang="en" sz="1600" dirty="0">
              <a:solidFill>
                <a:schemeClr val="accent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	Form element here</a:t>
            </a:r>
          </a:p>
          <a:p>
            <a:pPr>
              <a:lnSpc>
                <a:spcPct val="150000"/>
              </a:lnSpc>
            </a:pPr>
            <a:r>
              <a:rPr lang="en" sz="1600" dirty="0">
                <a:solidFill>
                  <a:schemeClr val="accent5"/>
                </a:solidFill>
                <a:latin typeface="+mj-lt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19437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6962" y="694541"/>
            <a:ext cx="7384375" cy="4205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Let’s build a </a:t>
            </a:r>
            <a:r>
              <a:rPr lang="en" sz="2000" b="1" dirty="0">
                <a:solidFill>
                  <a:schemeClr val="accent5"/>
                </a:solidFill>
                <a:latin typeface="+mj-lt"/>
              </a:rPr>
              <a:t>form</a:t>
            </a:r>
          </a:p>
          <a:p>
            <a:pPr>
              <a:lnSpc>
                <a:spcPct val="150000"/>
              </a:lnSpc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sz="1600" dirty="0">
                <a:solidFill>
                  <a:schemeClr val="accent5"/>
                </a:solidFill>
                <a:latin typeface="+mj-lt"/>
              </a:rPr>
              <a:t>&lt;form </a:t>
            </a:r>
            <a:r>
              <a:rPr lang="en" sz="1600" dirty="0">
                <a:solidFill>
                  <a:schemeClr val="accent2"/>
                </a:solidFill>
                <a:latin typeface="+mj-lt"/>
              </a:rPr>
              <a:t>action</a:t>
            </a: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”/signup" </a:t>
            </a:r>
            <a:r>
              <a:rPr lang="en" sz="1600" dirty="0">
                <a:solidFill>
                  <a:schemeClr val="accent2"/>
                </a:solidFill>
                <a:latin typeface="+mj-lt"/>
              </a:rPr>
              <a:t>method</a:t>
            </a: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"POST” </a:t>
            </a:r>
            <a:r>
              <a:rPr lang="en" sz="16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=“</a:t>
            </a:r>
            <a:r>
              <a:rPr lang="e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signup__form</a:t>
            </a: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”</a:t>
            </a:r>
            <a:r>
              <a:rPr lang="en" sz="1600" dirty="0">
                <a:solidFill>
                  <a:schemeClr val="accent5"/>
                </a:solidFill>
                <a:latin typeface="+mj-lt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</a:t>
            </a:r>
            <a:r>
              <a:rPr lang="en" sz="1600" dirty="0">
                <a:solidFill>
                  <a:schemeClr val="accent5"/>
                </a:solidFill>
                <a:latin typeface="+mj-lt"/>
              </a:rPr>
              <a:t>&lt;h1 </a:t>
            </a:r>
            <a:r>
              <a:rPr lang="en" sz="1600" dirty="0">
                <a:solidFill>
                  <a:schemeClr val="accent2"/>
                </a:solidFill>
                <a:latin typeface="+mj-lt"/>
              </a:rPr>
              <a:t>class</a:t>
            </a:r>
            <a:r>
              <a:rPr lang="en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=“</a:t>
            </a:r>
            <a:r>
              <a:rPr lang="en" sz="16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signup__form</a:t>
            </a:r>
            <a:r>
              <a:rPr lang="en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-title”&gt;</a:t>
            </a:r>
            <a:r>
              <a:rPr lang="e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jeg</a:t>
            </a:r>
            <a:r>
              <a:rPr lang="e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er</a:t>
            </a:r>
            <a:r>
              <a:rPr lang="e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ny</a:t>
            </a:r>
            <a:r>
              <a:rPr lang="e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her</a:t>
            </a:r>
            <a:r>
              <a:rPr lang="en" sz="1600" dirty="0">
                <a:solidFill>
                  <a:schemeClr val="accent5"/>
                </a:solidFill>
                <a:latin typeface="+mj-lt"/>
              </a:rPr>
              <a:t>&lt;/h1&gt;</a:t>
            </a:r>
          </a:p>
          <a:p>
            <a:pPr>
              <a:lnSpc>
                <a:spcPct val="150000"/>
              </a:lnSpc>
            </a:pPr>
            <a:r>
              <a:rPr lang="en" sz="1600" dirty="0">
                <a:solidFill>
                  <a:schemeClr val="accent5"/>
                </a:solidFill>
                <a:latin typeface="+mj-lt"/>
              </a:rPr>
              <a:t>&lt;/form&gt;</a:t>
            </a:r>
          </a:p>
          <a:p>
            <a:pPr>
              <a:lnSpc>
                <a:spcPct val="150000"/>
              </a:lnSpc>
            </a:pPr>
            <a:endParaRPr lang="en" sz="1600" dirty="0">
              <a:solidFill>
                <a:schemeClr val="accent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" sz="1600" dirty="0">
              <a:solidFill>
                <a:schemeClr val="accent5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A93E8-8B25-324E-9C75-D200915F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35" y="243126"/>
            <a:ext cx="3556053" cy="609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BB63CA-E7BC-6C45-8278-D404DFB63ECE}"/>
              </a:ext>
            </a:extLst>
          </p:cNvPr>
          <p:cNvSpPr txBox="1"/>
          <p:nvPr/>
        </p:nvSpPr>
        <p:spPr>
          <a:xfrm>
            <a:off x="8123356" y="6363692"/>
            <a:ext cx="6770913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://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www.zalando.dk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/login/?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=register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5C4BAED0-35FF-A145-9367-49D8D759CF82}"/>
              </a:ext>
            </a:extLst>
          </p:cNvPr>
          <p:cNvSpPr/>
          <p:nvPr/>
        </p:nvSpPr>
        <p:spPr>
          <a:xfrm>
            <a:off x="7801337" y="243125"/>
            <a:ext cx="288000" cy="6094071"/>
          </a:xfrm>
          <a:prstGeom prst="leftBracket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E9639A-DF0D-734C-BDA4-8A4A5972913E}"/>
              </a:ext>
            </a:extLst>
          </p:cNvPr>
          <p:cNvCxnSpPr/>
          <p:nvPr/>
        </p:nvCxnSpPr>
        <p:spPr>
          <a:xfrm flipH="1">
            <a:off x="7287491" y="3241964"/>
            <a:ext cx="51384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24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4510" y="694541"/>
            <a:ext cx="5292436" cy="5458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Form </a:t>
            </a:r>
            <a:r>
              <a:rPr lang="da-DK" sz="2400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controls</a:t>
            </a:r>
            <a:endParaRPr lang="en" sz="2400" b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a-DK" dirty="0" err="1">
                <a:latin typeface="+mj-lt"/>
              </a:rPr>
              <a:t>Text</a:t>
            </a:r>
            <a:r>
              <a:rPr lang="da-DK" dirty="0">
                <a:latin typeface="+mj-lt"/>
              </a:rPr>
              <a:t> Input Controls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a-DK" dirty="0" err="1">
                <a:latin typeface="+mj-lt"/>
              </a:rPr>
              <a:t>Checkboxes</a:t>
            </a:r>
            <a:r>
              <a:rPr lang="da-DK" dirty="0">
                <a:latin typeface="+mj-lt"/>
              </a:rPr>
              <a:t> Controls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+mj-lt"/>
              </a:rPr>
              <a:t>Radio Box Controls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+mj-lt"/>
              </a:rPr>
              <a:t>Select Box Controls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+mj-lt"/>
              </a:rPr>
              <a:t>File Select </a:t>
            </a:r>
            <a:r>
              <a:rPr lang="da-DK" dirty="0" err="1">
                <a:latin typeface="+mj-lt"/>
              </a:rPr>
              <a:t>boxes</a:t>
            </a:r>
            <a:endParaRPr lang="da-DK" dirty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+mj-lt"/>
              </a:rPr>
              <a:t>Hidden Controls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a-DK" dirty="0" err="1">
                <a:latin typeface="+mj-lt"/>
              </a:rPr>
              <a:t>Clickable</a:t>
            </a:r>
            <a:r>
              <a:rPr lang="da-DK" dirty="0">
                <a:latin typeface="+mj-lt"/>
              </a:rPr>
              <a:t> Buttons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a-DK" dirty="0">
                <a:latin typeface="+mj-lt"/>
              </a:rPr>
              <a:t>Submit and Reset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D950B-E601-4747-9185-02A05752C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00150"/>
            <a:ext cx="4826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93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AC11A23-9A2B-EF46-84D1-E5B809575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437930"/>
              </p:ext>
            </p:extLst>
          </p:nvPr>
        </p:nvGraphicFramePr>
        <p:xfrm>
          <a:off x="637309" y="2902099"/>
          <a:ext cx="10917381" cy="2743200"/>
        </p:xfrm>
        <a:graphic>
          <a:graphicData uri="http://schemas.openxmlformats.org/drawingml/2006/table">
            <a:tbl>
              <a:tblPr/>
              <a:tblGrid>
                <a:gridCol w="2272146">
                  <a:extLst>
                    <a:ext uri="{9D8B030D-6E8A-4147-A177-3AD203B41FA5}">
                      <a16:colId xmlns:a16="http://schemas.microsoft.com/office/drawing/2014/main" val="2389041245"/>
                    </a:ext>
                  </a:extLst>
                </a:gridCol>
                <a:gridCol w="3034145">
                  <a:extLst>
                    <a:ext uri="{9D8B030D-6E8A-4147-A177-3AD203B41FA5}">
                      <a16:colId xmlns:a16="http://schemas.microsoft.com/office/drawing/2014/main" val="1345009511"/>
                    </a:ext>
                  </a:extLst>
                </a:gridCol>
                <a:gridCol w="5611090">
                  <a:extLst>
                    <a:ext uri="{9D8B030D-6E8A-4147-A177-3AD203B41FA5}">
                      <a16:colId xmlns:a16="http://schemas.microsoft.com/office/drawing/2014/main" val="32144558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Text</a:t>
                      </a:r>
                      <a:endParaRPr lang="da-DK" sz="1600" b="0" dirty="0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input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da-DK" sz="1600" b="0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type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="</a:t>
                      </a:r>
                      <a:r>
                        <a:rPr lang="da-DK" sz="1600" b="0" dirty="0" err="1">
                          <a:effectLst/>
                          <a:latin typeface="+mj-lt"/>
                        </a:rPr>
                        <a:t>text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"&gt;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Allows any type of character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115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Email</a:t>
                      </a:r>
                      <a:endParaRPr lang="da-DK" sz="1600" b="0" dirty="0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input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da-DK" sz="1600" b="0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type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="</a:t>
                      </a:r>
                      <a:r>
                        <a:rPr lang="da-DK" sz="1600" b="0" dirty="0" err="1">
                          <a:effectLst/>
                          <a:latin typeface="+mj-lt"/>
                        </a:rPr>
                        <a:t>email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"&gt;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Might display a warning if an invalid email is entered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183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Password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input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da-DK" sz="1600" b="0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type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="password"&gt;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da-DK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Shows dots as characters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23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Number</a:t>
                      </a:r>
                      <a:endParaRPr lang="da-DK" sz="1600" b="0" dirty="0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input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da-DK" sz="1600" b="0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type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="</a:t>
                      </a:r>
                      <a:r>
                        <a:rPr lang="da-DK" sz="1600" b="0" dirty="0" err="1">
                          <a:effectLst/>
                          <a:latin typeface="+mj-lt"/>
                        </a:rPr>
                        <a:t>number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"&gt;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Up/Down keyboard keys can be used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928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Telephone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input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da-DK" sz="1600" b="0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type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="</a:t>
                      </a:r>
                      <a:r>
                        <a:rPr lang="da-DK" sz="1600" b="0" dirty="0" err="1">
                          <a:effectLst/>
                          <a:latin typeface="+mj-lt"/>
                        </a:rPr>
                        <a:t>tel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"&gt;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da-DK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Can trigger an autofill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181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Multiple line </a:t>
                      </a:r>
                      <a:r>
                        <a:rPr lang="da-DK" sz="1600" b="0" dirty="0" err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text</a:t>
                      </a:r>
                      <a:endParaRPr lang="da-DK" sz="1600" b="0" dirty="0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da-DK" sz="1600" b="0" dirty="0">
                          <a:effectLst/>
                          <a:latin typeface="+mj-lt"/>
                        </a:rPr>
                        <a:t>&lt;</a:t>
                      </a:r>
                      <a:r>
                        <a:rPr lang="da-DK" sz="1600" b="0" dirty="0" err="1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textarea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&gt;&lt;/</a:t>
                      </a:r>
                      <a:r>
                        <a:rPr lang="da-DK" sz="1600" b="0" dirty="0" err="1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textarea</a:t>
                      </a:r>
                      <a:r>
                        <a:rPr lang="da-DK" sz="1600" b="0" dirty="0">
                          <a:effectLst/>
                          <a:latin typeface="+mj-lt"/>
                        </a:rPr>
                        <a:t>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da-DK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Can </a:t>
                      </a:r>
                      <a:r>
                        <a:rPr lang="da-DK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be</a:t>
                      </a:r>
                      <a:r>
                        <a:rPr lang="da-DK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da-DK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resized</a:t>
                      </a:r>
                      <a:endParaRPr lang="da-DK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7224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F5DFD7D-7DC8-024D-AEBD-ACBFFFFD25FC}"/>
              </a:ext>
            </a:extLst>
          </p:cNvPr>
          <p:cNvSpPr txBox="1"/>
          <p:nvPr/>
        </p:nvSpPr>
        <p:spPr>
          <a:xfrm>
            <a:off x="2403811" y="694541"/>
            <a:ext cx="7384375" cy="2174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textual </a:t>
            </a:r>
            <a:r>
              <a:rPr lang="en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&lt;input&gt; </a:t>
            </a:r>
            <a:r>
              <a:rPr lang="en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controls</a:t>
            </a:r>
            <a:endParaRPr lang="en" sz="2400" b="1" dirty="0">
              <a:solidFill>
                <a:schemeClr val="accent5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</a:t>
            </a:r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field 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where the user can type information, and their </a:t>
            </a:r>
            <a:r>
              <a:rPr lang="en" b="1" dirty="0">
                <a:solidFill>
                  <a:schemeClr val="accent2"/>
                </a:solidFill>
                <a:latin typeface="+mj-lt"/>
              </a:rPr>
              <a:t>type</a:t>
            </a: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provides specific semantics to the input</a:t>
            </a:r>
            <a:endParaRPr lang="en" sz="1600" dirty="0">
              <a:solidFill>
                <a:schemeClr val="accent5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" sz="1600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797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ros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rose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</TotalTime>
  <Words>1643</Words>
  <Application>Microsoft Macintosh PowerPoint</Application>
  <PresentationFormat>Widescreen</PresentationFormat>
  <Paragraphs>304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Office User</cp:lastModifiedBy>
  <cp:revision>136</cp:revision>
  <dcterms:created xsi:type="dcterms:W3CDTF">2019-01-23T10:30:26Z</dcterms:created>
  <dcterms:modified xsi:type="dcterms:W3CDTF">2019-05-05T09:08:27Z</dcterms:modified>
</cp:coreProperties>
</file>