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78" r:id="rId5"/>
    <p:sldId id="279" r:id="rId6"/>
    <p:sldId id="280" r:id="rId7"/>
    <p:sldId id="281" r:id="rId8"/>
    <p:sldId id="283" r:id="rId9"/>
    <p:sldId id="282" r:id="rId10"/>
    <p:sldId id="284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FB31AC-9207-4509-98DD-D9F0C6FD0580}" v="30" dt="2022-03-16T16:32:47.9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Zinkan" userId="7dc300117d519fa5" providerId="LiveId" clId="{38FB31AC-9207-4509-98DD-D9F0C6FD0580}"/>
    <pc:docChg chg="undo custSel addSld modSld">
      <pc:chgData name="Andrew Zinkan" userId="7dc300117d519fa5" providerId="LiveId" clId="{38FB31AC-9207-4509-98DD-D9F0C6FD0580}" dt="2022-03-16T16:36:59.499" v="1985" actId="20577"/>
      <pc:docMkLst>
        <pc:docMk/>
      </pc:docMkLst>
      <pc:sldChg chg="modSp mod">
        <pc:chgData name="Andrew Zinkan" userId="7dc300117d519fa5" providerId="LiveId" clId="{38FB31AC-9207-4509-98DD-D9F0C6FD0580}" dt="2022-03-16T16:31:09.045" v="1643" actId="20577"/>
        <pc:sldMkLst>
          <pc:docMk/>
          <pc:sldMk cId="3110144763" sldId="280"/>
        </pc:sldMkLst>
        <pc:spChg chg="mod">
          <ac:chgData name="Andrew Zinkan" userId="7dc300117d519fa5" providerId="LiveId" clId="{38FB31AC-9207-4509-98DD-D9F0C6FD0580}" dt="2022-03-16T16:31:09.045" v="1643" actId="20577"/>
          <ac:spMkLst>
            <pc:docMk/>
            <pc:sldMk cId="3110144763" sldId="280"/>
            <ac:spMk id="3" creationId="{3EFABCC9-9F0D-4F9B-B32D-49DA1858B06D}"/>
          </ac:spMkLst>
        </pc:spChg>
        <pc:picChg chg="mod">
          <ac:chgData name="Andrew Zinkan" userId="7dc300117d519fa5" providerId="LiveId" clId="{38FB31AC-9207-4509-98DD-D9F0C6FD0580}" dt="2022-03-16T05:47:40.593" v="833" actId="14100"/>
          <ac:picMkLst>
            <pc:docMk/>
            <pc:sldMk cId="3110144763" sldId="280"/>
            <ac:picMk id="1026" creationId="{43ECC0B1-9259-440E-9E8A-8604899AE654}"/>
          </ac:picMkLst>
        </pc:picChg>
      </pc:sldChg>
      <pc:sldChg chg="modSp mod">
        <pc:chgData name="Andrew Zinkan" userId="7dc300117d519fa5" providerId="LiveId" clId="{38FB31AC-9207-4509-98DD-D9F0C6FD0580}" dt="2022-03-16T16:34:23.530" v="1798" actId="5793"/>
        <pc:sldMkLst>
          <pc:docMk/>
          <pc:sldMk cId="1044956343" sldId="282"/>
        </pc:sldMkLst>
        <pc:spChg chg="mod">
          <ac:chgData name="Andrew Zinkan" userId="7dc300117d519fa5" providerId="LiveId" clId="{38FB31AC-9207-4509-98DD-D9F0C6FD0580}" dt="2022-03-16T16:34:23.530" v="1798" actId="5793"/>
          <ac:spMkLst>
            <pc:docMk/>
            <pc:sldMk cId="1044956343" sldId="282"/>
            <ac:spMk id="3" creationId="{D6F0B9B2-B249-4936-8F72-2E49C40D85B9}"/>
          </ac:spMkLst>
        </pc:spChg>
      </pc:sldChg>
      <pc:sldChg chg="addSp modSp mod">
        <pc:chgData name="Andrew Zinkan" userId="7dc300117d519fa5" providerId="LiveId" clId="{38FB31AC-9207-4509-98DD-D9F0C6FD0580}" dt="2022-03-16T16:33:15.792" v="1715" actId="14100"/>
        <pc:sldMkLst>
          <pc:docMk/>
          <pc:sldMk cId="943214754" sldId="283"/>
        </pc:sldMkLst>
        <pc:spChg chg="mod">
          <ac:chgData name="Andrew Zinkan" userId="7dc300117d519fa5" providerId="LiveId" clId="{38FB31AC-9207-4509-98DD-D9F0C6FD0580}" dt="2022-03-16T16:32:12.986" v="1677" actId="20577"/>
          <ac:spMkLst>
            <pc:docMk/>
            <pc:sldMk cId="943214754" sldId="283"/>
            <ac:spMk id="3" creationId="{89264D37-5E36-4640-9BF7-A7474B29D933}"/>
          </ac:spMkLst>
        </pc:spChg>
        <pc:spChg chg="add mod">
          <ac:chgData name="Andrew Zinkan" userId="7dc300117d519fa5" providerId="LiveId" clId="{38FB31AC-9207-4509-98DD-D9F0C6FD0580}" dt="2022-03-16T16:33:15.792" v="1715" actId="14100"/>
          <ac:spMkLst>
            <pc:docMk/>
            <pc:sldMk cId="943214754" sldId="283"/>
            <ac:spMk id="11" creationId="{DC75FD33-0E2C-48D7-89D7-0CA6B93D0ADB}"/>
          </ac:spMkLst>
        </pc:spChg>
        <pc:picChg chg="add mod">
          <ac:chgData name="Andrew Zinkan" userId="7dc300117d519fa5" providerId="LiveId" clId="{38FB31AC-9207-4509-98DD-D9F0C6FD0580}" dt="2022-03-16T16:32:44.279" v="1684" actId="14100"/>
          <ac:picMkLst>
            <pc:docMk/>
            <pc:sldMk cId="943214754" sldId="283"/>
            <ac:picMk id="10" creationId="{71FC798F-7E56-4D9C-AEB8-68E098D5A826}"/>
          </ac:picMkLst>
        </pc:picChg>
      </pc:sldChg>
      <pc:sldChg chg="addSp delSp modSp mod">
        <pc:chgData name="Andrew Zinkan" userId="7dc300117d519fa5" providerId="LiveId" clId="{38FB31AC-9207-4509-98DD-D9F0C6FD0580}" dt="2022-03-16T16:35:23.102" v="1879" actId="5793"/>
        <pc:sldMkLst>
          <pc:docMk/>
          <pc:sldMk cId="2750951999" sldId="284"/>
        </pc:sldMkLst>
        <pc:spChg chg="mod">
          <ac:chgData name="Andrew Zinkan" userId="7dc300117d519fa5" providerId="LiveId" clId="{38FB31AC-9207-4509-98DD-D9F0C6FD0580}" dt="2022-03-16T16:34:31.580" v="1801" actId="20577"/>
          <ac:spMkLst>
            <pc:docMk/>
            <pc:sldMk cId="2750951999" sldId="284"/>
            <ac:spMk id="2" creationId="{129F6814-6BC6-4B2C-ACED-B54A4F0DBB47}"/>
          </ac:spMkLst>
        </pc:spChg>
        <pc:spChg chg="mod">
          <ac:chgData name="Andrew Zinkan" userId="7dc300117d519fa5" providerId="LiveId" clId="{38FB31AC-9207-4509-98DD-D9F0C6FD0580}" dt="2022-03-16T16:35:23.102" v="1879" actId="5793"/>
          <ac:spMkLst>
            <pc:docMk/>
            <pc:sldMk cId="2750951999" sldId="284"/>
            <ac:spMk id="3" creationId="{3EAD5662-053E-486F-AA5B-38167E57F5F2}"/>
          </ac:spMkLst>
        </pc:spChg>
        <pc:spChg chg="add del">
          <ac:chgData name="Andrew Zinkan" userId="7dc300117d519fa5" providerId="LiveId" clId="{38FB31AC-9207-4509-98DD-D9F0C6FD0580}" dt="2022-03-16T05:48:50.330" v="835" actId="22"/>
          <ac:spMkLst>
            <pc:docMk/>
            <pc:sldMk cId="2750951999" sldId="284"/>
            <ac:spMk id="5" creationId="{0BEF85FE-3419-4A56-A375-1B13246AF338}"/>
          </ac:spMkLst>
        </pc:spChg>
        <pc:picChg chg="add mod">
          <ac:chgData name="Andrew Zinkan" userId="7dc300117d519fa5" providerId="LiveId" clId="{38FB31AC-9207-4509-98DD-D9F0C6FD0580}" dt="2022-03-16T05:51:01.130" v="932" actId="1036"/>
          <ac:picMkLst>
            <pc:docMk/>
            <pc:sldMk cId="2750951999" sldId="284"/>
            <ac:picMk id="2050" creationId="{DAD7ACBE-2565-40A4-A810-58EDC907AEE5}"/>
          </ac:picMkLst>
        </pc:picChg>
        <pc:picChg chg="add mod">
          <ac:chgData name="Andrew Zinkan" userId="7dc300117d519fa5" providerId="LiveId" clId="{38FB31AC-9207-4509-98DD-D9F0C6FD0580}" dt="2022-03-16T05:50:18.600" v="849" actId="1076"/>
          <ac:picMkLst>
            <pc:docMk/>
            <pc:sldMk cId="2750951999" sldId="284"/>
            <ac:picMk id="2052" creationId="{9C3FFC2C-A377-4B54-AE0A-A85B5C7BA8B7}"/>
          </ac:picMkLst>
        </pc:picChg>
      </pc:sldChg>
      <pc:sldChg chg="addSp modSp new mod setBg">
        <pc:chgData name="Andrew Zinkan" userId="7dc300117d519fa5" providerId="LiveId" clId="{38FB31AC-9207-4509-98DD-D9F0C6FD0580}" dt="2022-03-16T16:36:59.499" v="1985" actId="20577"/>
        <pc:sldMkLst>
          <pc:docMk/>
          <pc:sldMk cId="3529098858" sldId="285"/>
        </pc:sldMkLst>
        <pc:spChg chg="mod">
          <ac:chgData name="Andrew Zinkan" userId="7dc300117d519fa5" providerId="LiveId" clId="{38FB31AC-9207-4509-98DD-D9F0C6FD0580}" dt="2022-03-16T06:00:22.967" v="1623" actId="14100"/>
          <ac:spMkLst>
            <pc:docMk/>
            <pc:sldMk cId="3529098858" sldId="285"/>
            <ac:spMk id="2" creationId="{94A6F100-2415-46F2-B440-F6B5F161CFCB}"/>
          </ac:spMkLst>
        </pc:spChg>
        <pc:spChg chg="mod">
          <ac:chgData name="Andrew Zinkan" userId="7dc300117d519fa5" providerId="LiveId" clId="{38FB31AC-9207-4509-98DD-D9F0C6FD0580}" dt="2022-03-16T16:36:59.499" v="1985" actId="20577"/>
          <ac:spMkLst>
            <pc:docMk/>
            <pc:sldMk cId="3529098858" sldId="285"/>
            <ac:spMk id="3" creationId="{1A127D19-2EAC-4D10-902B-062389914C1E}"/>
          </ac:spMkLst>
        </pc:spChg>
        <pc:spChg chg="add">
          <ac:chgData name="Andrew Zinkan" userId="7dc300117d519fa5" providerId="LiveId" clId="{38FB31AC-9207-4509-98DD-D9F0C6FD0580}" dt="2022-03-16T05:53:38.897" v="1204" actId="26606"/>
          <ac:spMkLst>
            <pc:docMk/>
            <pc:sldMk cId="3529098858" sldId="285"/>
            <ac:spMk id="9" creationId="{98CCEB25-E2E3-481F-A03A-19767D3E7286}"/>
          </ac:spMkLst>
        </pc:spChg>
        <pc:picChg chg="add mod">
          <ac:chgData name="Andrew Zinkan" userId="7dc300117d519fa5" providerId="LiveId" clId="{38FB31AC-9207-4509-98DD-D9F0C6FD0580}" dt="2022-03-16T05:53:56.752" v="1209" actId="14100"/>
          <ac:picMkLst>
            <pc:docMk/>
            <pc:sldMk cId="3529098858" sldId="285"/>
            <ac:picMk id="5" creationId="{46D29A36-6E7E-8E27-8E08-D4C5300249FD}"/>
          </ac:picMkLst>
        </pc:picChg>
        <pc:picChg chg="add">
          <ac:chgData name="Andrew Zinkan" userId="7dc300117d519fa5" providerId="LiveId" clId="{38FB31AC-9207-4509-98DD-D9F0C6FD0580}" dt="2022-03-16T05:53:38.897" v="1204" actId="26606"/>
          <ac:picMkLst>
            <pc:docMk/>
            <pc:sldMk cId="3529098858" sldId="285"/>
            <ac:picMk id="11" creationId="{B536FA4E-0152-4E27-91DA-0FC22D1846B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689842" cy="1643608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Data Translation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Andrew Zinkan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31" y="2006600"/>
            <a:ext cx="5583676" cy="1884464"/>
          </a:xfrm>
        </p:spPr>
        <p:txBody>
          <a:bodyPr anchor="b">
            <a:no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Movie Recommendations: </a:t>
            </a:r>
            <a:r>
              <a:rPr lang="en-US" sz="4000" i="1" dirty="0">
                <a:solidFill>
                  <a:schemeClr val="bg1"/>
                </a:solidFill>
              </a:rPr>
              <a:t>Ripe-Pumpkin’s Approach to Collaborative Filtering For </a:t>
            </a:r>
            <a:r>
              <a:rPr lang="en-US" sz="36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This use case is designed to analyze the potential use, modeling, and feasibility of the ‘</a:t>
            </a:r>
            <a:r>
              <a:rPr lang="en-US" sz="2400" dirty="0" err="1"/>
              <a:t>Pumpkinmeter</a:t>
            </a:r>
            <a:r>
              <a:rPr lang="en-US" sz="2400" dirty="0"/>
              <a:t>’ for </a:t>
            </a:r>
            <a:r>
              <a:rPr lang="en-US" sz="2400" i="1" dirty="0"/>
              <a:t>Ripe-Pumpkin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F4B7E-077D-42B5-ADDB-F8398BC0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ABCC9-9F0D-4F9B-B32D-49DA1858B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6258792" cy="3714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‘</a:t>
            </a:r>
            <a:r>
              <a:rPr lang="en-US" dirty="0" err="1"/>
              <a:t>Pumpkinmeter</a:t>
            </a:r>
            <a:r>
              <a:rPr lang="en-US" dirty="0"/>
              <a:t>’: A measurement of collaborative recommendation for millions of fans</a:t>
            </a:r>
          </a:p>
          <a:p>
            <a:pPr lvl="2"/>
            <a:r>
              <a:rPr lang="en-US" dirty="0"/>
              <a:t>Indented to recommend customized movies based on individual taste and preference</a:t>
            </a:r>
          </a:p>
          <a:p>
            <a:r>
              <a:rPr lang="en-US" dirty="0"/>
              <a:t>Uses Machine learning (ML) via Collaborative Filtering ALS</a:t>
            </a:r>
          </a:p>
          <a:p>
            <a:r>
              <a:rPr lang="en-US" dirty="0"/>
              <a:t>Competitors in industry are having success with content recommendation </a:t>
            </a:r>
          </a:p>
          <a:p>
            <a:r>
              <a:rPr lang="en-US" dirty="0"/>
              <a:t>Data provided by </a:t>
            </a:r>
            <a:r>
              <a:rPr lang="en-US" dirty="0" err="1"/>
              <a:t>GroupLens</a:t>
            </a:r>
            <a:endParaRPr lang="en-US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43ECC0B1-9259-440E-9E8A-8604899AE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586" y="2076449"/>
            <a:ext cx="4695937" cy="371474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144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B32F-5D50-4220-BC34-BADBA7BB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90432-0879-4AFE-A734-5DFF54B2B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5182205" cy="371474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Machine Learning (ML)</a:t>
            </a:r>
          </a:p>
          <a:p>
            <a:pPr lvl="2"/>
            <a:r>
              <a:rPr lang="en-US" dirty="0"/>
              <a:t>Uses Alternating Least Squares (ALS)</a:t>
            </a:r>
          </a:p>
          <a:p>
            <a:r>
              <a:rPr lang="en-US" dirty="0"/>
              <a:t>Based on Similar Profile Preferences</a:t>
            </a:r>
          </a:p>
          <a:p>
            <a:pPr lvl="2"/>
            <a:r>
              <a:rPr lang="en-US" dirty="0"/>
              <a:t>The underlying assumption is that if a user A has the same opinion as a user B on an issue, A is more likely to have B's opinion on a different issue x than to have the opinion on x of a user chosen randomly</a:t>
            </a:r>
          </a:p>
          <a:p>
            <a:r>
              <a:rPr lang="en-US" dirty="0"/>
              <a:t>Allows Ripe-Pumpkin to Make Custom Movie Suggestions  </a:t>
            </a:r>
          </a:p>
          <a:p>
            <a:r>
              <a:rPr lang="en-US" dirty="0"/>
              <a:t>Can recommend things that others similar to you like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6E6FA2-1636-4DF4-9C44-E4DE4133D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061" y="2542465"/>
            <a:ext cx="4333496" cy="237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6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AA356-62CB-467A-855B-DF7FDE4C7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64D37-5E36-4640-9BF7-A7474B29D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5927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comes form </a:t>
            </a:r>
            <a:r>
              <a:rPr lang="en-US" dirty="0" err="1"/>
              <a:t>GroupLens</a:t>
            </a:r>
            <a:endParaRPr lang="en-US" dirty="0"/>
          </a:p>
          <a:p>
            <a:pPr lvl="2"/>
            <a:r>
              <a:rPr lang="en-US" sz="1400" dirty="0"/>
              <a:t>A Research Group that Collects Data</a:t>
            </a:r>
          </a:p>
          <a:p>
            <a:pPr lvl="2"/>
            <a:r>
              <a:rPr lang="en-US" sz="1400" dirty="0"/>
              <a:t>Data updated intermittently</a:t>
            </a:r>
          </a:p>
          <a:p>
            <a:pPr lvl="2"/>
            <a:r>
              <a:rPr lang="en-US" sz="1400" dirty="0"/>
              <a:t>No API available</a:t>
            </a:r>
          </a:p>
          <a:p>
            <a:r>
              <a:rPr lang="en-US" dirty="0"/>
              <a:t>Movies.csv</a:t>
            </a:r>
          </a:p>
          <a:p>
            <a:pPr lvl="1"/>
            <a:r>
              <a:rPr lang="en-US" sz="1400" dirty="0"/>
              <a:t>‘</a:t>
            </a:r>
            <a:r>
              <a:rPr lang="en-US" sz="1400" dirty="0" err="1"/>
              <a:t>movieid</a:t>
            </a:r>
            <a:r>
              <a:rPr lang="en-US" sz="1400" dirty="0"/>
              <a:t>’, ‘title’, and ‘genres’</a:t>
            </a:r>
          </a:p>
          <a:p>
            <a:r>
              <a:rPr lang="en-US" dirty="0"/>
              <a:t>Ratings.csv</a:t>
            </a:r>
          </a:p>
          <a:p>
            <a:pPr lvl="1"/>
            <a:r>
              <a:rPr lang="en-US" sz="1400" dirty="0"/>
              <a:t>‘</a:t>
            </a:r>
            <a:r>
              <a:rPr lang="en-US" sz="1400" dirty="0" err="1"/>
              <a:t>userId</a:t>
            </a:r>
            <a:r>
              <a:rPr lang="en-US" sz="1400" dirty="0"/>
              <a:t>’, ‘</a:t>
            </a:r>
            <a:r>
              <a:rPr lang="en-US" sz="1400" dirty="0" err="1"/>
              <a:t>movieId</a:t>
            </a:r>
            <a:r>
              <a:rPr lang="en-US" sz="1400" dirty="0"/>
              <a:t>’, ‘rating’, and ‘timestamp’ </a:t>
            </a:r>
          </a:p>
          <a:p>
            <a:r>
              <a:rPr lang="en-US" dirty="0"/>
              <a:t>Descriptive</a:t>
            </a:r>
          </a:p>
          <a:p>
            <a:pPr lvl="2"/>
            <a:r>
              <a:rPr lang="en-US" sz="1400" dirty="0"/>
              <a:t>27,753,444 rating records</a:t>
            </a:r>
          </a:p>
          <a:p>
            <a:pPr lvl="2"/>
            <a:r>
              <a:rPr lang="en-US" sz="1400" dirty="0"/>
              <a:t>58,098 movies</a:t>
            </a:r>
          </a:p>
          <a:p>
            <a:pPr lvl="2"/>
            <a:r>
              <a:rPr lang="en-US" sz="1400" dirty="0"/>
              <a:t>283,228 user profiles</a:t>
            </a:r>
          </a:p>
          <a:p>
            <a:pPr lvl="2"/>
            <a:r>
              <a:rPr lang="en-US" sz="1400" dirty="0"/>
              <a:t>Ratings are left skewed</a:t>
            </a:r>
          </a:p>
        </p:txBody>
      </p:sp>
      <p:pic>
        <p:nvPicPr>
          <p:cNvPr id="4" name="Picture 3" descr="Table&#10;&#10;Description automatically generated with low confidence">
            <a:extLst>
              <a:ext uri="{FF2B5EF4-FFF2-40B4-BE49-F238E27FC236}">
                <a16:creationId xmlns:a16="http://schemas.microsoft.com/office/drawing/2014/main" id="{CAE99C97-58A9-415A-8C8A-3CCAA870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76" y="2247899"/>
            <a:ext cx="5676900" cy="1685925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9613BB6-AABB-4956-97F3-80E8CE6C6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951" y="4381498"/>
            <a:ext cx="2714625" cy="1581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651AD4-F791-42A6-B4A2-34AF7530AAAA}"/>
              </a:ext>
            </a:extLst>
          </p:cNvPr>
          <p:cNvSpPr txBox="1"/>
          <p:nvPr/>
        </p:nvSpPr>
        <p:spPr>
          <a:xfrm>
            <a:off x="10671623" y="1924733"/>
            <a:ext cx="121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Movies.csv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63F496-73D1-4F51-A3CD-62813AAB49B1}"/>
              </a:ext>
            </a:extLst>
          </p:cNvPr>
          <p:cNvSpPr txBox="1"/>
          <p:nvPr/>
        </p:nvSpPr>
        <p:spPr>
          <a:xfrm>
            <a:off x="10655775" y="4058332"/>
            <a:ext cx="1223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Ratings.csv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FC798F-7E56-4D9C-AEB8-68E098D5A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676" y="4381497"/>
            <a:ext cx="2840745" cy="15811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75FD33-0E2C-48D7-89D7-0CA6B93D0ADB}"/>
              </a:ext>
            </a:extLst>
          </p:cNvPr>
          <p:cNvSpPr txBox="1"/>
          <p:nvPr/>
        </p:nvSpPr>
        <p:spPr>
          <a:xfrm>
            <a:off x="7692705" y="4059833"/>
            <a:ext cx="1360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Rating Skew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1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1EBA-0D1F-4424-918C-0089545A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B9B2-B249-4936-8F72-2E49C40D8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649186"/>
            <a:ext cx="5333761" cy="459921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Uses Random Sample of Available Data</a:t>
            </a:r>
          </a:p>
          <a:p>
            <a:pPr lvl="2"/>
            <a:r>
              <a:rPr lang="en-US" dirty="0"/>
              <a:t>10% sample size</a:t>
            </a:r>
          </a:p>
          <a:p>
            <a:r>
              <a:rPr lang="en-US" dirty="0"/>
              <a:t>ML Model constructed using ALS Collaborative filtering</a:t>
            </a:r>
          </a:p>
          <a:p>
            <a:pPr lvl="2"/>
            <a:r>
              <a:rPr lang="en-US" dirty="0"/>
              <a:t>Training 60%, Validation 20%, Testing 20%</a:t>
            </a:r>
          </a:p>
          <a:p>
            <a:pPr lvl="2"/>
            <a:r>
              <a:rPr lang="en-US" dirty="0"/>
              <a:t>~45 seconds to retain model (Speed a resources to be considered)</a:t>
            </a:r>
          </a:p>
          <a:p>
            <a:r>
              <a:rPr lang="en-US" dirty="0"/>
              <a:t>Results</a:t>
            </a:r>
          </a:p>
          <a:p>
            <a:pPr lvl="2"/>
            <a:r>
              <a:rPr lang="en-US" dirty="0"/>
              <a:t>root-mean-square error (RMSE) of 0.982</a:t>
            </a:r>
          </a:p>
          <a:p>
            <a:pPr lvl="2"/>
            <a:r>
              <a:rPr lang="en-US" dirty="0"/>
              <a:t>high degree of difference between our observed and predicted values (Model Needs Work)</a:t>
            </a:r>
          </a:p>
          <a:p>
            <a:r>
              <a:rPr lang="en-US" dirty="0"/>
              <a:t>Real Test Example</a:t>
            </a:r>
          </a:p>
          <a:p>
            <a:pPr lvl="1"/>
            <a:r>
              <a:rPr lang="en-US" dirty="0"/>
              <a:t>My Personal Recommendation Results</a:t>
            </a:r>
          </a:p>
          <a:p>
            <a:pPr lvl="1"/>
            <a:r>
              <a:rPr lang="en-US" dirty="0"/>
              <a:t>Another Users Results</a:t>
            </a:r>
          </a:p>
          <a:p>
            <a:pPr lvl="2"/>
            <a:r>
              <a:rPr lang="en-US" dirty="0"/>
              <a:t>Highlighted are ‘True Positives’ (Movies I do like)</a:t>
            </a:r>
          </a:p>
          <a:p>
            <a:pPr lvl="1"/>
            <a:r>
              <a:rPr lang="en-US" dirty="0"/>
              <a:t>Better performance and more reviewed films</a:t>
            </a:r>
          </a:p>
          <a:p>
            <a:pPr marL="4500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567D32B-6D5C-403D-B485-612FC5D62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597" y="1625916"/>
            <a:ext cx="5662566" cy="459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5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6814-6BC6-4B2C-ACED-B54A4F0DB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Concerns /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D5662-053E-486F-AA5B-38167E57F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38300"/>
            <a:ext cx="4928205" cy="48895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No Data Pipeline</a:t>
            </a:r>
          </a:p>
          <a:p>
            <a:pPr lvl="1"/>
            <a:r>
              <a:rPr lang="en-US" dirty="0"/>
              <a:t>Other Data providers</a:t>
            </a:r>
          </a:p>
          <a:p>
            <a:pPr lvl="1"/>
            <a:r>
              <a:rPr lang="en-US" dirty="0"/>
              <a:t>API calls preferred</a:t>
            </a:r>
          </a:p>
          <a:p>
            <a:pPr lvl="1"/>
            <a:r>
              <a:rPr lang="en-US" dirty="0"/>
              <a:t>Data Update Frequencies </a:t>
            </a:r>
          </a:p>
          <a:p>
            <a:pPr lvl="2"/>
            <a:r>
              <a:rPr lang="en-US" dirty="0"/>
              <a:t>Need to capture more current data</a:t>
            </a:r>
          </a:p>
          <a:p>
            <a:r>
              <a:rPr lang="en-US" dirty="0"/>
              <a:t>Server Resource Allocation</a:t>
            </a:r>
          </a:p>
          <a:p>
            <a:pPr lvl="1"/>
            <a:r>
              <a:rPr lang="en-US" dirty="0"/>
              <a:t>Larger EC2 = &gt; Cost</a:t>
            </a:r>
          </a:p>
          <a:p>
            <a:pPr lvl="1"/>
            <a:r>
              <a:rPr lang="en-US" dirty="0"/>
              <a:t>Should not run locally</a:t>
            </a:r>
          </a:p>
          <a:p>
            <a:r>
              <a:rPr lang="en-US" dirty="0"/>
              <a:t>Model Performance Improvements</a:t>
            </a:r>
          </a:p>
          <a:p>
            <a:pPr lvl="1"/>
            <a:r>
              <a:rPr lang="en-US" dirty="0"/>
              <a:t>More Historical Data</a:t>
            </a:r>
          </a:p>
          <a:p>
            <a:pPr lvl="1"/>
            <a:r>
              <a:rPr lang="en-US" dirty="0"/>
              <a:t>Additional Features</a:t>
            </a:r>
          </a:p>
          <a:p>
            <a:pPr lvl="1"/>
            <a:r>
              <a:rPr lang="en-US" dirty="0"/>
              <a:t>Model Tuning</a:t>
            </a:r>
          </a:p>
          <a:p>
            <a:pPr lvl="1"/>
            <a:r>
              <a:rPr lang="en-US" dirty="0"/>
              <a:t>Additional models to test (matrix factorization &amp;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Content-Based Models)</a:t>
            </a:r>
          </a:p>
          <a:p>
            <a:pPr lvl="2"/>
            <a:r>
              <a:rPr lang="en-US" dirty="0"/>
              <a:t>Content-Based will require different movie features</a:t>
            </a:r>
          </a:p>
          <a:p>
            <a:pPr marL="810000" lvl="2" indent="0">
              <a:buNone/>
            </a:pPr>
            <a:endParaRPr lang="en-US" dirty="0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DAD7ACBE-2565-40A4-A810-58EDC907A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163" y="1250047"/>
            <a:ext cx="4125686" cy="3094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9C3FFC2C-A377-4B54-AE0A-A85B5C7BA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674" y="3960271"/>
            <a:ext cx="3724663" cy="206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951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CCEB25-E2E3-481F-A03A-19767D3E7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6F100-2415-46F2-B440-F6B5F161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" y="0"/>
            <a:ext cx="4552950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/>
              <a:t>Summary &amp;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27D19-2EAC-4D10-902B-062389914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970450"/>
            <a:ext cx="4438649" cy="5479335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000" dirty="0"/>
              <a:t>Model development to increase accuracy</a:t>
            </a:r>
          </a:p>
          <a:p>
            <a:pPr lvl="1"/>
            <a:r>
              <a:rPr lang="en-US" dirty="0"/>
              <a:t>More data / additional data</a:t>
            </a:r>
          </a:p>
          <a:p>
            <a:pPr lvl="1"/>
            <a:r>
              <a:rPr lang="en-US" dirty="0"/>
              <a:t>Feature Engineering</a:t>
            </a:r>
          </a:p>
          <a:p>
            <a:pPr lvl="1"/>
            <a:r>
              <a:rPr lang="en-US" dirty="0"/>
              <a:t>Test Model selection</a:t>
            </a:r>
          </a:p>
          <a:p>
            <a:pPr lvl="2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Content-Based Approach</a:t>
            </a:r>
            <a:endParaRPr lang="en-US" dirty="0"/>
          </a:p>
          <a:p>
            <a:r>
              <a:rPr lang="en-US" sz="2000" dirty="0"/>
              <a:t>Research Alternate/ Additional Data Providers</a:t>
            </a:r>
          </a:p>
          <a:p>
            <a:r>
              <a:rPr lang="en-US" sz="2000" dirty="0"/>
              <a:t>Data Pipeline Construction</a:t>
            </a:r>
          </a:p>
          <a:p>
            <a:pPr lvl="1"/>
            <a:r>
              <a:rPr lang="en-US" sz="1800" dirty="0"/>
              <a:t>API or AWS </a:t>
            </a:r>
            <a:r>
              <a:rPr lang="en-US" sz="1800"/>
              <a:t>Transfer Family</a:t>
            </a:r>
            <a:endParaRPr lang="en-US" sz="1800" dirty="0"/>
          </a:p>
          <a:p>
            <a:r>
              <a:rPr lang="en-US" sz="2000" dirty="0"/>
              <a:t>Plan for Platform Integration and user feedback loop for model </a:t>
            </a:r>
          </a:p>
          <a:p>
            <a:r>
              <a:rPr lang="en-US" sz="2000" dirty="0"/>
              <a:t>Complete Use Case/Users Stories &amp; Feasibility Analysis</a:t>
            </a:r>
          </a:p>
          <a:p>
            <a:r>
              <a:rPr lang="en-US" sz="2000" dirty="0"/>
              <a:t>Determine Cost/Benefit to Business</a:t>
            </a:r>
          </a:p>
          <a:p>
            <a:pPr marL="450000" lvl="1" indent="0">
              <a:buNone/>
            </a:pPr>
            <a:endParaRPr lang="en-US" sz="1800" dirty="0"/>
          </a:p>
          <a:p>
            <a:pPr lvl="1"/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5" name="Picture 4" descr="Sunset silhouette of scaffolding in construction site">
            <a:extLst>
              <a:ext uri="{FF2B5EF4-FFF2-40B4-BE49-F238E27FC236}">
                <a16:creationId xmlns:a16="http://schemas.microsoft.com/office/drawing/2014/main" id="{46D29A36-6E7E-8E27-8E08-D4C5300249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44" r="11389" b="-1"/>
          <a:stretch/>
        </p:blipFill>
        <p:spPr>
          <a:xfrm>
            <a:off x="4735287" y="10"/>
            <a:ext cx="745671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98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{421A7099-E3ED-4DCF-8A47-5BA330C81D8A}tf55705232_win32</Template>
  <TotalTime>699</TotalTime>
  <Words>446</Words>
  <Application>Microsoft Office PowerPoint</Application>
  <PresentationFormat>Widescreen</PresentationFormat>
  <Paragraphs>76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Goudy Old Style</vt:lpstr>
      <vt:lpstr>Times New Roman</vt:lpstr>
      <vt:lpstr>Wingdings 2</vt:lpstr>
      <vt:lpstr>SlateVTI</vt:lpstr>
      <vt:lpstr>Data Translation Challenge</vt:lpstr>
      <vt:lpstr>Movie Recommendations: Ripe-Pumpkin’s Approach to Collaborative Filtering For  </vt:lpstr>
      <vt:lpstr>Introduction</vt:lpstr>
      <vt:lpstr>Collaborative Filtering</vt:lpstr>
      <vt:lpstr>Data Availability</vt:lpstr>
      <vt:lpstr>Working Example</vt:lpstr>
      <vt:lpstr>Concerns / Limitations</vt:lpstr>
      <vt:lpstr>Summary &amp;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Translation Challenge</dc:title>
  <dc:creator>Andrew Zinkan</dc:creator>
  <cp:lastModifiedBy>Andrew Zinkan</cp:lastModifiedBy>
  <cp:revision>1</cp:revision>
  <dcterms:created xsi:type="dcterms:W3CDTF">2022-03-16T04:57:46Z</dcterms:created>
  <dcterms:modified xsi:type="dcterms:W3CDTF">2022-03-16T16:37:06Z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