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579055B5-D460-459E-AA65-10467CAE50D0}" type="datetimeFigureOut">
              <a:rPr lang="LID4096" smtClean="0"/>
              <a:t>06/28/2022</a:t>
            </a:fld>
            <a:endParaRPr lang="LID4096"/>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LID4096"/>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75FAD112-F4AD-424D-9058-367643E998C9}" type="slidenum">
              <a:rPr lang="LID4096" smtClean="0"/>
              <a:t>‹#›</a:t>
            </a:fld>
            <a:endParaRPr lang="LID4096"/>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3611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6466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4118835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5FAD112-F4AD-424D-9058-367643E998C9}" type="slidenum">
              <a:rPr lang="LID4096" smtClean="0"/>
              <a:t>‹#›</a:t>
            </a:fld>
            <a:endParaRPr lang="LID4096"/>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5510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1730340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2107039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2278662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3686775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295049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399756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139336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363483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147779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420721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279237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3324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055B5-D460-459E-AA65-10467CAE50D0}" type="datetimeFigureOut">
              <a:rPr lang="LID4096" smtClean="0"/>
              <a:t>06/28/2022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5FAD112-F4AD-424D-9058-367643E998C9}" type="slidenum">
              <a:rPr lang="LID4096" smtClean="0"/>
              <a:t>‹#›</a:t>
            </a:fld>
            <a:endParaRPr lang="LID4096"/>
          </a:p>
        </p:txBody>
      </p:sp>
    </p:spTree>
    <p:extLst>
      <p:ext uri="{BB962C8B-B14F-4D97-AF65-F5344CB8AC3E}">
        <p14:creationId xmlns:p14="http://schemas.microsoft.com/office/powerpoint/2010/main" val="150323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579055B5-D460-459E-AA65-10467CAE50D0}" type="datetimeFigureOut">
              <a:rPr lang="LID4096" smtClean="0"/>
              <a:t>06/28/2022</a:t>
            </a:fld>
            <a:endParaRPr lang="LID4096"/>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LID4096"/>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75FAD112-F4AD-424D-9058-367643E998C9}" type="slidenum">
              <a:rPr lang="LID4096" smtClean="0"/>
              <a:t>‹#›</a:t>
            </a:fld>
            <a:endParaRPr lang="LID4096"/>
          </a:p>
        </p:txBody>
      </p:sp>
    </p:spTree>
    <p:extLst>
      <p:ext uri="{BB962C8B-B14F-4D97-AF65-F5344CB8AC3E}">
        <p14:creationId xmlns:p14="http://schemas.microsoft.com/office/powerpoint/2010/main" val="787732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hebestschools.org/degrees/computer-science/courses/" TargetMode="External"/><Relationship Id="rId2" Type="http://schemas.openxmlformats.org/officeDocument/2006/relationships/hyperlink" Target="https://thebestschools.org/degrees/computer-science-degree/" TargetMode="External"/><Relationship Id="rId1" Type="http://schemas.openxmlformats.org/officeDocument/2006/relationships/slideLayout" Target="../slideLayouts/slideLayout2.xml"/><Relationship Id="rId6" Type="http://schemas.openxmlformats.org/officeDocument/2006/relationships/hyperlink" Target="https://thebestschools.org/degrees/what-is-a-bachelors-degree/" TargetMode="External"/><Relationship Id="rId5" Type="http://schemas.openxmlformats.org/officeDocument/2006/relationships/hyperlink" Target="https://thebestschools.org/rankings/bachelors/best-online-bachelors-computer-science/" TargetMode="External"/><Relationship Id="rId4" Type="http://schemas.openxmlformats.org/officeDocument/2006/relationships/hyperlink" Target="https://thebestschools.org/rankings/associates/best-online-associates-computer-scienc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hebestschools.org/rankings/bachelors/best-online-bachelors-web-development/" TargetMode="External"/><Relationship Id="rId2" Type="http://schemas.openxmlformats.org/officeDocument/2006/relationships/hyperlink" Target="https://thebestschools.org/careers/career-prep/how-to-get-an-internsh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ing.adobe.com/certification.html?roles=Developer" TargetMode="External"/><Relationship Id="rId2" Type="http://schemas.openxmlformats.org/officeDocument/2006/relationships/hyperlink" Target="https://docs.microsoft.com/en-us/learn/certifications/roles/developer" TargetMode="External"/><Relationship Id="rId1" Type="http://schemas.openxmlformats.org/officeDocument/2006/relationships/slideLayout" Target="../slideLayouts/slideLayout2.xml"/><Relationship Id="rId5" Type="http://schemas.openxmlformats.org/officeDocument/2006/relationships/hyperlink" Target="https://www.zend.com/training/php" TargetMode="External"/><Relationship Id="rId4" Type="http://schemas.openxmlformats.org/officeDocument/2006/relationships/hyperlink" Target="https://aws.amazon.com/certification/certified-developer-associat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thebestschools.org/careers/how-to-make-a-resu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BFD9-7564-4259-BC10-0B4AEF3B4393}"/>
              </a:ext>
            </a:extLst>
          </p:cNvPr>
          <p:cNvSpPr>
            <a:spLocks noGrp="1"/>
          </p:cNvSpPr>
          <p:nvPr>
            <p:ph type="ctrTitle"/>
          </p:nvPr>
        </p:nvSpPr>
        <p:spPr>
          <a:xfrm rot="21420000">
            <a:off x="-42052" y="1482788"/>
            <a:ext cx="9755187" cy="2766528"/>
          </a:xfrm>
        </p:spPr>
        <p:txBody>
          <a:bodyPr>
            <a:normAutofit fontScale="90000"/>
          </a:bodyPr>
          <a:lstStyle/>
          <a:p>
            <a:r>
              <a:rPr lang="en-GB" b="1" i="0" dirty="0">
                <a:effectLst/>
                <a:latin typeface="var(--heading-font-family)"/>
              </a:rPr>
              <a:t>Steps to Become a Web Developer</a:t>
            </a:r>
            <a:br>
              <a:rPr lang="en-GB" b="1" i="0" dirty="0">
                <a:effectLst/>
                <a:latin typeface="var(--heading-font-family)"/>
              </a:rPr>
            </a:br>
            <a:endParaRPr lang="LID4096" dirty="0"/>
          </a:p>
        </p:txBody>
      </p:sp>
    </p:spTree>
    <p:extLst>
      <p:ext uri="{BB962C8B-B14F-4D97-AF65-F5344CB8AC3E}">
        <p14:creationId xmlns:p14="http://schemas.microsoft.com/office/powerpoint/2010/main" val="179089373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9485-40BC-49BD-9767-E6917625B0F8}"/>
              </a:ext>
            </a:extLst>
          </p:cNvPr>
          <p:cNvSpPr>
            <a:spLocks noGrp="1"/>
          </p:cNvSpPr>
          <p:nvPr>
            <p:ph type="title"/>
          </p:nvPr>
        </p:nvSpPr>
        <p:spPr/>
        <p:txBody>
          <a:bodyPr>
            <a:normAutofit fontScale="90000"/>
          </a:bodyPr>
          <a:lstStyle/>
          <a:p>
            <a:r>
              <a:rPr lang="en-GB" b="1" i="0" dirty="0">
                <a:effectLst/>
                <a:latin typeface="var(--heading-font-family)"/>
              </a:rPr>
              <a:t>1. Earn Degree(s)</a:t>
            </a:r>
            <a:br>
              <a:rPr lang="en-GB" b="1" i="0" dirty="0">
                <a:effectLst/>
                <a:latin typeface="var(--heading-font-family)"/>
              </a:rPr>
            </a:br>
            <a:endParaRPr lang="LID4096" dirty="0"/>
          </a:p>
        </p:txBody>
      </p:sp>
      <p:sp>
        <p:nvSpPr>
          <p:cNvPr id="3" name="Content Placeholder 2">
            <a:extLst>
              <a:ext uri="{FF2B5EF4-FFF2-40B4-BE49-F238E27FC236}">
                <a16:creationId xmlns:a16="http://schemas.microsoft.com/office/drawing/2014/main" id="{EF588B06-13BA-4980-AAD7-E261E5234E12}"/>
              </a:ext>
            </a:extLst>
          </p:cNvPr>
          <p:cNvSpPr>
            <a:spLocks noGrp="1"/>
          </p:cNvSpPr>
          <p:nvPr>
            <p:ph sz="quarter" idx="13"/>
          </p:nvPr>
        </p:nvSpPr>
        <p:spPr/>
        <p:txBody>
          <a:bodyPr>
            <a:normAutofit fontScale="77500" lnSpcReduction="20000"/>
          </a:bodyPr>
          <a:lstStyle/>
          <a:p>
            <a:pPr algn="l"/>
            <a:r>
              <a:rPr lang="en-GB" b="0" i="0" dirty="0">
                <a:solidFill>
                  <a:srgbClr val="333333"/>
                </a:solidFill>
                <a:effectLst/>
                <a:latin typeface="Karla" panose="020B0604020202020204" pitchFamily="2" charset="0"/>
              </a:rPr>
              <a:t>An aspiring web developer must first complete an education to develop basic coding and programming skills. In most cases, this is a </a:t>
            </a:r>
            <a:r>
              <a:rPr lang="en-GB" b="0" i="0" dirty="0">
                <a:solidFill>
                  <a:srgbClr val="333333"/>
                </a:solidFill>
                <a:effectLst/>
                <a:latin typeface="Karla" panose="020B0604020202020204" pitchFamily="2" charset="0"/>
                <a:hlinkClick r:id="rId2"/>
              </a:rPr>
              <a:t>computer science degree</a:t>
            </a:r>
            <a:r>
              <a:rPr lang="en-GB" b="0" i="0" dirty="0">
                <a:solidFill>
                  <a:srgbClr val="333333"/>
                </a:solidFill>
                <a:effectLst/>
                <a:latin typeface="Karla" panose="020B0604020202020204" pitchFamily="2" charset="0"/>
              </a:rPr>
              <a:t> program with </a:t>
            </a:r>
            <a:r>
              <a:rPr lang="en-GB" b="0" i="0" dirty="0">
                <a:solidFill>
                  <a:srgbClr val="333333"/>
                </a:solidFill>
                <a:effectLst/>
                <a:latin typeface="Karla" panose="020B0604020202020204" pitchFamily="2" charset="0"/>
                <a:hlinkClick r:id="rId3"/>
              </a:rPr>
              <a:t>core courses</a:t>
            </a:r>
            <a:r>
              <a:rPr lang="en-GB" b="0" i="0" dirty="0">
                <a:solidFill>
                  <a:srgbClr val="333333"/>
                </a:solidFill>
                <a:effectLst/>
                <a:latin typeface="Karla" panose="020B0604020202020204" pitchFamily="2" charset="0"/>
              </a:rPr>
              <a:t> in systems design, data management, and the essential programming languages used by industry professionals.</a:t>
            </a:r>
          </a:p>
          <a:p>
            <a:pPr algn="l"/>
            <a:r>
              <a:rPr lang="en-GB" b="0" i="0" dirty="0">
                <a:solidFill>
                  <a:srgbClr val="333333"/>
                </a:solidFill>
                <a:effectLst/>
                <a:latin typeface="Karla" panose="020B0604020202020204" pitchFamily="2" charset="0"/>
              </a:rPr>
              <a:t>An </a:t>
            </a:r>
            <a:r>
              <a:rPr lang="en-GB" b="0" i="0" dirty="0">
                <a:solidFill>
                  <a:srgbClr val="333333"/>
                </a:solidFill>
                <a:effectLst/>
                <a:latin typeface="Karla" panose="020B0604020202020204" pitchFamily="2" charset="0"/>
                <a:hlinkClick r:id="rId4"/>
              </a:rPr>
              <a:t>associate degree in computer science</a:t>
            </a:r>
            <a:r>
              <a:rPr lang="en-GB" b="0" i="0" dirty="0">
                <a:solidFill>
                  <a:srgbClr val="333333"/>
                </a:solidFill>
                <a:effectLst/>
                <a:latin typeface="Karla" panose="020B0604020202020204" pitchFamily="2" charset="0"/>
              </a:rPr>
              <a:t> typically takes two years to complete, while a </a:t>
            </a:r>
            <a:r>
              <a:rPr lang="en-GB" b="0" i="0" dirty="0">
                <a:solidFill>
                  <a:srgbClr val="333333"/>
                </a:solidFill>
                <a:effectLst/>
                <a:latin typeface="Karla" panose="020B0604020202020204" pitchFamily="2" charset="0"/>
                <a:hlinkClick r:id="rId5"/>
              </a:rPr>
              <a:t>bachelor's degree in computer science</a:t>
            </a:r>
            <a:r>
              <a:rPr lang="en-GB" b="0" i="0" dirty="0">
                <a:solidFill>
                  <a:srgbClr val="333333"/>
                </a:solidFill>
                <a:effectLst/>
                <a:latin typeface="Karla" panose="020B0604020202020204" pitchFamily="2" charset="0"/>
              </a:rPr>
              <a:t> could require four years. Senior-level roles may require more advanced education, like a master's or a doctorate, which include several more years beyond a bachelor's.</a:t>
            </a:r>
          </a:p>
          <a:p>
            <a:pPr algn="l"/>
            <a:r>
              <a:rPr lang="en-GB" b="0" i="0" dirty="0">
                <a:solidFill>
                  <a:srgbClr val="333333"/>
                </a:solidFill>
                <a:effectLst/>
                <a:latin typeface="Karla" panose="020B0604020202020204" pitchFamily="2" charset="0"/>
              </a:rPr>
              <a:t>The level of education required for employment varies among companies and sectors. While it is possible to land an entry-level web development position with an associate degree or certificate, a </a:t>
            </a:r>
            <a:r>
              <a:rPr lang="en-GB" b="0" i="0" dirty="0">
                <a:solidFill>
                  <a:srgbClr val="333333"/>
                </a:solidFill>
                <a:effectLst/>
                <a:latin typeface="Karla" panose="020B0604020202020204" pitchFamily="2" charset="0"/>
                <a:hlinkClick r:id="rId6"/>
              </a:rPr>
              <a:t>bachelor's degree</a:t>
            </a:r>
            <a:r>
              <a:rPr lang="en-GB" b="0" i="0" dirty="0">
                <a:solidFill>
                  <a:srgbClr val="333333"/>
                </a:solidFill>
                <a:effectLst/>
                <a:latin typeface="Karla" panose="020B0604020202020204" pitchFamily="2" charset="0"/>
              </a:rPr>
              <a:t> will open up a wider range of opportunities and better position you for future advancement.</a:t>
            </a:r>
          </a:p>
          <a:p>
            <a:endParaRPr lang="LID4096" dirty="0"/>
          </a:p>
        </p:txBody>
      </p:sp>
    </p:spTree>
    <p:extLst>
      <p:ext uri="{BB962C8B-B14F-4D97-AF65-F5344CB8AC3E}">
        <p14:creationId xmlns:p14="http://schemas.microsoft.com/office/powerpoint/2010/main" val="6728370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A0B3-1145-48B6-B931-A3C20B7A7F5A}"/>
              </a:ext>
            </a:extLst>
          </p:cNvPr>
          <p:cNvSpPr>
            <a:spLocks noGrp="1"/>
          </p:cNvSpPr>
          <p:nvPr>
            <p:ph type="title"/>
          </p:nvPr>
        </p:nvSpPr>
        <p:spPr/>
        <p:txBody>
          <a:bodyPr>
            <a:normAutofit fontScale="90000"/>
          </a:bodyPr>
          <a:lstStyle/>
          <a:p>
            <a:r>
              <a:rPr lang="en-GB" b="1" i="0" dirty="0">
                <a:effectLst/>
                <a:latin typeface="var(--heading-font-family)"/>
              </a:rPr>
              <a:t>2. Pursue Internship(s)</a:t>
            </a:r>
            <a:br>
              <a:rPr lang="en-GB" b="1" i="0" dirty="0">
                <a:effectLst/>
                <a:latin typeface="var(--heading-font-family)"/>
              </a:rPr>
            </a:br>
            <a:br>
              <a:rPr lang="en-GB" dirty="0"/>
            </a:br>
            <a:endParaRPr lang="LID4096" dirty="0"/>
          </a:p>
        </p:txBody>
      </p:sp>
      <p:sp>
        <p:nvSpPr>
          <p:cNvPr id="3" name="Content Placeholder 2">
            <a:extLst>
              <a:ext uri="{FF2B5EF4-FFF2-40B4-BE49-F238E27FC236}">
                <a16:creationId xmlns:a16="http://schemas.microsoft.com/office/drawing/2014/main" id="{72BADDE5-6D94-4A63-9351-8F8964158F72}"/>
              </a:ext>
            </a:extLst>
          </p:cNvPr>
          <p:cNvSpPr>
            <a:spLocks noGrp="1"/>
          </p:cNvSpPr>
          <p:nvPr>
            <p:ph sz="quarter" idx="13"/>
          </p:nvPr>
        </p:nvSpPr>
        <p:spPr/>
        <p:txBody>
          <a:bodyPr/>
          <a:lstStyle/>
          <a:p>
            <a:pPr algn="l"/>
            <a:r>
              <a:rPr lang="en-GB" b="0" i="0" dirty="0">
                <a:solidFill>
                  <a:srgbClr val="333333"/>
                </a:solidFill>
                <a:effectLst/>
                <a:latin typeface="Karla" pitchFamily="2" charset="0"/>
                <a:hlinkClick r:id="rId2"/>
              </a:rPr>
              <a:t>Landing a solid internship</a:t>
            </a:r>
            <a:r>
              <a:rPr lang="en-GB" b="0" i="0" dirty="0">
                <a:solidFill>
                  <a:srgbClr val="333333"/>
                </a:solidFill>
                <a:effectLst/>
                <a:latin typeface="Karla" pitchFamily="2" charset="0"/>
              </a:rPr>
              <a:t> as a new web developer provides vital work experience. Internship opportunities give learners the chance to apply their knowledge and develop new skills as they engage with clients and collaborate with other developers.</a:t>
            </a:r>
          </a:p>
          <a:p>
            <a:pPr algn="l"/>
            <a:r>
              <a:rPr lang="en-GB" b="0" i="0" dirty="0">
                <a:solidFill>
                  <a:srgbClr val="333333"/>
                </a:solidFill>
                <a:effectLst/>
                <a:latin typeface="Karla" pitchFamily="2" charset="0"/>
              </a:rPr>
              <a:t>Some w</a:t>
            </a:r>
            <a:r>
              <a:rPr lang="en-GB" b="0" i="0" dirty="0">
                <a:solidFill>
                  <a:srgbClr val="333333"/>
                </a:solidFill>
                <a:effectLst/>
                <a:latin typeface="Karla" pitchFamily="2" charset="0"/>
                <a:hlinkClick r:id="rId3"/>
              </a:rPr>
              <a:t>eb developer degree programs</a:t>
            </a:r>
            <a:r>
              <a:rPr lang="en-GB" b="0" i="0" dirty="0">
                <a:solidFill>
                  <a:srgbClr val="333333"/>
                </a:solidFill>
                <a:effectLst/>
                <a:latin typeface="Karla" pitchFamily="2" charset="0"/>
              </a:rPr>
              <a:t> provide internship placements. If your program does not provide placements, ask around your professional network. Employers and corporate partners often sponsor internship opportunities for new web developers.</a:t>
            </a:r>
          </a:p>
          <a:p>
            <a:endParaRPr lang="LID4096" dirty="0"/>
          </a:p>
        </p:txBody>
      </p:sp>
    </p:spTree>
    <p:extLst>
      <p:ext uri="{BB962C8B-B14F-4D97-AF65-F5344CB8AC3E}">
        <p14:creationId xmlns:p14="http://schemas.microsoft.com/office/powerpoint/2010/main" val="10871461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650E-A89F-4747-AA7F-F11477028FE5}"/>
              </a:ext>
            </a:extLst>
          </p:cNvPr>
          <p:cNvSpPr>
            <a:spLocks noGrp="1"/>
          </p:cNvSpPr>
          <p:nvPr>
            <p:ph type="title"/>
          </p:nvPr>
        </p:nvSpPr>
        <p:spPr/>
        <p:txBody>
          <a:bodyPr>
            <a:normAutofit fontScale="90000"/>
          </a:bodyPr>
          <a:lstStyle/>
          <a:p>
            <a:r>
              <a:rPr lang="en-GB" b="1" i="0" dirty="0">
                <a:effectLst/>
                <a:latin typeface="var(--heading-font-family)"/>
              </a:rPr>
              <a:t>3. Build Your Portfolio</a:t>
            </a:r>
            <a:br>
              <a:rPr lang="en-GB" b="1" i="0" dirty="0">
                <a:effectLst/>
                <a:latin typeface="var(--heading-font-family)"/>
              </a:rPr>
            </a:br>
            <a:endParaRPr lang="LID4096" dirty="0"/>
          </a:p>
        </p:txBody>
      </p:sp>
      <p:sp>
        <p:nvSpPr>
          <p:cNvPr id="3" name="Content Placeholder 2">
            <a:extLst>
              <a:ext uri="{FF2B5EF4-FFF2-40B4-BE49-F238E27FC236}">
                <a16:creationId xmlns:a16="http://schemas.microsoft.com/office/drawing/2014/main" id="{56920E21-B403-46DC-8198-2A924DD0B298}"/>
              </a:ext>
            </a:extLst>
          </p:cNvPr>
          <p:cNvSpPr>
            <a:spLocks noGrp="1"/>
          </p:cNvSpPr>
          <p:nvPr>
            <p:ph sz="quarter" idx="13"/>
          </p:nvPr>
        </p:nvSpPr>
        <p:spPr/>
        <p:txBody>
          <a:bodyPr/>
          <a:lstStyle/>
          <a:p>
            <a:pPr algn="l"/>
            <a:r>
              <a:rPr lang="en-GB" b="0" i="0" dirty="0">
                <a:solidFill>
                  <a:srgbClr val="333333"/>
                </a:solidFill>
                <a:effectLst/>
                <a:latin typeface="Karla" pitchFamily="2" charset="0"/>
              </a:rPr>
              <a:t>Keeping an updated portfolio that highlights the quality and breadth of your accomplishments will appeal to potential employers. Some companies may require a portfolio when applying.</a:t>
            </a:r>
          </a:p>
          <a:p>
            <a:pPr algn="l"/>
            <a:r>
              <a:rPr lang="en-GB" b="0" i="0" dirty="0">
                <a:solidFill>
                  <a:srgbClr val="333333"/>
                </a:solidFill>
                <a:effectLst/>
                <a:latin typeface="Karla" pitchFamily="2" charset="0"/>
              </a:rPr>
              <a:t>Capstone course materials, completed work from past internships, and aspects of current side projects all make great portfolio items. Web developer programs often feature resources and opportunities to help build relevant portfolios.</a:t>
            </a:r>
          </a:p>
          <a:p>
            <a:endParaRPr lang="en-GB" dirty="0"/>
          </a:p>
        </p:txBody>
      </p:sp>
    </p:spTree>
    <p:extLst>
      <p:ext uri="{BB962C8B-B14F-4D97-AF65-F5344CB8AC3E}">
        <p14:creationId xmlns:p14="http://schemas.microsoft.com/office/powerpoint/2010/main" val="16024162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93F4-CC2C-417B-B1F5-838D6E1C385A}"/>
              </a:ext>
            </a:extLst>
          </p:cNvPr>
          <p:cNvSpPr>
            <a:spLocks noGrp="1"/>
          </p:cNvSpPr>
          <p:nvPr>
            <p:ph type="title"/>
          </p:nvPr>
        </p:nvSpPr>
        <p:spPr/>
        <p:txBody>
          <a:bodyPr>
            <a:normAutofit fontScale="90000"/>
          </a:bodyPr>
          <a:lstStyle/>
          <a:p>
            <a:r>
              <a:rPr lang="en-GB" b="1" i="0" dirty="0">
                <a:effectLst/>
                <a:latin typeface="var(--heading-font-family)"/>
              </a:rPr>
              <a:t>4. Earn Certification(s)</a:t>
            </a:r>
            <a:br>
              <a:rPr lang="en-GB" b="1" i="0" dirty="0">
                <a:effectLst/>
                <a:latin typeface="var(--heading-font-family)"/>
              </a:rPr>
            </a:br>
            <a:endParaRPr lang="LID4096" dirty="0"/>
          </a:p>
        </p:txBody>
      </p:sp>
      <p:sp>
        <p:nvSpPr>
          <p:cNvPr id="3" name="Content Placeholder 2">
            <a:extLst>
              <a:ext uri="{FF2B5EF4-FFF2-40B4-BE49-F238E27FC236}">
                <a16:creationId xmlns:a16="http://schemas.microsoft.com/office/drawing/2014/main" id="{33A6CDE3-1720-43A2-8956-8BCD864EE16A}"/>
              </a:ext>
            </a:extLst>
          </p:cNvPr>
          <p:cNvSpPr>
            <a:spLocks noGrp="1"/>
          </p:cNvSpPr>
          <p:nvPr>
            <p:ph sz="quarter" idx="13"/>
          </p:nvPr>
        </p:nvSpPr>
        <p:spPr/>
        <p:txBody>
          <a:bodyPr>
            <a:normAutofit fontScale="85000" lnSpcReduction="10000"/>
          </a:bodyPr>
          <a:lstStyle/>
          <a:p>
            <a:pPr algn="l"/>
            <a:r>
              <a:rPr lang="en-GB" b="0" i="0" dirty="0">
                <a:solidFill>
                  <a:srgbClr val="333333"/>
                </a:solidFill>
                <a:effectLst/>
                <a:latin typeface="Karla" pitchFamily="2" charset="0"/>
              </a:rPr>
              <a:t>Certificates in web development offer several distinct advantages. These programs attest to any additional skills or coding competencies learners possess and keep professionals up to date with the latest developments in this evolving field. A certificate can also give applicants an extra boost on the job hunt.</a:t>
            </a:r>
          </a:p>
          <a:p>
            <a:pPr algn="l"/>
            <a:r>
              <a:rPr lang="en-GB" b="0" i="0" dirty="0">
                <a:solidFill>
                  <a:srgbClr val="333333"/>
                </a:solidFill>
                <a:effectLst/>
                <a:latin typeface="Karla" pitchFamily="2" charset="0"/>
              </a:rPr>
              <a:t>Some schools offer standalone certificates in front-end or full-stack web development. Conversely, </a:t>
            </a:r>
            <a:r>
              <a:rPr lang="en-GB" b="0" i="0" dirty="0">
                <a:solidFill>
                  <a:srgbClr val="333333"/>
                </a:solidFill>
                <a:effectLst/>
                <a:latin typeface="Karla" pitchFamily="2" charset="0"/>
                <a:hlinkClick r:id="rId2"/>
              </a:rPr>
              <a:t>businesses like Microsoft</a:t>
            </a:r>
            <a:r>
              <a:rPr lang="en-GB" b="0" i="0" dirty="0">
                <a:solidFill>
                  <a:srgbClr val="333333"/>
                </a:solidFill>
                <a:effectLst/>
                <a:latin typeface="Karla" pitchFamily="2" charset="0"/>
              </a:rPr>
              <a:t>, </a:t>
            </a:r>
            <a:r>
              <a:rPr lang="en-GB" b="0" i="0" dirty="0">
                <a:solidFill>
                  <a:srgbClr val="333333"/>
                </a:solidFill>
                <a:effectLst/>
                <a:latin typeface="Karla" pitchFamily="2" charset="0"/>
                <a:hlinkClick r:id="rId3"/>
              </a:rPr>
              <a:t>Adobe</a:t>
            </a:r>
            <a:r>
              <a:rPr lang="en-GB" b="0" i="0" dirty="0">
                <a:solidFill>
                  <a:srgbClr val="333333"/>
                </a:solidFill>
                <a:effectLst/>
                <a:latin typeface="Karla" pitchFamily="2" charset="0"/>
              </a:rPr>
              <a:t>, and </a:t>
            </a:r>
            <a:r>
              <a:rPr lang="en-GB" b="0" i="0" dirty="0">
                <a:solidFill>
                  <a:srgbClr val="333333"/>
                </a:solidFill>
                <a:effectLst/>
                <a:latin typeface="Karla" pitchFamily="2" charset="0"/>
                <a:hlinkClick r:id="rId4"/>
              </a:rPr>
              <a:t>Amazon offer</a:t>
            </a:r>
            <a:r>
              <a:rPr lang="en-GB" b="0" i="0" dirty="0">
                <a:solidFill>
                  <a:srgbClr val="333333"/>
                </a:solidFill>
                <a:effectLst/>
                <a:latin typeface="Karla" pitchFamily="2" charset="0"/>
              </a:rPr>
              <a:t> exam-based certifications in areas like JavaScript and cloud development. </a:t>
            </a:r>
            <a:r>
              <a:rPr lang="en-GB" b="0" i="0" dirty="0">
                <a:solidFill>
                  <a:srgbClr val="333333"/>
                </a:solidFill>
                <a:effectLst/>
                <a:latin typeface="Karla" pitchFamily="2" charset="0"/>
                <a:hlinkClick r:id="rId5"/>
              </a:rPr>
              <a:t>Zend has similar opportunities</a:t>
            </a:r>
            <a:r>
              <a:rPr lang="en-GB" b="0" i="0" dirty="0">
                <a:solidFill>
                  <a:srgbClr val="333333"/>
                </a:solidFill>
                <a:effectLst/>
                <a:latin typeface="Karla" pitchFamily="2" charset="0"/>
              </a:rPr>
              <a:t> in PHP training. Certification renewal requirements vary by provider.</a:t>
            </a:r>
          </a:p>
          <a:p>
            <a:br>
              <a:rPr lang="en-GB" dirty="0"/>
            </a:br>
            <a:endParaRPr lang="LID4096" dirty="0"/>
          </a:p>
        </p:txBody>
      </p:sp>
    </p:spTree>
    <p:extLst>
      <p:ext uri="{BB962C8B-B14F-4D97-AF65-F5344CB8AC3E}">
        <p14:creationId xmlns:p14="http://schemas.microsoft.com/office/powerpoint/2010/main" val="420292398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782C-4EF7-46F9-BAEA-FC0121507315}"/>
              </a:ext>
            </a:extLst>
          </p:cNvPr>
          <p:cNvSpPr>
            <a:spLocks noGrp="1"/>
          </p:cNvSpPr>
          <p:nvPr>
            <p:ph type="title"/>
          </p:nvPr>
        </p:nvSpPr>
        <p:spPr/>
        <p:txBody>
          <a:bodyPr>
            <a:normAutofit fontScale="90000"/>
          </a:bodyPr>
          <a:lstStyle/>
          <a:p>
            <a:r>
              <a:rPr lang="en-GB" b="1" i="0" dirty="0">
                <a:effectLst/>
                <a:latin typeface="var(--heading-font-family)"/>
              </a:rPr>
              <a:t>5. Create Your Resume</a:t>
            </a:r>
            <a:br>
              <a:rPr lang="en-GB" b="1" i="0" dirty="0">
                <a:effectLst/>
                <a:latin typeface="var(--heading-font-family)"/>
              </a:rPr>
            </a:br>
            <a:endParaRPr lang="LID4096" dirty="0"/>
          </a:p>
        </p:txBody>
      </p:sp>
      <p:sp>
        <p:nvSpPr>
          <p:cNvPr id="3" name="Content Placeholder 2">
            <a:extLst>
              <a:ext uri="{FF2B5EF4-FFF2-40B4-BE49-F238E27FC236}">
                <a16:creationId xmlns:a16="http://schemas.microsoft.com/office/drawing/2014/main" id="{2D362370-5039-4CBD-A26F-08CCE106E219}"/>
              </a:ext>
            </a:extLst>
          </p:cNvPr>
          <p:cNvSpPr>
            <a:spLocks noGrp="1"/>
          </p:cNvSpPr>
          <p:nvPr>
            <p:ph sz="quarter" idx="13"/>
          </p:nvPr>
        </p:nvSpPr>
        <p:spPr/>
        <p:txBody>
          <a:bodyPr/>
          <a:lstStyle/>
          <a:p>
            <a:pPr algn="l"/>
            <a:r>
              <a:rPr lang="en-GB" b="0" i="0" dirty="0">
                <a:solidFill>
                  <a:srgbClr val="333333"/>
                </a:solidFill>
                <a:effectLst/>
                <a:latin typeface="Karla" pitchFamily="2" charset="0"/>
              </a:rPr>
              <a:t>Every aspiring web developer needs a concise and informative resume. This document is an extension of your professional self, so it's important to know </a:t>
            </a:r>
            <a:r>
              <a:rPr lang="en-GB" b="0" i="0" dirty="0">
                <a:solidFill>
                  <a:srgbClr val="333333"/>
                </a:solidFill>
                <a:effectLst/>
                <a:latin typeface="Karla" pitchFamily="2" charset="0"/>
                <a:hlinkClick r:id="rId2"/>
              </a:rPr>
              <a:t>how to build a resume</a:t>
            </a:r>
            <a:r>
              <a:rPr lang="en-GB" b="0" i="0" dirty="0">
                <a:solidFill>
                  <a:srgbClr val="333333"/>
                </a:solidFill>
                <a:effectLst/>
                <a:latin typeface="Karla" pitchFamily="2" charset="0"/>
              </a:rPr>
              <a:t> that accurately conveys your value and worth.</a:t>
            </a:r>
          </a:p>
          <a:p>
            <a:pPr algn="l"/>
            <a:r>
              <a:rPr lang="en-GB" b="0" i="0" dirty="0">
                <a:solidFill>
                  <a:srgbClr val="333333"/>
                </a:solidFill>
                <a:effectLst/>
                <a:latin typeface="Karla" pitchFamily="2" charset="0"/>
              </a:rPr>
              <a:t>Successful resumes highlight the skills and qualifications that make individuals stand among other job candidates. Applicants should list their programming competencies and coding languages, education and professional experience, and any other technical skills or industry certifications.</a:t>
            </a:r>
          </a:p>
          <a:p>
            <a:endParaRPr lang="LID4096" dirty="0"/>
          </a:p>
        </p:txBody>
      </p:sp>
    </p:spTree>
    <p:extLst>
      <p:ext uri="{BB962C8B-B14F-4D97-AF65-F5344CB8AC3E}">
        <p14:creationId xmlns:p14="http://schemas.microsoft.com/office/powerpoint/2010/main" val="32842934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TotalTime>
  <Words>508</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Impact</vt:lpstr>
      <vt:lpstr>Karla</vt:lpstr>
      <vt:lpstr>var(--heading-font-family)</vt:lpstr>
      <vt:lpstr>Main Event</vt:lpstr>
      <vt:lpstr>Steps to Become a Web Developer </vt:lpstr>
      <vt:lpstr>1. Earn Degree(s) </vt:lpstr>
      <vt:lpstr>2. Pursue Internship(s)  </vt:lpstr>
      <vt:lpstr>3. Build Your Portfolio </vt:lpstr>
      <vt:lpstr>4. Earn Certification(s) </vt:lpstr>
      <vt:lpstr>5. Create Your Resume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to Become a Web Developer </dc:title>
  <dc:creator>aziz ammar</dc:creator>
  <cp:lastModifiedBy>aziz ammar</cp:lastModifiedBy>
  <cp:revision>1</cp:revision>
  <dcterms:created xsi:type="dcterms:W3CDTF">2022-06-28T13:54:27Z</dcterms:created>
  <dcterms:modified xsi:type="dcterms:W3CDTF">2022-06-28T13:58:42Z</dcterms:modified>
</cp:coreProperties>
</file>