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points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What's</a:t>
          </a:r>
          <a:r>
            <a:rPr lang="en-US" sz="2800" b="1" i="0" kern="1200" dirty="0"/>
            <a:t> </a:t>
          </a:r>
          <a:r>
            <a:rPr lang="en-US" sz="28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the Big(-O) deal?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Big-Order of magnitude</a:t>
          </a: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Basic Examples</a:t>
          </a: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3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What's</a:t>
          </a:r>
          <a:r>
            <a:rPr lang="en-US" sz="2800" b="1" i="0" kern="1200" dirty="0"/>
            <a:t> </a:t>
          </a:r>
          <a:r>
            <a:rPr lang="en-US" sz="28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the Big(-O) deal?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Big-Order of magnitude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Basic Examples</a:t>
          </a:r>
        </a:p>
      </dsp:txBody>
      <dsp:txXfrm>
        <a:off x="0" y="1559187"/>
        <a:ext cx="6156323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points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876173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Big-O Notation and                      Time Complexity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7512001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US" dirty="0"/>
              <a:t>Log linear or O(n log 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Algorithms with an order of O(n log n) performs a O(logn) operation for each item in the input.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600" noProof="1"/>
              <a:t>for (int i = 0; i &lt; N; i ++)  // linear loop O(n)</a:t>
            </a:r>
          </a:p>
          <a:p>
            <a:pPr marL="457200" lvl="1" indent="0">
              <a:buNone/>
            </a:pPr>
            <a:r>
              <a:rPr lang="en-US" sz="1600" noProof="1"/>
              <a:t>{</a:t>
            </a:r>
          </a:p>
          <a:p>
            <a:pPr marL="457200" lvl="1" indent="0">
              <a:buNone/>
            </a:pPr>
            <a:r>
              <a:rPr lang="en-US" sz="1600" noProof="1"/>
              <a:t>	for(int j = 1;  j &lt; N; J *= 2) {    //  log(n) </a:t>
            </a:r>
          </a:p>
          <a:p>
            <a:pPr marL="457200" lvl="1" indent="0">
              <a:buNone/>
            </a:pPr>
            <a:r>
              <a:rPr lang="en-US" sz="1600" noProof="1"/>
              <a:t>	        // do any operation like print number</a:t>
            </a:r>
          </a:p>
          <a:p>
            <a:pPr marL="457200" lvl="1" indent="0">
              <a:buNone/>
            </a:pPr>
            <a:r>
              <a:rPr lang="en-US" sz="1600" noProof="1"/>
              <a:t>	}</a:t>
            </a:r>
          </a:p>
          <a:p>
            <a:pPr marL="457200" lvl="1" indent="0">
              <a:buNone/>
            </a:pPr>
            <a:r>
              <a:rPr lang="en-US" sz="1600" noProof="1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The algorithms with O(n log n) are capable of good performance with very large data sets.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examples of linearithmic algorithms are: 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M</a:t>
            </a: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erge sort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Quick sort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D6622A-E5BB-457E-97A3-24E3D994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084" y="1825624"/>
            <a:ext cx="4053820" cy="33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US" dirty="0"/>
              <a:t>Exponential or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O(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noProof="1"/>
              <a:t>) complexity is an algorithm whose growth doubles with each addition to the input data set.</a:t>
            </a:r>
            <a:endParaRPr lang="en-US" sz="1400" noProof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With small data sets the growth curve is small but it rises exponentially when the input gets larger.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Consider below factorial example</a:t>
            </a: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noProof="1"/>
              <a:t>Fibonacci(int number) {</a:t>
            </a:r>
          </a:p>
          <a:p>
            <a:pPr marL="457200" lvl="1" indent="0">
              <a:buNone/>
            </a:pPr>
            <a:r>
              <a:rPr lang="en-US" noProof="1"/>
              <a:t>	if(number &lt;= 1) { </a:t>
            </a:r>
          </a:p>
          <a:p>
            <a:pPr marL="457200" lvl="1" indent="0">
              <a:buNone/>
            </a:pPr>
            <a:r>
              <a:rPr lang="en-US" noProof="1"/>
              <a:t>	     return number;</a:t>
            </a:r>
          </a:p>
          <a:p>
            <a:pPr marL="457200" lvl="1" indent="0">
              <a:buNone/>
            </a:pPr>
            <a:r>
              <a:rPr lang="en-US" noProof="1"/>
              <a:t>	}</a:t>
            </a:r>
          </a:p>
          <a:p>
            <a:pPr marL="457200" lvl="1" indent="0">
              <a:buNone/>
            </a:pPr>
            <a:r>
              <a:rPr lang="en-US" noProof="1"/>
              <a:t>	return Fibonacci(number - 1) + Fibonacci(number - 2)</a:t>
            </a:r>
          </a:p>
          <a:p>
            <a:pPr marL="457200" lvl="1" indent="0">
              <a:buNone/>
            </a:pPr>
            <a:r>
              <a:rPr lang="en-US" noProof="1"/>
              <a:t>}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E689BA5-1AC2-4DCE-8058-E50DB0CE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92" y="1444740"/>
            <a:ext cx="4355863" cy="38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US" dirty="0"/>
              <a:t>Factorial or O(n!)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O(n!) represents an algorithm which has to perform n! computations to solve a problem.</a:t>
            </a:r>
            <a:endParaRPr lang="en-US" sz="1400" noProof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This algorithm takes a massive performance hit for each additional input element. For example, an algorithm takes 2 sec to compue 2 elements, will take 6 seconds to calculate 3 and 24 seconds to calculate 4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O(n!) complexity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Traveling Salesman Problem 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noProof="1"/>
              <a:t>void nFacRuntimeFunc(int number) {</a:t>
            </a:r>
          </a:p>
          <a:p>
            <a:pPr marL="457200" lvl="1" indent="0">
              <a:buNone/>
            </a:pPr>
            <a:r>
              <a:rPr lang="en-US" noProof="1"/>
              <a:t>	for (int I = 0; I &lt; number;  I++) {</a:t>
            </a:r>
          </a:p>
          <a:p>
            <a:pPr marL="457200" lvl="1" indent="0">
              <a:buNone/>
            </a:pPr>
            <a:r>
              <a:rPr lang="en-US" noProof="1"/>
              <a:t>		 nFacRuntimeFunc(number - 1);</a:t>
            </a:r>
          </a:p>
          <a:p>
            <a:pPr marL="457200" lvl="1" indent="0">
              <a:buNone/>
            </a:pPr>
            <a:r>
              <a:rPr lang="en-US" noProof="1"/>
              <a:t>	}</a:t>
            </a:r>
          </a:p>
          <a:p>
            <a:pPr marL="457200" lvl="1" indent="0">
              <a:buNone/>
            </a:pPr>
            <a:r>
              <a:rPr lang="en-US" noProof="1"/>
              <a:t>}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D254577-CDDD-494E-8539-7E03BC23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40" y="1662593"/>
            <a:ext cx="4002772" cy="29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what we learned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Algorithm speed is not measured in seconds but in terms of growth</a:t>
            </a:r>
          </a:p>
          <a:p>
            <a:r>
              <a:rPr lang="en-US" sz="1800" dirty="0"/>
              <a:t>The Big-O Notation tells us how an algorithm scales against changes in the input dataset size</a:t>
            </a:r>
          </a:p>
          <a:p>
            <a:r>
              <a:rPr lang="en-US" sz="1800" dirty="0"/>
              <a:t>Algorithm running times grow at different rates: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pt-BR" dirty="0"/>
              <a:t>O(1) &lt; O(logN) &lt; O(N) &lt; O(N logN) &lt; O(N²) &lt; O(2ᴺ) &lt; O(N!)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818185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656"/>
            <a:ext cx="5602357" cy="631569"/>
          </a:xfrm>
        </p:spPr>
        <p:txBody>
          <a:bodyPr/>
          <a:lstStyle/>
          <a:p>
            <a:r>
              <a:rPr lang="en-US" dirty="0"/>
              <a:t>What's the Big(-O)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54"/>
            <a:ext cx="10903226" cy="4830759"/>
          </a:xfrm>
        </p:spPr>
        <p:txBody>
          <a:bodyPr>
            <a:normAutofit/>
          </a:bodyPr>
          <a:lstStyle/>
          <a:p>
            <a:r>
              <a:rPr lang="en-US" noProof="1"/>
              <a:t>Efficiency of an algorithm covers lots of resources, including:</a:t>
            </a:r>
          </a:p>
          <a:p>
            <a:pPr lvl="1"/>
            <a:r>
              <a:rPr lang="en-US" noProof="1"/>
              <a:t>CPU (time) usage</a:t>
            </a:r>
          </a:p>
          <a:p>
            <a:pPr lvl="1"/>
            <a:r>
              <a:rPr lang="en-US" noProof="1"/>
              <a:t>Memory usage</a:t>
            </a:r>
          </a:p>
          <a:p>
            <a:pPr lvl="1"/>
            <a:r>
              <a:rPr lang="en-US" noProof="1"/>
              <a:t>Disk usage</a:t>
            </a:r>
          </a:p>
          <a:p>
            <a:pPr lvl="1"/>
            <a:r>
              <a:rPr lang="en-US" noProof="1"/>
              <a:t>Network usage</a:t>
            </a:r>
          </a:p>
          <a:p>
            <a:r>
              <a:rPr lang="en-US" noProof="1"/>
              <a:t>All of the above are very important. But we all focus on the “Time complexity (CPU usage)”</a:t>
            </a:r>
          </a:p>
          <a:p>
            <a:pPr lvl="1"/>
            <a:r>
              <a:rPr lang="en-US" sz="2000" noProof="1"/>
              <a:t>Performance -  how much time/memory/disk/etc. is used when a program is run. This depends on the machine, compiler, etc. as well as the code.</a:t>
            </a:r>
          </a:p>
          <a:p>
            <a:pPr lvl="1"/>
            <a:r>
              <a:rPr lang="en-US" sz="2000" noProof="1"/>
              <a:t>Complexity - how do the resource requirements of a program or algorithm scale. In other words: what happens as the size of the problem being solved gets larger?.</a:t>
            </a:r>
          </a:p>
          <a:p>
            <a:pPr lvl="2"/>
            <a:r>
              <a:rPr lang="en-US" sz="1900" noProof="1"/>
              <a:t>Complexity affects performance but not the other way around.</a:t>
            </a:r>
          </a:p>
          <a:p>
            <a:r>
              <a:rPr lang="en-US" noProof="1"/>
              <a:t>Big-O notation tells you the complexity of an algorithm in terms of the size of its input, it is essential to understand Big-O if you want to know how algorithms will scale.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 order of magnitude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6887817" cy="657433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What's the Big(-O) deal?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Let’s take an example – A Telephone Directory</a:t>
            </a:r>
          </a:p>
          <a:p>
            <a:r>
              <a:rPr lang="en-US" noProof="1"/>
              <a:t>You need to find out a particular person's information. What would be the approach you would take</a:t>
            </a:r>
          </a:p>
          <a:p>
            <a:r>
              <a:rPr lang="en-US" noProof="1"/>
              <a:t>Approach 1 – Linear approach. Searching for the person one by one.</a:t>
            </a:r>
          </a:p>
          <a:p>
            <a:pPr lvl="1"/>
            <a:r>
              <a:rPr lang="en-US" noProof="1"/>
              <a:t>Best case – Person details are on 1</a:t>
            </a:r>
            <a:r>
              <a:rPr lang="en-US" baseline="30000" noProof="1"/>
              <a:t>st</a:t>
            </a:r>
            <a:r>
              <a:rPr lang="en-US" noProof="1"/>
              <a:t> page</a:t>
            </a:r>
          </a:p>
          <a:p>
            <a:pPr lvl="1"/>
            <a:r>
              <a:rPr lang="en-US" noProof="1"/>
              <a:t>Worst case – Details are on last page.</a:t>
            </a:r>
          </a:p>
          <a:p>
            <a:r>
              <a:rPr lang="en-US" noProof="1"/>
              <a:t>Approach 2 – Binary search. Searching for the person by dividing the book into parts and than further dividing till you get the details.</a:t>
            </a:r>
          </a:p>
          <a:p>
            <a:pPr lvl="1"/>
            <a:r>
              <a:rPr lang="en-US" noProof="1"/>
              <a:t>Best case – Person details are on 1</a:t>
            </a:r>
            <a:r>
              <a:rPr lang="en-US" baseline="30000" noProof="1"/>
              <a:t>st</a:t>
            </a:r>
            <a:r>
              <a:rPr lang="en-US" noProof="1"/>
              <a:t> page</a:t>
            </a:r>
          </a:p>
          <a:p>
            <a:pPr lvl="1"/>
            <a:r>
              <a:rPr lang="en-US" noProof="1"/>
              <a:t>Worst case – Details are on last page.</a:t>
            </a:r>
          </a:p>
          <a:p>
            <a:pPr marL="457200" lvl="1" indent="0">
              <a:buNone/>
            </a:pP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/>
              <a:t>Big-Order of Magnitude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n open book on a carpet&#10;&#10;Description automatically generated with medium confidence">
            <a:extLst>
              <a:ext uri="{FF2B5EF4-FFF2-40B4-BE49-F238E27FC236}">
                <a16:creationId xmlns:a16="http://schemas.microsoft.com/office/drawing/2014/main" id="{FDED15A6-48B3-4E0E-8007-6FF0004623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9943"/>
            <a:ext cx="5181600" cy="3322701"/>
          </a:xfrm>
        </p:spPr>
      </p:pic>
    </p:spTree>
    <p:extLst>
      <p:ext uri="{BB962C8B-B14F-4D97-AF65-F5344CB8AC3E}">
        <p14:creationId xmlns:p14="http://schemas.microsoft.com/office/powerpoint/2010/main" val="20956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Big-Order of magnitude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99D5D-2F34-4733-88EA-CE4ECB4A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– O(1)</a:t>
            </a:r>
          </a:p>
          <a:p>
            <a:r>
              <a:rPr lang="en-US" dirty="0"/>
              <a:t>Logarithmic – O(log n)</a:t>
            </a:r>
          </a:p>
          <a:p>
            <a:r>
              <a:rPr lang="en-US" dirty="0"/>
              <a:t>Linear – O(n)</a:t>
            </a:r>
          </a:p>
          <a:p>
            <a:r>
              <a:rPr lang="en-US" dirty="0"/>
              <a:t>Log Linear – O(n log n)</a:t>
            </a:r>
          </a:p>
          <a:p>
            <a:r>
              <a:rPr lang="en-US" dirty="0"/>
              <a:t>Quadratic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Exponential –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Factorial – O(n!)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2DC92B1-90EE-4ECB-9240-84493091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18" y="1699765"/>
            <a:ext cx="6053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or O(1)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O(1) describes an algorithm that will always execute in the same time (or space) regardless of the size of the input data set</a:t>
            </a:r>
            <a:r>
              <a:rPr lang="en-US" noProof="1"/>
              <a:t>. 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600" noProof="1"/>
              <a:t>int sumTwoNumbers(int a, int b)</a:t>
            </a:r>
          </a:p>
          <a:p>
            <a:pPr marL="457200" lvl="1" indent="0">
              <a:buNone/>
            </a:pPr>
            <a:r>
              <a:rPr lang="en-US" sz="1600" noProof="1"/>
              <a:t>{</a:t>
            </a:r>
          </a:p>
          <a:p>
            <a:pPr marL="457200" lvl="1" indent="0">
              <a:buNone/>
            </a:pPr>
            <a:r>
              <a:rPr lang="en-US" sz="1600" noProof="1"/>
              <a:t>     return a + b;</a:t>
            </a:r>
          </a:p>
          <a:p>
            <a:pPr marL="457200" lvl="1" indent="0">
              <a:buNone/>
            </a:pPr>
            <a:r>
              <a:rPr lang="en-US" sz="1600" noProof="1"/>
              <a:t>}</a:t>
            </a:r>
          </a:p>
          <a:p>
            <a:pPr marL="457200" lvl="1" indent="0">
              <a:buNone/>
            </a:pPr>
            <a:r>
              <a:rPr lang="en-US" sz="1600" noProof="1"/>
              <a:t>int example = 1;</a:t>
            </a:r>
            <a:endParaRPr lang="en-US" sz="1400" noProof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you can see in the graph constant time is indifferent of input size. Declaring a variable, inserting an element in a stack, inserting an element into an unsorted linked list all these statements take constant time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Retrieving a value from a hash table(dictionary) with a key</a:t>
            </a: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1E153E5-48C1-4823-B771-4F69913F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4192" y="1730490"/>
            <a:ext cx="3577331" cy="28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 or O(n)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O(n) describes an algorithm whose performance will grow linearly and in direct proportion to the size of the input data set.</a:t>
            </a:r>
            <a:endParaRPr lang="en-US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600" noProof="1"/>
              <a:t>for (int i = 0; i &lt; N; i++)</a:t>
            </a:r>
          </a:p>
          <a:p>
            <a:pPr marL="457200" lvl="1" indent="0">
              <a:buNone/>
            </a:pPr>
            <a:r>
              <a:rPr lang="en-US" sz="1600" noProof="1"/>
              <a:t>{</a:t>
            </a:r>
          </a:p>
          <a:p>
            <a:pPr marL="457200" lvl="1" indent="0">
              <a:buNone/>
            </a:pPr>
            <a:r>
              <a:rPr lang="en-US" sz="1600" noProof="1"/>
              <a:t>     // do any operation like print number</a:t>
            </a:r>
          </a:p>
          <a:p>
            <a:pPr marL="457200" lvl="1" indent="0">
              <a:buNone/>
            </a:pPr>
            <a:r>
              <a:rPr lang="en-US" sz="1600" noProof="1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following graph we can see how running time increases linearly in relation to the number of elements n.</a:t>
            </a:r>
            <a:endParaRPr lang="en-US" noProof="1">
              <a:solidFill>
                <a:srgbClr val="FFFFFF"/>
              </a:solidFill>
              <a:latin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examples of linear time are: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Finding an item in an unsorted collection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0C656D-5F39-4700-8D3F-0470460C8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7039" y="2007327"/>
            <a:ext cx="3484817" cy="28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US" dirty="0"/>
              <a:t>Quadratic Time or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370983" cy="44459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describes an algorithm whose performance will grow linearly and in direct proportion to the size of the input data set squared.</a:t>
            </a:r>
            <a:endParaRPr lang="en-US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600" noProof="1"/>
              <a:t>for (int i = 0; i &lt; N; i++)</a:t>
            </a:r>
          </a:p>
          <a:p>
            <a:pPr marL="457200" lvl="1" indent="0">
              <a:buNone/>
            </a:pPr>
            <a:r>
              <a:rPr lang="en-US" sz="1600" noProof="1"/>
              <a:t>{</a:t>
            </a:r>
          </a:p>
          <a:p>
            <a:pPr marL="457200" lvl="1" indent="0">
              <a:buNone/>
            </a:pPr>
            <a:r>
              <a:rPr lang="en-US" sz="1600" noProof="1"/>
              <a:t>	for (int j = 0; j &lt; N; j++)</a:t>
            </a:r>
          </a:p>
          <a:p>
            <a:pPr marL="457200" lvl="1" indent="0">
              <a:buNone/>
            </a:pPr>
            <a:r>
              <a:rPr lang="en-US" sz="1600" noProof="1"/>
              <a:t>	       {</a:t>
            </a:r>
          </a:p>
          <a:p>
            <a:pPr marL="457200" lvl="1" indent="0">
              <a:buNone/>
            </a:pPr>
            <a:r>
              <a:rPr lang="en-US" sz="1600" noProof="1"/>
              <a:t>	              // do any operation like print number</a:t>
            </a:r>
          </a:p>
          <a:p>
            <a:pPr marL="457200" lvl="1" indent="0">
              <a:buNone/>
            </a:pPr>
            <a:r>
              <a:rPr lang="en-US" sz="1600" noProof="1"/>
              <a:t>	       }     </a:t>
            </a:r>
          </a:p>
          <a:p>
            <a:pPr marL="457200" lvl="1" indent="0">
              <a:buNone/>
            </a:pPr>
            <a:r>
              <a:rPr lang="en-US" sz="1600" noProof="1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Algorithms that scale in quadratic time are better to be avoided. Once the input size reaches n=100,000 element it can take 10 seconds to complete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examples of quadratic time are: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Performing search in a matrix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AE9D9C-4787-462F-8F61-4A4BC6F3C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909" y="1965384"/>
            <a:ext cx="3352128" cy="28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n-US" dirty="0"/>
              <a:t>Logarithmic Time or O(log 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with an order of log n generally reduce the problem size with each operation. The most common attributes of these algorithms are that:</a:t>
            </a:r>
          </a:p>
          <a:p>
            <a:pPr lvl="1"/>
            <a:r>
              <a:rPr lang="en-US" dirty="0"/>
              <a:t>the choice of the next element on which to perform some action, is one of several possibilities, and</a:t>
            </a:r>
          </a:p>
          <a:p>
            <a:pPr lvl="1"/>
            <a:r>
              <a:rPr lang="en-US" dirty="0"/>
              <a:t>only one of these possibilities will need to be chosen.</a:t>
            </a:r>
            <a:endParaRPr lang="en-US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r>
              <a:rPr lang="en-US" sz="1600" noProof="1"/>
              <a:t>for (int i = 0; i &lt; N; i *= 2)</a:t>
            </a:r>
          </a:p>
          <a:p>
            <a:pPr marL="457200" lvl="1" indent="0">
              <a:buNone/>
            </a:pPr>
            <a:r>
              <a:rPr lang="en-US" sz="1600" noProof="1"/>
              <a:t>{</a:t>
            </a:r>
          </a:p>
          <a:p>
            <a:pPr marL="457200" lvl="1" indent="0">
              <a:buNone/>
            </a:pPr>
            <a:r>
              <a:rPr lang="en-US" sz="1600" noProof="1"/>
              <a:t> 	// do any operation like print number</a:t>
            </a:r>
          </a:p>
          <a:p>
            <a:pPr marL="457200" lvl="1" indent="0">
              <a:buNone/>
            </a:pPr>
            <a:r>
              <a:rPr lang="en-US" sz="1600" noProof="1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Logarithmic time grows slower as N grows.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logarithmic time are:</a:t>
            </a:r>
          </a:p>
          <a:p>
            <a:pPr lvl="1">
              <a:spcBef>
                <a:spcPts val="1000"/>
              </a:spcBef>
              <a:buClr>
                <a:srgbClr val="17B2D1"/>
              </a:buClr>
              <a:defRPr/>
            </a:pPr>
            <a:r>
              <a:rPr lang="en-US" noProof="1">
                <a:solidFill>
                  <a:srgbClr val="FFFFFF"/>
                </a:solidFill>
                <a:latin typeface="Calibri"/>
              </a:rPr>
              <a:t>Binary</a:t>
            </a: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search</a:t>
            </a:r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457200" lvl="1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Big-O?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Big-Order of Magnitude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9D535C-5C23-41FE-81FF-DBAB04CE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742" y="1825625"/>
            <a:ext cx="3300502" cy="27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20376</TotalTime>
  <Words>1290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Big-O Notation and                      Time Complexity</vt:lpstr>
      <vt:lpstr>Topics</vt:lpstr>
      <vt:lpstr>What's the Big(-O) deal?</vt:lpstr>
      <vt:lpstr>What's the Big(-O) deal? Contd.</vt:lpstr>
      <vt:lpstr>Big-Order of magnitude</vt:lpstr>
      <vt:lpstr>Constant Time or O(1)</vt:lpstr>
      <vt:lpstr>Linear Time or O(n)</vt:lpstr>
      <vt:lpstr>Quadratic Time or O(n2)</vt:lpstr>
      <vt:lpstr>Logarithmic Time or O(log n)</vt:lpstr>
      <vt:lpstr>Log linear or O(n log n)</vt:lpstr>
      <vt:lpstr>Exponential or O(2n)</vt:lpstr>
      <vt:lpstr>Factorial or O(n!)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Big-O Notation and                      Time Complexity</dc:title>
  <dc:creator>Aziz Nagpurwala</dc:creator>
  <cp:keywords>Big-O Notation and Time Complexity</cp:keywords>
  <cp:lastModifiedBy>Aziz Nagpurwala</cp:lastModifiedBy>
  <cp:revision>22</cp:revision>
  <dcterms:created xsi:type="dcterms:W3CDTF">2021-08-11T15:51:04Z</dcterms:created>
  <dcterms:modified xsi:type="dcterms:W3CDTF">2021-10-04T18:55:46Z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