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5"/>
      <p:bold r:id="rId16"/>
    </p:embeddedFont>
    <p:embeddedFont>
      <p:font typeface="Roboto Condensed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gN1mKFZ5wJ30lUgY0v6Nceu855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5EF69F-A455-4137-BF9A-33E9AF983661}">
  <a:tblStyle styleId="{4B5EF69F-A455-4137-BF9A-33E9AF98366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Лента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Лист1!$C$2:$C$11</c:f>
              <c:numCache>
                <c:formatCode>#,##0</c:formatCode>
                <c:ptCount val="10"/>
                <c:pt idx="0">
                  <c:v>121507007</c:v>
                </c:pt>
                <c:pt idx="1">
                  <c:v>162401063</c:v>
                </c:pt>
                <c:pt idx="2">
                  <c:v>220337828</c:v>
                </c:pt>
                <c:pt idx="3">
                  <c:v>288201963</c:v>
                </c:pt>
                <c:pt idx="4">
                  <c:v>351342477</c:v>
                </c:pt>
                <c:pt idx="5">
                  <c:v>385130740</c:v>
                </c:pt>
                <c:pt idx="6">
                  <c:v>438811980</c:v>
                </c:pt>
                <c:pt idx="7">
                  <c:v>445021308</c:v>
                </c:pt>
                <c:pt idx="8">
                  <c:v>468171778</c:v>
                </c:pt>
                <c:pt idx="9">
                  <c:v>495877663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B-4225-B4BE-683B647991E1}"/>
            </c:ext>
          </c:extLst>
        </c:ser>
        <c:ser>
          <c:idx val="2"/>
          <c:order val="1"/>
          <c:tx>
            <c:strRef>
              <c:f>Лист1!$D$1</c:f>
              <c:strCache>
                <c:ptCount val="1"/>
                <c:pt idx="0">
                  <c:v>Магнит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Лист1!$D$2:$D$11</c:f>
              <c:numCache>
                <c:formatCode>#,##0</c:formatCode>
                <c:ptCount val="10"/>
                <c:pt idx="0">
                  <c:v>448661127</c:v>
                </c:pt>
                <c:pt idx="1">
                  <c:v>579694880</c:v>
                </c:pt>
                <c:pt idx="2">
                  <c:v>763527252</c:v>
                </c:pt>
                <c:pt idx="3">
                  <c:v>950613336</c:v>
                </c:pt>
                <c:pt idx="4">
                  <c:v>1074811554</c:v>
                </c:pt>
                <c:pt idx="5">
                  <c:v>1143314405</c:v>
                </c:pt>
                <c:pt idx="6">
                  <c:v>1237015457</c:v>
                </c:pt>
                <c:pt idx="7">
                  <c:v>1368705934</c:v>
                </c:pt>
                <c:pt idx="8">
                  <c:v>1553777531</c:v>
                </c:pt>
                <c:pt idx="9">
                  <c:v>1858078950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8B-4225-B4BE-683B647991E1}"/>
            </c:ext>
          </c:extLst>
        </c:ser>
        <c:ser>
          <c:idx val="0"/>
          <c:order val="2"/>
          <c:tx>
            <c:strRef>
              <c:f>Лист1!$B$1</c:f>
              <c:strCache>
                <c:ptCount val="1"/>
                <c:pt idx="0">
                  <c:v>X5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Лист1!$A$2:$A$11</c:f>
              <c:numCache>
                <c:formatCode>General</c:formatCode>
                <c:ptCount val="10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</c:numCache>
            </c:numRef>
          </c:cat>
          <c:val>
            <c:numRef>
              <c:f>Лист1!$B$2:$B$11</c:f>
              <c:numCache>
                <c:formatCode>#,##0</c:formatCode>
                <c:ptCount val="10"/>
                <c:pt idx="0">
                  <c:v>521301947.19471943</c:v>
                </c:pt>
                <c:pt idx="1">
                  <c:v>534560000</c:v>
                </c:pt>
                <c:pt idx="2">
                  <c:v>633873000</c:v>
                </c:pt>
                <c:pt idx="3">
                  <c:v>808818000</c:v>
                </c:pt>
                <c:pt idx="4">
                  <c:v>1033667000</c:v>
                </c:pt>
                <c:pt idx="5">
                  <c:v>1295008000</c:v>
                </c:pt>
                <c:pt idx="6">
                  <c:v>1532537000</c:v>
                </c:pt>
                <c:pt idx="7">
                  <c:v>1734347000</c:v>
                </c:pt>
                <c:pt idx="8">
                  <c:v>1978026000</c:v>
                </c:pt>
                <c:pt idx="9">
                  <c:v>2204819000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8B-4225-B4BE-683B647991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7822047"/>
        <c:axId val="657820799"/>
      </c:barChart>
      <c:catAx>
        <c:axId val="657822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Год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7820799"/>
        <c:crosses val="autoZero"/>
        <c:auto val="1"/>
        <c:lblAlgn val="ctr"/>
        <c:lblOffset val="100"/>
        <c:noMultiLvlLbl val="0"/>
      </c:catAx>
      <c:valAx>
        <c:axId val="65782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Выручка (в</a:t>
                </a:r>
                <a:r>
                  <a:rPr lang="ru-RU" baseline="0"/>
                  <a:t> тыс. руб)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782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5609677" y="2185857"/>
            <a:ext cx="3534593" cy="3432795"/>
            <a:chOff x="6172210" y="2656118"/>
            <a:chExt cx="2971744" cy="2886157"/>
          </a:xfrm>
        </p:grpSpPr>
        <p:sp>
          <p:nvSpPr>
            <p:cNvPr id="11" name="Google Shape;11;p14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4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4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4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grpSp>
        <p:nvGrpSpPr>
          <p:cNvPr id="16" name="Google Shape;16;p14"/>
          <p:cNvGrpSpPr/>
          <p:nvPr/>
        </p:nvGrpSpPr>
        <p:grpSpPr>
          <a:xfrm>
            <a:off x="-22" y="-324555"/>
            <a:ext cx="3068565" cy="1910899"/>
            <a:chOff x="-32" y="-215971"/>
            <a:chExt cx="2163551" cy="1347316"/>
          </a:xfrm>
        </p:grpSpPr>
        <p:sp>
          <p:nvSpPr>
            <p:cNvPr id="17" name="Google Shape;17;p14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4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4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22" name="Google Shape;22;p14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 hasCustomPrompt="1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 dirty="0" err="1"/>
              <a:t>ен</a:t>
            </a:r>
            <a:endParaRPr dirty="0"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2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28" name="Google Shape;28;p15"/>
          <p:cNvGrpSpPr/>
          <p:nvPr/>
        </p:nvGrpSpPr>
        <p:grpSpPr>
          <a:xfrm>
            <a:off x="6172210" y="2656118"/>
            <a:ext cx="2971744" cy="2886157"/>
            <a:chOff x="6172210" y="2656118"/>
            <a:chExt cx="2971744" cy="2886157"/>
          </a:xfrm>
        </p:grpSpPr>
        <p:sp>
          <p:nvSpPr>
            <p:cNvPr id="29" name="Google Shape;29;p15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34" name="Google Shape;34;p15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35" name="Google Shape;35;p15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16"/>
          <p:cNvGrpSpPr/>
          <p:nvPr/>
        </p:nvGrpSpPr>
        <p:grpSpPr>
          <a:xfrm>
            <a:off x="6172210" y="2656118"/>
            <a:ext cx="2971744" cy="2886157"/>
            <a:chOff x="6172210" y="2656118"/>
            <a:chExt cx="2971744" cy="2886157"/>
          </a:xfrm>
        </p:grpSpPr>
        <p:sp>
          <p:nvSpPr>
            <p:cNvPr id="42" name="Google Shape;42;p16"/>
            <p:cNvSpPr/>
            <p:nvPr/>
          </p:nvSpPr>
          <p:spPr>
            <a:xfrm rot="9208626" flipH="1">
              <a:off x="6704904" y="4110434"/>
              <a:ext cx="484232" cy="1204006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6"/>
            <p:cNvSpPr/>
            <p:nvPr/>
          </p:nvSpPr>
          <p:spPr>
            <a:xfrm rot="9208633" flipH="1">
              <a:off x="7804300" y="3279013"/>
              <a:ext cx="877624" cy="2182136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 rot="9208606" flipH="1">
              <a:off x="7481789" y="4276913"/>
              <a:ext cx="408796" cy="1016449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6"/>
            <p:cNvSpPr/>
            <p:nvPr/>
          </p:nvSpPr>
          <p:spPr>
            <a:xfrm rot="9208678" flipH="1">
              <a:off x="6287617" y="4657701"/>
              <a:ext cx="229660" cy="571018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6"/>
            <p:cNvSpPr/>
            <p:nvPr/>
          </p:nvSpPr>
          <p:spPr>
            <a:xfrm>
              <a:off x="8289303" y="2656118"/>
              <a:ext cx="854651" cy="1929080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47" name="Google Shape;47;p16"/>
          <p:cNvGrpSpPr/>
          <p:nvPr/>
        </p:nvGrpSpPr>
        <p:grpSpPr>
          <a:xfrm>
            <a:off x="-32" y="-228035"/>
            <a:ext cx="2163551" cy="1347316"/>
            <a:chOff x="-32" y="-215971"/>
            <a:chExt cx="2163551" cy="1347316"/>
          </a:xfrm>
        </p:grpSpPr>
        <p:sp>
          <p:nvSpPr>
            <p:cNvPr id="48" name="Google Shape;48;p16"/>
            <p:cNvSpPr/>
            <p:nvPr/>
          </p:nvSpPr>
          <p:spPr>
            <a:xfrm rot="-1591408" flipH="1">
              <a:off x="1362169" y="-63166"/>
              <a:ext cx="205103" cy="509980"/>
            </a:xfrm>
            <a:prstGeom prst="flowChartManualInpu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 rot="-1591371" flipH="1">
              <a:off x="239463" y="-151890"/>
              <a:ext cx="434754" cy="1080980"/>
            </a:xfrm>
            <a:prstGeom prst="flowChartManualInpu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6"/>
            <p:cNvSpPr/>
            <p:nvPr/>
          </p:nvSpPr>
          <p:spPr>
            <a:xfrm rot="-1591339" flipH="1">
              <a:off x="892401" y="-169347"/>
              <a:ext cx="504374" cy="1254067"/>
            </a:xfrm>
            <a:prstGeom prst="flowChartManualInpu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 rot="-1591322" flipH="1">
              <a:off x="1818452" y="-76292"/>
              <a:ext cx="229660" cy="571018"/>
            </a:xfrm>
            <a:prstGeom prst="flowChartManualInpu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avLst/>
              <a:gdLst/>
              <a:ahLst/>
              <a:cxnLst/>
              <a:rect l="l" t="t" r="r" b="b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53" name="Google Shape;53;p1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»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⋄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●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○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Condensed"/>
              <a:buChar char="■"/>
              <a:defRPr sz="20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0" y="3425156"/>
            <a:ext cx="808616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ru-RU" sz="4000" dirty="0"/>
              <a:t>Прогнозирование выручки на основе переменных потока и запаса</a:t>
            </a:r>
            <a:br>
              <a:rPr lang="ru-RU" dirty="0"/>
            </a:br>
            <a:br>
              <a:rPr lang="ru-RU" dirty="0"/>
            </a:br>
            <a:br>
              <a:rPr lang="ru-RU" sz="2800" dirty="0"/>
            </a:br>
            <a:r>
              <a:rPr lang="ru-RU" sz="2800" dirty="0"/>
              <a:t>Мамаджанов Азиз</a:t>
            </a:r>
            <a:endParaRPr dirty="0"/>
          </a:p>
        </p:txBody>
      </p:sp>
      <p:pic>
        <p:nvPicPr>
          <p:cNvPr id="61" name="Google Shape;61;p1" descr="Изображение выглядит как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t="53063" b="24388"/>
          <a:stretch/>
        </p:blipFill>
        <p:spPr>
          <a:xfrm>
            <a:off x="6084925" y="0"/>
            <a:ext cx="2960413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5578050" y="607627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 sz="1200" b="0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Авторегрессия</a:t>
            </a: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3246" y="639252"/>
            <a:ext cx="3533044" cy="114214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/>
        </p:nvSpPr>
        <p:spPr>
          <a:xfrm>
            <a:off x="3070834" y="-73073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Oswald"/>
              <a:buNone/>
            </a:pPr>
            <a:r>
              <a:rPr lang="ru-RU" sz="3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Прогноз выручки</a:t>
            </a:r>
            <a:endParaRPr/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2658" y="1435081"/>
            <a:ext cx="2341497" cy="1240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1684" y="2312399"/>
            <a:ext cx="3937819" cy="68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2209" y="3247750"/>
            <a:ext cx="4096768" cy="7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14499" y="2799118"/>
            <a:ext cx="3687097" cy="124076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108970" y="4640543"/>
            <a:ext cx="67248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Оборот розничной торговли в России может вырасти на 2-2,5% в 2023 году // ТАСС URL: tass.ru/ekonomika/15270123 (дата обращения: 21.12.2022).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108970" y="4186911"/>
            <a:ext cx="60021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Оборот розничной торговли в России в I полугодии снизился почти на 4% // ТАСС URL: tass.ru/</a:t>
            </a:r>
            <a:r>
              <a:rPr lang="ru-RU" sz="1200" b="0" i="0" u="none" strike="noStrike" cap="none" dirty="0" err="1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ekonomika</a:t>
            </a:r>
            <a:r>
              <a:rPr lang="ru-RU" sz="1200" b="0" i="0" u="none" strike="noStrike" cap="none" dirty="0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/15326447 (дата обращения: 27.12.2022).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body" idx="2"/>
          </p:nvPr>
        </p:nvSpPr>
        <p:spPr>
          <a:xfrm>
            <a:off x="4876837" y="1859000"/>
            <a:ext cx="2796000" cy="20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1" dirty="0">
                <a:solidFill>
                  <a:schemeClr val="accent1"/>
                </a:solidFill>
              </a:rPr>
              <a:t>Источники</a:t>
            </a:r>
            <a:endParaRPr sz="1200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>
                <a:solidFill>
                  <a:srgbClr val="597993"/>
                </a:solidFill>
              </a:rPr>
              <a:t>Финансовые отчетности ПАО Х5 Retail Group, ООО ЛЕНТА, ПАО Магнит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 err="1">
                <a:solidFill>
                  <a:srgbClr val="597993"/>
                </a:solidFill>
              </a:rPr>
              <a:t>Шибаршина</a:t>
            </a:r>
            <a:r>
              <a:rPr lang="ru-RU" sz="1200" dirty="0">
                <a:solidFill>
                  <a:srgbClr val="597993"/>
                </a:solidFill>
              </a:rPr>
              <a:t> Ольга Юрьевна Анализ рынка розничной торговли продуктами питания в РФ // Эпоха науки. 2019. №19.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 err="1">
                <a:solidFill>
                  <a:srgbClr val="597993"/>
                </a:solidFill>
              </a:rPr>
              <a:t>Мангус</a:t>
            </a:r>
            <a:r>
              <a:rPr lang="ru-RU" sz="1200" dirty="0">
                <a:solidFill>
                  <a:srgbClr val="597993"/>
                </a:solidFill>
              </a:rPr>
              <a:t> Я.Р., Катышев П.К., </a:t>
            </a:r>
            <a:r>
              <a:rPr lang="ru-RU" sz="1200" dirty="0" err="1">
                <a:solidFill>
                  <a:srgbClr val="597993"/>
                </a:solidFill>
              </a:rPr>
              <a:t>Пересецкий</a:t>
            </a:r>
            <a:r>
              <a:rPr lang="ru-RU" sz="1200" dirty="0">
                <a:solidFill>
                  <a:srgbClr val="597993"/>
                </a:solidFill>
              </a:rPr>
              <a:t> А.А. Эконометрика. Начальный курс: Учеб. – 6-е изд., </a:t>
            </a:r>
            <a:r>
              <a:rPr lang="ru-RU" sz="1200" dirty="0" err="1">
                <a:solidFill>
                  <a:srgbClr val="597993"/>
                </a:solidFill>
              </a:rPr>
              <a:t>перераб</a:t>
            </a:r>
            <a:r>
              <a:rPr lang="ru-RU" sz="1200" dirty="0">
                <a:solidFill>
                  <a:srgbClr val="597993"/>
                </a:solidFill>
              </a:rPr>
              <a:t>. и доп. – </a:t>
            </a:r>
            <a:r>
              <a:rPr lang="ru-RU" sz="1200" dirty="0" err="1">
                <a:solidFill>
                  <a:srgbClr val="597993"/>
                </a:solidFill>
              </a:rPr>
              <a:t>М.:Дело</a:t>
            </a:r>
            <a:r>
              <a:rPr lang="ru-RU" sz="1200" dirty="0">
                <a:solidFill>
                  <a:srgbClr val="597993"/>
                </a:solidFill>
              </a:rPr>
              <a:t>, 2004. – 576 с.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295619" y="1923293"/>
            <a:ext cx="2796000" cy="20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1" dirty="0">
                <a:solidFill>
                  <a:schemeClr val="accent1"/>
                </a:solidFill>
              </a:rPr>
              <a:t>Выводы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>
                <a:solidFill>
                  <a:srgbClr val="597993"/>
                </a:solidFill>
              </a:rPr>
              <a:t>Российский рынок ритейла стремительно растет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>
                <a:solidFill>
                  <a:srgbClr val="597993"/>
                </a:solidFill>
              </a:rPr>
              <a:t>X5 занимает основную нишу и имеет иные бизнес - правила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>
                <a:solidFill>
                  <a:srgbClr val="597993"/>
                </a:solidFill>
              </a:rPr>
              <a:t>Для Магнита и Ленты есть взаимосвязь между КЗ и рентабельностью</a:t>
            </a:r>
            <a:endParaRPr dirty="0"/>
          </a:p>
        </p:txBody>
      </p:sp>
      <p:sp>
        <p:nvSpPr>
          <p:cNvPr id="169" name="Google Shape;169;p11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sp>
        <p:nvSpPr>
          <p:cNvPr id="170" name="Google Shape;170;p11"/>
          <p:cNvSpPr txBox="1"/>
          <p:nvPr/>
        </p:nvSpPr>
        <p:spPr>
          <a:xfrm>
            <a:off x="2593182" y="157944"/>
            <a:ext cx="6407944" cy="20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1" i="0" u="none" strike="noStrike" cap="none" dirty="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Дальнейшие действия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Автоматизировать сбор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Найти более подходящие регрессоры для X5</a:t>
            </a:r>
            <a:endParaRPr sz="1200" b="0" i="0" u="none" strike="noStrike" cap="none" dirty="0">
              <a:solidFill>
                <a:srgbClr val="59799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Улучшить авторегрессию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Добавить больше компаний</a:t>
            </a: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dirty="0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Оценить уход компаний и покупательскую способность</a:t>
            </a:r>
            <a:endParaRPr lang="en-US" sz="1200" b="0" i="0" u="none" strike="noStrike" cap="none" dirty="0">
              <a:solidFill>
                <a:srgbClr val="59799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i="0" u="none" strike="noStrike" cap="none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>
            <a:spLocks noGrp="1"/>
          </p:cNvSpPr>
          <p:nvPr>
            <p:ph type="ctrTitle"/>
          </p:nvPr>
        </p:nvSpPr>
        <p:spPr>
          <a:xfrm>
            <a:off x="0" y="3425156"/>
            <a:ext cx="8086164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ru-RU" sz="4000" dirty="0"/>
              <a:t>Прогнозирование выручки на основе переменных потока и запаса</a:t>
            </a:r>
            <a:br>
              <a:rPr lang="ru-RU" dirty="0"/>
            </a:br>
            <a:br>
              <a:rPr lang="ru-RU"/>
            </a:br>
            <a:br>
              <a:rPr lang="ru-RU" sz="2800" dirty="0"/>
            </a:br>
            <a:r>
              <a:rPr lang="ru-RU" sz="2800" dirty="0"/>
              <a:t>Мамаджанов Азиз</a:t>
            </a:r>
            <a:endParaRPr dirty="0"/>
          </a:p>
        </p:txBody>
      </p:sp>
      <p:pic>
        <p:nvPicPr>
          <p:cNvPr id="176" name="Google Shape;176;p12" descr="Изображение выглядит как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 t="53063" b="24388"/>
          <a:stretch/>
        </p:blipFill>
        <p:spPr>
          <a:xfrm>
            <a:off x="6084925" y="0"/>
            <a:ext cx="2960413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body" idx="2"/>
          </p:nvPr>
        </p:nvSpPr>
        <p:spPr>
          <a:xfrm>
            <a:off x="3948149" y="1175075"/>
            <a:ext cx="2796000" cy="20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1">
                <a:solidFill>
                  <a:schemeClr val="accent1"/>
                </a:solidFill>
              </a:rPr>
              <a:t>Термины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597993"/>
                </a:solidFill>
              </a:rPr>
              <a:t>Кредиторка – кредиторская задолженность – объем денежных средств, которые мы должны кому-либо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597993"/>
                </a:solidFill>
              </a:rPr>
              <a:t>Ритейл- розничная торговля – продажа товаров личного пользования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597993"/>
                </a:solidFill>
              </a:rPr>
              <a:t>Компания=предприятие</a:t>
            </a:r>
            <a:endParaRPr sz="1200">
              <a:solidFill>
                <a:srgbClr val="59799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597993"/>
                </a:solidFill>
              </a:rPr>
              <a:t>Рынок=отрасль=выбранные предприятия</a:t>
            </a:r>
            <a:endParaRPr sz="1200">
              <a:solidFill>
                <a:srgbClr val="597993"/>
              </a:solidFill>
            </a:endParaRPr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345625" y="1175075"/>
            <a:ext cx="2796000" cy="20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 b="1">
                <a:solidFill>
                  <a:schemeClr val="accent1"/>
                </a:solidFill>
              </a:rPr>
              <a:t>Содержание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597993"/>
                </a:solidFill>
              </a:rPr>
              <a:t>Основная идея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597993"/>
                </a:solidFill>
              </a:rPr>
              <a:t>Исходные данные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597993"/>
                </a:solidFill>
              </a:rPr>
              <a:t>Корреляционный анализ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597993"/>
                </a:solidFill>
              </a:rPr>
              <a:t>Сквозная регрессия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597993"/>
                </a:solidFill>
              </a:rPr>
              <a:t>Проверка надежности модели</a:t>
            </a:r>
            <a:endParaRPr sz="1200">
              <a:solidFill>
                <a:srgbClr val="59799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200">
                <a:solidFill>
                  <a:srgbClr val="597993"/>
                </a:solidFill>
              </a:rPr>
              <a:t>Прогнозирование выручки в 2022 г.</a:t>
            </a:r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646038" y="-135598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Основная идея</a:t>
            </a:r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pic>
        <p:nvPicPr>
          <p:cNvPr id="75" name="Google Shape;75;p3" descr="Изображение выглядит как текст, внутренний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4108" y="511787"/>
            <a:ext cx="1493470" cy="92325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 txBox="1"/>
          <p:nvPr/>
        </p:nvSpPr>
        <p:spPr>
          <a:xfrm>
            <a:off x="3337420" y="1414560"/>
            <a:ext cx="1349762" cy="36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None/>
            </a:pPr>
            <a:r>
              <a:rPr lang="ru-RU" sz="1200" b="1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Запасы</a:t>
            </a:r>
            <a:endParaRPr sz="1200" b="0" i="0" u="none" strike="noStrike" cap="none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6418034" y="503782"/>
            <a:ext cx="2611666" cy="897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None/>
            </a:pPr>
            <a:r>
              <a:rPr lang="ru-RU" sz="1200" b="1" i="0" u="none" strike="noStrike" cap="none" dirty="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Переменная потока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None/>
            </a:pPr>
            <a:r>
              <a:rPr lang="ru-RU" sz="1200" b="0" i="0" u="none" strike="noStrike" cap="none" dirty="0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Выручка, себестоимость, прибыль после налогов.</a:t>
            </a:r>
            <a:endParaRPr sz="1200" b="0" i="0" u="none" strike="noStrike" cap="none" dirty="0">
              <a:solidFill>
                <a:srgbClr val="59799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8" name="Google Shape;78;p3" descr="Изображение выглядит как стол&#10;&#10;Автоматически созданное описа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7844" y="1300801"/>
            <a:ext cx="1739658" cy="2541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3" descr="Изображение выглядит как человек&#10;&#10;Автоматически созданное описание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905" y="2013435"/>
            <a:ext cx="1565282" cy="111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92588" y="1941652"/>
            <a:ext cx="791261" cy="503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" descr="Изображение выглядит как текст, коллекция картинок&#10;&#10;Автоматически созданное описание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171" y="1956528"/>
            <a:ext cx="1301980" cy="38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69327" y="1909950"/>
            <a:ext cx="676711" cy="56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2649409"/>
            <a:ext cx="4481219" cy="20888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3"/>
          <p:cNvCxnSpPr>
            <a:stCxn id="75" idx="3"/>
            <a:endCxn id="78" idx="0"/>
          </p:cNvCxnSpPr>
          <p:nvPr/>
        </p:nvCxnSpPr>
        <p:spPr>
          <a:xfrm>
            <a:off x="4497578" y="973415"/>
            <a:ext cx="930000" cy="327300"/>
          </a:xfrm>
          <a:prstGeom prst="straightConnector1">
            <a:avLst/>
          </a:prstGeom>
          <a:noFill/>
          <a:ln w="9525" cap="flat" cmpd="sng">
            <a:solidFill>
              <a:srgbClr val="3193B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85;p3"/>
          <p:cNvCxnSpPr>
            <a:stCxn id="77" idx="1"/>
            <a:endCxn id="78" idx="0"/>
          </p:cNvCxnSpPr>
          <p:nvPr/>
        </p:nvCxnSpPr>
        <p:spPr>
          <a:xfrm flipH="1">
            <a:off x="5427734" y="952755"/>
            <a:ext cx="990300" cy="348000"/>
          </a:xfrm>
          <a:prstGeom prst="straightConnector1">
            <a:avLst/>
          </a:prstGeom>
          <a:noFill/>
          <a:ln w="9525" cap="flat" cmpd="sng">
            <a:solidFill>
              <a:srgbClr val="3193B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6" name="Google Shape;86;p3"/>
          <p:cNvCxnSpPr>
            <a:stCxn id="78" idx="3"/>
            <a:endCxn id="79" idx="1"/>
          </p:cNvCxnSpPr>
          <p:nvPr/>
        </p:nvCxnSpPr>
        <p:spPr>
          <a:xfrm>
            <a:off x="6297502" y="2571750"/>
            <a:ext cx="370500" cy="0"/>
          </a:xfrm>
          <a:prstGeom prst="straightConnector1">
            <a:avLst/>
          </a:prstGeom>
          <a:noFill/>
          <a:ln w="9525" cap="flat" cmpd="sng">
            <a:solidFill>
              <a:srgbClr val="3193B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7" name="Google Shape;87;p3"/>
          <p:cNvSpPr txBox="1"/>
          <p:nvPr/>
        </p:nvSpPr>
        <p:spPr>
          <a:xfrm>
            <a:off x="27482" y="4680319"/>
            <a:ext cx="62990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Топ-10 розничных компаний из RAEX-600 // RAEX Rating Review URL: raex-rr.com/country/RAEX-600/rating_of_retail_companies (дата обращения: 24.12.2022).</a:t>
            </a:r>
            <a:endParaRPr sz="1200" b="0" i="0" u="none" strike="noStrike" cap="none">
              <a:solidFill>
                <a:srgbClr val="59799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150431" y="871962"/>
            <a:ext cx="2611666" cy="897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None/>
            </a:pPr>
            <a:r>
              <a:rPr lang="ru-RU" sz="12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Неоднозначно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None/>
            </a:pPr>
            <a:r>
              <a:rPr lang="ru-RU" sz="12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Актуально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 Condensed"/>
              <a:buNone/>
            </a:pPr>
            <a:r>
              <a:rPr lang="ru-RU" sz="1200" b="0" i="0" u="none" strike="noStrike" cap="non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Дорого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2160129" y="0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Исходные данные</a:t>
            </a: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38516" y="1167373"/>
            <a:ext cx="2325655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sz="1200" dirty="0">
                <a:solidFill>
                  <a:srgbClr val="597993"/>
                </a:solidFill>
              </a:rPr>
              <a:t>Собраны следующие показатели за 10 лет для выбранных предприятий:</a:t>
            </a:r>
            <a:endParaRPr dirty="0"/>
          </a:p>
          <a:p>
            <a:pPr marL="10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sz="1200" dirty="0">
                <a:solidFill>
                  <a:srgbClr val="597993"/>
                </a:solidFill>
              </a:rPr>
              <a:t>Выручка (Y)</a:t>
            </a:r>
            <a:endParaRPr sz="1200" dirty="0">
              <a:solidFill>
                <a:srgbClr val="597993"/>
              </a:solidFill>
            </a:endParaRPr>
          </a:p>
          <a:p>
            <a:pPr marL="10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sz="1200" dirty="0">
                <a:solidFill>
                  <a:srgbClr val="597993"/>
                </a:solidFill>
              </a:rPr>
              <a:t>Себестоимость</a:t>
            </a:r>
            <a:endParaRPr dirty="0"/>
          </a:p>
          <a:p>
            <a:pPr marL="10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sz="1200" dirty="0">
                <a:solidFill>
                  <a:srgbClr val="597993"/>
                </a:solidFill>
              </a:rPr>
              <a:t>Прибыль после налогов</a:t>
            </a:r>
            <a:endParaRPr dirty="0"/>
          </a:p>
          <a:p>
            <a:pPr marL="10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sz="1200" dirty="0">
                <a:solidFill>
                  <a:srgbClr val="597993"/>
                </a:solidFill>
              </a:rPr>
              <a:t>Запасы</a:t>
            </a:r>
            <a:endParaRPr dirty="0"/>
          </a:p>
          <a:p>
            <a:pPr marL="10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sz="1200" dirty="0">
                <a:solidFill>
                  <a:srgbClr val="597993"/>
                </a:solidFill>
              </a:rPr>
              <a:t>Кредиторская задолженность</a:t>
            </a:r>
            <a:endParaRPr dirty="0"/>
          </a:p>
          <a:p>
            <a:pPr marL="10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sz="1200" dirty="0">
                <a:solidFill>
                  <a:srgbClr val="597993"/>
                </a:solidFill>
              </a:rPr>
              <a:t>Собственный капитал</a:t>
            </a:r>
            <a:endParaRPr dirty="0"/>
          </a:p>
          <a:p>
            <a:pPr marL="10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sz="1200" dirty="0">
                <a:solidFill>
                  <a:srgbClr val="597993"/>
                </a:solidFill>
              </a:rPr>
              <a:t>Сумма активов</a:t>
            </a:r>
            <a:endParaRPr sz="1200" dirty="0">
              <a:solidFill>
                <a:srgbClr val="597993"/>
              </a:solidFill>
            </a:endParaRPr>
          </a:p>
        </p:txBody>
      </p:sp>
      <p:sp>
        <p:nvSpPr>
          <p:cNvPr id="95" name="Google Shape;95;p4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4392" y="1225434"/>
            <a:ext cx="2714624" cy="28205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" name="Google Shape;97;p4"/>
          <p:cNvGraphicFramePr/>
          <p:nvPr/>
        </p:nvGraphicFramePr>
        <p:xfrm>
          <a:off x="5056249" y="1225434"/>
          <a:ext cx="4049235" cy="1939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2443601" y="99943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Корреляционный анализ</a:t>
            </a:r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body" idx="1"/>
          </p:nvPr>
        </p:nvSpPr>
        <p:spPr>
          <a:xfrm>
            <a:off x="6377940" y="1146298"/>
            <a:ext cx="2178844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sz="1200">
                <a:solidFill>
                  <a:srgbClr val="597993"/>
                </a:solidFill>
              </a:rPr>
              <a:t>Перешли к темпам роста из-за размеров компаний</a:t>
            </a:r>
            <a:endParaRPr sz="1200">
              <a:solidFill>
                <a:srgbClr val="597993"/>
              </a:solidFill>
            </a:endParaRPr>
          </a:p>
        </p:txBody>
      </p:sp>
      <p:sp>
        <p:nvSpPr>
          <p:cNvPr id="104" name="Google Shape;104;p5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105" name="Google Shape;105;p5"/>
          <p:cNvSpPr txBox="1"/>
          <p:nvPr/>
        </p:nvSpPr>
        <p:spPr>
          <a:xfrm>
            <a:off x="-159657" y="2711078"/>
            <a:ext cx="2178844" cy="56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None/>
            </a:pPr>
            <a:r>
              <a:rPr lang="ru-RU" sz="1200" b="0" i="0" u="none" strike="noStrike" cap="none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Добавили:</a:t>
            </a:r>
            <a:endParaRPr/>
          </a:p>
          <a:p>
            <a:pPr marL="1016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None/>
            </a:pPr>
            <a:r>
              <a:rPr lang="ru-RU" sz="1200" b="0" i="0" u="none" strike="noStrike" cap="none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Оборачиваемость активов </a:t>
            </a:r>
            <a:endParaRPr/>
          </a:p>
          <a:p>
            <a:pPr marL="1016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None/>
            </a:pPr>
            <a:r>
              <a:rPr lang="ru-RU" sz="1200" b="0" i="0" u="none" strike="noStrike" cap="none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Рентабельность продаж</a:t>
            </a:r>
            <a:endParaRPr/>
          </a:p>
          <a:p>
            <a:pPr marL="1016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None/>
            </a:pPr>
            <a:r>
              <a:rPr lang="ru-RU" sz="1200" b="0" i="0" u="none" strike="noStrike" cap="none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Оборачиваемость КЗ</a:t>
            </a:r>
            <a:endParaRPr/>
          </a:p>
          <a:p>
            <a:pPr marL="1016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None/>
            </a:pPr>
            <a:r>
              <a:rPr lang="ru-RU" sz="1200" b="0" i="0" u="none" strike="noStrike" cap="none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Автономия</a:t>
            </a:r>
            <a:endParaRPr/>
          </a:p>
          <a:p>
            <a:pPr marL="1016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None/>
            </a:pPr>
            <a:r>
              <a:rPr lang="ru-RU" sz="2000" b="0" i="0" u="none" strike="noStrike" cap="none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/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195" y="1146298"/>
            <a:ext cx="6007893" cy="156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3094" y="2818972"/>
            <a:ext cx="7212390" cy="2224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2443600" y="99943"/>
            <a:ext cx="6387533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Корреляционный анализ</a:t>
            </a:r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54208"/>
            <a:ext cx="7240965" cy="158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7156608" y="754208"/>
            <a:ext cx="1880114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sz="1200">
                <a:solidFill>
                  <a:srgbClr val="597993"/>
                </a:solidFill>
              </a:rPr>
              <a:t>X5</a:t>
            </a:r>
            <a:endParaRPr sz="1200">
              <a:solidFill>
                <a:srgbClr val="597993"/>
              </a:solidFill>
            </a:endParaRPr>
          </a:p>
          <a:p>
            <a:pPr marL="10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sz="1200">
                <a:solidFill>
                  <a:srgbClr val="597993"/>
                </a:solidFill>
              </a:rPr>
              <a:t>Самая высокая наценка</a:t>
            </a:r>
            <a:endParaRPr sz="1200">
              <a:solidFill>
                <a:srgbClr val="597993"/>
              </a:solidFill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7202449" y="2244546"/>
            <a:ext cx="1121509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None/>
            </a:pPr>
            <a:r>
              <a:rPr lang="ru-RU" sz="1200" b="0" i="0" u="none" strike="noStrike" cap="none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Лента</a:t>
            </a:r>
            <a:endParaRPr/>
          </a:p>
          <a:p>
            <a:pPr marL="1016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None/>
            </a:pPr>
            <a:r>
              <a:rPr lang="ru-RU" sz="1200" b="0" i="0" u="none" strike="noStrike" cap="none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Высокий срок хранения </a:t>
            </a:r>
            <a:endParaRPr/>
          </a:p>
        </p:txBody>
      </p:sp>
      <p:sp>
        <p:nvSpPr>
          <p:cNvPr id="117" name="Google Shape;117;p6"/>
          <p:cNvSpPr txBox="1"/>
          <p:nvPr/>
        </p:nvSpPr>
        <p:spPr>
          <a:xfrm>
            <a:off x="7156608" y="3636015"/>
            <a:ext cx="2178844" cy="25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None/>
            </a:pPr>
            <a:r>
              <a:rPr lang="ru-RU" sz="1200" b="0" i="0" u="none" strike="noStrike" cap="none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Магнит</a:t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359742"/>
            <a:ext cx="7240965" cy="128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8516" y="3664338"/>
            <a:ext cx="7240965" cy="147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2372164" y="-7240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Сквозная регрессия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5676577" y="806869"/>
            <a:ext cx="4119981" cy="41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ru-RU" sz="1200">
                <a:solidFill>
                  <a:srgbClr val="597993"/>
                </a:solidFill>
              </a:rPr>
              <a:t>С свободным членом</a:t>
            </a:r>
            <a:endParaRPr sz="1200">
              <a:solidFill>
                <a:srgbClr val="597993"/>
              </a:solidFill>
            </a:endParaRPr>
          </a:p>
        </p:txBody>
      </p:sp>
      <p:sp>
        <p:nvSpPr>
          <p:cNvPr id="126" name="Google Shape;126;p7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0919" y="1487569"/>
            <a:ext cx="3495865" cy="205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38" y="1578724"/>
            <a:ext cx="4456938" cy="23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/>
        </p:nvSpPr>
        <p:spPr>
          <a:xfrm>
            <a:off x="294438" y="958688"/>
            <a:ext cx="4119981" cy="41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None/>
            </a:pPr>
            <a:r>
              <a:rPr lang="ru-RU" sz="1200" b="0" i="0" u="none" strike="noStrike" cap="none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Без свободного члена</a:t>
            </a:r>
            <a:endParaRPr/>
          </a:p>
        </p:txBody>
      </p:sp>
      <p:sp>
        <p:nvSpPr>
          <p:cNvPr id="130" name="Google Shape;130;p7"/>
          <p:cNvSpPr txBox="1"/>
          <p:nvPr/>
        </p:nvSpPr>
        <p:spPr>
          <a:xfrm>
            <a:off x="-107479" y="4726065"/>
            <a:ext cx="4119981" cy="41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None/>
            </a:pPr>
            <a:r>
              <a:rPr lang="ru-RU" sz="1200" b="0" i="0" u="none" strike="noStrike" cap="none" dirty="0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 табл. 4,737414128</a:t>
            </a:r>
            <a:endParaRPr dirty="0"/>
          </a:p>
          <a:p>
            <a:pPr marL="1016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None/>
            </a:pPr>
            <a:r>
              <a:rPr lang="ru-RU" sz="1200" b="0" i="0" u="none" strike="noStrike" cap="none" dirty="0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2543233" y="5325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Частные регрессии</a:t>
            </a:r>
            <a:endParaRPr/>
          </a:p>
        </p:txBody>
      </p:sp>
      <p:sp>
        <p:nvSpPr>
          <p:cNvPr id="136" name="Google Shape;136;p8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graphicFrame>
        <p:nvGraphicFramePr>
          <p:cNvPr id="137" name="Google Shape;137;p8"/>
          <p:cNvGraphicFramePr/>
          <p:nvPr/>
        </p:nvGraphicFramePr>
        <p:xfrm>
          <a:off x="1066800" y="1547019"/>
          <a:ext cx="6096000" cy="2225100"/>
        </p:xfrm>
        <a:graphic>
          <a:graphicData uri="http://schemas.openxmlformats.org/drawingml/2006/table">
            <a:tbl>
              <a:tblPr firstRow="1" bandRow="1">
                <a:noFill/>
                <a:tableStyleId>{4B5EF69F-A455-4137-BF9A-33E9AF983661}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X5</a:t>
                      </a:r>
                      <a:endParaRPr sz="140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Лента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Магнит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R2</a:t>
                      </a:r>
                      <a:endParaRPr sz="140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0.147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0.761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0.720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</a:t>
                      </a:r>
                      <a:endParaRPr sz="140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0.601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11.139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8.983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Эффект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0.408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0.011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-0.005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P-значение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0.516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0.009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0.141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P-значение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0.49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0.013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0.05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8" name="Google Shape;138;p8"/>
          <p:cNvSpPr txBox="1"/>
          <p:nvPr/>
        </p:nvSpPr>
        <p:spPr>
          <a:xfrm>
            <a:off x="0" y="4835723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rgbClr val="59799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 табл. 4,737414128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2543233" y="53251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-RU"/>
              <a:t>Проверка гипотез</a:t>
            </a:r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ldNum" idx="12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sp>
        <p:nvSpPr>
          <p:cNvPr id="145" name="Google Shape;145;p9"/>
          <p:cNvSpPr txBox="1"/>
          <p:nvPr/>
        </p:nvSpPr>
        <p:spPr>
          <a:xfrm>
            <a:off x="110167" y="902042"/>
            <a:ext cx="4119981" cy="41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None/>
            </a:pPr>
            <a:r>
              <a:rPr lang="ru-RU" sz="1200" b="0" i="0" u="none" strike="noStrike" cap="none" dirty="0">
                <a:solidFill>
                  <a:srgbClr val="59799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Roboto Condensed"/>
              </a:rPr>
              <a:t>H0 </a:t>
            </a:r>
            <a:br>
              <a:rPr lang="ru-RU" sz="1200" b="0" i="0" u="none" strike="noStrike" cap="none" dirty="0">
                <a:solidFill>
                  <a:srgbClr val="59799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Roboto Condensed"/>
              </a:rPr>
            </a:br>
            <a:r>
              <a:rPr lang="ru-RU" sz="1200" b="0" i="0" u="none" strike="noStrike" cap="none" dirty="0">
                <a:solidFill>
                  <a:srgbClr val="59799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Roboto Condensed"/>
              </a:rPr>
              <a:t>Фиксированных эффекты = 0</a:t>
            </a:r>
            <a:endParaRPr sz="12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016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None/>
            </a:pPr>
            <a:endParaRPr sz="2000" b="0" i="0" u="none" strike="noStrike" cap="none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4256857" y="902042"/>
            <a:ext cx="4119981" cy="41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None/>
            </a:pPr>
            <a:r>
              <a:rPr lang="ru-RU" sz="1200" b="0" i="0" u="none" strike="noStrike" cap="none" dirty="0">
                <a:solidFill>
                  <a:srgbClr val="59799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Roboto Condensed"/>
              </a:rPr>
              <a:t>Условия Гаусса-Маркова</a:t>
            </a:r>
            <a:endParaRPr sz="12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1016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oboto Condensed"/>
              <a:buNone/>
            </a:pPr>
            <a:endParaRPr sz="2000" b="0" i="0" u="none" strike="noStrike" cap="none" dirty="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47" name="Google Shape;147;p9"/>
          <p:cNvGraphicFramePr/>
          <p:nvPr/>
        </p:nvGraphicFramePr>
        <p:xfrm>
          <a:off x="1160812" y="1882785"/>
          <a:ext cx="1219200" cy="2347025"/>
        </p:xfrm>
        <a:graphic>
          <a:graphicData uri="http://schemas.openxmlformats.org/drawingml/2006/table">
            <a:tbl>
              <a:tblPr>
                <a:noFill/>
                <a:tableStyleId>{4B5EF69F-A455-4137-BF9A-33E9AF983661}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RSS (Fixed eff)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RSS (pooled)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0,100724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4,137613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9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625" marR="7625" marT="76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625" marR="7625" marT="76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Fsample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521,0257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Fкрит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625" marR="7625" marT="76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4,667193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7625" marR="7625" marT="76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8" name="Google Shape;148;p9"/>
          <p:cNvGraphicFramePr/>
          <p:nvPr/>
        </p:nvGraphicFramePr>
        <p:xfrm>
          <a:off x="4230148" y="1627544"/>
          <a:ext cx="2086700" cy="2857525"/>
        </p:xfrm>
        <a:graphic>
          <a:graphicData uri="http://schemas.openxmlformats.org/drawingml/2006/table">
            <a:tbl>
              <a:tblPr>
                <a:noFill/>
                <a:tableStyleId>{4B5EF69F-A455-4137-BF9A-33E9AF983661}</a:tableStyleId>
              </a:tblPr>
              <a:tblGrid>
                <a:gridCol w="125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АКФ остатков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0,24   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АКФ ост и регр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    0,00   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АКФ ост и регр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   -     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M(ei)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0,00   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АКФ остатков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0,37   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АКФ ост и регр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    0,00   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АКФ ост и регр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0,00   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M(ei)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0,00   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АКФ остатков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0,51   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АКФ ост и регр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    0,00   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АКФ ост и регр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    0,00   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7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M(ei)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strike="noStrike" cap="none">
                          <a:solidFill>
                            <a:srgbClr val="59799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-    0,00   </a:t>
                      </a:r>
                      <a:endParaRPr sz="1000" b="0" i="0" u="none" strike="noStrike" cap="none">
                        <a:solidFill>
                          <a:srgbClr val="59799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3825" marR="3825" marT="38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E8EDF1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4D77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Экран (16:9)</PresentationFormat>
  <Paragraphs>146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Roboto Condensed</vt:lpstr>
      <vt:lpstr>Oswald</vt:lpstr>
      <vt:lpstr>Arial</vt:lpstr>
      <vt:lpstr>Wolsey template</vt:lpstr>
      <vt:lpstr>Прогнозирование выручки на основе переменных потока и запаса   Мамаджанов Азиз</vt:lpstr>
      <vt:lpstr>Презентация PowerPoint</vt:lpstr>
      <vt:lpstr>Основная идея</vt:lpstr>
      <vt:lpstr>Исходные данные</vt:lpstr>
      <vt:lpstr>Корреляционный анализ</vt:lpstr>
      <vt:lpstr>Корреляционный анализ</vt:lpstr>
      <vt:lpstr>Сквозная регрессия</vt:lpstr>
      <vt:lpstr>Частные регрессии</vt:lpstr>
      <vt:lpstr>Проверка гипотез</vt:lpstr>
      <vt:lpstr>Авторегрессия</vt:lpstr>
      <vt:lpstr>Презентация PowerPoint</vt:lpstr>
      <vt:lpstr>Прогнозирование выручки на основе переменных потока и запаса   Мамаджанов Азиз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Прогнозирование выручки на основе переменных потока и запаса  ПМ20-1 Мамаджанов Азиз</dc:title>
  <cp:lastModifiedBy>Азиз Мамаджанов</cp:lastModifiedBy>
  <cp:revision>2</cp:revision>
  <dcterms:modified xsi:type="dcterms:W3CDTF">2023-03-15T08:25:39Z</dcterms:modified>
</cp:coreProperties>
</file>