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9" r:id="rId2"/>
    <p:sldId id="321" r:id="rId3"/>
    <p:sldId id="322" r:id="rId4"/>
    <p:sldId id="33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58" d="100"/>
          <a:sy n="58" d="100"/>
        </p:scale>
        <p:origin x="-1494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BE8B0-784D-4D81-AC55-941B4D82D9F1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77387E-9C8E-4030-8C73-C5150C63D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4F00-6339-4BD5-BF7F-9E4DD9C716C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B01-ECD9-4CBC-AC30-87D0F595B35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40-48C5-4D94-8F3B-9AB93110E24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9A944-4603-4E7B-91B6-0E21D193596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BCA8-02E9-44A2-8E99-2E061FA53BF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48C47-D509-4D47-8442-F43B83A90C7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3536D-8C59-447D-BD7B-2DCAA63FA9FB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AD9-FA08-42AA-AB99-056923B4368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F4BC-45FF-4622-A68C-8A8FA3FB2EC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C365-B369-4676-AE5F-018CC166E09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719F-9BC7-4370-9C80-36DAAEB5C1C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352B-5747-440F-9D78-AD6524A78D7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8A59-1A59-4328-87C7-60F858264A5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F76-792E-4020-833D-71965BE8549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D95A-7A1C-4EDC-B3B0-A9B0D7AF7EC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132469-C2EB-4DE1-899A-8EFB8BCA398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9/23/2017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Basic steps in creating a </a:t>
            </a:r>
            <a:r>
              <a:rPr lang="en-US" sz="2000" dirty="0" err="1"/>
              <a:t>hashtable</a:t>
            </a:r>
            <a:r>
              <a:rPr lang="en-US" sz="2000" dirty="0"/>
              <a:t> data structure: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sz="2000" dirty="0" smtClean="0"/>
              <a:t>Devise </a:t>
            </a:r>
            <a:r>
              <a:rPr lang="en-US" sz="2000" dirty="0"/>
              <a:t>a way of converting keys to integers so that different keys are mapped to different integers. This is what Java's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function is for – must be overridden by every class (since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is a method of the Object class</a:t>
            </a:r>
            <a:r>
              <a:rPr lang="en-US" sz="2000" dirty="0" smtClean="0"/>
              <a:t>).</a:t>
            </a:r>
            <a:endParaRPr lang="en-US" sz="2000" dirty="0"/>
          </a:p>
          <a:p>
            <a:pPr marL="850392" lvl="1" indent="-457200">
              <a:buFont typeface="+mj-lt"/>
              <a:buAutoNum type="alphaLcPeriod"/>
            </a:pPr>
            <a:r>
              <a:rPr lang="en-US" sz="2000" dirty="0" smtClean="0"/>
              <a:t>Devise </a:t>
            </a:r>
            <a:r>
              <a:rPr lang="en-US" sz="2000" dirty="0"/>
              <a:t>a way of converting </a:t>
            </a:r>
            <a:r>
              <a:rPr lang="en-US" sz="2000" dirty="0" err="1"/>
              <a:t>hashcodes</a:t>
            </a:r>
            <a:r>
              <a:rPr lang="en-US" sz="2000" dirty="0"/>
              <a:t> to smaller integers (called </a:t>
            </a:r>
            <a:r>
              <a:rPr lang="en-US" sz="2000" i="1" dirty="0"/>
              <a:t>hash values</a:t>
            </a:r>
            <a:r>
              <a:rPr lang="en-US" sz="2000" dirty="0"/>
              <a:t>) that will be the indices of a smaller array, called the </a:t>
            </a:r>
            <a:r>
              <a:rPr lang="en-US" sz="2000" i="1" dirty="0"/>
              <a:t>table.</a:t>
            </a:r>
            <a:r>
              <a:rPr lang="en-US" sz="2000" dirty="0"/>
              <a:t> To do this, you usually need to decide on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000" dirty="0"/>
              <a:t>, which is the length of the array. A typical way (note: Java does it differently – see below) of making </a:t>
            </a:r>
            <a:r>
              <a:rPr lang="en-US" sz="2000" dirty="0" err="1"/>
              <a:t>hashvalue</a:t>
            </a:r>
            <a:r>
              <a:rPr lang="en-US" sz="2000" dirty="0"/>
              <a:t> from </a:t>
            </a:r>
            <a:r>
              <a:rPr lang="en-US" sz="2000" dirty="0" err="1"/>
              <a:t>hashcode</a:t>
            </a:r>
            <a:r>
              <a:rPr lang="en-US" sz="2000" dirty="0"/>
              <a:t> is by the formula</a:t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hashvalue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202010"/>
            <a:ext cx="6105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eriod" startAt="4"/>
              <a:tabLst>
                <a:tab pos="457200" algn="l"/>
              </a:tabLst>
            </a:pPr>
            <a:r>
              <a:rPr lang="en-US" sz="2800" dirty="0">
                <a:latin typeface="Times New Roman"/>
                <a:ea typeface="Times New Roman"/>
              </a:rPr>
              <a:t>When a </a:t>
            </a:r>
            <a:r>
              <a:rPr lang="en-US" sz="2400" dirty="0">
                <a:latin typeface="Courier New"/>
                <a:ea typeface="Times New Roman"/>
              </a:rPr>
              <a:t>get</a:t>
            </a:r>
            <a:r>
              <a:rPr lang="en-US" sz="2800" dirty="0">
                <a:latin typeface="Times New Roman"/>
                <a:ea typeface="Times New Roman"/>
              </a:rPr>
              <a:t> operation is called, passing in a key </a:t>
            </a:r>
            <a:r>
              <a:rPr lang="en-US" sz="2800" dirty="0">
                <a:latin typeface="Courier New"/>
                <a:ea typeface="Times New Roman"/>
              </a:rPr>
              <a:t>k</a:t>
            </a:r>
            <a:r>
              <a:rPr lang="en-US" sz="2800" dirty="0">
                <a:latin typeface="Times New Roman"/>
                <a:ea typeface="Times New Roman"/>
              </a:rPr>
              <a:t>, the </a:t>
            </a:r>
            <a:r>
              <a:rPr lang="en-US" sz="2800" dirty="0" err="1">
                <a:latin typeface="Times New Roman"/>
                <a:ea typeface="Times New Roman"/>
              </a:rPr>
              <a:t>hashcode</a:t>
            </a:r>
            <a:r>
              <a:rPr lang="en-US" sz="2800" dirty="0">
                <a:latin typeface="Times New Roman"/>
                <a:ea typeface="Times New Roman"/>
              </a:rPr>
              <a:t> and </a:t>
            </a:r>
            <a:r>
              <a:rPr lang="en-US" sz="2800" dirty="0" err="1">
                <a:latin typeface="Times New Roman"/>
                <a:ea typeface="Times New Roman"/>
              </a:rPr>
              <a:t>hashvalue</a:t>
            </a:r>
            <a:r>
              <a:rPr lang="en-US" sz="2800" dirty="0">
                <a:latin typeface="Times New Roman"/>
                <a:ea typeface="Times New Roman"/>
              </a:rPr>
              <a:t> of the key are computed to determine the slot </a:t>
            </a:r>
            <a:r>
              <a:rPr lang="en-US" sz="2800" dirty="0">
                <a:latin typeface="Courier New"/>
                <a:ea typeface="Times New Roman"/>
              </a:rPr>
              <a:t>h</a:t>
            </a:r>
            <a:r>
              <a:rPr lang="en-US" sz="2800" dirty="0">
                <a:latin typeface="Times New Roman"/>
                <a:ea typeface="Times New Roman"/>
              </a:rPr>
              <a:t>. Idea is that the value of the </a:t>
            </a:r>
            <a:r>
              <a:rPr lang="en-US" sz="2400" dirty="0">
                <a:latin typeface="Courier New"/>
                <a:ea typeface="Times New Roman"/>
              </a:rPr>
              <a:t>Entry </a:t>
            </a:r>
            <a:r>
              <a:rPr lang="en-US" sz="2800" dirty="0">
                <a:latin typeface="Times New Roman"/>
                <a:ea typeface="Times New Roman"/>
              </a:rPr>
              <a:t>in </a:t>
            </a:r>
            <a:r>
              <a:rPr lang="en-US" sz="2800" dirty="0">
                <a:latin typeface="Courier New"/>
                <a:ea typeface="Times New Roman"/>
              </a:rPr>
              <a:t>table[h] </a:t>
            </a:r>
            <a:r>
              <a:rPr lang="en-US" sz="2800" dirty="0">
                <a:latin typeface="Times New Roman"/>
                <a:ea typeface="Times New Roman"/>
              </a:rPr>
              <a:t>is returned. In practice, however, since a </a:t>
            </a:r>
            <a:r>
              <a:rPr lang="en-US" sz="2400" dirty="0" err="1">
                <a:latin typeface="Courier New"/>
                <a:ea typeface="Times New Roman"/>
              </a:rPr>
              <a:t>LinkedList</a:t>
            </a:r>
            <a:r>
              <a:rPr lang="en-US" sz="2800" dirty="0">
                <a:latin typeface="Times New Roman"/>
                <a:ea typeface="Times New Roman"/>
              </a:rPr>
              <a:t> is stored in </a:t>
            </a:r>
            <a:r>
              <a:rPr lang="en-US" sz="2800" dirty="0">
                <a:latin typeface="Courier New"/>
                <a:ea typeface="Times New Roman"/>
              </a:rPr>
              <a:t>table[h</a:t>
            </a:r>
            <a:r>
              <a:rPr lang="en-US" sz="2800" dirty="0">
                <a:latin typeface="Cambria"/>
                <a:ea typeface="Times New Roman"/>
                <a:cs typeface="Courier New"/>
              </a:rPr>
              <a:t>]  (rather than </a:t>
            </a:r>
            <a:r>
              <a:rPr lang="en-US" sz="2400" dirty="0">
                <a:latin typeface="Courier New"/>
                <a:ea typeface="Times New Roman"/>
              </a:rPr>
              <a:t>Entry </a:t>
            </a:r>
            <a:r>
              <a:rPr lang="en-US" sz="2400" dirty="0">
                <a:latin typeface="Times New Roman"/>
                <a:ea typeface="Times New Roman"/>
              </a:rPr>
              <a:t>objects)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>
                <a:latin typeface="Cambria"/>
                <a:ea typeface="Times New Roman"/>
                <a:cs typeface="Courier New"/>
              </a:rPr>
              <a:t>  this list is searched </a:t>
            </a:r>
            <a:r>
              <a:rPr lang="en-US" sz="2800" dirty="0">
                <a:latin typeface="Times New Roman"/>
                <a:ea typeface="Times New Roman"/>
              </a:rPr>
              <a:t>until the </a:t>
            </a:r>
            <a:r>
              <a:rPr lang="en-US" sz="2400" dirty="0">
                <a:latin typeface="Courier New"/>
                <a:ea typeface="Times New Roman"/>
              </a:rPr>
              <a:t>Entry </a:t>
            </a:r>
            <a:r>
              <a:rPr lang="en-US" sz="2800" dirty="0">
                <a:latin typeface="Times New Roman"/>
                <a:ea typeface="Times New Roman"/>
              </a:rPr>
              <a:t>with key </a:t>
            </a:r>
            <a:r>
              <a:rPr lang="en-US" sz="2800" dirty="0">
                <a:latin typeface="Courier New"/>
                <a:ea typeface="Times New Roman"/>
              </a:rPr>
              <a:t>k</a:t>
            </a:r>
            <a:r>
              <a:rPr lang="en-US" sz="2800" dirty="0">
                <a:latin typeface="Times New Roman"/>
                <a:ea typeface="Times New Roman"/>
              </a:rPr>
              <a:t> is found, and then the value </a:t>
            </a:r>
            <a:r>
              <a:rPr lang="en-US" sz="2800" dirty="0" err="1">
                <a:latin typeface="Courier New"/>
                <a:ea typeface="Times New Roman"/>
              </a:rPr>
              <a:t>val</a:t>
            </a:r>
            <a:r>
              <a:rPr lang="en-US" sz="2800" dirty="0">
                <a:latin typeface="Times New Roman"/>
                <a:ea typeface="Times New Roman"/>
              </a:rPr>
              <a:t> of that  </a:t>
            </a:r>
            <a:r>
              <a:rPr lang="en-US" sz="2400" dirty="0">
                <a:latin typeface="Courier New"/>
                <a:ea typeface="Times New Roman"/>
              </a:rPr>
              <a:t>Entry</a:t>
            </a:r>
            <a:r>
              <a:rPr lang="en-US" sz="2800" dirty="0">
                <a:latin typeface="Times New Roman"/>
                <a:ea typeface="Times New Roman"/>
              </a:rPr>
              <a:t> is </a:t>
            </a:r>
            <a:r>
              <a:rPr lang="en-US" sz="2800" dirty="0" smtClean="0">
                <a:latin typeface="Times New Roman"/>
                <a:ea typeface="Times New Roman"/>
              </a:rPr>
              <a:t>returned.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lphaLcPeriod" startAt="4"/>
              <a:tabLst>
                <a:tab pos="457200" algn="l"/>
              </a:tabLst>
            </a:pPr>
            <a:r>
              <a:rPr lang="en-US" sz="2800" b="1" dirty="0" smtClean="0">
                <a:latin typeface="Times New Roman"/>
                <a:ea typeface="Times New Roman"/>
              </a:rPr>
              <a:t>Example</a:t>
            </a:r>
            <a:r>
              <a:rPr lang="en-US" sz="2800" dirty="0">
                <a:latin typeface="Times New Roman"/>
                <a:ea typeface="Times New Roman"/>
              </a:rPr>
              <a:t>: Java provides a </a:t>
            </a:r>
            <a:r>
              <a:rPr lang="en-US" sz="2800" dirty="0" err="1">
                <a:latin typeface="Courier New"/>
                <a:ea typeface="Times New Roman"/>
              </a:rPr>
              <a:t>HashMap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latin typeface="Times New Roman"/>
                <a:ea typeface="Times New Roman"/>
              </a:rPr>
              <a:t>class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2600" dirty="0" err="1">
                <a:latin typeface="Courier New"/>
                <a:ea typeface="Times New Roman"/>
              </a:rPr>
              <a:t>HashMap</a:t>
            </a:r>
            <a:r>
              <a:rPr lang="en-US" sz="2600" dirty="0">
                <a:latin typeface="Courier New"/>
                <a:ea typeface="Times New Roman"/>
              </a:rPr>
              <a:t> h = new </a:t>
            </a:r>
            <a:r>
              <a:rPr lang="en-US" sz="2600" dirty="0" err="1">
                <a:latin typeface="Courier New"/>
                <a:ea typeface="Times New Roman"/>
              </a:rPr>
              <a:t>HashMap</a:t>
            </a:r>
            <a:r>
              <a:rPr lang="en-US" sz="2600" dirty="0">
                <a:latin typeface="Courier New"/>
                <a:ea typeface="Times New Roman"/>
              </a:rPr>
              <a:t>();</a:t>
            </a:r>
            <a:endParaRPr lang="en-US" sz="2600" dirty="0">
              <a:latin typeface="Times New Roman"/>
              <a:ea typeface="Times New Roman"/>
            </a:endParaRPr>
          </a:p>
          <a:p>
            <a:pPr marL="640080" lvl="2" indent="0">
              <a:spcBef>
                <a:spcPts val="0"/>
              </a:spcBef>
              <a:buNone/>
            </a:pPr>
            <a:r>
              <a:rPr lang="en-US" sz="2600" dirty="0" err="1">
                <a:latin typeface="Courier New"/>
                <a:ea typeface="Times New Roman"/>
              </a:rPr>
              <a:t>h.put</a:t>
            </a:r>
            <a:r>
              <a:rPr lang="en-US" sz="2600" dirty="0">
                <a:latin typeface="Courier New"/>
                <a:ea typeface="Times New Roman"/>
              </a:rPr>
              <a:t>(“14156”, record1);</a:t>
            </a:r>
            <a:endParaRPr lang="en-US" sz="2600" dirty="0">
              <a:latin typeface="Times New Roman"/>
              <a:ea typeface="Times New Roman"/>
            </a:endParaRPr>
          </a:p>
          <a:p>
            <a:pPr marL="640080" lvl="2" indent="0">
              <a:spcBef>
                <a:spcPts val="0"/>
              </a:spcBef>
              <a:buNone/>
            </a:pPr>
            <a:r>
              <a:rPr lang="en-US" sz="2600" dirty="0" err="1">
                <a:latin typeface="Courier New"/>
                <a:ea typeface="Times New Roman"/>
              </a:rPr>
              <a:t>h.put</a:t>
            </a:r>
            <a:r>
              <a:rPr lang="en-US" sz="2600" dirty="0">
                <a:latin typeface="Courier New"/>
                <a:ea typeface="Times New Roman"/>
              </a:rPr>
              <a:t>(“21415”, record2);</a:t>
            </a:r>
            <a:endParaRPr lang="en-US" sz="2600" dirty="0">
              <a:latin typeface="Times New Roman"/>
              <a:ea typeface="Times New Roman"/>
            </a:endParaRPr>
          </a:p>
          <a:p>
            <a:pPr marL="640080" lvl="2" indent="0">
              <a:buNone/>
            </a:pPr>
            <a:r>
              <a:rPr lang="en-US" sz="2600" dirty="0" err="1">
                <a:latin typeface="Courier New"/>
                <a:ea typeface="Times New Roman"/>
              </a:rPr>
              <a:t>h.get</a:t>
            </a:r>
            <a:r>
              <a:rPr lang="en-US" sz="2600" dirty="0">
                <a:latin typeface="Courier New"/>
                <a:ea typeface="Times New Roman"/>
              </a:rPr>
              <a:t>(“14156”);  //returns record1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Overriding the </a:t>
            </a:r>
            <a:r>
              <a:rPr lang="en-US" dirty="0" err="1">
                <a:solidFill>
                  <a:srgbClr val="0070C0"/>
                </a:solidFill>
              </a:rPr>
              <a:t>hashCode</a:t>
            </a:r>
            <a:r>
              <a:rPr lang="en-US" dirty="0">
                <a:solidFill>
                  <a:srgbClr val="0070C0"/>
                </a:solidFill>
              </a:rPr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70C0"/>
                </a:solidFill>
                <a:latin typeface="Times New Roman"/>
                <a:ea typeface="Times New Roman"/>
              </a:rPr>
              <a:t>Any 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implementation of the </a:t>
            </a:r>
            <a:r>
              <a:rPr lang="en-US" sz="2800" dirty="0" err="1">
                <a:solidFill>
                  <a:srgbClr val="0070C0"/>
                </a:solidFill>
                <a:latin typeface="Times New Roman"/>
                <a:ea typeface="Times New Roman"/>
              </a:rPr>
              <a:t>Hashtable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ADT in Java will make use of the </a:t>
            </a:r>
            <a:r>
              <a:rPr lang="en-US" sz="2300" dirty="0" err="1">
                <a:solidFill>
                  <a:srgbClr val="0070C0"/>
                </a:solidFill>
                <a:latin typeface="Courier New"/>
                <a:ea typeface="Times New Roman"/>
              </a:rPr>
              <a:t>hashCode</a:t>
            </a:r>
            <a:r>
              <a:rPr lang="en-US" sz="2300" dirty="0">
                <a:solidFill>
                  <a:srgbClr val="0070C0"/>
                </a:solidFill>
                <a:latin typeface="Courier New"/>
                <a:ea typeface="Times New Roman"/>
              </a:rPr>
              <a:t>()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function as the first step in producing a hash value (or table index) for an object that is being used as a key. </a:t>
            </a:r>
            <a:endParaRPr lang="en-US" sz="2800" dirty="0" smtClean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rgbClr val="0070C0"/>
                </a:solidFill>
                <a:latin typeface="Times New Roman"/>
                <a:ea typeface="Times New Roman"/>
              </a:rPr>
              <a:t>Default 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implementation of  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hashCode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()</a:t>
            </a:r>
            <a:r>
              <a:rPr lang="en-US" sz="4600" dirty="0">
                <a:solidFill>
                  <a:srgbClr val="0070C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provided in the Object class is not generally useful. </a:t>
            </a:r>
            <a:b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</a:b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/>
                <a:ea typeface="Times New Roman"/>
              </a:rPr>
              <a:t>Example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: We wish to use pairs (</a:t>
            </a:r>
            <a:r>
              <a:rPr lang="en-US" sz="2800" dirty="0" err="1">
                <a:solidFill>
                  <a:srgbClr val="0070C0"/>
                </a:solidFill>
                <a:latin typeface="Times New Roman"/>
                <a:ea typeface="Times New Roman"/>
              </a:rPr>
              <a:t>firstName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Times New Roman"/>
                <a:ea typeface="Times New Roman"/>
              </a:rPr>
              <a:t>lastName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) as keys for Person objects in a </a:t>
            </a:r>
            <a:r>
              <a:rPr lang="en-US" sz="2800" dirty="0" err="1">
                <a:solidFill>
                  <a:srgbClr val="0070C0"/>
                </a:solidFill>
                <a:latin typeface="Times New Roman"/>
                <a:ea typeface="Times New Roman"/>
              </a:rPr>
              <a:t>hashtable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. (See Demo)</a:t>
            </a:r>
          </a:p>
          <a:p>
            <a:pPr marL="293688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</a:b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Demo illustrates that default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hashCode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method is not useful. By default, it simply gives a numeric representation of the memory location of an object. If two 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Pair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objects, created at different times, are equal (using the 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equals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method), we would expect them to have the same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hashCodes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,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so that, after hashing, they are sent to the same table slot. But default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hashCode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method does not take into account the fields used by 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equals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method, so equal 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Pair</a:t>
            </a:r>
            <a:r>
              <a:rPr lang="en-US" sz="2800" dirty="0">
                <a:solidFill>
                  <a:srgbClr val="0070C0"/>
                </a:solidFill>
                <a:latin typeface="Times New Roman"/>
                <a:ea typeface="Times New Roman"/>
              </a:rPr>
              <a:t> objects may be assigned different slots in the table</a:t>
            </a:r>
            <a:r>
              <a:rPr lang="en-US" sz="2800" dirty="0" smtClean="0">
                <a:solidFill>
                  <a:srgbClr val="0070C0"/>
                </a:solidFill>
                <a:latin typeface="Times New Roman"/>
                <a:ea typeface="Times New Roman"/>
              </a:rPr>
              <a:t>.</a:t>
            </a:r>
          </a:p>
          <a:p>
            <a:pPr marL="293688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293688" marR="0" indent="-293688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70C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ea typeface="Times New Roman"/>
              </a:rPr>
              <a:t>Conclusion: </a:t>
            </a:r>
            <a:r>
              <a:rPr lang="en-US" sz="2800" i="1" dirty="0">
                <a:solidFill>
                  <a:srgbClr val="0070C0"/>
                </a:solidFill>
                <a:latin typeface="Times New Roman"/>
                <a:ea typeface="Times New Roman"/>
              </a:rPr>
              <a:t>Whenever 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equals</a:t>
            </a:r>
            <a:r>
              <a:rPr lang="en-US" sz="2800" i="1" dirty="0">
                <a:solidFill>
                  <a:srgbClr val="0070C0"/>
                </a:solidFill>
                <a:latin typeface="Times New Roman"/>
                <a:ea typeface="Times New Roman"/>
              </a:rPr>
              <a:t> is overridden in a class,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hashCode</a:t>
            </a:r>
            <a:r>
              <a:rPr lang="en-US" sz="2800" i="1" dirty="0">
                <a:solidFill>
                  <a:srgbClr val="0070C0"/>
                </a:solidFill>
                <a:latin typeface="Times New Roman"/>
                <a:ea typeface="Times New Roman"/>
              </a:rPr>
              <a:t> must </a:t>
            </a:r>
            <a:r>
              <a:rPr lang="en-US" sz="2800" i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   also </a:t>
            </a:r>
            <a:r>
              <a:rPr lang="en-US" sz="2800" i="1" dirty="0" err="1" smtClean="0">
                <a:solidFill>
                  <a:srgbClr val="0070C0"/>
                </a:solidFill>
                <a:latin typeface="Times New Roman"/>
                <a:ea typeface="Times New Roman"/>
              </a:rPr>
              <a:t>beoverridden</a:t>
            </a:r>
            <a:r>
              <a:rPr lang="en-US" sz="2800" i="1" dirty="0">
                <a:solidFill>
                  <a:srgbClr val="0070C0"/>
                </a:solidFill>
                <a:latin typeface="Times New Roman"/>
                <a:ea typeface="Times New Roman"/>
              </a:rPr>
              <a:t>.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j2se5.0 version is </a:t>
            </a:r>
            <a:r>
              <a:rPr lang="en-US" dirty="0" err="1"/>
              <a:t>parametrized</a:t>
            </a:r>
            <a:r>
              <a:rPr lang="en-US" dirty="0"/>
              <a:t>: 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/>
                <a:ea typeface="Times New Roman"/>
              </a:rPr>
              <a:t>	</a:t>
            </a:r>
            <a:r>
              <a:rPr lang="en-US" sz="2000" dirty="0" err="1" smtClean="0">
                <a:latin typeface="Courier New"/>
                <a:ea typeface="Times New Roman"/>
              </a:rPr>
              <a:t>HashMap</a:t>
            </a:r>
            <a:r>
              <a:rPr lang="en-US" sz="2000" dirty="0" smtClean="0">
                <a:latin typeface="Courier New"/>
                <a:ea typeface="Times New Roman"/>
              </a:rPr>
              <a:t>&lt;String</a:t>
            </a:r>
            <a:r>
              <a:rPr lang="en-US" sz="2000" dirty="0">
                <a:latin typeface="Courier New"/>
                <a:ea typeface="Times New Roman"/>
              </a:rPr>
              <a:t>, Employee&gt; map = 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marL="0" lvl="0"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	</a:t>
            </a:r>
            <a:r>
              <a:rPr lang="en-US" sz="2000" dirty="0" smtClean="0">
                <a:latin typeface="Times New Roman"/>
                <a:ea typeface="Times New Roman"/>
              </a:rPr>
              <a:t>	</a:t>
            </a:r>
            <a:r>
              <a:rPr lang="en-US" sz="2000" dirty="0" smtClean="0">
                <a:latin typeface="Courier New"/>
                <a:ea typeface="Times New Roman"/>
              </a:rPr>
              <a:t>new </a:t>
            </a:r>
            <a:r>
              <a:rPr lang="en-US" sz="2000" dirty="0" err="1" smtClean="0">
                <a:latin typeface="Courier New"/>
                <a:ea typeface="Times New Roman"/>
              </a:rPr>
              <a:t>HashMap</a:t>
            </a:r>
            <a:r>
              <a:rPr lang="en-US" sz="2000" dirty="0" smtClean="0">
                <a:latin typeface="Courier New"/>
                <a:ea typeface="Times New Roman"/>
              </a:rPr>
              <a:t>&lt;</a:t>
            </a:r>
            <a:r>
              <a:rPr lang="en-US" sz="2000" dirty="0" err="1" smtClean="0">
                <a:latin typeface="Courier New"/>
                <a:ea typeface="Times New Roman"/>
              </a:rPr>
              <a:t>String,Employee</a:t>
            </a:r>
            <a:r>
              <a:rPr lang="en-US" sz="2000" dirty="0" smtClean="0">
                <a:latin typeface="Courier New"/>
                <a:ea typeface="Times New Roman"/>
              </a:rPr>
              <a:t>&gt;();</a:t>
            </a:r>
          </a:p>
          <a:p>
            <a:pPr marL="0" lvl="0" indent="0">
              <a:buNone/>
            </a:pPr>
            <a:r>
              <a:rPr lang="en-US" sz="2000" dirty="0">
                <a:latin typeface="Courier New"/>
                <a:ea typeface="Times New Roman"/>
              </a:rPr>
              <a:t>	</a:t>
            </a:r>
            <a:r>
              <a:rPr lang="en-US" sz="2000" dirty="0" err="1" smtClean="0">
                <a:latin typeface="Courier New"/>
                <a:ea typeface="Times New Roman"/>
              </a:rPr>
              <a:t>map.put</a:t>
            </a:r>
            <a:r>
              <a:rPr lang="en-US" sz="2000" dirty="0">
                <a:latin typeface="Courier New"/>
                <a:ea typeface="Times New Roman"/>
              </a:rPr>
              <a:t>("Bob", new Employee("Bob", 40000, </a:t>
            </a:r>
            <a:r>
              <a:rPr lang="en-US" sz="2000" dirty="0" smtClean="0">
                <a:latin typeface="Courier New"/>
                <a:ea typeface="Times New Roman"/>
              </a:rPr>
              <a:t>			1996</a:t>
            </a:r>
            <a:r>
              <a:rPr lang="en-US" sz="2000" dirty="0">
                <a:latin typeface="Courier New"/>
                <a:ea typeface="Times New Roman"/>
              </a:rPr>
              <a:t>, 10, 2</a:t>
            </a:r>
            <a:r>
              <a:rPr lang="en-US" sz="2000" dirty="0" smtClean="0">
                <a:latin typeface="Courier New"/>
                <a:ea typeface="Times New Roman"/>
              </a:rPr>
              <a:t>));</a:t>
            </a:r>
          </a:p>
          <a:p>
            <a:pPr marL="0" lvl="0" indent="0">
              <a:buNone/>
            </a:pPr>
            <a:r>
              <a:rPr lang="en-US" sz="2000" dirty="0">
                <a:latin typeface="Courier New"/>
                <a:ea typeface="Times New Roman"/>
              </a:rPr>
              <a:t>	</a:t>
            </a:r>
            <a:r>
              <a:rPr lang="en-US" sz="2000" dirty="0" smtClean="0">
                <a:latin typeface="Courier New"/>
                <a:ea typeface="Times New Roman"/>
              </a:rPr>
              <a:t>//</a:t>
            </a:r>
            <a:r>
              <a:rPr lang="en-US" sz="2000" dirty="0">
                <a:latin typeface="Courier New"/>
                <a:ea typeface="Times New Roman"/>
              </a:rPr>
              <a:t>no </a:t>
            </a:r>
            <a:r>
              <a:rPr lang="en-US" sz="2000" dirty="0" err="1">
                <a:latin typeface="Courier New"/>
                <a:ea typeface="Times New Roman"/>
              </a:rPr>
              <a:t>downcasting</a:t>
            </a:r>
            <a:r>
              <a:rPr lang="en-US" sz="2000" dirty="0">
                <a:latin typeface="Courier New"/>
                <a:ea typeface="Times New Roman"/>
              </a:rPr>
              <a:t> required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ourier New"/>
                <a:ea typeface="Times New Roman"/>
              </a:rPr>
              <a:t>	Employee </a:t>
            </a:r>
            <a:r>
              <a:rPr lang="en-US" sz="2000" dirty="0" err="1">
                <a:latin typeface="Courier New"/>
                <a:ea typeface="Times New Roman"/>
              </a:rPr>
              <a:t>emp</a:t>
            </a:r>
            <a:r>
              <a:rPr lang="en-US" sz="2000" dirty="0">
                <a:latin typeface="Courier New"/>
                <a:ea typeface="Times New Roman"/>
              </a:rPr>
              <a:t> = </a:t>
            </a:r>
            <a:r>
              <a:rPr lang="en-US" sz="2000" dirty="0" err="1">
                <a:latin typeface="Courier New"/>
                <a:ea typeface="Times New Roman"/>
              </a:rPr>
              <a:t>map.get</a:t>
            </a:r>
            <a:r>
              <a:rPr lang="en-US" sz="2000" dirty="0">
                <a:latin typeface="Courier New"/>
                <a:ea typeface="Times New Roman"/>
              </a:rPr>
              <a:t>("Bob");  </a:t>
            </a:r>
            <a:endParaRPr lang="en-US" sz="2000" dirty="0" smtClean="0">
              <a:latin typeface="Courier New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Times New Roman"/>
              </a:rPr>
              <a:t>	</a:t>
            </a:r>
            <a:endParaRPr lang="en-US" sz="2000" dirty="0">
              <a:latin typeface="Times New Roman"/>
              <a:ea typeface="Times New Roman"/>
            </a:endParaRP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314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PowerPoint Presentation</vt:lpstr>
      <vt:lpstr>PowerPoint Presentation</vt:lpstr>
      <vt:lpstr>Overriding the hashCode() Method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mzijlstra</dc:creator>
  <cp:lastModifiedBy>joe lerman</cp:lastModifiedBy>
  <cp:revision>117</cp:revision>
  <cp:lastPrinted>2015-03-18T00:32:57Z</cp:lastPrinted>
  <dcterms:created xsi:type="dcterms:W3CDTF">2011-11-16T01:11:25Z</dcterms:created>
  <dcterms:modified xsi:type="dcterms:W3CDTF">2017-09-23T19:58:19Z</dcterms:modified>
</cp:coreProperties>
</file>