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19" r:id="rId2"/>
    <p:sldId id="320" r:id="rId3"/>
    <p:sldId id="321" r:id="rId4"/>
    <p:sldId id="322" r:id="rId5"/>
    <p:sldId id="323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9" r:id="rId14"/>
    <p:sldId id="340" r:id="rId15"/>
    <p:sldId id="342" r:id="rId16"/>
    <p:sldId id="343" r:id="rId17"/>
    <p:sldId id="347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5" autoAdjust="0"/>
  </p:normalViewPr>
  <p:slideViewPr>
    <p:cSldViewPr>
      <p:cViewPr>
        <p:scale>
          <a:sx n="58" d="100"/>
          <a:sy n="58" d="100"/>
        </p:scale>
        <p:origin x="-1716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5BE8B0-784D-4D81-AC55-941B4D82D9F1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77387E-9C8E-4030-8C73-C5150C63D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4F00-6339-4BD5-BF7F-9E4DD9C716C8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FB01-ECD9-4CBC-AC30-87D0F595B35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0740-48C5-4D94-8F3B-9AB93110E24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9A944-4603-4E7B-91B6-0E21D193596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BCA8-02E9-44A2-8E99-2E061FA53BF6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48C47-D509-4D47-8442-F43B83A90C7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3536D-8C59-447D-BD7B-2DCAA63FA9FB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5AD9-FA08-42AA-AB99-056923B43680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F4BC-45FF-4622-A68C-8A8FA3FB2EC4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C365-B369-4676-AE5F-018CC166E09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719F-9BC7-4370-9C80-36DAAEB5C1C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352B-5747-440F-9D78-AD6524A78D7D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8A59-1A59-4328-87C7-60F858264A5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F76-792E-4020-833D-71965BE8549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D95A-7A1C-4EDC-B3B0-A9B0D7AF7EC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132469-C2EB-4DE1-899A-8EFB8BCA398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8/29/2020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763000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Array Operations Can Be Included in 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An Array List's Set of </a:t>
            </a:r>
            <a:r>
              <a:rPr lang="en-US" sz="4000" dirty="0" smtClean="0">
                <a:solidFill>
                  <a:srgbClr val="0070C0"/>
                </a:solidFill>
              </a:rPr>
              <a:t>Methods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800" dirty="0">
                <a:solidFill>
                  <a:srgbClr val="0070C0"/>
                </a:solidFill>
              </a:rPr>
              <a:t>We consider two operations: </a:t>
            </a:r>
            <a:r>
              <a:rPr lang="en-US" sz="2800" i="1" dirty="0">
                <a:solidFill>
                  <a:srgbClr val="0070C0"/>
                </a:solidFill>
              </a:rPr>
              <a:t>sorting</a:t>
            </a:r>
            <a:r>
              <a:rPr lang="en-US" sz="2800" dirty="0">
                <a:solidFill>
                  <a:srgbClr val="0070C0"/>
                </a:solidFill>
              </a:rPr>
              <a:t> and </a:t>
            </a:r>
            <a:r>
              <a:rPr lang="en-US" sz="2800" i="1" dirty="0">
                <a:solidFill>
                  <a:srgbClr val="0070C0"/>
                </a:solidFill>
              </a:rPr>
              <a:t>searching a sorted array</a:t>
            </a: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  <a:p>
            <a:pPr lvl="0"/>
            <a:r>
              <a:rPr lang="en-US" sz="2800" dirty="0">
                <a:solidFill>
                  <a:srgbClr val="0070C0"/>
                </a:solidFill>
              </a:rPr>
              <a:t>There are many sorting algorithms; Java provides a sorting routine as part of its API. We will consider a simple one for illustration.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  <a:p>
            <a:pPr lvl="0"/>
            <a:r>
              <a:rPr lang="en-US" sz="2800" i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MinSort</a:t>
            </a:r>
            <a:r>
              <a:rPr lang="en-US" sz="2800" dirty="0">
                <a:solidFill>
                  <a:srgbClr val="0070C0"/>
                </a:solidFill>
              </a:rPr>
              <a:t> uses the following approach to perform sorting an array A of integers.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Start by creating a new array B that will hold the final sorted values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Find the minimum value in A, remove it from A, and place it in position 0 in B.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Place the minimum value of the remaining elements of A in position 1 in array B.</a:t>
            </a:r>
            <a:endParaRPr lang="en-US" sz="2800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Continue placing the minimum value of the remaining elements of A in the next available position in B until A is empty.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/>
                <a:ea typeface="Times New Roman"/>
              </a:rPr>
              <a:t>Example</a:t>
            </a:r>
            <a:r>
              <a:rPr lang="en-US" sz="3200" dirty="0">
                <a:solidFill>
                  <a:srgbClr val="0070C0"/>
                </a:solidFill>
                <a:latin typeface="Times New Roman"/>
                <a:ea typeface="Times New Roman"/>
              </a:rPr>
              <a:t>: </a:t>
            </a:r>
            <a:r>
              <a:rPr lang="en-US" sz="3200" dirty="0" err="1">
                <a:solidFill>
                  <a:srgbClr val="0070C0"/>
                </a:solidFill>
                <a:latin typeface="Times New Roman"/>
                <a:ea typeface="Times New Roman"/>
              </a:rPr>
              <a:t>MyObjectList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Times New Roman"/>
                <a:ea typeface="Times New Roman"/>
              </a:rPr>
              <a:t> </a:t>
            </a: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public class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MyObjectList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private final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INITIAL_LENGTH = 4;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private Object[]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objArray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; 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private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size;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public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MyObjectList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objArray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= new Object[INITIAL_LENGTH];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size = 0;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public void add(Object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){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if(size ==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objArray.length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) resize();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objArray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[size++] = s;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. . .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0070C0"/>
              </a:solidFill>
              <a:effectLst/>
              <a:latin typeface="Courier New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//USAGE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MyObjectList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 list = new </a:t>
            </a: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MyObjectList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list.add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(“Bob”);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list.add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(“Sally”);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String name = (String)</a:t>
            </a:r>
            <a:r>
              <a:rPr lang="en-US" sz="3200" dirty="0" err="1">
                <a:solidFill>
                  <a:srgbClr val="0070C0"/>
                </a:solidFill>
                <a:latin typeface="Courier New"/>
                <a:ea typeface="Times New Roman"/>
              </a:rPr>
              <a:t>list.get</a:t>
            </a:r>
            <a:r>
              <a:rPr lang="en-US" sz="3200" dirty="0">
                <a:solidFill>
                  <a:srgbClr val="0070C0"/>
                </a:solidFill>
                <a:latin typeface="Courier New"/>
                <a:ea typeface="Times New Roman"/>
              </a:rPr>
              <a:t>(1);</a:t>
            </a:r>
            <a:endParaRPr lang="en-US" sz="3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18288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marL="365760" lvl="1" indent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70C0"/>
                </a:solidFill>
                <a:latin typeface="Times New Roman"/>
                <a:ea typeface="Times New Roman"/>
              </a:rPr>
              <a:t>Example</a:t>
            </a:r>
            <a:r>
              <a:rPr lang="en-US" sz="3000" dirty="0">
                <a:solidFill>
                  <a:srgbClr val="0070C0"/>
                </a:solidFill>
                <a:latin typeface="Times New Roman"/>
                <a:ea typeface="Times New Roman"/>
              </a:rPr>
              <a:t>: </a:t>
            </a:r>
            <a:r>
              <a:rPr lang="en-US" sz="3000" dirty="0" err="1">
                <a:solidFill>
                  <a:srgbClr val="0070C0"/>
                </a:solidFill>
                <a:latin typeface="Times New Roman"/>
                <a:ea typeface="Times New Roman"/>
              </a:rPr>
              <a:t>MyObjectLinkedList</a:t>
            </a:r>
            <a:r>
              <a:rPr lang="en-US" sz="3000" dirty="0">
                <a:solidFill>
                  <a:srgbClr val="0070C0"/>
                </a:solidFill>
                <a:latin typeface="Times New Roman"/>
                <a:ea typeface="Times New Roman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Times New Roman"/>
                <a:ea typeface="Times New Roman"/>
              </a:rPr>
            </a:b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public class 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MyObjectLinkedList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Node header;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MyObjectLinkedList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(){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header = new Node(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null,null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, null);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public void add(Object item){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Node n = new Node(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header.next,header,item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);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if(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!= null){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header.next.previous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n;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}		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n;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 	. . .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class Node 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Object value;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Node next;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Node previous;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Node(Node next, Node previous, Object value){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this.next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next;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this.previous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previous;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this.value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value;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}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b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</a:b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3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//USAGE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MyObjectLinkedList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 list = new </a:t>
            </a: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MyObjectLinkedList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list.add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(“Bob”);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list.add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(“Sally”);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String name = (String)</a:t>
            </a:r>
            <a:r>
              <a:rPr lang="en-US" sz="2000" dirty="0" err="1">
                <a:solidFill>
                  <a:srgbClr val="0070C0"/>
                </a:solidFill>
                <a:latin typeface="Courier New"/>
                <a:ea typeface="Times New Roman"/>
              </a:rPr>
              <a:t>list.get</a:t>
            </a:r>
            <a:r>
              <a:rPr lang="en-US" sz="2000" dirty="0">
                <a:solidFill>
                  <a:srgbClr val="0070C0"/>
                </a:solidFill>
                <a:latin typeface="Courier New"/>
                <a:ea typeface="Times New Roman"/>
              </a:rPr>
              <a:t>(1);</a:t>
            </a:r>
            <a:endParaRPr lang="en-US" sz="28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365760" lvl="1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477000"/>
          </a:xfrm>
        </p:spPr>
        <p:txBody>
          <a:bodyPr>
            <a:normAutofit fontScale="55000" lnSpcReduction="20000"/>
          </a:bodyPr>
          <a:lstStyle/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class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implements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Iterable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  	//. .  . .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public Iterator iterator()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return new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private 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class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MyIterator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implements Iterator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private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position;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  <a:latin typeface="Courier New"/>
                <a:ea typeface="Times New Roman"/>
              </a:rPr>
              <a:t>MyIterator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position = 0;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    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    public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boolean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hasNext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return (position &lt; size</a:t>
            </a: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);</a:t>
            </a:r>
            <a:endParaRPr lang="en-US" sz="3200" dirty="0" smtClean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     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  public Object next() throws </a:t>
            </a:r>
            <a:r>
              <a:rPr lang="en-US" sz="2700" dirty="0" err="1">
                <a:solidFill>
                  <a:srgbClr val="0070C0"/>
                </a:solidFill>
                <a:latin typeface="Courier New"/>
                <a:ea typeface="Times New Roman"/>
              </a:rPr>
              <a:t>IndexOutOfBoundsException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 {</a:t>
            </a:r>
          </a:p>
          <a:p>
            <a:pPr marL="11430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smtClean="0">
                <a:solidFill>
                  <a:srgbClr val="0070C0"/>
                </a:solidFill>
                <a:latin typeface="Courier New"/>
                <a:ea typeface="Times New Roman"/>
              </a:rPr>
              <a:t>	if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(!</a:t>
            </a:r>
            <a:r>
              <a:rPr lang="en-US" sz="2700" dirty="0" err="1">
                <a:solidFill>
                  <a:srgbClr val="0070C0"/>
                </a:solidFill>
                <a:latin typeface="Courier New"/>
                <a:ea typeface="Times New Roman"/>
              </a:rPr>
              <a:t>hasNext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()) throw new </a:t>
            </a:r>
            <a:r>
              <a:rPr lang="en-US" sz="2700" dirty="0" err="1">
                <a:solidFill>
                  <a:srgbClr val="0070C0"/>
                </a:solidFill>
                <a:latin typeface="Courier New"/>
                <a:ea typeface="Times New Roman"/>
              </a:rPr>
              <a:t>IndexOutOfBoundsException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			return </a:t>
            </a:r>
            <a:r>
              <a:rPr lang="en-US" sz="2700" dirty="0" err="1">
                <a:solidFill>
                  <a:srgbClr val="0070C0"/>
                </a:solidFill>
                <a:latin typeface="Courier New"/>
                <a:ea typeface="Times New Roman"/>
              </a:rPr>
              <a:t>strArray</a:t>
            </a:r>
            <a:r>
              <a:rPr lang="en-US" sz="2700" dirty="0">
                <a:solidFill>
                  <a:srgbClr val="0070C0"/>
                </a:solidFill>
                <a:latin typeface="Courier New"/>
                <a:ea typeface="Times New Roman"/>
              </a:rPr>
              <a:t>[position++];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public void reset()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	position = 0;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/** optional -- not necessary to implement */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public void remove() 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	// not implemented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public static void main(String[] 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args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){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 l = new 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("Bob");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("Steve");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("Susan");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("Mark");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("Dave");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Iterator 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l.iterator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while(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iterator.hasNext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()){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System.out.println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(</a:t>
            </a:r>
            <a:r>
              <a:rPr lang="en-US" sz="1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iterator.next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ea typeface="Times New Roman"/>
              </a:rPr>
              <a:t>());</a:t>
            </a:r>
            <a:endParaRPr lang="en-US" sz="2000" dirty="0" smtClean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lvl="0" indent="0">
              <a:spcBef>
                <a:spcPts val="0"/>
              </a:spcBef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  <a:endParaRPr lang="en-US" sz="20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0" lvl="0" indent="0">
              <a:buClr>
                <a:srgbClr val="0BD0D9"/>
              </a:buClr>
              <a:buNone/>
            </a:pPr>
            <a:r>
              <a:rPr lang="en-US" sz="1800" dirty="0">
                <a:solidFill>
                  <a:srgbClr val="0070C0"/>
                </a:solidFill>
                <a:latin typeface="Cambria"/>
                <a:ea typeface="Times New Roman"/>
                <a:cs typeface="Courier New"/>
              </a:rPr>
              <a:t>See Demo –</a:t>
            </a:r>
            <a:r>
              <a:rPr lang="en-US" sz="1800" dirty="0">
                <a:solidFill>
                  <a:srgbClr val="0070C0"/>
                </a:solidFill>
                <a:latin typeface="Courier New"/>
                <a:ea typeface="Times New Roman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ea typeface="Times New Roman"/>
              </a:rPr>
              <a:t>lesson8.demo.MyStringList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When creating your own type of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solidFill>
                  <a:srgbClr val="0070C0"/>
                </a:solidFill>
              </a:rPr>
              <a:t>, instead of implementing all the methods in the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solidFill>
                  <a:srgbClr val="0070C0"/>
                </a:solidFill>
              </a:rPr>
              <a:t> interface, you can use default implementations provided by the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AbstractList</a:t>
            </a:r>
            <a:r>
              <a:rPr lang="en-US" dirty="0">
                <a:solidFill>
                  <a:srgbClr val="0070C0"/>
                </a:solidFill>
              </a:rPr>
              <a:t> class. This class requires only that you provide your own implementation of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get(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i)</a:t>
            </a:r>
            <a:r>
              <a:rPr lang="en-US" dirty="0">
                <a:solidFill>
                  <a:srgbClr val="0070C0"/>
                </a:solidFill>
              </a:rPr>
              <a:t>. Other common methods (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add, remove, set</a:t>
            </a:r>
            <a:r>
              <a:rPr lang="en-US" dirty="0">
                <a:solidFill>
                  <a:srgbClr val="0070C0"/>
                </a:solidFill>
              </a:rPr>
              <a:t>) usually need to be overridden (by default they throw an </a:t>
            </a: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UnsupportedOperationException</a:t>
            </a:r>
            <a:r>
              <a:rPr lang="en-US" dirty="0">
                <a:solidFill>
                  <a:srgbClr val="0070C0"/>
                </a:solidFill>
              </a:rPr>
              <a:t>).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 big advantage to using </a:t>
            </a: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AbstractList</a:t>
            </a:r>
            <a:r>
              <a:rPr lang="en-US" dirty="0">
                <a:solidFill>
                  <a:srgbClr val="0070C0"/>
                </a:solidFill>
              </a:rPr>
              <a:t> as a superclass for your list implementations is that it provides a default implementation of 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8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//declare your list to extend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AbstractList</a:t>
            </a:r>
            <a:endParaRPr lang="en-US" sz="2900" dirty="0">
              <a:solidFill>
                <a:srgbClr val="0070C0"/>
              </a:solidFill>
              <a:latin typeface="Courier New"/>
              <a:ea typeface="Times New Roman"/>
            </a:endParaRPr>
          </a:p>
          <a:p>
            <a:pPr marL="228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public class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 extends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AbstractList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 { ...  }</a:t>
            </a:r>
          </a:p>
          <a:p>
            <a:pPr marL="228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 </a:t>
            </a:r>
          </a:p>
          <a:p>
            <a:pPr marL="228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public class Test {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	public static void main(String[]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args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){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 l = new 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MyStringList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("Bob");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9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900" dirty="0">
                <a:solidFill>
                  <a:srgbClr val="0070C0"/>
                </a:solidFill>
                <a:latin typeface="Courier New"/>
                <a:ea typeface="Times New Roman"/>
              </a:rPr>
              <a:t>("Steve");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("Susan");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("Mark");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l.add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("Dave");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//uses the implementation in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AbstractList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Iterator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 = 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l.iterator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while(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iterator.hasNext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()){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System.out.println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</a:t>
            </a:r>
            <a:r>
              <a:rPr lang="en-US" sz="2800" dirty="0" err="1">
                <a:solidFill>
                  <a:srgbClr val="0070C0"/>
                </a:solidFill>
                <a:latin typeface="Courier New"/>
                <a:ea typeface="Times New Roman"/>
              </a:rPr>
              <a:t>iterator.next</a:t>
            </a: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());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0070C0"/>
                </a:solidFill>
                <a:latin typeface="Courier New"/>
                <a:ea typeface="Times New Roman"/>
              </a:rPr>
              <a:t> }</a:t>
            </a:r>
            <a:endParaRPr lang="en-US" sz="32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urier New"/>
                <a:ea typeface="Times New Roman"/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From j2se5.0 on, Lists include a generic parameter. Here are declarations from the Java library</a:t>
            </a:r>
            <a:r>
              <a:rPr lang="en-US" sz="3200" dirty="0" smtClean="0"/>
              <a:t>: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Courier New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class </a:t>
            </a:r>
            <a:r>
              <a:rPr lang="en-US" sz="2800" dirty="0" err="1">
                <a:latin typeface="Courier New"/>
                <a:ea typeface="Times New Roman"/>
              </a:rPr>
              <a:t>ArrayList</a:t>
            </a:r>
            <a:r>
              <a:rPr lang="en-US" sz="2800" dirty="0">
                <a:latin typeface="Courier New"/>
                <a:ea typeface="Times New Roman"/>
              </a:rPr>
              <a:t>&lt;E&gt; implements List&lt;E&gt;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</a:t>
            </a:r>
            <a:r>
              <a:rPr lang="en-US" sz="2800" dirty="0" err="1">
                <a:latin typeface="Courier New"/>
                <a:ea typeface="Times New Roman"/>
              </a:rPr>
              <a:t>ArrayList</a:t>
            </a:r>
            <a:r>
              <a:rPr lang="en-US" sz="2800" dirty="0">
                <a:latin typeface="Courier New"/>
                <a:ea typeface="Times New Roman"/>
              </a:rPr>
              <a:t>&lt;E&gt;()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…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}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}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 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class </a:t>
            </a:r>
            <a:r>
              <a:rPr lang="en-US" sz="2800" dirty="0" err="1">
                <a:latin typeface="Courier New"/>
                <a:ea typeface="Times New Roman"/>
              </a:rPr>
              <a:t>LinkedList</a:t>
            </a:r>
            <a:r>
              <a:rPr lang="en-US" sz="2800" dirty="0">
                <a:latin typeface="Courier New"/>
                <a:ea typeface="Times New Roman"/>
              </a:rPr>
              <a:t>&lt;E&gt; implements List&lt;E&gt;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</a:t>
            </a:r>
            <a:r>
              <a:rPr lang="en-US" sz="2800" dirty="0" err="1">
                <a:latin typeface="Courier New"/>
                <a:ea typeface="Times New Roman"/>
              </a:rPr>
              <a:t>LinkedList</a:t>
            </a:r>
            <a:r>
              <a:rPr lang="en-US" sz="2800" dirty="0">
                <a:latin typeface="Courier New"/>
                <a:ea typeface="Times New Roman"/>
              </a:rPr>
              <a:t>&lt;E&gt;()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…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}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}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interface List&lt;E&gt; {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void </a:t>
            </a:r>
            <a:r>
              <a:rPr lang="en-US" sz="2800" dirty="0">
                <a:latin typeface="Courier New"/>
                <a:ea typeface="Times New Roman"/>
              </a:rPr>
              <a:t>add(E </a:t>
            </a:r>
            <a:r>
              <a:rPr lang="en-US" sz="2800" dirty="0" err="1">
                <a:latin typeface="Courier New"/>
                <a:ea typeface="Times New Roman"/>
              </a:rPr>
              <a:t>ob</a:t>
            </a:r>
            <a:r>
              <a:rPr lang="en-US" sz="2800" dirty="0">
                <a:latin typeface="Courier New"/>
                <a:ea typeface="Times New Roman"/>
              </a:rPr>
              <a:t>);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E </a:t>
            </a:r>
            <a:r>
              <a:rPr lang="en-US" sz="2800" dirty="0">
                <a:latin typeface="Courier New"/>
                <a:ea typeface="Times New Roman"/>
              </a:rPr>
              <a:t>get(</a:t>
            </a:r>
            <a:r>
              <a:rPr lang="en-US" sz="2800" dirty="0" err="1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 </a:t>
            </a:r>
            <a:r>
              <a:rPr lang="en-US" sz="2800" dirty="0" err="1">
                <a:latin typeface="Courier New"/>
                <a:ea typeface="Times New Roman"/>
              </a:rPr>
              <a:t>pos</a:t>
            </a:r>
            <a:r>
              <a:rPr lang="en-US" sz="2800" dirty="0">
                <a:latin typeface="Courier New"/>
                <a:ea typeface="Times New Roman"/>
              </a:rPr>
              <a:t>);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</a:t>
            </a:r>
            <a:r>
              <a:rPr lang="en-US" sz="2800" dirty="0" err="1" smtClean="0">
                <a:latin typeface="Courier New"/>
                <a:ea typeface="Times New Roman"/>
              </a:rPr>
              <a:t>boolean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>
                <a:latin typeface="Courier New"/>
                <a:ea typeface="Times New Roman"/>
              </a:rPr>
              <a:t>remove(E </a:t>
            </a:r>
            <a:r>
              <a:rPr lang="en-US" sz="2800" dirty="0" err="1">
                <a:latin typeface="Courier New"/>
                <a:ea typeface="Times New Roman"/>
              </a:rPr>
              <a:t>ob</a:t>
            </a:r>
            <a:r>
              <a:rPr lang="en-US" sz="2800" dirty="0">
                <a:latin typeface="Courier New"/>
                <a:ea typeface="Times New Roman"/>
              </a:rPr>
              <a:t>);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</a:t>
            </a:r>
            <a:r>
              <a:rPr lang="en-US" sz="2800" dirty="0" err="1" smtClean="0">
                <a:latin typeface="Courier New"/>
                <a:ea typeface="Times New Roman"/>
              </a:rPr>
              <a:t>int</a:t>
            </a:r>
            <a:r>
              <a:rPr lang="en-US" sz="2800" dirty="0" smtClean="0">
                <a:latin typeface="Courier New"/>
                <a:ea typeface="Times New Roman"/>
              </a:rPr>
              <a:t> </a:t>
            </a:r>
            <a:r>
              <a:rPr lang="en-US" sz="2800" dirty="0">
                <a:latin typeface="Courier New"/>
                <a:ea typeface="Times New Roman"/>
              </a:rPr>
              <a:t>size();</a:t>
            </a:r>
            <a:br>
              <a:rPr lang="en-US" sz="2800" dirty="0">
                <a:latin typeface="Courier New"/>
                <a:ea typeface="Times New Roman"/>
              </a:rPr>
            </a:br>
            <a:r>
              <a:rPr lang="en-US" sz="2800" dirty="0">
                <a:latin typeface="Courier New"/>
                <a:ea typeface="Times New Roman"/>
              </a:rPr>
              <a:t/>
            </a:r>
            <a:br>
              <a:rPr lang="en-US" sz="2800" dirty="0">
                <a:latin typeface="Courier New"/>
                <a:ea typeface="Times New Roman"/>
              </a:rPr>
            </a:br>
            <a:r>
              <a:rPr lang="en-US" sz="2800" dirty="0">
                <a:latin typeface="Courier New"/>
                <a:ea typeface="Times New Roman"/>
              </a:rPr>
              <a:t>	. . .</a:t>
            </a:r>
            <a:endParaRPr lang="en-US" sz="32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</a:rPr>
              <a:t> </a:t>
            </a: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This 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sz="3200" i="1" dirty="0"/>
              <a:t>In-Place </a:t>
            </a:r>
            <a:r>
              <a:rPr lang="en-US" sz="3200" i="1" dirty="0" err="1"/>
              <a:t>MinSort</a:t>
            </a:r>
            <a:r>
              <a:rPr lang="en-US" sz="3200" i="1" dirty="0"/>
              <a:t>.</a:t>
            </a:r>
            <a:r>
              <a:rPr lang="en-US" sz="3200" dirty="0"/>
              <a:t> </a:t>
            </a:r>
            <a:r>
              <a:rPr lang="en-US" sz="3200" dirty="0" err="1"/>
              <a:t>MinSort</a:t>
            </a:r>
            <a:r>
              <a:rPr lang="en-US" sz="3200" dirty="0"/>
              <a:t> can be implemented without an auxiliary array. This is done by performing a swap after each min value is found. Here is the code:</a:t>
            </a:r>
          </a:p>
          <a:p>
            <a:pPr marL="64008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>
              <a:latin typeface="Courier New"/>
              <a:ea typeface="Times New Roman"/>
            </a:endParaRPr>
          </a:p>
          <a:p>
            <a:pPr marL="64008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ourier New"/>
              <a:ea typeface="Times New Roman"/>
            </a:endParaRPr>
          </a:p>
          <a:p>
            <a:pPr marL="6400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 //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 is given as input</a:t>
            </a:r>
            <a:endParaRPr lang="en-US" sz="3200" dirty="0">
              <a:latin typeface="Times New Roman"/>
              <a:ea typeface="Times New Roman"/>
            </a:endParaRPr>
          </a:p>
          <a:p>
            <a:pPr marL="6400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  </a:t>
            </a:r>
            <a:r>
              <a:rPr lang="en-US" sz="2800" dirty="0" err="1" smtClean="0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[] 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;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/>
                <a:ea typeface="Times New Roman"/>
              </a:rPr>
              <a:t>	</a:t>
            </a:r>
            <a:r>
              <a:rPr lang="en-US" sz="2800" dirty="0">
                <a:latin typeface="Courier New"/>
                <a:ea typeface="Times New Roman"/>
              </a:rPr>
              <a:t>public void sort(){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if(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 == null || </a:t>
            </a:r>
            <a:r>
              <a:rPr lang="en-US" sz="2800" dirty="0" err="1">
                <a:latin typeface="Courier New"/>
                <a:ea typeface="Times New Roman"/>
              </a:rPr>
              <a:t>arr.length</a:t>
            </a:r>
            <a:r>
              <a:rPr lang="en-US" sz="2800" dirty="0">
                <a:latin typeface="Courier New"/>
                <a:ea typeface="Times New Roman"/>
              </a:rPr>
              <a:t> &lt;=1) return;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</a:t>
            </a:r>
            <a:r>
              <a:rPr lang="en-US" sz="2800" dirty="0" err="1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 </a:t>
            </a:r>
            <a:r>
              <a:rPr lang="en-US" sz="2800" dirty="0" err="1">
                <a:latin typeface="Courier New"/>
                <a:ea typeface="Times New Roman"/>
              </a:rPr>
              <a:t>len</a:t>
            </a:r>
            <a:r>
              <a:rPr lang="en-US" sz="2800" dirty="0">
                <a:latin typeface="Courier New"/>
                <a:ea typeface="Times New Roman"/>
              </a:rPr>
              <a:t> = </a:t>
            </a:r>
            <a:r>
              <a:rPr lang="en-US" sz="2800" dirty="0" err="1">
                <a:latin typeface="Courier New"/>
                <a:ea typeface="Times New Roman"/>
              </a:rPr>
              <a:t>arr.length</a:t>
            </a:r>
            <a:r>
              <a:rPr lang="en-US" sz="2800" dirty="0">
                <a:latin typeface="Courier New"/>
                <a:ea typeface="Times New Roman"/>
              </a:rPr>
              <a:t>;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for(</a:t>
            </a:r>
            <a:r>
              <a:rPr lang="en-US" sz="2800" dirty="0" err="1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 i = 0; i &lt; </a:t>
            </a:r>
            <a:r>
              <a:rPr lang="en-US" sz="2800" dirty="0" err="1">
                <a:latin typeface="Courier New"/>
                <a:ea typeface="Times New Roman"/>
              </a:rPr>
              <a:t>len</a:t>
            </a:r>
            <a:r>
              <a:rPr lang="en-US" sz="2800" dirty="0">
                <a:latin typeface="Courier New"/>
                <a:ea typeface="Times New Roman"/>
              </a:rPr>
              <a:t>; ++i){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	//find position of min value </a:t>
            </a:r>
            <a:endParaRPr lang="en-US" sz="3200" dirty="0">
              <a:latin typeface="Times New Roman"/>
              <a:ea typeface="Times New Roman"/>
            </a:endParaRPr>
          </a:p>
          <a:p>
            <a:pPr marL="11430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Courier New"/>
                <a:ea typeface="Times New Roman"/>
              </a:rPr>
              <a:t>		//</a:t>
            </a:r>
            <a:r>
              <a:rPr lang="en-US" sz="2800" dirty="0">
                <a:latin typeface="Courier New"/>
                <a:ea typeface="Times New Roman"/>
              </a:rPr>
              <a:t>from 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[i] to </a:t>
            </a:r>
            <a:r>
              <a:rPr lang="en-US" sz="2800" dirty="0" err="1">
                <a:latin typeface="Courier New"/>
                <a:ea typeface="Times New Roman"/>
              </a:rPr>
              <a:t>arr</a:t>
            </a:r>
            <a:r>
              <a:rPr lang="en-US" sz="2800" dirty="0">
                <a:latin typeface="Courier New"/>
                <a:ea typeface="Times New Roman"/>
              </a:rPr>
              <a:t>[len-1]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	</a:t>
            </a:r>
            <a:r>
              <a:rPr lang="en-US" sz="2800" dirty="0" err="1">
                <a:latin typeface="Courier New"/>
                <a:ea typeface="Times New Roman"/>
              </a:rPr>
              <a:t>int</a:t>
            </a:r>
            <a:r>
              <a:rPr lang="en-US" sz="2800" dirty="0">
                <a:latin typeface="Courier New"/>
                <a:ea typeface="Times New Roman"/>
              </a:rPr>
              <a:t> </a:t>
            </a:r>
            <a:r>
              <a:rPr lang="en-US" sz="2800" dirty="0" err="1">
                <a:latin typeface="Courier New"/>
                <a:ea typeface="Times New Roman"/>
              </a:rPr>
              <a:t>nextMinPos</a:t>
            </a:r>
            <a:r>
              <a:rPr lang="en-US" sz="2800" dirty="0">
                <a:latin typeface="Courier New"/>
                <a:ea typeface="Times New Roman"/>
              </a:rPr>
              <a:t> = </a:t>
            </a:r>
            <a:r>
              <a:rPr lang="en-US" sz="2800" dirty="0" err="1">
                <a:latin typeface="Courier New"/>
                <a:ea typeface="Times New Roman"/>
              </a:rPr>
              <a:t>minpos</a:t>
            </a:r>
            <a:r>
              <a:rPr lang="en-US" sz="2800" dirty="0">
                <a:latin typeface="Courier New"/>
                <a:ea typeface="Times New Roman"/>
              </a:rPr>
              <a:t>(i,len-1);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 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	//place this min value at position i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	swap(</a:t>
            </a:r>
            <a:r>
              <a:rPr lang="en-US" sz="2800" dirty="0" err="1">
                <a:latin typeface="Courier New"/>
                <a:ea typeface="Times New Roman"/>
              </a:rPr>
              <a:t>i,nextMinPos</a:t>
            </a:r>
            <a:r>
              <a:rPr lang="en-US" sz="2800" dirty="0">
                <a:latin typeface="Courier New"/>
                <a:ea typeface="Times New Roman"/>
              </a:rPr>
              <a:t>); 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}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	</a:t>
            </a:r>
            <a:endParaRPr lang="en-US" sz="3200" dirty="0">
              <a:latin typeface="Times New Roman"/>
              <a:ea typeface="Times New Roman"/>
            </a:endParaRPr>
          </a:p>
          <a:p>
            <a:pPr marL="41148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urier New"/>
                <a:ea typeface="Times New Roman"/>
              </a:rPr>
              <a:t>	}</a:t>
            </a:r>
            <a:endParaRPr lang="en-US" sz="3200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 </a:t>
            </a:r>
            <a:r>
              <a:rPr lang="en-US" sz="2000" dirty="0" smtClean="0">
                <a:solidFill>
                  <a:srgbClr val="0070C0"/>
                </a:solidFill>
              </a:rPr>
              <a:t>Exercise</a:t>
            </a:r>
            <a:r>
              <a:rPr lang="en-US" sz="2000" dirty="0">
                <a:solidFill>
                  <a:srgbClr val="0070C0"/>
                </a:solidFill>
              </a:rPr>
              <a:t>: Include a version of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MinSort</a:t>
            </a:r>
            <a:r>
              <a:rPr lang="en-US" sz="2000" dirty="0">
                <a:solidFill>
                  <a:srgbClr val="0070C0"/>
                </a:solidFill>
              </a:rPr>
              <a:t> in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MyStringList</a:t>
            </a:r>
            <a:r>
              <a:rPr lang="en-US" sz="2000" dirty="0">
                <a:solidFill>
                  <a:srgbClr val="0070C0"/>
                </a:solidFill>
              </a:rPr>
              <a:t>. Since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 will be compared instead of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int's</a:t>
            </a:r>
            <a:r>
              <a:rPr lang="en-US" sz="2000" dirty="0">
                <a:solidFill>
                  <a:srgbClr val="0070C0"/>
                </a:solidFill>
              </a:rPr>
              <a:t>, you will need to use the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dirty="0">
                <a:solidFill>
                  <a:srgbClr val="0070C0"/>
                </a:solidFill>
              </a:rPr>
              <a:t> method: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Example</a:t>
            </a:r>
            <a:r>
              <a:rPr lang="en-US" sz="2000" dirty="0">
                <a:solidFill>
                  <a:srgbClr val="0070C0"/>
                </a:solidFill>
              </a:rPr>
              <a:t>:  	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Hello".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("Goodbye</a:t>
            </a:r>
            <a:r>
              <a:rPr lang="en-US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2000" dirty="0" smtClean="0">
                <a:solidFill>
                  <a:srgbClr val="0070C0"/>
                </a:solidFill>
              </a:rPr>
              <a:t>evaluates </a:t>
            </a:r>
            <a:r>
              <a:rPr lang="en-US" sz="2000" dirty="0">
                <a:solidFill>
                  <a:srgbClr val="0070C0"/>
                </a:solidFill>
              </a:rPr>
              <a:t>to a positive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"Abba".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("Billy")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evalutes</a:t>
            </a:r>
            <a:r>
              <a:rPr lang="en-US" sz="2000" dirty="0">
                <a:solidFill>
                  <a:srgbClr val="0070C0"/>
                </a:solidFill>
              </a:rPr>
              <a:t> to a negative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"Abba".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("Abba") </a:t>
            </a:r>
            <a:r>
              <a:rPr lang="en-US" sz="2000" dirty="0" err="1">
                <a:solidFill>
                  <a:srgbClr val="0070C0"/>
                </a:solidFill>
              </a:rPr>
              <a:t>evalutes</a:t>
            </a:r>
            <a:r>
              <a:rPr lang="en-US" sz="2000" dirty="0">
                <a:solidFill>
                  <a:srgbClr val="0070C0"/>
                </a:solidFill>
              </a:rPr>
              <a:t> to 0.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    (</a:t>
            </a:r>
            <a:r>
              <a:rPr lang="en-US" sz="2000" dirty="0">
                <a:solidFill>
                  <a:srgbClr val="0070C0"/>
                </a:solidFill>
              </a:rPr>
              <a:t>See Demo –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lesson8.demo.MyStringList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i="1" dirty="0">
                <a:solidFill>
                  <a:srgbClr val="0070C0"/>
                </a:solidFill>
              </a:rPr>
              <a:t>Search a Sorted Array.</a:t>
            </a:r>
            <a:r>
              <a:rPr lang="en-US" dirty="0">
                <a:solidFill>
                  <a:srgbClr val="0070C0"/>
                </a:solidFill>
              </a:rPr>
              <a:t> If an array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 of integers is already sorted, we can search for a given integer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dirty="0">
                <a:solidFill>
                  <a:srgbClr val="0070C0"/>
                </a:solidFill>
              </a:rPr>
              <a:t> in a very efficient way using the following recursive “divide and conquer” strategy: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Let 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mid =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600" dirty="0" smtClean="0">
                <a:solidFill>
                  <a:srgbClr val="0070C0"/>
                </a:solidFill>
              </a:rPr>
              <a:t>(</a:t>
            </a:r>
            <a:r>
              <a:rPr lang="en-US" sz="2600" dirty="0">
                <a:solidFill>
                  <a:srgbClr val="0070C0"/>
                </a:solidFill>
              </a:rPr>
              <a:t>the value in the middle position of the array).</a:t>
            </a:r>
            <a:br>
              <a:rPr lang="en-US" sz="2600" dirty="0">
                <a:solidFill>
                  <a:srgbClr val="0070C0"/>
                </a:solidFill>
              </a:rPr>
            </a:br>
            <a:endParaRPr lang="en-US" sz="2600" dirty="0">
              <a:solidFill>
                <a:srgbClr val="0070C0"/>
              </a:solidFill>
            </a:endParaRPr>
          </a:p>
          <a:p>
            <a:pPr marL="822960" lvl="1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If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mid</a:t>
            </a:r>
            <a:r>
              <a:rPr lang="en-US" sz="2600" dirty="0">
                <a:solidFill>
                  <a:srgbClr val="0070C0"/>
                </a:solidFill>
              </a:rPr>
              <a:t>, return </a:t>
            </a:r>
            <a:r>
              <a:rPr lang="en-US" sz="2600" dirty="0" smtClean="0">
                <a:solidFill>
                  <a:srgbClr val="0070C0"/>
                </a:solidFill>
              </a:rPr>
              <a:t>true</a:t>
            </a:r>
          </a:p>
          <a:p>
            <a:pPr marL="822960" lvl="1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Else </a:t>
            </a:r>
            <a:r>
              <a:rPr lang="en-US" sz="2600" dirty="0">
                <a:solidFill>
                  <a:srgbClr val="0070C0"/>
                </a:solidFill>
              </a:rPr>
              <a:t>if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 mid</a:t>
            </a:r>
            <a:r>
              <a:rPr lang="en-US" sz="2600" dirty="0">
                <a:solidFill>
                  <a:srgbClr val="0070C0"/>
                </a:solidFill>
              </a:rPr>
              <a:t>, search for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</a:rPr>
              <a:t> in the left half of the </a:t>
            </a:r>
            <a:r>
              <a:rPr lang="en-US" sz="2600" dirty="0" smtClean="0">
                <a:solidFill>
                  <a:srgbClr val="0070C0"/>
                </a:solidFill>
              </a:rPr>
              <a:t>array</a:t>
            </a:r>
            <a:endParaRPr lang="en-US" sz="2600" dirty="0">
              <a:solidFill>
                <a:srgbClr val="0070C0"/>
              </a:solidFill>
            </a:endParaRPr>
          </a:p>
          <a:p>
            <a:pPr marL="822960" lvl="1" indent="-457200"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70C0"/>
                </a:solidFill>
              </a:rPr>
              <a:t>Else </a:t>
            </a:r>
            <a:r>
              <a:rPr lang="en-US" sz="2600" dirty="0">
                <a:solidFill>
                  <a:srgbClr val="0070C0"/>
                </a:solidFill>
              </a:rPr>
              <a:t>if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 mid</a:t>
            </a:r>
            <a:r>
              <a:rPr lang="en-US" sz="2600" dirty="0">
                <a:solidFill>
                  <a:srgbClr val="0070C0"/>
                </a:solidFill>
              </a:rPr>
              <a:t>, search for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testVal</a:t>
            </a:r>
            <a:r>
              <a:rPr lang="en-US" sz="2600" dirty="0">
                <a:solidFill>
                  <a:srgbClr val="0070C0"/>
                </a:solidFill>
              </a:rPr>
              <a:t> in the right half of the array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 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The strategy of  repeatedly cutting the size of the search domain by a factor of 2 makes this algorithm highly efficient. It does NOT work if the array is not already sorted.</a:t>
            </a:r>
            <a:br>
              <a:rPr lang="en-US" sz="2600" dirty="0">
                <a:solidFill>
                  <a:srgbClr val="0070C0"/>
                </a:solidFill>
              </a:rPr>
            </a:b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Here is the code. 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 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	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(0,anArray.length-1,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return b;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mid = 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[mid] ==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return true;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if(a &gt; b) return false;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anArray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[mid]) {</a:t>
            </a:r>
          </a:p>
          <a:p>
            <a:pPr marL="365760" lvl="1" indent="0">
              <a:buNone/>
            </a:pP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(mid+1, b,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6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recurse</a:t>
            </a: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(a,mid-1,val);</a:t>
            </a:r>
          </a:p>
          <a:p>
            <a:pPr marL="365760" lvl="1" indent="0">
              <a:buNone/>
            </a:pPr>
            <a:r>
              <a:rPr lang="en-US" sz="2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Exercise: Implement a version of this divide and conquer search algorithm in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MyStringList</a:t>
            </a:r>
            <a:r>
              <a:rPr lang="en-US" dirty="0">
                <a:solidFill>
                  <a:srgbClr val="0070C0"/>
                </a:solidFill>
              </a:rPr>
              <a:t>. 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Hint: You will replace == with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>
                <a:solidFill>
                  <a:srgbClr val="0070C0"/>
                </a:solidFill>
              </a:rPr>
              <a:t> and &lt; with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dirty="0">
                <a:solidFill>
                  <a:srgbClr val="0070C0"/>
                </a:solidFill>
              </a:rPr>
              <a:t> when working with Strings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Implementing the </a:t>
            </a:r>
            <a:r>
              <a:rPr lang="en-US" i="1" dirty="0">
                <a:solidFill>
                  <a:srgbClr val="0070C0"/>
                </a:solidFill>
              </a:rPr>
              <a:t>remove</a:t>
            </a:r>
            <a:r>
              <a:rPr lang="en-US" dirty="0">
                <a:solidFill>
                  <a:srgbClr val="0070C0"/>
                </a:solidFill>
              </a:rPr>
              <a:t>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Finding the previous node.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Could </a:t>
            </a:r>
            <a:r>
              <a:rPr lang="en-US" dirty="0">
                <a:solidFill>
                  <a:srgbClr val="0070C0"/>
                </a:solidFill>
              </a:rPr>
              <a:t>invoke a routine to go back to the beginning and locate the previous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i="1" dirty="0" smtClean="0">
                <a:solidFill>
                  <a:srgbClr val="0070C0"/>
                </a:solidFill>
              </a:rPr>
              <a:t>remove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method could maintain a reference to previous </a:t>
            </a:r>
            <a:r>
              <a:rPr lang="en-US" dirty="0" smtClean="0">
                <a:solidFill>
                  <a:srgbClr val="0070C0"/>
                </a:solidFill>
              </a:rPr>
              <a:t>Node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Could </a:t>
            </a:r>
            <a:r>
              <a:rPr lang="en-US" dirty="0">
                <a:solidFill>
                  <a:srgbClr val="0070C0"/>
                </a:solidFill>
              </a:rPr>
              <a:t>implement as a doubly linked list, where previous Node as well as next Node are stored as instance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pPr lvl="0"/>
            <a:r>
              <a:rPr lang="en-US" b="1" i="1" dirty="0">
                <a:solidFill>
                  <a:srgbClr val="0070C0"/>
                </a:solidFill>
              </a:rPr>
              <a:t>Headers.</a:t>
            </a:r>
            <a:r>
              <a:rPr lang="en-US" dirty="0">
                <a:solidFill>
                  <a:srgbClr val="0070C0"/>
                </a:solidFill>
              </a:rPr>
              <a:t> Any approach to </a:t>
            </a:r>
            <a:r>
              <a:rPr lang="en-US" i="1" dirty="0">
                <a:solidFill>
                  <a:srgbClr val="0070C0"/>
                </a:solidFill>
              </a:rPr>
              <a:t>remove</a:t>
            </a:r>
            <a:r>
              <a:rPr lang="en-US" dirty="0">
                <a:solidFill>
                  <a:srgbClr val="0070C0"/>
                </a:solidFill>
              </a:rPr>
              <a:t> must handle the special case of removing the </a:t>
            </a:r>
            <a:r>
              <a:rPr lang="en-US" i="1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rgbClr val="0070C0"/>
                </a:solidFill>
              </a:rPr>
              <a:t> Node. Typical solution: Use a </a:t>
            </a:r>
            <a:r>
              <a:rPr lang="en-US" i="1" dirty="0">
                <a:solidFill>
                  <a:srgbClr val="0070C0"/>
                </a:solidFill>
              </a:rPr>
              <a:t>header</a:t>
            </a:r>
            <a:r>
              <a:rPr lang="en-US" i="1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A header is a Node that contains no data, and has a link to first </a:t>
            </a:r>
            <a:r>
              <a:rPr lang="en-US" dirty="0" smtClean="0">
                <a:solidFill>
                  <a:srgbClr val="0070C0"/>
                </a:solidFill>
              </a:rPr>
              <a:t>Node.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>
                <a:solidFill>
                  <a:srgbClr val="0070C0"/>
                </a:solidFill>
              </a:rPr>
              <a:t>a doubly linked list, header's previous Node is always Null.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Sample Code for a Doubly Linked List with </a:t>
            </a:r>
            <a:r>
              <a:rPr lang="en-US" sz="4000" dirty="0" smtClean="0">
                <a:solidFill>
                  <a:srgbClr val="0070C0"/>
                </a:solidFill>
              </a:rPr>
              <a:t>Header (Header Not in position 0)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62500" lnSpcReduction="20000"/>
          </a:bodyPr>
          <a:lstStyle/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public class 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MyStringLinkedList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{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Node header</a:t>
            </a:r>
            <a:r>
              <a:rPr lang="en-US" dirty="0" smtClean="0">
                <a:solidFill>
                  <a:srgbClr val="0070C0"/>
                </a:solidFill>
                <a:latin typeface="Courier New"/>
                <a:ea typeface="Times New Roman"/>
              </a:rPr>
              <a:t>;  //  First Real Element(</a:t>
            </a:r>
            <a:r>
              <a:rPr lang="en-US" b="1" u="sng" dirty="0" smtClean="0">
                <a:solidFill>
                  <a:srgbClr val="0070C0"/>
                </a:solidFill>
                <a:latin typeface="Courier New"/>
                <a:ea typeface="Times New Roman"/>
              </a:rPr>
              <a:t>NOT header</a:t>
            </a:r>
            <a:r>
              <a:rPr lang="en-US" dirty="0" smtClean="0">
                <a:solidFill>
                  <a:srgbClr val="0070C0"/>
                </a:solidFill>
                <a:latin typeface="Courier New"/>
                <a:ea typeface="Times New Roman"/>
              </a:rPr>
              <a:t>) at position 0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MyStringLinkedList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(){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header = new Node(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null,null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, null);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}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//adds to the front of the list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public void add(String item){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Node n = new Node(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header.next,header,item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);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if(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!= null){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header.next.previous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n;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}		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r>
              <a:rPr lang="en-US" dirty="0" err="1">
                <a:solidFill>
                  <a:srgbClr val="0070C0"/>
                </a:solidFill>
                <a:latin typeface="Courier New"/>
                <a:ea typeface="Times New Roman"/>
              </a:rPr>
              <a:t>header.next</a:t>
            </a: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 = n;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urier New"/>
                <a:ea typeface="Times New Roman"/>
              </a:rPr>
              <a:t>		</a:t>
            </a:r>
            <a:endParaRPr lang="en-US" sz="3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}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class Node {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String value;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Node next;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Node previous;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Node(Node next, Node previous, String value){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	</a:t>
            </a:r>
            <a:r>
              <a:rPr lang="en-US" dirty="0" err="1">
                <a:latin typeface="Courier New"/>
                <a:ea typeface="Times New Roman"/>
              </a:rPr>
              <a:t>this.next</a:t>
            </a:r>
            <a:r>
              <a:rPr lang="en-US" dirty="0">
                <a:latin typeface="Courier New"/>
                <a:ea typeface="Times New Roman"/>
              </a:rPr>
              <a:t> = next;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	</a:t>
            </a:r>
            <a:r>
              <a:rPr lang="en-US" dirty="0" err="1">
                <a:latin typeface="Courier New"/>
                <a:ea typeface="Times New Roman"/>
              </a:rPr>
              <a:t>this.previous</a:t>
            </a:r>
            <a:r>
              <a:rPr lang="en-US" dirty="0">
                <a:latin typeface="Courier New"/>
                <a:ea typeface="Times New Roman"/>
              </a:rPr>
              <a:t> = previous;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	</a:t>
            </a:r>
            <a:r>
              <a:rPr lang="en-US" dirty="0" err="1">
                <a:latin typeface="Courier New"/>
                <a:ea typeface="Times New Roman"/>
              </a:rPr>
              <a:t>this.value</a:t>
            </a:r>
            <a:r>
              <a:rPr lang="en-US" dirty="0">
                <a:latin typeface="Courier New"/>
                <a:ea typeface="Times New Roman"/>
              </a:rPr>
              <a:t> = value;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	}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	}</a:t>
            </a:r>
            <a:endParaRPr lang="en-US" sz="3400" dirty="0">
              <a:latin typeface="Times New Roman"/>
              <a:ea typeface="Times New Roman"/>
            </a:endParaRPr>
          </a:p>
          <a:p>
            <a:pPr marL="548640" lvl="1" indent="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Times New Roman"/>
              </a:rPr>
              <a:t>}</a:t>
            </a:r>
            <a:endParaRPr lang="en-US" sz="3400" dirty="0">
              <a:latin typeface="Times New Roman"/>
              <a:ea typeface="Times New Roman"/>
            </a:endParaRPr>
          </a:p>
          <a:p>
            <a:pPr lvl="0"/>
            <a:r>
              <a:rPr lang="en-US" dirty="0"/>
              <a:t>See </a:t>
            </a:r>
            <a:r>
              <a:rPr lang="en-US" dirty="0" smtClean="0"/>
              <a:t>the </a:t>
            </a:r>
            <a:r>
              <a:rPr lang="en-US" dirty="0"/>
              <a:t>lab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MyStringLinkedList</a:t>
            </a:r>
            <a:r>
              <a:rPr lang="en-US" dirty="0"/>
              <a:t> (prog8-2)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 a circular </a:t>
            </a:r>
            <a:r>
              <a:rPr lang="en-US" dirty="0" err="1"/>
              <a:t>LinkedList</a:t>
            </a:r>
            <a:r>
              <a:rPr lang="en-US" dirty="0"/>
              <a:t>, the last element has a link to the first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If a header is used, the last element links to the header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If the </a:t>
            </a:r>
            <a:r>
              <a:rPr lang="en-US" dirty="0" err="1"/>
              <a:t>LinkedList</a:t>
            </a:r>
            <a:r>
              <a:rPr lang="en-US" dirty="0"/>
              <a:t> is doubly linked, and has a header, the header points to the last element as well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Making a doubly linked list circular cuts the search time for the operations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insert(Object o,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findKth</a:t>
            </a:r>
            <a:r>
              <a:rPr lang="en-US" dirty="0"/>
              <a:t> in half.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Genericising</a:t>
            </a:r>
            <a:r>
              <a:rPr lang="en-US" dirty="0"/>
              <a:t> the Objects Stored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One difficulty with our examples of Lists – </a:t>
            </a:r>
            <a:r>
              <a:rPr lang="en-US" dirty="0" err="1">
                <a:solidFill>
                  <a:srgbClr val="0070C0"/>
                </a:solidFill>
              </a:rPr>
              <a:t>MyStringList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MyStringLinkedList</a:t>
            </a:r>
            <a:r>
              <a:rPr lang="en-US" dirty="0">
                <a:solidFill>
                  <a:srgbClr val="0070C0"/>
                </a:solidFill>
              </a:rPr>
              <a:t> – is that they don’t work if the objects we wish to store are not Strings.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US" i="1" dirty="0">
                <a:solidFill>
                  <a:srgbClr val="0070C0"/>
                </a:solidFill>
              </a:rPr>
              <a:t>Unsatisfactory Solution:</a:t>
            </a:r>
            <a:r>
              <a:rPr lang="en-US" dirty="0">
                <a:solidFill>
                  <a:srgbClr val="0070C0"/>
                </a:solidFill>
              </a:rPr>
              <a:t> Rewrite the List code for each type as the need arises. E.g. </a:t>
            </a:r>
            <a:r>
              <a:rPr lang="en-US" dirty="0" err="1">
                <a:solidFill>
                  <a:srgbClr val="0070C0"/>
                </a:solidFill>
              </a:rPr>
              <a:t>MyEmployeeList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MyIntegerList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MyAccountList</a:t>
            </a:r>
            <a:r>
              <a:rPr lang="en-US" dirty="0">
                <a:solidFill>
                  <a:srgbClr val="0070C0"/>
                </a:solidFill>
              </a:rPr>
              <a:t>. . .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US" i="1" dirty="0">
                <a:solidFill>
                  <a:srgbClr val="0070C0"/>
                </a:solidFill>
              </a:rPr>
              <a:t>A Better Solution: </a:t>
            </a:r>
            <a:r>
              <a:rPr lang="en-US" dirty="0">
                <a:solidFill>
                  <a:srgbClr val="0070C0"/>
                </a:solidFill>
              </a:rPr>
              <a:t>Could create a List that stores elements of type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5030</TotalTime>
  <Words>366</Words>
  <Application>Microsoft Office PowerPoint</Application>
  <PresentationFormat>On-screen Show (4:3)</PresentationFormat>
  <Paragraphs>261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Array Operations Can Be Included in  An Array List's Set of Methods</vt:lpstr>
      <vt:lpstr>Do This One</vt:lpstr>
      <vt:lpstr>PowerPoint Presentation</vt:lpstr>
      <vt:lpstr>PowerPoint Presentation</vt:lpstr>
      <vt:lpstr>PowerPoint Presentation</vt:lpstr>
      <vt:lpstr>Implementing the remove Operation</vt:lpstr>
      <vt:lpstr>Sample Code for a Doubly Linked List with Header (Header Not in position 0)</vt:lpstr>
      <vt:lpstr>Circular Linked Lists</vt:lpstr>
      <vt:lpstr>Genericising the Objects Stored in a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mzijlstra</dc:creator>
  <cp:lastModifiedBy>Cam Luc</cp:lastModifiedBy>
  <cp:revision>127</cp:revision>
  <cp:lastPrinted>2015-03-18T00:32:57Z</cp:lastPrinted>
  <dcterms:created xsi:type="dcterms:W3CDTF">2011-11-16T01:11:25Z</dcterms:created>
  <dcterms:modified xsi:type="dcterms:W3CDTF">2020-08-29T21:15:30Z</dcterms:modified>
</cp:coreProperties>
</file>