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7" r:id="rId2"/>
    <p:sldId id="293" r:id="rId3"/>
    <p:sldId id="266" r:id="rId4"/>
    <p:sldId id="301" r:id="rId5"/>
    <p:sldId id="273" r:id="rId6"/>
    <p:sldId id="286" r:id="rId7"/>
    <p:sldId id="302" r:id="rId8"/>
    <p:sldId id="303" r:id="rId9"/>
    <p:sldId id="304" r:id="rId10"/>
    <p:sldId id="305" r:id="rId11"/>
    <p:sldId id="306" r:id="rId12"/>
    <p:sldId id="307" r:id="rId13"/>
    <p:sldId id="309" r:id="rId14"/>
    <p:sldId id="308"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54" autoAdjust="0"/>
  </p:normalViewPr>
  <p:slideViewPr>
    <p:cSldViewPr snapToGrid="0" showGuides="1">
      <p:cViewPr varScale="1">
        <p:scale>
          <a:sx n="62" d="100"/>
          <a:sy n="62" d="100"/>
        </p:scale>
        <p:origin x="760"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5/1/2023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5/1/2023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6DC51814-3B91-4036-94D2-3977634EE214}" type="slidenum">
              <a:rPr lang="en-US" smtClean="0"/>
              <a:t>1</a:t>
            </a:fld>
            <a:endParaRPr lang="en-US" dirty="0"/>
          </a:p>
        </p:txBody>
      </p:sp>
    </p:spTree>
    <p:extLst>
      <p:ext uri="{BB962C8B-B14F-4D97-AF65-F5344CB8AC3E}">
        <p14:creationId xmlns:p14="http://schemas.microsoft.com/office/powerpoint/2010/main" val="3545243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6DC51814-3B91-4036-94D2-3977634EE214}" type="slidenum">
              <a:rPr lang="en-US" smtClean="0"/>
              <a:t>7</a:t>
            </a:fld>
            <a:endParaRPr lang="en-US" dirty="0"/>
          </a:p>
        </p:txBody>
      </p:sp>
    </p:spTree>
    <p:extLst>
      <p:ext uri="{BB962C8B-B14F-4D97-AF65-F5344CB8AC3E}">
        <p14:creationId xmlns:p14="http://schemas.microsoft.com/office/powerpoint/2010/main" val="3238874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public.tableau.com/app/profile/nur.azizah5048" TargetMode="External"/><Relationship Id="rId4" Type="http://schemas.openxmlformats.org/officeDocument/2006/relationships/hyperlink" Target="https://github.com/azizah717"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0.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38.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0.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75000"/>
          </a:schemeClr>
        </a:soli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a:stretch>
            <a:fillRect/>
          </a:stretch>
        </p:blipFill>
        <p:spPr>
          <a:xfrm>
            <a:off x="0" y="0"/>
            <a:ext cx="6605588" cy="685799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p:txBody>
          <a:bodyPr>
            <a:normAutofit/>
          </a:bodyPr>
          <a:lstStyle/>
          <a:p>
            <a:r>
              <a:rPr lang="en-US" sz="6600" dirty="0"/>
              <a:t>Predicting Store Sales</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905624" y="4856955"/>
            <a:ext cx="5286375" cy="1651421"/>
          </a:xfrm>
        </p:spPr>
        <p:txBody>
          <a:bodyPr>
            <a:normAutofit fontScale="70000" lnSpcReduction="20000"/>
          </a:bodyPr>
          <a:lstStyle/>
          <a:p>
            <a:pPr algn="ctr"/>
            <a:endParaRPr lang="en-US" sz="2000" dirty="0"/>
          </a:p>
          <a:p>
            <a:pPr algn="ctr"/>
            <a:r>
              <a:rPr lang="en-US" sz="2800" b="1" dirty="0"/>
              <a:t>Nur </a:t>
            </a:r>
            <a:r>
              <a:rPr lang="en-US" sz="2800" b="1" dirty="0" err="1"/>
              <a:t>Azizah</a:t>
            </a:r>
            <a:endParaRPr lang="en-US" sz="2800" b="1" dirty="0"/>
          </a:p>
          <a:p>
            <a:pPr marL="895350" indent="-895350"/>
            <a:r>
              <a:rPr lang="en-US" sz="2000" dirty="0" err="1"/>
              <a:t>Linkedin</a:t>
            </a:r>
            <a:r>
              <a:rPr lang="en-US" sz="2000" dirty="0"/>
              <a:t>: https://www.linkedin.com/in/nur-azizah-2a5233139/ </a:t>
            </a:r>
          </a:p>
          <a:p>
            <a:pPr marL="895350" indent="-895350"/>
            <a:r>
              <a:rPr lang="en-US" sz="2000" dirty="0" err="1"/>
              <a:t>Github</a:t>
            </a:r>
            <a:r>
              <a:rPr lang="en-US" sz="2000" dirty="0"/>
              <a:t>: </a:t>
            </a:r>
            <a:r>
              <a:rPr lang="en-US" sz="2000" dirty="0">
                <a:hlinkClick r:id="rId4">
                  <a:extLst>
                    <a:ext uri="{A12FA001-AC4F-418D-AE19-62706E023703}">
                      <ahyp:hlinkClr xmlns:ahyp="http://schemas.microsoft.com/office/drawing/2018/hyperlinkcolor" val="tx"/>
                    </a:ext>
                  </a:extLst>
                </a:hlinkClick>
              </a:rPr>
              <a:t>https://github.com/azizah717</a:t>
            </a:r>
            <a:endParaRPr lang="en-US" sz="2000" dirty="0"/>
          </a:p>
          <a:p>
            <a:pPr marL="895350" indent="-895350"/>
            <a:r>
              <a:rPr lang="en-US" sz="2000" dirty="0"/>
              <a:t>Tableau Public: </a:t>
            </a:r>
            <a:r>
              <a:rPr lang="en-US" sz="2000" dirty="0">
                <a:hlinkClick r:id="rId5">
                  <a:extLst>
                    <a:ext uri="{A12FA001-AC4F-418D-AE19-62706E023703}">
                      <ahyp:hlinkClr xmlns:ahyp="http://schemas.microsoft.com/office/drawing/2018/hyperlinkcolor" val="tx"/>
                    </a:ext>
                  </a:extLst>
                </a:hlinkClick>
              </a:rPr>
              <a:t>https://public.tableau.com/app/profile/nur.azizah5048</a:t>
            </a:r>
            <a:r>
              <a:rPr lang="en-US" sz="2000" dirty="0"/>
              <a:t> </a:t>
            </a:r>
          </a:p>
          <a:p>
            <a:pPr marL="895350" indent="-895350"/>
            <a:endParaRPr lang="en-US" sz="2000" dirty="0"/>
          </a:p>
          <a:p>
            <a:pPr algn="ctr"/>
            <a:endParaRPr lang="en-US" sz="2000" dirty="0"/>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8E1A2-7091-AD5C-EC98-2F5E047A6D6E}"/>
              </a:ext>
            </a:extLst>
          </p:cNvPr>
          <p:cNvSpPr>
            <a:spLocks noGrp="1"/>
          </p:cNvSpPr>
          <p:nvPr>
            <p:ph type="title"/>
          </p:nvPr>
        </p:nvSpPr>
        <p:spPr/>
        <p:txBody>
          <a:bodyPr/>
          <a:lstStyle/>
          <a:p>
            <a:r>
              <a:rPr lang="en-US" dirty="0"/>
              <a:t>Result of Analysis</a:t>
            </a:r>
            <a:endParaRPr lang="en-ID" dirty="0"/>
          </a:p>
        </p:txBody>
      </p:sp>
      <p:sp>
        <p:nvSpPr>
          <p:cNvPr id="10" name="TextBox 9">
            <a:extLst>
              <a:ext uri="{FF2B5EF4-FFF2-40B4-BE49-F238E27FC236}">
                <a16:creationId xmlns:a16="http://schemas.microsoft.com/office/drawing/2014/main" id="{2942DF6E-ACB9-9301-BC1F-7091653C1A78}"/>
              </a:ext>
            </a:extLst>
          </p:cNvPr>
          <p:cNvSpPr txBox="1"/>
          <p:nvPr/>
        </p:nvSpPr>
        <p:spPr>
          <a:xfrm>
            <a:off x="673100" y="1148142"/>
            <a:ext cx="6106579" cy="830997"/>
          </a:xfrm>
          <a:prstGeom prst="rect">
            <a:avLst/>
          </a:prstGeom>
          <a:noFill/>
        </p:spPr>
        <p:txBody>
          <a:bodyPr wrap="square" rtlCol="0">
            <a:spAutoFit/>
          </a:bodyPr>
          <a:lstStyle/>
          <a:p>
            <a:r>
              <a:rPr lang="en-US" sz="1600" b="1" dirty="0"/>
              <a:t>How the correlation between sales, </a:t>
            </a:r>
            <a:r>
              <a:rPr lang="en-US" sz="1600" b="1" dirty="0" err="1"/>
              <a:t>onpromotion</a:t>
            </a:r>
            <a:r>
              <a:rPr lang="en-US" sz="1600" b="1" dirty="0"/>
              <a:t>, and </a:t>
            </a:r>
            <a:r>
              <a:rPr lang="en-US" sz="1600" b="1" dirty="0" err="1"/>
              <a:t>oilprice</a:t>
            </a:r>
            <a:r>
              <a:rPr lang="en-US" sz="1600" b="1" dirty="0"/>
              <a:t> is calculated in a monthly basis?</a:t>
            </a:r>
          </a:p>
          <a:p>
            <a:endParaRPr lang="en-ID" sz="1600" b="1" dirty="0"/>
          </a:p>
        </p:txBody>
      </p:sp>
      <p:sp>
        <p:nvSpPr>
          <p:cNvPr id="11" name="TextBox 10">
            <a:extLst>
              <a:ext uri="{FF2B5EF4-FFF2-40B4-BE49-F238E27FC236}">
                <a16:creationId xmlns:a16="http://schemas.microsoft.com/office/drawing/2014/main" id="{446738F6-EC26-5A13-0104-87C1C52DA25C}"/>
              </a:ext>
            </a:extLst>
          </p:cNvPr>
          <p:cNvSpPr txBox="1"/>
          <p:nvPr/>
        </p:nvSpPr>
        <p:spPr>
          <a:xfrm>
            <a:off x="565439" y="4071847"/>
            <a:ext cx="5248309" cy="338554"/>
          </a:xfrm>
          <a:prstGeom prst="rect">
            <a:avLst/>
          </a:prstGeom>
          <a:noFill/>
        </p:spPr>
        <p:txBody>
          <a:bodyPr wrap="square" rtlCol="0">
            <a:spAutoFit/>
          </a:bodyPr>
          <a:lstStyle/>
          <a:p>
            <a:r>
              <a:rPr lang="en-US" sz="1600" b="1" dirty="0"/>
              <a:t>When do sales have greatest impact?</a:t>
            </a:r>
          </a:p>
        </p:txBody>
      </p:sp>
      <p:sp>
        <p:nvSpPr>
          <p:cNvPr id="12" name="TextBox 11">
            <a:extLst>
              <a:ext uri="{FF2B5EF4-FFF2-40B4-BE49-F238E27FC236}">
                <a16:creationId xmlns:a16="http://schemas.microsoft.com/office/drawing/2014/main" id="{054B5D2C-0013-1780-F5B1-415DEF13CB75}"/>
              </a:ext>
            </a:extLst>
          </p:cNvPr>
          <p:cNvSpPr txBox="1"/>
          <p:nvPr/>
        </p:nvSpPr>
        <p:spPr>
          <a:xfrm>
            <a:off x="6886042" y="1077319"/>
            <a:ext cx="3503596" cy="584775"/>
          </a:xfrm>
          <a:prstGeom prst="rect">
            <a:avLst/>
          </a:prstGeom>
          <a:noFill/>
        </p:spPr>
        <p:txBody>
          <a:bodyPr wrap="square" rtlCol="0">
            <a:spAutoFit/>
          </a:bodyPr>
          <a:lstStyle/>
          <a:p>
            <a:r>
              <a:rPr lang="en-US" sz="1600" b="1" dirty="0"/>
              <a:t>Who are the top biggest customers?</a:t>
            </a:r>
          </a:p>
          <a:p>
            <a:endParaRPr lang="en-US" sz="1600" b="1" dirty="0"/>
          </a:p>
        </p:txBody>
      </p:sp>
      <p:pic>
        <p:nvPicPr>
          <p:cNvPr id="3076" name="Picture 4">
            <a:extLst>
              <a:ext uri="{FF2B5EF4-FFF2-40B4-BE49-F238E27FC236}">
                <a16:creationId xmlns:a16="http://schemas.microsoft.com/office/drawing/2014/main" id="{7DCF15CE-E795-9629-A2B3-0563AD74B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00" y="1738211"/>
            <a:ext cx="4171950" cy="240982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5307CE2-6A07-13D4-3B0A-1B6C724BEDBA}"/>
              </a:ext>
            </a:extLst>
          </p:cNvPr>
          <p:cNvSpPr txBox="1"/>
          <p:nvPr/>
        </p:nvSpPr>
        <p:spPr>
          <a:xfrm>
            <a:off x="5477886" y="4241124"/>
            <a:ext cx="6227545" cy="923330"/>
          </a:xfrm>
          <a:prstGeom prst="rect">
            <a:avLst/>
          </a:prstGeom>
          <a:noFill/>
        </p:spPr>
        <p:txBody>
          <a:bodyPr wrap="square" rtlCol="0">
            <a:spAutoFit/>
          </a:bodyPr>
          <a:lstStyle/>
          <a:p>
            <a:r>
              <a:rPr lang="en-US" dirty="0"/>
              <a:t>Conclusion:</a:t>
            </a:r>
          </a:p>
          <a:p>
            <a:endParaRPr lang="en-US" dirty="0"/>
          </a:p>
          <a:p>
            <a:endParaRPr lang="en-ID" dirty="0"/>
          </a:p>
        </p:txBody>
      </p:sp>
      <p:sp>
        <p:nvSpPr>
          <p:cNvPr id="17" name="Oval 16">
            <a:extLst>
              <a:ext uri="{FF2B5EF4-FFF2-40B4-BE49-F238E27FC236}">
                <a16:creationId xmlns:a16="http://schemas.microsoft.com/office/drawing/2014/main" id="{85389EC9-621C-0B0D-9FBD-981FC777C275}"/>
              </a:ext>
            </a:extLst>
          </p:cNvPr>
          <p:cNvSpPr/>
          <p:nvPr/>
        </p:nvSpPr>
        <p:spPr>
          <a:xfrm>
            <a:off x="703130" y="1793395"/>
            <a:ext cx="167791" cy="163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endParaRPr lang="en-ID" sz="1200" dirty="0"/>
          </a:p>
        </p:txBody>
      </p:sp>
      <p:pic>
        <p:nvPicPr>
          <p:cNvPr id="4098" name="Picture 2">
            <a:extLst>
              <a:ext uri="{FF2B5EF4-FFF2-40B4-BE49-F238E27FC236}">
                <a16:creationId xmlns:a16="http://schemas.microsoft.com/office/drawing/2014/main" id="{529ABDE2-D89A-5095-91B6-446A58568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587" y="4311876"/>
            <a:ext cx="4643868" cy="2505075"/>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a:extLst>
              <a:ext uri="{FF2B5EF4-FFF2-40B4-BE49-F238E27FC236}">
                <a16:creationId xmlns:a16="http://schemas.microsoft.com/office/drawing/2014/main" id="{3B209AD1-350D-C301-D09C-45585C912ABA}"/>
              </a:ext>
            </a:extLst>
          </p:cNvPr>
          <p:cNvSpPr/>
          <p:nvPr/>
        </p:nvSpPr>
        <p:spPr>
          <a:xfrm>
            <a:off x="4741911" y="4306217"/>
            <a:ext cx="167791" cy="163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3</a:t>
            </a:r>
            <a:endParaRPr lang="en-ID" sz="1200" dirty="0"/>
          </a:p>
        </p:txBody>
      </p:sp>
      <p:pic>
        <p:nvPicPr>
          <p:cNvPr id="5" name="Picture 4">
            <a:extLst>
              <a:ext uri="{FF2B5EF4-FFF2-40B4-BE49-F238E27FC236}">
                <a16:creationId xmlns:a16="http://schemas.microsoft.com/office/drawing/2014/main" id="{0BA936A7-3DC8-4885-5C56-57D9DED27065}"/>
              </a:ext>
            </a:extLst>
          </p:cNvPr>
          <p:cNvPicPr>
            <a:picLocks noChangeAspect="1"/>
          </p:cNvPicPr>
          <p:nvPr/>
        </p:nvPicPr>
        <p:blipFill>
          <a:blip r:embed="rId4"/>
          <a:stretch>
            <a:fillRect/>
          </a:stretch>
        </p:blipFill>
        <p:spPr>
          <a:xfrm>
            <a:off x="8264643" y="1525381"/>
            <a:ext cx="2082907" cy="2698889"/>
          </a:xfrm>
          <a:prstGeom prst="rect">
            <a:avLst/>
          </a:prstGeom>
          <a:ln>
            <a:solidFill>
              <a:schemeClr val="tx1"/>
            </a:solidFill>
          </a:ln>
        </p:spPr>
      </p:pic>
      <p:sp>
        <p:nvSpPr>
          <p:cNvPr id="6" name="Oval 5">
            <a:extLst>
              <a:ext uri="{FF2B5EF4-FFF2-40B4-BE49-F238E27FC236}">
                <a16:creationId xmlns:a16="http://schemas.microsoft.com/office/drawing/2014/main" id="{084BD7AD-A29C-4F1E-C423-57A971237FA8}"/>
              </a:ext>
            </a:extLst>
          </p:cNvPr>
          <p:cNvSpPr/>
          <p:nvPr/>
        </p:nvSpPr>
        <p:spPr>
          <a:xfrm>
            <a:off x="8180747" y="1416721"/>
            <a:ext cx="167791" cy="163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4</a:t>
            </a:r>
            <a:endParaRPr lang="en-ID" sz="1200" dirty="0"/>
          </a:p>
        </p:txBody>
      </p:sp>
      <p:sp>
        <p:nvSpPr>
          <p:cNvPr id="7" name="Oval 6">
            <a:extLst>
              <a:ext uri="{FF2B5EF4-FFF2-40B4-BE49-F238E27FC236}">
                <a16:creationId xmlns:a16="http://schemas.microsoft.com/office/drawing/2014/main" id="{A62C15ED-374A-A190-3D22-3FABEB8F53D8}"/>
              </a:ext>
            </a:extLst>
          </p:cNvPr>
          <p:cNvSpPr/>
          <p:nvPr/>
        </p:nvSpPr>
        <p:spPr>
          <a:xfrm>
            <a:off x="5509639" y="4641143"/>
            <a:ext cx="167791" cy="163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endParaRPr lang="en-ID" sz="1200" dirty="0"/>
          </a:p>
        </p:txBody>
      </p:sp>
      <p:sp>
        <p:nvSpPr>
          <p:cNvPr id="8" name="TextBox 7">
            <a:extLst>
              <a:ext uri="{FF2B5EF4-FFF2-40B4-BE49-F238E27FC236}">
                <a16:creationId xmlns:a16="http://schemas.microsoft.com/office/drawing/2014/main" id="{ECCAA730-3C52-813A-B65A-3E34709DA95D}"/>
              </a:ext>
            </a:extLst>
          </p:cNvPr>
          <p:cNvSpPr txBox="1"/>
          <p:nvPr/>
        </p:nvSpPr>
        <p:spPr>
          <a:xfrm>
            <a:off x="5739859" y="4537024"/>
            <a:ext cx="5795962" cy="2031325"/>
          </a:xfrm>
          <a:prstGeom prst="rect">
            <a:avLst/>
          </a:prstGeom>
          <a:noFill/>
        </p:spPr>
        <p:txBody>
          <a:bodyPr wrap="square" rtlCol="0">
            <a:spAutoFit/>
          </a:bodyPr>
          <a:lstStyle/>
          <a:p>
            <a:r>
              <a:rPr lang="en-US" dirty="0"/>
              <a:t>Promotion is positively correlated to sales, while oil prices are negatively correlated to sales with a strong correlation.</a:t>
            </a:r>
            <a:br>
              <a:rPr lang="en-US" dirty="0"/>
            </a:br>
            <a:r>
              <a:rPr lang="en-US" dirty="0"/>
              <a:t>Sales with the highest consistency figures are on normal days. Whereas at events &amp; holidays there are outliers where this is possible because of customer behavior</a:t>
            </a:r>
          </a:p>
          <a:p>
            <a:r>
              <a:rPr lang="en-US" dirty="0"/>
              <a:t>The customer with that ID is the customer with the highest number of purchases</a:t>
            </a:r>
            <a:endParaRPr lang="en-ID" dirty="0"/>
          </a:p>
        </p:txBody>
      </p:sp>
      <p:sp>
        <p:nvSpPr>
          <p:cNvPr id="9" name="Oval 8">
            <a:extLst>
              <a:ext uri="{FF2B5EF4-FFF2-40B4-BE49-F238E27FC236}">
                <a16:creationId xmlns:a16="http://schemas.microsoft.com/office/drawing/2014/main" id="{C7E71F91-CA6B-3443-D089-03EED97507E7}"/>
              </a:ext>
            </a:extLst>
          </p:cNvPr>
          <p:cNvSpPr/>
          <p:nvPr/>
        </p:nvSpPr>
        <p:spPr>
          <a:xfrm>
            <a:off x="5531617" y="5197527"/>
            <a:ext cx="167791" cy="163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3</a:t>
            </a:r>
            <a:endParaRPr lang="en-ID" sz="1200" dirty="0"/>
          </a:p>
        </p:txBody>
      </p:sp>
      <p:sp>
        <p:nvSpPr>
          <p:cNvPr id="14" name="Oval 13">
            <a:extLst>
              <a:ext uri="{FF2B5EF4-FFF2-40B4-BE49-F238E27FC236}">
                <a16:creationId xmlns:a16="http://schemas.microsoft.com/office/drawing/2014/main" id="{D3C95EA8-08A0-7A42-B402-E9CEAD752CE0}"/>
              </a:ext>
            </a:extLst>
          </p:cNvPr>
          <p:cNvSpPr/>
          <p:nvPr/>
        </p:nvSpPr>
        <p:spPr>
          <a:xfrm>
            <a:off x="5551842" y="6030283"/>
            <a:ext cx="167791" cy="163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4</a:t>
            </a:r>
            <a:endParaRPr lang="en-ID" sz="1200" dirty="0"/>
          </a:p>
        </p:txBody>
      </p:sp>
    </p:spTree>
    <p:extLst>
      <p:ext uri="{BB962C8B-B14F-4D97-AF65-F5344CB8AC3E}">
        <p14:creationId xmlns:p14="http://schemas.microsoft.com/office/powerpoint/2010/main" val="3438338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94CFD-9CA6-F6CC-0B16-BDFED440EB36}"/>
              </a:ext>
            </a:extLst>
          </p:cNvPr>
          <p:cNvSpPr>
            <a:spLocks noGrp="1"/>
          </p:cNvSpPr>
          <p:nvPr>
            <p:ph type="title"/>
          </p:nvPr>
        </p:nvSpPr>
        <p:spPr/>
        <p:txBody>
          <a:bodyPr/>
          <a:lstStyle/>
          <a:p>
            <a:r>
              <a:rPr lang="en-US" dirty="0"/>
              <a:t>Result of Analysis</a:t>
            </a:r>
            <a:endParaRPr lang="en-ID" dirty="0"/>
          </a:p>
        </p:txBody>
      </p:sp>
      <p:sp>
        <p:nvSpPr>
          <p:cNvPr id="9" name="TextBox 8">
            <a:extLst>
              <a:ext uri="{FF2B5EF4-FFF2-40B4-BE49-F238E27FC236}">
                <a16:creationId xmlns:a16="http://schemas.microsoft.com/office/drawing/2014/main" id="{E996A950-13A2-1753-ECB2-8064C119D448}"/>
              </a:ext>
            </a:extLst>
          </p:cNvPr>
          <p:cNvSpPr txBox="1"/>
          <p:nvPr/>
        </p:nvSpPr>
        <p:spPr>
          <a:xfrm>
            <a:off x="673100" y="1148142"/>
            <a:ext cx="6106579" cy="338554"/>
          </a:xfrm>
          <a:prstGeom prst="rect">
            <a:avLst/>
          </a:prstGeom>
          <a:noFill/>
        </p:spPr>
        <p:txBody>
          <a:bodyPr wrap="square" rtlCol="0">
            <a:spAutoFit/>
          </a:bodyPr>
          <a:lstStyle/>
          <a:p>
            <a:r>
              <a:rPr lang="en-US" sz="1600" b="1" dirty="0"/>
              <a:t>Which cities are growing the most?</a:t>
            </a:r>
          </a:p>
        </p:txBody>
      </p:sp>
      <p:pic>
        <p:nvPicPr>
          <p:cNvPr id="5122" name="Picture 2">
            <a:extLst>
              <a:ext uri="{FF2B5EF4-FFF2-40B4-BE49-F238E27FC236}">
                <a16:creationId xmlns:a16="http://schemas.microsoft.com/office/drawing/2014/main" id="{80F26E45-F873-3FFE-0546-AE2D5400AC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11"/>
          <a:stretch/>
        </p:blipFill>
        <p:spPr bwMode="auto">
          <a:xfrm>
            <a:off x="5131293" y="1890944"/>
            <a:ext cx="6257144" cy="3586220"/>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19D81D98-15E5-FE15-D781-4C74A9DC69D2}"/>
              </a:ext>
            </a:extLst>
          </p:cNvPr>
          <p:cNvSpPr/>
          <p:nvPr/>
        </p:nvSpPr>
        <p:spPr>
          <a:xfrm>
            <a:off x="5210344" y="1890944"/>
            <a:ext cx="167791" cy="163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a:t>
            </a:r>
            <a:endParaRPr lang="en-ID" sz="1200" dirty="0"/>
          </a:p>
        </p:txBody>
      </p:sp>
      <p:sp>
        <p:nvSpPr>
          <p:cNvPr id="14" name="Oval 13">
            <a:extLst>
              <a:ext uri="{FF2B5EF4-FFF2-40B4-BE49-F238E27FC236}">
                <a16:creationId xmlns:a16="http://schemas.microsoft.com/office/drawing/2014/main" id="{8046B4C2-7D33-F776-B078-53F7518BC68A}"/>
              </a:ext>
            </a:extLst>
          </p:cNvPr>
          <p:cNvSpPr/>
          <p:nvPr/>
        </p:nvSpPr>
        <p:spPr>
          <a:xfrm>
            <a:off x="2748602" y="5814510"/>
            <a:ext cx="167791" cy="163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a:t>
            </a:r>
            <a:endParaRPr lang="en-ID" sz="1200" dirty="0"/>
          </a:p>
        </p:txBody>
      </p:sp>
      <p:sp>
        <p:nvSpPr>
          <p:cNvPr id="15" name="TextBox 14">
            <a:extLst>
              <a:ext uri="{FF2B5EF4-FFF2-40B4-BE49-F238E27FC236}">
                <a16:creationId xmlns:a16="http://schemas.microsoft.com/office/drawing/2014/main" id="{7DFFB77A-3EA7-371D-4B8E-0CF9DC505718}"/>
              </a:ext>
            </a:extLst>
          </p:cNvPr>
          <p:cNvSpPr txBox="1"/>
          <p:nvPr/>
        </p:nvSpPr>
        <p:spPr>
          <a:xfrm>
            <a:off x="2974109" y="5734007"/>
            <a:ext cx="6400800" cy="923330"/>
          </a:xfrm>
          <a:prstGeom prst="rect">
            <a:avLst/>
          </a:prstGeom>
          <a:noFill/>
        </p:spPr>
        <p:txBody>
          <a:bodyPr wrap="square" rtlCol="0">
            <a:spAutoFit/>
          </a:bodyPr>
          <a:lstStyle/>
          <a:p>
            <a:r>
              <a:rPr lang="en-US" dirty="0"/>
              <a:t>According to the result graph from a conventional EDA, Quito has the highest sales, hence Quito is clearly the market leader in terms of sales.</a:t>
            </a:r>
            <a:endParaRPr lang="en-ID" dirty="0"/>
          </a:p>
        </p:txBody>
      </p:sp>
      <p:pic>
        <p:nvPicPr>
          <p:cNvPr id="17" name="Picture 16">
            <a:extLst>
              <a:ext uri="{FF2B5EF4-FFF2-40B4-BE49-F238E27FC236}">
                <a16:creationId xmlns:a16="http://schemas.microsoft.com/office/drawing/2014/main" id="{D961D826-D935-4F9B-74E9-40000A947FD0}"/>
              </a:ext>
            </a:extLst>
          </p:cNvPr>
          <p:cNvPicPr>
            <a:picLocks noChangeAspect="1"/>
          </p:cNvPicPr>
          <p:nvPr/>
        </p:nvPicPr>
        <p:blipFill rotWithShape="1">
          <a:blip r:embed="rId3"/>
          <a:srcRect t="1201" b="-1"/>
          <a:stretch/>
        </p:blipFill>
        <p:spPr>
          <a:xfrm>
            <a:off x="555950" y="1900351"/>
            <a:ext cx="4575343" cy="3420625"/>
          </a:xfrm>
          <a:prstGeom prst="rect">
            <a:avLst/>
          </a:prstGeom>
        </p:spPr>
      </p:pic>
    </p:spTree>
    <p:extLst>
      <p:ext uri="{BB962C8B-B14F-4D97-AF65-F5344CB8AC3E}">
        <p14:creationId xmlns:p14="http://schemas.microsoft.com/office/powerpoint/2010/main" val="3511144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A63A-CC6D-E0FE-0E59-A892CB84E22C}"/>
              </a:ext>
            </a:extLst>
          </p:cNvPr>
          <p:cNvSpPr>
            <a:spLocks noGrp="1"/>
          </p:cNvSpPr>
          <p:nvPr>
            <p:ph type="title"/>
          </p:nvPr>
        </p:nvSpPr>
        <p:spPr/>
        <p:txBody>
          <a:bodyPr/>
          <a:lstStyle/>
          <a:p>
            <a:r>
              <a:rPr lang="en-US" dirty="0"/>
              <a:t>Model Prediction</a:t>
            </a:r>
            <a:endParaRPr lang="en-ID" dirty="0"/>
          </a:p>
        </p:txBody>
      </p:sp>
      <p:sp>
        <p:nvSpPr>
          <p:cNvPr id="9" name="TextBox 8">
            <a:extLst>
              <a:ext uri="{FF2B5EF4-FFF2-40B4-BE49-F238E27FC236}">
                <a16:creationId xmlns:a16="http://schemas.microsoft.com/office/drawing/2014/main" id="{FEF78F02-7697-292E-1BC7-13C576B4706B}"/>
              </a:ext>
            </a:extLst>
          </p:cNvPr>
          <p:cNvSpPr txBox="1"/>
          <p:nvPr/>
        </p:nvSpPr>
        <p:spPr>
          <a:xfrm>
            <a:off x="674255" y="1217147"/>
            <a:ext cx="7767781" cy="369332"/>
          </a:xfrm>
          <a:prstGeom prst="rect">
            <a:avLst/>
          </a:prstGeom>
          <a:noFill/>
        </p:spPr>
        <p:txBody>
          <a:bodyPr wrap="square" rtlCol="0">
            <a:spAutoFit/>
          </a:bodyPr>
          <a:lstStyle/>
          <a:p>
            <a:r>
              <a:rPr lang="en-US" dirty="0"/>
              <a:t>Result of Hyperparameter Tuning and applied best </a:t>
            </a:r>
            <a:r>
              <a:rPr lang="en-US" dirty="0" err="1"/>
              <a:t>paramaters</a:t>
            </a:r>
            <a:r>
              <a:rPr lang="en-US" dirty="0"/>
              <a:t> on Test Data</a:t>
            </a:r>
            <a:endParaRPr lang="en-ID" dirty="0"/>
          </a:p>
        </p:txBody>
      </p:sp>
      <p:graphicFrame>
        <p:nvGraphicFramePr>
          <p:cNvPr id="10" name="Table 10">
            <a:extLst>
              <a:ext uri="{FF2B5EF4-FFF2-40B4-BE49-F238E27FC236}">
                <a16:creationId xmlns:a16="http://schemas.microsoft.com/office/drawing/2014/main" id="{2D91827D-DA6C-AB11-4CA4-8189D3A21016}"/>
              </a:ext>
            </a:extLst>
          </p:cNvPr>
          <p:cNvGraphicFramePr>
            <a:graphicFrameLocks noGrp="1"/>
          </p:cNvGraphicFramePr>
          <p:nvPr>
            <p:extLst>
              <p:ext uri="{D42A27DB-BD31-4B8C-83A1-F6EECF244321}">
                <p14:modId xmlns:p14="http://schemas.microsoft.com/office/powerpoint/2010/main" val="1375008447"/>
              </p:ext>
            </p:extLst>
          </p:nvPr>
        </p:nvGraphicFramePr>
        <p:xfrm>
          <a:off x="955221" y="1891813"/>
          <a:ext cx="9257561" cy="3749040"/>
        </p:xfrm>
        <a:graphic>
          <a:graphicData uri="http://schemas.openxmlformats.org/drawingml/2006/table">
            <a:tbl>
              <a:tblPr firstRow="1" bandRow="1">
                <a:tableStyleId>{5C22544A-7EE6-4342-B048-85BDC9FD1C3A}</a:tableStyleId>
              </a:tblPr>
              <a:tblGrid>
                <a:gridCol w="1338943">
                  <a:extLst>
                    <a:ext uri="{9D8B030D-6E8A-4147-A177-3AD203B41FA5}">
                      <a16:colId xmlns:a16="http://schemas.microsoft.com/office/drawing/2014/main" val="1892482369"/>
                    </a:ext>
                  </a:extLst>
                </a:gridCol>
                <a:gridCol w="2588079">
                  <a:extLst>
                    <a:ext uri="{9D8B030D-6E8A-4147-A177-3AD203B41FA5}">
                      <a16:colId xmlns:a16="http://schemas.microsoft.com/office/drawing/2014/main" val="3180983823"/>
                    </a:ext>
                  </a:extLst>
                </a:gridCol>
                <a:gridCol w="1028700">
                  <a:extLst>
                    <a:ext uri="{9D8B030D-6E8A-4147-A177-3AD203B41FA5}">
                      <a16:colId xmlns:a16="http://schemas.microsoft.com/office/drawing/2014/main" val="1154295349"/>
                    </a:ext>
                  </a:extLst>
                </a:gridCol>
                <a:gridCol w="1559378">
                  <a:extLst>
                    <a:ext uri="{9D8B030D-6E8A-4147-A177-3AD203B41FA5}">
                      <a16:colId xmlns:a16="http://schemas.microsoft.com/office/drawing/2014/main" val="2755923773"/>
                    </a:ext>
                  </a:extLst>
                </a:gridCol>
                <a:gridCol w="1199534">
                  <a:extLst>
                    <a:ext uri="{9D8B030D-6E8A-4147-A177-3AD203B41FA5}">
                      <a16:colId xmlns:a16="http://schemas.microsoft.com/office/drawing/2014/main" val="878231720"/>
                    </a:ext>
                  </a:extLst>
                </a:gridCol>
                <a:gridCol w="1542927">
                  <a:extLst>
                    <a:ext uri="{9D8B030D-6E8A-4147-A177-3AD203B41FA5}">
                      <a16:colId xmlns:a16="http://schemas.microsoft.com/office/drawing/2014/main" val="1915238597"/>
                    </a:ext>
                  </a:extLst>
                </a:gridCol>
              </a:tblGrid>
              <a:tr h="0">
                <a:tc>
                  <a:txBody>
                    <a:bodyPr/>
                    <a:lstStyle/>
                    <a:p>
                      <a:pPr algn="ctr"/>
                      <a:r>
                        <a:rPr lang="en-US" dirty="0"/>
                        <a:t>Model Forecasting</a:t>
                      </a:r>
                      <a:endParaRPr lang="en-ID" dirty="0"/>
                    </a:p>
                  </a:txBody>
                  <a:tcPr anchor="ctr"/>
                </a:tc>
                <a:tc>
                  <a:txBody>
                    <a:bodyPr/>
                    <a:lstStyle/>
                    <a:p>
                      <a:pPr algn="ctr"/>
                      <a:r>
                        <a:rPr lang="en-US" dirty="0"/>
                        <a:t>Parameters</a:t>
                      </a:r>
                      <a:endParaRPr lang="en-ID" dirty="0"/>
                    </a:p>
                  </a:txBody>
                  <a:tcPr anchor="ctr"/>
                </a:tc>
                <a:tc>
                  <a:txBody>
                    <a:bodyPr/>
                    <a:lstStyle/>
                    <a:p>
                      <a:pPr algn="ctr"/>
                      <a:r>
                        <a:rPr lang="en-US" dirty="0"/>
                        <a:t>RMSE*</a:t>
                      </a:r>
                      <a:endParaRPr lang="en-ID" dirty="0"/>
                    </a:p>
                  </a:txBody>
                  <a:tcPr anchor="ctr"/>
                </a:tc>
                <a:tc>
                  <a:txBody>
                    <a:bodyPr/>
                    <a:lstStyle/>
                    <a:p>
                      <a:pPr algn="ctr"/>
                      <a:r>
                        <a:rPr lang="en-US" dirty="0"/>
                        <a:t>MAE**</a:t>
                      </a:r>
                      <a:endParaRPr lang="en-ID" dirty="0"/>
                    </a:p>
                  </a:txBody>
                  <a:tcPr anchor="ctr"/>
                </a:tc>
                <a:tc>
                  <a:txBody>
                    <a:bodyPr/>
                    <a:lstStyle/>
                    <a:p>
                      <a:pPr algn="ctr"/>
                      <a:r>
                        <a:rPr lang="en-US" dirty="0"/>
                        <a:t>R2***</a:t>
                      </a:r>
                      <a:endParaRPr lang="en-ID" dirty="0"/>
                    </a:p>
                  </a:txBody>
                  <a:tcPr anchor="ctr"/>
                </a:tc>
                <a:tc>
                  <a:txBody>
                    <a:bodyPr/>
                    <a:lstStyle/>
                    <a:p>
                      <a:pPr algn="ctr"/>
                      <a:r>
                        <a:rPr lang="en-US" dirty="0"/>
                        <a:t>Result</a:t>
                      </a:r>
                      <a:endParaRPr lang="en-ID" dirty="0"/>
                    </a:p>
                  </a:txBody>
                  <a:tcPr anchor="ctr"/>
                </a:tc>
                <a:extLst>
                  <a:ext uri="{0D108BD9-81ED-4DB2-BD59-A6C34878D82A}">
                    <a16:rowId xmlns:a16="http://schemas.microsoft.com/office/drawing/2014/main" val="184067625"/>
                  </a:ext>
                </a:extLst>
              </a:tr>
              <a:tr h="370840">
                <a:tc>
                  <a:txBody>
                    <a:bodyPr/>
                    <a:lstStyle/>
                    <a:p>
                      <a:pPr algn="ctr"/>
                      <a:r>
                        <a:rPr lang="en-US" dirty="0"/>
                        <a:t>Ridge Regression</a:t>
                      </a:r>
                      <a:endParaRPr lang="en-ID" dirty="0"/>
                    </a:p>
                  </a:txBody>
                  <a:tcPr anchor="ctr"/>
                </a:tc>
                <a:tc>
                  <a:txBody>
                    <a:bodyPr/>
                    <a:lstStyle/>
                    <a:p>
                      <a:pPr algn="ctr"/>
                      <a:r>
                        <a:rPr lang="en-US" dirty="0"/>
                        <a:t>Alpha=10</a:t>
                      </a:r>
                      <a:endParaRPr lang="en-ID" dirty="0"/>
                    </a:p>
                  </a:txBody>
                  <a:tcPr anchor="ctr"/>
                </a:tc>
                <a:tc>
                  <a:txBody>
                    <a:bodyPr/>
                    <a:lstStyle/>
                    <a:p>
                      <a:pPr algn="ctr"/>
                      <a:r>
                        <a:rPr lang="en-ID" dirty="0"/>
                        <a:t>121.623</a:t>
                      </a:r>
                    </a:p>
                  </a:txBody>
                  <a:tcPr anchor="ctr"/>
                </a:tc>
                <a:tc>
                  <a:txBody>
                    <a:bodyPr/>
                    <a:lstStyle/>
                    <a:p>
                      <a:pPr algn="ctr"/>
                      <a:r>
                        <a:rPr lang="en-ID" dirty="0"/>
                        <a:t>91.948 </a:t>
                      </a:r>
                    </a:p>
                  </a:txBody>
                  <a:tcPr anchor="ctr"/>
                </a:tc>
                <a:tc>
                  <a:txBody>
                    <a:bodyPr/>
                    <a:lstStyle/>
                    <a:p>
                      <a:pPr algn="ctr"/>
                      <a:r>
                        <a:rPr lang="en-ID" dirty="0"/>
                        <a:t>55,545</a:t>
                      </a:r>
                    </a:p>
                  </a:txBody>
                  <a:tcPr anchor="ctr"/>
                </a:tc>
                <a:tc>
                  <a:txBody>
                    <a:bodyPr/>
                    <a:lstStyle/>
                    <a:p>
                      <a:pPr algn="ctr"/>
                      <a:r>
                        <a:rPr lang="en-ID" dirty="0"/>
                        <a:t>Declined</a:t>
                      </a:r>
                    </a:p>
                  </a:txBody>
                  <a:tcPr anchor="ctr"/>
                </a:tc>
                <a:extLst>
                  <a:ext uri="{0D108BD9-81ED-4DB2-BD59-A6C34878D82A}">
                    <a16:rowId xmlns:a16="http://schemas.microsoft.com/office/drawing/2014/main" val="2174090850"/>
                  </a:ext>
                </a:extLst>
              </a:tr>
              <a:tr h="370840">
                <a:tc>
                  <a:txBody>
                    <a:bodyPr/>
                    <a:lstStyle/>
                    <a:p>
                      <a:pPr algn="ctr"/>
                      <a:r>
                        <a:rPr lang="en-US" dirty="0"/>
                        <a:t>Lasso Regression</a:t>
                      </a:r>
                      <a:endParaRPr lang="en-ID" dirty="0"/>
                    </a:p>
                  </a:txBody>
                  <a:tcPr anchor="ctr"/>
                </a:tc>
                <a:tc>
                  <a:txBody>
                    <a:bodyPr/>
                    <a:lstStyle/>
                    <a:p>
                      <a:pPr algn="ctr"/>
                      <a:r>
                        <a:rPr lang="en-US" dirty="0"/>
                        <a:t>Alpha=0.0001</a:t>
                      </a:r>
                      <a:endParaRPr lang="en-ID" dirty="0"/>
                    </a:p>
                  </a:txBody>
                  <a:tcPr anchor="ctr"/>
                </a:tc>
                <a:tc>
                  <a:txBody>
                    <a:bodyPr/>
                    <a:lstStyle/>
                    <a:p>
                      <a:pPr algn="ctr"/>
                      <a:r>
                        <a:rPr lang="en-ID" dirty="0"/>
                        <a:t>121.623</a:t>
                      </a:r>
                    </a:p>
                  </a:txBody>
                  <a:tcPr anchor="ctr"/>
                </a:tc>
                <a:tc>
                  <a:txBody>
                    <a:bodyPr/>
                    <a:lstStyle/>
                    <a:p>
                      <a:pPr algn="ctr"/>
                      <a:r>
                        <a:rPr lang="en-ID" dirty="0"/>
                        <a:t>91.94</a:t>
                      </a:r>
                    </a:p>
                  </a:txBody>
                  <a:tcPr anchor="ctr"/>
                </a:tc>
                <a:tc>
                  <a:txBody>
                    <a:bodyPr/>
                    <a:lstStyle/>
                    <a:p>
                      <a:pPr algn="ctr"/>
                      <a:r>
                        <a:rPr lang="en-ID" dirty="0"/>
                        <a:t>55,545% </a:t>
                      </a:r>
                    </a:p>
                  </a:txBody>
                  <a:tcPr anchor="ctr"/>
                </a:tc>
                <a:tc>
                  <a:txBody>
                    <a:bodyPr/>
                    <a:lstStyle/>
                    <a:p>
                      <a:pPr algn="ctr"/>
                      <a:r>
                        <a:rPr lang="en-ID" dirty="0"/>
                        <a:t>Declined </a:t>
                      </a:r>
                    </a:p>
                  </a:txBody>
                  <a:tcPr anchor="ctr"/>
                </a:tc>
                <a:extLst>
                  <a:ext uri="{0D108BD9-81ED-4DB2-BD59-A6C34878D82A}">
                    <a16:rowId xmlns:a16="http://schemas.microsoft.com/office/drawing/2014/main" val="3561855714"/>
                  </a:ext>
                </a:extLst>
              </a:tr>
              <a:tr h="370840">
                <a:tc>
                  <a:txBody>
                    <a:bodyPr/>
                    <a:lstStyle/>
                    <a:p>
                      <a:pPr algn="ctr"/>
                      <a:r>
                        <a:rPr lang="en-US" dirty="0"/>
                        <a:t>Random Forest</a:t>
                      </a:r>
                      <a:endParaRPr lang="en-ID" dirty="0"/>
                    </a:p>
                  </a:txBody>
                  <a:tcPr anchor="ctr"/>
                </a:tc>
                <a:tc>
                  <a:txBody>
                    <a:bodyPr/>
                    <a:lstStyle/>
                    <a:p>
                      <a:pPr algn="ctr"/>
                      <a:r>
                        <a:rPr lang="en-US" dirty="0" err="1"/>
                        <a:t>Max_depth</a:t>
                      </a:r>
                      <a:r>
                        <a:rPr lang="en-US" dirty="0"/>
                        <a:t>=10,</a:t>
                      </a:r>
                    </a:p>
                    <a:p>
                      <a:pPr algn="ctr"/>
                      <a:r>
                        <a:rPr lang="en-US" dirty="0" err="1"/>
                        <a:t>min_samples</a:t>
                      </a:r>
                      <a:r>
                        <a:rPr lang="en-US" dirty="0"/>
                        <a:t>=4,</a:t>
                      </a:r>
                    </a:p>
                    <a:p>
                      <a:pPr algn="ctr"/>
                      <a:r>
                        <a:rPr lang="en-US" dirty="0" err="1"/>
                        <a:t>n_estimator</a:t>
                      </a:r>
                      <a:r>
                        <a:rPr lang="en-US" dirty="0"/>
                        <a:t>=15</a:t>
                      </a:r>
                      <a:endParaRPr lang="en-ID" dirty="0"/>
                    </a:p>
                  </a:txBody>
                  <a:tcPr anchor="ctr"/>
                </a:tc>
                <a:tc>
                  <a:txBody>
                    <a:bodyPr/>
                    <a:lstStyle/>
                    <a:p>
                      <a:pPr algn="ctr"/>
                      <a:r>
                        <a:rPr lang="en-ID" dirty="0"/>
                        <a:t>53.265</a:t>
                      </a:r>
                    </a:p>
                  </a:txBody>
                  <a:tcPr anchor="ctr"/>
                </a:tc>
                <a:tc>
                  <a:txBody>
                    <a:bodyPr/>
                    <a:lstStyle/>
                    <a:p>
                      <a:pPr algn="ctr"/>
                      <a:r>
                        <a:rPr lang="en-ID" dirty="0"/>
                        <a:t>22.224</a:t>
                      </a:r>
                    </a:p>
                  </a:txBody>
                  <a:tcPr anchor="ctr"/>
                </a:tc>
                <a:tc>
                  <a:txBody>
                    <a:bodyPr/>
                    <a:lstStyle/>
                    <a:p>
                      <a:pPr algn="ctr"/>
                      <a:r>
                        <a:rPr lang="en-ID" dirty="0"/>
                        <a:t>91,472%</a:t>
                      </a:r>
                    </a:p>
                  </a:txBody>
                  <a:tcPr anchor="ctr"/>
                </a:tc>
                <a:tc>
                  <a:txBody>
                    <a:bodyPr/>
                    <a:lstStyle/>
                    <a:p>
                      <a:pPr algn="ctr"/>
                      <a:r>
                        <a:rPr lang="en-ID" dirty="0"/>
                        <a:t>Declined </a:t>
                      </a:r>
                    </a:p>
                  </a:txBody>
                  <a:tcPr anchor="ctr"/>
                </a:tc>
                <a:extLst>
                  <a:ext uri="{0D108BD9-81ED-4DB2-BD59-A6C34878D82A}">
                    <a16:rowId xmlns:a16="http://schemas.microsoft.com/office/drawing/2014/main" val="696202824"/>
                  </a:ext>
                </a:extLst>
              </a:tr>
              <a:tr h="370840">
                <a:tc>
                  <a:txBody>
                    <a:bodyPr/>
                    <a:lstStyle/>
                    <a:p>
                      <a:pPr algn="ctr"/>
                      <a:r>
                        <a:rPr lang="en-US" dirty="0" err="1"/>
                        <a:t>XGBoost</a:t>
                      </a:r>
                      <a:endParaRPr lang="en-ID" dirty="0"/>
                    </a:p>
                  </a:txBody>
                  <a:tcPr anchor="ctr"/>
                </a:tc>
                <a:tc>
                  <a:txBody>
                    <a:bodyPr/>
                    <a:lstStyle/>
                    <a:p>
                      <a:pPr algn="ctr"/>
                      <a:r>
                        <a:rPr lang="en-US" dirty="0" err="1"/>
                        <a:t>Learning_rate</a:t>
                      </a:r>
                      <a:r>
                        <a:rPr lang="en-US" dirty="0"/>
                        <a:t>=0.5, </a:t>
                      </a:r>
                      <a:r>
                        <a:rPr lang="en-US" dirty="0" err="1"/>
                        <a:t>max_depth</a:t>
                      </a:r>
                      <a:r>
                        <a:rPr lang="en-US" dirty="0"/>
                        <a:t>=10,</a:t>
                      </a:r>
                    </a:p>
                    <a:p>
                      <a:pPr algn="ctr"/>
                      <a:r>
                        <a:rPr lang="en-US" dirty="0" err="1"/>
                        <a:t>n_estimatord</a:t>
                      </a:r>
                      <a:r>
                        <a:rPr lang="en-US" dirty="0"/>
                        <a:t>=15</a:t>
                      </a:r>
                      <a:endParaRPr lang="en-ID" dirty="0"/>
                    </a:p>
                  </a:txBody>
                  <a:tcPr anchor="ctr"/>
                </a:tc>
                <a:tc>
                  <a:txBody>
                    <a:bodyPr/>
                    <a:lstStyle/>
                    <a:p>
                      <a:pPr algn="ctr"/>
                      <a:r>
                        <a:rPr lang="en-ID" dirty="0"/>
                        <a:t>35.016</a:t>
                      </a:r>
                    </a:p>
                  </a:txBody>
                  <a:tcPr anchor="ctr"/>
                </a:tc>
                <a:tc>
                  <a:txBody>
                    <a:bodyPr/>
                    <a:lstStyle/>
                    <a:p>
                      <a:pPr algn="ctr"/>
                      <a:r>
                        <a:rPr lang="en-ID" dirty="0"/>
                        <a:t>14.184 </a:t>
                      </a:r>
                    </a:p>
                  </a:txBody>
                  <a:tcPr anchor="ctr"/>
                </a:tc>
                <a:tc>
                  <a:txBody>
                    <a:bodyPr/>
                    <a:lstStyle/>
                    <a:p>
                      <a:pPr algn="ctr"/>
                      <a:r>
                        <a:rPr lang="en-ID" dirty="0"/>
                        <a:t>96,521%</a:t>
                      </a:r>
                    </a:p>
                  </a:txBody>
                  <a:tcPr anchor="ctr"/>
                </a:tc>
                <a:tc>
                  <a:txBody>
                    <a:bodyPr/>
                    <a:lstStyle/>
                    <a:p>
                      <a:pPr algn="ctr"/>
                      <a:r>
                        <a:rPr lang="en-ID" dirty="0"/>
                        <a:t>Accepted </a:t>
                      </a:r>
                    </a:p>
                  </a:txBody>
                  <a:tcPr anchor="ctr"/>
                </a:tc>
                <a:extLst>
                  <a:ext uri="{0D108BD9-81ED-4DB2-BD59-A6C34878D82A}">
                    <a16:rowId xmlns:a16="http://schemas.microsoft.com/office/drawing/2014/main" val="1924243610"/>
                  </a:ext>
                </a:extLst>
              </a:tr>
            </a:tbl>
          </a:graphicData>
        </a:graphic>
      </p:graphicFrame>
    </p:spTree>
    <p:extLst>
      <p:ext uri="{BB962C8B-B14F-4D97-AF65-F5344CB8AC3E}">
        <p14:creationId xmlns:p14="http://schemas.microsoft.com/office/powerpoint/2010/main" val="3313434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2EF0-C9DB-1A6E-0501-5E4861C6AAF4}"/>
              </a:ext>
            </a:extLst>
          </p:cNvPr>
          <p:cNvSpPr>
            <a:spLocks noGrp="1"/>
          </p:cNvSpPr>
          <p:nvPr>
            <p:ph type="title"/>
          </p:nvPr>
        </p:nvSpPr>
        <p:spPr/>
        <p:txBody>
          <a:bodyPr/>
          <a:lstStyle/>
          <a:p>
            <a:r>
              <a:rPr lang="en-US" dirty="0" err="1"/>
              <a:t>XGBoost</a:t>
            </a:r>
            <a:endParaRPr lang="en-ID" dirty="0"/>
          </a:p>
        </p:txBody>
      </p:sp>
      <p:pic>
        <p:nvPicPr>
          <p:cNvPr id="10" name="Picture 9">
            <a:extLst>
              <a:ext uri="{FF2B5EF4-FFF2-40B4-BE49-F238E27FC236}">
                <a16:creationId xmlns:a16="http://schemas.microsoft.com/office/drawing/2014/main" id="{1BA2FF0C-41B8-6A91-6EB0-77DB2717874F}"/>
              </a:ext>
            </a:extLst>
          </p:cNvPr>
          <p:cNvPicPr>
            <a:picLocks noChangeAspect="1"/>
          </p:cNvPicPr>
          <p:nvPr/>
        </p:nvPicPr>
        <p:blipFill>
          <a:blip r:embed="rId2"/>
          <a:stretch>
            <a:fillRect/>
          </a:stretch>
        </p:blipFill>
        <p:spPr>
          <a:xfrm>
            <a:off x="0" y="1742121"/>
            <a:ext cx="5551902" cy="4397422"/>
          </a:xfrm>
          <a:prstGeom prst="rect">
            <a:avLst/>
          </a:prstGeom>
        </p:spPr>
      </p:pic>
      <p:sp>
        <p:nvSpPr>
          <p:cNvPr id="11" name="TextBox 10">
            <a:extLst>
              <a:ext uri="{FF2B5EF4-FFF2-40B4-BE49-F238E27FC236}">
                <a16:creationId xmlns:a16="http://schemas.microsoft.com/office/drawing/2014/main" id="{332445DE-2A5D-A0BB-F423-72F6F5487807}"/>
              </a:ext>
            </a:extLst>
          </p:cNvPr>
          <p:cNvSpPr txBox="1"/>
          <p:nvPr/>
        </p:nvSpPr>
        <p:spPr>
          <a:xfrm>
            <a:off x="5966998" y="1963394"/>
            <a:ext cx="555190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location of the stores has significant impact to the sales amount</a:t>
            </a:r>
          </a:p>
          <a:p>
            <a:pPr marL="285750" indent="-285750">
              <a:buFont typeface="Arial" panose="020B0604020202020204" pitchFamily="34" charset="0"/>
              <a:buChar char="•"/>
            </a:pPr>
            <a:r>
              <a:rPr lang="en-US" dirty="0"/>
              <a:t>The RMSE, MAE, and R-squared of the train and test data are not significantly different, indicating that the XGB Boost model fits the data well.</a:t>
            </a:r>
          </a:p>
          <a:p>
            <a:pPr marL="285750" indent="-285750">
              <a:buFont typeface="Arial" panose="020B0604020202020204" pitchFamily="34" charset="0"/>
              <a:buChar char="•"/>
            </a:pPr>
            <a:r>
              <a:rPr lang="en-US" dirty="0"/>
              <a:t>R-squared = 96,521% demonstrates that 96,521% of independent variables can account for the volume of sales (dependent variables). Additionally, 3,479% more are explained by other factors.</a:t>
            </a:r>
          </a:p>
        </p:txBody>
      </p:sp>
      <p:sp>
        <p:nvSpPr>
          <p:cNvPr id="12" name="Rectangle 11">
            <a:extLst>
              <a:ext uri="{FF2B5EF4-FFF2-40B4-BE49-F238E27FC236}">
                <a16:creationId xmlns:a16="http://schemas.microsoft.com/office/drawing/2014/main" id="{12AEBC29-400C-236A-EC79-C61EF2AC629C}"/>
              </a:ext>
            </a:extLst>
          </p:cNvPr>
          <p:cNvSpPr/>
          <p:nvPr/>
        </p:nvSpPr>
        <p:spPr>
          <a:xfrm>
            <a:off x="174171" y="1016000"/>
            <a:ext cx="3294743" cy="4789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Features Importance</a:t>
            </a:r>
            <a:endParaRPr lang="en-ID" sz="2400" b="1" dirty="0">
              <a:solidFill>
                <a:schemeClr val="tx1"/>
              </a:solidFill>
            </a:endParaRPr>
          </a:p>
        </p:txBody>
      </p:sp>
    </p:spTree>
    <p:extLst>
      <p:ext uri="{BB962C8B-B14F-4D97-AF65-F5344CB8AC3E}">
        <p14:creationId xmlns:p14="http://schemas.microsoft.com/office/powerpoint/2010/main" val="529661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31B41-F0A9-4FC0-AC2C-A164ECCD22C2}"/>
              </a:ext>
            </a:extLst>
          </p:cNvPr>
          <p:cNvSpPr>
            <a:spLocks noGrp="1"/>
          </p:cNvSpPr>
          <p:nvPr>
            <p:ph type="title"/>
          </p:nvPr>
        </p:nvSpPr>
        <p:spPr/>
        <p:txBody>
          <a:bodyPr/>
          <a:lstStyle/>
          <a:p>
            <a:r>
              <a:rPr lang="en-US" dirty="0"/>
              <a:t>Business Solution</a:t>
            </a:r>
            <a:endParaRPr lang="en-ID" dirty="0"/>
          </a:p>
        </p:txBody>
      </p:sp>
      <p:sp>
        <p:nvSpPr>
          <p:cNvPr id="9" name="TextBox 8">
            <a:extLst>
              <a:ext uri="{FF2B5EF4-FFF2-40B4-BE49-F238E27FC236}">
                <a16:creationId xmlns:a16="http://schemas.microsoft.com/office/drawing/2014/main" id="{1ABB8A94-D7E6-761B-CEC7-78FB7FC55FF6}"/>
              </a:ext>
            </a:extLst>
          </p:cNvPr>
          <p:cNvSpPr txBox="1"/>
          <p:nvPr/>
        </p:nvSpPr>
        <p:spPr>
          <a:xfrm>
            <a:off x="696686" y="1598386"/>
            <a:ext cx="9071428" cy="3970318"/>
          </a:xfrm>
          <a:prstGeom prst="rect">
            <a:avLst/>
          </a:prstGeom>
          <a:noFill/>
        </p:spPr>
        <p:txBody>
          <a:bodyPr wrap="square" rtlCol="0">
            <a:spAutoFit/>
          </a:bodyPr>
          <a:lstStyle/>
          <a:p>
            <a:pPr marL="342900" indent="-342900">
              <a:buAutoNum type="arabicPeriod"/>
            </a:pPr>
            <a:r>
              <a:rPr lang="en-US" sz="2800" dirty="0"/>
              <a:t>To cut costs, the supply chain's delivery and allocation processes must be efficient.</a:t>
            </a:r>
          </a:p>
          <a:p>
            <a:endParaRPr lang="en-US" sz="2800" dirty="0"/>
          </a:p>
          <a:p>
            <a:r>
              <a:rPr lang="en-ID" sz="2800" dirty="0"/>
              <a:t>2. </a:t>
            </a:r>
            <a:r>
              <a:rPr lang="en-US" sz="2800" dirty="0"/>
              <a:t>Creating a discount scheme.</a:t>
            </a:r>
          </a:p>
          <a:p>
            <a:pPr marL="914400" lvl="1" indent="-465138">
              <a:buFont typeface="Arial" panose="020B0604020202020204" pitchFamily="34" charset="0"/>
              <a:buChar char="•"/>
            </a:pPr>
            <a:r>
              <a:rPr lang="en-US" sz="2800" dirty="0"/>
              <a:t>Discount scheme based on client loyalty cards</a:t>
            </a:r>
          </a:p>
          <a:p>
            <a:pPr marL="914400" lvl="1" indent="-465138">
              <a:buFont typeface="Arial" panose="020B0604020202020204" pitchFamily="34" charset="0"/>
              <a:buChar char="•"/>
            </a:pPr>
            <a:r>
              <a:rPr lang="en-US" sz="2800" dirty="0"/>
              <a:t>A recurring discount program for any goods</a:t>
            </a:r>
          </a:p>
          <a:p>
            <a:pPr marL="449262" lvl="1"/>
            <a:endParaRPr lang="en-US" sz="2800" dirty="0"/>
          </a:p>
          <a:p>
            <a:pPr marL="363538" indent="-363538"/>
            <a:r>
              <a:rPr lang="en-US" sz="2800" dirty="0"/>
              <a:t>3. Increase soft marketing and digital marketing efforts to connect with customers and potential purchasers.</a:t>
            </a:r>
            <a:endParaRPr lang="en-ID" sz="2800" dirty="0"/>
          </a:p>
        </p:txBody>
      </p:sp>
    </p:spTree>
    <p:extLst>
      <p:ext uri="{BB962C8B-B14F-4D97-AF65-F5344CB8AC3E}">
        <p14:creationId xmlns:p14="http://schemas.microsoft.com/office/powerpoint/2010/main" val="2423055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8B7855D-2DE6-49A4-BA98-97404403C66B}"/>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
        <p:nvSpPr>
          <p:cNvPr id="2" name="TextBox 1">
            <a:extLst>
              <a:ext uri="{FF2B5EF4-FFF2-40B4-BE49-F238E27FC236}">
                <a16:creationId xmlns:a16="http://schemas.microsoft.com/office/drawing/2014/main" id="{11DB8EB3-32BD-7C64-F05A-E3ACE0679C14}"/>
              </a:ext>
            </a:extLst>
          </p:cNvPr>
          <p:cNvSpPr txBox="1"/>
          <p:nvPr/>
        </p:nvSpPr>
        <p:spPr>
          <a:xfrm>
            <a:off x="3425370" y="2351314"/>
            <a:ext cx="6952343" cy="1569660"/>
          </a:xfrm>
          <a:prstGeom prst="rect">
            <a:avLst/>
          </a:prstGeom>
          <a:solidFill>
            <a:schemeClr val="accent1">
              <a:lumMod val="75000"/>
            </a:schemeClr>
          </a:solidFill>
        </p:spPr>
        <p:txBody>
          <a:bodyPr wrap="square" rtlCol="0">
            <a:spAutoFit/>
          </a:bodyPr>
          <a:lstStyle/>
          <a:p>
            <a:pPr algn="ctr"/>
            <a:r>
              <a:rPr lang="en-US" sz="9600" dirty="0">
                <a:solidFill>
                  <a:schemeClr val="bg1"/>
                </a:solidFill>
              </a:rPr>
              <a:t>THANK YOU</a:t>
            </a:r>
            <a:endParaRPr lang="en-ID" sz="9600" dirty="0">
              <a:solidFill>
                <a:schemeClr val="bg1"/>
              </a:solidFill>
            </a:endParaRPr>
          </a:p>
        </p:txBody>
      </p:sp>
    </p:spTree>
    <p:extLst>
      <p:ext uri="{BB962C8B-B14F-4D97-AF65-F5344CB8AC3E}">
        <p14:creationId xmlns:p14="http://schemas.microsoft.com/office/powerpoint/2010/main" val="196070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p:txBody>
          <a:bodyPr/>
          <a:lstStyle/>
          <a:p>
            <a:r>
              <a:rPr lang="en-US" dirty="0"/>
              <a:t>Summary</a:t>
            </a:r>
          </a:p>
        </p:txBody>
      </p:sp>
      <p:pic>
        <p:nvPicPr>
          <p:cNvPr id="22" name="Picture Placeholder 21">
            <a:extLst>
              <a:ext uri="{FF2B5EF4-FFF2-40B4-BE49-F238E27FC236}">
                <a16:creationId xmlns:a16="http://schemas.microsoft.com/office/drawing/2014/main" id="{0F5C8F58-81B2-4162-9563-70C679CF85F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857" t="-6122" r="-17857" b="-6122"/>
          <a:stretch/>
        </p:blipFill>
        <p:spPr>
          <a:xfrm>
            <a:off x="876300" y="1739900"/>
            <a:ext cx="1689100" cy="1397000"/>
          </a:xfrm>
        </p:spPr>
      </p:pic>
      <p:pic>
        <p:nvPicPr>
          <p:cNvPr id="26" name="Picture Placeholder 25">
            <a:extLst>
              <a:ext uri="{FF2B5EF4-FFF2-40B4-BE49-F238E27FC236}">
                <a16:creationId xmlns:a16="http://schemas.microsoft.com/office/drawing/2014/main" id="{2AD0E03E-80ED-4CBF-B567-3E1EAB01FD41}"/>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293" t="-6483" r="-18293" b="-6483"/>
          <a:stretch/>
        </p:blipFill>
        <p:spPr>
          <a:xfrm>
            <a:off x="3829813" y="4263232"/>
            <a:ext cx="1689100" cy="1397000"/>
          </a:xfrm>
        </p:spPr>
      </p:pic>
      <p:pic>
        <p:nvPicPr>
          <p:cNvPr id="24" name="Picture Placeholder 23">
            <a:extLst>
              <a:ext uri="{FF2B5EF4-FFF2-40B4-BE49-F238E27FC236}">
                <a16:creationId xmlns:a16="http://schemas.microsoft.com/office/drawing/2014/main" id="{F1E0AF3E-867C-4F0D-8325-9DC9A985B427}"/>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6501" t="-5000" r="-16501" b="-5000"/>
          <a:stretch/>
        </p:blipFill>
        <p:spPr>
          <a:xfrm>
            <a:off x="6744524" y="1739900"/>
            <a:ext cx="1689100" cy="1397000"/>
          </a:xfrm>
        </p:spPr>
      </p:pic>
      <p:pic>
        <p:nvPicPr>
          <p:cNvPr id="28" name="Picture Placeholder 27">
            <a:extLst>
              <a:ext uri="{FF2B5EF4-FFF2-40B4-BE49-F238E27FC236}">
                <a16:creationId xmlns:a16="http://schemas.microsoft.com/office/drawing/2014/main" id="{43BC7054-E269-4210-98F5-65D485066725}"/>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8293" t="-6483" r="-18293" b="-6483"/>
          <a:stretch/>
        </p:blipFill>
        <p:spPr>
          <a:xfrm>
            <a:off x="9659235" y="4263232"/>
            <a:ext cx="1689100" cy="1397000"/>
          </a:xfrm>
        </p:spPr>
      </p:pic>
      <p:sp>
        <p:nvSpPr>
          <p:cNvPr id="11" name="Text Placeholder 10">
            <a:extLst>
              <a:ext uri="{FF2B5EF4-FFF2-40B4-BE49-F238E27FC236}">
                <a16:creationId xmlns:a16="http://schemas.microsoft.com/office/drawing/2014/main" id="{901B6E4D-6942-45C5-99A9-6B769E8902BD}"/>
              </a:ext>
            </a:extLst>
          </p:cNvPr>
          <p:cNvSpPr>
            <a:spLocks noGrp="1"/>
          </p:cNvSpPr>
          <p:nvPr>
            <p:ph type="body" sz="quarter" idx="18"/>
          </p:nvPr>
        </p:nvSpPr>
        <p:spPr/>
        <p:txBody>
          <a:bodyPr/>
          <a:lstStyle/>
          <a:p>
            <a:r>
              <a:rPr lang="en-US" sz="2800" b="1" dirty="0"/>
              <a:t>Data Introduction</a:t>
            </a:r>
          </a:p>
        </p:txBody>
      </p:sp>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19"/>
          </p:nvPr>
        </p:nvSpPr>
        <p:spPr/>
        <p:txBody>
          <a:bodyPr anchor="b"/>
          <a:lstStyle/>
          <a:p>
            <a:r>
              <a:rPr lang="en-US" sz="2800" b="1" dirty="0"/>
              <a:t>Objective of Analysis</a:t>
            </a:r>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20"/>
          </p:nvPr>
        </p:nvSpPr>
        <p:spPr/>
        <p:txBody>
          <a:bodyPr/>
          <a:lstStyle/>
          <a:p>
            <a:r>
              <a:rPr lang="en-US" sz="2800" b="1" dirty="0"/>
              <a:t>Result of Analysis</a:t>
            </a:r>
          </a:p>
        </p:txBody>
      </p:sp>
      <p:sp>
        <p:nvSpPr>
          <p:cNvPr id="14" name="Text Placeholder 13">
            <a:extLst>
              <a:ext uri="{FF2B5EF4-FFF2-40B4-BE49-F238E27FC236}">
                <a16:creationId xmlns:a16="http://schemas.microsoft.com/office/drawing/2014/main" id="{26CD0F95-69FE-4CD4-B47D-11711D394220}"/>
              </a:ext>
            </a:extLst>
          </p:cNvPr>
          <p:cNvSpPr>
            <a:spLocks noGrp="1"/>
          </p:cNvSpPr>
          <p:nvPr>
            <p:ph type="body" sz="quarter" idx="21"/>
          </p:nvPr>
        </p:nvSpPr>
        <p:spPr/>
        <p:txBody>
          <a:bodyPr anchor="b"/>
          <a:lstStyle/>
          <a:p>
            <a:r>
              <a:rPr lang="en-US" sz="2800" b="1" dirty="0"/>
              <a:t>Business Solution</a:t>
            </a:r>
          </a:p>
        </p:txBody>
      </p:sp>
    </p:spTree>
    <p:extLst>
      <p:ext uri="{BB962C8B-B14F-4D97-AF65-F5344CB8AC3E}">
        <p14:creationId xmlns:p14="http://schemas.microsoft.com/office/powerpoint/2010/main" val="116306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Logo, company name&#10;&#10;Description automatically generated">
            <a:extLst>
              <a:ext uri="{FF2B5EF4-FFF2-40B4-BE49-F238E27FC236}">
                <a16:creationId xmlns:a16="http://schemas.microsoft.com/office/drawing/2014/main" id="{8C1411E7-8A48-A7FA-B6CE-CA58731CB628}"/>
              </a:ext>
            </a:extLst>
          </p:cNvPr>
          <p:cNvPicPr>
            <a:picLocks noGrp="1" noChangeAspect="1"/>
          </p:cNvPicPr>
          <p:nvPr>
            <p:ph type="pic" sz="quarter" idx="10"/>
          </p:nvPr>
        </p:nvPicPr>
        <p:blipFill rotWithShape="1">
          <a:blip r:embed="rId2"/>
          <a:srcRect l="1765" r="1769" b="2"/>
          <a:stretch/>
        </p:blipFill>
        <p:spPr>
          <a:xfrm>
            <a:off x="5629275" y="895350"/>
            <a:ext cx="6562725" cy="5261770"/>
          </a:xfrm>
          <a:noFill/>
        </p:spPr>
      </p:pic>
      <p:sp>
        <p:nvSpPr>
          <p:cNvPr id="6" name="Title 5">
            <a:extLst>
              <a:ext uri="{FF2B5EF4-FFF2-40B4-BE49-F238E27FC236}">
                <a16:creationId xmlns:a16="http://schemas.microsoft.com/office/drawing/2014/main" id="{DE253D32-8B7B-47D0-BB63-402C3DB9B549}"/>
              </a:ext>
            </a:extLst>
          </p:cNvPr>
          <p:cNvSpPr>
            <a:spLocks noGrp="1"/>
          </p:cNvSpPr>
          <p:nvPr>
            <p:ph type="ctrTitle"/>
          </p:nvPr>
        </p:nvSpPr>
        <p:spPr>
          <a:xfrm>
            <a:off x="371476" y="0"/>
            <a:ext cx="4416424" cy="2182811"/>
          </a:xfrm>
        </p:spPr>
        <p:txBody>
          <a:bodyPr anchor="b">
            <a:normAutofit/>
          </a:bodyPr>
          <a:lstStyle/>
          <a:p>
            <a:r>
              <a:rPr lang="en-US" dirty="0"/>
              <a:t>Data Introduction</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type="subTitle" idx="1"/>
          </p:nvPr>
        </p:nvSpPr>
        <p:spPr>
          <a:xfrm>
            <a:off x="371475" y="2493822"/>
            <a:ext cx="4873855" cy="4214552"/>
          </a:xfrm>
        </p:spPr>
        <p:txBody>
          <a:bodyPr>
            <a:normAutofit/>
          </a:bodyPr>
          <a:lstStyle/>
          <a:p>
            <a:pPr marL="285750" indent="-285750">
              <a:buFont typeface="Arial" panose="020B0604020202020204" pitchFamily="34" charset="0"/>
              <a:buChar char="•"/>
            </a:pPr>
            <a:r>
              <a:rPr lang="en-US" sz="1800" dirty="0"/>
              <a:t>The data used for this analysis is Store Sales “</a:t>
            </a:r>
            <a:r>
              <a:rPr lang="en-US" sz="1800" dirty="0" err="1"/>
              <a:t>Favorita</a:t>
            </a:r>
            <a:r>
              <a:rPr lang="en-US" sz="1800" dirty="0"/>
              <a:t>” in Ecuador. In Ecuador, </a:t>
            </a:r>
            <a:r>
              <a:rPr lang="en-US" sz="1800" dirty="0" err="1"/>
              <a:t>Favorita</a:t>
            </a:r>
            <a:r>
              <a:rPr lang="en-US" sz="1800" dirty="0"/>
              <a:t> is one of the largest grocery chains.</a:t>
            </a:r>
          </a:p>
          <a:p>
            <a:pPr marL="285750" indent="-285750">
              <a:buFont typeface="Arial" panose="020B0604020202020204" pitchFamily="34" charset="0"/>
              <a:buChar char="•"/>
            </a:pPr>
            <a:r>
              <a:rPr lang="en-US" sz="1800" dirty="0"/>
              <a:t>As an oil-dependent country, Ecuador's economy is highly sensitive to oil price fluctuations. Shipping products to grocery stores throughout the country affects inventory, and therefore sales.</a:t>
            </a:r>
          </a:p>
          <a:p>
            <a:pPr marL="285750" indent="-285750">
              <a:buFont typeface="Arial" panose="020B0604020202020204" pitchFamily="34" charset="0"/>
              <a:buChar char="•"/>
            </a:pPr>
            <a:r>
              <a:rPr lang="en-US" sz="1800" dirty="0"/>
              <a:t>Source Data:</a:t>
            </a:r>
          </a:p>
          <a:p>
            <a:r>
              <a:rPr lang="en-US" sz="1800" dirty="0"/>
              <a:t>      https://www.kaggle.com/competitions/store- 	sales-time-series-forecasting/data</a:t>
            </a:r>
          </a:p>
          <a:p>
            <a:r>
              <a:rPr lang="en-US" sz="1800" dirty="0"/>
              <a:t>      (train, </a:t>
            </a:r>
            <a:r>
              <a:rPr lang="en-US" sz="1800" dirty="0" err="1"/>
              <a:t>sample_submission</a:t>
            </a:r>
            <a:r>
              <a:rPr lang="en-US" sz="1800" dirty="0"/>
              <a:t>, stores, oil,   	</a:t>
            </a:r>
            <a:r>
              <a:rPr lang="en-US" sz="1800" dirty="0" err="1"/>
              <a:t>holidays_event</a:t>
            </a:r>
            <a:r>
              <a:rPr lang="en-US" sz="1800" dirty="0"/>
              <a:t>)</a:t>
            </a:r>
          </a:p>
        </p:txBody>
      </p:sp>
      <p:sp>
        <p:nvSpPr>
          <p:cNvPr id="4" name="Slide Number Placeholder 3" hidden="1">
            <a:extLst>
              <a:ext uri="{FF2B5EF4-FFF2-40B4-BE49-F238E27FC236}">
                <a16:creationId xmlns:a16="http://schemas.microsoft.com/office/drawing/2014/main" id="{D4C183CA-19AD-485E-AEC5-FC032D453828}"/>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3</a:t>
            </a:fld>
            <a:endParaRPr lang="en-US"/>
          </a:p>
        </p:txBody>
      </p:sp>
    </p:spTree>
    <p:extLst>
      <p:ext uri="{BB962C8B-B14F-4D97-AF65-F5344CB8AC3E}">
        <p14:creationId xmlns:p14="http://schemas.microsoft.com/office/powerpoint/2010/main" val="130031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3C76760B-9E76-23EE-E8D4-FE5078D95AD1}"/>
              </a:ext>
            </a:extLst>
          </p:cNvPr>
          <p:cNvSpPr>
            <a:spLocks noGrp="1"/>
          </p:cNvSpPr>
          <p:nvPr>
            <p:ph type="title"/>
          </p:nvPr>
        </p:nvSpPr>
        <p:spPr>
          <a:xfrm>
            <a:off x="371475" y="1334424"/>
            <a:ext cx="4448175" cy="1520824"/>
          </a:xfrm>
        </p:spPr>
        <p:txBody>
          <a:bodyPr/>
          <a:lstStyle/>
          <a:p>
            <a:r>
              <a:rPr lang="en-US" dirty="0"/>
              <a:t>Data </a:t>
            </a:r>
            <a:br>
              <a:rPr lang="en-US" dirty="0"/>
            </a:br>
            <a:r>
              <a:rPr lang="en-US" dirty="0"/>
              <a:t>Definition</a:t>
            </a:r>
          </a:p>
        </p:txBody>
      </p:sp>
      <p:sp>
        <p:nvSpPr>
          <p:cNvPr id="17" name="Content Placeholder 4">
            <a:extLst>
              <a:ext uri="{FF2B5EF4-FFF2-40B4-BE49-F238E27FC236}">
                <a16:creationId xmlns:a16="http://schemas.microsoft.com/office/drawing/2014/main" id="{A6F97EC7-A576-E332-19BE-39E62A7D9643}"/>
              </a:ext>
            </a:extLst>
          </p:cNvPr>
          <p:cNvSpPr>
            <a:spLocks noGrp="1"/>
          </p:cNvSpPr>
          <p:nvPr>
            <p:ph sz="half" idx="1"/>
          </p:nvPr>
        </p:nvSpPr>
        <p:spPr>
          <a:xfrm>
            <a:off x="371475" y="3118776"/>
            <a:ext cx="2926800" cy="3081922"/>
          </a:xfrm>
        </p:spPr>
        <p:txBody>
          <a:bodyPr>
            <a:normAutofit lnSpcReduction="10000"/>
          </a:bodyPr>
          <a:lstStyle/>
          <a:p>
            <a:pPr algn="l" fontAlgn="base">
              <a:buFont typeface="Arial" panose="020B0604020202020204" pitchFamily="34" charset="0"/>
              <a:buChar char="•"/>
            </a:pPr>
            <a:r>
              <a:rPr lang="en-US" sz="1600" b="1" dirty="0" err="1">
                <a:latin typeface="+mj-lt"/>
              </a:rPr>
              <a:t>S</a:t>
            </a:r>
            <a:r>
              <a:rPr lang="en-US" sz="1600" b="1" i="0" dirty="0" err="1">
                <a:effectLst/>
                <a:latin typeface="+mj-lt"/>
              </a:rPr>
              <a:t>tore_nbr</a:t>
            </a:r>
            <a:r>
              <a:rPr lang="en-US" sz="1600" b="0" i="0" dirty="0">
                <a:effectLst/>
                <a:latin typeface="+mj-lt"/>
              </a:rPr>
              <a:t> identifies the store at which the products are sold.</a:t>
            </a:r>
          </a:p>
          <a:p>
            <a:pPr algn="l" fontAlgn="base">
              <a:buFont typeface="Arial" panose="020B0604020202020204" pitchFamily="34" charset="0"/>
              <a:buChar char="•"/>
            </a:pPr>
            <a:r>
              <a:rPr lang="en-US" sz="1600" b="1" i="0" dirty="0">
                <a:effectLst/>
                <a:latin typeface="+mj-lt"/>
              </a:rPr>
              <a:t>Family</a:t>
            </a:r>
            <a:r>
              <a:rPr lang="en-US" sz="1600" b="0" i="0" dirty="0">
                <a:effectLst/>
                <a:latin typeface="+mj-lt"/>
              </a:rPr>
              <a:t> identifies the type of product sold.</a:t>
            </a:r>
          </a:p>
          <a:p>
            <a:pPr algn="l" fontAlgn="base">
              <a:buFont typeface="Arial" panose="020B0604020202020204" pitchFamily="34" charset="0"/>
              <a:buChar char="•"/>
            </a:pPr>
            <a:r>
              <a:rPr lang="en-US" sz="1600" b="1" dirty="0">
                <a:latin typeface="+mj-lt"/>
              </a:rPr>
              <a:t>S</a:t>
            </a:r>
            <a:r>
              <a:rPr lang="en-US" sz="1600" b="1" i="0" dirty="0">
                <a:effectLst/>
                <a:latin typeface="+mj-lt"/>
              </a:rPr>
              <a:t>ales</a:t>
            </a:r>
            <a:r>
              <a:rPr lang="en-US" sz="1600" b="0" i="0" dirty="0">
                <a:effectLst/>
                <a:latin typeface="+mj-lt"/>
              </a:rPr>
              <a:t> gives the total sales for a product family at a particular store at a given date</a:t>
            </a:r>
          </a:p>
          <a:p>
            <a:pPr algn="l" fontAlgn="base">
              <a:buFont typeface="Arial" panose="020B0604020202020204" pitchFamily="34" charset="0"/>
              <a:buChar char="•"/>
            </a:pPr>
            <a:r>
              <a:rPr lang="en-US" sz="1600" b="1" i="0" dirty="0" err="1">
                <a:effectLst/>
                <a:latin typeface="+mj-lt"/>
              </a:rPr>
              <a:t>Onpromotion</a:t>
            </a:r>
            <a:r>
              <a:rPr lang="en-US" sz="1600" b="0" i="0" dirty="0">
                <a:effectLst/>
                <a:latin typeface="+mj-lt"/>
              </a:rPr>
              <a:t> gives the total number of items in a product family that were being promoted at a store at a given date.</a:t>
            </a:r>
          </a:p>
          <a:p>
            <a:endParaRPr lang="en-US" sz="1600" dirty="0">
              <a:latin typeface="+mj-lt"/>
            </a:endParaRPr>
          </a:p>
        </p:txBody>
      </p:sp>
      <p:pic>
        <p:nvPicPr>
          <p:cNvPr id="8" name="Content Placeholder 7" descr="Stock market graph on display">
            <a:extLst>
              <a:ext uri="{FF2B5EF4-FFF2-40B4-BE49-F238E27FC236}">
                <a16:creationId xmlns:a16="http://schemas.microsoft.com/office/drawing/2014/main" id="{28C73B5F-5DB6-088D-D3EA-EFCF71239683}"/>
              </a:ext>
            </a:extLst>
          </p:cNvPr>
          <p:cNvPicPr>
            <a:picLocks noGrp="1" noChangeAspect="1"/>
          </p:cNvPicPr>
          <p:nvPr>
            <p:ph type="pic" sz="quarter" idx="15"/>
          </p:nvPr>
        </p:nvPicPr>
        <p:blipFill rotWithShape="1">
          <a:blip r:embed="rId2"/>
          <a:srcRect l="28414" r="3504" b="2"/>
          <a:stretch/>
        </p:blipFill>
        <p:spPr>
          <a:xfrm>
            <a:off x="4908415" y="0"/>
            <a:ext cx="7283585" cy="6531487"/>
          </a:xfrm>
          <a:noFill/>
        </p:spPr>
      </p:pic>
      <p:sp>
        <p:nvSpPr>
          <p:cNvPr id="9" name="Content Placeholder 4">
            <a:extLst>
              <a:ext uri="{FF2B5EF4-FFF2-40B4-BE49-F238E27FC236}">
                <a16:creationId xmlns:a16="http://schemas.microsoft.com/office/drawing/2014/main" id="{75B4591C-46BB-F8E3-2739-90EA05492AF9}"/>
              </a:ext>
            </a:extLst>
          </p:cNvPr>
          <p:cNvSpPr txBox="1">
            <a:spLocks/>
          </p:cNvSpPr>
          <p:nvPr/>
        </p:nvSpPr>
        <p:spPr>
          <a:xfrm>
            <a:off x="3516457" y="3063358"/>
            <a:ext cx="2926800" cy="3081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1600" b="1" dirty="0">
                <a:latin typeface="inherit"/>
              </a:rPr>
              <a:t>C</a:t>
            </a:r>
            <a:r>
              <a:rPr lang="en-US" sz="1600" b="1" i="0" dirty="0">
                <a:effectLst/>
                <a:latin typeface="inherit"/>
              </a:rPr>
              <a:t>luster</a:t>
            </a:r>
            <a:r>
              <a:rPr lang="en-US" sz="1600" b="0" i="0" dirty="0">
                <a:effectLst/>
                <a:latin typeface="inherit"/>
              </a:rPr>
              <a:t> is a grouping of similar stores.</a:t>
            </a:r>
          </a:p>
          <a:p>
            <a:pPr fontAlgn="base"/>
            <a:r>
              <a:rPr lang="en-US" sz="1600" b="1" dirty="0" err="1">
                <a:latin typeface="inherit"/>
              </a:rPr>
              <a:t>Dcoilwtico</a:t>
            </a:r>
            <a:r>
              <a:rPr lang="en-US" sz="1600" dirty="0">
                <a:latin typeface="inherit"/>
              </a:rPr>
              <a:t> oil price</a:t>
            </a:r>
            <a:endParaRPr lang="en-US" sz="1600" b="0" i="0" dirty="0">
              <a:effectLst/>
              <a:latin typeface="inherit"/>
            </a:endParaRPr>
          </a:p>
          <a:p>
            <a:pPr marL="0" indent="0" fontAlgn="base">
              <a:buNone/>
            </a:pPr>
            <a:endParaRPr lang="en-US" sz="1600" dirty="0">
              <a:latin typeface="+mj-lt"/>
            </a:endParaRPr>
          </a:p>
          <a:p>
            <a:pPr marL="0" indent="0">
              <a:buNone/>
            </a:pPr>
            <a:endParaRPr lang="en-US" sz="1600" dirty="0">
              <a:latin typeface="+mj-lt"/>
            </a:endParaRPr>
          </a:p>
        </p:txBody>
      </p:sp>
    </p:spTree>
    <p:extLst>
      <p:ext uri="{BB962C8B-B14F-4D97-AF65-F5344CB8AC3E}">
        <p14:creationId xmlns:p14="http://schemas.microsoft.com/office/powerpoint/2010/main" val="3303215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371475" y="260351"/>
            <a:ext cx="11520487" cy="758824"/>
          </a:xfrm>
        </p:spPr>
        <p:txBody>
          <a:bodyPr anchor="ctr">
            <a:normAutofit/>
          </a:bodyPr>
          <a:lstStyle/>
          <a:p>
            <a:r>
              <a:rPr lang="en-US" dirty="0"/>
              <a:t>Objective of Analysis</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a:xfrm>
            <a:off x="597467" y="2651760"/>
            <a:ext cx="3143250" cy="2435629"/>
          </a:xfrm>
        </p:spPr>
        <p:txBody>
          <a:bodyPr>
            <a:normAutofit/>
          </a:bodyPr>
          <a:lstStyle/>
          <a:p>
            <a:pPr marL="0" indent="0" algn="ctr">
              <a:buNone/>
            </a:pPr>
            <a:r>
              <a:rPr lang="en-US" sz="2600" b="1" dirty="0"/>
              <a:t>Exploratory Data Analysis</a:t>
            </a:r>
          </a:p>
          <a:p>
            <a:r>
              <a:rPr lang="en-US" sz="2600" b="1" dirty="0"/>
              <a:t>Descriptive &amp; </a:t>
            </a:r>
            <a:r>
              <a:rPr lang="en-US" sz="2600" b="1" dirty="0" err="1"/>
              <a:t>Univariat</a:t>
            </a:r>
            <a:r>
              <a:rPr lang="en-US" sz="2600" b="1" dirty="0"/>
              <a:t> Analysis</a:t>
            </a:r>
          </a:p>
          <a:p>
            <a:r>
              <a:rPr lang="en-US" sz="2600" b="1" dirty="0"/>
              <a:t>Multivariate Analysis</a:t>
            </a:r>
          </a:p>
          <a:p>
            <a:endParaRPr lang="en-US" sz="2600" b="1" dirty="0"/>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sz="half" idx="2"/>
          </p:nvPr>
        </p:nvSpPr>
        <p:spPr>
          <a:xfrm>
            <a:off x="8451281" y="1787231"/>
            <a:ext cx="3361103" cy="4305997"/>
          </a:xfrm>
        </p:spPr>
        <p:txBody>
          <a:bodyPr>
            <a:normAutofit/>
          </a:bodyPr>
          <a:lstStyle/>
          <a:p>
            <a:pPr marL="0" indent="0" algn="ctr">
              <a:buNone/>
            </a:pPr>
            <a:r>
              <a:rPr lang="en-US" sz="2600" b="1" dirty="0"/>
              <a:t>Deep Dive Analysis</a:t>
            </a:r>
          </a:p>
          <a:p>
            <a:r>
              <a:rPr lang="en-US" b="1" dirty="0"/>
              <a:t>How the growth of sales, product available on promotion and </a:t>
            </a:r>
            <a:r>
              <a:rPr lang="en-US" b="1" dirty="0" err="1"/>
              <a:t>oilprice</a:t>
            </a:r>
            <a:r>
              <a:rPr lang="en-US" b="1" dirty="0"/>
              <a:t> in monthly basis?</a:t>
            </a:r>
          </a:p>
          <a:p>
            <a:r>
              <a:rPr lang="en-US" b="1" dirty="0"/>
              <a:t>How the correlation between sales, </a:t>
            </a:r>
            <a:r>
              <a:rPr lang="en-US" b="1" dirty="0" err="1"/>
              <a:t>onpromotion</a:t>
            </a:r>
            <a:r>
              <a:rPr lang="en-US" b="1" dirty="0"/>
              <a:t>, and </a:t>
            </a:r>
            <a:r>
              <a:rPr lang="en-US" b="1" dirty="0" err="1"/>
              <a:t>oilprice</a:t>
            </a:r>
            <a:r>
              <a:rPr lang="en-US" b="1" dirty="0"/>
              <a:t> is calculated in a monthly basis?</a:t>
            </a:r>
          </a:p>
          <a:p>
            <a:r>
              <a:rPr lang="en-US" b="1" dirty="0"/>
              <a:t>When do sales have greatest impact?</a:t>
            </a:r>
          </a:p>
          <a:p>
            <a:r>
              <a:rPr lang="en-US" b="1" dirty="0"/>
              <a:t>Who are the top biggest customers?</a:t>
            </a:r>
          </a:p>
          <a:p>
            <a:r>
              <a:rPr lang="en-US" b="1" dirty="0"/>
              <a:t>Which cities are growing the most?</a:t>
            </a:r>
          </a:p>
          <a:p>
            <a:endParaRPr lang="en-US" b="1" dirty="0"/>
          </a:p>
          <a:p>
            <a:endParaRPr lang="en-US" b="1" dirty="0"/>
          </a:p>
          <a:p>
            <a:endParaRPr lang="en-US" b="1" dirty="0"/>
          </a:p>
          <a:p>
            <a:pPr marL="0" indent="0" algn="ctr">
              <a:buNone/>
            </a:pPr>
            <a:endParaRPr lang="en-US" sz="2600" b="1" dirty="0"/>
          </a:p>
        </p:txBody>
      </p:sp>
      <p:pic>
        <p:nvPicPr>
          <p:cNvPr id="15" name="Picture Placeholder 14" descr="A picture containing text, vector graphics, sign&#10;&#10;Description automatically generated">
            <a:extLst>
              <a:ext uri="{FF2B5EF4-FFF2-40B4-BE49-F238E27FC236}">
                <a16:creationId xmlns:a16="http://schemas.microsoft.com/office/drawing/2014/main" id="{4896A377-7047-5F54-8DC4-00F2902146F4}"/>
              </a:ext>
            </a:extLst>
          </p:cNvPr>
          <p:cNvPicPr>
            <a:picLocks noGrp="1" noChangeAspect="1"/>
          </p:cNvPicPr>
          <p:nvPr>
            <p:ph type="pic" sz="quarter" idx="13"/>
          </p:nvPr>
        </p:nvPicPr>
        <p:blipFill rotWithShape="1">
          <a:blip r:embed="rId2"/>
          <a:srcRect l="8336" r="8965" b="3"/>
          <a:stretch/>
        </p:blipFill>
        <p:spPr>
          <a:xfrm>
            <a:off x="3967162" y="1226445"/>
            <a:ext cx="4257675" cy="5148262"/>
          </a:xfrm>
          <a:noFill/>
        </p:spPr>
      </p:pic>
    </p:spTree>
    <p:extLst>
      <p:ext uri="{BB962C8B-B14F-4D97-AF65-F5344CB8AC3E}">
        <p14:creationId xmlns:p14="http://schemas.microsoft.com/office/powerpoint/2010/main" val="324238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Placeholder 11">
            <a:extLst>
              <a:ext uri="{FF2B5EF4-FFF2-40B4-BE49-F238E27FC236}">
                <a16:creationId xmlns:a16="http://schemas.microsoft.com/office/drawing/2014/main" id="{238B0F78-1EB3-A765-A4F5-EF5D6488F2FA}"/>
              </a:ext>
            </a:extLst>
          </p:cNvPr>
          <p:cNvSpPr txBox="1">
            <a:spLocks/>
          </p:cNvSpPr>
          <p:nvPr/>
        </p:nvSpPr>
        <p:spPr>
          <a:xfrm>
            <a:off x="9035971" y="1345403"/>
            <a:ext cx="2855991" cy="4733383"/>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50000"/>
              </a:lnSpc>
            </a:pPr>
            <a:endParaRPr lang="en-US" sz="2400" b="0" dirty="0">
              <a:solidFill>
                <a:srgbClr val="FF0000"/>
              </a:solidFill>
            </a:endParaRPr>
          </a:p>
        </p:txBody>
      </p:sp>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371475" y="260351"/>
            <a:ext cx="11520487" cy="755649"/>
          </a:xfrm>
        </p:spPr>
        <p:txBody>
          <a:bodyPr anchor="ctr">
            <a:normAutofit/>
          </a:bodyPr>
          <a:lstStyle/>
          <a:p>
            <a:r>
              <a:rPr lang="en-US" sz="4000" dirty="0"/>
              <a:t>Dataset Information</a:t>
            </a:r>
          </a:p>
        </p:txBody>
      </p:sp>
      <p:sp>
        <p:nvSpPr>
          <p:cNvPr id="12" name="Text Placeholder 11">
            <a:extLst>
              <a:ext uri="{FF2B5EF4-FFF2-40B4-BE49-F238E27FC236}">
                <a16:creationId xmlns:a16="http://schemas.microsoft.com/office/drawing/2014/main" id="{4241C871-580D-4A29-A334-0208A8E479B9}"/>
              </a:ext>
            </a:extLst>
          </p:cNvPr>
          <p:cNvSpPr>
            <a:spLocks noGrp="1"/>
          </p:cNvSpPr>
          <p:nvPr>
            <p:ph type="body" sz="quarter" idx="3"/>
          </p:nvPr>
        </p:nvSpPr>
        <p:spPr>
          <a:xfrm>
            <a:off x="587610" y="1188720"/>
            <a:ext cx="3269496" cy="4868823"/>
          </a:xfrm>
        </p:spPr>
        <p:style>
          <a:lnRef idx="2">
            <a:schemeClr val="accent2"/>
          </a:lnRef>
          <a:fillRef idx="1">
            <a:schemeClr val="lt1"/>
          </a:fillRef>
          <a:effectRef idx="0">
            <a:schemeClr val="accent2"/>
          </a:effectRef>
          <a:fontRef idx="minor">
            <a:schemeClr val="dk1"/>
          </a:fontRef>
        </p:style>
        <p:txBody>
          <a:bodyPr anchor="ctr">
            <a:noAutofit/>
          </a:bodyPr>
          <a:lstStyle/>
          <a:p>
            <a:pPr>
              <a:lnSpc>
                <a:spcPct val="150000"/>
              </a:lnSpc>
            </a:pPr>
            <a:r>
              <a:rPr lang="en-US" sz="1600" b="0" dirty="0">
                <a:solidFill>
                  <a:schemeClr val="tx1"/>
                </a:solidFill>
              </a:rPr>
              <a:t>This project uses the following combined dataset:</a:t>
            </a:r>
          </a:p>
          <a:p>
            <a:pPr marL="285750" indent="-285750" algn="l">
              <a:lnSpc>
                <a:spcPct val="150000"/>
              </a:lnSpc>
              <a:buFont typeface="Arial" panose="020B0604020202020204" pitchFamily="34" charset="0"/>
              <a:buChar char="•"/>
            </a:pPr>
            <a:r>
              <a:rPr lang="en-ID" sz="1600" b="0" dirty="0">
                <a:solidFill>
                  <a:schemeClr val="tx1"/>
                </a:solidFill>
              </a:rPr>
              <a:t>T</a:t>
            </a:r>
            <a:r>
              <a:rPr lang="en-ID" sz="1600" b="0" i="0" dirty="0">
                <a:solidFill>
                  <a:schemeClr val="tx1"/>
                </a:solidFill>
                <a:effectLst/>
              </a:rPr>
              <a:t>ransaction start from 1</a:t>
            </a:r>
            <a:r>
              <a:rPr lang="en-ID" sz="1600" b="0" i="0" baseline="30000" dirty="0">
                <a:solidFill>
                  <a:schemeClr val="tx1"/>
                </a:solidFill>
                <a:effectLst/>
              </a:rPr>
              <a:t>st</a:t>
            </a:r>
            <a:r>
              <a:rPr lang="en-ID" sz="1600" b="0" i="0" dirty="0">
                <a:solidFill>
                  <a:schemeClr val="tx1"/>
                </a:solidFill>
                <a:effectLst/>
              </a:rPr>
              <a:t> Jan 2013 till 15</a:t>
            </a:r>
            <a:r>
              <a:rPr lang="en-ID" sz="1600" b="0" i="0" baseline="30000" dirty="0">
                <a:solidFill>
                  <a:schemeClr val="tx1"/>
                </a:solidFill>
                <a:effectLst/>
              </a:rPr>
              <a:t>th</a:t>
            </a:r>
            <a:r>
              <a:rPr lang="en-ID" sz="1600" b="0" i="0" dirty="0">
                <a:solidFill>
                  <a:schemeClr val="tx1"/>
                </a:solidFill>
                <a:effectLst/>
              </a:rPr>
              <a:t> Aug 2017</a:t>
            </a:r>
          </a:p>
          <a:p>
            <a:pPr marL="285750" indent="-285750" algn="l">
              <a:lnSpc>
                <a:spcPct val="150000"/>
              </a:lnSpc>
              <a:buFont typeface="Arial" panose="020B0604020202020204" pitchFamily="34" charset="0"/>
              <a:buChar char="•"/>
            </a:pPr>
            <a:r>
              <a:rPr lang="en-ID" sz="1600" b="0" i="0" dirty="0">
                <a:solidFill>
                  <a:schemeClr val="tx1"/>
                </a:solidFill>
                <a:effectLst/>
              </a:rPr>
              <a:t>Event data start from 2</a:t>
            </a:r>
            <a:r>
              <a:rPr lang="en-ID" sz="1600" b="0" i="0" baseline="30000" dirty="0">
                <a:solidFill>
                  <a:schemeClr val="tx1"/>
                </a:solidFill>
                <a:effectLst/>
              </a:rPr>
              <a:t>nd</a:t>
            </a:r>
            <a:r>
              <a:rPr lang="en-ID" sz="1600" b="0" i="0" dirty="0">
                <a:solidFill>
                  <a:schemeClr val="tx1"/>
                </a:solidFill>
                <a:effectLst/>
              </a:rPr>
              <a:t> Mar 2012 till 26</a:t>
            </a:r>
            <a:r>
              <a:rPr lang="en-ID" sz="1600" b="0" i="0" baseline="30000" dirty="0">
                <a:solidFill>
                  <a:schemeClr val="tx1"/>
                </a:solidFill>
                <a:effectLst/>
              </a:rPr>
              <a:t>th</a:t>
            </a:r>
            <a:r>
              <a:rPr lang="en-ID" sz="1600" b="0" i="0" dirty="0">
                <a:solidFill>
                  <a:schemeClr val="tx1"/>
                </a:solidFill>
                <a:effectLst/>
              </a:rPr>
              <a:t> Dec 2017</a:t>
            </a:r>
          </a:p>
          <a:p>
            <a:pPr marL="285750" indent="-285750" algn="l">
              <a:lnSpc>
                <a:spcPct val="150000"/>
              </a:lnSpc>
              <a:buFont typeface="Arial" panose="020B0604020202020204" pitchFamily="34" charset="0"/>
              <a:buChar char="•"/>
            </a:pPr>
            <a:r>
              <a:rPr lang="en-ID" sz="1600" b="0" dirty="0">
                <a:solidFill>
                  <a:schemeClr val="tx1"/>
                </a:solidFill>
              </a:rPr>
              <a:t>O</a:t>
            </a:r>
            <a:r>
              <a:rPr lang="en-ID" sz="1600" b="0" i="0" dirty="0">
                <a:solidFill>
                  <a:schemeClr val="tx1"/>
                </a:solidFill>
                <a:effectLst/>
              </a:rPr>
              <a:t>il price data start form 1</a:t>
            </a:r>
            <a:r>
              <a:rPr lang="en-ID" sz="1600" b="0" i="0" baseline="30000" dirty="0">
                <a:solidFill>
                  <a:schemeClr val="tx1"/>
                </a:solidFill>
                <a:effectLst/>
              </a:rPr>
              <a:t>st</a:t>
            </a:r>
            <a:r>
              <a:rPr lang="en-ID" sz="1600" b="0" i="0" dirty="0">
                <a:solidFill>
                  <a:schemeClr val="tx1"/>
                </a:solidFill>
                <a:effectLst/>
              </a:rPr>
              <a:t> Jan 2013 till 31</a:t>
            </a:r>
            <a:r>
              <a:rPr lang="en-ID" sz="1600" b="0" i="0" baseline="30000" dirty="0">
                <a:solidFill>
                  <a:schemeClr val="tx1"/>
                </a:solidFill>
                <a:effectLst/>
              </a:rPr>
              <a:t>st</a:t>
            </a:r>
            <a:r>
              <a:rPr lang="en-ID" sz="1600" b="0" i="0" dirty="0">
                <a:solidFill>
                  <a:schemeClr val="tx1"/>
                </a:solidFill>
                <a:effectLst/>
              </a:rPr>
              <a:t> Aug 2017</a:t>
            </a:r>
          </a:p>
          <a:p>
            <a:pPr marL="285750" indent="-285750" algn="l">
              <a:lnSpc>
                <a:spcPct val="150000"/>
              </a:lnSpc>
              <a:buFont typeface="Arial" panose="020B0604020202020204" pitchFamily="34" charset="0"/>
              <a:buChar char="•"/>
            </a:pPr>
            <a:r>
              <a:rPr lang="en-ID" sz="1600" b="0" dirty="0">
                <a:solidFill>
                  <a:schemeClr val="tx1"/>
                </a:solidFill>
              </a:rPr>
              <a:t>T</a:t>
            </a:r>
            <a:r>
              <a:rPr lang="en-ID" sz="1600" b="0" i="0" dirty="0">
                <a:solidFill>
                  <a:schemeClr val="tx1"/>
                </a:solidFill>
                <a:effectLst/>
              </a:rPr>
              <a:t>rain data start from 1</a:t>
            </a:r>
            <a:r>
              <a:rPr lang="en-ID" sz="1600" b="0" i="0" baseline="30000" dirty="0">
                <a:solidFill>
                  <a:schemeClr val="tx1"/>
                </a:solidFill>
                <a:effectLst/>
              </a:rPr>
              <a:t>st</a:t>
            </a:r>
            <a:r>
              <a:rPr lang="en-ID" sz="1600" b="0" i="0" dirty="0">
                <a:solidFill>
                  <a:schemeClr val="tx1"/>
                </a:solidFill>
                <a:effectLst/>
              </a:rPr>
              <a:t> Jan 2013 till 15</a:t>
            </a:r>
            <a:r>
              <a:rPr lang="en-ID" sz="1600" b="0" i="0" baseline="30000" dirty="0">
                <a:solidFill>
                  <a:schemeClr val="tx1"/>
                </a:solidFill>
                <a:effectLst/>
              </a:rPr>
              <a:t>th</a:t>
            </a:r>
            <a:r>
              <a:rPr lang="en-ID" sz="1600" b="0" i="0" dirty="0">
                <a:solidFill>
                  <a:schemeClr val="tx1"/>
                </a:solidFill>
                <a:effectLst/>
              </a:rPr>
              <a:t> Aug 2017</a:t>
            </a:r>
          </a:p>
          <a:p>
            <a:pPr>
              <a:lnSpc>
                <a:spcPct val="150000"/>
              </a:lnSpc>
            </a:pPr>
            <a:endParaRPr lang="en-US" sz="1600" b="0" dirty="0">
              <a:solidFill>
                <a:schemeClr val="tx1"/>
              </a:solidFill>
            </a:endParaRP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562210" y="5922103"/>
            <a:ext cx="3311058" cy="570010"/>
          </a:xfrm>
          <a:solidFill>
            <a:schemeClr val="accent2">
              <a:lumMod val="60000"/>
              <a:lumOff val="40000"/>
            </a:schemeClr>
          </a:solidFill>
        </p:spPr>
        <p:txBody>
          <a:bodyPr>
            <a:normAutofit lnSpcReduction="10000"/>
          </a:bodyPr>
          <a:lstStyle/>
          <a:p>
            <a:pPr marL="0" indent="0">
              <a:buNone/>
            </a:pPr>
            <a:r>
              <a:rPr lang="en-US" sz="1800" b="1" dirty="0"/>
              <a:t>Therefore, 1</a:t>
            </a:r>
            <a:r>
              <a:rPr lang="en-US" sz="1800" b="1" baseline="30000" dirty="0"/>
              <a:t>st</a:t>
            </a:r>
            <a:r>
              <a:rPr lang="en-US" sz="1800" b="1" dirty="0"/>
              <a:t> Jan 2013 to  31</a:t>
            </a:r>
            <a:r>
              <a:rPr lang="en-US" sz="1800" b="1" baseline="30000" dirty="0"/>
              <a:t>st</a:t>
            </a:r>
            <a:r>
              <a:rPr lang="en-US" sz="1800" b="1" dirty="0"/>
              <a:t> Jul 2017 was the date range used.</a:t>
            </a:r>
          </a:p>
        </p:txBody>
      </p:sp>
      <p:sp>
        <p:nvSpPr>
          <p:cNvPr id="21" name="Text Placeholder 11">
            <a:extLst>
              <a:ext uri="{FF2B5EF4-FFF2-40B4-BE49-F238E27FC236}">
                <a16:creationId xmlns:a16="http://schemas.microsoft.com/office/drawing/2014/main" id="{B77D6F1B-AB8B-0ACB-3387-D8976241C601}"/>
              </a:ext>
            </a:extLst>
          </p:cNvPr>
          <p:cNvSpPr txBox="1">
            <a:spLocks/>
          </p:cNvSpPr>
          <p:nvPr/>
        </p:nvSpPr>
        <p:spPr>
          <a:xfrm>
            <a:off x="4505500" y="1188719"/>
            <a:ext cx="3712559" cy="4733383"/>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lnSpc>
                <a:spcPct val="150000"/>
              </a:lnSpc>
            </a:pPr>
            <a:r>
              <a:rPr lang="en-US" dirty="0">
                <a:solidFill>
                  <a:schemeClr val="tx1"/>
                </a:solidFill>
              </a:rPr>
              <a:t>The dataset consist of:</a:t>
            </a:r>
          </a:p>
          <a:p>
            <a:pPr algn="ctr">
              <a:lnSpc>
                <a:spcPct val="150000"/>
              </a:lnSpc>
            </a:pPr>
            <a:r>
              <a:rPr lang="en-US" sz="2400" b="0" dirty="0">
                <a:solidFill>
                  <a:srgbClr val="FF0000"/>
                </a:solidFill>
              </a:rPr>
              <a:t>3027618 rows</a:t>
            </a:r>
            <a:r>
              <a:rPr lang="en-US" sz="2400" b="0" dirty="0">
                <a:solidFill>
                  <a:schemeClr val="tx1"/>
                </a:solidFill>
              </a:rPr>
              <a:t> &amp;</a:t>
            </a:r>
            <a:r>
              <a:rPr lang="en-US" sz="2400" b="0" dirty="0">
                <a:solidFill>
                  <a:srgbClr val="FF0000"/>
                </a:solidFill>
              </a:rPr>
              <a:t>13 features </a:t>
            </a:r>
          </a:p>
          <a:p>
            <a:pPr>
              <a:lnSpc>
                <a:spcPct val="150000"/>
              </a:lnSpc>
            </a:pPr>
            <a:endParaRPr lang="en-US" sz="2400" b="0" dirty="0">
              <a:solidFill>
                <a:srgbClr val="FF0000"/>
              </a:solidFill>
            </a:endParaRPr>
          </a:p>
        </p:txBody>
      </p:sp>
      <p:sp>
        <p:nvSpPr>
          <p:cNvPr id="22" name="Content Placeholder 10">
            <a:extLst>
              <a:ext uri="{FF2B5EF4-FFF2-40B4-BE49-F238E27FC236}">
                <a16:creationId xmlns:a16="http://schemas.microsoft.com/office/drawing/2014/main" id="{4E3E62C6-5A78-40AF-435A-528D96179F97}"/>
              </a:ext>
            </a:extLst>
          </p:cNvPr>
          <p:cNvSpPr txBox="1">
            <a:spLocks/>
          </p:cNvSpPr>
          <p:nvPr/>
        </p:nvSpPr>
        <p:spPr>
          <a:xfrm>
            <a:off x="4489186" y="5922102"/>
            <a:ext cx="3762438" cy="570010"/>
          </a:xfrm>
          <a:prstGeom prst="rect">
            <a:avLst/>
          </a:prstGeom>
          <a:solidFill>
            <a:schemeClr val="accent2">
              <a:lumMod val="60000"/>
              <a:lumOff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t>After combining &amp; Filtering</a:t>
            </a:r>
          </a:p>
        </p:txBody>
      </p:sp>
      <p:sp>
        <p:nvSpPr>
          <p:cNvPr id="23" name="Arrow: Right 22">
            <a:extLst>
              <a:ext uri="{FF2B5EF4-FFF2-40B4-BE49-F238E27FC236}">
                <a16:creationId xmlns:a16="http://schemas.microsoft.com/office/drawing/2014/main" id="{1E2EA913-D555-0BDC-0726-835818CC8A1C}"/>
              </a:ext>
            </a:extLst>
          </p:cNvPr>
          <p:cNvSpPr/>
          <p:nvPr/>
        </p:nvSpPr>
        <p:spPr>
          <a:xfrm>
            <a:off x="3898668" y="3882044"/>
            <a:ext cx="556953" cy="12469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5" name="Graphic 24" descr="Continuous Improvement outline">
            <a:extLst>
              <a:ext uri="{FF2B5EF4-FFF2-40B4-BE49-F238E27FC236}">
                <a16:creationId xmlns:a16="http://schemas.microsoft.com/office/drawing/2014/main" id="{ED8D3532-88E0-34D0-9C82-3CCB926418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77780" y="1737367"/>
            <a:ext cx="522892" cy="522892"/>
          </a:xfrm>
          <a:prstGeom prst="rect">
            <a:avLst/>
          </a:prstGeom>
        </p:spPr>
      </p:pic>
      <p:sp>
        <p:nvSpPr>
          <p:cNvPr id="26" name="Arrow: Right 25">
            <a:extLst>
              <a:ext uri="{FF2B5EF4-FFF2-40B4-BE49-F238E27FC236}">
                <a16:creationId xmlns:a16="http://schemas.microsoft.com/office/drawing/2014/main" id="{41AA0E53-0CD6-06BA-F52C-A47287C3869B}"/>
              </a:ext>
            </a:extLst>
          </p:cNvPr>
          <p:cNvSpPr/>
          <p:nvPr/>
        </p:nvSpPr>
        <p:spPr>
          <a:xfrm>
            <a:off x="8393119" y="3819698"/>
            <a:ext cx="556953" cy="12469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TextBox 26">
            <a:extLst>
              <a:ext uri="{FF2B5EF4-FFF2-40B4-BE49-F238E27FC236}">
                <a16:creationId xmlns:a16="http://schemas.microsoft.com/office/drawing/2014/main" id="{30724F74-6C77-7C69-9A0A-BBBC2232ECCB}"/>
              </a:ext>
            </a:extLst>
          </p:cNvPr>
          <p:cNvSpPr txBox="1"/>
          <p:nvPr/>
        </p:nvSpPr>
        <p:spPr>
          <a:xfrm>
            <a:off x="9472964" y="1726599"/>
            <a:ext cx="2418998" cy="923330"/>
          </a:xfrm>
          <a:prstGeom prst="rect">
            <a:avLst/>
          </a:prstGeom>
          <a:noFill/>
        </p:spPr>
        <p:txBody>
          <a:bodyPr wrap="square" rtlCol="0">
            <a:spAutoFit/>
          </a:bodyPr>
          <a:lstStyle/>
          <a:p>
            <a:r>
              <a:rPr lang="en-US" dirty="0"/>
              <a:t>Handling missing value on feature </a:t>
            </a:r>
            <a:r>
              <a:rPr lang="en-US" sz="1800" b="1" dirty="0" err="1">
                <a:latin typeface="inherit"/>
              </a:rPr>
              <a:t>Dcoilwtico</a:t>
            </a:r>
            <a:r>
              <a:rPr lang="en-US" sz="1800" b="1" dirty="0">
                <a:latin typeface="inherit"/>
              </a:rPr>
              <a:t> using median price</a:t>
            </a:r>
            <a:r>
              <a:rPr lang="en-US" dirty="0"/>
              <a:t> </a:t>
            </a:r>
            <a:endParaRPr lang="en-ID" dirty="0"/>
          </a:p>
        </p:txBody>
      </p:sp>
      <p:pic>
        <p:nvPicPr>
          <p:cNvPr id="28" name="Graphic 27" descr="Continuous Improvement outline">
            <a:extLst>
              <a:ext uri="{FF2B5EF4-FFF2-40B4-BE49-F238E27FC236}">
                <a16:creationId xmlns:a16="http://schemas.microsoft.com/office/drawing/2014/main" id="{B2B379E7-B4D3-D55D-079F-A927D573BA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77780" y="3057088"/>
            <a:ext cx="522892" cy="522892"/>
          </a:xfrm>
          <a:prstGeom prst="rect">
            <a:avLst/>
          </a:prstGeom>
        </p:spPr>
      </p:pic>
      <p:sp>
        <p:nvSpPr>
          <p:cNvPr id="29" name="TextBox 28">
            <a:extLst>
              <a:ext uri="{FF2B5EF4-FFF2-40B4-BE49-F238E27FC236}">
                <a16:creationId xmlns:a16="http://schemas.microsoft.com/office/drawing/2014/main" id="{DFBB8773-A6F0-20BA-8D4D-B85F50FBE4CF}"/>
              </a:ext>
            </a:extLst>
          </p:cNvPr>
          <p:cNvSpPr txBox="1"/>
          <p:nvPr/>
        </p:nvSpPr>
        <p:spPr>
          <a:xfrm>
            <a:off x="9472964" y="2963190"/>
            <a:ext cx="2418998" cy="646331"/>
          </a:xfrm>
          <a:prstGeom prst="rect">
            <a:avLst/>
          </a:prstGeom>
          <a:noFill/>
        </p:spPr>
        <p:txBody>
          <a:bodyPr wrap="square" rtlCol="0">
            <a:spAutoFit/>
          </a:bodyPr>
          <a:lstStyle/>
          <a:p>
            <a:r>
              <a:rPr lang="en-US" dirty="0"/>
              <a:t>One hot encoding for Modelling dataset</a:t>
            </a:r>
            <a:endParaRPr lang="en-ID" dirty="0"/>
          </a:p>
        </p:txBody>
      </p:sp>
      <p:pic>
        <p:nvPicPr>
          <p:cNvPr id="30" name="Graphic 29" descr="Continuous Improvement outline">
            <a:extLst>
              <a:ext uri="{FF2B5EF4-FFF2-40B4-BE49-F238E27FC236}">
                <a16:creationId xmlns:a16="http://schemas.microsoft.com/office/drawing/2014/main" id="{C7FA81E0-B6E5-2D48-8D5F-544DEF04B6B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99027" y="4146510"/>
            <a:ext cx="522892" cy="522892"/>
          </a:xfrm>
          <a:prstGeom prst="rect">
            <a:avLst/>
          </a:prstGeom>
        </p:spPr>
      </p:pic>
      <p:sp>
        <p:nvSpPr>
          <p:cNvPr id="31" name="TextBox 30">
            <a:extLst>
              <a:ext uri="{FF2B5EF4-FFF2-40B4-BE49-F238E27FC236}">
                <a16:creationId xmlns:a16="http://schemas.microsoft.com/office/drawing/2014/main" id="{A2BE8183-F56E-3552-EBCA-40C9E2BA83E2}"/>
              </a:ext>
            </a:extLst>
          </p:cNvPr>
          <p:cNvSpPr txBox="1"/>
          <p:nvPr/>
        </p:nvSpPr>
        <p:spPr>
          <a:xfrm>
            <a:off x="9558863" y="4077551"/>
            <a:ext cx="2418998" cy="646331"/>
          </a:xfrm>
          <a:prstGeom prst="rect">
            <a:avLst/>
          </a:prstGeom>
          <a:noFill/>
        </p:spPr>
        <p:txBody>
          <a:bodyPr wrap="square" rtlCol="0">
            <a:spAutoFit/>
          </a:bodyPr>
          <a:lstStyle/>
          <a:p>
            <a:r>
              <a:rPr lang="en-US" dirty="0"/>
              <a:t>Handling outliers using clipping method</a:t>
            </a:r>
            <a:endParaRPr lang="en-ID" dirty="0"/>
          </a:p>
        </p:txBody>
      </p:sp>
      <p:pic>
        <p:nvPicPr>
          <p:cNvPr id="32" name="Graphic 31" descr="Continuous Improvement outline">
            <a:extLst>
              <a:ext uri="{FF2B5EF4-FFF2-40B4-BE49-F238E27FC236}">
                <a16:creationId xmlns:a16="http://schemas.microsoft.com/office/drawing/2014/main" id="{D967B04B-46BB-B81A-6C9F-B2B88543D1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99027" y="5279952"/>
            <a:ext cx="522892" cy="522892"/>
          </a:xfrm>
          <a:prstGeom prst="rect">
            <a:avLst/>
          </a:prstGeom>
        </p:spPr>
      </p:pic>
      <p:sp>
        <p:nvSpPr>
          <p:cNvPr id="33" name="TextBox 32">
            <a:extLst>
              <a:ext uri="{FF2B5EF4-FFF2-40B4-BE49-F238E27FC236}">
                <a16:creationId xmlns:a16="http://schemas.microsoft.com/office/drawing/2014/main" id="{56B303B5-3008-16B0-E273-A657CA89E354}"/>
              </a:ext>
            </a:extLst>
          </p:cNvPr>
          <p:cNvSpPr txBox="1"/>
          <p:nvPr/>
        </p:nvSpPr>
        <p:spPr>
          <a:xfrm>
            <a:off x="9558863" y="5327375"/>
            <a:ext cx="2418998" cy="369332"/>
          </a:xfrm>
          <a:prstGeom prst="rect">
            <a:avLst/>
          </a:prstGeom>
          <a:noFill/>
        </p:spPr>
        <p:txBody>
          <a:bodyPr wrap="square" rtlCol="0">
            <a:spAutoFit/>
          </a:bodyPr>
          <a:lstStyle/>
          <a:p>
            <a:r>
              <a:rPr lang="en-US" dirty="0"/>
              <a:t>Split Data</a:t>
            </a:r>
            <a:endParaRPr lang="en-ID" dirty="0"/>
          </a:p>
        </p:txBody>
      </p:sp>
      <p:sp>
        <p:nvSpPr>
          <p:cNvPr id="36" name="Content Placeholder 10">
            <a:extLst>
              <a:ext uri="{FF2B5EF4-FFF2-40B4-BE49-F238E27FC236}">
                <a16:creationId xmlns:a16="http://schemas.microsoft.com/office/drawing/2014/main" id="{5DB9AC28-B561-9C76-96A0-5247D6DC56D1}"/>
              </a:ext>
            </a:extLst>
          </p:cNvPr>
          <p:cNvSpPr txBox="1">
            <a:spLocks/>
          </p:cNvSpPr>
          <p:nvPr/>
        </p:nvSpPr>
        <p:spPr>
          <a:xfrm>
            <a:off x="9035970" y="1109898"/>
            <a:ext cx="2874463" cy="503292"/>
          </a:xfrm>
          <a:prstGeom prst="rect">
            <a:avLst/>
          </a:prstGeom>
          <a:solidFill>
            <a:schemeClr val="accent2">
              <a:lumMod val="60000"/>
              <a:lumOff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t>Process</a:t>
            </a:r>
          </a:p>
        </p:txBody>
      </p:sp>
    </p:spTree>
    <p:extLst>
      <p:ext uri="{BB962C8B-B14F-4D97-AF65-F5344CB8AC3E}">
        <p14:creationId xmlns:p14="http://schemas.microsoft.com/office/powerpoint/2010/main" val="115496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926C-CEC3-F91F-BCB5-31659AFA629B}"/>
              </a:ext>
            </a:extLst>
          </p:cNvPr>
          <p:cNvSpPr>
            <a:spLocks noGrp="1"/>
          </p:cNvSpPr>
          <p:nvPr>
            <p:ph type="title"/>
          </p:nvPr>
        </p:nvSpPr>
        <p:spPr/>
        <p:txBody>
          <a:bodyPr/>
          <a:lstStyle/>
          <a:p>
            <a:r>
              <a:rPr lang="en-US" dirty="0"/>
              <a:t>Descriptive &amp; Univariate Analysis</a:t>
            </a:r>
            <a:endParaRPr lang="en-ID" dirty="0"/>
          </a:p>
        </p:txBody>
      </p:sp>
      <p:sp>
        <p:nvSpPr>
          <p:cNvPr id="7" name="Text Placeholder 6">
            <a:extLst>
              <a:ext uri="{FF2B5EF4-FFF2-40B4-BE49-F238E27FC236}">
                <a16:creationId xmlns:a16="http://schemas.microsoft.com/office/drawing/2014/main" id="{26A26479-0CA2-DA2B-0A2C-EACB689316D7}"/>
              </a:ext>
            </a:extLst>
          </p:cNvPr>
          <p:cNvSpPr>
            <a:spLocks noGrp="1"/>
          </p:cNvSpPr>
          <p:nvPr>
            <p:ph type="body" idx="1"/>
          </p:nvPr>
        </p:nvSpPr>
        <p:spPr>
          <a:xfrm>
            <a:off x="371475" y="1014631"/>
            <a:ext cx="4346522" cy="518457"/>
          </a:xfrm>
        </p:spPr>
        <p:txBody>
          <a:bodyPr>
            <a:normAutofit/>
          </a:bodyPr>
          <a:lstStyle/>
          <a:p>
            <a:r>
              <a:rPr lang="en-US" dirty="0">
                <a:solidFill>
                  <a:schemeClr val="tx1"/>
                </a:solidFill>
              </a:rPr>
              <a:t>Descriptive Statistics</a:t>
            </a:r>
            <a:endParaRPr lang="en-ID" dirty="0">
              <a:solidFill>
                <a:schemeClr val="tx1"/>
              </a:solidFill>
            </a:endParaRPr>
          </a:p>
        </p:txBody>
      </p:sp>
      <p:pic>
        <p:nvPicPr>
          <p:cNvPr id="10" name="Picture 9">
            <a:extLst>
              <a:ext uri="{FF2B5EF4-FFF2-40B4-BE49-F238E27FC236}">
                <a16:creationId xmlns:a16="http://schemas.microsoft.com/office/drawing/2014/main" id="{9C6CF09B-D0F8-9EA6-3C61-35825FEA7FFE}"/>
              </a:ext>
            </a:extLst>
          </p:cNvPr>
          <p:cNvPicPr>
            <a:picLocks noChangeAspect="1"/>
          </p:cNvPicPr>
          <p:nvPr/>
        </p:nvPicPr>
        <p:blipFill>
          <a:blip r:embed="rId3"/>
          <a:stretch>
            <a:fillRect/>
          </a:stretch>
        </p:blipFill>
        <p:spPr>
          <a:xfrm>
            <a:off x="471366" y="2028126"/>
            <a:ext cx="4509708" cy="1664076"/>
          </a:xfrm>
          <a:prstGeom prst="rect">
            <a:avLst/>
          </a:prstGeom>
        </p:spPr>
      </p:pic>
      <p:sp>
        <p:nvSpPr>
          <p:cNvPr id="12" name="TextBox 11">
            <a:extLst>
              <a:ext uri="{FF2B5EF4-FFF2-40B4-BE49-F238E27FC236}">
                <a16:creationId xmlns:a16="http://schemas.microsoft.com/office/drawing/2014/main" id="{A1AA78E2-CEC5-33E6-6FF4-71E0C9C3F757}"/>
              </a:ext>
            </a:extLst>
          </p:cNvPr>
          <p:cNvSpPr txBox="1"/>
          <p:nvPr/>
        </p:nvSpPr>
        <p:spPr>
          <a:xfrm>
            <a:off x="471367" y="1451398"/>
            <a:ext cx="2640667" cy="338554"/>
          </a:xfrm>
          <a:prstGeom prst="rect">
            <a:avLst/>
          </a:prstGeom>
          <a:noFill/>
        </p:spPr>
        <p:txBody>
          <a:bodyPr wrap="square" rtlCol="0">
            <a:spAutoFit/>
          </a:bodyPr>
          <a:lstStyle/>
          <a:p>
            <a:r>
              <a:rPr lang="en-US" sz="1600" dirty="0"/>
              <a:t>Numerical Features</a:t>
            </a:r>
            <a:endParaRPr lang="en-ID" sz="1600" dirty="0"/>
          </a:p>
        </p:txBody>
      </p:sp>
      <p:sp>
        <p:nvSpPr>
          <p:cNvPr id="13" name="TextBox 12">
            <a:extLst>
              <a:ext uri="{FF2B5EF4-FFF2-40B4-BE49-F238E27FC236}">
                <a16:creationId xmlns:a16="http://schemas.microsoft.com/office/drawing/2014/main" id="{04A57674-B338-C57D-AED8-82E5D34DF661}"/>
              </a:ext>
            </a:extLst>
          </p:cNvPr>
          <p:cNvSpPr txBox="1"/>
          <p:nvPr/>
        </p:nvSpPr>
        <p:spPr>
          <a:xfrm>
            <a:off x="471366" y="3736363"/>
            <a:ext cx="2640667" cy="338554"/>
          </a:xfrm>
          <a:prstGeom prst="rect">
            <a:avLst/>
          </a:prstGeom>
          <a:noFill/>
        </p:spPr>
        <p:txBody>
          <a:bodyPr wrap="square" rtlCol="0">
            <a:spAutoFit/>
          </a:bodyPr>
          <a:lstStyle/>
          <a:p>
            <a:r>
              <a:rPr lang="en-US" sz="1600" dirty="0"/>
              <a:t>Categorical Features </a:t>
            </a:r>
            <a:endParaRPr lang="en-ID" sz="1600" dirty="0"/>
          </a:p>
        </p:txBody>
      </p:sp>
      <p:pic>
        <p:nvPicPr>
          <p:cNvPr id="15" name="Picture 14">
            <a:extLst>
              <a:ext uri="{FF2B5EF4-FFF2-40B4-BE49-F238E27FC236}">
                <a16:creationId xmlns:a16="http://schemas.microsoft.com/office/drawing/2014/main" id="{CA4888B2-5378-9B67-0F4E-F01122E4060D}"/>
              </a:ext>
            </a:extLst>
          </p:cNvPr>
          <p:cNvPicPr>
            <a:picLocks noChangeAspect="1"/>
          </p:cNvPicPr>
          <p:nvPr/>
        </p:nvPicPr>
        <p:blipFill>
          <a:blip r:embed="rId4"/>
          <a:stretch>
            <a:fillRect/>
          </a:stretch>
        </p:blipFill>
        <p:spPr>
          <a:xfrm>
            <a:off x="471366" y="4119078"/>
            <a:ext cx="3595308" cy="1346269"/>
          </a:xfrm>
          <a:prstGeom prst="rect">
            <a:avLst/>
          </a:prstGeom>
        </p:spPr>
      </p:pic>
      <p:sp>
        <p:nvSpPr>
          <p:cNvPr id="16" name="Text Placeholder 6">
            <a:extLst>
              <a:ext uri="{FF2B5EF4-FFF2-40B4-BE49-F238E27FC236}">
                <a16:creationId xmlns:a16="http://schemas.microsoft.com/office/drawing/2014/main" id="{BC672324-0B2B-4B92-65A2-4E4A5CDCAF19}"/>
              </a:ext>
            </a:extLst>
          </p:cNvPr>
          <p:cNvSpPr txBox="1">
            <a:spLocks/>
          </p:cNvSpPr>
          <p:nvPr/>
        </p:nvSpPr>
        <p:spPr>
          <a:xfrm>
            <a:off x="7845478" y="1002599"/>
            <a:ext cx="4346522" cy="518457"/>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chemeClr val="tx1"/>
                </a:solidFill>
              </a:rPr>
              <a:t>Univariate Analysis</a:t>
            </a:r>
            <a:endParaRPr lang="en-ID" dirty="0">
              <a:solidFill>
                <a:schemeClr val="tx1"/>
              </a:solidFill>
            </a:endParaRPr>
          </a:p>
        </p:txBody>
      </p:sp>
      <p:pic>
        <p:nvPicPr>
          <p:cNvPr id="1026" name="Picture 2">
            <a:extLst>
              <a:ext uri="{FF2B5EF4-FFF2-40B4-BE49-F238E27FC236}">
                <a16:creationId xmlns:a16="http://schemas.microsoft.com/office/drawing/2014/main" id="{0BC926BA-A077-0250-8B7E-D2E2CED729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7607" y="1586408"/>
            <a:ext cx="3775781" cy="18702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ACF51E-3BAA-CF5D-9C21-D9EC69F25A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1959" y="3736363"/>
            <a:ext cx="4777388" cy="190019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C1B920D-7430-3B40-79F7-2D68A75DE1A8}"/>
              </a:ext>
            </a:extLst>
          </p:cNvPr>
          <p:cNvSpPr txBox="1"/>
          <p:nvPr/>
        </p:nvSpPr>
        <p:spPr>
          <a:xfrm>
            <a:off x="355999" y="5636562"/>
            <a:ext cx="5334938" cy="954107"/>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212121"/>
                </a:solidFill>
                <a:effectLst/>
                <a:latin typeface="Roboto" panose="02000000000000000000" pitchFamily="2" charset="0"/>
                <a:ea typeface="Roboto" panose="02000000000000000000" pitchFamily="2" charset="0"/>
              </a:rPr>
              <a:t>Sales and </a:t>
            </a:r>
            <a:r>
              <a:rPr lang="en-US" sz="1400" b="0" i="0" dirty="0" err="1">
                <a:solidFill>
                  <a:srgbClr val="212121"/>
                </a:solidFill>
                <a:effectLst/>
                <a:latin typeface="Roboto" panose="02000000000000000000" pitchFamily="2" charset="0"/>
                <a:ea typeface="Roboto" panose="02000000000000000000" pitchFamily="2" charset="0"/>
              </a:rPr>
              <a:t>onpromotion</a:t>
            </a:r>
            <a:r>
              <a:rPr lang="en-US" sz="1400" b="0" i="0" dirty="0">
                <a:solidFill>
                  <a:srgbClr val="212121"/>
                </a:solidFill>
                <a:effectLst/>
                <a:latin typeface="Roboto" panose="02000000000000000000" pitchFamily="2" charset="0"/>
                <a:ea typeface="Roboto" panose="02000000000000000000" pitchFamily="2" charset="0"/>
              </a:rPr>
              <a:t> not indicating a symmetrical distribution by looking at the mean-median difference</a:t>
            </a:r>
          </a:p>
          <a:p>
            <a:pPr marL="285750" indent="-285750">
              <a:buFont typeface="Arial" panose="020B0604020202020204" pitchFamily="34" charset="0"/>
              <a:buChar char="•"/>
            </a:pPr>
            <a:r>
              <a:rPr lang="en-US" sz="1400" dirty="0" err="1">
                <a:solidFill>
                  <a:srgbClr val="212121"/>
                </a:solidFill>
                <a:latin typeface="Roboto" panose="02000000000000000000" pitchFamily="2" charset="0"/>
                <a:ea typeface="Roboto" panose="02000000000000000000" pitchFamily="2" charset="0"/>
              </a:rPr>
              <a:t>D</a:t>
            </a:r>
            <a:r>
              <a:rPr lang="en-US" sz="1400" b="0" i="0" dirty="0" err="1">
                <a:solidFill>
                  <a:srgbClr val="212121"/>
                </a:solidFill>
                <a:effectLst/>
                <a:latin typeface="Roboto" panose="02000000000000000000" pitchFamily="2" charset="0"/>
                <a:ea typeface="Roboto" panose="02000000000000000000" pitchFamily="2" charset="0"/>
              </a:rPr>
              <a:t>coilwtico</a:t>
            </a:r>
            <a:r>
              <a:rPr lang="en-US" sz="1400" b="0" i="0" dirty="0">
                <a:solidFill>
                  <a:srgbClr val="212121"/>
                </a:solidFill>
                <a:effectLst/>
                <a:latin typeface="Roboto" panose="02000000000000000000" pitchFamily="2" charset="0"/>
                <a:ea typeface="Roboto" panose="02000000000000000000" pitchFamily="2" charset="0"/>
              </a:rPr>
              <a:t> and cluster indicating a symmetrical distribution</a:t>
            </a:r>
          </a:p>
          <a:p>
            <a:pPr marL="285750" indent="-285750">
              <a:buFont typeface="Arial" panose="020B0604020202020204" pitchFamily="34" charset="0"/>
              <a:buChar char="•"/>
            </a:pPr>
            <a:r>
              <a:rPr lang="en-US" sz="1400" dirty="0">
                <a:latin typeface="Roboto" panose="02000000000000000000" pitchFamily="2" charset="0"/>
                <a:ea typeface="Roboto" panose="02000000000000000000" pitchFamily="2" charset="0"/>
              </a:rPr>
              <a:t>The values of family, city, state, and </a:t>
            </a:r>
            <a:r>
              <a:rPr lang="en-US" sz="1400" dirty="0" err="1">
                <a:latin typeface="Roboto" panose="02000000000000000000" pitchFamily="2" charset="0"/>
                <a:ea typeface="Roboto" panose="02000000000000000000" pitchFamily="2" charset="0"/>
              </a:rPr>
              <a:t>day_type</a:t>
            </a:r>
            <a:r>
              <a:rPr lang="en-US" sz="1400" dirty="0">
                <a:latin typeface="Roboto" panose="02000000000000000000" pitchFamily="2" charset="0"/>
                <a:ea typeface="Roboto" panose="02000000000000000000" pitchFamily="2" charset="0"/>
              </a:rPr>
              <a:t> are unique</a:t>
            </a:r>
            <a:endParaRPr lang="en-ID" sz="1400" dirty="0">
              <a:latin typeface="Roboto" panose="02000000000000000000" pitchFamily="2" charset="0"/>
              <a:ea typeface="Roboto" panose="02000000000000000000" pitchFamily="2" charset="0"/>
            </a:endParaRPr>
          </a:p>
        </p:txBody>
      </p:sp>
      <p:sp>
        <p:nvSpPr>
          <p:cNvPr id="18" name="Rectangle 17">
            <a:extLst>
              <a:ext uri="{FF2B5EF4-FFF2-40B4-BE49-F238E27FC236}">
                <a16:creationId xmlns:a16="http://schemas.microsoft.com/office/drawing/2014/main" id="{FE84CDB7-1FC5-374C-14A6-D99C66715BB4}"/>
              </a:ext>
            </a:extLst>
          </p:cNvPr>
          <p:cNvSpPr/>
          <p:nvPr/>
        </p:nvSpPr>
        <p:spPr>
          <a:xfrm>
            <a:off x="502247" y="2972984"/>
            <a:ext cx="4478827" cy="1792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18">
            <a:extLst>
              <a:ext uri="{FF2B5EF4-FFF2-40B4-BE49-F238E27FC236}">
                <a16:creationId xmlns:a16="http://schemas.microsoft.com/office/drawing/2014/main" id="{849705E5-17F2-1356-D299-375C19E3E3A3}"/>
              </a:ext>
            </a:extLst>
          </p:cNvPr>
          <p:cNvSpPr/>
          <p:nvPr/>
        </p:nvSpPr>
        <p:spPr>
          <a:xfrm>
            <a:off x="486203" y="2427550"/>
            <a:ext cx="4478827" cy="1792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19">
            <a:extLst>
              <a:ext uri="{FF2B5EF4-FFF2-40B4-BE49-F238E27FC236}">
                <a16:creationId xmlns:a16="http://schemas.microsoft.com/office/drawing/2014/main" id="{85D12FF7-EC17-A106-8C03-EDACDBAD5959}"/>
              </a:ext>
            </a:extLst>
          </p:cNvPr>
          <p:cNvSpPr txBox="1"/>
          <p:nvPr/>
        </p:nvSpPr>
        <p:spPr>
          <a:xfrm>
            <a:off x="7098768" y="5636562"/>
            <a:ext cx="4644190" cy="954107"/>
          </a:xfrm>
          <a:prstGeom prst="rect">
            <a:avLst/>
          </a:prstGeom>
          <a:noFill/>
        </p:spPr>
        <p:txBody>
          <a:bodyPr wrap="square" rtlCol="0">
            <a:spAutoFit/>
          </a:bodyPr>
          <a:lstStyle/>
          <a:p>
            <a:r>
              <a:rPr lang="en-US" sz="1400" dirty="0">
                <a:latin typeface="Roboto" panose="02000000000000000000" pitchFamily="2" charset="0"/>
                <a:ea typeface="Roboto" panose="02000000000000000000" pitchFamily="2" charset="0"/>
              </a:rPr>
              <a:t>Except for sales and </a:t>
            </a:r>
            <a:r>
              <a:rPr lang="en-US" sz="1400" dirty="0" err="1">
                <a:latin typeface="Roboto" panose="02000000000000000000" pitchFamily="2" charset="0"/>
                <a:ea typeface="Roboto" panose="02000000000000000000" pitchFamily="2" charset="0"/>
              </a:rPr>
              <a:t>onpromotion</a:t>
            </a:r>
            <a:r>
              <a:rPr lang="en-US" sz="1400" dirty="0">
                <a:latin typeface="Roboto" panose="02000000000000000000" pitchFamily="2" charset="0"/>
                <a:ea typeface="Roboto" panose="02000000000000000000" pitchFamily="2" charset="0"/>
              </a:rPr>
              <a:t>, there are no outliers in </a:t>
            </a:r>
            <a:r>
              <a:rPr lang="en-US" sz="1400" dirty="0" err="1">
                <a:latin typeface="Roboto" panose="02000000000000000000" pitchFamily="2" charset="0"/>
                <a:ea typeface="Roboto" panose="02000000000000000000" pitchFamily="2" charset="0"/>
              </a:rPr>
              <a:t>store_nbr</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dcoilwtico</a:t>
            </a:r>
            <a:r>
              <a:rPr lang="en-US" sz="1400" dirty="0">
                <a:latin typeface="Roboto" panose="02000000000000000000" pitchFamily="2" charset="0"/>
                <a:ea typeface="Roboto" panose="02000000000000000000" pitchFamily="2" charset="0"/>
              </a:rPr>
              <a:t>, or cluster. The data distribution of sales and </a:t>
            </a:r>
            <a:r>
              <a:rPr lang="en-US" sz="1400" dirty="0" err="1">
                <a:latin typeface="Roboto" panose="02000000000000000000" pitchFamily="2" charset="0"/>
                <a:ea typeface="Roboto" panose="02000000000000000000" pitchFamily="2" charset="0"/>
              </a:rPr>
              <a:t>onpromotion</a:t>
            </a:r>
            <a:r>
              <a:rPr lang="en-US" sz="1400" dirty="0">
                <a:latin typeface="Roboto" panose="02000000000000000000" pitchFamily="2" charset="0"/>
                <a:ea typeface="Roboto" panose="02000000000000000000" pitchFamily="2" charset="0"/>
              </a:rPr>
              <a:t> is not symmetric and there are many outliers.</a:t>
            </a:r>
            <a:endParaRPr lang="en-ID" sz="1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750029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C07017D-564D-0751-DFF3-AB807300A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1727939"/>
            <a:ext cx="6355936" cy="47321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86DC935-DB00-010A-B033-1E12CB17F9D9}"/>
              </a:ext>
            </a:extLst>
          </p:cNvPr>
          <p:cNvSpPr>
            <a:spLocks noGrp="1"/>
          </p:cNvSpPr>
          <p:nvPr>
            <p:ph type="title"/>
          </p:nvPr>
        </p:nvSpPr>
        <p:spPr/>
        <p:txBody>
          <a:bodyPr/>
          <a:lstStyle/>
          <a:p>
            <a:r>
              <a:rPr lang="en-US" dirty="0"/>
              <a:t>Multivariate Analysis</a:t>
            </a:r>
            <a:endParaRPr lang="en-ID" dirty="0"/>
          </a:p>
        </p:txBody>
      </p:sp>
      <p:sp>
        <p:nvSpPr>
          <p:cNvPr id="9" name="Text Placeholder 6">
            <a:extLst>
              <a:ext uri="{FF2B5EF4-FFF2-40B4-BE49-F238E27FC236}">
                <a16:creationId xmlns:a16="http://schemas.microsoft.com/office/drawing/2014/main" id="{F0A09EC1-51CB-5C6E-D41F-AF1A0457A370}"/>
              </a:ext>
            </a:extLst>
          </p:cNvPr>
          <p:cNvSpPr txBox="1">
            <a:spLocks/>
          </p:cNvSpPr>
          <p:nvPr/>
        </p:nvSpPr>
        <p:spPr>
          <a:xfrm>
            <a:off x="5304920" y="699439"/>
            <a:ext cx="4346522" cy="518457"/>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chemeClr val="tx1"/>
                </a:solidFill>
              </a:rPr>
              <a:t>Heatmap Correlation</a:t>
            </a:r>
            <a:endParaRPr lang="en-ID" dirty="0">
              <a:solidFill>
                <a:schemeClr val="tx1"/>
              </a:solidFill>
            </a:endParaRPr>
          </a:p>
        </p:txBody>
      </p:sp>
      <p:sp>
        <p:nvSpPr>
          <p:cNvPr id="11" name="TextBox 10">
            <a:extLst>
              <a:ext uri="{FF2B5EF4-FFF2-40B4-BE49-F238E27FC236}">
                <a16:creationId xmlns:a16="http://schemas.microsoft.com/office/drawing/2014/main" id="{C949FB62-9F6B-E64C-293B-65F297BB1285}"/>
              </a:ext>
            </a:extLst>
          </p:cNvPr>
          <p:cNvSpPr txBox="1"/>
          <p:nvPr/>
        </p:nvSpPr>
        <p:spPr>
          <a:xfrm>
            <a:off x="7478181" y="2064619"/>
            <a:ext cx="2965229" cy="2554545"/>
          </a:xfrm>
          <a:prstGeom prst="rect">
            <a:avLst/>
          </a:prstGeom>
          <a:noFill/>
        </p:spPr>
        <p:txBody>
          <a:bodyPr wrap="square" rtlCol="0">
            <a:spAutoFit/>
          </a:bodyPr>
          <a:lstStyle/>
          <a:p>
            <a:r>
              <a:rPr lang="en-US" sz="2000" dirty="0"/>
              <a:t>The largest correlation plot for sales and promotion characteristics is shown with probability = 0.43. This shows that both are positively related and that sales increase with more products advertised.</a:t>
            </a:r>
            <a:endParaRPr lang="en-ID" sz="2000" dirty="0"/>
          </a:p>
        </p:txBody>
      </p:sp>
      <p:sp>
        <p:nvSpPr>
          <p:cNvPr id="14" name="Rectangle 13">
            <a:extLst>
              <a:ext uri="{FF2B5EF4-FFF2-40B4-BE49-F238E27FC236}">
                <a16:creationId xmlns:a16="http://schemas.microsoft.com/office/drawing/2014/main" id="{43E77D4E-628C-4657-7180-E42B59304064}"/>
              </a:ext>
            </a:extLst>
          </p:cNvPr>
          <p:cNvSpPr/>
          <p:nvPr/>
        </p:nvSpPr>
        <p:spPr>
          <a:xfrm>
            <a:off x="3033010" y="3638002"/>
            <a:ext cx="504517" cy="45601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14">
            <a:extLst>
              <a:ext uri="{FF2B5EF4-FFF2-40B4-BE49-F238E27FC236}">
                <a16:creationId xmlns:a16="http://schemas.microsoft.com/office/drawing/2014/main" id="{0DCDA3B3-EA73-DAA8-C3FF-D1D3A30C573C}"/>
              </a:ext>
            </a:extLst>
          </p:cNvPr>
          <p:cNvSpPr/>
          <p:nvPr/>
        </p:nvSpPr>
        <p:spPr>
          <a:xfrm>
            <a:off x="3730357" y="3067703"/>
            <a:ext cx="504517" cy="45601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7965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8E1A2-7091-AD5C-EC98-2F5E047A6D6E}"/>
              </a:ext>
            </a:extLst>
          </p:cNvPr>
          <p:cNvSpPr>
            <a:spLocks noGrp="1"/>
          </p:cNvSpPr>
          <p:nvPr>
            <p:ph type="title"/>
          </p:nvPr>
        </p:nvSpPr>
        <p:spPr/>
        <p:txBody>
          <a:bodyPr/>
          <a:lstStyle/>
          <a:p>
            <a:r>
              <a:rPr lang="en-US" dirty="0"/>
              <a:t>Result of Analysis</a:t>
            </a:r>
            <a:endParaRPr lang="en-ID" dirty="0"/>
          </a:p>
        </p:txBody>
      </p:sp>
      <p:sp>
        <p:nvSpPr>
          <p:cNvPr id="10" name="TextBox 9">
            <a:extLst>
              <a:ext uri="{FF2B5EF4-FFF2-40B4-BE49-F238E27FC236}">
                <a16:creationId xmlns:a16="http://schemas.microsoft.com/office/drawing/2014/main" id="{2942DF6E-ACB9-9301-BC1F-7091653C1A78}"/>
              </a:ext>
            </a:extLst>
          </p:cNvPr>
          <p:cNvSpPr txBox="1"/>
          <p:nvPr/>
        </p:nvSpPr>
        <p:spPr>
          <a:xfrm>
            <a:off x="380848" y="1016000"/>
            <a:ext cx="6106579" cy="861774"/>
          </a:xfrm>
          <a:prstGeom prst="rect">
            <a:avLst/>
          </a:prstGeom>
          <a:noFill/>
        </p:spPr>
        <p:txBody>
          <a:bodyPr wrap="square" rtlCol="0">
            <a:spAutoFit/>
          </a:bodyPr>
          <a:lstStyle/>
          <a:p>
            <a:r>
              <a:rPr lang="en-US" sz="1600" b="1" dirty="0"/>
              <a:t>How the growth of sales, product available on promotion and </a:t>
            </a:r>
            <a:r>
              <a:rPr lang="en-US" sz="1600" b="1" dirty="0" err="1"/>
              <a:t>oilprice</a:t>
            </a:r>
            <a:r>
              <a:rPr lang="en-US" sz="1600" b="1" dirty="0"/>
              <a:t> in monthly basis?</a:t>
            </a:r>
          </a:p>
          <a:p>
            <a:endParaRPr lang="en-ID" sz="1600" b="1" dirty="0"/>
          </a:p>
        </p:txBody>
      </p:sp>
      <p:pic>
        <p:nvPicPr>
          <p:cNvPr id="3074" name="Picture 2">
            <a:extLst>
              <a:ext uri="{FF2B5EF4-FFF2-40B4-BE49-F238E27FC236}">
                <a16:creationId xmlns:a16="http://schemas.microsoft.com/office/drawing/2014/main" id="{AD99F382-DD21-5170-C51E-2FD9B6B73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800586"/>
            <a:ext cx="4768214" cy="210368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5307CE2-6A07-13D4-3B0A-1B6C724BEDBA}"/>
              </a:ext>
            </a:extLst>
          </p:cNvPr>
          <p:cNvSpPr txBox="1"/>
          <p:nvPr/>
        </p:nvSpPr>
        <p:spPr>
          <a:xfrm>
            <a:off x="6709780" y="4289325"/>
            <a:ext cx="5101372" cy="2308324"/>
          </a:xfrm>
          <a:prstGeom prst="rect">
            <a:avLst/>
          </a:prstGeom>
          <a:noFill/>
        </p:spPr>
        <p:txBody>
          <a:bodyPr wrap="square" rtlCol="0">
            <a:spAutoFit/>
          </a:bodyPr>
          <a:lstStyle/>
          <a:p>
            <a:r>
              <a:rPr lang="en-US" b="1" dirty="0"/>
              <a:t>Conclusion:</a:t>
            </a:r>
          </a:p>
          <a:p>
            <a:r>
              <a:rPr lang="en-US" b="1" dirty="0"/>
              <a:t>Due to promotions and oil prices there is a large difference in sales volume compared to solid product available but overall sales increased from January 2013 to July 2017. This coincides with the increase in production available for promotion and the drop in oil prices that really characterizes Ecuador that sensitive to oil prices.</a:t>
            </a:r>
          </a:p>
        </p:txBody>
      </p:sp>
      <p:sp>
        <p:nvSpPr>
          <p:cNvPr id="16" name="Oval 15">
            <a:extLst>
              <a:ext uri="{FF2B5EF4-FFF2-40B4-BE49-F238E27FC236}">
                <a16:creationId xmlns:a16="http://schemas.microsoft.com/office/drawing/2014/main" id="{3B209AD1-350D-C301-D09C-45585C912ABA}"/>
              </a:ext>
            </a:extLst>
          </p:cNvPr>
          <p:cNvSpPr/>
          <p:nvPr/>
        </p:nvSpPr>
        <p:spPr>
          <a:xfrm>
            <a:off x="6541989" y="4680686"/>
            <a:ext cx="167791" cy="163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endParaRPr lang="en-ID" sz="1200" dirty="0"/>
          </a:p>
        </p:txBody>
      </p:sp>
      <p:sp>
        <p:nvSpPr>
          <p:cNvPr id="17" name="Oval 16">
            <a:extLst>
              <a:ext uri="{FF2B5EF4-FFF2-40B4-BE49-F238E27FC236}">
                <a16:creationId xmlns:a16="http://schemas.microsoft.com/office/drawing/2014/main" id="{85389EC9-621C-0B0D-9FBD-981FC777C275}"/>
              </a:ext>
            </a:extLst>
          </p:cNvPr>
          <p:cNvSpPr/>
          <p:nvPr/>
        </p:nvSpPr>
        <p:spPr>
          <a:xfrm>
            <a:off x="602633" y="1736173"/>
            <a:ext cx="167791" cy="163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endParaRPr lang="en-ID" sz="1200" dirty="0"/>
          </a:p>
        </p:txBody>
      </p:sp>
      <p:sp>
        <p:nvSpPr>
          <p:cNvPr id="18" name="TextBox 17">
            <a:extLst>
              <a:ext uri="{FF2B5EF4-FFF2-40B4-BE49-F238E27FC236}">
                <a16:creationId xmlns:a16="http://schemas.microsoft.com/office/drawing/2014/main" id="{A9B61099-9A5A-D77C-0E61-F197B221DCC6}"/>
              </a:ext>
            </a:extLst>
          </p:cNvPr>
          <p:cNvSpPr txBox="1"/>
          <p:nvPr/>
        </p:nvSpPr>
        <p:spPr>
          <a:xfrm>
            <a:off x="1807073" y="1527811"/>
            <a:ext cx="2608447" cy="307777"/>
          </a:xfrm>
          <a:prstGeom prst="rect">
            <a:avLst/>
          </a:prstGeom>
          <a:noFill/>
        </p:spPr>
        <p:txBody>
          <a:bodyPr wrap="square" rtlCol="0">
            <a:spAutoFit/>
          </a:bodyPr>
          <a:lstStyle/>
          <a:p>
            <a:r>
              <a:rPr lang="en-US" sz="1400" b="1" dirty="0"/>
              <a:t>Sales vs Product &amp; Promotion</a:t>
            </a:r>
            <a:endParaRPr lang="en-ID" sz="1400" b="1" dirty="0"/>
          </a:p>
        </p:txBody>
      </p:sp>
      <p:pic>
        <p:nvPicPr>
          <p:cNvPr id="3080" name="Picture 8">
            <a:extLst>
              <a:ext uri="{FF2B5EF4-FFF2-40B4-BE49-F238E27FC236}">
                <a16:creationId xmlns:a16="http://schemas.microsoft.com/office/drawing/2014/main" id="{E50276B5-3C0F-E57C-733A-951AD228CF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822"/>
          <a:stretch/>
        </p:blipFill>
        <p:spPr bwMode="auto">
          <a:xfrm>
            <a:off x="380848" y="4280053"/>
            <a:ext cx="4873141" cy="2511070"/>
          </a:xfrm>
          <a:prstGeom prst="rect">
            <a:avLst/>
          </a:prstGeom>
          <a:noFill/>
          <a:extLst>
            <a:ext uri="{909E8E84-426E-40DD-AFC4-6F175D3DCCD1}">
              <a14:hiddenFill xmlns:a14="http://schemas.microsoft.com/office/drawing/2010/main">
                <a:solidFill>
                  <a:srgbClr val="FFFFFF"/>
                </a:solidFill>
              </a14:hiddenFill>
            </a:ext>
          </a:extLst>
        </p:spPr>
      </p:pic>
      <p:sp>
        <p:nvSpPr>
          <p:cNvPr id="21" name="Arrow: Down 20">
            <a:extLst>
              <a:ext uri="{FF2B5EF4-FFF2-40B4-BE49-F238E27FC236}">
                <a16:creationId xmlns:a16="http://schemas.microsoft.com/office/drawing/2014/main" id="{42BDF900-554B-7124-38BF-56C8BD505F28}"/>
              </a:ext>
            </a:extLst>
          </p:cNvPr>
          <p:cNvSpPr/>
          <p:nvPr/>
        </p:nvSpPr>
        <p:spPr>
          <a:xfrm>
            <a:off x="2614613" y="3904270"/>
            <a:ext cx="85725" cy="3335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TextBox 21">
            <a:extLst>
              <a:ext uri="{FF2B5EF4-FFF2-40B4-BE49-F238E27FC236}">
                <a16:creationId xmlns:a16="http://schemas.microsoft.com/office/drawing/2014/main" id="{32266152-B126-2D36-A5B7-6B052E1B74CE}"/>
              </a:ext>
            </a:extLst>
          </p:cNvPr>
          <p:cNvSpPr txBox="1"/>
          <p:nvPr/>
        </p:nvSpPr>
        <p:spPr>
          <a:xfrm>
            <a:off x="2817418" y="3843342"/>
            <a:ext cx="1807369" cy="461665"/>
          </a:xfrm>
          <a:prstGeom prst="rect">
            <a:avLst/>
          </a:prstGeom>
          <a:noFill/>
        </p:spPr>
        <p:txBody>
          <a:bodyPr wrap="square" rtlCol="0">
            <a:spAutoFit/>
          </a:bodyPr>
          <a:lstStyle/>
          <a:p>
            <a:r>
              <a:rPr lang="en-US" sz="800" b="1" dirty="0"/>
              <a:t>Detail from </a:t>
            </a:r>
            <a:r>
              <a:rPr lang="en-US" sz="800" b="1" i="0" dirty="0">
                <a:effectLst/>
                <a:latin typeface="+mj-lt"/>
              </a:rPr>
              <a:t>the total number of items in a product family that were being promoted at a store at a given date.</a:t>
            </a:r>
            <a:endParaRPr lang="en-ID" sz="800" b="1" dirty="0"/>
          </a:p>
        </p:txBody>
      </p:sp>
      <p:sp>
        <p:nvSpPr>
          <p:cNvPr id="24" name="Arrow: Down 23">
            <a:extLst>
              <a:ext uri="{FF2B5EF4-FFF2-40B4-BE49-F238E27FC236}">
                <a16:creationId xmlns:a16="http://schemas.microsoft.com/office/drawing/2014/main" id="{17E512D5-B51D-07CE-CACE-CFD727F81367}"/>
              </a:ext>
            </a:extLst>
          </p:cNvPr>
          <p:cNvSpPr/>
          <p:nvPr/>
        </p:nvSpPr>
        <p:spPr>
          <a:xfrm rot="16200000">
            <a:off x="5847700" y="2518831"/>
            <a:ext cx="85725" cy="3335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082" name="Picture 10">
            <a:extLst>
              <a:ext uri="{FF2B5EF4-FFF2-40B4-BE49-F238E27FC236}">
                <a16:creationId xmlns:a16="http://schemas.microsoft.com/office/drawing/2014/main" id="{870AE3AE-B6D7-8BD5-4A93-5456EB2BCD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247"/>
          <a:stretch/>
        </p:blipFill>
        <p:spPr bwMode="auto">
          <a:xfrm>
            <a:off x="6542509" y="1835587"/>
            <a:ext cx="4706300" cy="2068683"/>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5846EFB4-346C-12B4-876E-FE3F3D5284DF}"/>
              </a:ext>
            </a:extLst>
          </p:cNvPr>
          <p:cNvSpPr txBox="1"/>
          <p:nvPr/>
        </p:nvSpPr>
        <p:spPr>
          <a:xfrm>
            <a:off x="5407159" y="2324860"/>
            <a:ext cx="1449117" cy="215444"/>
          </a:xfrm>
          <a:prstGeom prst="rect">
            <a:avLst/>
          </a:prstGeom>
          <a:noFill/>
        </p:spPr>
        <p:txBody>
          <a:bodyPr wrap="square" rtlCol="0">
            <a:spAutoFit/>
          </a:bodyPr>
          <a:lstStyle/>
          <a:p>
            <a:r>
              <a:rPr lang="en-US" sz="800" b="1" dirty="0"/>
              <a:t>Detail from oil price</a:t>
            </a:r>
            <a:r>
              <a:rPr lang="en-US" sz="800" b="1" i="0" dirty="0">
                <a:effectLst/>
                <a:latin typeface="+mj-lt"/>
              </a:rPr>
              <a:t>.</a:t>
            </a:r>
            <a:endParaRPr lang="en-ID" sz="800" b="1" dirty="0"/>
          </a:p>
        </p:txBody>
      </p:sp>
    </p:spTree>
    <p:extLst>
      <p:ext uri="{BB962C8B-B14F-4D97-AF65-F5344CB8AC3E}">
        <p14:creationId xmlns:p14="http://schemas.microsoft.com/office/powerpoint/2010/main" val="4161466888"/>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579</TotalTime>
  <Words>1004</Words>
  <Application>Microsoft Office PowerPoint</Application>
  <PresentationFormat>Widescreen</PresentationFormat>
  <Paragraphs>142</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inherit</vt:lpstr>
      <vt:lpstr>Roboto</vt:lpstr>
      <vt:lpstr>Office Theme</vt:lpstr>
      <vt:lpstr>Predicting Store Sales</vt:lpstr>
      <vt:lpstr>Summary</vt:lpstr>
      <vt:lpstr>Data Introduction</vt:lpstr>
      <vt:lpstr>Data  Definition</vt:lpstr>
      <vt:lpstr>Objective of Analysis</vt:lpstr>
      <vt:lpstr>Dataset Information</vt:lpstr>
      <vt:lpstr>Descriptive &amp; Univariate Analysis</vt:lpstr>
      <vt:lpstr>Multivariate Analysis</vt:lpstr>
      <vt:lpstr>Result of Analysis</vt:lpstr>
      <vt:lpstr>Result of Analysis</vt:lpstr>
      <vt:lpstr>Result of Analysis</vt:lpstr>
      <vt:lpstr>Model Prediction</vt:lpstr>
      <vt:lpstr>XGBoost</vt:lpstr>
      <vt:lpstr>Business Solution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Store Sales</dc:title>
  <dc:creator>nur_azizah_x</dc:creator>
  <cp:lastModifiedBy>nur_azizah_x</cp:lastModifiedBy>
  <cp:revision>7</cp:revision>
  <dcterms:created xsi:type="dcterms:W3CDTF">2022-12-10T19:10:32Z</dcterms:created>
  <dcterms:modified xsi:type="dcterms:W3CDTF">2023-04-30T23:16:16Z</dcterms:modified>
</cp:coreProperties>
</file>