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66" r:id="rId4"/>
    <p:sldId id="259" r:id="rId5"/>
    <p:sldId id="264" r:id="rId6"/>
    <p:sldId id="265"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9" autoAdjust="0"/>
    <p:restoredTop sz="94660"/>
  </p:normalViewPr>
  <p:slideViewPr>
    <p:cSldViewPr snapToGrid="0">
      <p:cViewPr varScale="1">
        <p:scale>
          <a:sx n="66" d="100"/>
          <a:sy n="66" d="100"/>
        </p:scale>
        <p:origin x="5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B73ED-5A7F-49D9-8DE0-65F5ABD04C5E}" type="datetimeFigureOut">
              <a:rPr lang="en-IN" smtClean="0"/>
              <a:t>22-07-2023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6326A-A01E-48D9-9C79-95BB8A3B18F6}" type="slidenum">
              <a:rPr lang="en-IN" smtClean="0"/>
              <a:t>‹#›</a:t>
            </a:fld>
            <a:endParaRPr lang="en-IN"/>
          </a:p>
        </p:txBody>
      </p:sp>
    </p:spTree>
    <p:extLst>
      <p:ext uri="{BB962C8B-B14F-4D97-AF65-F5344CB8AC3E}">
        <p14:creationId xmlns:p14="http://schemas.microsoft.com/office/powerpoint/2010/main" val="120805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62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79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536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0906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03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10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441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3671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02062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7814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2214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8F6550-DC47-412E-A6BD-C043C18783D6}"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84834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38F6550-DC47-412E-A6BD-C043C18783D6}"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8840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38F6550-DC47-412E-A6BD-C043C18783D6}"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629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38F6550-DC47-412E-A6BD-C043C18783D6}"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45425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F6550-DC47-412E-A6BD-C043C18783D6}"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83748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532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6009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F6550-DC47-412E-A6BD-C043C18783D6}" type="datetimeFigureOut">
              <a:rPr lang="en-IN" smtClean="0"/>
              <a:t>22-07-2023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D71CF-7B1B-462D-96FD-DE7121FB0FF9}" type="slidenum">
              <a:rPr lang="en-IN" smtClean="0"/>
              <a:t>‹#›</a:t>
            </a:fld>
            <a:endParaRPr lang="en-IN"/>
          </a:p>
        </p:txBody>
      </p:sp>
    </p:spTree>
    <p:extLst>
      <p:ext uri="{BB962C8B-B14F-4D97-AF65-F5344CB8AC3E}">
        <p14:creationId xmlns:p14="http://schemas.microsoft.com/office/powerpoint/2010/main" val="277979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204200" y="2189608"/>
            <a:ext cx="11360800" cy="1829600"/>
          </a:xfrm>
          <a:prstGeom prst="rect">
            <a:avLst/>
          </a:prstGeom>
          <a:noFill/>
          <a:ln>
            <a:noFill/>
          </a:ln>
        </p:spPr>
        <p:txBody>
          <a:bodyPr spcFirstLastPara="1" wrap="square" lIns="121900" tIns="121900" rIns="121900" bIns="121900" anchor="ctr" anchorCtr="0">
            <a:noAutofit/>
          </a:bodyPr>
          <a:lstStyle/>
          <a:p>
            <a:pPr algn="ctr"/>
            <a:r>
              <a:rPr lang="en-IN" sz="5333" b="1" dirty="0">
                <a:solidFill>
                  <a:srgbClr val="FF6A0E"/>
                </a:solidFill>
              </a:rPr>
              <a:t>ICICI BANK MANAGEMENT SYSTEM</a:t>
            </a:r>
          </a:p>
        </p:txBody>
      </p:sp>
      <p:sp>
        <p:nvSpPr>
          <p:cNvPr id="334" name="Google Shape;334;p13"/>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buClr>
                <a:srgbClr val="000000"/>
              </a:buClr>
              <a:buSzPts val="1200"/>
            </a:pP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35" name="Google Shape;335;p13"/>
          <p:cNvSpPr/>
          <p:nvPr/>
        </p:nvSpPr>
        <p:spPr>
          <a:xfrm>
            <a:off x="-1340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8392632" y="5302104"/>
            <a:ext cx="3172368" cy="461665"/>
          </a:xfrm>
          <a:prstGeom prst="rect">
            <a:avLst/>
          </a:prstGeom>
          <a:noFill/>
        </p:spPr>
        <p:txBody>
          <a:bodyPr wrap="square" rtlCol="0">
            <a:spAutoFit/>
          </a:bodyPr>
          <a:lstStyle/>
          <a:p>
            <a:r>
              <a:rPr lang="en-US" sz="2400" b="1" dirty="0">
                <a:solidFill>
                  <a:srgbClr val="FF6A0E"/>
                </a:solidFill>
              </a:rPr>
              <a:t>ABDUL AZIZ AKBANI</a:t>
            </a:r>
            <a:endParaRPr lang="en-IN" sz="2400" b="1" dirty="0">
              <a:solidFill>
                <a:srgbClr val="FF6A0E"/>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596" y="172324"/>
            <a:ext cx="848809" cy="734389"/>
          </a:xfrm>
          <a:prstGeom prst="rect">
            <a:avLst/>
          </a:prstGeom>
        </p:spPr>
      </p:pic>
    </p:spTree>
    <p:extLst>
      <p:ext uri="{BB962C8B-B14F-4D97-AF65-F5344CB8AC3E}">
        <p14:creationId xmlns:p14="http://schemas.microsoft.com/office/powerpoint/2010/main" val="147872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121920"/>
            <a:ext cx="12192000" cy="947680"/>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Problem Statement</a:t>
            </a:r>
            <a:endParaRPr sz="4000" b="1" dirty="0">
              <a:solidFill>
                <a:srgbClr val="FFFFFF"/>
              </a:solidFill>
              <a:latin typeface="Roboto"/>
              <a:ea typeface="Roboto"/>
              <a:cs typeface="Roboto"/>
              <a:sym typeface="Roboto"/>
            </a:endParaRPr>
          </a:p>
        </p:txBody>
      </p:sp>
      <p:sp>
        <p:nvSpPr>
          <p:cNvPr id="342" name="Google Shape;342;p14"/>
          <p:cNvSpPr txBox="1"/>
          <p:nvPr/>
        </p:nvSpPr>
        <p:spPr>
          <a:xfrm>
            <a:off x="26800" y="1069600"/>
            <a:ext cx="12192000" cy="5331200"/>
          </a:xfrm>
          <a:prstGeom prst="rect">
            <a:avLst/>
          </a:prstGeom>
          <a:noFill/>
          <a:ln>
            <a:noFill/>
          </a:ln>
        </p:spPr>
        <p:txBody>
          <a:bodyPr spcFirstLastPara="1" wrap="square" lIns="365733" tIns="365733" rIns="365733" bIns="365733" anchor="t" anchorCtr="0">
            <a:noAutofit/>
          </a:bodyPr>
          <a:lstStyle/>
          <a:p>
            <a:pPr marL="592663" indent="-457200" algn="just">
              <a:lnSpc>
                <a:spcPct val="150000"/>
              </a:lnSpc>
              <a:buClr>
                <a:srgbClr val="000000"/>
              </a:buClr>
              <a:buSzPts val="2000"/>
              <a:buFont typeface="Wingdings" panose="05000000000000000000" pitchFamily="2" charset="2"/>
              <a:buChar char="Ø"/>
            </a:pPr>
            <a:r>
              <a:rPr lang="en-US" sz="20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Create a Bank Database Management System that can store and retrieve customer and employee data for a banking institution, allowing for efficient management of the bank's operations.</a:t>
            </a:r>
          </a:p>
          <a:p>
            <a:pPr marL="135463" algn="just">
              <a:lnSpc>
                <a:spcPct val="150000"/>
              </a:lnSpc>
              <a:buClr>
                <a:srgbClr val="000000"/>
              </a:buClr>
              <a:buSzPts val="2000"/>
            </a:pPr>
            <a:endParaRPr lang="en-US" sz="20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135463" algn="just">
              <a:lnSpc>
                <a:spcPct val="150000"/>
              </a:lnSpc>
              <a:buClr>
                <a:srgbClr val="000000"/>
              </a:buClr>
              <a:buSzPts val="2000"/>
            </a:pPr>
            <a:endParaRPr lang="en-US" sz="20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592663" indent="-457200" algn="just">
              <a:lnSpc>
                <a:spcPct val="150000"/>
              </a:lnSpc>
              <a:buClr>
                <a:srgbClr val="000000"/>
              </a:buClr>
              <a:buSzPts val="2000"/>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Bank Database Management System that provides day-to-day updates on customer and employee data, making it easy for bank staff to retrieve and analyze information with just one click.</a:t>
            </a:r>
            <a:endParaRPr sz="20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43" name="Google Shape;343;p14"/>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44" name="Google Shape;344;p14"/>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45" name="Google Shape;345;p14"/>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69205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About the Data</a:t>
            </a:r>
            <a:endParaRPr sz="4000" b="1" dirty="0">
              <a:solidFill>
                <a:srgbClr val="FFFFFF"/>
              </a:solidFill>
              <a:latin typeface="Roboto"/>
              <a:ea typeface="Roboto"/>
              <a:cs typeface="Roboto"/>
              <a:sym typeface="Roboto"/>
            </a:endParaRPr>
          </a:p>
        </p:txBody>
      </p:sp>
      <p:sp>
        <p:nvSpPr>
          <p:cNvPr id="392" name="Google Shape;392;p19"/>
          <p:cNvSpPr txBox="1"/>
          <p:nvPr/>
        </p:nvSpPr>
        <p:spPr>
          <a:xfrm>
            <a:off x="13400" y="984541"/>
            <a:ext cx="12192000" cy="5416259"/>
          </a:xfrm>
          <a:prstGeom prst="rect">
            <a:avLst/>
          </a:prstGeom>
          <a:noFill/>
          <a:ln>
            <a:noFill/>
          </a:ln>
        </p:spPr>
        <p:txBody>
          <a:bodyPr spcFirstLastPara="1" wrap="square" lIns="365733" tIns="365733" rIns="365733" bIns="365733" anchor="t" anchorCtr="0">
            <a:noAutofit/>
          </a:bodyPr>
          <a:lstStyle/>
          <a:p>
            <a:pPr marL="1066785" indent="-457200" algn="just">
              <a:lnSpc>
                <a:spcPct val="150000"/>
              </a:lnSpc>
              <a:spcBef>
                <a:spcPts val="2133"/>
              </a:spcBef>
              <a:spcAft>
                <a:spcPts val="2133"/>
              </a:spcAft>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Our database is designed to efficiently manage and store data for our bank. It includes tables for Bank Details, Employees, Customers, Department, Account Type, and Job Details. Each table contains fields for various types of data, such as employee and customer information, account details, and job information. </a:t>
            </a:r>
          </a:p>
          <a:p>
            <a:pPr marL="1066785" indent="-457200" algn="just">
              <a:lnSpc>
                <a:spcPct val="150000"/>
              </a:lnSpc>
              <a:spcBef>
                <a:spcPts val="2133"/>
              </a:spcBef>
              <a:spcAft>
                <a:spcPts val="2133"/>
              </a:spcAft>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The Bank Database Management System is user-friendly, allowing staff to easily add, edit, and delete customer and employee data, as well as generate reports on customer and employee activity. The database is designed to efficiently manage and store data for a bank, allowing staff to easily access and analyze information as needed.</a:t>
            </a:r>
            <a:endParaRPr sz="20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07885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Proposed Solution</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marL="457200" indent="-457200" algn="just">
              <a:lnSpc>
                <a:spcPct val="150000"/>
              </a:lnSpc>
              <a:spcBef>
                <a:spcPts val="2133"/>
              </a:spcBef>
              <a:spcAft>
                <a:spcPts val="2133"/>
              </a:spcAft>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Implementing a comprehensive database system for ICICI Bank would be a solution to consider. </a:t>
            </a:r>
          </a:p>
          <a:p>
            <a:pPr marL="457200" indent="-457200" algn="just">
              <a:lnSpc>
                <a:spcPct val="150000"/>
              </a:lnSpc>
              <a:spcBef>
                <a:spcPts val="2133"/>
              </a:spcBef>
              <a:spcAft>
                <a:spcPts val="2133"/>
              </a:spcAft>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The key components of the database system would include tables for customers, employees, branches, accounts, and transactions, with the use of foreign keys and relationships to ensure data integrity and consistency.</a:t>
            </a:r>
          </a:p>
          <a:p>
            <a:pPr marL="457200" indent="-457200" algn="just">
              <a:lnSpc>
                <a:spcPct val="150000"/>
              </a:lnSpc>
              <a:spcBef>
                <a:spcPts val="2133"/>
              </a:spcBef>
              <a:spcAft>
                <a:spcPts val="2133"/>
              </a:spcAft>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Advanced security measures would also be utilized to protect sensitive customer data.</a:t>
            </a:r>
            <a:endParaRPr sz="20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49981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Conclusion</a:t>
            </a:r>
            <a:endParaRPr sz="4000" b="1" dirty="0">
              <a:solidFill>
                <a:srgbClr val="FFFFFF"/>
              </a:solidFill>
              <a:latin typeface="Roboto"/>
              <a:ea typeface="Roboto"/>
              <a:cs typeface="Roboto"/>
              <a:sym typeface="Roboto"/>
            </a:endParaRPr>
          </a:p>
        </p:txBody>
      </p:sp>
      <p:sp>
        <p:nvSpPr>
          <p:cNvPr id="392" name="Google Shape;392;p19"/>
          <p:cNvSpPr txBox="1"/>
          <p:nvPr/>
        </p:nvSpPr>
        <p:spPr>
          <a:xfrm>
            <a:off x="13400" y="984541"/>
            <a:ext cx="12192000" cy="5416259"/>
          </a:xfrm>
          <a:prstGeom prst="rect">
            <a:avLst/>
          </a:prstGeom>
          <a:noFill/>
          <a:ln>
            <a:noFill/>
          </a:ln>
        </p:spPr>
        <p:txBody>
          <a:bodyPr spcFirstLastPara="1" wrap="square" lIns="365733" tIns="365733" rIns="365733" bIns="365733" anchor="t" anchorCtr="0">
            <a:noAutofit/>
          </a:bodyPr>
          <a:lstStyle/>
          <a:p>
            <a:pPr marL="1066785" indent="-457200" algn="just">
              <a:lnSpc>
                <a:spcPct val="150000"/>
              </a:lnSpc>
              <a:spcBef>
                <a:spcPts val="2133"/>
              </a:spcBef>
              <a:spcAft>
                <a:spcPts val="2133"/>
              </a:spcAft>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Efficient data retrieval is made possible with a single click, allowing users to easily access daily updates.</a:t>
            </a:r>
          </a:p>
          <a:p>
            <a:pPr marL="1066785" indent="-457200" algn="just">
              <a:lnSpc>
                <a:spcPct val="150000"/>
              </a:lnSpc>
              <a:spcBef>
                <a:spcPts val="2133"/>
              </a:spcBef>
              <a:spcAft>
                <a:spcPts val="2133"/>
              </a:spcAft>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Transferring data from manual to online mode will minimize the risk of physical damage to the data</a:t>
            </a:r>
          </a:p>
          <a:p>
            <a:pPr marL="1066785" indent="-457200" algn="just">
              <a:lnSpc>
                <a:spcPct val="150000"/>
              </a:lnSpc>
              <a:spcBef>
                <a:spcPts val="2133"/>
              </a:spcBef>
              <a:spcAft>
                <a:spcPts val="2133"/>
              </a:spcAft>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Customers and employees can access the data with ease.</a:t>
            </a:r>
          </a:p>
          <a:p>
            <a:pPr marL="1066785" indent="-457200" algn="just">
              <a:lnSpc>
                <a:spcPct val="150000"/>
              </a:lnSpc>
              <a:spcBef>
                <a:spcPts val="2133"/>
              </a:spcBef>
              <a:spcAft>
                <a:spcPts val="2133"/>
              </a:spcAft>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The accessibility of data will allow multiple bank employees to access it simultaneously, reducing workload.</a:t>
            </a:r>
            <a:endParaRPr lang="en-US" sz="2000" dirty="0">
              <a:solidFill>
                <a:srgbClr val="16191C"/>
              </a:solidFill>
              <a:latin typeface="Roboto" panose="02000000000000000000" pitchFamily="2" charset="0"/>
              <a:ea typeface="Roboto" panose="02000000000000000000" pitchFamily="2" charset="0"/>
              <a:cs typeface="Roboto" panose="02000000000000000000" pitchFamily="2" charset="0"/>
            </a:endParaRPr>
          </a:p>
          <a:p>
            <a:pPr marL="1066785" indent="-457200" algn="just">
              <a:lnSpc>
                <a:spcPct val="150000"/>
              </a:lnSpc>
              <a:spcBef>
                <a:spcPts val="2133"/>
              </a:spcBef>
              <a:spcAft>
                <a:spcPts val="2133"/>
              </a:spcAft>
              <a:buFont typeface="Wingdings" panose="05000000000000000000" pitchFamily="2" charset="2"/>
              <a:buChar char="Ø"/>
            </a:pPr>
            <a:endParaRPr sz="20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37402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Future Scope</a:t>
            </a:r>
            <a:endParaRPr sz="4000" b="1" dirty="0">
              <a:solidFill>
                <a:srgbClr val="FFFFFF"/>
              </a:solidFill>
              <a:latin typeface="Roboto"/>
              <a:ea typeface="Roboto"/>
              <a:cs typeface="Roboto"/>
              <a:sym typeface="Roboto"/>
            </a:endParaRPr>
          </a:p>
        </p:txBody>
      </p:sp>
      <p:sp>
        <p:nvSpPr>
          <p:cNvPr id="392" name="Google Shape;392;p19"/>
          <p:cNvSpPr txBox="1"/>
          <p:nvPr/>
        </p:nvSpPr>
        <p:spPr>
          <a:xfrm>
            <a:off x="0" y="1021534"/>
            <a:ext cx="12192000" cy="5379265"/>
          </a:xfrm>
          <a:prstGeom prst="rect">
            <a:avLst/>
          </a:prstGeom>
          <a:noFill/>
          <a:ln>
            <a:noFill/>
          </a:ln>
        </p:spPr>
        <p:txBody>
          <a:bodyPr spcFirstLastPara="1" wrap="square" lIns="365733" tIns="365733" rIns="365733" bIns="365733" anchor="t" anchorCtr="0">
            <a:noAutofit/>
          </a:bodyPr>
          <a:lstStyle/>
          <a:p>
            <a:pPr marL="1066785" indent="-457200" algn="just">
              <a:lnSpc>
                <a:spcPct val="150000"/>
              </a:lnSpc>
              <a:spcBef>
                <a:spcPts val="2133"/>
              </a:spcBef>
              <a:spcAft>
                <a:spcPts val="2133"/>
              </a:spcAft>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The accessibility of data will help bank employees complete their work more quickly.</a:t>
            </a:r>
          </a:p>
          <a:p>
            <a:pPr marL="1066785" indent="-457200" algn="just">
              <a:lnSpc>
                <a:spcPct val="150000"/>
              </a:lnSpc>
              <a:spcBef>
                <a:spcPts val="2133"/>
              </a:spcBef>
              <a:spcAft>
                <a:spcPts val="2133"/>
              </a:spcAft>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Customers will have access to their bank account anytime and anywhere.</a:t>
            </a:r>
          </a:p>
          <a:p>
            <a:pPr marL="1066785" indent="-457200" algn="just">
              <a:lnSpc>
                <a:spcPct val="150000"/>
              </a:lnSpc>
              <a:spcBef>
                <a:spcPts val="2133"/>
              </a:spcBef>
              <a:spcAft>
                <a:spcPts val="2133"/>
              </a:spcAft>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By enabling customers to access their accounts anytime and anywhere, the bank can increase its customer base and become more competitive.</a:t>
            </a:r>
          </a:p>
          <a:p>
            <a:pPr marL="1066785" indent="-457200" algn="just">
              <a:lnSpc>
                <a:spcPct val="150000"/>
              </a:lnSpc>
              <a:spcBef>
                <a:spcPts val="2133"/>
              </a:spcBef>
              <a:spcAft>
                <a:spcPts val="2133"/>
              </a:spcAft>
              <a:buFont typeface="Wingdings" panose="05000000000000000000" pitchFamily="2" charset="2"/>
              <a:buChar char="Ø"/>
            </a:pPr>
            <a:r>
              <a:rPr lang="en-US" sz="2000" b="0" i="0" dirty="0">
                <a:solidFill>
                  <a:srgbClr val="16191C"/>
                </a:solidFill>
                <a:effectLst/>
                <a:latin typeface="Roboto" panose="02000000000000000000" pitchFamily="2" charset="0"/>
                <a:ea typeface="Roboto" panose="02000000000000000000" pitchFamily="2" charset="0"/>
                <a:cs typeface="Roboto" panose="02000000000000000000" pitchFamily="2" charset="0"/>
              </a:rPr>
              <a:t>Implementing a competent bank management system will promote various bank products, ultimately increasing profits.</a:t>
            </a:r>
          </a:p>
          <a:p>
            <a:pPr marL="1066785" indent="-457200" algn="just">
              <a:lnSpc>
                <a:spcPct val="150000"/>
              </a:lnSpc>
              <a:spcBef>
                <a:spcPts val="2133"/>
              </a:spcBef>
              <a:spcAft>
                <a:spcPts val="2133"/>
              </a:spcAft>
              <a:buFont typeface="Wingdings" panose="05000000000000000000" pitchFamily="2" charset="2"/>
              <a:buChar char="Ø"/>
            </a:pPr>
            <a:endParaRPr lang="en-US" sz="2000" b="0" i="0" dirty="0">
              <a:solidFill>
                <a:srgbClr val="16191C"/>
              </a:solidFill>
              <a:effectLst/>
              <a:latin typeface="Avenir Next"/>
            </a:endParaRPr>
          </a:p>
          <a:p>
            <a:br>
              <a:rPr lang="en-US" sz="2000" dirty="0">
                <a:effectLst/>
              </a:rPr>
            </a:br>
            <a:endParaRPr lang="en-US" sz="2000" b="0" i="0" dirty="0">
              <a:solidFill>
                <a:srgbClr val="16191C"/>
              </a:solidFill>
              <a:effectLst/>
              <a:latin typeface="Avenir Next"/>
            </a:endParaRPr>
          </a:p>
          <a:p>
            <a:br>
              <a:rPr lang="en-US" sz="2000" dirty="0">
                <a:effectLst/>
              </a:rPr>
            </a:br>
            <a:endParaRPr lang="en-US" sz="2000" dirty="0">
              <a:solidFill>
                <a:srgbClr val="16191C"/>
              </a:solidFill>
              <a:latin typeface="Avenir Next"/>
            </a:endParaRPr>
          </a:p>
          <a:p>
            <a:pPr marL="1066785" indent="-457200" algn="just">
              <a:lnSpc>
                <a:spcPct val="150000"/>
              </a:lnSpc>
              <a:spcBef>
                <a:spcPts val="2133"/>
              </a:spcBef>
              <a:spcAft>
                <a:spcPts val="2133"/>
              </a:spcAft>
              <a:buFont typeface="Wingdings" panose="05000000000000000000" pitchFamily="2" charset="2"/>
              <a:buChar char="Ø"/>
            </a:pPr>
            <a:endParaRPr lang="en-US" sz="2800" b="0" i="0" dirty="0">
              <a:solidFill>
                <a:srgbClr val="16191C"/>
              </a:solidFill>
              <a:effectLst/>
              <a:latin typeface="Avenir Next"/>
            </a:endParaRPr>
          </a:p>
          <a:p>
            <a:pPr marL="1066785" indent="-457200" algn="just">
              <a:lnSpc>
                <a:spcPct val="150000"/>
              </a:lnSpc>
              <a:spcBef>
                <a:spcPts val="2133"/>
              </a:spcBef>
              <a:spcAft>
                <a:spcPts val="2133"/>
              </a:spcAft>
              <a:buFont typeface="Wingdings" panose="05000000000000000000" pitchFamily="2" charset="2"/>
              <a:buChar char="Ø"/>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22082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2" name="Google Shape;392;p19"/>
          <p:cNvSpPr txBox="1"/>
          <p:nvPr/>
        </p:nvSpPr>
        <p:spPr>
          <a:xfrm>
            <a:off x="0" y="1021534"/>
            <a:ext cx="12192000" cy="5379265"/>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r>
              <a:rPr lang="en-US" sz="6600" b="0" i="1" dirty="0">
                <a:solidFill>
                  <a:srgbClr val="16191C"/>
                </a:solidFill>
                <a:effectLst/>
                <a:latin typeface="Roboto" panose="02000000000000000000" pitchFamily="2" charset="0"/>
                <a:ea typeface="Roboto" panose="02000000000000000000" pitchFamily="2" charset="0"/>
                <a:cs typeface="Roboto" panose="02000000000000000000" pitchFamily="2" charset="0"/>
              </a:rPr>
              <a:t>THANK YOU !</a:t>
            </a:r>
          </a:p>
          <a:p>
            <a:br>
              <a:rPr lang="en-US" sz="2000" dirty="0">
                <a:effectLst/>
              </a:rPr>
            </a:br>
            <a:endParaRPr lang="en-US" sz="2000" b="0" i="0" dirty="0">
              <a:solidFill>
                <a:srgbClr val="16191C"/>
              </a:solidFill>
              <a:effectLst/>
              <a:latin typeface="Avenir Next"/>
            </a:endParaRPr>
          </a:p>
          <a:p>
            <a:br>
              <a:rPr lang="en-US" sz="2000" dirty="0">
                <a:effectLst/>
              </a:rPr>
            </a:br>
            <a:endParaRPr lang="en-US" sz="2000" dirty="0">
              <a:solidFill>
                <a:srgbClr val="16191C"/>
              </a:solidFill>
              <a:latin typeface="Avenir Next"/>
            </a:endParaRPr>
          </a:p>
          <a:p>
            <a:pPr marL="1066785" indent="-457200" algn="just">
              <a:lnSpc>
                <a:spcPct val="150000"/>
              </a:lnSpc>
              <a:spcBef>
                <a:spcPts val="2133"/>
              </a:spcBef>
              <a:spcAft>
                <a:spcPts val="2133"/>
              </a:spcAft>
              <a:buFont typeface="Wingdings" panose="05000000000000000000" pitchFamily="2" charset="2"/>
              <a:buChar char="Ø"/>
            </a:pPr>
            <a:endParaRPr lang="en-US" sz="2800" b="0" i="0" dirty="0">
              <a:solidFill>
                <a:srgbClr val="16191C"/>
              </a:solidFill>
              <a:effectLst/>
              <a:latin typeface="Avenir Next"/>
            </a:endParaRPr>
          </a:p>
          <a:p>
            <a:pPr marL="1066785" indent="-457200" algn="just">
              <a:lnSpc>
                <a:spcPct val="150000"/>
              </a:lnSpc>
              <a:spcBef>
                <a:spcPts val="2133"/>
              </a:spcBef>
              <a:spcAft>
                <a:spcPts val="2133"/>
              </a:spcAft>
              <a:buFont typeface="Wingdings" panose="05000000000000000000" pitchFamily="2" charset="2"/>
              <a:buChar char="Ø"/>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874816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470</Words>
  <Application>Microsoft Office PowerPoint</Application>
  <PresentationFormat>Widescreen</PresentationFormat>
  <Paragraphs>37</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Avenir Next</vt:lpstr>
      <vt:lpstr>Calibri</vt:lpstr>
      <vt:lpstr>Calibri Light</vt:lpstr>
      <vt:lpstr>Roboto</vt:lpstr>
      <vt:lpstr>Wingdings</vt:lpstr>
      <vt:lpstr>Office Theme</vt:lpstr>
      <vt:lpstr>PowerPoint Presentation</vt:lpstr>
      <vt:lpstr>Problem Statement</vt:lpstr>
      <vt:lpstr>About the Data</vt:lpstr>
      <vt:lpstr>Proposed Solution</vt:lpstr>
      <vt:lpstr>Conclusion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Zebion</dc:creator>
  <cp:lastModifiedBy>Sankalp Scientific</cp:lastModifiedBy>
  <cp:revision>9</cp:revision>
  <dcterms:created xsi:type="dcterms:W3CDTF">2022-08-27T05:41:13Z</dcterms:created>
  <dcterms:modified xsi:type="dcterms:W3CDTF">2023-07-22T03:47:19Z</dcterms:modified>
</cp:coreProperties>
</file>