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77" r:id="rId4"/>
    <p:sldId id="274" r:id="rId5"/>
    <p:sldId id="279" r:id="rId6"/>
    <p:sldId id="283" r:id="rId7"/>
    <p:sldId id="280" r:id="rId8"/>
    <p:sldId id="282" r:id="rId9"/>
    <p:sldId id="281" r:id="rId10"/>
    <p:sldId id="284" r:id="rId11"/>
    <p:sldId id="285" r:id="rId12"/>
    <p:sldId id="287" r:id="rId13"/>
    <p:sldId id="286" r:id="rId14"/>
    <p:sldId id="288" r:id="rId15"/>
    <p:sldId id="260" r:id="rId16"/>
    <p:sldId id="262" r:id="rId17"/>
    <p:sldId id="265" r:id="rId18"/>
    <p:sldId id="266" r:id="rId19"/>
    <p:sldId id="289"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F983550-4F1E-4B4E-9286-4880A6A5743F}">
          <p14:sldIdLst>
            <p14:sldId id="256"/>
            <p14:sldId id="257"/>
            <p14:sldId id="277"/>
            <p14:sldId id="274"/>
            <p14:sldId id="279"/>
            <p14:sldId id="283"/>
            <p14:sldId id="280"/>
            <p14:sldId id="282"/>
            <p14:sldId id="281"/>
            <p14:sldId id="284"/>
            <p14:sldId id="285"/>
            <p14:sldId id="287"/>
            <p14:sldId id="286"/>
            <p14:sldId id="288"/>
            <p14:sldId id="260"/>
            <p14:sldId id="262"/>
            <p14:sldId id="265"/>
            <p14:sldId id="266"/>
            <p14:sldId id="28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6B1D"/>
    <a:srgbClr val="EA904C"/>
    <a:srgbClr val="291F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snapToGrid="0">
      <p:cViewPr varScale="1">
        <p:scale>
          <a:sx n="82" d="100"/>
          <a:sy n="82" d="100"/>
        </p:scale>
        <p:origin x="812"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651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4593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2031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031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672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155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153150" y="1642206"/>
            <a:ext cx="8520600" cy="137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rgbClr val="FF6A0E"/>
                </a:solidFill>
              </a:rPr>
              <a:t>Order And Stock Analysis </a:t>
            </a:r>
          </a:p>
          <a:p>
            <a:pPr marL="0" lvl="0" indent="0" algn="ctr" rtl="0">
              <a:spcBef>
                <a:spcPts val="0"/>
              </a:spcBef>
              <a:spcAft>
                <a:spcPts val="0"/>
              </a:spcAft>
              <a:buNone/>
            </a:pPr>
            <a:r>
              <a:rPr lang="en-US" sz="1800" b="1" dirty="0">
                <a:solidFill>
                  <a:srgbClr val="FF6A0E"/>
                </a:solidFill>
              </a:rPr>
              <a:t>(Inventory Data Mini Project)</a:t>
            </a:r>
            <a:endParaRPr sz="1800" b="1" dirty="0">
              <a:solidFill>
                <a:srgbClr val="FF6A0E"/>
              </a:solidFill>
            </a:endParaRPr>
          </a:p>
        </p:txBody>
      </p:sp>
      <p:sp>
        <p:nvSpPr>
          <p:cNvPr id="334" name="Google Shape;334;p13"/>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lnSpc>
                <a:spcPct val="100000"/>
              </a:lnSpc>
              <a:spcBef>
                <a:spcPts val="0"/>
              </a:spcBef>
              <a:spcAft>
                <a:spcPts val="0"/>
              </a:spcAft>
              <a:buClr>
                <a:srgbClr val="000000"/>
              </a:buClr>
              <a:buSzPts val="1200"/>
              <a:buFont typeface="Arial"/>
              <a:buNone/>
            </a:pPr>
            <a:r>
              <a:rPr lang="en-GB" sz="1200" b="0" i="0" u="none" strike="noStrike" cap="none">
                <a:solidFill>
                  <a:srgbClr val="FFFFFF"/>
                </a:solidFill>
                <a:latin typeface="Roboto"/>
                <a:ea typeface="Roboto"/>
                <a:cs typeface="Roboto"/>
                <a:sym typeface="Roboto"/>
              </a:rPr>
              <a:t>© All rights reserved by Fireblaze Technologies Pvt. Ltd.</a:t>
            </a:r>
            <a:endParaRPr sz="1200" b="0" i="0" u="none" strike="noStrike" cap="none">
              <a:solidFill>
                <a:srgbClr val="FFFFFF"/>
              </a:solidFill>
              <a:latin typeface="Roboto"/>
              <a:ea typeface="Roboto"/>
              <a:cs typeface="Roboto"/>
              <a:sym typeface="Roboto"/>
            </a:endParaRPr>
          </a:p>
        </p:txBody>
      </p:sp>
      <p:sp>
        <p:nvSpPr>
          <p:cNvPr id="335" name="Google Shape;335;p13"/>
          <p:cNvSpPr/>
          <p:nvPr/>
        </p:nvSpPr>
        <p:spPr>
          <a:xfrm>
            <a:off x="-1005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6294474" y="3976577"/>
            <a:ext cx="2379276" cy="307777"/>
          </a:xfrm>
          <a:prstGeom prst="rect">
            <a:avLst/>
          </a:prstGeom>
          <a:noFill/>
        </p:spPr>
        <p:txBody>
          <a:bodyPr wrap="square" rtlCol="0">
            <a:spAutoFit/>
          </a:bodyPr>
          <a:lstStyle/>
          <a:p>
            <a:r>
              <a:rPr lang="en-US" b="1" dirty="0">
                <a:solidFill>
                  <a:srgbClr val="FF6A0E"/>
                </a:solidFill>
              </a:rPr>
              <a:t>ABDUL AZIZ AKBANI</a:t>
            </a:r>
            <a:endParaRPr lang="en-IN" b="1" dirty="0">
              <a:solidFill>
                <a:srgbClr val="FF6A0E"/>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5446" y="129243"/>
            <a:ext cx="636607" cy="5507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F7A2-760D-C2F5-4B78-85DC429520D1}"/>
              </a:ext>
            </a:extLst>
          </p:cNvPr>
          <p:cNvSpPr>
            <a:spLocks noGrp="1"/>
          </p:cNvSpPr>
          <p:nvPr>
            <p:ph type="title"/>
          </p:nvPr>
        </p:nvSpPr>
        <p:spPr>
          <a:xfrm>
            <a:off x="51300" y="10148"/>
            <a:ext cx="8999710" cy="572700"/>
          </a:xfrm>
          <a:solidFill>
            <a:srgbClr val="EB6B1D"/>
          </a:solidFill>
        </p:spPr>
        <p:style>
          <a:lnRef idx="3">
            <a:schemeClr val="lt1"/>
          </a:lnRef>
          <a:fillRef idx="1">
            <a:schemeClr val="accent2"/>
          </a:fillRef>
          <a:effectRef idx="1">
            <a:schemeClr val="accent2"/>
          </a:effectRef>
          <a:fontRef idx="minor">
            <a:schemeClr val="lt1"/>
          </a:fontRef>
        </p:style>
        <p:txBody>
          <a:bodyPr/>
          <a:lstStyle/>
          <a:p>
            <a:r>
              <a:rPr lang="en-IN" dirty="0">
                <a:solidFill>
                  <a:schemeClr val="bg1"/>
                </a:solidFill>
              </a:rPr>
              <a:t>Stock Quantities Analysis :</a:t>
            </a:r>
          </a:p>
        </p:txBody>
      </p:sp>
      <p:sp>
        <p:nvSpPr>
          <p:cNvPr id="3" name="Text Placeholder 2">
            <a:extLst>
              <a:ext uri="{FF2B5EF4-FFF2-40B4-BE49-F238E27FC236}">
                <a16:creationId xmlns:a16="http://schemas.microsoft.com/office/drawing/2014/main" id="{D3F15B34-0C9A-E721-BE62-D66F6CA43597}"/>
              </a:ext>
            </a:extLst>
          </p:cNvPr>
          <p:cNvSpPr>
            <a:spLocks noGrp="1"/>
          </p:cNvSpPr>
          <p:nvPr>
            <p:ph type="body" idx="1"/>
          </p:nvPr>
        </p:nvSpPr>
        <p:spPr>
          <a:xfrm>
            <a:off x="311700" y="852408"/>
            <a:ext cx="3999900" cy="4291092"/>
          </a:xfrm>
        </p:spPr>
        <p:txBody>
          <a:bodyPr/>
          <a:lstStyle/>
          <a:p>
            <a:pPr>
              <a:buFont typeface="Wingdings" panose="05000000000000000000" pitchFamily="2" charset="2"/>
              <a:buChar char="Ø"/>
            </a:pPr>
            <a:r>
              <a:rPr lang="en-US" sz="13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Through analysis of the stock and order quantities over time, We have observed that the Current Stock Quantities consistently exceed the corresponding Order Quantities.</a:t>
            </a:r>
          </a:p>
          <a:p>
            <a:pPr>
              <a:buFont typeface="Wingdings" panose="05000000000000000000" pitchFamily="2" charset="2"/>
              <a:buChar char="Ø"/>
            </a:pPr>
            <a:r>
              <a:rPr lang="en-US" sz="13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 This suggests that there is an overstock of the product represented by SKU IDs, as reflected by the Current Stock Quantities. </a:t>
            </a:r>
            <a:endParaRPr lang="en-US" sz="1300" b="1" dirty="0">
              <a:solidFill>
                <a:srgbClr val="16191C"/>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sz="13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Adjust the inventory management practices to optimize stock levels. </a:t>
            </a:r>
          </a:p>
          <a:p>
            <a:pPr>
              <a:buFont typeface="Wingdings" panose="05000000000000000000" pitchFamily="2" charset="2"/>
              <a:buChar char="Ø"/>
            </a:pPr>
            <a:r>
              <a:rPr lang="en-US" sz="13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Develop sales strategies to promote the overstocked product and reduce inventory. </a:t>
            </a:r>
          </a:p>
          <a:p>
            <a:pPr>
              <a:buFont typeface="Wingdings" panose="05000000000000000000" pitchFamily="2" charset="2"/>
              <a:buChar char="Ø"/>
            </a:pPr>
            <a:r>
              <a:rPr lang="en-US" sz="13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Consider offering discounts or promotions to incentivize customers to purchase the overstocked product. </a:t>
            </a:r>
          </a:p>
          <a:p>
            <a:pPr>
              <a:buFont typeface="Wingdings" panose="05000000000000000000" pitchFamily="2" charset="2"/>
              <a:buChar char="Ø"/>
            </a:pPr>
            <a:r>
              <a:rPr lang="en-US" sz="13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Monitor the sales data of the overstocked product to identify trends and adjust inventory levels accordingly.</a:t>
            </a:r>
            <a:endParaRPr lang="en-IN" sz="1300" dirty="0">
              <a:latin typeface="Roboto" panose="02000000000000000000" pitchFamily="2" charset="0"/>
              <a:ea typeface="Roboto" panose="02000000000000000000" pitchFamily="2" charset="0"/>
              <a:cs typeface="Roboto" panose="02000000000000000000" pitchFamily="2" charset="0"/>
            </a:endParaRPr>
          </a:p>
        </p:txBody>
      </p:sp>
      <p:sp>
        <p:nvSpPr>
          <p:cNvPr id="4" name="Text Placeholder 3">
            <a:extLst>
              <a:ext uri="{FF2B5EF4-FFF2-40B4-BE49-F238E27FC236}">
                <a16:creationId xmlns:a16="http://schemas.microsoft.com/office/drawing/2014/main" id="{AFC99E65-D3F5-7955-6B8D-ED9454885BB9}"/>
              </a:ext>
            </a:extLst>
          </p:cNvPr>
          <p:cNvSpPr>
            <a:spLocks noGrp="1"/>
          </p:cNvSpPr>
          <p:nvPr>
            <p:ph type="body" idx="2"/>
          </p:nvPr>
        </p:nvSpPr>
        <p:spPr>
          <a:xfrm>
            <a:off x="8168920" y="1824179"/>
            <a:ext cx="997750" cy="2319375"/>
          </a:xfrm>
        </p:spPr>
        <p:txBody>
          <a:bodyPr/>
          <a:lstStyle/>
          <a:p>
            <a:endParaRPr lang="en-IN" dirty="0"/>
          </a:p>
        </p:txBody>
      </p:sp>
      <p:pic>
        <p:nvPicPr>
          <p:cNvPr id="2052" name="Picture 4">
            <a:extLst>
              <a:ext uri="{FF2B5EF4-FFF2-40B4-BE49-F238E27FC236}">
                <a16:creationId xmlns:a16="http://schemas.microsoft.com/office/drawing/2014/main" id="{B46FDE7A-8F1C-70C0-9182-C3693062F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538" y="697425"/>
            <a:ext cx="4951131" cy="4291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582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F7A2-760D-C2F5-4B78-85DC429520D1}"/>
              </a:ext>
            </a:extLst>
          </p:cNvPr>
          <p:cNvSpPr>
            <a:spLocks noGrp="1"/>
          </p:cNvSpPr>
          <p:nvPr>
            <p:ph type="title"/>
          </p:nvPr>
        </p:nvSpPr>
        <p:spPr>
          <a:xfrm>
            <a:off x="51300" y="10148"/>
            <a:ext cx="8999710" cy="572700"/>
          </a:xfrm>
          <a:solidFill>
            <a:srgbClr val="EB6B1D"/>
          </a:solidFill>
        </p:spPr>
        <p:style>
          <a:lnRef idx="3">
            <a:schemeClr val="lt1"/>
          </a:lnRef>
          <a:fillRef idx="1">
            <a:schemeClr val="accent2"/>
          </a:fillRef>
          <a:effectRef idx="1">
            <a:schemeClr val="accent2"/>
          </a:effectRef>
          <a:fontRef idx="minor">
            <a:schemeClr val="lt1"/>
          </a:fontRef>
        </p:style>
        <p:txBody>
          <a:bodyPr/>
          <a:lstStyle/>
          <a:p>
            <a:r>
              <a:rPr lang="en-IN" dirty="0">
                <a:solidFill>
                  <a:schemeClr val="bg1"/>
                </a:solidFill>
              </a:rPr>
              <a:t>Identifying </a:t>
            </a:r>
            <a:r>
              <a:rPr lang="en-US" dirty="0">
                <a:solidFill>
                  <a:schemeClr val="bg1"/>
                </a:solidFill>
              </a:rPr>
              <a:t>Stock Shortages Or Excess</a:t>
            </a:r>
            <a:r>
              <a:rPr lang="en-IN" dirty="0">
                <a:solidFill>
                  <a:schemeClr val="bg1"/>
                </a:solidFill>
              </a:rPr>
              <a:t> :</a:t>
            </a:r>
          </a:p>
        </p:txBody>
      </p:sp>
      <p:sp>
        <p:nvSpPr>
          <p:cNvPr id="3" name="Text Placeholder 2">
            <a:extLst>
              <a:ext uri="{FF2B5EF4-FFF2-40B4-BE49-F238E27FC236}">
                <a16:creationId xmlns:a16="http://schemas.microsoft.com/office/drawing/2014/main" id="{D3F15B34-0C9A-E721-BE62-D66F6CA43597}"/>
              </a:ext>
            </a:extLst>
          </p:cNvPr>
          <p:cNvSpPr>
            <a:spLocks noGrp="1"/>
          </p:cNvSpPr>
          <p:nvPr>
            <p:ph type="body" idx="1"/>
          </p:nvPr>
        </p:nvSpPr>
        <p:spPr>
          <a:xfrm>
            <a:off x="355125" y="697424"/>
            <a:ext cx="3999900" cy="4280944"/>
          </a:xfrm>
        </p:spPr>
        <p:txBody>
          <a:bodyPr/>
          <a:lstStyle/>
          <a:p>
            <a:pPr>
              <a:buFont typeface="Wingdings" panose="05000000000000000000" pitchFamily="2" charset="2"/>
              <a:buChar char="Ø"/>
            </a:pPr>
            <a:r>
              <a:rPr lang="en-US" sz="1150" dirty="0">
                <a:solidFill>
                  <a:srgbClr val="16191C"/>
                </a:solidFill>
                <a:latin typeface="Roboto" panose="02000000000000000000" pitchFamily="2" charset="0"/>
                <a:ea typeface="Roboto" panose="02000000000000000000" pitchFamily="2" charset="0"/>
                <a:cs typeface="Roboto" panose="02000000000000000000" pitchFamily="2" charset="0"/>
              </a:rPr>
              <a:t>We have identified that the following SKU IDs have excessive stock levels: 3512AA, 2458CA, 3533CA, 2418CA, and 2371CA. </a:t>
            </a:r>
          </a:p>
          <a:p>
            <a:pPr>
              <a:buFont typeface="Wingdings" panose="05000000000000000000" pitchFamily="2" charset="2"/>
              <a:buChar char="Ø"/>
            </a:pPr>
            <a:endParaRPr lang="en-US" sz="1150" dirty="0">
              <a:solidFill>
                <a:srgbClr val="16191C"/>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sz="1150" dirty="0">
                <a:solidFill>
                  <a:srgbClr val="16191C"/>
                </a:solidFill>
                <a:latin typeface="Roboto" panose="02000000000000000000" pitchFamily="2" charset="0"/>
                <a:ea typeface="Roboto" panose="02000000000000000000" pitchFamily="2" charset="0"/>
                <a:cs typeface="Roboto" panose="02000000000000000000" pitchFamily="2" charset="0"/>
              </a:rPr>
              <a:t>Conversely, SKU IDs 2488CA, 3461CA, 2331CA, 1244AA, and 1488BA are facing stock shortages.</a:t>
            </a:r>
          </a:p>
          <a:p>
            <a:pPr marL="139700" indent="0">
              <a:buNone/>
            </a:pPr>
            <a:r>
              <a:rPr lang="en-US" sz="1150" dirty="0">
                <a:solidFill>
                  <a:srgbClr val="16191C"/>
                </a:solidFill>
                <a:latin typeface="Roboto" panose="02000000000000000000" pitchFamily="2" charset="0"/>
                <a:ea typeface="Roboto" panose="02000000000000000000" pitchFamily="2" charset="0"/>
                <a:cs typeface="Roboto" panose="02000000000000000000" pitchFamily="2" charset="0"/>
              </a:rPr>
              <a:t> </a:t>
            </a:r>
          </a:p>
          <a:p>
            <a:pPr>
              <a:buFont typeface="Wingdings" panose="05000000000000000000" pitchFamily="2" charset="2"/>
              <a:buChar char="Ø"/>
            </a:pPr>
            <a:r>
              <a:rPr lang="en-US" sz="1150" dirty="0">
                <a:solidFill>
                  <a:srgbClr val="16191C"/>
                </a:solidFill>
                <a:latin typeface="Roboto" panose="02000000000000000000" pitchFamily="2" charset="0"/>
                <a:ea typeface="Roboto" panose="02000000000000000000" pitchFamily="2" charset="0"/>
                <a:cs typeface="Roboto" panose="02000000000000000000" pitchFamily="2" charset="0"/>
              </a:rPr>
              <a:t>These discrepancies in stock levels can result in unnecessary costs and reduced profitability, as well as decreased customer satisfaction due to stockouts.</a:t>
            </a:r>
          </a:p>
          <a:p>
            <a:pPr>
              <a:buFont typeface="Wingdings" panose="05000000000000000000" pitchFamily="2" charset="2"/>
              <a:buChar char="Ø"/>
            </a:pPr>
            <a:endParaRPr lang="en-US" sz="1150" dirty="0">
              <a:solidFill>
                <a:srgbClr val="16191C"/>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sz="1150" dirty="0">
                <a:solidFill>
                  <a:srgbClr val="16191C"/>
                </a:solidFill>
                <a:latin typeface="Roboto" panose="02000000000000000000" pitchFamily="2" charset="0"/>
                <a:ea typeface="Roboto" panose="02000000000000000000" pitchFamily="2" charset="0"/>
                <a:cs typeface="Roboto" panose="02000000000000000000" pitchFamily="2" charset="0"/>
              </a:rPr>
              <a:t>As a result, we will be implementing inventory management strategies to optimize our stock levels and reduce excess inventory, while also ensuring that we have adequate stock levels of our most in-demand products. </a:t>
            </a:r>
          </a:p>
          <a:p>
            <a:pPr>
              <a:buFont typeface="Wingdings" panose="05000000000000000000" pitchFamily="2" charset="2"/>
              <a:buChar char="Ø"/>
            </a:pPr>
            <a:endParaRPr lang="en-US" sz="1150" dirty="0">
              <a:solidFill>
                <a:srgbClr val="16191C"/>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sz="1150" dirty="0">
                <a:solidFill>
                  <a:srgbClr val="16191C"/>
                </a:solidFill>
                <a:latin typeface="Roboto" panose="02000000000000000000" pitchFamily="2" charset="0"/>
                <a:ea typeface="Roboto" panose="02000000000000000000" pitchFamily="2" charset="0"/>
                <a:cs typeface="Roboto" panose="02000000000000000000" pitchFamily="2" charset="0"/>
              </a:rPr>
              <a:t>By doing so, we can improve our overall efficiency, increase profitability, and provide better value to our customers</a:t>
            </a:r>
          </a:p>
          <a:p>
            <a:pPr>
              <a:buFont typeface="Wingdings" panose="05000000000000000000" pitchFamily="2" charset="2"/>
              <a:buChar char="Ø"/>
            </a:pPr>
            <a:endParaRPr lang="en-IN" sz="1150" dirty="0">
              <a:latin typeface="Roboto" panose="02000000000000000000" pitchFamily="2" charset="0"/>
              <a:ea typeface="Roboto" panose="02000000000000000000" pitchFamily="2" charset="0"/>
              <a:cs typeface="Roboto" panose="02000000000000000000" pitchFamily="2" charset="0"/>
            </a:endParaRPr>
          </a:p>
        </p:txBody>
      </p:sp>
      <p:sp>
        <p:nvSpPr>
          <p:cNvPr id="4" name="Text Placeholder 3">
            <a:extLst>
              <a:ext uri="{FF2B5EF4-FFF2-40B4-BE49-F238E27FC236}">
                <a16:creationId xmlns:a16="http://schemas.microsoft.com/office/drawing/2014/main" id="{AFC99E65-D3F5-7955-6B8D-ED9454885BB9}"/>
              </a:ext>
            </a:extLst>
          </p:cNvPr>
          <p:cNvSpPr>
            <a:spLocks noGrp="1"/>
          </p:cNvSpPr>
          <p:nvPr>
            <p:ph type="body" idx="2"/>
          </p:nvPr>
        </p:nvSpPr>
        <p:spPr>
          <a:xfrm>
            <a:off x="6867469" y="1615861"/>
            <a:ext cx="2144218" cy="2942865"/>
          </a:xfrm>
        </p:spPr>
        <p:txBody>
          <a:bodyPr/>
          <a:lstStyle/>
          <a:p>
            <a:endParaRPr lang="en-IN" dirty="0"/>
          </a:p>
        </p:txBody>
      </p:sp>
      <p:pic>
        <p:nvPicPr>
          <p:cNvPr id="3080" name="Picture 8">
            <a:extLst>
              <a:ext uri="{FF2B5EF4-FFF2-40B4-BE49-F238E27FC236}">
                <a16:creationId xmlns:a16="http://schemas.microsoft.com/office/drawing/2014/main" id="{4D223FD1-DB81-3741-F98E-D5D814629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976" y="697424"/>
            <a:ext cx="4355024" cy="432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74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F7A2-760D-C2F5-4B78-85DC429520D1}"/>
              </a:ext>
            </a:extLst>
          </p:cNvPr>
          <p:cNvSpPr>
            <a:spLocks noGrp="1"/>
          </p:cNvSpPr>
          <p:nvPr>
            <p:ph type="title"/>
          </p:nvPr>
        </p:nvSpPr>
        <p:spPr>
          <a:xfrm>
            <a:off x="51300" y="10148"/>
            <a:ext cx="8999710" cy="572700"/>
          </a:xfrm>
          <a:solidFill>
            <a:srgbClr val="EB6B1D"/>
          </a:solidFill>
        </p:spPr>
        <p:style>
          <a:lnRef idx="3">
            <a:schemeClr val="lt1"/>
          </a:lnRef>
          <a:fillRef idx="1">
            <a:schemeClr val="accent2"/>
          </a:fillRef>
          <a:effectRef idx="1">
            <a:schemeClr val="accent2"/>
          </a:effectRef>
          <a:fontRef idx="minor">
            <a:schemeClr val="lt1"/>
          </a:fontRef>
        </p:style>
        <p:txBody>
          <a:bodyPr/>
          <a:lstStyle/>
          <a:p>
            <a:r>
              <a:rPr lang="en-US" dirty="0">
                <a:solidFill>
                  <a:schemeClr val="bg1"/>
                </a:solidFill>
              </a:rPr>
              <a:t>Lead Time Analysis with Order Quantity </a:t>
            </a:r>
            <a:r>
              <a:rPr lang="en-IN" dirty="0">
                <a:solidFill>
                  <a:schemeClr val="bg1"/>
                </a:solidFill>
              </a:rPr>
              <a:t>:</a:t>
            </a:r>
          </a:p>
        </p:txBody>
      </p:sp>
      <p:sp>
        <p:nvSpPr>
          <p:cNvPr id="3" name="Text Placeholder 2">
            <a:extLst>
              <a:ext uri="{FF2B5EF4-FFF2-40B4-BE49-F238E27FC236}">
                <a16:creationId xmlns:a16="http://schemas.microsoft.com/office/drawing/2014/main" id="{D3F15B34-0C9A-E721-BE62-D66F6CA43597}"/>
              </a:ext>
            </a:extLst>
          </p:cNvPr>
          <p:cNvSpPr>
            <a:spLocks noGrp="1"/>
          </p:cNvSpPr>
          <p:nvPr>
            <p:ph type="body" idx="1"/>
          </p:nvPr>
        </p:nvSpPr>
        <p:spPr>
          <a:xfrm>
            <a:off x="311700" y="852408"/>
            <a:ext cx="3999900" cy="4280944"/>
          </a:xfrm>
        </p:spPr>
        <p:txBody>
          <a:bodyPr/>
          <a:lstStyle/>
          <a:p>
            <a:pPr>
              <a:buFont typeface="Wingdings" panose="05000000000000000000" pitchFamily="2" charset="2"/>
              <a:buChar char="Ø"/>
            </a:pPr>
            <a:endParaRPr lang="en-US" sz="1200" b="1" i="0" dirty="0">
              <a:solidFill>
                <a:srgbClr val="16191C"/>
              </a:solidFill>
              <a:effectLst/>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sz="1200" dirty="0">
                <a:solidFill>
                  <a:srgbClr val="16191C"/>
                </a:solidFill>
                <a:latin typeface="Roboto" panose="02000000000000000000" pitchFamily="2" charset="0"/>
                <a:ea typeface="Roboto" panose="02000000000000000000" pitchFamily="2" charset="0"/>
                <a:cs typeface="Roboto" panose="02000000000000000000" pitchFamily="2" charset="0"/>
              </a:rPr>
              <a:t>Maximum lead time: This refers to the longest amount of time it can take to fulfill an order. It's important to account for the maximum lead time when planning their inventory and order fulfillment processes to ensure that they have adequate stock levels and can meet customer demand in a timely manner.</a:t>
            </a:r>
          </a:p>
          <a:p>
            <a:pPr>
              <a:buFont typeface="Wingdings" panose="05000000000000000000" pitchFamily="2" charset="2"/>
              <a:buChar char="Ø"/>
            </a:pPr>
            <a:endParaRPr lang="en-US" sz="1200" dirty="0">
              <a:solidFill>
                <a:srgbClr val="16191C"/>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sz="1200" dirty="0">
                <a:solidFill>
                  <a:srgbClr val="16191C"/>
                </a:solidFill>
                <a:latin typeface="Roboto" panose="02000000000000000000" pitchFamily="2" charset="0"/>
                <a:ea typeface="Roboto" panose="02000000000000000000" pitchFamily="2" charset="0"/>
                <a:cs typeface="Roboto" panose="02000000000000000000" pitchFamily="2" charset="0"/>
              </a:rPr>
              <a:t>Average lead time: This refers to the typical amount of time it takes to fulfill an order. By calculating the average lead time so we can better plan our inventory and order fulfillment processes to ensure that they have adequate stock levels and can meet customer demand in a timely manner. It's important to note that the average lead time can vary depending on factors such as the supplier, the product, and other variables.</a:t>
            </a:r>
          </a:p>
          <a:p>
            <a:pPr>
              <a:buFont typeface="Wingdings" panose="05000000000000000000" pitchFamily="2" charset="2"/>
              <a:buChar char="Ø"/>
            </a:pP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4" name="Text Placeholder 3">
            <a:extLst>
              <a:ext uri="{FF2B5EF4-FFF2-40B4-BE49-F238E27FC236}">
                <a16:creationId xmlns:a16="http://schemas.microsoft.com/office/drawing/2014/main" id="{AFC99E65-D3F5-7955-6B8D-ED9454885BB9}"/>
              </a:ext>
            </a:extLst>
          </p:cNvPr>
          <p:cNvSpPr>
            <a:spLocks noGrp="1"/>
          </p:cNvSpPr>
          <p:nvPr>
            <p:ph type="body" idx="2"/>
          </p:nvPr>
        </p:nvSpPr>
        <p:spPr>
          <a:xfrm>
            <a:off x="6867469" y="1615861"/>
            <a:ext cx="2144218" cy="2942865"/>
          </a:xfrm>
        </p:spPr>
        <p:txBody>
          <a:bodyPr/>
          <a:lstStyle/>
          <a:p>
            <a:endParaRPr lang="en-IN" dirty="0"/>
          </a:p>
        </p:txBody>
      </p:sp>
      <p:pic>
        <p:nvPicPr>
          <p:cNvPr id="4098" name="Picture 2">
            <a:extLst>
              <a:ext uri="{FF2B5EF4-FFF2-40B4-BE49-F238E27FC236}">
                <a16:creationId xmlns:a16="http://schemas.microsoft.com/office/drawing/2014/main" id="{CDAA9A89-A094-E713-EAA4-FD93D4539C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600" y="852408"/>
            <a:ext cx="4928460" cy="3998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32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F7A2-760D-C2F5-4B78-85DC429520D1}"/>
              </a:ext>
            </a:extLst>
          </p:cNvPr>
          <p:cNvSpPr>
            <a:spLocks noGrp="1"/>
          </p:cNvSpPr>
          <p:nvPr>
            <p:ph type="title"/>
          </p:nvPr>
        </p:nvSpPr>
        <p:spPr>
          <a:xfrm>
            <a:off x="51300" y="10148"/>
            <a:ext cx="8999710" cy="572700"/>
          </a:xfrm>
          <a:solidFill>
            <a:srgbClr val="EB6B1D"/>
          </a:solidFill>
        </p:spPr>
        <p:style>
          <a:lnRef idx="3">
            <a:schemeClr val="lt1"/>
          </a:lnRef>
          <a:fillRef idx="1">
            <a:schemeClr val="accent2"/>
          </a:fillRef>
          <a:effectRef idx="1">
            <a:schemeClr val="accent2"/>
          </a:effectRef>
          <a:fontRef idx="minor">
            <a:schemeClr val="lt1"/>
          </a:fontRef>
        </p:style>
        <p:txBody>
          <a:bodyPr/>
          <a:lstStyle/>
          <a:p>
            <a:r>
              <a:rPr lang="en-IN" dirty="0">
                <a:solidFill>
                  <a:schemeClr val="bg1"/>
                </a:solidFill>
              </a:rPr>
              <a:t>Inventory Control :</a:t>
            </a:r>
          </a:p>
        </p:txBody>
      </p:sp>
      <p:sp>
        <p:nvSpPr>
          <p:cNvPr id="5" name="Text Placeholder 4">
            <a:extLst>
              <a:ext uri="{FF2B5EF4-FFF2-40B4-BE49-F238E27FC236}">
                <a16:creationId xmlns:a16="http://schemas.microsoft.com/office/drawing/2014/main" id="{94E6DC1E-0BDF-7DED-7E02-3294C4049587}"/>
              </a:ext>
            </a:extLst>
          </p:cNvPr>
          <p:cNvSpPr>
            <a:spLocks noGrp="1"/>
          </p:cNvSpPr>
          <p:nvPr>
            <p:ph type="body" idx="1"/>
          </p:nvPr>
        </p:nvSpPr>
        <p:spPr>
          <a:xfrm>
            <a:off x="311700" y="705174"/>
            <a:ext cx="3999900" cy="4428178"/>
          </a:xfrm>
        </p:spPr>
        <p:txBody>
          <a:bodyPr/>
          <a:lstStyle/>
          <a:p>
            <a:pPr>
              <a:buFont typeface="Wingdings" panose="05000000000000000000" pitchFamily="2" charset="2"/>
              <a:buChar char="Ø"/>
            </a:pPr>
            <a:r>
              <a:rPr lang="en-US" sz="1200" dirty="0">
                <a:solidFill>
                  <a:srgbClr val="16191C"/>
                </a:solidFill>
                <a:latin typeface="Avenir Next"/>
              </a:rPr>
              <a:t>Expensive </a:t>
            </a:r>
            <a:r>
              <a:rPr lang="en-US" sz="1200" b="0" i="0" dirty="0">
                <a:solidFill>
                  <a:srgbClr val="16191C"/>
                </a:solidFill>
                <a:effectLst/>
                <a:latin typeface="Avenir Next"/>
              </a:rPr>
              <a:t>: High-value items that are used frequently. These items represent a relatively small percentage of the total inventory but account for a large percentage of the total value. They require close monitoring and control to ensure that they are always in stock.</a:t>
            </a:r>
          </a:p>
          <a:p>
            <a:pPr>
              <a:buFont typeface="Wingdings" panose="05000000000000000000" pitchFamily="2" charset="2"/>
              <a:buChar char="Ø"/>
            </a:pPr>
            <a:endParaRPr lang="en-US" sz="1200" dirty="0">
              <a:solidFill>
                <a:srgbClr val="16191C"/>
              </a:solidFill>
              <a:latin typeface="Avenir Next"/>
            </a:endParaRPr>
          </a:p>
          <a:p>
            <a:pPr>
              <a:buFont typeface="Wingdings" panose="05000000000000000000" pitchFamily="2" charset="2"/>
              <a:buChar char="Ø"/>
            </a:pPr>
            <a:r>
              <a:rPr lang="en-US" sz="1200" dirty="0">
                <a:solidFill>
                  <a:srgbClr val="16191C"/>
                </a:solidFill>
                <a:latin typeface="Avenir Next"/>
              </a:rPr>
              <a:t>Moderate </a:t>
            </a:r>
            <a:r>
              <a:rPr lang="en-US" sz="1200" b="0" i="0" dirty="0">
                <a:solidFill>
                  <a:srgbClr val="16191C"/>
                </a:solidFill>
                <a:effectLst/>
                <a:latin typeface="Avenir Next"/>
              </a:rPr>
              <a:t>: Moderate-value items that are used less frequently than Expensive items. These items represent a moderate percentage of the total inventory and value. They require a moderate level of monitoring and control to ensure that they are in stock when needed.</a:t>
            </a:r>
          </a:p>
          <a:p>
            <a:pPr>
              <a:buFont typeface="Wingdings" panose="05000000000000000000" pitchFamily="2" charset="2"/>
              <a:buChar char="Ø"/>
            </a:pPr>
            <a:endParaRPr lang="en-US" sz="1200" dirty="0">
              <a:solidFill>
                <a:srgbClr val="16191C"/>
              </a:solidFill>
              <a:latin typeface="Avenir Next"/>
            </a:endParaRPr>
          </a:p>
          <a:p>
            <a:pPr>
              <a:buFont typeface="Wingdings" panose="05000000000000000000" pitchFamily="2" charset="2"/>
              <a:buChar char="Ø"/>
            </a:pPr>
            <a:r>
              <a:rPr lang="en-US" sz="1200" b="0" i="0" dirty="0">
                <a:solidFill>
                  <a:srgbClr val="16191C"/>
                </a:solidFill>
                <a:effectLst/>
                <a:latin typeface="Avenir Next"/>
              </a:rPr>
              <a:t>Low Cost: Low-value items that are used infrequently. These items represent a large percentage of the total inventory but account for a small percentage of the total value. They require minimal monitoring and control and can be managed with less attention than Expensive and </a:t>
            </a:r>
            <a:r>
              <a:rPr lang="en-US" sz="1200" dirty="0">
                <a:solidFill>
                  <a:srgbClr val="16191C"/>
                </a:solidFill>
                <a:latin typeface="Avenir Next"/>
              </a:rPr>
              <a:t>Moderate</a:t>
            </a:r>
            <a:r>
              <a:rPr lang="en-US" sz="1200" b="0" i="0" dirty="0">
                <a:solidFill>
                  <a:srgbClr val="16191C"/>
                </a:solidFill>
                <a:effectLst/>
                <a:latin typeface="Avenir Next"/>
              </a:rPr>
              <a:t> items.</a:t>
            </a:r>
            <a:endParaRPr lang="en-IN" sz="1200" dirty="0"/>
          </a:p>
        </p:txBody>
      </p:sp>
      <p:pic>
        <p:nvPicPr>
          <p:cNvPr id="5124" name="Picture 4">
            <a:extLst>
              <a:ext uri="{FF2B5EF4-FFF2-40B4-BE49-F238E27FC236}">
                <a16:creationId xmlns:a16="http://schemas.microsoft.com/office/drawing/2014/main" id="{CD342A9B-B7B2-F63B-343E-FB5FBADD1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692" y="1152476"/>
            <a:ext cx="3944318" cy="319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488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444500" lvl="0" indent="-342900" algn="just" rtl="0">
              <a:lnSpc>
                <a:spcPct val="150000"/>
              </a:lnSpc>
              <a:spcBef>
                <a:spcPts val="0"/>
              </a:spcBef>
              <a:spcAft>
                <a:spcPts val="0"/>
              </a:spcAft>
              <a:buSzPts val="2000"/>
              <a:buFont typeface="Wingdings" panose="05000000000000000000" pitchFamily="2" charset="2"/>
              <a:buChar char="Ø"/>
            </a:pPr>
            <a:r>
              <a:rPr lang="en-US" dirty="0">
                <a:latin typeface="Roboto"/>
                <a:ea typeface="Roboto"/>
                <a:cs typeface="Roboto"/>
                <a:sym typeface="Roboto"/>
              </a:rPr>
              <a:t>Data Understanding: Familiarize with the dataset's structure, variables, and their meanings. Understand the data sources and any potential limitations or biases.</a:t>
            </a:r>
          </a:p>
          <a:p>
            <a:pPr marL="444500" lvl="0" indent="-342900" algn="just" rtl="0">
              <a:lnSpc>
                <a:spcPct val="150000"/>
              </a:lnSpc>
              <a:spcBef>
                <a:spcPts val="0"/>
              </a:spcBef>
              <a:spcAft>
                <a:spcPts val="0"/>
              </a:spcAft>
              <a:buSzPts val="2000"/>
              <a:buFont typeface="Wingdings" panose="05000000000000000000" pitchFamily="2" charset="2"/>
              <a:buChar char="Ø"/>
            </a:pPr>
            <a:r>
              <a:rPr lang="en-US" dirty="0">
                <a:latin typeface="Roboto"/>
                <a:ea typeface="Roboto"/>
                <a:cs typeface="Roboto"/>
                <a:sym typeface="Roboto"/>
              </a:rPr>
              <a:t>Data Cleaning and Preprocessing: Cleaned the data by addressing missing values, handling outliers, and resolving any inconsistencies or errors. Ensure that the data is in the appropriate format for analysis.</a:t>
            </a:r>
          </a:p>
          <a:p>
            <a:pPr marL="444500" lvl="0" indent="-342900" algn="just" rtl="0">
              <a:lnSpc>
                <a:spcPct val="150000"/>
              </a:lnSpc>
              <a:spcBef>
                <a:spcPts val="0"/>
              </a:spcBef>
              <a:spcAft>
                <a:spcPts val="0"/>
              </a:spcAft>
              <a:buSzPts val="2000"/>
              <a:buFont typeface="Wingdings" panose="05000000000000000000" pitchFamily="2" charset="2"/>
              <a:buChar char="Ø"/>
            </a:pPr>
            <a:r>
              <a:rPr lang="en-US" dirty="0">
                <a:latin typeface="Roboto"/>
                <a:ea typeface="Roboto"/>
                <a:cs typeface="Roboto"/>
                <a:sym typeface="Roboto"/>
              </a:rPr>
              <a:t>Grouping and Aggregation: Group the data based on relevant factors (e.g., year, category) and calculate aggregate measures. This allows for deeper insights into subsets of the data.</a:t>
            </a:r>
          </a:p>
          <a:p>
            <a:pPr marL="444500" lvl="0" indent="-342900" algn="just" rtl="0">
              <a:lnSpc>
                <a:spcPct val="150000"/>
              </a:lnSpc>
              <a:spcBef>
                <a:spcPts val="0"/>
              </a:spcBef>
              <a:spcAft>
                <a:spcPts val="0"/>
              </a:spcAft>
              <a:buSzPts val="2000"/>
              <a:buFont typeface="Wingdings" panose="05000000000000000000" pitchFamily="2" charset="2"/>
              <a:buChar char="Ø"/>
            </a:pPr>
            <a:r>
              <a:rPr lang="en-US" dirty="0">
                <a:latin typeface="Roboto"/>
                <a:ea typeface="Roboto"/>
                <a:cs typeface="Roboto"/>
                <a:sym typeface="Roboto"/>
              </a:rPr>
              <a:t>Visualization: Created visualizations to explore the data and gain insights. Use appropriate charts, graphs, and plots to depict the distribution, relationships, and trends within the data.</a:t>
            </a:r>
          </a:p>
          <a:p>
            <a:pPr marL="444500" lvl="0" indent="-342900" algn="just" rtl="0">
              <a:lnSpc>
                <a:spcPct val="150000"/>
              </a:lnSpc>
              <a:spcBef>
                <a:spcPts val="0"/>
              </a:spcBef>
              <a:spcAft>
                <a:spcPts val="0"/>
              </a:spcAft>
              <a:buSzPts val="2000"/>
              <a:buFont typeface="Wingdings" panose="05000000000000000000" pitchFamily="2" charset="2"/>
              <a:buChar char="Ø"/>
            </a:pPr>
            <a:endParaRPr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82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Effect of Data </a:t>
            </a:r>
            <a:r>
              <a:rPr lang="en-GB" sz="3000" b="1" dirty="0" err="1">
                <a:solidFill>
                  <a:srgbClr val="FFFFFF"/>
                </a:solidFill>
                <a:latin typeface="Roboto"/>
                <a:ea typeface="Roboto"/>
                <a:cs typeface="Roboto"/>
                <a:sym typeface="Roboto"/>
              </a:rPr>
              <a:t>Preprocessing</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94214"/>
            <a:ext cx="9144000" cy="4136400"/>
          </a:xfrm>
          <a:prstGeom prst="rect">
            <a:avLst/>
          </a:prstGeom>
          <a:noFill/>
          <a:ln>
            <a:noFill/>
          </a:ln>
        </p:spPr>
        <p:txBody>
          <a:bodyPr spcFirstLastPara="1" wrap="square" lIns="274300" tIns="274300" rIns="274300" bIns="274300" anchor="t" anchorCtr="0">
            <a:noAutofit/>
          </a:bodyPr>
          <a:lstStyle/>
          <a:p>
            <a:pPr marL="273050" lvl="0" indent="-171450" algn="just" rtl="0">
              <a:lnSpc>
                <a:spcPct val="150000"/>
              </a:lnSpc>
              <a:spcBef>
                <a:spcPts val="0"/>
              </a:spcBef>
              <a:spcAft>
                <a:spcPts val="0"/>
              </a:spcAft>
              <a:buSzPts val="2000"/>
              <a:buFont typeface="Wingdings" panose="05000000000000000000" pitchFamily="2" charset="2"/>
              <a:buChar char="Ø"/>
            </a:pPr>
            <a:r>
              <a:rPr lang="en-US" dirty="0">
                <a:latin typeface="Roboto"/>
                <a:ea typeface="Roboto"/>
                <a:cs typeface="Roboto"/>
                <a:sym typeface="Roboto"/>
              </a:rPr>
              <a:t>  Data Quality Improvement: Preprocessing techniques, such as handling missing values, outliers, and errors, help improve the overall quality of the data. By addressing missing or erroneous data points, you can reduce biases and improve the reliability of your analysis.</a:t>
            </a:r>
          </a:p>
          <a:p>
            <a:pPr marL="273050" lvl="0" indent="-171450" algn="just" rtl="0">
              <a:lnSpc>
                <a:spcPct val="150000"/>
              </a:lnSpc>
              <a:spcBef>
                <a:spcPts val="0"/>
              </a:spcBef>
              <a:spcAft>
                <a:spcPts val="0"/>
              </a:spcAft>
              <a:buSzPts val="2000"/>
              <a:buFont typeface="Wingdings" panose="05000000000000000000" pitchFamily="2" charset="2"/>
              <a:buChar char="Ø"/>
            </a:pPr>
            <a:endParaRPr lang="en-US" dirty="0">
              <a:latin typeface="Roboto"/>
              <a:ea typeface="Roboto"/>
              <a:cs typeface="Roboto"/>
              <a:sym typeface="Roboto"/>
            </a:endParaRPr>
          </a:p>
          <a:p>
            <a:pPr marL="273050" lvl="0" indent="-171450" algn="just" rtl="0">
              <a:lnSpc>
                <a:spcPct val="150000"/>
              </a:lnSpc>
              <a:spcBef>
                <a:spcPts val="0"/>
              </a:spcBef>
              <a:spcAft>
                <a:spcPts val="0"/>
              </a:spcAft>
              <a:buSzPts val="2000"/>
              <a:buFont typeface="Wingdings" panose="05000000000000000000" pitchFamily="2" charset="2"/>
              <a:buChar char="Ø"/>
            </a:pPr>
            <a:r>
              <a:rPr lang="en-US" dirty="0">
                <a:latin typeface="Roboto"/>
                <a:ea typeface="Roboto"/>
                <a:cs typeface="Roboto"/>
                <a:sym typeface="Roboto"/>
              </a:rPr>
              <a:t> Enhanced Data Consistency: Consistent data is essential for accurate and reliable analysis. Preprocessing techniques such as converting data types, standardizing units of measurement, and resolving inconsistencies in variables or categories help ensure that the data is consistent and follows a standardized format. This consistency enables accurate comparisons, calculations, and analysis. By addressing inconsistencies and standardizing data, we can increase the reliability of our analysis and make informed decisions based on accurate and consistent data.</a:t>
            </a:r>
          </a:p>
          <a:p>
            <a:pPr marL="273050" lvl="0" indent="-171450" algn="just" rtl="0">
              <a:lnSpc>
                <a:spcPct val="150000"/>
              </a:lnSpc>
              <a:spcBef>
                <a:spcPts val="0"/>
              </a:spcBef>
              <a:spcAft>
                <a:spcPts val="0"/>
              </a:spcAft>
              <a:buSzPts val="2000"/>
              <a:buFont typeface="Wingdings" panose="05000000000000000000" pitchFamily="2" charset="2"/>
              <a:buChar char="Ø"/>
            </a:pPr>
            <a:endParaRPr lang="en-US" dirty="0">
              <a:latin typeface="Roboto"/>
              <a:ea typeface="Roboto"/>
              <a:cs typeface="Roboto"/>
              <a:sym typeface="Roboto"/>
            </a:endParaRPr>
          </a:p>
          <a:p>
            <a:pPr marL="273050" lvl="0" indent="-171450" algn="just" rtl="0">
              <a:lnSpc>
                <a:spcPct val="150000"/>
              </a:lnSpc>
              <a:spcBef>
                <a:spcPts val="0"/>
              </a:spcBef>
              <a:spcAft>
                <a:spcPts val="0"/>
              </a:spcAft>
              <a:buSzPts val="2000"/>
              <a:buFont typeface="Wingdings" panose="05000000000000000000" pitchFamily="2" charset="2"/>
              <a:buChar char="Ø"/>
            </a:pPr>
            <a:endParaRPr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Optimisation</a:t>
            </a:r>
            <a:endParaRPr sz="3000" b="1" dirty="0">
              <a:solidFill>
                <a:srgbClr val="FFFFFF"/>
              </a:solidFill>
              <a:latin typeface="Roboto"/>
              <a:ea typeface="Roboto"/>
              <a:cs typeface="Roboto"/>
              <a:sym typeface="Roboto"/>
            </a:endParaRPr>
          </a:p>
        </p:txBody>
      </p:sp>
      <p:sp>
        <p:nvSpPr>
          <p:cNvPr id="392" name="Google Shape;392;p19"/>
          <p:cNvSpPr txBox="1"/>
          <p:nvPr/>
        </p:nvSpPr>
        <p:spPr>
          <a:xfrm>
            <a:off x="10050" y="738406"/>
            <a:ext cx="9144000" cy="4062194"/>
          </a:xfrm>
          <a:prstGeom prst="rect">
            <a:avLst/>
          </a:prstGeom>
          <a:noFill/>
          <a:ln>
            <a:noFill/>
          </a:ln>
        </p:spPr>
        <p:txBody>
          <a:bodyPr spcFirstLastPara="1" wrap="square" lIns="274300" tIns="274300" rIns="274300" bIns="274300" anchor="t" anchorCtr="0">
            <a:noAutofit/>
          </a:bodyPr>
          <a:lstStyle/>
          <a:p>
            <a:pPr marL="800100" lvl="0" indent="-342900" algn="just" rtl="0">
              <a:spcBef>
                <a:spcPts val="1600"/>
              </a:spcBef>
              <a:spcAft>
                <a:spcPts val="1600"/>
              </a:spcAft>
              <a:buFont typeface="Wingdings" panose="05000000000000000000" pitchFamily="2" charset="2"/>
              <a:buChar char="Ø"/>
            </a:pPr>
            <a:r>
              <a:rPr lang="en-US" sz="1200" dirty="0">
                <a:solidFill>
                  <a:schemeClr val="dk1"/>
                </a:solidFill>
                <a:latin typeface="Roboto"/>
                <a:ea typeface="Roboto"/>
                <a:cs typeface="Roboto"/>
                <a:sym typeface="Roboto"/>
              </a:rPr>
              <a:t>Optimizing the stock levels of different products based on their sales trends, lead times, and order quantities. The goal is to ensure that you have enough stock to meet customer demand while minimizing excess inventory and associated costs. This means that you need to carefully monitor sales trends and adjust your stock levels accordingly, while also considering how long it takes to receive new inventory and how much you need to order. By doing so, you can ensure that you always have the right amount of stock on hand to meet customer needs, while also minimizing the costs associated with holding excess inventory.</a:t>
            </a:r>
          </a:p>
          <a:p>
            <a:pPr marL="800100" lvl="0" indent="-342900" algn="just" rtl="0">
              <a:spcBef>
                <a:spcPts val="1600"/>
              </a:spcBef>
              <a:spcAft>
                <a:spcPts val="1600"/>
              </a:spcAft>
              <a:buFont typeface="Wingdings" panose="05000000000000000000" pitchFamily="2" charset="2"/>
              <a:buChar char="Ø"/>
            </a:pPr>
            <a:r>
              <a:rPr lang="en-US" sz="1200" dirty="0">
                <a:solidFill>
                  <a:schemeClr val="dk1"/>
                </a:solidFill>
                <a:latin typeface="Roboto"/>
                <a:ea typeface="Roboto"/>
                <a:cs typeface="Roboto"/>
                <a:sym typeface="Roboto"/>
              </a:rPr>
              <a:t>Leverage insights from top-selling and least-selling SKU IDs to develop targeted sales and marketing strategies. Focus on promoting and upselling popular products, while exploring opportunities to improve the performance of low-performing SKUs.</a:t>
            </a:r>
          </a:p>
          <a:p>
            <a:pPr marL="800100" lvl="0" indent="-342900" algn="just" rtl="0">
              <a:spcBef>
                <a:spcPts val="1600"/>
              </a:spcBef>
              <a:spcAft>
                <a:spcPts val="1600"/>
              </a:spcAft>
              <a:buFont typeface="Wingdings" panose="05000000000000000000" pitchFamily="2" charset="2"/>
              <a:buChar char="Ø"/>
            </a:pPr>
            <a:r>
              <a:rPr lang="en-US" sz="1200" dirty="0">
                <a:solidFill>
                  <a:schemeClr val="dk1"/>
                </a:solidFill>
                <a:latin typeface="Roboto"/>
                <a:ea typeface="Roboto"/>
                <a:cs typeface="Roboto"/>
                <a:sym typeface="Roboto"/>
              </a:rPr>
              <a:t>Identify and address bottlenecks or inefficiencies in the supply chain that may be causing longer lead times or stock shortages.</a:t>
            </a:r>
            <a:endParaRPr sz="12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Conclusion</a:t>
            </a:r>
            <a:endParaRPr sz="3000" b="1" dirty="0">
              <a:solidFill>
                <a:srgbClr val="FFFFFF"/>
              </a:solidFill>
              <a:latin typeface="Roboto"/>
              <a:ea typeface="Roboto"/>
              <a:cs typeface="Roboto"/>
              <a:sym typeface="Roboto"/>
            </a:endParaRPr>
          </a:p>
        </p:txBody>
      </p:sp>
      <p:sp>
        <p:nvSpPr>
          <p:cNvPr id="392" name="Google Shape;392;p19"/>
          <p:cNvSpPr txBox="1"/>
          <p:nvPr/>
        </p:nvSpPr>
        <p:spPr>
          <a:xfrm>
            <a:off x="10050" y="738406"/>
            <a:ext cx="9144000" cy="4062194"/>
          </a:xfrm>
          <a:prstGeom prst="rect">
            <a:avLst/>
          </a:prstGeom>
          <a:noFill/>
          <a:ln>
            <a:noFill/>
          </a:ln>
        </p:spPr>
        <p:txBody>
          <a:bodyPr spcFirstLastPara="1" wrap="square" lIns="274300" tIns="274300" rIns="274300" bIns="274300" anchor="t" anchorCtr="0">
            <a:noAutofit/>
          </a:bodyPr>
          <a:lstStyle/>
          <a:p>
            <a:pPr marL="457200" lvl="0" indent="0" algn="just" rtl="0">
              <a:lnSpc>
                <a:spcPct val="150000"/>
              </a:lnSpc>
              <a:spcBef>
                <a:spcPts val="1600"/>
              </a:spcBef>
              <a:spcAft>
                <a:spcPts val="1600"/>
              </a:spcAft>
              <a:buNone/>
            </a:pPr>
            <a:r>
              <a:rPr lang="en-US" sz="2000" dirty="0">
                <a:solidFill>
                  <a:schemeClr val="dk1"/>
                </a:solidFill>
                <a:latin typeface="Roboto"/>
                <a:ea typeface="Roboto"/>
                <a:cs typeface="Roboto"/>
                <a:sym typeface="Roboto"/>
              </a:rPr>
              <a:t>In conclusion, the analysis revealed sales trends, identified top-selling SKU IDs, highlighted the importance of stock management, and provided insights for lead time optimization. Opportunities for improvement include inventory management, supply chain optimization, sales and marketing strategies and lead time reduction. Implementing these optimizations can drive growth and profitability for the business.</a:t>
            </a:r>
            <a:endParaRPr sz="20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392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Future Scope</a:t>
            </a:r>
          </a:p>
        </p:txBody>
      </p:sp>
      <p:sp>
        <p:nvSpPr>
          <p:cNvPr id="392" name="Google Shape;392;p19"/>
          <p:cNvSpPr txBox="1"/>
          <p:nvPr/>
        </p:nvSpPr>
        <p:spPr>
          <a:xfrm>
            <a:off x="0" y="766150"/>
            <a:ext cx="9144000" cy="4034449"/>
          </a:xfrm>
          <a:prstGeom prst="rect">
            <a:avLst/>
          </a:prstGeom>
          <a:noFill/>
          <a:ln>
            <a:noFill/>
          </a:ln>
        </p:spPr>
        <p:txBody>
          <a:bodyPr spcFirstLastPara="1" wrap="square" lIns="274300" tIns="274300" rIns="274300" bIns="274300" anchor="t" anchorCtr="0">
            <a:noAutofit/>
          </a:bodyPr>
          <a:lstStyle/>
          <a:p>
            <a:pPr marL="742950" lvl="0" indent="-285750" algn="just" rtl="0">
              <a:lnSpc>
                <a:spcPct val="150000"/>
              </a:lnSpc>
              <a:spcBef>
                <a:spcPts val="1600"/>
              </a:spcBef>
              <a:spcAft>
                <a:spcPts val="1600"/>
              </a:spcAft>
              <a:buFont typeface="Wingdings" panose="05000000000000000000" pitchFamily="2" charset="2"/>
              <a:buChar char="Ø"/>
            </a:pPr>
            <a:r>
              <a:rPr lang="en-US" dirty="0">
                <a:solidFill>
                  <a:schemeClr val="dk1"/>
                </a:solidFill>
                <a:latin typeface="Roboto"/>
                <a:ea typeface="Roboto"/>
                <a:cs typeface="Roboto"/>
                <a:sym typeface="Roboto"/>
              </a:rPr>
              <a:t>The future of the project involves analyzing customer behavior and preferences, forecasting demand, and integrating with CRM systems. </a:t>
            </a:r>
          </a:p>
          <a:p>
            <a:pPr marL="742950" lvl="0" indent="-285750" algn="just" rtl="0">
              <a:lnSpc>
                <a:spcPct val="150000"/>
              </a:lnSpc>
              <a:spcBef>
                <a:spcPts val="1600"/>
              </a:spcBef>
              <a:spcAft>
                <a:spcPts val="1600"/>
              </a:spcAft>
              <a:buFont typeface="Wingdings" panose="05000000000000000000" pitchFamily="2" charset="2"/>
              <a:buChar char="Ø"/>
            </a:pPr>
            <a:r>
              <a:rPr lang="en-US" dirty="0">
                <a:solidFill>
                  <a:schemeClr val="dk1"/>
                </a:solidFill>
                <a:latin typeface="Roboto"/>
                <a:ea typeface="Roboto"/>
                <a:cs typeface="Roboto"/>
                <a:sym typeface="Roboto"/>
              </a:rPr>
              <a:t>Exploring e-commerce platforms and online sales channels will involve looking at how we can expand our online presence and reach more customers through channels such as Amazon, eBay, and other marketplaces.</a:t>
            </a:r>
          </a:p>
          <a:p>
            <a:pPr marL="742950" lvl="0" indent="-285750" algn="just" rtl="0">
              <a:lnSpc>
                <a:spcPct val="150000"/>
              </a:lnSpc>
              <a:spcBef>
                <a:spcPts val="1600"/>
              </a:spcBef>
              <a:spcAft>
                <a:spcPts val="1600"/>
              </a:spcAft>
              <a:buFont typeface="Wingdings" panose="05000000000000000000" pitchFamily="2" charset="2"/>
              <a:buChar char="Ø"/>
            </a:pPr>
            <a:r>
              <a:rPr lang="en-US" dirty="0">
                <a:solidFill>
                  <a:schemeClr val="dk1"/>
                </a:solidFill>
                <a:latin typeface="Roboto"/>
                <a:ea typeface="Roboto"/>
                <a:cs typeface="Roboto"/>
                <a:sym typeface="Roboto"/>
              </a:rPr>
              <a:t>Additionally, exploring advanced machine learning techniques for predictive analytics and incorporating real-time data for agile decision-making would be valuable for future development.</a:t>
            </a:r>
            <a:endParaRPr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57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2" name="Google Shape;392;p19"/>
          <p:cNvSpPr txBox="1"/>
          <p:nvPr/>
        </p:nvSpPr>
        <p:spPr>
          <a:xfrm>
            <a:off x="0" y="781648"/>
            <a:ext cx="9144000" cy="4034449"/>
          </a:xfrm>
          <a:prstGeom prst="rect">
            <a:avLst/>
          </a:prstGeom>
          <a:noFill/>
          <a:ln>
            <a:noFill/>
          </a:ln>
        </p:spPr>
        <p:txBody>
          <a:bodyPr spcFirstLastPara="1" wrap="square" lIns="274300" tIns="274300" rIns="274300" bIns="274300" anchor="t" anchorCtr="0">
            <a:noAutofit/>
          </a:bodyPr>
          <a:lstStyle/>
          <a:p>
            <a:pPr marL="457200" lvl="0" algn="just" rtl="0">
              <a:lnSpc>
                <a:spcPct val="150000"/>
              </a:lnSpc>
              <a:spcBef>
                <a:spcPts val="1600"/>
              </a:spcBef>
              <a:spcAft>
                <a:spcPts val="1600"/>
              </a:spcAft>
            </a:pPr>
            <a:r>
              <a:rPr lang="en-US" sz="6600" dirty="0">
                <a:solidFill>
                  <a:srgbClr val="EB6B1D"/>
                </a:solidFill>
                <a:latin typeface="Roboto"/>
                <a:ea typeface="Roboto"/>
                <a:cs typeface="Roboto"/>
                <a:sym typeface="Roboto"/>
              </a:rPr>
              <a:t>Thank you!</a:t>
            </a:r>
            <a:endParaRPr sz="6600" dirty="0">
              <a:solidFill>
                <a:srgbClr val="EB6B1D"/>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5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91440"/>
            <a:ext cx="9144000" cy="71076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algn="l" rtl="0">
              <a:lnSpc>
                <a:spcPct val="150000"/>
              </a:lnSpc>
              <a:spcBef>
                <a:spcPts val="0"/>
              </a:spcBef>
              <a:spcAft>
                <a:spcPts val="1600"/>
              </a:spcAft>
            </a:pPr>
            <a:r>
              <a:rPr lang="en-GB" sz="3000" b="1" dirty="0">
                <a:solidFill>
                  <a:srgbClr val="FFFFFF"/>
                </a:solidFill>
                <a:latin typeface="Roboto"/>
                <a:ea typeface="Roboto"/>
                <a:cs typeface="Roboto"/>
                <a:sym typeface="Roboto"/>
              </a:rPr>
              <a:t>Problem Statement</a:t>
            </a:r>
            <a:endParaRPr sz="3000" b="1" dirty="0">
              <a:solidFill>
                <a:srgbClr val="FFFFFF"/>
              </a:solidFill>
              <a:latin typeface="Roboto"/>
              <a:ea typeface="Roboto"/>
              <a:cs typeface="Roboto"/>
              <a:sym typeface="Roboto"/>
            </a:endParaRPr>
          </a:p>
        </p:txBody>
      </p:sp>
      <p:sp>
        <p:nvSpPr>
          <p:cNvPr id="342" name="Google Shape;342;p14"/>
          <p:cNvSpPr txBox="1"/>
          <p:nvPr/>
        </p:nvSpPr>
        <p:spPr>
          <a:xfrm>
            <a:off x="20100" y="833196"/>
            <a:ext cx="9144000" cy="3998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Clr>
                <a:srgbClr val="000000"/>
              </a:buClr>
              <a:buSzPts val="2000"/>
            </a:pPr>
            <a:r>
              <a:rPr lang="en-US" sz="2000" b="0" i="0" dirty="0">
                <a:solidFill>
                  <a:srgbClr val="16191C"/>
                </a:solidFill>
                <a:effectLst/>
                <a:latin typeface="Avenir Next"/>
              </a:rPr>
              <a:t>In this project, we will analyze sales data and stock information to gain insights into the performance of different SKU </a:t>
            </a:r>
            <a:r>
              <a:rPr lang="en-US" sz="2000" dirty="0">
                <a:solidFill>
                  <a:srgbClr val="16191C"/>
                </a:solidFill>
                <a:latin typeface="Avenir Next"/>
              </a:rPr>
              <a:t>IDs</a:t>
            </a:r>
            <a:r>
              <a:rPr lang="en-US" sz="2000" b="0" i="0" dirty="0">
                <a:solidFill>
                  <a:srgbClr val="16191C"/>
                </a:solidFill>
                <a:effectLst/>
                <a:latin typeface="Avenir Next"/>
              </a:rPr>
              <a:t> over time. By identifying top-selling SKU IDs and tracking yearly sales trends, we can make informed decisions about stock management and sales strategies. Using visualizations, we can understand the dynamics of product(SKU IDs) sales and communicate our findings effectively.</a:t>
            </a:r>
            <a:endParaRPr sz="2000" dirty="0">
              <a:solidFill>
                <a:schemeClr val="dk1"/>
              </a:solidFill>
              <a:latin typeface="Roboto"/>
              <a:ea typeface="Roboto"/>
              <a:cs typeface="Roboto"/>
              <a:sym typeface="Roboto"/>
            </a:endParaRPr>
          </a:p>
        </p:txBody>
      </p:sp>
      <p:sp>
        <p:nvSpPr>
          <p:cNvPr id="343" name="Google Shape;343;p14"/>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44" name="Google Shape;344;p14"/>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5954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Proposed Solution</a:t>
            </a:r>
            <a:endParaRPr sz="3000" b="1" dirty="0">
              <a:solidFill>
                <a:srgbClr val="FFFFFF"/>
              </a:solidFill>
              <a:latin typeface="Roboto"/>
              <a:ea typeface="Roboto"/>
              <a:cs typeface="Roboto"/>
              <a:sym typeface="Roboto"/>
            </a:endParaRPr>
          </a:p>
        </p:txBody>
      </p:sp>
      <p:sp>
        <p:nvSpPr>
          <p:cNvPr id="352" name="Google Shape;352;p15"/>
          <p:cNvSpPr txBox="1"/>
          <p:nvPr/>
        </p:nvSpPr>
        <p:spPr>
          <a:xfrm>
            <a:off x="0" y="802200"/>
            <a:ext cx="9144000" cy="3998400"/>
          </a:xfrm>
          <a:prstGeom prst="rect">
            <a:avLst/>
          </a:prstGeom>
          <a:noFill/>
          <a:ln>
            <a:noFill/>
          </a:ln>
        </p:spPr>
        <p:txBody>
          <a:bodyPr spcFirstLastPara="1" wrap="square" lIns="274300" tIns="274300" rIns="274300" bIns="274300" anchor="t" anchorCtr="0">
            <a:noAutofit/>
          </a:bodyPr>
          <a:lstStyle/>
          <a:p>
            <a:pPr marL="285750" lvl="0" indent="-285750" algn="just" rtl="0">
              <a:lnSpc>
                <a:spcPct val="150000"/>
              </a:lnSpc>
              <a:spcBef>
                <a:spcPts val="1600"/>
              </a:spcBef>
              <a:spcAft>
                <a:spcPts val="1600"/>
              </a:spcAft>
              <a:buFont typeface="Wingdings" panose="05000000000000000000" pitchFamily="2" charset="2"/>
              <a:buChar char="Ø"/>
            </a:pPr>
            <a:r>
              <a:rPr lang="en-US" sz="1600" b="0" i="0" dirty="0">
                <a:solidFill>
                  <a:srgbClr val="16191C"/>
                </a:solidFill>
                <a:effectLst/>
                <a:latin typeface="Avenir Next"/>
              </a:rPr>
              <a:t>Data Preprocessing: Clean and preprocess the data by handling missing values, data inconsistencies, and data type conversions. Merge relevant datasets, such as past orders and stock information, based on a common identifier (SKU ID).</a:t>
            </a:r>
          </a:p>
          <a:p>
            <a:pPr marL="285750" lvl="0" indent="-285750" algn="just" rtl="0">
              <a:lnSpc>
                <a:spcPct val="150000"/>
              </a:lnSpc>
              <a:spcBef>
                <a:spcPts val="1600"/>
              </a:spcBef>
              <a:spcAft>
                <a:spcPts val="1600"/>
              </a:spcAft>
              <a:buFont typeface="Wingdings" panose="05000000000000000000" pitchFamily="2" charset="2"/>
              <a:buChar char="Ø"/>
            </a:pPr>
            <a:r>
              <a:rPr lang="en-US" sz="1600" b="0" i="0" dirty="0">
                <a:solidFill>
                  <a:srgbClr val="16191C"/>
                </a:solidFill>
                <a:effectLst/>
                <a:latin typeface="Avenir Next"/>
              </a:rPr>
              <a:t>Yearly Sales Analysis: Grouped the data by year and calculate the total sales quantity for each year. Visualize the yearly sales trend using line plots and hist plots, identifying any significant changes or patterns over time.</a:t>
            </a:r>
          </a:p>
        </p:txBody>
      </p:sp>
      <p:sp>
        <p:nvSpPr>
          <p:cNvPr id="353" name="Google Shape;353;p15"/>
          <p:cNvSpPr txBox="1"/>
          <p:nvPr/>
        </p:nvSpPr>
        <p:spPr>
          <a:xfrm>
            <a:off x="-10050" y="4885582"/>
            <a:ext cx="9164100" cy="185617"/>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54" name="Google Shape;354;p15"/>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86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5954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Proposed Solution</a:t>
            </a:r>
            <a:endParaRPr sz="3000" b="1" dirty="0">
              <a:solidFill>
                <a:srgbClr val="FFFFFF"/>
              </a:solidFill>
              <a:latin typeface="Roboto"/>
              <a:ea typeface="Roboto"/>
              <a:cs typeface="Roboto"/>
              <a:sym typeface="Roboto"/>
            </a:endParaRPr>
          </a:p>
        </p:txBody>
      </p:sp>
      <p:sp>
        <p:nvSpPr>
          <p:cNvPr id="352" name="Google Shape;352;p15"/>
          <p:cNvSpPr txBox="1"/>
          <p:nvPr/>
        </p:nvSpPr>
        <p:spPr>
          <a:xfrm>
            <a:off x="0" y="802200"/>
            <a:ext cx="9144000" cy="3998400"/>
          </a:xfrm>
          <a:prstGeom prst="rect">
            <a:avLst/>
          </a:prstGeom>
          <a:noFill/>
          <a:ln>
            <a:noFill/>
          </a:ln>
        </p:spPr>
        <p:txBody>
          <a:bodyPr spcFirstLastPara="1" wrap="square" lIns="274300" tIns="274300" rIns="274300" bIns="274300" anchor="t" anchorCtr="0">
            <a:noAutofit/>
          </a:bodyPr>
          <a:lstStyle/>
          <a:p>
            <a:pPr marL="285750" lvl="0" indent="-285750" algn="just" rtl="0">
              <a:lnSpc>
                <a:spcPct val="150000"/>
              </a:lnSpc>
              <a:spcBef>
                <a:spcPts val="1600"/>
              </a:spcBef>
              <a:spcAft>
                <a:spcPts val="1600"/>
              </a:spcAft>
              <a:buFont typeface="Wingdings" panose="05000000000000000000" pitchFamily="2" charset="2"/>
              <a:buChar char="Ø"/>
            </a:pPr>
            <a:r>
              <a:rPr lang="en-US" sz="1600" b="0" i="0" dirty="0">
                <a:solidFill>
                  <a:srgbClr val="16191C"/>
                </a:solidFill>
                <a:effectLst/>
                <a:latin typeface="Avenir Next"/>
              </a:rPr>
              <a:t>SKU ID Performance Analysis: Analyze the performance of SKU IDs based on sales quantities. Identify top-selling SKU IDs by aggregating and ranking sales quantities. Visualize the sales distribution across SKU IDs using bar plots or other suitable visualizations.</a:t>
            </a:r>
          </a:p>
          <a:p>
            <a:pPr marL="285750" lvl="0" indent="-285750" algn="just" rtl="0">
              <a:lnSpc>
                <a:spcPct val="150000"/>
              </a:lnSpc>
              <a:spcBef>
                <a:spcPts val="1600"/>
              </a:spcBef>
              <a:spcAft>
                <a:spcPts val="1600"/>
              </a:spcAft>
              <a:buFont typeface="Wingdings" panose="05000000000000000000" pitchFamily="2" charset="2"/>
              <a:buChar char="Ø"/>
            </a:pPr>
            <a:r>
              <a:rPr lang="en-US" sz="1600" b="0" i="0" dirty="0">
                <a:solidFill>
                  <a:srgbClr val="16191C"/>
                </a:solidFill>
                <a:effectLst/>
                <a:latin typeface="Avenir Next"/>
              </a:rPr>
              <a:t>Stock Analysis: Utilize the stock information to analyze inventory levels, average lead time, and maximum lead time for each SKU ID. Identify any stock shortages, excesses, or potential stock management issues.</a:t>
            </a:r>
          </a:p>
        </p:txBody>
      </p:sp>
      <p:sp>
        <p:nvSpPr>
          <p:cNvPr id="353" name="Google Shape;353;p15"/>
          <p:cNvSpPr txBox="1"/>
          <p:nvPr/>
        </p:nvSpPr>
        <p:spPr>
          <a:xfrm>
            <a:off x="-10050" y="4885582"/>
            <a:ext cx="9164100" cy="185617"/>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54" name="Google Shape;354;p15"/>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646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F7A2-760D-C2F5-4B78-85DC429520D1}"/>
              </a:ext>
            </a:extLst>
          </p:cNvPr>
          <p:cNvSpPr>
            <a:spLocks noGrp="1"/>
          </p:cNvSpPr>
          <p:nvPr>
            <p:ph type="title"/>
          </p:nvPr>
        </p:nvSpPr>
        <p:spPr>
          <a:xfrm>
            <a:off x="51300" y="10148"/>
            <a:ext cx="8999710" cy="572700"/>
          </a:xfrm>
          <a:solidFill>
            <a:srgbClr val="EB6B1D"/>
          </a:solidFill>
        </p:spPr>
        <p:style>
          <a:lnRef idx="3">
            <a:schemeClr val="lt1"/>
          </a:lnRef>
          <a:fillRef idx="1">
            <a:schemeClr val="accent2"/>
          </a:fillRef>
          <a:effectRef idx="1">
            <a:schemeClr val="accent2"/>
          </a:effectRef>
          <a:fontRef idx="minor">
            <a:schemeClr val="lt1"/>
          </a:fontRef>
        </p:style>
        <p:txBody>
          <a:bodyPr/>
          <a:lstStyle/>
          <a:p>
            <a:r>
              <a:rPr lang="en-IN" dirty="0">
                <a:solidFill>
                  <a:schemeClr val="bg1"/>
                </a:solidFill>
              </a:rPr>
              <a:t>Sales Over Time:</a:t>
            </a:r>
          </a:p>
        </p:txBody>
      </p:sp>
      <p:sp>
        <p:nvSpPr>
          <p:cNvPr id="3" name="Text Placeholder 2">
            <a:extLst>
              <a:ext uri="{FF2B5EF4-FFF2-40B4-BE49-F238E27FC236}">
                <a16:creationId xmlns:a16="http://schemas.microsoft.com/office/drawing/2014/main" id="{D3F15B34-0C9A-E721-BE62-D66F6CA43597}"/>
              </a:ext>
            </a:extLst>
          </p:cNvPr>
          <p:cNvSpPr>
            <a:spLocks noGrp="1"/>
          </p:cNvSpPr>
          <p:nvPr>
            <p:ph type="body" idx="1"/>
          </p:nvPr>
        </p:nvSpPr>
        <p:spPr>
          <a:xfrm>
            <a:off x="311700" y="1152474"/>
            <a:ext cx="3999900" cy="3799233"/>
          </a:xfrm>
        </p:spPr>
        <p:txBody>
          <a:bodyPr/>
          <a:lstStyle/>
          <a:p>
            <a:pPr>
              <a:buFont typeface="Wingdings" panose="05000000000000000000" pitchFamily="2" charset="2"/>
              <a:buChar char="Ø"/>
            </a:pPr>
            <a:r>
              <a:rPr lang="en-US"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Sales over time graph provides a visual representation of sales quantity trends.</a:t>
            </a:r>
          </a:p>
          <a:p>
            <a:pPr>
              <a:buFont typeface="Wingdings" panose="05000000000000000000" pitchFamily="2" charset="2"/>
              <a:buChar char="Ø"/>
            </a:pPr>
            <a:endParaRPr lang="en-US" dirty="0">
              <a:solidFill>
                <a:srgbClr val="16191C"/>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Helps track the performance and identify patterns in sales data.</a:t>
            </a:r>
          </a:p>
          <a:p>
            <a:pPr>
              <a:buFont typeface="Wingdings" panose="05000000000000000000" pitchFamily="2" charset="2"/>
              <a:buChar char="Ø"/>
            </a:pPr>
            <a:endParaRPr lang="en-US" dirty="0">
              <a:solidFill>
                <a:srgbClr val="16191C"/>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Analysis of the graph can provide insights into growth, seasonality, and fluctuations in sales over different periods.</a:t>
            </a:r>
          </a:p>
          <a:p>
            <a:pPr>
              <a:buFont typeface="Wingdings" panose="05000000000000000000" pitchFamily="2" charset="2"/>
              <a:buChar char="Ø"/>
            </a:pPr>
            <a:endParaRPr lang="en-US" b="0" i="0" dirty="0">
              <a:solidFill>
                <a:srgbClr val="16191C"/>
              </a:solidFill>
              <a:effectLst/>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This information empowers businesses to make informed decisions regarding sales strategies, inventory management, and forecasting.</a:t>
            </a:r>
            <a:endParaRPr lang="en-US" dirty="0">
              <a:solidFill>
                <a:srgbClr val="16191C"/>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endParaRPr lang="en-IN" dirty="0"/>
          </a:p>
        </p:txBody>
      </p:sp>
      <p:sp>
        <p:nvSpPr>
          <p:cNvPr id="4" name="Text Placeholder 3">
            <a:extLst>
              <a:ext uri="{FF2B5EF4-FFF2-40B4-BE49-F238E27FC236}">
                <a16:creationId xmlns:a16="http://schemas.microsoft.com/office/drawing/2014/main" id="{AFC99E65-D3F5-7955-6B8D-ED9454885BB9}"/>
              </a:ext>
            </a:extLst>
          </p:cNvPr>
          <p:cNvSpPr>
            <a:spLocks noGrp="1"/>
          </p:cNvSpPr>
          <p:nvPr>
            <p:ph type="body" idx="2"/>
          </p:nvPr>
        </p:nvSpPr>
        <p:spPr/>
        <p:txBody>
          <a:bodyPr/>
          <a:lstStyle/>
          <a:p>
            <a:endParaRPr lang="en-IN" dirty="0"/>
          </a:p>
        </p:txBody>
      </p:sp>
      <p:pic>
        <p:nvPicPr>
          <p:cNvPr id="5" name="Picture 4">
            <a:extLst>
              <a:ext uri="{FF2B5EF4-FFF2-40B4-BE49-F238E27FC236}">
                <a16:creationId xmlns:a16="http://schemas.microsoft.com/office/drawing/2014/main" id="{F968EC44-E59F-0CA9-5621-ADCCBB4737A6}"/>
              </a:ext>
            </a:extLst>
          </p:cNvPr>
          <p:cNvPicPr>
            <a:picLocks noChangeAspect="1"/>
          </p:cNvPicPr>
          <p:nvPr/>
        </p:nvPicPr>
        <p:blipFill>
          <a:blip r:embed="rId2"/>
          <a:stretch>
            <a:fillRect/>
          </a:stretch>
        </p:blipFill>
        <p:spPr>
          <a:xfrm>
            <a:off x="4207790" y="785057"/>
            <a:ext cx="4936210" cy="3913418"/>
          </a:xfrm>
          <a:prstGeom prst="rect">
            <a:avLst/>
          </a:prstGeom>
        </p:spPr>
      </p:pic>
    </p:spTree>
    <p:extLst>
      <p:ext uri="{BB962C8B-B14F-4D97-AF65-F5344CB8AC3E}">
        <p14:creationId xmlns:p14="http://schemas.microsoft.com/office/powerpoint/2010/main" val="130629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F7A2-760D-C2F5-4B78-85DC429520D1}"/>
              </a:ext>
            </a:extLst>
          </p:cNvPr>
          <p:cNvSpPr>
            <a:spLocks noGrp="1"/>
          </p:cNvSpPr>
          <p:nvPr>
            <p:ph type="title"/>
          </p:nvPr>
        </p:nvSpPr>
        <p:spPr>
          <a:xfrm>
            <a:off x="51300" y="10148"/>
            <a:ext cx="8999710" cy="572700"/>
          </a:xfrm>
          <a:solidFill>
            <a:srgbClr val="EB6B1D"/>
          </a:solidFill>
        </p:spPr>
        <p:style>
          <a:lnRef idx="3">
            <a:schemeClr val="lt1"/>
          </a:lnRef>
          <a:fillRef idx="1">
            <a:schemeClr val="accent2"/>
          </a:fillRef>
          <a:effectRef idx="1">
            <a:schemeClr val="accent2"/>
          </a:effectRef>
          <a:fontRef idx="minor">
            <a:schemeClr val="lt1"/>
          </a:fontRef>
        </p:style>
        <p:txBody>
          <a:bodyPr/>
          <a:lstStyle/>
          <a:p>
            <a:r>
              <a:rPr lang="en-IN" dirty="0">
                <a:solidFill>
                  <a:schemeClr val="bg1"/>
                </a:solidFill>
              </a:rPr>
              <a:t>Monthly &amp; Yearly Sales Trends (2019 vs 2020):</a:t>
            </a:r>
          </a:p>
        </p:txBody>
      </p:sp>
      <p:sp>
        <p:nvSpPr>
          <p:cNvPr id="3" name="Text Placeholder 2">
            <a:extLst>
              <a:ext uri="{FF2B5EF4-FFF2-40B4-BE49-F238E27FC236}">
                <a16:creationId xmlns:a16="http://schemas.microsoft.com/office/drawing/2014/main" id="{D3F15B34-0C9A-E721-BE62-D66F6CA43597}"/>
              </a:ext>
            </a:extLst>
          </p:cNvPr>
          <p:cNvSpPr>
            <a:spLocks noGrp="1"/>
          </p:cNvSpPr>
          <p:nvPr>
            <p:ph type="body" idx="1"/>
          </p:nvPr>
        </p:nvSpPr>
        <p:spPr>
          <a:xfrm>
            <a:off x="311700" y="852408"/>
            <a:ext cx="3999900" cy="4099300"/>
          </a:xfrm>
        </p:spPr>
        <p:txBody>
          <a:bodyPr/>
          <a:lstStyle/>
          <a:p>
            <a:pPr>
              <a:buFont typeface="Wingdings" panose="05000000000000000000" pitchFamily="2" charset="2"/>
              <a:buChar char="Ø"/>
            </a:pPr>
            <a:r>
              <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When we look at our sales data over a longer period of time, like a year, we might not notice patterns that happen during certain months or quarters.</a:t>
            </a:r>
          </a:p>
          <a:p>
            <a:pPr>
              <a:buFont typeface="Wingdings" panose="05000000000000000000" pitchFamily="2" charset="2"/>
              <a:buChar char="Ø"/>
            </a:pPr>
            <a:endPar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 For example, maybe we sell more during the winter holidays. By looking at our sales data by month or quarter, we can see these patterns more clearly. </a:t>
            </a:r>
          </a:p>
          <a:p>
            <a:pPr>
              <a:buFont typeface="Wingdings" panose="05000000000000000000" pitchFamily="2" charset="2"/>
              <a:buChar char="Ø"/>
            </a:pPr>
            <a:endPar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This can help us to make better decisions about how to sell our products or services. We used bar graph to help us see these patterns more easily and find ways to sell more during the times when you typically sell more.</a:t>
            </a:r>
          </a:p>
          <a:p>
            <a:pPr marL="139700" indent="0">
              <a:buNone/>
            </a:pPr>
            <a:endParaRPr lang="en-IN" dirty="0">
              <a:latin typeface="Roboto" panose="02000000000000000000" pitchFamily="2" charset="0"/>
              <a:ea typeface="Roboto" panose="02000000000000000000" pitchFamily="2" charset="0"/>
              <a:cs typeface="Roboto" panose="02000000000000000000" pitchFamily="2" charset="0"/>
            </a:endParaRPr>
          </a:p>
          <a:p>
            <a:pPr marL="139700" indent="0">
              <a:buNone/>
            </a:pP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4" name="Text Placeholder 3">
            <a:extLst>
              <a:ext uri="{FF2B5EF4-FFF2-40B4-BE49-F238E27FC236}">
                <a16:creationId xmlns:a16="http://schemas.microsoft.com/office/drawing/2014/main" id="{AFC99E65-D3F5-7955-6B8D-ED9454885BB9}"/>
              </a:ext>
            </a:extLst>
          </p:cNvPr>
          <p:cNvSpPr>
            <a:spLocks noGrp="1"/>
          </p:cNvSpPr>
          <p:nvPr>
            <p:ph type="body" idx="2"/>
          </p:nvPr>
        </p:nvSpPr>
        <p:spPr/>
        <p:txBody>
          <a:bodyPr/>
          <a:lstStyle/>
          <a:p>
            <a:endParaRPr lang="en-IN" dirty="0"/>
          </a:p>
        </p:txBody>
      </p:sp>
      <p:pic>
        <p:nvPicPr>
          <p:cNvPr id="10" name="Picture 9">
            <a:extLst>
              <a:ext uri="{FF2B5EF4-FFF2-40B4-BE49-F238E27FC236}">
                <a16:creationId xmlns:a16="http://schemas.microsoft.com/office/drawing/2014/main" id="{857B11B4-0D63-C8E5-01C3-A6CC731149A7}"/>
              </a:ext>
            </a:extLst>
          </p:cNvPr>
          <p:cNvPicPr>
            <a:picLocks noChangeAspect="1"/>
          </p:cNvPicPr>
          <p:nvPr/>
        </p:nvPicPr>
        <p:blipFill>
          <a:blip r:embed="rId2"/>
          <a:stretch>
            <a:fillRect/>
          </a:stretch>
        </p:blipFill>
        <p:spPr>
          <a:xfrm>
            <a:off x="4311600" y="681927"/>
            <a:ext cx="4693544" cy="4451426"/>
          </a:xfrm>
          <a:prstGeom prst="rect">
            <a:avLst/>
          </a:prstGeom>
        </p:spPr>
      </p:pic>
    </p:spTree>
    <p:extLst>
      <p:ext uri="{BB962C8B-B14F-4D97-AF65-F5344CB8AC3E}">
        <p14:creationId xmlns:p14="http://schemas.microsoft.com/office/powerpoint/2010/main" val="36656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F7A2-760D-C2F5-4B78-85DC429520D1}"/>
              </a:ext>
            </a:extLst>
          </p:cNvPr>
          <p:cNvSpPr>
            <a:spLocks noGrp="1"/>
          </p:cNvSpPr>
          <p:nvPr>
            <p:ph type="title"/>
          </p:nvPr>
        </p:nvSpPr>
        <p:spPr>
          <a:xfrm>
            <a:off x="51300" y="10148"/>
            <a:ext cx="8999710" cy="572700"/>
          </a:xfrm>
          <a:solidFill>
            <a:srgbClr val="EB6B1D"/>
          </a:solidFill>
        </p:spPr>
        <p:style>
          <a:lnRef idx="3">
            <a:schemeClr val="lt1"/>
          </a:lnRef>
          <a:fillRef idx="1">
            <a:schemeClr val="accent2"/>
          </a:fillRef>
          <a:effectRef idx="1">
            <a:schemeClr val="accent2"/>
          </a:effectRef>
          <a:fontRef idx="minor">
            <a:schemeClr val="lt1"/>
          </a:fontRef>
        </p:style>
        <p:txBody>
          <a:bodyPr/>
          <a:lstStyle/>
          <a:p>
            <a:r>
              <a:rPr lang="en-IN" dirty="0">
                <a:solidFill>
                  <a:schemeClr val="bg1"/>
                </a:solidFill>
              </a:rPr>
              <a:t>Top Selling SKU IDs:</a:t>
            </a:r>
          </a:p>
        </p:txBody>
      </p:sp>
      <p:sp>
        <p:nvSpPr>
          <p:cNvPr id="3" name="Text Placeholder 2">
            <a:extLst>
              <a:ext uri="{FF2B5EF4-FFF2-40B4-BE49-F238E27FC236}">
                <a16:creationId xmlns:a16="http://schemas.microsoft.com/office/drawing/2014/main" id="{D3F15B34-0C9A-E721-BE62-D66F6CA43597}"/>
              </a:ext>
            </a:extLst>
          </p:cNvPr>
          <p:cNvSpPr>
            <a:spLocks noGrp="1"/>
          </p:cNvSpPr>
          <p:nvPr>
            <p:ph type="body" idx="1"/>
          </p:nvPr>
        </p:nvSpPr>
        <p:spPr>
          <a:xfrm>
            <a:off x="311700" y="852408"/>
            <a:ext cx="3999900" cy="4280944"/>
          </a:xfrm>
        </p:spPr>
        <p:txBody>
          <a:bodyPr/>
          <a:lstStyle/>
          <a:p>
            <a:pPr>
              <a:buFont typeface="Wingdings" panose="05000000000000000000" pitchFamily="2" charset="2"/>
              <a:buChar char="Ø"/>
            </a:pPr>
            <a:endPar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endParaRPr lang="en-US" dirty="0">
              <a:solidFill>
                <a:srgbClr val="16191C"/>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Based on the sales data analysis, it was found that the </a:t>
            </a:r>
            <a:r>
              <a:rPr lang="en-US" sz="1400" b="1" i="0" dirty="0">
                <a:solidFill>
                  <a:srgbClr val="16191C"/>
                </a:solidFill>
                <a:effectLst/>
                <a:latin typeface="Roboto" panose="02000000000000000000" pitchFamily="2" charset="0"/>
                <a:ea typeface="Roboto" panose="02000000000000000000" pitchFamily="2" charset="0"/>
                <a:cs typeface="Roboto" panose="02000000000000000000" pitchFamily="2" charset="0"/>
              </a:rPr>
              <a:t>top-selling SKU IDs are 2391CA, 2418CA, and 2473CA.</a:t>
            </a:r>
            <a:r>
              <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 </a:t>
            </a:r>
          </a:p>
          <a:p>
            <a:pPr>
              <a:buFont typeface="Wingdings" panose="05000000000000000000" pitchFamily="2" charset="2"/>
              <a:buChar char="Ø"/>
            </a:pPr>
            <a:endPar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endPar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endParaRPr lang="en-US" dirty="0">
              <a:solidFill>
                <a:srgbClr val="16191C"/>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These products have higher sales quantities compared to other products, and as such, focusing on them can help optimize inventory and marketing strategies to maximize sales and profits.</a:t>
            </a:r>
          </a:p>
        </p:txBody>
      </p:sp>
      <p:sp>
        <p:nvSpPr>
          <p:cNvPr id="4" name="Text Placeholder 3">
            <a:extLst>
              <a:ext uri="{FF2B5EF4-FFF2-40B4-BE49-F238E27FC236}">
                <a16:creationId xmlns:a16="http://schemas.microsoft.com/office/drawing/2014/main" id="{AFC99E65-D3F5-7955-6B8D-ED9454885BB9}"/>
              </a:ext>
            </a:extLst>
          </p:cNvPr>
          <p:cNvSpPr>
            <a:spLocks noGrp="1"/>
          </p:cNvSpPr>
          <p:nvPr>
            <p:ph type="body" idx="2"/>
          </p:nvPr>
        </p:nvSpPr>
        <p:spPr/>
        <p:txBody>
          <a:bodyPr/>
          <a:lstStyle/>
          <a:p>
            <a:endParaRPr lang="en-IN" dirty="0"/>
          </a:p>
        </p:txBody>
      </p:sp>
      <p:pic>
        <p:nvPicPr>
          <p:cNvPr id="8" name="Picture 7">
            <a:extLst>
              <a:ext uri="{FF2B5EF4-FFF2-40B4-BE49-F238E27FC236}">
                <a16:creationId xmlns:a16="http://schemas.microsoft.com/office/drawing/2014/main" id="{EC5F45C2-E597-27FF-1EB2-CE1E988FD31E}"/>
              </a:ext>
            </a:extLst>
          </p:cNvPr>
          <p:cNvPicPr>
            <a:picLocks noChangeAspect="1"/>
          </p:cNvPicPr>
          <p:nvPr/>
        </p:nvPicPr>
        <p:blipFill>
          <a:blip r:embed="rId2"/>
          <a:stretch>
            <a:fillRect/>
          </a:stretch>
        </p:blipFill>
        <p:spPr>
          <a:xfrm>
            <a:off x="4572000" y="852408"/>
            <a:ext cx="4424766" cy="4029558"/>
          </a:xfrm>
          <a:prstGeom prst="rect">
            <a:avLst/>
          </a:prstGeom>
        </p:spPr>
      </p:pic>
    </p:spTree>
    <p:extLst>
      <p:ext uri="{BB962C8B-B14F-4D97-AF65-F5344CB8AC3E}">
        <p14:creationId xmlns:p14="http://schemas.microsoft.com/office/powerpoint/2010/main" val="4039337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F7A2-760D-C2F5-4B78-85DC429520D1}"/>
              </a:ext>
            </a:extLst>
          </p:cNvPr>
          <p:cNvSpPr>
            <a:spLocks noGrp="1"/>
          </p:cNvSpPr>
          <p:nvPr>
            <p:ph type="title"/>
          </p:nvPr>
        </p:nvSpPr>
        <p:spPr>
          <a:xfrm>
            <a:off x="51300" y="10148"/>
            <a:ext cx="8999710" cy="572700"/>
          </a:xfrm>
          <a:solidFill>
            <a:srgbClr val="EB6B1D"/>
          </a:solidFill>
        </p:spPr>
        <p:style>
          <a:lnRef idx="3">
            <a:schemeClr val="lt1"/>
          </a:lnRef>
          <a:fillRef idx="1">
            <a:schemeClr val="accent2"/>
          </a:fillRef>
          <a:effectRef idx="1">
            <a:schemeClr val="accent2"/>
          </a:effectRef>
          <a:fontRef idx="minor">
            <a:schemeClr val="lt1"/>
          </a:fontRef>
        </p:style>
        <p:txBody>
          <a:bodyPr/>
          <a:lstStyle/>
          <a:p>
            <a:r>
              <a:rPr lang="en-IN" dirty="0">
                <a:solidFill>
                  <a:schemeClr val="bg1"/>
                </a:solidFill>
              </a:rPr>
              <a:t>Low Selling SKU IDs:</a:t>
            </a:r>
          </a:p>
        </p:txBody>
      </p:sp>
      <p:sp>
        <p:nvSpPr>
          <p:cNvPr id="3" name="Text Placeholder 2">
            <a:extLst>
              <a:ext uri="{FF2B5EF4-FFF2-40B4-BE49-F238E27FC236}">
                <a16:creationId xmlns:a16="http://schemas.microsoft.com/office/drawing/2014/main" id="{D3F15B34-0C9A-E721-BE62-D66F6CA43597}"/>
              </a:ext>
            </a:extLst>
          </p:cNvPr>
          <p:cNvSpPr>
            <a:spLocks noGrp="1"/>
          </p:cNvSpPr>
          <p:nvPr>
            <p:ph type="body" idx="1"/>
          </p:nvPr>
        </p:nvSpPr>
        <p:spPr>
          <a:xfrm>
            <a:off x="311700" y="852408"/>
            <a:ext cx="3999900" cy="4099300"/>
          </a:xfrm>
        </p:spPr>
        <p:txBody>
          <a:bodyPr/>
          <a:lstStyle/>
          <a:p>
            <a:pPr>
              <a:buFont typeface="Wingdings" panose="05000000000000000000" pitchFamily="2" charset="2"/>
              <a:buChar char="Ø"/>
            </a:pPr>
            <a:r>
              <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Based on the sales data analysis, it was found that the </a:t>
            </a:r>
            <a:r>
              <a:rPr lang="en-US" sz="1400" b="1" i="0" dirty="0">
                <a:solidFill>
                  <a:srgbClr val="16191C"/>
                </a:solidFill>
                <a:effectLst/>
                <a:latin typeface="Roboto" panose="02000000000000000000" pitchFamily="2" charset="0"/>
                <a:ea typeface="Roboto" panose="02000000000000000000" pitchFamily="2" charset="0"/>
                <a:cs typeface="Roboto" panose="02000000000000000000" pitchFamily="2" charset="0"/>
              </a:rPr>
              <a:t>least-selling SKU IDs are 1872CA, 1266CA, and 1882CA.</a:t>
            </a:r>
          </a:p>
          <a:p>
            <a:pPr marL="139700" indent="0">
              <a:buNone/>
            </a:pPr>
            <a:endParaRPr lang="en-US" sz="1400" b="1" i="0" dirty="0">
              <a:solidFill>
                <a:srgbClr val="16191C"/>
              </a:solidFill>
              <a:effectLst/>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On the other hand, examining the least selling SKU IDs helps us identify areas for improvement and potential opportunities for growth. </a:t>
            </a:r>
          </a:p>
          <a:p>
            <a:pPr>
              <a:buFont typeface="Wingdings" panose="05000000000000000000" pitchFamily="2" charset="2"/>
              <a:buChar char="Ø"/>
            </a:pPr>
            <a:endParaRPr lang="en-US" dirty="0">
              <a:solidFill>
                <a:srgbClr val="16191C"/>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By understanding the reasons behind their lower sales performance, such as limited customer demand, suboptimal marketing strategies, or competitive challenges, we can make informed decisions to revitalize these products or reallocate resources to more profitable areas. </a:t>
            </a:r>
          </a:p>
          <a:p>
            <a:pPr>
              <a:buFont typeface="Wingdings" panose="05000000000000000000" pitchFamily="2" charset="2"/>
              <a:buChar char="Ø"/>
            </a:pP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4" name="Text Placeholder 3">
            <a:extLst>
              <a:ext uri="{FF2B5EF4-FFF2-40B4-BE49-F238E27FC236}">
                <a16:creationId xmlns:a16="http://schemas.microsoft.com/office/drawing/2014/main" id="{AFC99E65-D3F5-7955-6B8D-ED9454885BB9}"/>
              </a:ext>
            </a:extLst>
          </p:cNvPr>
          <p:cNvSpPr>
            <a:spLocks noGrp="1"/>
          </p:cNvSpPr>
          <p:nvPr>
            <p:ph type="body" idx="2"/>
          </p:nvPr>
        </p:nvSpPr>
        <p:spPr/>
        <p:txBody>
          <a:bodyPr/>
          <a:lstStyle/>
          <a:p>
            <a:endParaRPr lang="en-IN" dirty="0"/>
          </a:p>
        </p:txBody>
      </p:sp>
      <p:pic>
        <p:nvPicPr>
          <p:cNvPr id="6" name="Picture 5">
            <a:extLst>
              <a:ext uri="{FF2B5EF4-FFF2-40B4-BE49-F238E27FC236}">
                <a16:creationId xmlns:a16="http://schemas.microsoft.com/office/drawing/2014/main" id="{6EF816E2-081E-FA6B-D16B-A2C3C533DF31}"/>
              </a:ext>
            </a:extLst>
          </p:cNvPr>
          <p:cNvPicPr>
            <a:picLocks noChangeAspect="1"/>
          </p:cNvPicPr>
          <p:nvPr/>
        </p:nvPicPr>
        <p:blipFill>
          <a:blip r:embed="rId2"/>
          <a:stretch>
            <a:fillRect/>
          </a:stretch>
        </p:blipFill>
        <p:spPr>
          <a:xfrm>
            <a:off x="4494508" y="894057"/>
            <a:ext cx="4649492" cy="4166139"/>
          </a:xfrm>
          <a:prstGeom prst="rect">
            <a:avLst/>
          </a:prstGeom>
        </p:spPr>
      </p:pic>
    </p:spTree>
    <p:extLst>
      <p:ext uri="{BB962C8B-B14F-4D97-AF65-F5344CB8AC3E}">
        <p14:creationId xmlns:p14="http://schemas.microsoft.com/office/powerpoint/2010/main" val="321731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F7A2-760D-C2F5-4B78-85DC429520D1}"/>
              </a:ext>
            </a:extLst>
          </p:cNvPr>
          <p:cNvSpPr>
            <a:spLocks noGrp="1"/>
          </p:cNvSpPr>
          <p:nvPr>
            <p:ph type="title"/>
          </p:nvPr>
        </p:nvSpPr>
        <p:spPr>
          <a:xfrm>
            <a:off x="51300" y="10148"/>
            <a:ext cx="8999710" cy="572700"/>
          </a:xfrm>
          <a:solidFill>
            <a:srgbClr val="EB6B1D"/>
          </a:solidFill>
        </p:spPr>
        <p:style>
          <a:lnRef idx="3">
            <a:schemeClr val="lt1"/>
          </a:lnRef>
          <a:fillRef idx="1">
            <a:schemeClr val="accent2"/>
          </a:fillRef>
          <a:effectRef idx="1">
            <a:schemeClr val="accent2"/>
          </a:effectRef>
          <a:fontRef idx="minor">
            <a:schemeClr val="lt1"/>
          </a:fontRef>
        </p:style>
        <p:txBody>
          <a:bodyPr/>
          <a:lstStyle/>
          <a:p>
            <a:r>
              <a:rPr lang="en-IN" dirty="0">
                <a:solidFill>
                  <a:schemeClr val="bg1"/>
                </a:solidFill>
              </a:rPr>
              <a:t>Top Revenue Generating SKU IDs :</a:t>
            </a:r>
          </a:p>
        </p:txBody>
      </p:sp>
      <p:sp>
        <p:nvSpPr>
          <p:cNvPr id="3" name="Text Placeholder 2">
            <a:extLst>
              <a:ext uri="{FF2B5EF4-FFF2-40B4-BE49-F238E27FC236}">
                <a16:creationId xmlns:a16="http://schemas.microsoft.com/office/drawing/2014/main" id="{D3F15B34-0C9A-E721-BE62-D66F6CA43597}"/>
              </a:ext>
            </a:extLst>
          </p:cNvPr>
          <p:cNvSpPr>
            <a:spLocks noGrp="1"/>
          </p:cNvSpPr>
          <p:nvPr>
            <p:ph type="body" idx="1"/>
          </p:nvPr>
        </p:nvSpPr>
        <p:spPr>
          <a:xfrm>
            <a:off x="311700" y="852408"/>
            <a:ext cx="3999900" cy="4099300"/>
          </a:xfrm>
        </p:spPr>
        <p:txBody>
          <a:bodyPr/>
          <a:lstStyle/>
          <a:p>
            <a:pPr>
              <a:buFont typeface="Wingdings" panose="05000000000000000000" pitchFamily="2" charset="2"/>
              <a:buChar char="Ø"/>
            </a:pPr>
            <a:r>
              <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Through sales data analysis, we have identified the top revenue generating </a:t>
            </a:r>
            <a:r>
              <a:rPr lang="en-US" sz="1400" b="1" i="0" dirty="0">
                <a:solidFill>
                  <a:srgbClr val="16191C"/>
                </a:solidFill>
                <a:effectLst/>
                <a:latin typeface="Roboto" panose="02000000000000000000" pitchFamily="2" charset="0"/>
                <a:ea typeface="Roboto" panose="02000000000000000000" pitchFamily="2" charset="0"/>
                <a:cs typeface="Roboto" panose="02000000000000000000" pitchFamily="2" charset="0"/>
              </a:rPr>
              <a:t>SKU</a:t>
            </a:r>
            <a:r>
              <a:rPr lang="en-US" sz="14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 </a:t>
            </a:r>
            <a:r>
              <a:rPr lang="en-US" sz="1400" b="1" i="0" dirty="0">
                <a:solidFill>
                  <a:srgbClr val="16191C"/>
                </a:solidFill>
                <a:effectLst/>
                <a:latin typeface="Roboto" panose="02000000000000000000" pitchFamily="2" charset="0"/>
                <a:ea typeface="Roboto" panose="02000000000000000000" pitchFamily="2" charset="0"/>
                <a:cs typeface="Roboto" panose="02000000000000000000" pitchFamily="2" charset="0"/>
              </a:rPr>
              <a:t>IDs as 1244AA, 1295CA, and 1281BA..</a:t>
            </a:r>
          </a:p>
          <a:p>
            <a:pPr>
              <a:buFont typeface="Wingdings" panose="05000000000000000000" pitchFamily="2" charset="2"/>
              <a:buChar char="Ø"/>
            </a:pPr>
            <a:endParaRPr lang="en-US" b="1" dirty="0">
              <a:solidFill>
                <a:srgbClr val="16191C"/>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r>
              <a:rPr lang="en-US" b="0" i="0" dirty="0">
                <a:solidFill>
                  <a:srgbClr val="16191C"/>
                </a:solidFill>
                <a:effectLst/>
                <a:latin typeface="Avenir Next"/>
              </a:rPr>
              <a:t>After identifying the most revenue generating SKU IDs, </a:t>
            </a:r>
            <a:r>
              <a:rPr lang="en-US" dirty="0">
                <a:solidFill>
                  <a:srgbClr val="16191C"/>
                </a:solidFill>
                <a:latin typeface="Avenir Next"/>
              </a:rPr>
              <a:t>We </a:t>
            </a:r>
            <a:r>
              <a:rPr lang="en-US" b="0" i="0" dirty="0">
                <a:solidFill>
                  <a:srgbClr val="16191C"/>
                </a:solidFill>
                <a:effectLst/>
                <a:latin typeface="Avenir Next"/>
              </a:rPr>
              <a:t>should consider the following actions:- </a:t>
            </a:r>
          </a:p>
          <a:p>
            <a:pPr>
              <a:buFont typeface="Wingdings" panose="05000000000000000000" pitchFamily="2" charset="2"/>
              <a:buChar char="Ø"/>
            </a:pPr>
            <a:r>
              <a:rPr lang="en-US" b="0" i="0" dirty="0">
                <a:solidFill>
                  <a:srgbClr val="16191C"/>
                </a:solidFill>
                <a:effectLst/>
                <a:latin typeface="Avenir Next"/>
              </a:rPr>
              <a:t>Increase the inventory of the top-performing SKU IDs to meet demand.</a:t>
            </a:r>
          </a:p>
          <a:p>
            <a:pPr>
              <a:buFont typeface="Wingdings" panose="05000000000000000000" pitchFamily="2" charset="2"/>
              <a:buChar char="Ø"/>
            </a:pPr>
            <a:r>
              <a:rPr lang="en-US" b="0" i="0" dirty="0">
                <a:solidFill>
                  <a:srgbClr val="16191C"/>
                </a:solidFill>
                <a:effectLst/>
                <a:latin typeface="Avenir Next"/>
              </a:rPr>
              <a:t>Analyze the sales data of the top-performing SKU IDs to identify patterns and trends.</a:t>
            </a:r>
          </a:p>
          <a:p>
            <a:pPr>
              <a:buFont typeface="Wingdings" panose="05000000000000000000" pitchFamily="2" charset="2"/>
              <a:buChar char="Ø"/>
            </a:pPr>
            <a:r>
              <a:rPr lang="en-US" b="0" i="0" dirty="0">
                <a:solidFill>
                  <a:srgbClr val="16191C"/>
                </a:solidFill>
                <a:effectLst/>
                <a:latin typeface="Avenir Next"/>
              </a:rPr>
              <a:t>Adjust sales strategies to promote the top-performing SKU IDs.</a:t>
            </a:r>
          </a:p>
          <a:p>
            <a:pPr>
              <a:buFont typeface="Wingdings" panose="05000000000000000000" pitchFamily="2" charset="2"/>
              <a:buChar char="Ø"/>
            </a:pPr>
            <a:r>
              <a:rPr lang="en-US" b="0" i="0" dirty="0">
                <a:solidFill>
                  <a:srgbClr val="16191C"/>
                </a:solidFill>
                <a:effectLst/>
                <a:latin typeface="Avenir Next"/>
              </a:rPr>
              <a:t>Use the sales data of the top-performing SKU IDs to inform forecasting and budgeting decisions.</a:t>
            </a:r>
          </a:p>
          <a:p>
            <a:pPr>
              <a:buFont typeface="Wingdings" panose="05000000000000000000" pitchFamily="2" charset="2"/>
              <a:buChar char="Ø"/>
            </a:pPr>
            <a:endParaRPr lang="en-US" sz="1400" b="1" i="0" dirty="0">
              <a:solidFill>
                <a:srgbClr val="16191C"/>
              </a:solidFill>
              <a:effectLst/>
              <a:latin typeface="Roboto" panose="02000000000000000000" pitchFamily="2" charset="0"/>
              <a:ea typeface="Roboto" panose="02000000000000000000" pitchFamily="2" charset="0"/>
              <a:cs typeface="Roboto" panose="02000000000000000000" pitchFamily="2" charset="0"/>
            </a:endParaRPr>
          </a:p>
          <a:p>
            <a:pPr marL="139700" indent="0">
              <a:buNone/>
            </a:pPr>
            <a:endParaRPr lang="en-US" b="1" dirty="0">
              <a:solidFill>
                <a:srgbClr val="16191C"/>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Ø"/>
            </a:pP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4" name="Text Placeholder 3">
            <a:extLst>
              <a:ext uri="{FF2B5EF4-FFF2-40B4-BE49-F238E27FC236}">
                <a16:creationId xmlns:a16="http://schemas.microsoft.com/office/drawing/2014/main" id="{AFC99E65-D3F5-7955-6B8D-ED9454885BB9}"/>
              </a:ext>
            </a:extLst>
          </p:cNvPr>
          <p:cNvSpPr>
            <a:spLocks noGrp="1"/>
          </p:cNvSpPr>
          <p:nvPr>
            <p:ph type="body" idx="2"/>
          </p:nvPr>
        </p:nvSpPr>
        <p:spPr>
          <a:xfrm>
            <a:off x="6867469" y="1615861"/>
            <a:ext cx="2144218" cy="2942865"/>
          </a:xfrm>
        </p:spPr>
        <p:txBody>
          <a:bodyPr/>
          <a:lstStyle/>
          <a:p>
            <a:endParaRPr lang="en-IN" dirty="0"/>
          </a:p>
        </p:txBody>
      </p:sp>
      <p:pic>
        <p:nvPicPr>
          <p:cNvPr id="1026" name="Picture 2">
            <a:extLst>
              <a:ext uri="{FF2B5EF4-FFF2-40B4-BE49-F238E27FC236}">
                <a16:creationId xmlns:a16="http://schemas.microsoft.com/office/drawing/2014/main" id="{F1F50329-7FE5-79CB-F2A8-0AD23EE45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672" y="702774"/>
            <a:ext cx="4710328" cy="443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6298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TotalTime>
  <Words>1899</Words>
  <Application>Microsoft Office PowerPoint</Application>
  <PresentationFormat>On-screen Show (16:9)</PresentationFormat>
  <Paragraphs>106</Paragraphs>
  <Slides>19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Roboto</vt:lpstr>
      <vt:lpstr>Wingdings</vt:lpstr>
      <vt:lpstr>Avenir Next</vt:lpstr>
      <vt:lpstr>Simple Light</vt:lpstr>
      <vt:lpstr>PowerPoint Presentation</vt:lpstr>
      <vt:lpstr>Problem Statement</vt:lpstr>
      <vt:lpstr>Proposed Solution</vt:lpstr>
      <vt:lpstr>Proposed Solution</vt:lpstr>
      <vt:lpstr>Sales Over Time:</vt:lpstr>
      <vt:lpstr>Monthly &amp; Yearly Sales Trends (2019 vs 2020):</vt:lpstr>
      <vt:lpstr>Top Selling SKU IDs:</vt:lpstr>
      <vt:lpstr>Low Selling SKU IDs:</vt:lpstr>
      <vt:lpstr>Top Revenue Generating SKU IDs :</vt:lpstr>
      <vt:lpstr>Stock Quantities Analysis :</vt:lpstr>
      <vt:lpstr>Identifying Stock Shortages Or Excess :</vt:lpstr>
      <vt:lpstr>Lead Time Analysis with Order Quantity :</vt:lpstr>
      <vt:lpstr>Inventory Control :</vt:lpstr>
      <vt:lpstr>Descriptive Analysis</vt:lpstr>
      <vt:lpstr>Effect of Data Preprocessing</vt:lpstr>
      <vt:lpstr>Optimisation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fireb</dc:creator>
  <cp:lastModifiedBy>Sankalp Scientific</cp:lastModifiedBy>
  <cp:revision>22</cp:revision>
  <dcterms:modified xsi:type="dcterms:W3CDTF">2023-06-30T03:21:03Z</dcterms:modified>
</cp:coreProperties>
</file>