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0" r:id="rId15"/>
    <p:sldId id="269" r:id="rId16"/>
    <p:sldId id="272" r:id="rId17"/>
    <p:sldId id="273" r:id="rId18"/>
    <p:sldId id="281" r:id="rId19"/>
    <p:sldId id="270" r:id="rId20"/>
    <p:sldId id="271" r:id="rId21"/>
    <p:sldId id="282" r:id="rId22"/>
    <p:sldId id="277" r:id="rId23"/>
    <p:sldId id="283" r:id="rId24"/>
    <p:sldId id="278" r:id="rId25"/>
    <p:sldId id="284" r:id="rId26"/>
    <p:sldId id="274" r:id="rId27"/>
    <p:sldId id="275" r:id="rId28"/>
    <p:sldId id="276" r:id="rId29"/>
    <p:sldId id="27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36" autoAdjust="0"/>
    <p:restoredTop sz="94660"/>
  </p:normalViewPr>
  <p:slideViewPr>
    <p:cSldViewPr>
      <p:cViewPr varScale="1">
        <p:scale>
          <a:sx n="108" d="100"/>
          <a:sy n="108" d="100"/>
        </p:scale>
        <p:origin x="-6188"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DA1558-06C1-462B-8F69-4D27C5E7AE05}"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8DC62-B92D-4E45-8CC4-CEEE7CC5074F}" type="slidenum">
              <a:rPr lang="en-US" smtClean="0"/>
              <a:t>‹#›</a:t>
            </a:fld>
            <a:endParaRPr lang="en-US"/>
          </a:p>
        </p:txBody>
      </p:sp>
    </p:spTree>
    <p:extLst>
      <p:ext uri="{BB962C8B-B14F-4D97-AF65-F5344CB8AC3E}">
        <p14:creationId xmlns:p14="http://schemas.microsoft.com/office/powerpoint/2010/main" val="1721998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A1558-06C1-462B-8F69-4D27C5E7AE05}"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8DC62-B92D-4E45-8CC4-CEEE7CC5074F}" type="slidenum">
              <a:rPr lang="en-US" smtClean="0"/>
              <a:t>‹#›</a:t>
            </a:fld>
            <a:endParaRPr lang="en-US"/>
          </a:p>
        </p:txBody>
      </p:sp>
    </p:spTree>
    <p:extLst>
      <p:ext uri="{BB962C8B-B14F-4D97-AF65-F5344CB8AC3E}">
        <p14:creationId xmlns:p14="http://schemas.microsoft.com/office/powerpoint/2010/main" val="245136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A1558-06C1-462B-8F69-4D27C5E7AE05}"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8DC62-B92D-4E45-8CC4-CEEE7CC5074F}" type="slidenum">
              <a:rPr lang="en-US" smtClean="0"/>
              <a:t>‹#›</a:t>
            </a:fld>
            <a:endParaRPr lang="en-US"/>
          </a:p>
        </p:txBody>
      </p:sp>
    </p:spTree>
    <p:extLst>
      <p:ext uri="{BB962C8B-B14F-4D97-AF65-F5344CB8AC3E}">
        <p14:creationId xmlns:p14="http://schemas.microsoft.com/office/powerpoint/2010/main" val="2398977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A1558-06C1-462B-8F69-4D27C5E7AE05}"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8DC62-B92D-4E45-8CC4-CEEE7CC5074F}" type="slidenum">
              <a:rPr lang="en-US" smtClean="0"/>
              <a:t>‹#›</a:t>
            </a:fld>
            <a:endParaRPr lang="en-US"/>
          </a:p>
        </p:txBody>
      </p:sp>
    </p:spTree>
    <p:extLst>
      <p:ext uri="{BB962C8B-B14F-4D97-AF65-F5344CB8AC3E}">
        <p14:creationId xmlns:p14="http://schemas.microsoft.com/office/powerpoint/2010/main" val="9457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DA1558-06C1-462B-8F69-4D27C5E7AE05}"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8DC62-B92D-4E45-8CC4-CEEE7CC5074F}" type="slidenum">
              <a:rPr lang="en-US" smtClean="0"/>
              <a:t>‹#›</a:t>
            </a:fld>
            <a:endParaRPr lang="en-US"/>
          </a:p>
        </p:txBody>
      </p:sp>
    </p:spTree>
    <p:extLst>
      <p:ext uri="{BB962C8B-B14F-4D97-AF65-F5344CB8AC3E}">
        <p14:creationId xmlns:p14="http://schemas.microsoft.com/office/powerpoint/2010/main" val="551106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DA1558-06C1-462B-8F69-4D27C5E7AE05}"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98DC62-B92D-4E45-8CC4-CEEE7CC5074F}" type="slidenum">
              <a:rPr lang="en-US" smtClean="0"/>
              <a:t>‹#›</a:t>
            </a:fld>
            <a:endParaRPr lang="en-US"/>
          </a:p>
        </p:txBody>
      </p:sp>
    </p:spTree>
    <p:extLst>
      <p:ext uri="{BB962C8B-B14F-4D97-AF65-F5344CB8AC3E}">
        <p14:creationId xmlns:p14="http://schemas.microsoft.com/office/powerpoint/2010/main" val="3595814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DA1558-06C1-462B-8F69-4D27C5E7AE05}" type="datetimeFigureOut">
              <a:rPr lang="en-US" smtClean="0"/>
              <a:t>3/9/2025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98DC62-B92D-4E45-8CC4-CEEE7CC5074F}" type="slidenum">
              <a:rPr lang="en-US" smtClean="0"/>
              <a:t>‹#›</a:t>
            </a:fld>
            <a:endParaRPr lang="en-US"/>
          </a:p>
        </p:txBody>
      </p:sp>
    </p:spTree>
    <p:extLst>
      <p:ext uri="{BB962C8B-B14F-4D97-AF65-F5344CB8AC3E}">
        <p14:creationId xmlns:p14="http://schemas.microsoft.com/office/powerpoint/2010/main" val="3181737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DA1558-06C1-462B-8F69-4D27C5E7AE05}" type="datetimeFigureOut">
              <a:rPr lang="en-US" smtClean="0"/>
              <a:t>3/9/2025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98DC62-B92D-4E45-8CC4-CEEE7CC5074F}" type="slidenum">
              <a:rPr lang="en-US" smtClean="0"/>
              <a:t>‹#›</a:t>
            </a:fld>
            <a:endParaRPr lang="en-US"/>
          </a:p>
        </p:txBody>
      </p:sp>
    </p:spTree>
    <p:extLst>
      <p:ext uri="{BB962C8B-B14F-4D97-AF65-F5344CB8AC3E}">
        <p14:creationId xmlns:p14="http://schemas.microsoft.com/office/powerpoint/2010/main" val="4121812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DA1558-06C1-462B-8F69-4D27C5E7AE05}" type="datetimeFigureOut">
              <a:rPr lang="en-US" smtClean="0"/>
              <a:t>3/9/2025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98DC62-B92D-4E45-8CC4-CEEE7CC5074F}" type="slidenum">
              <a:rPr lang="en-US" smtClean="0"/>
              <a:t>‹#›</a:t>
            </a:fld>
            <a:endParaRPr lang="en-US"/>
          </a:p>
        </p:txBody>
      </p:sp>
    </p:spTree>
    <p:extLst>
      <p:ext uri="{BB962C8B-B14F-4D97-AF65-F5344CB8AC3E}">
        <p14:creationId xmlns:p14="http://schemas.microsoft.com/office/powerpoint/2010/main" val="147379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DA1558-06C1-462B-8F69-4D27C5E7AE05}"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98DC62-B92D-4E45-8CC4-CEEE7CC5074F}" type="slidenum">
              <a:rPr lang="en-US" smtClean="0"/>
              <a:t>‹#›</a:t>
            </a:fld>
            <a:endParaRPr lang="en-US"/>
          </a:p>
        </p:txBody>
      </p:sp>
    </p:spTree>
    <p:extLst>
      <p:ext uri="{BB962C8B-B14F-4D97-AF65-F5344CB8AC3E}">
        <p14:creationId xmlns:p14="http://schemas.microsoft.com/office/powerpoint/2010/main" val="2508658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DA1558-06C1-462B-8F69-4D27C5E7AE05}"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98DC62-B92D-4E45-8CC4-CEEE7CC5074F}" type="slidenum">
              <a:rPr lang="en-US" smtClean="0"/>
              <a:t>‹#›</a:t>
            </a:fld>
            <a:endParaRPr lang="en-US"/>
          </a:p>
        </p:txBody>
      </p:sp>
    </p:spTree>
    <p:extLst>
      <p:ext uri="{BB962C8B-B14F-4D97-AF65-F5344CB8AC3E}">
        <p14:creationId xmlns:p14="http://schemas.microsoft.com/office/powerpoint/2010/main" val="1507631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DA1558-06C1-462B-8F69-4D27C5E7AE05}" type="datetimeFigureOut">
              <a:rPr lang="en-US" smtClean="0"/>
              <a:t>3/9/2025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98DC62-B92D-4E45-8CC4-CEEE7CC5074F}" type="slidenum">
              <a:rPr lang="en-US" smtClean="0"/>
              <a:t>‹#›</a:t>
            </a:fld>
            <a:endParaRPr lang="en-US"/>
          </a:p>
        </p:txBody>
      </p:sp>
    </p:spTree>
    <p:extLst>
      <p:ext uri="{BB962C8B-B14F-4D97-AF65-F5344CB8AC3E}">
        <p14:creationId xmlns:p14="http://schemas.microsoft.com/office/powerpoint/2010/main" val="3829986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8610600" cy="533400"/>
          </a:xfrm>
        </p:spPr>
        <p:txBody>
          <a:bodyPr>
            <a:normAutofit fontScale="90000"/>
          </a:bodyPr>
          <a:lstStyle/>
          <a:p>
            <a:r>
              <a:rPr lang="en-US" b="1" dirty="0" err="1" smtClean="0"/>
              <a:t>Supportiv</a:t>
            </a:r>
            <a:r>
              <a:rPr lang="en-US" b="1" dirty="0" smtClean="0"/>
              <a:t> Take Home Assessment</a:t>
            </a:r>
            <a:endParaRPr lang="en-US" b="1" dirty="0"/>
          </a:p>
        </p:txBody>
      </p:sp>
      <p:sp>
        <p:nvSpPr>
          <p:cNvPr id="3" name="Subtitle 2"/>
          <p:cNvSpPr>
            <a:spLocks noGrp="1"/>
          </p:cNvSpPr>
          <p:nvPr>
            <p:ph type="subTitle" idx="1"/>
          </p:nvPr>
        </p:nvSpPr>
        <p:spPr>
          <a:xfrm>
            <a:off x="6172200" y="507670"/>
            <a:ext cx="2825338" cy="609600"/>
          </a:xfrm>
        </p:spPr>
        <p:txBody>
          <a:bodyPr>
            <a:normAutofit/>
          </a:bodyPr>
          <a:lstStyle/>
          <a:p>
            <a:r>
              <a:rPr lang="en-US" sz="2000" i="1" dirty="0" smtClean="0"/>
              <a:t>Aziz </a:t>
            </a:r>
            <a:r>
              <a:rPr lang="en-US" sz="2000" i="1" dirty="0" err="1" smtClean="0"/>
              <a:t>Akhtar</a:t>
            </a:r>
            <a:endParaRPr lang="en-US" sz="2000" i="1" dirty="0"/>
          </a:p>
        </p:txBody>
      </p:sp>
      <p:sp>
        <p:nvSpPr>
          <p:cNvPr id="5" name="Title 1"/>
          <p:cNvSpPr txBox="1">
            <a:spLocks/>
          </p:cNvSpPr>
          <p:nvPr/>
        </p:nvSpPr>
        <p:spPr>
          <a:xfrm>
            <a:off x="-29688" y="990600"/>
            <a:ext cx="8001000" cy="1676400"/>
          </a:xfrm>
          <a:prstGeom prst="rect">
            <a:avLst/>
          </a:prstGeom>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400" b="1" u="sng" dirty="0" smtClean="0"/>
              <a:t>Overview</a:t>
            </a:r>
            <a:endParaRPr lang="en-US" sz="5500" b="1" u="sng" dirty="0" smtClean="0"/>
          </a:p>
          <a:p>
            <a:pPr algn="l"/>
            <a:r>
              <a:rPr lang="en-US" sz="2300" dirty="0" smtClean="0"/>
              <a:t>In this challenge, you’ll demonstrate your ability to consolidate data, uncover patterns, derive insights, and propose solutions to business challenges. You’ll work with three datasets containing trends and complexities designed to mimic real-world scenarios. Your goal is to process the data, analyze it, and provide actionable recommendations supported by your findings. </a:t>
            </a:r>
          </a:p>
        </p:txBody>
      </p:sp>
      <p:sp>
        <p:nvSpPr>
          <p:cNvPr id="7" name="Title 1"/>
          <p:cNvSpPr txBox="1">
            <a:spLocks/>
          </p:cNvSpPr>
          <p:nvPr/>
        </p:nvSpPr>
        <p:spPr>
          <a:xfrm>
            <a:off x="-39584" y="3429000"/>
            <a:ext cx="8001000" cy="2514600"/>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8000" b="1" u="sng" dirty="0"/>
              <a:t>Scenario</a:t>
            </a:r>
          </a:p>
          <a:p>
            <a:pPr algn="l"/>
            <a:r>
              <a:rPr lang="en-US" sz="7600" dirty="0" err="1"/>
              <a:t>Supportiv’s</a:t>
            </a:r>
            <a:r>
              <a:rPr lang="en-US" sz="7600" dirty="0"/>
              <a:t> leadership team is seeking insights to drive strategic decision-making and operational improvements. They have provided you with three datasets: </a:t>
            </a:r>
          </a:p>
          <a:p>
            <a:pPr algn="l"/>
            <a:endParaRPr lang="en-US" sz="7600" dirty="0"/>
          </a:p>
          <a:p>
            <a:pPr marL="857250" indent="-857250" algn="l">
              <a:buFont typeface="Wingdings" pitchFamily="2" charset="2"/>
              <a:buChar char="§"/>
            </a:pPr>
            <a:r>
              <a:rPr lang="en-US" sz="7600" dirty="0"/>
              <a:t>User Activity Data: Captures details about user sessions, including session length, messages sent, feedback ratings, and resources clicked. </a:t>
            </a:r>
          </a:p>
          <a:p>
            <a:pPr marL="857250" indent="-857250" algn="l">
              <a:buFont typeface="Wingdings" pitchFamily="2" charset="2"/>
              <a:buChar char="§"/>
            </a:pPr>
            <a:r>
              <a:rPr lang="en-US" sz="7600" dirty="0"/>
              <a:t>Moderator Performance Data: Tracks metrics like sessions moderated, average response times, and user satisfaction scores. </a:t>
            </a:r>
          </a:p>
          <a:p>
            <a:pPr marL="857250" indent="-857250" algn="l">
              <a:buFont typeface="Wingdings" pitchFamily="2" charset="2"/>
              <a:buChar char="§"/>
            </a:pPr>
            <a:r>
              <a:rPr lang="en-US" sz="7600" dirty="0"/>
              <a:t>Recommendation Data: Includes data on recommendation types, click-through rates, and feedback scores. </a:t>
            </a:r>
          </a:p>
          <a:p>
            <a:pPr algn="l"/>
            <a:endParaRPr lang="en-US" sz="5800" dirty="0"/>
          </a:p>
          <a:p>
            <a:pPr algn="l"/>
            <a:r>
              <a:rPr lang="en-US" sz="7600" dirty="0"/>
              <a:t>The leadership team has not defined specific metrics or questions. It is up to you to identify key trends, anomalies, and insights that are most impactful for the business. </a:t>
            </a:r>
          </a:p>
        </p:txBody>
      </p:sp>
    </p:spTree>
    <p:extLst>
      <p:ext uri="{BB962C8B-B14F-4D97-AF65-F5344CB8AC3E}">
        <p14:creationId xmlns:p14="http://schemas.microsoft.com/office/powerpoint/2010/main" val="3663527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668"/>
            <a:ext cx="8229600" cy="577932"/>
          </a:xfrm>
        </p:spPr>
        <p:txBody>
          <a:bodyPr>
            <a:noAutofit/>
          </a:bodyPr>
          <a:lstStyle/>
          <a:p>
            <a:r>
              <a:rPr lang="en-US" sz="4000" b="1" dirty="0" smtClean="0"/>
              <a:t>Merge tables with join</a:t>
            </a:r>
            <a:endParaRPr lang="en-US" sz="4000" b="1" dirty="0"/>
          </a:p>
        </p:txBody>
      </p:sp>
      <p:sp>
        <p:nvSpPr>
          <p:cNvPr id="7" name="Rectangle 6"/>
          <p:cNvSpPr/>
          <p:nvPr/>
        </p:nvSpPr>
        <p:spPr>
          <a:xfrm>
            <a:off x="7010400" y="529947"/>
            <a:ext cx="2133600" cy="430887"/>
          </a:xfrm>
          <a:prstGeom prst="rect">
            <a:avLst/>
          </a:prstGeom>
        </p:spPr>
        <p:txBody>
          <a:bodyPr wrap="square">
            <a:spAutoFit/>
          </a:bodyPr>
          <a:lstStyle/>
          <a:p>
            <a:r>
              <a:rPr lang="en-US" sz="1100" b="1" i="1" dirty="0" smtClean="0">
                <a:solidFill>
                  <a:schemeClr val="bg1">
                    <a:lumMod val="50000"/>
                  </a:schemeClr>
                </a:solidFill>
              </a:rPr>
              <a:t>Note* Pasting code to ensure it is visible during presentation</a:t>
            </a:r>
            <a:endParaRPr lang="en-US" sz="1100" i="1" dirty="0">
              <a:solidFill>
                <a:schemeClr val="bg1">
                  <a:lumMod val="50000"/>
                </a:schemeClr>
              </a:solidFill>
            </a:endParaRPr>
          </a:p>
        </p:txBody>
      </p:sp>
      <p:sp>
        <p:nvSpPr>
          <p:cNvPr id="12" name="Rectangle 11"/>
          <p:cNvSpPr/>
          <p:nvPr/>
        </p:nvSpPr>
        <p:spPr>
          <a:xfrm>
            <a:off x="4419600" y="960834"/>
            <a:ext cx="4724400" cy="2708434"/>
          </a:xfrm>
          <a:prstGeom prst="rect">
            <a:avLst/>
          </a:prstGeom>
        </p:spPr>
        <p:txBody>
          <a:bodyPr wrap="square">
            <a:spAutoFit/>
          </a:bodyPr>
          <a:lstStyle/>
          <a:p>
            <a:pPr>
              <a:spcBef>
                <a:spcPct val="20000"/>
              </a:spcBef>
            </a:pPr>
            <a:r>
              <a:rPr lang="en-US" b="1" dirty="0"/>
              <a:t>Step 5 – Data quality checks</a:t>
            </a:r>
          </a:p>
          <a:p>
            <a:endParaRPr lang="en-US" sz="800" dirty="0"/>
          </a:p>
          <a:p>
            <a:r>
              <a:rPr lang="en-US" sz="800" b="1" i="1" dirty="0" smtClean="0">
                <a:solidFill>
                  <a:schemeClr val="accent1">
                    <a:lumMod val="75000"/>
                  </a:schemeClr>
                </a:solidFill>
              </a:rPr>
              <a:t># Left </a:t>
            </a:r>
            <a:r>
              <a:rPr lang="en-US" sz="800" b="1" i="1" dirty="0">
                <a:solidFill>
                  <a:schemeClr val="accent1">
                    <a:lumMod val="75000"/>
                  </a:schemeClr>
                </a:solidFill>
              </a:rPr>
              <a:t>join </a:t>
            </a:r>
            <a:r>
              <a:rPr lang="en-US" sz="800" b="1" i="1" dirty="0" err="1">
                <a:solidFill>
                  <a:schemeClr val="accent1">
                    <a:lumMod val="75000"/>
                  </a:schemeClr>
                </a:solidFill>
              </a:rPr>
              <a:t>user_activity</a:t>
            </a:r>
            <a:r>
              <a:rPr lang="en-US" sz="800" b="1" i="1" dirty="0">
                <a:solidFill>
                  <a:schemeClr val="accent1">
                    <a:lumMod val="75000"/>
                  </a:schemeClr>
                </a:solidFill>
              </a:rPr>
              <a:t> and recommendations based on </a:t>
            </a:r>
            <a:r>
              <a:rPr lang="en-US" sz="800" b="1" i="1" dirty="0" err="1">
                <a:solidFill>
                  <a:schemeClr val="accent1">
                    <a:lumMod val="75000"/>
                  </a:schemeClr>
                </a:solidFill>
              </a:rPr>
              <a:t>user_id</a:t>
            </a:r>
            <a:endParaRPr lang="en-US" sz="800" b="1" i="1" dirty="0">
              <a:solidFill>
                <a:schemeClr val="accent1">
                  <a:lumMod val="75000"/>
                </a:schemeClr>
              </a:solidFill>
            </a:endParaRPr>
          </a:p>
          <a:p>
            <a:r>
              <a:rPr lang="en-US" sz="800" dirty="0" err="1" smtClean="0"/>
              <a:t>unified_df</a:t>
            </a:r>
            <a:r>
              <a:rPr lang="en-US" sz="800" dirty="0" smtClean="0"/>
              <a:t> = </a:t>
            </a:r>
            <a:r>
              <a:rPr lang="en-US" sz="800" dirty="0" err="1" smtClean="0"/>
              <a:t>pd.merge</a:t>
            </a:r>
            <a:r>
              <a:rPr lang="en-US" sz="800" dirty="0" smtClean="0"/>
              <a:t>(</a:t>
            </a:r>
            <a:r>
              <a:rPr lang="en-US" sz="800" dirty="0" err="1" smtClean="0"/>
              <a:t>user_activity_df</a:t>
            </a:r>
            <a:r>
              <a:rPr lang="en-US" sz="800" dirty="0" smtClean="0"/>
              <a:t>, </a:t>
            </a:r>
            <a:r>
              <a:rPr lang="en-US" sz="800" dirty="0" err="1" smtClean="0"/>
              <a:t>recommendations_df</a:t>
            </a:r>
            <a:r>
              <a:rPr lang="en-US" sz="800" dirty="0" smtClean="0"/>
              <a:t>, on='</a:t>
            </a:r>
            <a:r>
              <a:rPr lang="en-US" sz="800" dirty="0" err="1" smtClean="0"/>
              <a:t>user_id</a:t>
            </a:r>
            <a:r>
              <a:rPr lang="en-US" sz="800" dirty="0" smtClean="0"/>
              <a:t>', how='left')</a:t>
            </a:r>
          </a:p>
          <a:p>
            <a:endParaRPr lang="en-US" sz="800" dirty="0" smtClean="0"/>
          </a:p>
          <a:p>
            <a:r>
              <a:rPr lang="en-US" sz="800" b="1" i="1" dirty="0" smtClean="0">
                <a:solidFill>
                  <a:schemeClr val="accent1">
                    <a:lumMod val="75000"/>
                  </a:schemeClr>
                </a:solidFill>
              </a:rPr>
              <a:t># Examine data frames after join</a:t>
            </a:r>
            <a:endParaRPr lang="en-US" sz="800" b="1" i="1" dirty="0">
              <a:solidFill>
                <a:schemeClr val="accent1">
                  <a:lumMod val="75000"/>
                </a:schemeClr>
              </a:solidFill>
            </a:endParaRPr>
          </a:p>
          <a:p>
            <a:r>
              <a:rPr lang="en-US" sz="800" dirty="0" smtClean="0"/>
              <a:t>print("Unified </a:t>
            </a:r>
            <a:r>
              <a:rPr lang="en-US" sz="800" dirty="0" err="1" smtClean="0"/>
              <a:t>DataFrame</a:t>
            </a:r>
            <a:r>
              <a:rPr lang="en-US" sz="800" dirty="0" smtClean="0"/>
              <a:t> after merging </a:t>
            </a:r>
            <a:r>
              <a:rPr lang="en-US" sz="800" dirty="0" err="1" smtClean="0"/>
              <a:t>user_activity</a:t>
            </a:r>
            <a:r>
              <a:rPr lang="en-US" sz="800" dirty="0" smtClean="0"/>
              <a:t> and recommendations:")</a:t>
            </a:r>
          </a:p>
          <a:p>
            <a:r>
              <a:rPr lang="en-US" sz="800" dirty="0" smtClean="0"/>
              <a:t>print(</a:t>
            </a:r>
            <a:r>
              <a:rPr lang="en-US" sz="800" dirty="0" err="1" smtClean="0"/>
              <a:t>unified_df.head</a:t>
            </a:r>
            <a:r>
              <a:rPr lang="en-US" sz="800" dirty="0" smtClean="0"/>
              <a:t>())</a:t>
            </a:r>
          </a:p>
          <a:p>
            <a:endParaRPr lang="en-US" sz="800" dirty="0"/>
          </a:p>
          <a:p>
            <a:r>
              <a:rPr lang="en-US" sz="800" b="1" i="1" dirty="0">
                <a:solidFill>
                  <a:schemeClr val="accent1">
                    <a:lumMod val="75000"/>
                  </a:schemeClr>
                </a:solidFill>
              </a:rPr>
              <a:t># Reset pandas options to show data horizontally</a:t>
            </a:r>
          </a:p>
          <a:p>
            <a:r>
              <a:rPr lang="en-US" sz="800" dirty="0" smtClean="0"/>
              <a:t>import pandas as </a:t>
            </a:r>
            <a:r>
              <a:rPr lang="en-US" sz="800" dirty="0" err="1" smtClean="0"/>
              <a:t>pd</a:t>
            </a:r>
            <a:endParaRPr lang="en-US" sz="800" dirty="0" smtClean="0"/>
          </a:p>
          <a:p>
            <a:r>
              <a:rPr lang="en-US" sz="800" b="1" i="1" dirty="0">
                <a:solidFill>
                  <a:schemeClr val="accent1">
                    <a:lumMod val="75000"/>
                  </a:schemeClr>
                </a:solidFill>
              </a:rPr>
              <a:t># Forcing pandas to show data in a more readable table format</a:t>
            </a:r>
          </a:p>
          <a:p>
            <a:r>
              <a:rPr lang="en-US" sz="800" dirty="0" err="1" smtClean="0"/>
              <a:t>pd.set_option</a:t>
            </a:r>
            <a:r>
              <a:rPr lang="en-US" sz="800" dirty="0" smtClean="0"/>
              <a:t>('</a:t>
            </a:r>
            <a:r>
              <a:rPr lang="en-US" sz="800" dirty="0" err="1" smtClean="0"/>
              <a:t>display.max_columns</a:t>
            </a:r>
            <a:r>
              <a:rPr lang="en-US" sz="800" dirty="0" smtClean="0"/>
              <a:t>', None) </a:t>
            </a:r>
          </a:p>
          <a:p>
            <a:r>
              <a:rPr lang="en-US" sz="800" dirty="0" err="1" smtClean="0"/>
              <a:t>pd.set_option</a:t>
            </a:r>
            <a:r>
              <a:rPr lang="en-US" sz="800" dirty="0" smtClean="0"/>
              <a:t>('</a:t>
            </a:r>
            <a:r>
              <a:rPr lang="en-US" sz="800" dirty="0" err="1" smtClean="0"/>
              <a:t>display.max_rows</a:t>
            </a:r>
            <a:r>
              <a:rPr lang="en-US" sz="800" dirty="0" smtClean="0"/>
              <a:t>', None)  </a:t>
            </a:r>
          </a:p>
          <a:p>
            <a:endParaRPr lang="en-US" sz="800" dirty="0" smtClean="0"/>
          </a:p>
          <a:p>
            <a:r>
              <a:rPr lang="en-US" sz="800" b="1" i="1" dirty="0">
                <a:solidFill>
                  <a:schemeClr val="accent1">
                    <a:lumMod val="75000"/>
                  </a:schemeClr>
                </a:solidFill>
              </a:rPr>
              <a:t># Display all rows (for small datasets)#query single row, validate data in CSVs</a:t>
            </a:r>
          </a:p>
          <a:p>
            <a:r>
              <a:rPr lang="en-US" sz="800" dirty="0" smtClean="0"/>
              <a:t>#search for 73d11f2f-56f9-437f-b720-bd5c2293c3a6 in </a:t>
            </a:r>
            <a:r>
              <a:rPr lang="en-US" sz="800" dirty="0" err="1" smtClean="0"/>
              <a:t>userID</a:t>
            </a:r>
            <a:r>
              <a:rPr lang="en-US" sz="800" dirty="0" smtClean="0"/>
              <a:t> for the two joined tables.</a:t>
            </a:r>
          </a:p>
          <a:p>
            <a:endParaRPr lang="en-US" sz="800" dirty="0" smtClean="0"/>
          </a:p>
          <a:p>
            <a:r>
              <a:rPr lang="en-US" sz="800" dirty="0" err="1" smtClean="0"/>
              <a:t>unified_df</a:t>
            </a:r>
            <a:r>
              <a:rPr lang="en-US" sz="800" dirty="0" smtClean="0"/>
              <a:t>[</a:t>
            </a:r>
            <a:r>
              <a:rPr lang="en-US" sz="800" dirty="0" err="1" smtClean="0"/>
              <a:t>unified_df</a:t>
            </a:r>
            <a:r>
              <a:rPr lang="en-US" sz="800" dirty="0" smtClean="0"/>
              <a:t>['</a:t>
            </a:r>
            <a:r>
              <a:rPr lang="en-US" sz="800" dirty="0" err="1" smtClean="0"/>
              <a:t>user_id</a:t>
            </a:r>
            <a:r>
              <a:rPr lang="en-US" sz="800" dirty="0" smtClean="0"/>
              <a:t>'] == '73d11f2f-56f9-437f-b720-bd5c2293c3a6']</a:t>
            </a:r>
          </a:p>
          <a:p>
            <a:r>
              <a:rPr lang="en-US" sz="800" b="1" i="1" dirty="0">
                <a:solidFill>
                  <a:schemeClr val="accent1">
                    <a:lumMod val="75000"/>
                  </a:schemeClr>
                </a:solidFill>
              </a:rPr>
              <a:t># result – does not exist in recommendation data, nan is correct.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 y="960834"/>
            <a:ext cx="4381500" cy="3690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 y="4792980"/>
            <a:ext cx="4381500" cy="1826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4194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668"/>
            <a:ext cx="8229600" cy="577932"/>
          </a:xfrm>
        </p:spPr>
        <p:txBody>
          <a:bodyPr>
            <a:noAutofit/>
          </a:bodyPr>
          <a:lstStyle/>
          <a:p>
            <a:r>
              <a:rPr lang="en-US" sz="4000" b="1" dirty="0" err="1" smtClean="0"/>
              <a:t>Continuted</a:t>
            </a:r>
            <a:r>
              <a:rPr lang="en-US" sz="4000" b="1" dirty="0" smtClean="0"/>
              <a:t>…</a:t>
            </a:r>
            <a:endParaRPr lang="en-US" sz="4000" b="1" dirty="0"/>
          </a:p>
        </p:txBody>
      </p:sp>
      <p:sp>
        <p:nvSpPr>
          <p:cNvPr id="7" name="Rectangle 6"/>
          <p:cNvSpPr/>
          <p:nvPr/>
        </p:nvSpPr>
        <p:spPr>
          <a:xfrm>
            <a:off x="7010400" y="529947"/>
            <a:ext cx="2133600" cy="430887"/>
          </a:xfrm>
          <a:prstGeom prst="rect">
            <a:avLst/>
          </a:prstGeom>
        </p:spPr>
        <p:txBody>
          <a:bodyPr wrap="square">
            <a:spAutoFit/>
          </a:bodyPr>
          <a:lstStyle/>
          <a:p>
            <a:r>
              <a:rPr lang="en-US" sz="1100" b="1" i="1" dirty="0" smtClean="0">
                <a:solidFill>
                  <a:schemeClr val="bg1">
                    <a:lumMod val="50000"/>
                  </a:schemeClr>
                </a:solidFill>
              </a:rPr>
              <a:t>Note* Pasting code to ensure it is visible during presentation</a:t>
            </a:r>
            <a:endParaRPr lang="en-US" sz="1100" i="1" dirty="0">
              <a:solidFill>
                <a:schemeClr val="bg1">
                  <a:lumMod val="50000"/>
                </a:schemeClr>
              </a:solidFill>
            </a:endParaRPr>
          </a:p>
        </p:txBody>
      </p:sp>
      <p:sp>
        <p:nvSpPr>
          <p:cNvPr id="12" name="Rectangle 11"/>
          <p:cNvSpPr/>
          <p:nvPr/>
        </p:nvSpPr>
        <p:spPr>
          <a:xfrm>
            <a:off x="4419600" y="960834"/>
            <a:ext cx="4724400" cy="2215991"/>
          </a:xfrm>
          <a:prstGeom prst="rect">
            <a:avLst/>
          </a:prstGeom>
        </p:spPr>
        <p:txBody>
          <a:bodyPr wrap="square">
            <a:spAutoFit/>
          </a:bodyPr>
          <a:lstStyle/>
          <a:p>
            <a:pPr>
              <a:spcBef>
                <a:spcPct val="20000"/>
              </a:spcBef>
            </a:pPr>
            <a:r>
              <a:rPr lang="en-US" b="1" dirty="0"/>
              <a:t>Step 5 – Data quality checks</a:t>
            </a:r>
          </a:p>
          <a:p>
            <a:endParaRPr lang="en-US" sz="800" dirty="0"/>
          </a:p>
          <a:p>
            <a:r>
              <a:rPr lang="en-US" sz="800" b="1" i="1" dirty="0" smtClean="0">
                <a:solidFill>
                  <a:schemeClr val="accent1">
                    <a:lumMod val="75000"/>
                  </a:schemeClr>
                </a:solidFill>
              </a:rPr>
              <a:t> # take a sample ID from moderator performance moderator ID and look if it exists in the other two tables to determine join</a:t>
            </a:r>
          </a:p>
          <a:p>
            <a:endParaRPr lang="en-US" sz="800" b="1" i="1" dirty="0" smtClean="0">
              <a:solidFill>
                <a:schemeClr val="accent1">
                  <a:lumMod val="75000"/>
                </a:schemeClr>
              </a:solidFill>
            </a:endParaRPr>
          </a:p>
          <a:p>
            <a:r>
              <a:rPr lang="en-US" sz="800" dirty="0" err="1"/>
              <a:t>unified_df</a:t>
            </a:r>
            <a:r>
              <a:rPr lang="en-US" sz="800" dirty="0"/>
              <a:t>[</a:t>
            </a:r>
            <a:r>
              <a:rPr lang="en-US" sz="800" dirty="0" err="1"/>
              <a:t>unified_df</a:t>
            </a:r>
            <a:r>
              <a:rPr lang="en-US" sz="800" dirty="0"/>
              <a:t>['</a:t>
            </a:r>
            <a:r>
              <a:rPr lang="en-US" sz="800" dirty="0" err="1"/>
              <a:t>user_id</a:t>
            </a:r>
            <a:r>
              <a:rPr lang="en-US" sz="800" dirty="0"/>
              <a:t>'] == '06069322-b9af-488c-8ee5-451195abfab3']</a:t>
            </a:r>
          </a:p>
          <a:p>
            <a:r>
              <a:rPr lang="en-US" sz="800" dirty="0" err="1"/>
              <a:t>unified_df</a:t>
            </a:r>
            <a:r>
              <a:rPr lang="en-US" sz="800" dirty="0"/>
              <a:t>[</a:t>
            </a:r>
            <a:r>
              <a:rPr lang="en-US" sz="800" dirty="0" err="1"/>
              <a:t>unified_df</a:t>
            </a:r>
            <a:r>
              <a:rPr lang="en-US" sz="800" dirty="0"/>
              <a:t>['</a:t>
            </a:r>
            <a:r>
              <a:rPr lang="en-US" sz="800" dirty="0" err="1"/>
              <a:t>user_id</a:t>
            </a:r>
            <a:r>
              <a:rPr lang="en-US" sz="800" dirty="0"/>
              <a:t>'] == 'df47acaf-2bf3-4bdf-b50f-ba99b8d2fa89']  </a:t>
            </a:r>
          </a:p>
          <a:p>
            <a:r>
              <a:rPr lang="en-US" sz="800" dirty="0"/>
              <a:t># moderator ID does not match in USER ID</a:t>
            </a:r>
          </a:p>
          <a:p>
            <a:r>
              <a:rPr lang="en-US" sz="800" dirty="0" err="1"/>
              <a:t>unified_df</a:t>
            </a:r>
            <a:r>
              <a:rPr lang="en-US" sz="800" dirty="0"/>
              <a:t>[</a:t>
            </a:r>
            <a:r>
              <a:rPr lang="en-US" sz="800" dirty="0" err="1"/>
              <a:t>unified_df</a:t>
            </a:r>
            <a:r>
              <a:rPr lang="en-US" sz="800" dirty="0"/>
              <a:t>['</a:t>
            </a:r>
            <a:r>
              <a:rPr lang="en-US" sz="800" dirty="0" err="1"/>
              <a:t>session_id</a:t>
            </a:r>
            <a:r>
              <a:rPr lang="en-US" sz="800" dirty="0"/>
              <a:t>'] == '06069322-b9af-488c-8ee5-451195abfab3']</a:t>
            </a:r>
          </a:p>
          <a:p>
            <a:r>
              <a:rPr lang="en-US" sz="800" dirty="0" err="1"/>
              <a:t>unified_df</a:t>
            </a:r>
            <a:r>
              <a:rPr lang="en-US" sz="800" dirty="0"/>
              <a:t>[</a:t>
            </a:r>
            <a:r>
              <a:rPr lang="en-US" sz="800" dirty="0" err="1"/>
              <a:t>unified_df</a:t>
            </a:r>
            <a:r>
              <a:rPr lang="en-US" sz="800" dirty="0"/>
              <a:t>['</a:t>
            </a:r>
            <a:r>
              <a:rPr lang="en-US" sz="800" dirty="0" err="1"/>
              <a:t>session_id</a:t>
            </a:r>
            <a:r>
              <a:rPr lang="en-US" sz="800" dirty="0"/>
              <a:t>'] == 'df47acaf-2bf3-4bdf-b50f-ba99b8d2fa89']  # moderator ID does not match in </a:t>
            </a:r>
            <a:r>
              <a:rPr lang="en-US" sz="800" dirty="0" err="1"/>
              <a:t>session_id</a:t>
            </a:r>
            <a:r>
              <a:rPr lang="en-US" sz="800" dirty="0"/>
              <a:t> either</a:t>
            </a:r>
          </a:p>
          <a:p>
            <a:endParaRPr lang="en-US" sz="800" b="1" i="1" dirty="0" smtClean="0">
              <a:solidFill>
                <a:schemeClr val="accent1">
                  <a:lumMod val="75000"/>
                </a:schemeClr>
              </a:solidFill>
            </a:endParaRPr>
          </a:p>
          <a:p>
            <a:r>
              <a:rPr lang="en-US" sz="800" b="1" i="1" dirty="0" smtClean="0">
                <a:solidFill>
                  <a:schemeClr val="accent1">
                    <a:lumMod val="75000"/>
                  </a:schemeClr>
                </a:solidFill>
              </a:rPr>
              <a:t>#100 total moderators</a:t>
            </a:r>
          </a:p>
          <a:p>
            <a:r>
              <a:rPr lang="en-US" sz="800" b="1" i="1" dirty="0" smtClean="0">
                <a:solidFill>
                  <a:schemeClr val="accent1">
                    <a:lumMod val="75000"/>
                  </a:schemeClr>
                </a:solidFill>
              </a:rPr>
              <a:t>#sanity check</a:t>
            </a:r>
          </a:p>
          <a:p>
            <a:r>
              <a:rPr lang="en-US" sz="800" dirty="0" err="1"/>
              <a:t>moderator_performance_df</a:t>
            </a:r>
            <a:r>
              <a:rPr lang="en-US" sz="800" dirty="0"/>
              <a:t>[</a:t>
            </a:r>
            <a:r>
              <a:rPr lang="en-US" sz="800" dirty="0" err="1"/>
              <a:t>moderator_performance_df</a:t>
            </a:r>
            <a:r>
              <a:rPr lang="en-US" sz="800" dirty="0"/>
              <a:t>['</a:t>
            </a:r>
            <a:r>
              <a:rPr lang="en-US" sz="800" dirty="0" err="1"/>
              <a:t>moderator_id</a:t>
            </a:r>
            <a:r>
              <a:rPr lang="en-US" sz="800" dirty="0"/>
              <a:t>'] == 'df47acaf-2bf3-4bdf-b50f-ba99b8d2fa89'] </a:t>
            </a: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106714"/>
            <a:ext cx="4105275" cy="1916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8785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668"/>
            <a:ext cx="8229600" cy="577932"/>
          </a:xfrm>
        </p:spPr>
        <p:txBody>
          <a:bodyPr>
            <a:noAutofit/>
          </a:bodyPr>
          <a:lstStyle/>
          <a:p>
            <a:r>
              <a:rPr lang="en-US" sz="4000" b="1" dirty="0" smtClean="0"/>
              <a:t>KPIs</a:t>
            </a:r>
            <a:endParaRPr lang="en-US" sz="4000" b="1" dirty="0"/>
          </a:p>
        </p:txBody>
      </p:sp>
      <p:sp>
        <p:nvSpPr>
          <p:cNvPr id="13" name="TextBox 12"/>
          <p:cNvSpPr txBox="1"/>
          <p:nvPr/>
        </p:nvSpPr>
        <p:spPr>
          <a:xfrm>
            <a:off x="76201" y="3810000"/>
            <a:ext cx="8991600" cy="1477328"/>
          </a:xfrm>
          <a:prstGeom prst="rect">
            <a:avLst/>
          </a:prstGeom>
          <a:noFill/>
        </p:spPr>
        <p:txBody>
          <a:bodyPr wrap="square" rtlCol="0">
            <a:spAutoFit/>
          </a:bodyPr>
          <a:lstStyle/>
          <a:p>
            <a:r>
              <a:rPr lang="en-US" dirty="0" smtClean="0"/>
              <a:t>These KPIs can be used to determine the norms of user engagement(messages, clicks), moderator efficiency(speed, accuracy) and user satisfaction(feedback score). If the data is loaded frequently, averages will change, it would be wise to store historical data to compare rolling averages </a:t>
            </a:r>
            <a:r>
              <a:rPr lang="en-US" dirty="0" err="1" smtClean="0"/>
              <a:t>QoQ</a:t>
            </a:r>
            <a:r>
              <a:rPr lang="en-US" dirty="0" smtClean="0"/>
              <a:t> or </a:t>
            </a:r>
            <a:r>
              <a:rPr lang="en-US" dirty="0" err="1" smtClean="0"/>
              <a:t>MoM</a:t>
            </a:r>
            <a:r>
              <a:rPr lang="en-US" dirty="0" smtClean="0"/>
              <a:t> for board meetings.</a:t>
            </a:r>
          </a:p>
          <a:p>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2510736393"/>
              </p:ext>
            </p:extLst>
          </p:nvPr>
        </p:nvGraphicFramePr>
        <p:xfrm>
          <a:off x="228600" y="914400"/>
          <a:ext cx="4724400" cy="2066925"/>
        </p:xfrm>
        <a:graphic>
          <a:graphicData uri="http://schemas.openxmlformats.org/drawingml/2006/table">
            <a:tbl>
              <a:tblPr>
                <a:tableStyleId>{5C22544A-7EE6-4342-B048-85BDC9FD1C3A}</a:tableStyleId>
              </a:tblPr>
              <a:tblGrid>
                <a:gridCol w="3619500"/>
                <a:gridCol w="1104900"/>
              </a:tblGrid>
              <a:tr h="295275">
                <a:tc>
                  <a:txBody>
                    <a:bodyPr/>
                    <a:lstStyle/>
                    <a:p>
                      <a:pPr algn="ctr" rtl="0" fontAlgn="ctr"/>
                      <a:r>
                        <a:rPr lang="en-US" sz="1800" u="none" strike="noStrike" dirty="0" err="1">
                          <a:effectLst/>
                        </a:rPr>
                        <a:t>Avg</a:t>
                      </a:r>
                      <a:r>
                        <a:rPr lang="en-US" sz="1800" u="none" strike="noStrike" dirty="0">
                          <a:effectLst/>
                        </a:rPr>
                        <a:t> Session Length</a:t>
                      </a:r>
                      <a:endParaRPr lang="en-US" sz="18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200" u="none" strike="noStrike">
                          <a:effectLst/>
                        </a:rPr>
                        <a:t>64.601</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5275">
                <a:tc>
                  <a:txBody>
                    <a:bodyPr/>
                    <a:lstStyle/>
                    <a:p>
                      <a:pPr algn="ctr" rtl="0" fontAlgn="ctr"/>
                      <a:r>
                        <a:rPr lang="fr-FR" sz="1800" u="none" strike="noStrike">
                          <a:effectLst/>
                        </a:rPr>
                        <a:t>Avg Messages Sent per Session</a:t>
                      </a:r>
                      <a:endParaRPr lang="fr-FR" sz="18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200" u="none" strike="noStrike">
                          <a:effectLst/>
                        </a:rPr>
                        <a:t>28.49</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5275">
                <a:tc>
                  <a:txBody>
                    <a:bodyPr/>
                    <a:lstStyle/>
                    <a:p>
                      <a:pPr algn="ctr" rtl="0" fontAlgn="ctr"/>
                      <a:r>
                        <a:rPr lang="en-US" sz="1800" u="none" strike="noStrike" dirty="0" err="1">
                          <a:effectLst/>
                        </a:rPr>
                        <a:t>Avg</a:t>
                      </a:r>
                      <a:r>
                        <a:rPr lang="en-US" sz="1800" u="none" strike="noStrike" dirty="0">
                          <a:effectLst/>
                        </a:rPr>
                        <a:t> Feedback Rating</a:t>
                      </a:r>
                      <a:endParaRPr lang="en-US" sz="18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200" u="none" strike="noStrike">
                          <a:effectLst/>
                        </a:rPr>
                        <a:t>3.404</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5275">
                <a:tc>
                  <a:txBody>
                    <a:bodyPr/>
                    <a:lstStyle/>
                    <a:p>
                      <a:pPr algn="ctr" rtl="0" fontAlgn="ctr"/>
                      <a:r>
                        <a:rPr lang="en-US" sz="1800" u="none" strike="noStrike">
                          <a:effectLst/>
                        </a:rPr>
                        <a:t>Avg Resources Clicked per Session</a:t>
                      </a:r>
                      <a:endParaRPr lang="en-US" sz="18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200" u="none" strike="noStrike" dirty="0">
                          <a:effectLst/>
                        </a:rPr>
                        <a:t>2.101</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5275">
                <a:tc>
                  <a:txBody>
                    <a:bodyPr/>
                    <a:lstStyle/>
                    <a:p>
                      <a:pPr algn="ctr" rtl="0" fontAlgn="ctr"/>
                      <a:r>
                        <a:rPr lang="en-US" sz="1800" u="none" strike="noStrike">
                          <a:effectLst/>
                        </a:rPr>
                        <a:t>Avg Reviews Handled per Moderator</a:t>
                      </a:r>
                      <a:endParaRPr lang="en-US" sz="18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200" u="none" strike="noStrike">
                          <a:effectLst/>
                        </a:rPr>
                        <a:t>245.44</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5275">
                <a:tc>
                  <a:txBody>
                    <a:bodyPr/>
                    <a:lstStyle/>
                    <a:p>
                      <a:pPr algn="ctr" rtl="0" fontAlgn="ctr"/>
                      <a:r>
                        <a:rPr lang="en-US" sz="1800" u="none" strike="noStrike">
                          <a:effectLst/>
                        </a:rPr>
                        <a:t>Avg Response Time of Moderators</a:t>
                      </a:r>
                      <a:endParaRPr lang="en-US" sz="18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200" u="none" strike="noStrike">
                          <a:effectLst/>
                        </a:rPr>
                        <a:t>11.3643</a:t>
                      </a:r>
                      <a:endParaRPr lang="en-US" sz="12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5275">
                <a:tc>
                  <a:txBody>
                    <a:bodyPr/>
                    <a:lstStyle/>
                    <a:p>
                      <a:pPr algn="ctr" rtl="0" fontAlgn="ctr"/>
                      <a:r>
                        <a:rPr lang="en-US" sz="1800" u="none" strike="noStrike">
                          <a:effectLst/>
                        </a:rPr>
                        <a:t>Avg Accuracy Rate of Moderators</a:t>
                      </a:r>
                      <a:endParaRPr lang="en-US" sz="18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200" u="none" strike="noStrike" dirty="0">
                          <a:effectLst/>
                        </a:rPr>
                        <a:t>3.1</a:t>
                      </a:r>
                      <a:endParaRPr lang="en-US" sz="12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11898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668"/>
            <a:ext cx="8229600" cy="577932"/>
          </a:xfrm>
        </p:spPr>
        <p:txBody>
          <a:bodyPr>
            <a:noAutofit/>
          </a:bodyPr>
          <a:lstStyle/>
          <a:p>
            <a:r>
              <a:rPr lang="en-US" sz="4000" b="1" dirty="0" smtClean="0"/>
              <a:t>Moderator Efficiency</a:t>
            </a:r>
            <a:endParaRPr lang="en-US" sz="4000" b="1" dirty="0"/>
          </a:p>
        </p:txBody>
      </p:sp>
      <p:sp>
        <p:nvSpPr>
          <p:cNvPr id="13" name="TextBox 12"/>
          <p:cNvSpPr txBox="1"/>
          <p:nvPr/>
        </p:nvSpPr>
        <p:spPr>
          <a:xfrm>
            <a:off x="-12700" y="5444218"/>
            <a:ext cx="8991600" cy="1200329"/>
          </a:xfrm>
          <a:prstGeom prst="rect">
            <a:avLst/>
          </a:prstGeom>
          <a:noFill/>
        </p:spPr>
        <p:txBody>
          <a:bodyPr wrap="square" rtlCol="0">
            <a:spAutoFit/>
          </a:bodyPr>
          <a:lstStyle/>
          <a:p>
            <a:r>
              <a:rPr lang="en-US" dirty="0"/>
              <a:t>Accuracy usually decreases when actions are performed in </a:t>
            </a:r>
            <a:r>
              <a:rPr lang="en-US" dirty="0" smtClean="0"/>
              <a:t>haste. </a:t>
            </a:r>
            <a:r>
              <a:rPr lang="en-US" dirty="0"/>
              <a:t>M</a:t>
            </a:r>
            <a:r>
              <a:rPr lang="en-US" dirty="0" smtClean="0"/>
              <a:t>oderators which had faster response times slightly resulted in lower accuracy. The correlation value of </a:t>
            </a:r>
            <a:r>
              <a:rPr lang="en-US" b="1" dirty="0" smtClean="0"/>
              <a:t>-0.0007</a:t>
            </a:r>
            <a:r>
              <a:rPr lang="en-US" dirty="0" smtClean="0"/>
              <a:t> is not that strong, meaning we can set more achievable goals for the lower performing moderators, or hire talent that can be assessed against our top performers.</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613909"/>
            <a:ext cx="6153150" cy="4834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5053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668"/>
            <a:ext cx="8229600" cy="577932"/>
          </a:xfrm>
        </p:spPr>
        <p:txBody>
          <a:bodyPr>
            <a:noAutofit/>
          </a:bodyPr>
          <a:lstStyle/>
          <a:p>
            <a:r>
              <a:rPr lang="en-US" sz="4000" b="1" dirty="0" smtClean="0"/>
              <a:t>Moderator Efficiency Code</a:t>
            </a:r>
            <a:endParaRPr lang="en-US" sz="4000"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765586"/>
            <a:ext cx="7448074"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400" y="769172"/>
            <a:ext cx="4095274" cy="2019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8070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668"/>
            <a:ext cx="8229600" cy="577932"/>
          </a:xfrm>
        </p:spPr>
        <p:txBody>
          <a:bodyPr>
            <a:noAutofit/>
          </a:bodyPr>
          <a:lstStyle/>
          <a:p>
            <a:r>
              <a:rPr lang="en-US" sz="4000" b="1" dirty="0" smtClean="0"/>
              <a:t>Workforce Optimization</a:t>
            </a:r>
            <a:endParaRPr lang="en-US" sz="4000" b="1" dirty="0"/>
          </a:p>
        </p:txBody>
      </p:sp>
      <p:sp>
        <p:nvSpPr>
          <p:cNvPr id="13" name="TextBox 12"/>
          <p:cNvSpPr txBox="1"/>
          <p:nvPr/>
        </p:nvSpPr>
        <p:spPr>
          <a:xfrm>
            <a:off x="-12700" y="5444218"/>
            <a:ext cx="8991600" cy="923330"/>
          </a:xfrm>
          <a:prstGeom prst="rect">
            <a:avLst/>
          </a:prstGeom>
          <a:noFill/>
        </p:spPr>
        <p:txBody>
          <a:bodyPr wrap="square" rtlCol="0">
            <a:spAutoFit/>
          </a:bodyPr>
          <a:lstStyle/>
          <a:p>
            <a:r>
              <a:rPr lang="en-US" dirty="0" smtClean="0"/>
              <a:t>We can use this heat map to figure out how to optimize our workforce, and when additional staff may be needed for busier days. We can also scale our technical environment based on expected traffic.</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609600"/>
            <a:ext cx="8978900" cy="4810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7763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276"/>
            <a:ext cx="9067799" cy="556323"/>
          </a:xfrm>
        </p:spPr>
        <p:txBody>
          <a:bodyPr>
            <a:noAutofit/>
          </a:bodyPr>
          <a:lstStyle/>
          <a:p>
            <a:r>
              <a:rPr lang="en-US" sz="3600" b="1" dirty="0" smtClean="0"/>
              <a:t>Workforce Optimization</a:t>
            </a:r>
            <a:endParaRPr lang="en-US" sz="3600" b="1" dirty="0"/>
          </a:p>
        </p:txBody>
      </p:sp>
      <p:sp>
        <p:nvSpPr>
          <p:cNvPr id="13" name="TextBox 12"/>
          <p:cNvSpPr txBox="1"/>
          <p:nvPr/>
        </p:nvSpPr>
        <p:spPr>
          <a:xfrm>
            <a:off x="5334000" y="904661"/>
            <a:ext cx="3538249" cy="1200329"/>
          </a:xfrm>
          <a:prstGeom prst="rect">
            <a:avLst/>
          </a:prstGeom>
          <a:noFill/>
        </p:spPr>
        <p:txBody>
          <a:bodyPr wrap="square" rtlCol="0">
            <a:spAutoFit/>
          </a:bodyPr>
          <a:lstStyle/>
          <a:p>
            <a:r>
              <a:rPr lang="en-US" dirty="0" smtClean="0"/>
              <a:t>We can use this heat map to figure out how to optimize our workforce, and when additional staff may be needed for busier days.</a:t>
            </a:r>
            <a:endParaRPr lang="en-US" dirty="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599" y="727502"/>
            <a:ext cx="4996151" cy="2676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1"/>
          <p:cNvSpPr>
            <a:spLocks noChangeArrowheads="1"/>
          </p:cNvSpPr>
          <p:nvPr/>
        </p:nvSpPr>
        <p:spPr bwMode="auto">
          <a:xfrm>
            <a:off x="76200" y="3642716"/>
            <a:ext cx="8991600"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strike="noStrike" cap="none" normalizeH="0" baseline="0" dirty="0" smtClean="0">
                <a:ln>
                  <a:noFill/>
                </a:ln>
                <a:solidFill>
                  <a:schemeClr val="tx1"/>
                </a:solidFill>
                <a:effectLst/>
                <a:latin typeface="Arial" pitchFamily="34" charset="0"/>
                <a:cs typeface="Arial" pitchFamily="34" charset="0"/>
              </a:rPr>
              <a:t>The highest traffic (14) occurs on Sunday at 3 AM.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strike="noStrike" cap="none" normalizeH="0" baseline="0" dirty="0" smtClean="0">
                <a:ln>
                  <a:noFill/>
                </a:ln>
                <a:solidFill>
                  <a:schemeClr val="tx1"/>
                </a:solidFill>
                <a:effectLst/>
                <a:latin typeface="Arial" pitchFamily="34" charset="0"/>
                <a:cs typeface="Arial" pitchFamily="34" charset="0"/>
              </a:rPr>
              <a:t>Other high-activity periods include Monday at 7 AM (13) and Sunday at 9 AM (12).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strike="noStrike" cap="none" normalizeH="0" baseline="0" dirty="0" smtClean="0">
                <a:ln>
                  <a:noFill/>
                </a:ln>
                <a:solidFill>
                  <a:schemeClr val="tx1"/>
                </a:solidFill>
                <a:effectLst/>
                <a:latin typeface="Arial" pitchFamily="34" charset="0"/>
                <a:cs typeface="Arial" pitchFamily="34" charset="0"/>
              </a:rPr>
              <a:t>There are moderate activity spikes across different times but particularly in the early morning and late evening.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strike="noStrike" cap="none" normalizeH="0" baseline="0" dirty="0" smtClean="0">
                <a:ln>
                  <a:noFill/>
                </a:ln>
                <a:solidFill>
                  <a:schemeClr val="tx1"/>
                </a:solidFill>
                <a:effectLst/>
                <a:latin typeface="Arial" pitchFamily="34" charset="0"/>
                <a:cs typeface="Arial" pitchFamily="34" charset="0"/>
              </a:rPr>
              <a:t>There are several low-activity hours scattered throughout, particularly weekday afternoons and late nights.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strike="noStrike" cap="none" normalizeH="0" baseline="0" dirty="0" smtClean="0">
                <a:ln>
                  <a:noFill/>
                </a:ln>
                <a:solidFill>
                  <a:schemeClr val="tx1"/>
                </a:solidFill>
                <a:effectLst/>
                <a:latin typeface="Arial" pitchFamily="34" charset="0"/>
                <a:cs typeface="Arial" pitchFamily="34" charset="0"/>
              </a:rPr>
              <a:t>The lowest recorded values appear in the early morning hours on weekdays.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strike="noStrike" cap="none" normalizeH="0" baseline="0" dirty="0" smtClean="0">
                <a:ln>
                  <a:noFill/>
                </a:ln>
                <a:solidFill>
                  <a:schemeClr val="tx1"/>
                </a:solidFill>
                <a:effectLst/>
                <a:latin typeface="Arial" pitchFamily="34" charset="0"/>
                <a:cs typeface="Arial" pitchFamily="34" charset="0"/>
              </a:rPr>
              <a:t>Day-wise Traffic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strike="noStrike" cap="none" normalizeH="0" baseline="0" dirty="0" smtClean="0">
                <a:ln>
                  <a:noFill/>
                </a:ln>
                <a:solidFill>
                  <a:schemeClr val="tx1"/>
                </a:solidFill>
                <a:effectLst/>
                <a:latin typeface="Arial" pitchFamily="34" charset="0"/>
                <a:cs typeface="Arial" pitchFamily="34" charset="0"/>
              </a:rPr>
              <a:t>Sunday and Monday show higher variability with both peak and low values.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strike="noStrike" cap="none" normalizeH="0" baseline="0" dirty="0" smtClean="0">
                <a:ln>
                  <a:noFill/>
                </a:ln>
                <a:solidFill>
                  <a:schemeClr val="tx1"/>
                </a:solidFill>
                <a:effectLst/>
                <a:latin typeface="Arial" pitchFamily="34" charset="0"/>
                <a:cs typeface="Arial" pitchFamily="34" charset="0"/>
              </a:rPr>
              <a:t>Tuesday and Wednesday exhibit more uniform, lower traffic.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strike="noStrike" cap="none" normalizeH="0" baseline="0" dirty="0" smtClean="0">
                <a:ln>
                  <a:noFill/>
                </a:ln>
                <a:solidFill>
                  <a:schemeClr val="tx1"/>
                </a:solidFill>
                <a:effectLst/>
                <a:latin typeface="Arial" pitchFamily="34" charset="0"/>
                <a:cs typeface="Arial" pitchFamily="34" charset="0"/>
              </a:rPr>
              <a:t>Friday and Saturday have relatively moderate and stable activity levels.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27437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276"/>
            <a:ext cx="9067799" cy="556323"/>
          </a:xfrm>
        </p:spPr>
        <p:txBody>
          <a:bodyPr>
            <a:noAutofit/>
          </a:bodyPr>
          <a:lstStyle/>
          <a:p>
            <a:r>
              <a:rPr lang="en-US" sz="3600" b="1" dirty="0" smtClean="0"/>
              <a:t>Continued with Recommendations</a:t>
            </a:r>
            <a:endParaRPr lang="en-US" sz="3600" b="1" dirty="0"/>
          </a:p>
        </p:txBody>
      </p:sp>
      <p:sp>
        <p:nvSpPr>
          <p:cNvPr id="13" name="TextBox 12"/>
          <p:cNvSpPr txBox="1"/>
          <p:nvPr/>
        </p:nvSpPr>
        <p:spPr>
          <a:xfrm>
            <a:off x="5334000" y="904661"/>
            <a:ext cx="3538249" cy="1200329"/>
          </a:xfrm>
          <a:prstGeom prst="rect">
            <a:avLst/>
          </a:prstGeom>
          <a:noFill/>
        </p:spPr>
        <p:txBody>
          <a:bodyPr wrap="square" rtlCol="0">
            <a:spAutoFit/>
          </a:bodyPr>
          <a:lstStyle/>
          <a:p>
            <a:r>
              <a:rPr lang="en-US" dirty="0" smtClean="0"/>
              <a:t>We can use this heat map to figure out how to optimize our workforce, and when additional staff may be needed for busier days.</a:t>
            </a:r>
            <a:endParaRPr lang="en-US" dirty="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599" y="727502"/>
            <a:ext cx="4996151" cy="2676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03198" y="3403992"/>
            <a:ext cx="8788401" cy="3046988"/>
          </a:xfrm>
          <a:prstGeom prst="rect">
            <a:avLst/>
          </a:prstGeom>
        </p:spPr>
        <p:txBody>
          <a:bodyPr wrap="square">
            <a:spAutoFit/>
          </a:bodyPr>
          <a:lstStyle/>
          <a:p>
            <a:r>
              <a:rPr lang="en-US" sz="1600" dirty="0" smtClean="0"/>
              <a:t>Optimize Staffing and Resources Based on Activity Levels:</a:t>
            </a:r>
          </a:p>
          <a:p>
            <a:pPr lvl="1"/>
            <a:r>
              <a:rPr lang="en-US" sz="1600" dirty="0" smtClean="0"/>
              <a:t>Ensure higher availability of support/resources on Sunday early mornings and Monday mornings to manage peak loads.</a:t>
            </a:r>
          </a:p>
          <a:p>
            <a:pPr lvl="1"/>
            <a:r>
              <a:rPr lang="en-US" sz="1600" dirty="0" smtClean="0"/>
              <a:t>Reduce staffing/resource allocation during low-traffic periods to improve cost efficiency.</a:t>
            </a:r>
          </a:p>
          <a:p>
            <a:r>
              <a:rPr lang="en-US" sz="1600" dirty="0" smtClean="0"/>
              <a:t>Targeted Engagement and Campaigns:</a:t>
            </a:r>
          </a:p>
          <a:p>
            <a:pPr lvl="1"/>
            <a:r>
              <a:rPr lang="en-US" sz="1600" dirty="0" smtClean="0"/>
              <a:t>Consider special promotions or content releases on Sunday and Monday mornings to leverage high traffic.</a:t>
            </a:r>
          </a:p>
          <a:p>
            <a:pPr lvl="1"/>
            <a:r>
              <a:rPr lang="en-US" sz="1600" dirty="0" smtClean="0"/>
              <a:t>Run engagement campaigns or incentives on Tuesday and Wednesday to improve activity on those lower-traffic days.</a:t>
            </a:r>
          </a:p>
          <a:p>
            <a:r>
              <a:rPr lang="en-US" sz="1600" dirty="0" smtClean="0"/>
              <a:t>Infrastructure and System Scaling:</a:t>
            </a:r>
          </a:p>
          <a:p>
            <a:pPr lvl="1"/>
            <a:r>
              <a:rPr lang="en-US" sz="1600" dirty="0" smtClean="0"/>
              <a:t>Optimize server capacity or cloud resources to handle peak load times efficiently.</a:t>
            </a:r>
          </a:p>
          <a:p>
            <a:pPr lvl="1"/>
            <a:r>
              <a:rPr lang="en-US" sz="1600" dirty="0" smtClean="0"/>
              <a:t>Reduce operational costs by scaling down resources during low-traffic periods.</a:t>
            </a:r>
          </a:p>
        </p:txBody>
      </p:sp>
    </p:spTree>
    <p:extLst>
      <p:ext uri="{BB962C8B-B14F-4D97-AF65-F5344CB8AC3E}">
        <p14:creationId xmlns:p14="http://schemas.microsoft.com/office/powerpoint/2010/main" val="156318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54" y="838200"/>
            <a:ext cx="5409614"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53276"/>
            <a:ext cx="9067799" cy="556323"/>
          </a:xfrm>
        </p:spPr>
        <p:txBody>
          <a:bodyPr>
            <a:noAutofit/>
          </a:bodyPr>
          <a:lstStyle/>
          <a:p>
            <a:r>
              <a:rPr lang="en-US" sz="3600" b="1" dirty="0" err="1" smtClean="0"/>
              <a:t>Heatmap</a:t>
            </a:r>
            <a:r>
              <a:rPr lang="en-US" sz="3600" b="1" dirty="0" smtClean="0"/>
              <a:t> Code</a:t>
            </a:r>
            <a:endParaRPr lang="en-US" sz="3600" b="1" dirty="0"/>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600" y="838200"/>
            <a:ext cx="4996151" cy="2676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8245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6131"/>
            <a:ext cx="5422900" cy="4659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31668"/>
            <a:ext cx="8229600" cy="577932"/>
          </a:xfrm>
        </p:spPr>
        <p:txBody>
          <a:bodyPr>
            <a:noAutofit/>
          </a:bodyPr>
          <a:lstStyle/>
          <a:p>
            <a:r>
              <a:rPr lang="en-US" sz="4000" b="1" dirty="0" smtClean="0"/>
              <a:t>Distribution Analysis</a:t>
            </a:r>
            <a:endParaRPr lang="en-US" sz="4000" b="1" dirty="0"/>
          </a:p>
        </p:txBody>
      </p:sp>
      <p:sp>
        <p:nvSpPr>
          <p:cNvPr id="13" name="TextBox 12"/>
          <p:cNvSpPr txBox="1"/>
          <p:nvPr/>
        </p:nvSpPr>
        <p:spPr>
          <a:xfrm>
            <a:off x="4267200" y="1108531"/>
            <a:ext cx="4495800" cy="5139869"/>
          </a:xfrm>
          <a:prstGeom prst="rect">
            <a:avLst/>
          </a:prstGeom>
          <a:noFill/>
        </p:spPr>
        <p:txBody>
          <a:bodyPr wrap="square" rtlCol="0">
            <a:spAutoFit/>
          </a:bodyPr>
          <a:lstStyle/>
          <a:p>
            <a:r>
              <a:rPr lang="en-US" b="1" dirty="0"/>
              <a:t>Positive </a:t>
            </a:r>
            <a:r>
              <a:rPr lang="en-US" b="1" dirty="0" smtClean="0"/>
              <a:t>reviews</a:t>
            </a:r>
            <a:r>
              <a:rPr lang="en-US" dirty="0" smtClean="0"/>
              <a:t>:</a:t>
            </a:r>
            <a:endParaRPr lang="en-US" dirty="0"/>
          </a:p>
          <a:p>
            <a:pPr lvl="1"/>
            <a:r>
              <a:rPr lang="en-US" sz="1600" dirty="0" smtClean="0"/>
              <a:t>Majority of the users are satisfied </a:t>
            </a:r>
            <a:r>
              <a:rPr lang="en-US" sz="1600" dirty="0"/>
              <a:t>with the platform, as evidenced by the high concentration of ratings between 3.0 and 5.0.</a:t>
            </a:r>
          </a:p>
          <a:p>
            <a:r>
              <a:rPr lang="en-US" b="1" dirty="0"/>
              <a:t>Engagement </a:t>
            </a:r>
            <a:r>
              <a:rPr lang="en-US" b="1" dirty="0" smtClean="0"/>
              <a:t>makes a difference</a:t>
            </a:r>
            <a:r>
              <a:rPr lang="en-US" dirty="0" smtClean="0"/>
              <a:t>:</a:t>
            </a:r>
            <a:endParaRPr lang="en-US" dirty="0"/>
          </a:p>
          <a:p>
            <a:pPr lvl="1"/>
            <a:r>
              <a:rPr lang="en-US" sz="1600" dirty="0"/>
              <a:t>Higher engagement correlates with higher satisfaction. Users who spend more time on the platform and interact more tend to rate it better.</a:t>
            </a:r>
          </a:p>
          <a:p>
            <a:r>
              <a:rPr lang="en-US" b="1" dirty="0"/>
              <a:t>Resource Utilization</a:t>
            </a:r>
            <a:r>
              <a:rPr lang="en-US" dirty="0"/>
              <a:t>:</a:t>
            </a:r>
          </a:p>
          <a:p>
            <a:pPr lvl="1"/>
            <a:r>
              <a:rPr lang="en-US" sz="1600" dirty="0"/>
              <a:t>Users typically interact with 2–4 resources per session. </a:t>
            </a:r>
            <a:r>
              <a:rPr lang="en-US" sz="1600" dirty="0" smtClean="0"/>
              <a:t>Greater than six is rare, </a:t>
            </a:r>
            <a:r>
              <a:rPr lang="en-US" sz="1600" dirty="0"/>
              <a:t>suggesting room for improvement in resource discovery.</a:t>
            </a:r>
          </a:p>
          <a:p>
            <a:r>
              <a:rPr lang="en-US" b="1" dirty="0"/>
              <a:t>Low Engagement Users</a:t>
            </a:r>
            <a:r>
              <a:rPr lang="en-US" dirty="0"/>
              <a:t>:</a:t>
            </a:r>
          </a:p>
          <a:p>
            <a:pPr lvl="1"/>
            <a:r>
              <a:rPr lang="en-US" sz="1600" dirty="0"/>
              <a:t>Users with low engagement (shorter sessions, fewer interactions) are less satisfied. </a:t>
            </a:r>
            <a:r>
              <a:rPr lang="en-US" sz="1600" dirty="0" smtClean="0"/>
              <a:t>Monitoring user’s low engagement and incentivizing them by personalized notifications or recommendations  could drive engagement higher.</a:t>
            </a:r>
            <a:endParaRPr lang="en-US" sz="1600" dirty="0"/>
          </a:p>
        </p:txBody>
      </p:sp>
    </p:spTree>
    <p:extLst>
      <p:ext uri="{BB962C8B-B14F-4D97-AF65-F5344CB8AC3E}">
        <p14:creationId xmlns:p14="http://schemas.microsoft.com/office/powerpoint/2010/main" val="4099518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fontScale="47500" lnSpcReduction="20000"/>
          </a:bodyPr>
          <a:lstStyle/>
          <a:p>
            <a:pPr marL="0" indent="0">
              <a:buNone/>
            </a:pPr>
            <a:r>
              <a:rPr lang="en-US" sz="4700" b="1" u="sng" dirty="0">
                <a:latin typeface="+mj-lt"/>
                <a:ea typeface="+mj-ea"/>
                <a:cs typeface="+mj-cs"/>
              </a:rPr>
              <a:t>Your</a:t>
            </a:r>
            <a:r>
              <a:rPr lang="en-US" sz="4700" u="sng" dirty="0" smtClean="0"/>
              <a:t> </a:t>
            </a:r>
            <a:r>
              <a:rPr lang="en-US" sz="4700" b="1" u="sng" dirty="0">
                <a:latin typeface="+mj-lt"/>
                <a:ea typeface="+mj-ea"/>
                <a:cs typeface="+mj-cs"/>
              </a:rPr>
              <a:t>Tasks</a:t>
            </a:r>
            <a:r>
              <a:rPr lang="en-US" sz="4700" u="sng" dirty="0" smtClean="0"/>
              <a:t> </a:t>
            </a:r>
          </a:p>
          <a:p>
            <a:r>
              <a:rPr lang="en-US" dirty="0" smtClean="0"/>
              <a:t>Download the data from here </a:t>
            </a:r>
          </a:p>
          <a:p>
            <a:r>
              <a:rPr lang="en-US" dirty="0" smtClean="0"/>
              <a:t>Ingest and Transform: ○ Load and clean the datasets to prepare them for analysis. ○ Consolidate the data into a unified model that allows cross-dataset exploration (e.g., linking user sessions to recommendations or moderator performance). </a:t>
            </a:r>
          </a:p>
          <a:p>
            <a:r>
              <a:rPr lang="en-US" dirty="0" smtClean="0"/>
              <a:t>Analyze: Explore the data to identify trends, patterns, and relationships across the datasets. </a:t>
            </a:r>
          </a:p>
          <a:p>
            <a:r>
              <a:rPr lang="en-US" dirty="0" smtClean="0"/>
              <a:t>Define and calculate any metrics or KPIs that you think are relevant for measuring user engagement, moderator performance, or recommendation effectiveness. </a:t>
            </a:r>
            <a:endParaRPr lang="en-US" dirty="0"/>
          </a:p>
          <a:p>
            <a:r>
              <a:rPr lang="en-US" dirty="0" smtClean="0"/>
              <a:t>Identify anomalies or areas for improvement. </a:t>
            </a:r>
          </a:p>
          <a:p>
            <a:endParaRPr lang="en-US" dirty="0" smtClean="0"/>
          </a:p>
          <a:p>
            <a:pPr marL="0" indent="0">
              <a:buNone/>
            </a:pPr>
            <a:r>
              <a:rPr lang="en-US" sz="4700" b="1" u="sng" dirty="0">
                <a:latin typeface="+mj-lt"/>
                <a:ea typeface="+mj-ea"/>
                <a:cs typeface="+mj-cs"/>
              </a:rPr>
              <a:t>Answer Broad Questions: </a:t>
            </a:r>
          </a:p>
          <a:p>
            <a:r>
              <a:rPr lang="en-US" dirty="0" smtClean="0"/>
              <a:t>What key insights can you uncover from the data? </a:t>
            </a:r>
            <a:endParaRPr lang="en-US" dirty="0"/>
          </a:p>
          <a:p>
            <a:r>
              <a:rPr lang="en-US" dirty="0" smtClean="0"/>
              <a:t>How would you measure engagement or effectiveness across these datasets? </a:t>
            </a:r>
            <a:endParaRPr lang="en-US" dirty="0"/>
          </a:p>
          <a:p>
            <a:r>
              <a:rPr lang="en-US" dirty="0" smtClean="0"/>
              <a:t>What trends or patterns stand out to you, and why are they important? </a:t>
            </a:r>
            <a:endParaRPr lang="en-US" dirty="0"/>
          </a:p>
          <a:p>
            <a:r>
              <a:rPr lang="en-US" dirty="0" smtClean="0"/>
              <a:t>Are there any areas of concern or anomalies that require attention? ○ Based on your findings, what recommendations would you make to improve platform performance or user experience?</a:t>
            </a:r>
          </a:p>
          <a:p>
            <a:endParaRPr lang="en-US" dirty="0" smtClean="0"/>
          </a:p>
          <a:p>
            <a:pPr marL="0" indent="0">
              <a:buNone/>
            </a:pPr>
            <a:r>
              <a:rPr lang="en-US" sz="4700" b="1" u="sng" dirty="0">
                <a:latin typeface="+mj-lt"/>
                <a:ea typeface="+mj-ea"/>
                <a:cs typeface="+mj-cs"/>
              </a:rPr>
              <a:t>Visualize and Report: </a:t>
            </a:r>
          </a:p>
          <a:p>
            <a:r>
              <a:rPr lang="en-US" dirty="0" smtClean="0"/>
              <a:t>Create visualizations to highlight your findings using freely available tools such as Google Sheets, Excel, or Python libraries (e.g., </a:t>
            </a:r>
            <a:r>
              <a:rPr lang="en-US" dirty="0" err="1" smtClean="0"/>
              <a:t>Matplotlib</a:t>
            </a:r>
            <a:r>
              <a:rPr lang="en-US" dirty="0" smtClean="0"/>
              <a:t>, </a:t>
            </a:r>
            <a:r>
              <a:rPr lang="en-US" dirty="0" err="1" smtClean="0"/>
              <a:t>etc</a:t>
            </a:r>
            <a:r>
              <a:rPr lang="en-US" dirty="0" smtClean="0"/>
              <a:t>). </a:t>
            </a:r>
            <a:endParaRPr lang="en-US" dirty="0"/>
          </a:p>
          <a:p>
            <a:r>
              <a:rPr lang="en-US" dirty="0" smtClean="0"/>
              <a:t>Develop a concise report (~1-2 pages) summarizing your findings, insights, and recommendations. </a:t>
            </a:r>
            <a:endParaRPr lang="en-US" dirty="0"/>
          </a:p>
        </p:txBody>
      </p:sp>
    </p:spTree>
    <p:extLst>
      <p:ext uri="{BB962C8B-B14F-4D97-AF65-F5344CB8AC3E}">
        <p14:creationId xmlns:p14="http://schemas.microsoft.com/office/powerpoint/2010/main" val="265309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48600"/>
            <a:ext cx="5422900" cy="4659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6200" y="0"/>
            <a:ext cx="8915400" cy="806532"/>
          </a:xfrm>
        </p:spPr>
        <p:txBody>
          <a:bodyPr>
            <a:noAutofit/>
          </a:bodyPr>
          <a:lstStyle/>
          <a:p>
            <a:r>
              <a:rPr lang="en-US" sz="4000" b="1" dirty="0" smtClean="0"/>
              <a:t>Distribution Analysis Recommendations</a:t>
            </a:r>
            <a:endParaRPr lang="en-US" sz="4000" b="1" dirty="0"/>
          </a:p>
        </p:txBody>
      </p:sp>
      <p:sp>
        <p:nvSpPr>
          <p:cNvPr id="3" name="Rectangle 2"/>
          <p:cNvSpPr/>
          <p:nvPr/>
        </p:nvSpPr>
        <p:spPr>
          <a:xfrm>
            <a:off x="4419600" y="1252643"/>
            <a:ext cx="4572000" cy="3970318"/>
          </a:xfrm>
          <a:prstGeom prst="rect">
            <a:avLst/>
          </a:prstGeom>
        </p:spPr>
        <p:txBody>
          <a:bodyPr>
            <a:spAutoFit/>
          </a:bodyPr>
          <a:lstStyle/>
          <a:p>
            <a:r>
              <a:rPr lang="en-US" b="1" dirty="0" smtClean="0"/>
              <a:t> Improve </a:t>
            </a:r>
            <a:r>
              <a:rPr lang="en-US" b="1" dirty="0"/>
              <a:t>Resource Discovery</a:t>
            </a:r>
            <a:r>
              <a:rPr lang="en-US" dirty="0"/>
              <a:t>:</a:t>
            </a:r>
          </a:p>
          <a:p>
            <a:pPr lvl="1"/>
            <a:r>
              <a:rPr lang="en-US" dirty="0"/>
              <a:t>Make resources more visible or personalized to encourage users to explore more.</a:t>
            </a:r>
          </a:p>
          <a:p>
            <a:r>
              <a:rPr lang="en-US" b="1" dirty="0"/>
              <a:t>Boost Engagement</a:t>
            </a:r>
            <a:r>
              <a:rPr lang="en-US" dirty="0"/>
              <a:t>:</a:t>
            </a:r>
          </a:p>
          <a:p>
            <a:pPr lvl="1"/>
            <a:r>
              <a:rPr lang="en-US" dirty="0"/>
              <a:t>Implement features like reminders, </a:t>
            </a:r>
            <a:r>
              <a:rPr lang="en-US" dirty="0" smtClean="0"/>
              <a:t>notifications, </a:t>
            </a:r>
            <a:r>
              <a:rPr lang="en-US" dirty="0"/>
              <a:t>or personalized recommendations to increase session length and interactions</a:t>
            </a:r>
            <a:r>
              <a:rPr lang="en-US" dirty="0" smtClean="0"/>
              <a:t>.</a:t>
            </a:r>
          </a:p>
          <a:p>
            <a:pPr lvl="1"/>
            <a:endParaRPr lang="en-US" dirty="0"/>
          </a:p>
          <a:p>
            <a:r>
              <a:rPr lang="en-US" b="1" dirty="0"/>
              <a:t>Target </a:t>
            </a:r>
            <a:r>
              <a:rPr lang="en-US" b="1" dirty="0" smtClean="0"/>
              <a:t>and Incentivize Low Engagement </a:t>
            </a:r>
            <a:r>
              <a:rPr lang="en-US" b="1" dirty="0"/>
              <a:t>Users</a:t>
            </a:r>
            <a:r>
              <a:rPr lang="en-US" dirty="0"/>
              <a:t>:</a:t>
            </a:r>
          </a:p>
          <a:p>
            <a:pPr lvl="1"/>
            <a:r>
              <a:rPr lang="en-US" dirty="0"/>
              <a:t>Provide additional support or incentives to encourage low-engagement users to interact more with the platform.</a:t>
            </a:r>
          </a:p>
        </p:txBody>
      </p:sp>
    </p:spTree>
    <p:extLst>
      <p:ext uri="{BB962C8B-B14F-4D97-AF65-F5344CB8AC3E}">
        <p14:creationId xmlns:p14="http://schemas.microsoft.com/office/powerpoint/2010/main" val="1070452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15400" cy="806532"/>
          </a:xfrm>
        </p:spPr>
        <p:txBody>
          <a:bodyPr>
            <a:noAutofit/>
          </a:bodyPr>
          <a:lstStyle/>
          <a:p>
            <a:r>
              <a:rPr lang="en-US" sz="4000" b="1" dirty="0" smtClean="0"/>
              <a:t>Distribution Analysis Code</a:t>
            </a:r>
            <a:endParaRPr lang="en-US" sz="4000" b="1"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82" y="762000"/>
            <a:ext cx="8458200" cy="5914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9145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15400" cy="806532"/>
          </a:xfrm>
        </p:spPr>
        <p:txBody>
          <a:bodyPr>
            <a:noAutofit/>
          </a:bodyPr>
          <a:lstStyle/>
          <a:p>
            <a:r>
              <a:rPr lang="en-US" sz="4000" b="1" dirty="0" smtClean="0"/>
              <a:t>CTR Over Time</a:t>
            </a:r>
            <a:endParaRPr lang="en-US" sz="4000" b="1"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14400"/>
            <a:ext cx="6933087"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39700" y="4953000"/>
            <a:ext cx="8610600" cy="923330"/>
          </a:xfrm>
          <a:prstGeom prst="rect">
            <a:avLst/>
          </a:prstGeom>
        </p:spPr>
        <p:txBody>
          <a:bodyPr wrap="square">
            <a:spAutoFit/>
          </a:bodyPr>
          <a:lstStyle/>
          <a:p>
            <a:r>
              <a:rPr lang="en-US" dirty="0" smtClean="0"/>
              <a:t>There aren't significant trends apparent within the click through rates. As we know engagement drives clicks and satisfaction. I would try to merge this data with customer attributes and persona’s to uncover trends within customer segments.</a:t>
            </a:r>
          </a:p>
        </p:txBody>
      </p:sp>
    </p:spTree>
    <p:extLst>
      <p:ext uri="{BB962C8B-B14F-4D97-AF65-F5344CB8AC3E}">
        <p14:creationId xmlns:p14="http://schemas.microsoft.com/office/powerpoint/2010/main" val="951196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79032"/>
            <a:ext cx="8618834" cy="5621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6200" y="0"/>
            <a:ext cx="8915400" cy="806532"/>
          </a:xfrm>
        </p:spPr>
        <p:txBody>
          <a:bodyPr>
            <a:noAutofit/>
          </a:bodyPr>
          <a:lstStyle/>
          <a:p>
            <a:r>
              <a:rPr lang="en-US" sz="4000" b="1" dirty="0" smtClean="0"/>
              <a:t>CTR Over Time Code</a:t>
            </a:r>
            <a:endParaRPr lang="en-US" sz="4000" b="1" dirty="0"/>
          </a:p>
        </p:txBody>
      </p:sp>
      <p:pic>
        <p:nvPicPr>
          <p:cNvPr id="1638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82467" y="779032"/>
            <a:ext cx="3923114" cy="2209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519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15400" cy="806532"/>
          </a:xfrm>
        </p:spPr>
        <p:txBody>
          <a:bodyPr>
            <a:noAutofit/>
          </a:bodyPr>
          <a:lstStyle/>
          <a:p>
            <a:r>
              <a:rPr lang="en-US" sz="4000" b="1" dirty="0" smtClean="0"/>
              <a:t>CTR by Recommendation Source</a:t>
            </a:r>
            <a:endParaRPr lang="en-US" sz="4000" b="1" dirty="0"/>
          </a:p>
        </p:txBody>
      </p:sp>
      <p:sp>
        <p:nvSpPr>
          <p:cNvPr id="4" name="Rectangle 3"/>
          <p:cNvSpPr/>
          <p:nvPr/>
        </p:nvSpPr>
        <p:spPr>
          <a:xfrm>
            <a:off x="139700" y="4953000"/>
            <a:ext cx="8610600" cy="923330"/>
          </a:xfrm>
          <a:prstGeom prst="rect">
            <a:avLst/>
          </a:prstGeom>
        </p:spPr>
        <p:txBody>
          <a:bodyPr wrap="square">
            <a:spAutoFit/>
          </a:bodyPr>
          <a:lstStyle/>
          <a:p>
            <a:r>
              <a:rPr lang="en-US" dirty="0" smtClean="0"/>
              <a:t>I would advocate for additional podcast resources since it is the top performer. I would try experimenting with different video lengths or authors to see if it drives additional engagement. </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7" y="762000"/>
            <a:ext cx="7667625" cy="4066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5929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15400" cy="806532"/>
          </a:xfrm>
        </p:spPr>
        <p:txBody>
          <a:bodyPr>
            <a:noAutofit/>
          </a:bodyPr>
          <a:lstStyle/>
          <a:p>
            <a:r>
              <a:rPr lang="en-US" sz="4000" b="1" dirty="0" smtClean="0"/>
              <a:t>CTR by Recommendation Source</a:t>
            </a:r>
            <a:endParaRPr lang="en-US" sz="40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394" y="1143000"/>
            <a:ext cx="8784272"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5588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15400" cy="806532"/>
          </a:xfrm>
        </p:spPr>
        <p:txBody>
          <a:bodyPr>
            <a:noAutofit/>
          </a:bodyPr>
          <a:lstStyle/>
          <a:p>
            <a:r>
              <a:rPr lang="en-US" sz="4000" dirty="0" smtClean="0"/>
              <a:t>Q&amp;A</a:t>
            </a:r>
            <a:endParaRPr lang="en-US" sz="4000" b="1" dirty="0"/>
          </a:p>
        </p:txBody>
      </p:sp>
      <p:sp>
        <p:nvSpPr>
          <p:cNvPr id="4" name="Rectangle 3"/>
          <p:cNvSpPr/>
          <p:nvPr/>
        </p:nvSpPr>
        <p:spPr>
          <a:xfrm>
            <a:off x="38100" y="838200"/>
            <a:ext cx="8877300" cy="3139321"/>
          </a:xfrm>
          <a:prstGeom prst="rect">
            <a:avLst/>
          </a:prstGeom>
        </p:spPr>
        <p:txBody>
          <a:bodyPr wrap="square">
            <a:spAutoFit/>
          </a:bodyPr>
          <a:lstStyle/>
          <a:p>
            <a:r>
              <a:rPr lang="en-US" b="1" u="sng" dirty="0" smtClean="0"/>
              <a:t>What key insights can you uncover from the data?</a:t>
            </a:r>
          </a:p>
          <a:p>
            <a:pPr marL="285750" indent="-285750">
              <a:buFont typeface="Arial" pitchFamily="34" charset="0"/>
              <a:buChar char="•"/>
            </a:pPr>
            <a:r>
              <a:rPr lang="en-US" dirty="0" smtClean="0"/>
              <a:t>I can determine the busiest days in terms of website traffic, which allows us to scale cloud infrastructure/backend to handle load and reduce delays for application users.</a:t>
            </a:r>
          </a:p>
          <a:p>
            <a:pPr marL="285750" indent="-285750">
              <a:buFont typeface="Arial" pitchFamily="34" charset="0"/>
              <a:buChar char="•"/>
            </a:pPr>
            <a:r>
              <a:rPr lang="en-US" dirty="0" smtClean="0"/>
              <a:t>I can optimize staffing to ensure we have additional resources on the busier days, and shift the resources schedules more efficiently.</a:t>
            </a:r>
          </a:p>
          <a:p>
            <a:pPr marL="285750" indent="-285750">
              <a:buFont typeface="Arial" pitchFamily="34" charset="0"/>
              <a:buChar char="•"/>
            </a:pPr>
            <a:r>
              <a:rPr lang="en-US" dirty="0" smtClean="0"/>
              <a:t>I can determine a health check of the application in regards to performance, the sample data indicated it is performing well as majority of the feedback is frequently greater than the average rating.</a:t>
            </a:r>
          </a:p>
          <a:p>
            <a:pPr marL="285750" indent="-285750">
              <a:buFont typeface="Arial" pitchFamily="34" charset="0"/>
              <a:buChar char="•"/>
            </a:pPr>
            <a:r>
              <a:rPr lang="en-US" dirty="0" smtClean="0"/>
              <a:t>There is room for improvement for the moderators, as the correlation between moderator efficiency is indicative of room for improvement.</a:t>
            </a:r>
          </a:p>
          <a:p>
            <a:pPr marL="285750" indent="-285750">
              <a:buFont typeface="Arial" pitchFamily="34" charset="0"/>
              <a:buChar char="•"/>
            </a:pPr>
            <a:endParaRPr lang="en-US" dirty="0"/>
          </a:p>
        </p:txBody>
      </p:sp>
      <p:sp>
        <p:nvSpPr>
          <p:cNvPr id="5" name="Rectangle 4"/>
          <p:cNvSpPr/>
          <p:nvPr/>
        </p:nvSpPr>
        <p:spPr>
          <a:xfrm>
            <a:off x="38100" y="3752166"/>
            <a:ext cx="9029700" cy="2862322"/>
          </a:xfrm>
          <a:prstGeom prst="rect">
            <a:avLst/>
          </a:prstGeom>
        </p:spPr>
        <p:txBody>
          <a:bodyPr wrap="square">
            <a:spAutoFit/>
          </a:bodyPr>
          <a:lstStyle/>
          <a:p>
            <a:r>
              <a:rPr lang="en-US" b="1" u="sng" dirty="0" smtClean="0"/>
              <a:t>How would you measure engagement or effectiveness across these datasets?</a:t>
            </a:r>
          </a:p>
          <a:p>
            <a:pPr marL="285750" indent="-285750">
              <a:buFont typeface="Arial" pitchFamily="34" charset="0"/>
              <a:buChar char="•"/>
            </a:pPr>
            <a:r>
              <a:rPr lang="en-US" dirty="0" smtClean="0"/>
              <a:t>Engagement is measured by clicks and interactions such as messages sent.</a:t>
            </a:r>
          </a:p>
          <a:p>
            <a:pPr marL="285750" indent="-285750">
              <a:buFont typeface="Arial" pitchFamily="34" charset="0"/>
              <a:buChar char="•"/>
            </a:pPr>
            <a:r>
              <a:rPr lang="en-US" dirty="0" smtClean="0"/>
              <a:t>Engagement effectiveness can be determined by examining the click through rates in respect to the recommendation type provided.</a:t>
            </a:r>
          </a:p>
          <a:p>
            <a:pPr marL="285750" indent="-285750">
              <a:buFont typeface="Arial" pitchFamily="34" charset="0"/>
              <a:buChar char="•"/>
            </a:pPr>
            <a:r>
              <a:rPr lang="en-US" dirty="0" smtClean="0"/>
              <a:t>Users engage more when provided with Podcasts and Blog resources. I would explore options pertaining to whether the videos we recommend are too long or have technical difficulties.</a:t>
            </a:r>
          </a:p>
          <a:p>
            <a:endParaRPr lang="en-US" dirty="0" smtClean="0"/>
          </a:p>
          <a:p>
            <a:r>
              <a:rPr lang="en-US" dirty="0" smtClean="0"/>
              <a:t> </a:t>
            </a:r>
          </a:p>
          <a:p>
            <a:pPr marL="285750" indent="-285750">
              <a:buFont typeface="Arial" pitchFamily="34" charset="0"/>
              <a:buChar char="•"/>
            </a:pPr>
            <a:endParaRPr lang="en-US" dirty="0"/>
          </a:p>
        </p:txBody>
      </p:sp>
    </p:spTree>
    <p:extLst>
      <p:ext uri="{BB962C8B-B14F-4D97-AF65-F5344CB8AC3E}">
        <p14:creationId xmlns:p14="http://schemas.microsoft.com/office/powerpoint/2010/main" val="2641351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15400" cy="806532"/>
          </a:xfrm>
        </p:spPr>
        <p:txBody>
          <a:bodyPr>
            <a:noAutofit/>
          </a:bodyPr>
          <a:lstStyle/>
          <a:p>
            <a:r>
              <a:rPr lang="en-US" sz="4000" dirty="0" smtClean="0"/>
              <a:t>Q&amp;A</a:t>
            </a:r>
            <a:endParaRPr lang="en-US" sz="4000" b="1" dirty="0"/>
          </a:p>
        </p:txBody>
      </p:sp>
      <p:sp>
        <p:nvSpPr>
          <p:cNvPr id="7" name="Rectangle 6"/>
          <p:cNvSpPr/>
          <p:nvPr/>
        </p:nvSpPr>
        <p:spPr>
          <a:xfrm>
            <a:off x="-35859" y="730270"/>
            <a:ext cx="9029700" cy="6432530"/>
          </a:xfrm>
          <a:prstGeom prst="rect">
            <a:avLst/>
          </a:prstGeom>
        </p:spPr>
        <p:txBody>
          <a:bodyPr wrap="square">
            <a:spAutoFit/>
          </a:bodyPr>
          <a:lstStyle/>
          <a:p>
            <a:r>
              <a:rPr lang="en-US" b="1" u="sng" dirty="0" smtClean="0"/>
              <a:t>Are there any areas of concern or anomalies that require attention? </a:t>
            </a:r>
          </a:p>
          <a:p>
            <a:pPr marL="285750" indent="-285750">
              <a:buFont typeface="Arial" pitchFamily="34" charset="0"/>
              <a:buChar char="•"/>
            </a:pPr>
            <a:r>
              <a:rPr lang="en-US" dirty="0"/>
              <a:t>Majority of the ratings are 3-5, I would further analyze the lower ratings and determine why their engagement is so low. I would try to see if they are bots or spam. </a:t>
            </a:r>
          </a:p>
          <a:p>
            <a:pPr marL="285750" indent="-285750">
              <a:buFont typeface="Arial" pitchFamily="34" charset="0"/>
              <a:buChar char="•"/>
            </a:pPr>
            <a:r>
              <a:rPr lang="en-US" dirty="0"/>
              <a:t>I would take a closer look at the resources clicked between 0-3 to see if there is any room for improvement for those users.</a:t>
            </a:r>
          </a:p>
          <a:p>
            <a:pPr marL="285750" indent="-285750">
              <a:buFont typeface="Arial" pitchFamily="34" charset="0"/>
              <a:buChar char="•"/>
            </a:pPr>
            <a:r>
              <a:rPr lang="en-US" dirty="0"/>
              <a:t>I would advocate for additional podcast resources since it is the top performer. I would try experimenting with different video lengths or authors to see if it drives additional engagement. </a:t>
            </a:r>
          </a:p>
          <a:p>
            <a:pPr marL="285750" indent="-285750">
              <a:buFont typeface="Arial" pitchFamily="34" charset="0"/>
              <a:buChar char="•"/>
            </a:pPr>
            <a:r>
              <a:rPr lang="en-US" dirty="0"/>
              <a:t>There aren't significant trends apparent within the click through rates. As we know engagement drives clicks and satisfaction. I would try to merge this data with customer attributes and persona’s to uncover trends within customer segments</a:t>
            </a:r>
            <a:r>
              <a:rPr lang="en-US" dirty="0" smtClean="0"/>
              <a:t>.</a:t>
            </a:r>
          </a:p>
          <a:p>
            <a:r>
              <a:rPr lang="en-US" b="1" u="sng" dirty="0" smtClean="0"/>
              <a:t>What trends or patterns stand out to you, and why are they important?</a:t>
            </a:r>
          </a:p>
          <a:p>
            <a:pPr marL="285750" lvl="1" indent="-285750">
              <a:buFont typeface="Arial" pitchFamily="34" charset="0"/>
              <a:buChar char="•"/>
            </a:pPr>
            <a:r>
              <a:rPr lang="en-US" dirty="0"/>
              <a:t>Users with low engagement (shorter sessions, fewer interactions) are less </a:t>
            </a:r>
            <a:r>
              <a:rPr lang="en-US" dirty="0" smtClean="0"/>
              <a:t>satisfied.</a:t>
            </a:r>
          </a:p>
          <a:p>
            <a:pPr marL="285750" lvl="1" indent="-285750">
              <a:buFont typeface="Arial" pitchFamily="34" charset="0"/>
              <a:buChar char="•"/>
            </a:pPr>
            <a:r>
              <a:rPr lang="en-US" dirty="0" smtClean="0"/>
              <a:t>Monitor </a:t>
            </a:r>
            <a:r>
              <a:rPr lang="en-US" dirty="0"/>
              <a:t>user’s low engagement and </a:t>
            </a:r>
            <a:r>
              <a:rPr lang="en-US" dirty="0" smtClean="0"/>
              <a:t>incentivize </a:t>
            </a:r>
            <a:r>
              <a:rPr lang="en-US" dirty="0"/>
              <a:t>them </a:t>
            </a:r>
            <a:r>
              <a:rPr lang="en-US" dirty="0" smtClean="0"/>
              <a:t>with personalized </a:t>
            </a:r>
            <a:r>
              <a:rPr lang="en-US" dirty="0"/>
              <a:t>notifications or </a:t>
            </a:r>
            <a:r>
              <a:rPr lang="en-US" dirty="0" smtClean="0"/>
              <a:t>recommendations to encourage higher engagement. </a:t>
            </a:r>
            <a:r>
              <a:rPr lang="en-US" dirty="0"/>
              <a:t>Higher engagement correlates with higher satisfaction. Users who spend more time on the platform and interact more tend to rate it better.</a:t>
            </a:r>
          </a:p>
          <a:p>
            <a:pPr marL="285750" lvl="1" indent="-285750">
              <a:buFont typeface="Arial" pitchFamily="34" charset="0"/>
              <a:buChar char="•"/>
            </a:pPr>
            <a:r>
              <a:rPr lang="en-US" dirty="0"/>
              <a:t>Majority of the users are satisfied with the platform, as evidenced by the high concentration of ratings between 3.0 and 5.0.</a:t>
            </a:r>
          </a:p>
          <a:p>
            <a:pPr marL="285750" lvl="1" indent="-285750">
              <a:buFont typeface="Arial" pitchFamily="34" charset="0"/>
              <a:buChar char="•"/>
            </a:pPr>
            <a:r>
              <a:rPr lang="en-US" dirty="0"/>
              <a:t>Sunday and Monday show higher variability with both peak and low values. Tuesday and Wednesday exhibit more uniform, lower traffic. Friday and Saturday have relatively moderate and stable activity levels</a:t>
            </a:r>
          </a:p>
          <a:p>
            <a:pPr marL="285750" lvl="1" indent="-285750">
              <a:buFont typeface="Arial" pitchFamily="34" charset="0"/>
              <a:buChar char="•"/>
            </a:pPr>
            <a:endParaRPr lang="en-US" sz="1600" dirty="0" smtClean="0"/>
          </a:p>
        </p:txBody>
      </p:sp>
    </p:spTree>
    <p:extLst>
      <p:ext uri="{BB962C8B-B14F-4D97-AF65-F5344CB8AC3E}">
        <p14:creationId xmlns:p14="http://schemas.microsoft.com/office/powerpoint/2010/main" val="4085488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15400" cy="806532"/>
          </a:xfrm>
        </p:spPr>
        <p:txBody>
          <a:bodyPr>
            <a:noAutofit/>
          </a:bodyPr>
          <a:lstStyle/>
          <a:p>
            <a:r>
              <a:rPr lang="en-US" sz="4000" dirty="0" smtClean="0"/>
              <a:t>Q&amp;A</a:t>
            </a:r>
            <a:endParaRPr lang="en-US" sz="4000" b="1" dirty="0"/>
          </a:p>
        </p:txBody>
      </p:sp>
      <p:sp>
        <p:nvSpPr>
          <p:cNvPr id="7" name="Rectangle 6"/>
          <p:cNvSpPr/>
          <p:nvPr/>
        </p:nvSpPr>
        <p:spPr>
          <a:xfrm>
            <a:off x="0" y="609600"/>
            <a:ext cx="9029700" cy="6401753"/>
          </a:xfrm>
          <a:prstGeom prst="rect">
            <a:avLst/>
          </a:prstGeom>
        </p:spPr>
        <p:txBody>
          <a:bodyPr wrap="square">
            <a:spAutoFit/>
          </a:bodyPr>
          <a:lstStyle/>
          <a:p>
            <a:pPr marL="0" lvl="1"/>
            <a:r>
              <a:rPr lang="en-US" b="1" u="sng" dirty="0" smtClean="0"/>
              <a:t>Based on your findings, what recommendations would you make to improve platform performance or user experience?</a:t>
            </a:r>
          </a:p>
          <a:p>
            <a:pPr marL="742950" lvl="1" indent="-285750">
              <a:buFont typeface="Arial" pitchFamily="34" charset="0"/>
              <a:buChar char="•"/>
            </a:pPr>
            <a:r>
              <a:rPr lang="en-US" dirty="0"/>
              <a:t>Make resources more visible or personalized to encourage users to explore more.</a:t>
            </a:r>
          </a:p>
          <a:p>
            <a:pPr marL="742950" lvl="1" indent="-285750">
              <a:buFont typeface="Arial" pitchFamily="34" charset="0"/>
              <a:buChar char="•"/>
            </a:pPr>
            <a:r>
              <a:rPr lang="en-US" dirty="0"/>
              <a:t>Implement features like reminders, notifications, or personalized recommendations to increase session length and interactions.</a:t>
            </a:r>
          </a:p>
          <a:p>
            <a:pPr marL="742950" lvl="1" indent="-285750">
              <a:buFont typeface="Arial" pitchFamily="34" charset="0"/>
              <a:buChar char="•"/>
            </a:pPr>
            <a:r>
              <a:rPr lang="en-US" dirty="0"/>
              <a:t>Provide additional support or incentives to encourage low-engagement users to interact more with the platform.</a:t>
            </a:r>
          </a:p>
          <a:p>
            <a:pPr marL="742950" lvl="1" indent="-285750">
              <a:buFont typeface="Arial" pitchFamily="34" charset="0"/>
              <a:buChar char="•"/>
            </a:pPr>
            <a:r>
              <a:rPr lang="en-US" dirty="0"/>
              <a:t> Ensure higher availability of support/resources on Sunday early mornings and Monday mornings to manage peak loads.</a:t>
            </a:r>
          </a:p>
          <a:p>
            <a:pPr marL="742950" lvl="1" indent="-285750">
              <a:buFont typeface="Arial" pitchFamily="34" charset="0"/>
              <a:buChar char="•"/>
            </a:pPr>
            <a:r>
              <a:rPr lang="en-US" dirty="0"/>
              <a:t>Reduce staffing/resource allocation during low-traffic periods to improve cost efficiency.</a:t>
            </a:r>
          </a:p>
          <a:p>
            <a:pPr marL="742950" lvl="1" indent="-285750">
              <a:buFont typeface="Arial" pitchFamily="34" charset="0"/>
              <a:buChar char="•"/>
            </a:pPr>
            <a:r>
              <a:rPr lang="en-US" dirty="0"/>
              <a:t> Consider special promotions or content releases on Sunday and Monday mornings to leverage high traffic.</a:t>
            </a:r>
          </a:p>
          <a:p>
            <a:pPr marL="742950" lvl="1" indent="-285750">
              <a:buFont typeface="Arial" pitchFamily="34" charset="0"/>
              <a:buChar char="•"/>
            </a:pPr>
            <a:r>
              <a:rPr lang="en-US" dirty="0"/>
              <a:t>Run engagement campaigns or incentives on Tuesday and Wednesday to improve activity on those lower-traffic days.</a:t>
            </a:r>
          </a:p>
          <a:p>
            <a:pPr marL="742950" lvl="1" indent="-285750">
              <a:buFont typeface="Arial" pitchFamily="34" charset="0"/>
              <a:buChar char="•"/>
            </a:pPr>
            <a:r>
              <a:rPr lang="en-US" dirty="0"/>
              <a:t>Optimize server capacity or cloud resources to handle peak load times efficiently.</a:t>
            </a:r>
          </a:p>
          <a:p>
            <a:pPr marL="742950" lvl="1" indent="-285750">
              <a:buFont typeface="Arial" pitchFamily="34" charset="0"/>
              <a:buChar char="•"/>
            </a:pPr>
            <a:r>
              <a:rPr lang="en-US" dirty="0"/>
              <a:t>Reduce operational costs by scaling down resources during low-traffic periods.</a:t>
            </a:r>
          </a:p>
          <a:p>
            <a:pPr marL="742950" lvl="1" indent="-285750">
              <a:buFont typeface="Arial" pitchFamily="34" charset="0"/>
              <a:buChar char="•"/>
            </a:pPr>
            <a:endParaRPr lang="en-US" dirty="0" smtClean="0"/>
          </a:p>
          <a:p>
            <a:pPr marL="285750" lvl="1" indent="-285750">
              <a:buFont typeface="Arial" pitchFamily="34" charset="0"/>
              <a:buChar char="•"/>
            </a:pPr>
            <a:endParaRPr lang="en-US" sz="1600" dirty="0" smtClean="0"/>
          </a:p>
          <a:p>
            <a:pPr marL="0" lvl="1"/>
            <a:r>
              <a:rPr lang="en-US" dirty="0" smtClean="0"/>
              <a:t> </a:t>
            </a:r>
          </a:p>
          <a:p>
            <a:pPr marL="0" lvl="1"/>
            <a:endParaRPr lang="en-US" dirty="0" smtClean="0"/>
          </a:p>
          <a:p>
            <a:pPr marL="0" lvl="1"/>
            <a:endParaRPr lang="en-US" dirty="0" smtClean="0"/>
          </a:p>
          <a:p>
            <a:pPr marL="285750" lvl="1" indent="-285750">
              <a:buFont typeface="Arial" pitchFamily="34" charset="0"/>
              <a:buChar char="•"/>
            </a:pPr>
            <a:endParaRPr lang="en-US" sz="1600" dirty="0" smtClean="0"/>
          </a:p>
        </p:txBody>
      </p:sp>
    </p:spTree>
    <p:extLst>
      <p:ext uri="{BB962C8B-B14F-4D97-AF65-F5344CB8AC3E}">
        <p14:creationId xmlns:p14="http://schemas.microsoft.com/office/powerpoint/2010/main" val="802078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15400" cy="806532"/>
          </a:xfrm>
        </p:spPr>
        <p:txBody>
          <a:bodyPr>
            <a:noAutofit/>
          </a:bodyPr>
          <a:lstStyle/>
          <a:p>
            <a:r>
              <a:rPr lang="en-US" sz="4000" dirty="0" smtClean="0"/>
              <a:t>Summary Report (TLDR)</a:t>
            </a:r>
            <a:endParaRPr lang="en-US" sz="4000" b="1" dirty="0"/>
          </a:p>
        </p:txBody>
      </p:sp>
      <p:sp>
        <p:nvSpPr>
          <p:cNvPr id="8" name="Rectangle 7"/>
          <p:cNvSpPr/>
          <p:nvPr/>
        </p:nvSpPr>
        <p:spPr>
          <a:xfrm>
            <a:off x="25400" y="797511"/>
            <a:ext cx="8890000" cy="6278642"/>
          </a:xfrm>
          <a:prstGeom prst="rect">
            <a:avLst/>
          </a:prstGeom>
        </p:spPr>
        <p:txBody>
          <a:bodyPr wrap="square">
            <a:spAutoFit/>
          </a:bodyPr>
          <a:lstStyle/>
          <a:p>
            <a:r>
              <a:rPr lang="en-US" b="1" dirty="0"/>
              <a:t>1. Optimize Staffing &amp; Resources</a:t>
            </a:r>
          </a:p>
          <a:p>
            <a:pPr marL="285750" indent="-285750">
              <a:buFont typeface="Arial" pitchFamily="34" charset="0"/>
              <a:buChar char="•"/>
            </a:pPr>
            <a:r>
              <a:rPr lang="en-US" sz="1600" dirty="0"/>
              <a:t>Increase moderator availability Sunday early mornings and Monday mornings to handle peak loads.</a:t>
            </a:r>
          </a:p>
          <a:p>
            <a:pPr marL="285750" indent="-285750">
              <a:buFont typeface="Arial" pitchFamily="34" charset="0"/>
              <a:buChar char="•"/>
            </a:pPr>
            <a:r>
              <a:rPr lang="en-US" sz="1600" dirty="0"/>
              <a:t>Scale down resources during low-traffic hours to improve cost efficiency</a:t>
            </a:r>
            <a:r>
              <a:rPr lang="en-US" sz="1600" dirty="0" smtClean="0"/>
              <a:t>.</a:t>
            </a:r>
          </a:p>
          <a:p>
            <a:endParaRPr lang="en-US" dirty="0" smtClean="0"/>
          </a:p>
          <a:p>
            <a:r>
              <a:rPr lang="en-US" b="1" dirty="0"/>
              <a:t>2. Improve User Engagement</a:t>
            </a:r>
          </a:p>
          <a:p>
            <a:pPr marL="285750" indent="-285750">
              <a:buFont typeface="Arial" pitchFamily="34" charset="0"/>
              <a:buChar char="•"/>
            </a:pPr>
            <a:r>
              <a:rPr lang="en-US" sz="1600" dirty="0"/>
              <a:t>Enhance resource discoverability to encourage more exploration.</a:t>
            </a:r>
          </a:p>
          <a:p>
            <a:pPr marL="285750" indent="-285750">
              <a:buFont typeface="Arial" pitchFamily="34" charset="0"/>
              <a:buChar char="•"/>
            </a:pPr>
            <a:r>
              <a:rPr lang="en-US" sz="1600" dirty="0"/>
              <a:t>Add reminders, notifications, or personalized recommendations to boost session length.</a:t>
            </a:r>
          </a:p>
          <a:p>
            <a:pPr marL="285750" indent="-285750">
              <a:buFont typeface="Arial" pitchFamily="34" charset="0"/>
              <a:buChar char="•"/>
            </a:pPr>
            <a:r>
              <a:rPr lang="en-US" sz="1600" dirty="0"/>
              <a:t>Offer incentives for low-engagement users (e.g., personalized notifications, rewards</a:t>
            </a:r>
            <a:r>
              <a:rPr lang="en-US" sz="1600" dirty="0" smtClean="0"/>
              <a:t>).</a:t>
            </a:r>
          </a:p>
          <a:p>
            <a:endParaRPr lang="en-US" dirty="0"/>
          </a:p>
          <a:p>
            <a:r>
              <a:rPr lang="en-US" b="1" dirty="0"/>
              <a:t>3. Enhance Recommendation Strategy</a:t>
            </a:r>
          </a:p>
          <a:p>
            <a:pPr marL="285750" indent="-285750">
              <a:buFont typeface="Arial" pitchFamily="34" charset="0"/>
              <a:buChar char="•"/>
            </a:pPr>
            <a:r>
              <a:rPr lang="en-US" sz="1600" dirty="0"/>
              <a:t>Expand podcast resources, as they have the highest engagement.</a:t>
            </a:r>
          </a:p>
          <a:p>
            <a:pPr marL="285750" indent="-285750">
              <a:buFont typeface="Arial" pitchFamily="34" charset="0"/>
              <a:buChar char="•"/>
            </a:pPr>
            <a:r>
              <a:rPr lang="en-US" sz="1600" dirty="0"/>
              <a:t>Experiment with different video lengths and formats to improve click-through rates.</a:t>
            </a:r>
          </a:p>
          <a:p>
            <a:pPr marL="285750" indent="-285750">
              <a:buFont typeface="Arial" pitchFamily="34" charset="0"/>
              <a:buChar char="•"/>
            </a:pPr>
            <a:r>
              <a:rPr lang="en-US" sz="1600" dirty="0"/>
              <a:t>Analyze customer segments to personalize recommendations further.</a:t>
            </a:r>
          </a:p>
          <a:p>
            <a:endParaRPr lang="en-US" dirty="0"/>
          </a:p>
          <a:p>
            <a:r>
              <a:rPr lang="en-US" b="1" dirty="0"/>
              <a:t>4. </a:t>
            </a:r>
            <a:r>
              <a:rPr lang="en-US" b="1" dirty="0" smtClean="0"/>
              <a:t>Technical Infrastructure </a:t>
            </a:r>
            <a:r>
              <a:rPr lang="en-US" b="1" dirty="0"/>
              <a:t>&amp; System Optimization</a:t>
            </a:r>
          </a:p>
          <a:p>
            <a:pPr marL="285750" indent="-285750">
              <a:buFont typeface="Arial" pitchFamily="34" charset="0"/>
              <a:buChar char="•"/>
            </a:pPr>
            <a:r>
              <a:rPr lang="en-US" sz="1600" dirty="0"/>
              <a:t>Scale cloud resources dynamically to match traffic patterns.</a:t>
            </a:r>
          </a:p>
          <a:p>
            <a:pPr marL="285750" indent="-285750">
              <a:buFont typeface="Arial" pitchFamily="34" charset="0"/>
              <a:buChar char="•"/>
            </a:pPr>
            <a:r>
              <a:rPr lang="en-US" sz="1600" dirty="0"/>
              <a:t>Reduce server costs during low-traffic hours without compromising performance.</a:t>
            </a:r>
          </a:p>
          <a:p>
            <a:endParaRPr lang="en-US" sz="1600" dirty="0"/>
          </a:p>
          <a:p>
            <a:r>
              <a:rPr lang="en-US" sz="1600" dirty="0"/>
              <a:t>By implementing these insights you can –</a:t>
            </a:r>
          </a:p>
          <a:p>
            <a:pPr marL="285750" indent="-285750">
              <a:buFont typeface="Arial" pitchFamily="34" charset="0"/>
              <a:buChar char="•"/>
            </a:pPr>
            <a:r>
              <a:rPr lang="en-US" sz="1600" dirty="0"/>
              <a:t>Improve moderator </a:t>
            </a:r>
            <a:r>
              <a:rPr lang="en-US" sz="1600" dirty="0" smtClean="0"/>
              <a:t>efficiency.</a:t>
            </a:r>
          </a:p>
          <a:p>
            <a:pPr marL="285750" indent="-285750">
              <a:buFont typeface="Arial" pitchFamily="34" charset="0"/>
              <a:buChar char="•"/>
            </a:pPr>
            <a:r>
              <a:rPr lang="en-US" sz="1600" dirty="0" smtClean="0"/>
              <a:t>Boost </a:t>
            </a:r>
            <a:r>
              <a:rPr lang="en-US" sz="1600" dirty="0"/>
              <a:t>user engagement and </a:t>
            </a:r>
            <a:r>
              <a:rPr lang="en-US" sz="1600" dirty="0" smtClean="0"/>
              <a:t>satisfaction.</a:t>
            </a:r>
          </a:p>
          <a:p>
            <a:pPr marL="285750" indent="-285750">
              <a:buFont typeface="Arial" pitchFamily="34" charset="0"/>
              <a:buChar char="•"/>
            </a:pPr>
            <a:r>
              <a:rPr lang="en-US" sz="1600" dirty="0" smtClean="0"/>
              <a:t>Enhance </a:t>
            </a:r>
            <a:r>
              <a:rPr lang="en-US" sz="1600" dirty="0"/>
              <a:t>recommendation effectiveness. </a:t>
            </a:r>
          </a:p>
          <a:p>
            <a:endParaRPr lang="en-US" dirty="0"/>
          </a:p>
          <a:p>
            <a:endParaRPr lang="en-US" dirty="0"/>
          </a:p>
        </p:txBody>
      </p:sp>
    </p:spTree>
    <p:extLst>
      <p:ext uri="{BB962C8B-B14F-4D97-AF65-F5344CB8AC3E}">
        <p14:creationId xmlns:p14="http://schemas.microsoft.com/office/powerpoint/2010/main" val="3248748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81800"/>
          </a:xfrm>
        </p:spPr>
        <p:txBody>
          <a:bodyPr>
            <a:normAutofit/>
          </a:bodyPr>
          <a:lstStyle/>
          <a:p>
            <a:pPr marL="0" indent="0">
              <a:buNone/>
            </a:pPr>
            <a:r>
              <a:rPr lang="en-US" sz="2200" b="1" u="sng" dirty="0">
                <a:latin typeface="+mj-lt"/>
                <a:ea typeface="+mj-ea"/>
                <a:cs typeface="+mj-cs"/>
              </a:rPr>
              <a:t>Submission Guidelines </a:t>
            </a:r>
          </a:p>
          <a:p>
            <a:pPr marL="0" indent="0">
              <a:buNone/>
            </a:pPr>
            <a:r>
              <a:rPr lang="en-US" sz="1800" dirty="0" smtClean="0"/>
              <a:t>Share your code or steps used for data processing and analysis (e.g., Python scripts, SQL queries).  Include screenshots, exported graphs, or files showing your visualizations. </a:t>
            </a:r>
            <a:endParaRPr lang="en-US" sz="1800" dirty="0"/>
          </a:p>
          <a:p>
            <a:pPr marL="0" indent="0">
              <a:buNone/>
            </a:pPr>
            <a:r>
              <a:rPr lang="en-US" sz="1800" dirty="0" smtClean="0"/>
              <a:t>Provide a write-up summarizing your insights and recommendations. </a:t>
            </a:r>
          </a:p>
          <a:p>
            <a:pPr marL="0" indent="0">
              <a:buNone/>
            </a:pPr>
            <a:r>
              <a:rPr lang="en-US" sz="2200" b="1" u="sng" dirty="0">
                <a:latin typeface="+mj-lt"/>
                <a:ea typeface="+mj-ea"/>
                <a:cs typeface="+mj-cs"/>
              </a:rPr>
              <a:t>Evaluation Criteria </a:t>
            </a:r>
          </a:p>
          <a:p>
            <a:pPr marL="0" indent="0">
              <a:buNone/>
            </a:pPr>
            <a:r>
              <a:rPr lang="en-US" sz="1800" dirty="0" smtClean="0"/>
              <a:t>Critical Thinking: How well did you interpret the business problem and address it with data? </a:t>
            </a:r>
          </a:p>
          <a:p>
            <a:pPr marL="0" indent="0">
              <a:buNone/>
            </a:pPr>
            <a:r>
              <a:rPr lang="en-US" sz="1800" dirty="0" smtClean="0"/>
              <a:t>Technical Execution: Quality of your data transformations and metric definitions. </a:t>
            </a:r>
            <a:endParaRPr lang="en-US" sz="1800" dirty="0"/>
          </a:p>
          <a:p>
            <a:pPr marL="0" indent="0">
              <a:buNone/>
            </a:pPr>
            <a:r>
              <a:rPr lang="en-US" sz="1800" dirty="0" smtClean="0"/>
              <a:t>Clarity: Are your insights and recommendations well-articulated and actionable? </a:t>
            </a:r>
            <a:endParaRPr lang="en-US" sz="1800" dirty="0"/>
          </a:p>
          <a:p>
            <a:pPr marL="0" indent="0">
              <a:buNone/>
            </a:pPr>
            <a:r>
              <a:rPr lang="en-US" sz="1800" dirty="0" smtClean="0"/>
              <a:t>Creativity: Innovative approaches to solving the problem or presenting data.</a:t>
            </a:r>
            <a:endParaRPr lang="en-US" sz="1800" dirty="0"/>
          </a:p>
        </p:txBody>
      </p:sp>
      <p:sp>
        <p:nvSpPr>
          <p:cNvPr id="4" name="Subtitle 2"/>
          <p:cNvSpPr txBox="1">
            <a:spLocks/>
          </p:cNvSpPr>
          <p:nvPr/>
        </p:nvSpPr>
        <p:spPr>
          <a:xfrm>
            <a:off x="76200" y="6324600"/>
            <a:ext cx="2825338" cy="457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i="1" dirty="0" smtClean="0"/>
              <a:t>I confirm artificial intelligence was not used for this analysis </a:t>
            </a:r>
            <a:r>
              <a:rPr lang="en-US" sz="1200" i="1" dirty="0"/>
              <a:t>– </a:t>
            </a:r>
            <a:r>
              <a:rPr lang="en-US" sz="1200" i="1" dirty="0" smtClean="0"/>
              <a:t>Aziz </a:t>
            </a:r>
            <a:r>
              <a:rPr lang="en-US" sz="1200" i="1" dirty="0" err="1" smtClean="0"/>
              <a:t>Akhtar</a:t>
            </a:r>
            <a:endParaRPr lang="en-US" sz="1200" i="1" dirty="0"/>
          </a:p>
        </p:txBody>
      </p:sp>
    </p:spTree>
    <p:extLst>
      <p:ext uri="{BB962C8B-B14F-4D97-AF65-F5344CB8AC3E}">
        <p14:creationId xmlns:p14="http://schemas.microsoft.com/office/powerpoint/2010/main" val="2482644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1668"/>
            <a:ext cx="8229600" cy="577932"/>
          </a:xfrm>
        </p:spPr>
        <p:txBody>
          <a:bodyPr>
            <a:noAutofit/>
          </a:bodyPr>
          <a:lstStyle/>
          <a:p>
            <a:r>
              <a:rPr lang="en-US" sz="4000" b="1" dirty="0"/>
              <a:t>Setting up the data</a:t>
            </a:r>
          </a:p>
        </p:txBody>
      </p:sp>
      <p:sp>
        <p:nvSpPr>
          <p:cNvPr id="5" name="Content Placeholder 2"/>
          <p:cNvSpPr>
            <a:spLocks noGrp="1"/>
          </p:cNvSpPr>
          <p:nvPr>
            <p:ph idx="1"/>
          </p:nvPr>
        </p:nvSpPr>
        <p:spPr>
          <a:xfrm>
            <a:off x="8374" y="609600"/>
            <a:ext cx="9135626" cy="5689815"/>
          </a:xfrm>
        </p:spPr>
        <p:txBody>
          <a:bodyPr>
            <a:normAutofit/>
          </a:bodyPr>
          <a:lstStyle/>
          <a:p>
            <a:pPr marL="0" indent="0">
              <a:buNone/>
            </a:pPr>
            <a:r>
              <a:rPr lang="en-US" sz="1800" b="1" dirty="0" smtClean="0"/>
              <a:t>Step 1 – Import Necessary Libraries and establish database connection</a:t>
            </a:r>
          </a:p>
          <a:p>
            <a:r>
              <a:rPr lang="en-US" sz="1800" dirty="0" smtClean="0"/>
              <a:t>First, we need pandas for data handling and sqlite3 to interact with the database.</a:t>
            </a:r>
          </a:p>
          <a:p>
            <a:endParaRPr lang="en-US" sz="1800" dirty="0"/>
          </a:p>
          <a:p>
            <a:endParaRPr lang="en-US" sz="1800" dirty="0" smtClean="0"/>
          </a:p>
          <a:p>
            <a:pPr marL="0" indent="0">
              <a:buNone/>
            </a:pPr>
            <a:endParaRPr lang="en-US" sz="1800" dirty="0" smtClean="0"/>
          </a:p>
          <a:p>
            <a:pPr marL="0" indent="0">
              <a:buNone/>
            </a:pPr>
            <a:endParaRPr lang="en-US" sz="1800" dirty="0" smtClean="0"/>
          </a:p>
          <a:p>
            <a:pPr marL="0" indent="0">
              <a:buNone/>
            </a:pPr>
            <a:r>
              <a:rPr lang="en-US" sz="1800" b="1" dirty="0" smtClean="0"/>
              <a:t>Step 2 – Create data model schema</a:t>
            </a:r>
            <a:endParaRPr lang="en-US" sz="1800" dirty="0" smtClean="0"/>
          </a:p>
          <a:p>
            <a:r>
              <a:rPr lang="en-US" sz="1800" dirty="0" smtClean="0"/>
              <a:t>Next, analyze the data, create the schema to properly load the values </a:t>
            </a:r>
          </a:p>
          <a:p>
            <a:pPr marL="0" indent="0">
              <a:buNone/>
            </a:pPr>
            <a:endParaRPr lang="en-US" sz="800" b="1" i="1" dirty="0">
              <a:solidFill>
                <a:schemeClr val="accent1">
                  <a:lumMod val="75000"/>
                </a:schemeClr>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22485"/>
            <a:ext cx="4000500" cy="1268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3429000"/>
            <a:ext cx="2057400" cy="306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7010400" y="533400"/>
            <a:ext cx="2133600" cy="430887"/>
          </a:xfrm>
          <a:prstGeom prst="rect">
            <a:avLst/>
          </a:prstGeom>
        </p:spPr>
        <p:txBody>
          <a:bodyPr wrap="square">
            <a:spAutoFit/>
          </a:bodyPr>
          <a:lstStyle/>
          <a:p>
            <a:r>
              <a:rPr lang="en-US" sz="1100" b="1" i="1" dirty="0" smtClean="0">
                <a:solidFill>
                  <a:schemeClr val="bg1">
                    <a:lumMod val="50000"/>
                  </a:schemeClr>
                </a:solidFill>
              </a:rPr>
              <a:t>Note* Pasting code to ensure it is visible during presentation</a:t>
            </a:r>
            <a:endParaRPr lang="en-US" sz="1100" i="1" dirty="0">
              <a:solidFill>
                <a:schemeClr val="bg1">
                  <a:lumMod val="50000"/>
                </a:schemeClr>
              </a:solidFill>
            </a:endParaRPr>
          </a:p>
        </p:txBody>
      </p:sp>
      <p:sp>
        <p:nvSpPr>
          <p:cNvPr id="12" name="Rectangle 11"/>
          <p:cNvSpPr/>
          <p:nvPr/>
        </p:nvSpPr>
        <p:spPr>
          <a:xfrm>
            <a:off x="2255520" y="3276600"/>
            <a:ext cx="2773680" cy="2185214"/>
          </a:xfrm>
          <a:prstGeom prst="rect">
            <a:avLst/>
          </a:prstGeom>
        </p:spPr>
        <p:txBody>
          <a:bodyPr wrap="square">
            <a:spAutoFit/>
          </a:bodyPr>
          <a:lstStyle/>
          <a:p>
            <a:r>
              <a:rPr lang="en-US" sz="800" b="1" i="1" dirty="0">
                <a:solidFill>
                  <a:schemeClr val="accent1">
                    <a:lumMod val="75000"/>
                  </a:schemeClr>
                </a:solidFill>
              </a:rPr>
              <a:t># Step 2a: Create Tables</a:t>
            </a:r>
          </a:p>
          <a:p>
            <a:r>
              <a:rPr lang="en-US" sz="800" b="1" i="1" dirty="0">
                <a:solidFill>
                  <a:schemeClr val="accent1">
                    <a:lumMod val="75000"/>
                  </a:schemeClr>
                </a:solidFill>
              </a:rPr>
              <a:t># User Activity Table</a:t>
            </a:r>
          </a:p>
          <a:p>
            <a:endParaRPr lang="en-US" sz="800" b="1" i="1" dirty="0">
              <a:solidFill>
                <a:schemeClr val="bg1">
                  <a:lumMod val="50000"/>
                </a:schemeClr>
              </a:solidFill>
            </a:endParaRPr>
          </a:p>
          <a:p>
            <a:r>
              <a:rPr lang="en-US" sz="800" i="1" dirty="0" err="1"/>
              <a:t>cursor.execute</a:t>
            </a:r>
            <a:endParaRPr lang="en-US" sz="800" i="1" dirty="0"/>
          </a:p>
          <a:p>
            <a:r>
              <a:rPr lang="en-US" sz="800" i="1" dirty="0"/>
              <a:t>("""DROP TABLE IF EXISTS </a:t>
            </a:r>
            <a:r>
              <a:rPr lang="en-US" sz="800" i="1" dirty="0" err="1"/>
              <a:t>user_activity</a:t>
            </a:r>
            <a:r>
              <a:rPr lang="en-US" sz="800" i="1" dirty="0"/>
              <a:t>;""")</a:t>
            </a:r>
          </a:p>
          <a:p>
            <a:endParaRPr lang="en-US" sz="800" i="1" dirty="0"/>
          </a:p>
          <a:p>
            <a:r>
              <a:rPr lang="en-US" sz="800" i="1" dirty="0" err="1"/>
              <a:t>cursor.execute</a:t>
            </a:r>
            <a:endParaRPr lang="en-US" sz="800" i="1" dirty="0"/>
          </a:p>
          <a:p>
            <a:r>
              <a:rPr lang="en-US" sz="800" i="1" dirty="0"/>
              <a:t>("""CREATE TABLE IF NOT EXISTS </a:t>
            </a:r>
            <a:r>
              <a:rPr lang="en-US" sz="800" i="1" dirty="0" err="1"/>
              <a:t>user_activity</a:t>
            </a:r>
            <a:r>
              <a:rPr lang="en-US" sz="800" i="1" dirty="0"/>
              <a:t> </a:t>
            </a:r>
          </a:p>
          <a:p>
            <a:r>
              <a:rPr lang="en-US" sz="800" i="1" dirty="0"/>
              <a:t>(    </a:t>
            </a:r>
            <a:r>
              <a:rPr lang="en-US" sz="800" i="1" dirty="0" err="1"/>
              <a:t>user_id</a:t>
            </a:r>
            <a:r>
              <a:rPr lang="en-US" sz="800" i="1" dirty="0"/>
              <a:t> TEXT PRIMARY KEY,    </a:t>
            </a:r>
          </a:p>
          <a:p>
            <a:r>
              <a:rPr lang="en-US" sz="800" i="1" dirty="0" err="1"/>
              <a:t>activity_type</a:t>
            </a:r>
            <a:r>
              <a:rPr lang="en-US" sz="800" i="1" dirty="0"/>
              <a:t> TEXT,    </a:t>
            </a:r>
          </a:p>
          <a:p>
            <a:r>
              <a:rPr lang="en-US" sz="800" i="1" dirty="0"/>
              <a:t>timestamp TEXT,    </a:t>
            </a:r>
          </a:p>
          <a:p>
            <a:r>
              <a:rPr lang="en-US" sz="800" i="1" dirty="0" err="1"/>
              <a:t>session_length</a:t>
            </a:r>
            <a:r>
              <a:rPr lang="en-US" sz="800" i="1" dirty="0"/>
              <a:t> INTEGER,    </a:t>
            </a:r>
          </a:p>
          <a:p>
            <a:r>
              <a:rPr lang="en-US" sz="800" i="1" dirty="0" err="1"/>
              <a:t>messages_sent</a:t>
            </a:r>
            <a:r>
              <a:rPr lang="en-US" sz="800" i="1" dirty="0"/>
              <a:t> INTEGER,    </a:t>
            </a:r>
          </a:p>
          <a:p>
            <a:r>
              <a:rPr lang="en-US" sz="800" i="1" dirty="0" err="1"/>
              <a:t>feedback_rating</a:t>
            </a:r>
            <a:r>
              <a:rPr lang="en-US" sz="800" i="1" dirty="0"/>
              <a:t> INTEGER,    </a:t>
            </a:r>
          </a:p>
          <a:p>
            <a:r>
              <a:rPr lang="en-US" sz="800" i="1" dirty="0" err="1"/>
              <a:t>resources_clicked</a:t>
            </a:r>
            <a:r>
              <a:rPr lang="en-US" sz="800" i="1" dirty="0"/>
              <a:t> INTEGER,   </a:t>
            </a:r>
          </a:p>
          <a:p>
            <a:r>
              <a:rPr lang="en-US" sz="800" i="1" dirty="0" err="1"/>
              <a:t>session_id</a:t>
            </a:r>
            <a:r>
              <a:rPr lang="en-US" sz="800" i="1" dirty="0"/>
              <a:t> TEXT);""")</a:t>
            </a:r>
          </a:p>
          <a:p>
            <a:r>
              <a:rPr lang="en-US" sz="800" i="1" dirty="0"/>
              <a:t> </a:t>
            </a:r>
          </a:p>
        </p:txBody>
      </p:sp>
      <p:sp>
        <p:nvSpPr>
          <p:cNvPr id="8" name="Rectangle 7"/>
          <p:cNvSpPr/>
          <p:nvPr/>
        </p:nvSpPr>
        <p:spPr>
          <a:xfrm>
            <a:off x="6766560" y="3276600"/>
            <a:ext cx="1645920" cy="2554545"/>
          </a:xfrm>
          <a:prstGeom prst="rect">
            <a:avLst/>
          </a:prstGeom>
        </p:spPr>
        <p:txBody>
          <a:bodyPr wrap="square">
            <a:spAutoFit/>
          </a:bodyPr>
          <a:lstStyle/>
          <a:p>
            <a:r>
              <a:rPr lang="en-US" sz="800" b="1" i="1" dirty="0">
                <a:solidFill>
                  <a:schemeClr val="accent1">
                    <a:lumMod val="75000"/>
                  </a:schemeClr>
                </a:solidFill>
              </a:rPr>
              <a:t># Step 2c: Create Tables</a:t>
            </a:r>
          </a:p>
          <a:p>
            <a:r>
              <a:rPr lang="en-US" sz="800" b="1" i="1" dirty="0">
                <a:solidFill>
                  <a:schemeClr val="accent1">
                    <a:lumMod val="75000"/>
                  </a:schemeClr>
                </a:solidFill>
              </a:rPr>
              <a:t># Moderator Performance Table</a:t>
            </a:r>
          </a:p>
          <a:p>
            <a:endParaRPr lang="en-US" sz="800" b="1" dirty="0"/>
          </a:p>
          <a:p>
            <a:r>
              <a:rPr lang="en-US" sz="800" i="1" dirty="0" err="1"/>
              <a:t>cursor.execute</a:t>
            </a:r>
            <a:endParaRPr lang="en-US" sz="800" i="1" dirty="0"/>
          </a:p>
          <a:p>
            <a:endParaRPr lang="en-US" sz="800" i="1" dirty="0"/>
          </a:p>
          <a:p>
            <a:r>
              <a:rPr lang="en-US" sz="800" i="1" dirty="0"/>
              <a:t>("""DROP TABLE IF EXISTS </a:t>
            </a:r>
          </a:p>
          <a:p>
            <a:r>
              <a:rPr lang="en-US" sz="800" i="1" dirty="0" err="1"/>
              <a:t>moderator_performance</a:t>
            </a:r>
            <a:r>
              <a:rPr lang="en-US" sz="800" i="1" dirty="0"/>
              <a:t>;""")</a:t>
            </a:r>
          </a:p>
          <a:p>
            <a:endParaRPr lang="en-US" sz="800" i="1" dirty="0"/>
          </a:p>
          <a:p>
            <a:r>
              <a:rPr lang="en-US" sz="800" i="1" dirty="0" err="1"/>
              <a:t>cursor.execute</a:t>
            </a:r>
            <a:endParaRPr lang="en-US" sz="800" i="1" dirty="0"/>
          </a:p>
          <a:p>
            <a:r>
              <a:rPr lang="en-US" sz="800" i="1" dirty="0"/>
              <a:t>("""CREATE TABLE IF NOT EXISTS </a:t>
            </a:r>
            <a:r>
              <a:rPr lang="en-US" sz="800" i="1" dirty="0" err="1"/>
              <a:t>moderator_performance</a:t>
            </a:r>
            <a:r>
              <a:rPr lang="en-US" sz="800" i="1" dirty="0"/>
              <a:t> (    </a:t>
            </a:r>
          </a:p>
          <a:p>
            <a:r>
              <a:rPr lang="en-US" sz="800" i="1" dirty="0" err="1"/>
              <a:t>moderator_id</a:t>
            </a:r>
            <a:r>
              <a:rPr lang="en-US" sz="800" i="1" dirty="0"/>
              <a:t> TEXT PRIMARY KEY,    </a:t>
            </a:r>
          </a:p>
          <a:p>
            <a:r>
              <a:rPr lang="en-US" sz="800" i="1" dirty="0" err="1"/>
              <a:t>reviews_handled</a:t>
            </a:r>
            <a:r>
              <a:rPr lang="en-US" sz="800" i="1" dirty="0"/>
              <a:t> INTEGER,    </a:t>
            </a:r>
            <a:r>
              <a:rPr lang="en-US" sz="800" i="1" dirty="0" err="1"/>
              <a:t>accuracy_rate</a:t>
            </a:r>
            <a:r>
              <a:rPr lang="en-US" sz="800" i="1" dirty="0"/>
              <a:t> REAL,    </a:t>
            </a:r>
            <a:r>
              <a:rPr lang="en-US" sz="800" i="1" dirty="0" err="1"/>
              <a:t>response_time_seconds</a:t>
            </a:r>
            <a:r>
              <a:rPr lang="en-US" sz="800" i="1" dirty="0"/>
              <a:t> INTEGER);""")</a:t>
            </a:r>
          </a:p>
          <a:p>
            <a:r>
              <a:rPr lang="en-US" sz="800" i="1" dirty="0"/>
              <a:t> </a:t>
            </a:r>
          </a:p>
          <a:p>
            <a:r>
              <a:rPr lang="en-US" sz="800" i="1" dirty="0"/>
              <a:t>#confirm changes</a:t>
            </a:r>
          </a:p>
          <a:p>
            <a:r>
              <a:rPr lang="en-US" sz="800" i="1" dirty="0" err="1"/>
              <a:t>conn.commit</a:t>
            </a:r>
            <a:r>
              <a:rPr lang="en-US" sz="800" i="1" dirty="0"/>
              <a:t>()</a:t>
            </a:r>
          </a:p>
          <a:p>
            <a:endParaRPr lang="en-US" sz="800" i="1" dirty="0"/>
          </a:p>
        </p:txBody>
      </p:sp>
      <p:sp>
        <p:nvSpPr>
          <p:cNvPr id="14" name="Rectangle 13"/>
          <p:cNvSpPr/>
          <p:nvPr/>
        </p:nvSpPr>
        <p:spPr>
          <a:xfrm>
            <a:off x="5105400" y="3291840"/>
            <a:ext cx="1645920" cy="2954655"/>
          </a:xfrm>
          <a:prstGeom prst="rect">
            <a:avLst/>
          </a:prstGeom>
        </p:spPr>
        <p:txBody>
          <a:bodyPr wrap="square">
            <a:spAutoFit/>
          </a:bodyPr>
          <a:lstStyle/>
          <a:p>
            <a:r>
              <a:rPr lang="en-US" sz="800" b="1" i="1" dirty="0">
                <a:solidFill>
                  <a:schemeClr val="accent1">
                    <a:lumMod val="75000"/>
                  </a:schemeClr>
                </a:solidFill>
              </a:rPr>
              <a:t># Step 2b: Create Tables</a:t>
            </a:r>
          </a:p>
          <a:p>
            <a:r>
              <a:rPr lang="en-US" sz="800" b="1" i="1" dirty="0">
                <a:solidFill>
                  <a:schemeClr val="accent1">
                    <a:lumMod val="75000"/>
                  </a:schemeClr>
                </a:solidFill>
              </a:rPr>
              <a:t># Recommendations Table</a:t>
            </a:r>
          </a:p>
          <a:p>
            <a:endParaRPr lang="en-US" b="1" i="1" dirty="0" smtClean="0">
              <a:solidFill>
                <a:schemeClr val="bg1">
                  <a:lumMod val="50000"/>
                </a:schemeClr>
              </a:solidFill>
            </a:endParaRPr>
          </a:p>
          <a:p>
            <a:r>
              <a:rPr lang="en-US" sz="800" b="1" i="1" dirty="0" smtClean="0">
                <a:solidFill>
                  <a:schemeClr val="bg1">
                    <a:lumMod val="50000"/>
                  </a:schemeClr>
                </a:solidFill>
              </a:rPr>
              <a:t> </a:t>
            </a:r>
            <a:r>
              <a:rPr lang="en-US" sz="800" i="1" dirty="0" err="1"/>
              <a:t>cursor.execute</a:t>
            </a:r>
            <a:endParaRPr lang="en-US" sz="800" i="1" dirty="0"/>
          </a:p>
          <a:p>
            <a:r>
              <a:rPr lang="en-US" sz="800" i="1" dirty="0"/>
              <a:t>("""DROP TABLE IF EXISTS recommendations;""")</a:t>
            </a:r>
          </a:p>
          <a:p>
            <a:endParaRPr lang="en-US" sz="800" i="1" dirty="0"/>
          </a:p>
          <a:p>
            <a:r>
              <a:rPr lang="en-US" sz="800" i="1" dirty="0" err="1"/>
              <a:t>cursor.execute</a:t>
            </a:r>
            <a:endParaRPr lang="en-US" sz="800" i="1" dirty="0"/>
          </a:p>
          <a:p>
            <a:r>
              <a:rPr lang="en-US" sz="800" i="1" dirty="0"/>
              <a:t>("""CREATE TABLE IF NOT EXISTS recommendations </a:t>
            </a:r>
          </a:p>
          <a:p>
            <a:r>
              <a:rPr lang="en-US" sz="800" i="1" dirty="0"/>
              <a:t>(    </a:t>
            </a:r>
            <a:r>
              <a:rPr lang="en-US" sz="800" i="1" dirty="0" err="1"/>
              <a:t>recommendation_id</a:t>
            </a:r>
            <a:r>
              <a:rPr lang="en-US" sz="800" i="1" dirty="0"/>
              <a:t> TEXT PRIMARY KEY,    </a:t>
            </a:r>
            <a:r>
              <a:rPr lang="en-US" sz="800" i="1" dirty="0" err="1"/>
              <a:t>user_id</a:t>
            </a:r>
            <a:r>
              <a:rPr lang="en-US" sz="800" i="1" dirty="0"/>
              <a:t> TEXT,    </a:t>
            </a:r>
            <a:r>
              <a:rPr lang="en-US" sz="800" i="1" dirty="0" err="1"/>
              <a:t>content_id</a:t>
            </a:r>
            <a:r>
              <a:rPr lang="en-US" sz="800" i="1" dirty="0"/>
              <a:t> INTEGER,    </a:t>
            </a:r>
            <a:r>
              <a:rPr lang="en-US" sz="800" i="1" dirty="0" err="1"/>
              <a:t>feedback_score</a:t>
            </a:r>
            <a:r>
              <a:rPr lang="en-US" sz="800" i="1" dirty="0"/>
              <a:t> REAL,    </a:t>
            </a:r>
          </a:p>
          <a:p>
            <a:r>
              <a:rPr lang="en-US" sz="800" i="1" dirty="0"/>
              <a:t>timestamp TEXT,    </a:t>
            </a:r>
            <a:r>
              <a:rPr lang="en-US" sz="800" i="1" dirty="0" err="1"/>
              <a:t>recommendation_type</a:t>
            </a:r>
            <a:r>
              <a:rPr lang="en-US" sz="800" i="1" dirty="0"/>
              <a:t> TEXT,    </a:t>
            </a:r>
            <a:r>
              <a:rPr lang="en-US" sz="800" i="1" dirty="0" err="1"/>
              <a:t>user_clicked</a:t>
            </a:r>
            <a:r>
              <a:rPr lang="en-US" sz="800" i="1" dirty="0"/>
              <a:t> INTEGER,</a:t>
            </a:r>
          </a:p>
          <a:p>
            <a:r>
              <a:rPr lang="en-US" sz="800" i="1" dirty="0"/>
              <a:t>    </a:t>
            </a:r>
          </a:p>
          <a:p>
            <a:r>
              <a:rPr lang="en-US" sz="800" i="1" dirty="0"/>
              <a:t>FOREIGN KEY (</a:t>
            </a:r>
            <a:r>
              <a:rPr lang="en-US" sz="800" i="1" dirty="0" err="1"/>
              <a:t>user_id</a:t>
            </a:r>
            <a:r>
              <a:rPr lang="en-US" sz="800" i="1" dirty="0"/>
              <a:t>) REFERENCES </a:t>
            </a:r>
            <a:r>
              <a:rPr lang="en-US" sz="800" i="1" dirty="0" err="1"/>
              <a:t>user_activity</a:t>
            </a:r>
            <a:r>
              <a:rPr lang="en-US" sz="800" i="1" dirty="0"/>
              <a:t>(</a:t>
            </a:r>
            <a:r>
              <a:rPr lang="en-US" sz="800" i="1" dirty="0" err="1"/>
              <a:t>user_id</a:t>
            </a:r>
            <a:r>
              <a:rPr lang="en-US" sz="800" i="1" dirty="0"/>
              <a:t>) ON DELETE CASCADE);""")</a:t>
            </a:r>
            <a:r>
              <a:rPr lang="en-US" sz="800" i="1" dirty="0" err="1"/>
              <a:t>conn.commit</a:t>
            </a:r>
            <a:r>
              <a:rPr lang="en-US" sz="800" i="1" dirty="0"/>
              <a:t>()</a:t>
            </a:r>
          </a:p>
        </p:txBody>
      </p:sp>
    </p:spTree>
    <p:extLst>
      <p:ext uri="{BB962C8B-B14F-4D97-AF65-F5344CB8AC3E}">
        <p14:creationId xmlns:p14="http://schemas.microsoft.com/office/powerpoint/2010/main" val="68437282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668"/>
            <a:ext cx="8229600" cy="577932"/>
          </a:xfrm>
        </p:spPr>
        <p:txBody>
          <a:bodyPr>
            <a:noAutofit/>
          </a:bodyPr>
          <a:lstStyle/>
          <a:p>
            <a:r>
              <a:rPr lang="en-US" sz="4000" b="1" dirty="0" smtClean="0"/>
              <a:t>Inserting the data</a:t>
            </a:r>
            <a:endParaRPr lang="en-US" sz="4000" b="1" dirty="0"/>
          </a:p>
        </p:txBody>
      </p:sp>
      <p:sp>
        <p:nvSpPr>
          <p:cNvPr id="7" name="Rectangle 6"/>
          <p:cNvSpPr/>
          <p:nvPr/>
        </p:nvSpPr>
        <p:spPr>
          <a:xfrm>
            <a:off x="7010400" y="529947"/>
            <a:ext cx="2133600" cy="430887"/>
          </a:xfrm>
          <a:prstGeom prst="rect">
            <a:avLst/>
          </a:prstGeom>
        </p:spPr>
        <p:txBody>
          <a:bodyPr wrap="square">
            <a:spAutoFit/>
          </a:bodyPr>
          <a:lstStyle/>
          <a:p>
            <a:r>
              <a:rPr lang="en-US" sz="1100" b="1" i="1" dirty="0" smtClean="0">
                <a:solidFill>
                  <a:schemeClr val="bg1">
                    <a:lumMod val="50000"/>
                  </a:schemeClr>
                </a:solidFill>
              </a:rPr>
              <a:t>Note* Pasting code to ensure it is visible during presentation</a:t>
            </a:r>
            <a:endParaRPr lang="en-US" sz="1100" i="1" dirty="0">
              <a:solidFill>
                <a:schemeClr val="bg1">
                  <a:lumMod val="50000"/>
                </a:schemeClr>
              </a:solidFill>
            </a:endParaRPr>
          </a:p>
        </p:txBody>
      </p:sp>
      <p:sp>
        <p:nvSpPr>
          <p:cNvPr id="12" name="Rectangle 11"/>
          <p:cNvSpPr/>
          <p:nvPr/>
        </p:nvSpPr>
        <p:spPr>
          <a:xfrm>
            <a:off x="4572000" y="949938"/>
            <a:ext cx="4572000" cy="4801314"/>
          </a:xfrm>
          <a:prstGeom prst="rect">
            <a:avLst/>
          </a:prstGeom>
        </p:spPr>
        <p:txBody>
          <a:bodyPr wrap="square">
            <a:spAutoFit/>
          </a:bodyPr>
          <a:lstStyle/>
          <a:p>
            <a:pPr>
              <a:spcBef>
                <a:spcPct val="20000"/>
              </a:spcBef>
            </a:pPr>
            <a:r>
              <a:rPr lang="en-US" b="1" dirty="0" smtClean="0"/>
              <a:t>Step 3 – </a:t>
            </a:r>
            <a:r>
              <a:rPr lang="en-US" b="1" dirty="0"/>
              <a:t>Load values into tables</a:t>
            </a:r>
          </a:p>
          <a:p>
            <a:endParaRPr lang="en-US" sz="800" b="1" i="1" dirty="0">
              <a:solidFill>
                <a:schemeClr val="bg1">
                  <a:lumMod val="50000"/>
                </a:schemeClr>
              </a:solidFill>
            </a:endParaRPr>
          </a:p>
          <a:p>
            <a:r>
              <a:rPr lang="en-US" sz="800" b="1" i="1" dirty="0" smtClean="0">
                <a:solidFill>
                  <a:schemeClr val="accent1">
                    <a:lumMod val="75000"/>
                  </a:schemeClr>
                </a:solidFill>
              </a:rPr>
              <a:t># Step 3 – Load Data from flat files provided in email using Pandas</a:t>
            </a:r>
          </a:p>
          <a:p>
            <a:r>
              <a:rPr lang="en-US" sz="800" i="1" dirty="0" err="1" smtClean="0"/>
              <a:t>user_activity_df</a:t>
            </a:r>
            <a:r>
              <a:rPr lang="en-US" sz="800" i="1" dirty="0" smtClean="0"/>
              <a:t> = </a:t>
            </a:r>
            <a:r>
              <a:rPr lang="en-US" sz="800" i="1" dirty="0" err="1" smtClean="0"/>
              <a:t>pd.read_csv</a:t>
            </a:r>
            <a:r>
              <a:rPr lang="en-US" sz="800" i="1" dirty="0" smtClean="0"/>
              <a:t>("user_activity_data.csv“)</a:t>
            </a:r>
          </a:p>
          <a:p>
            <a:r>
              <a:rPr lang="en-US" sz="800" i="1" dirty="0" err="1" smtClean="0"/>
              <a:t>moderator_performance_df</a:t>
            </a:r>
            <a:r>
              <a:rPr lang="en-US" sz="800" i="1" dirty="0" smtClean="0"/>
              <a:t> = </a:t>
            </a:r>
            <a:r>
              <a:rPr lang="en-US" sz="800" i="1" dirty="0" err="1" smtClean="0"/>
              <a:t>pd.read_csv</a:t>
            </a:r>
            <a:r>
              <a:rPr lang="en-US" sz="800" i="1" dirty="0" smtClean="0"/>
              <a:t>("moderator_performance_data.csv“)</a:t>
            </a:r>
          </a:p>
          <a:p>
            <a:r>
              <a:rPr lang="en-US" sz="800" i="1" dirty="0" err="1" smtClean="0"/>
              <a:t>recommendations_df</a:t>
            </a:r>
            <a:r>
              <a:rPr lang="en-US" sz="800" i="1" dirty="0" smtClean="0"/>
              <a:t> = </a:t>
            </a:r>
            <a:r>
              <a:rPr lang="en-US" sz="800" i="1" dirty="0" err="1" smtClean="0"/>
              <a:t>pd.read_csv</a:t>
            </a:r>
            <a:r>
              <a:rPr lang="en-US" sz="800" i="1" dirty="0" smtClean="0"/>
              <a:t>("recommendation_data.csv")</a:t>
            </a:r>
          </a:p>
          <a:p>
            <a:endParaRPr lang="en-US" sz="800" b="1" i="1" dirty="0">
              <a:solidFill>
                <a:schemeClr val="bg1">
                  <a:lumMod val="50000"/>
                </a:schemeClr>
              </a:solidFill>
            </a:endParaRPr>
          </a:p>
          <a:p>
            <a:r>
              <a:rPr lang="en-US" sz="800" b="1" i="1" dirty="0">
                <a:solidFill>
                  <a:schemeClr val="accent1">
                    <a:lumMod val="75000"/>
                  </a:schemeClr>
                </a:solidFill>
              </a:rPr>
              <a:t># Check column headers/names</a:t>
            </a:r>
          </a:p>
          <a:p>
            <a:r>
              <a:rPr lang="en-US" sz="800" i="1" dirty="0"/>
              <a:t>print("User Activity Columns:", </a:t>
            </a:r>
            <a:r>
              <a:rPr lang="en-US" sz="800" i="1" dirty="0" err="1"/>
              <a:t>user_activity_df.columns.tolist</a:t>
            </a:r>
            <a:r>
              <a:rPr lang="en-US" sz="800" i="1" dirty="0"/>
              <a:t>())</a:t>
            </a:r>
          </a:p>
          <a:p>
            <a:r>
              <a:rPr lang="en-US" sz="800" i="1" dirty="0"/>
              <a:t>print("Moderator Performance Columns:", </a:t>
            </a:r>
            <a:r>
              <a:rPr lang="en-US" sz="800" i="1" dirty="0" err="1"/>
              <a:t>moderator_performance_df.columns.tolist</a:t>
            </a:r>
            <a:r>
              <a:rPr lang="en-US" sz="800" i="1" dirty="0"/>
              <a:t>())</a:t>
            </a:r>
          </a:p>
          <a:p>
            <a:r>
              <a:rPr lang="en-US" sz="800" i="1" dirty="0"/>
              <a:t>print("Recommendations Columns:", </a:t>
            </a:r>
            <a:r>
              <a:rPr lang="en-US" sz="800" i="1" dirty="0" err="1"/>
              <a:t>recommendations_df.columns.tolist</a:t>
            </a:r>
            <a:r>
              <a:rPr lang="en-US" sz="800" i="1" dirty="0"/>
              <a:t>())</a:t>
            </a:r>
          </a:p>
          <a:p>
            <a:endParaRPr lang="en-US" sz="800" i="1" dirty="0" smtClean="0">
              <a:solidFill>
                <a:schemeClr val="bg1">
                  <a:lumMod val="50000"/>
                </a:schemeClr>
              </a:solidFill>
            </a:endParaRPr>
          </a:p>
          <a:p>
            <a:r>
              <a:rPr lang="en-US" sz="800" b="1" i="1" dirty="0">
                <a:solidFill>
                  <a:schemeClr val="accent1">
                    <a:lumMod val="75000"/>
                  </a:schemeClr>
                </a:solidFill>
              </a:rPr>
              <a:t># Ensure correct data types</a:t>
            </a:r>
          </a:p>
          <a:p>
            <a:r>
              <a:rPr lang="en-US" sz="800" i="1" dirty="0" err="1"/>
              <a:t>user_activity_df</a:t>
            </a:r>
            <a:r>
              <a:rPr lang="en-US" sz="800" i="1" dirty="0"/>
              <a:t>["</a:t>
            </a:r>
            <a:r>
              <a:rPr lang="en-US" sz="800" i="1" dirty="0" err="1"/>
              <a:t>user_id</a:t>
            </a:r>
            <a:r>
              <a:rPr lang="en-US" sz="800" i="1" dirty="0"/>
              <a:t>"] = </a:t>
            </a:r>
            <a:r>
              <a:rPr lang="en-US" sz="800" i="1" dirty="0" err="1"/>
              <a:t>user_activity_df</a:t>
            </a:r>
            <a:r>
              <a:rPr lang="en-US" sz="800" i="1" dirty="0"/>
              <a:t>["</a:t>
            </a:r>
            <a:r>
              <a:rPr lang="en-US" sz="800" i="1" dirty="0" err="1"/>
              <a:t>user_id</a:t>
            </a:r>
            <a:r>
              <a:rPr lang="en-US" sz="800" i="1" dirty="0"/>
              <a:t>"].</a:t>
            </a:r>
            <a:r>
              <a:rPr lang="en-US" sz="800" i="1" dirty="0" err="1"/>
              <a:t>astype</a:t>
            </a:r>
            <a:r>
              <a:rPr lang="en-US" sz="800" i="1" dirty="0"/>
              <a:t>(</a:t>
            </a:r>
            <a:r>
              <a:rPr lang="en-US" sz="800" i="1" dirty="0" err="1"/>
              <a:t>str</a:t>
            </a:r>
            <a:r>
              <a:rPr lang="en-US" sz="800" i="1" dirty="0"/>
              <a:t>)</a:t>
            </a:r>
          </a:p>
          <a:p>
            <a:r>
              <a:rPr lang="en-US" sz="800" i="1" dirty="0" err="1"/>
              <a:t>moderator_performance_df</a:t>
            </a:r>
            <a:r>
              <a:rPr lang="en-US" sz="800" i="1" dirty="0"/>
              <a:t>["</a:t>
            </a:r>
            <a:r>
              <a:rPr lang="en-US" sz="800" i="1" dirty="0" err="1"/>
              <a:t>moderator_id</a:t>
            </a:r>
            <a:r>
              <a:rPr lang="en-US" sz="800" i="1" dirty="0"/>
              <a:t>"] = </a:t>
            </a:r>
            <a:r>
              <a:rPr lang="en-US" sz="800" i="1" dirty="0" err="1"/>
              <a:t>moderator_performance_df</a:t>
            </a:r>
            <a:r>
              <a:rPr lang="en-US" sz="800" i="1" dirty="0"/>
              <a:t>["</a:t>
            </a:r>
            <a:r>
              <a:rPr lang="en-US" sz="800" i="1" dirty="0" err="1"/>
              <a:t>moderator_id</a:t>
            </a:r>
            <a:r>
              <a:rPr lang="en-US" sz="800" i="1" dirty="0"/>
              <a:t>"].</a:t>
            </a:r>
            <a:r>
              <a:rPr lang="en-US" sz="800" i="1" dirty="0" err="1"/>
              <a:t>astype</a:t>
            </a:r>
            <a:r>
              <a:rPr lang="en-US" sz="800" i="1" dirty="0"/>
              <a:t>(</a:t>
            </a:r>
            <a:r>
              <a:rPr lang="en-US" sz="800" i="1" dirty="0" err="1"/>
              <a:t>str</a:t>
            </a:r>
            <a:r>
              <a:rPr lang="en-US" sz="800" i="1" dirty="0"/>
              <a:t>)</a:t>
            </a:r>
          </a:p>
          <a:p>
            <a:r>
              <a:rPr lang="en-US" sz="800" i="1" dirty="0" err="1"/>
              <a:t>recommendations_df</a:t>
            </a:r>
            <a:r>
              <a:rPr lang="en-US" sz="800" i="1" dirty="0"/>
              <a:t>["</a:t>
            </a:r>
            <a:r>
              <a:rPr lang="en-US" sz="800" i="1" dirty="0" err="1"/>
              <a:t>recommendation_id</a:t>
            </a:r>
            <a:r>
              <a:rPr lang="en-US" sz="800" i="1" dirty="0"/>
              <a:t>"] = </a:t>
            </a:r>
            <a:r>
              <a:rPr lang="en-US" sz="800" i="1" dirty="0" err="1"/>
              <a:t>recommendations_df</a:t>
            </a:r>
            <a:r>
              <a:rPr lang="en-US" sz="800" i="1" dirty="0"/>
              <a:t>["</a:t>
            </a:r>
            <a:r>
              <a:rPr lang="en-US" sz="800" i="1" dirty="0" err="1"/>
              <a:t>recommendation_id</a:t>
            </a:r>
            <a:r>
              <a:rPr lang="en-US" sz="800" i="1" dirty="0"/>
              <a:t>"].</a:t>
            </a:r>
            <a:r>
              <a:rPr lang="en-US" sz="800" i="1" dirty="0" err="1"/>
              <a:t>astype</a:t>
            </a:r>
            <a:r>
              <a:rPr lang="en-US" sz="800" i="1" dirty="0"/>
              <a:t>(</a:t>
            </a:r>
            <a:r>
              <a:rPr lang="en-US" sz="800" i="1" dirty="0" err="1"/>
              <a:t>str</a:t>
            </a:r>
            <a:r>
              <a:rPr lang="en-US" sz="800" i="1" dirty="0"/>
              <a:t>)</a:t>
            </a:r>
          </a:p>
          <a:p>
            <a:r>
              <a:rPr lang="en-US" sz="800" i="1" dirty="0" err="1"/>
              <a:t>recommendations_df</a:t>
            </a:r>
            <a:r>
              <a:rPr lang="en-US" sz="800" i="1" dirty="0"/>
              <a:t>["</a:t>
            </a:r>
            <a:r>
              <a:rPr lang="en-US" sz="800" i="1" dirty="0" err="1"/>
              <a:t>user_id</a:t>
            </a:r>
            <a:r>
              <a:rPr lang="en-US" sz="800" i="1" dirty="0"/>
              <a:t>"] = </a:t>
            </a:r>
            <a:r>
              <a:rPr lang="en-US" sz="800" i="1" dirty="0" err="1"/>
              <a:t>ecommendations_df</a:t>
            </a:r>
            <a:r>
              <a:rPr lang="en-US" sz="800" i="1" dirty="0"/>
              <a:t>["</a:t>
            </a:r>
            <a:r>
              <a:rPr lang="en-US" sz="800" i="1" dirty="0" err="1"/>
              <a:t>user_id</a:t>
            </a:r>
            <a:r>
              <a:rPr lang="en-US" sz="800" i="1" dirty="0"/>
              <a:t>"].</a:t>
            </a:r>
            <a:r>
              <a:rPr lang="en-US" sz="800" i="1" dirty="0" err="1"/>
              <a:t>astype</a:t>
            </a:r>
            <a:r>
              <a:rPr lang="en-US" sz="800" i="1" dirty="0"/>
              <a:t>(</a:t>
            </a:r>
            <a:r>
              <a:rPr lang="en-US" sz="800" i="1" dirty="0" err="1"/>
              <a:t>str</a:t>
            </a:r>
            <a:r>
              <a:rPr lang="en-US" sz="800" i="1" dirty="0"/>
              <a:t>)</a:t>
            </a:r>
          </a:p>
          <a:p>
            <a:endParaRPr lang="en-US" sz="800" i="1" dirty="0" smtClean="0">
              <a:solidFill>
                <a:schemeClr val="bg1">
                  <a:lumMod val="50000"/>
                </a:schemeClr>
              </a:solidFill>
            </a:endParaRPr>
          </a:p>
          <a:p>
            <a:r>
              <a:rPr lang="en-US" sz="800" b="1" i="1" dirty="0">
                <a:solidFill>
                  <a:schemeClr val="accent1">
                    <a:lumMod val="75000"/>
                  </a:schemeClr>
                </a:solidFill>
              </a:rPr>
              <a:t># Fill missing values</a:t>
            </a:r>
          </a:p>
          <a:p>
            <a:r>
              <a:rPr lang="en-US" sz="800" i="1" dirty="0" err="1"/>
              <a:t>user_activity_df.fillna</a:t>
            </a:r>
            <a:r>
              <a:rPr lang="en-US" sz="800" i="1" dirty="0"/>
              <a:t>(0, </a:t>
            </a:r>
            <a:r>
              <a:rPr lang="en-US" sz="800" i="1" dirty="0" err="1"/>
              <a:t>inplace</a:t>
            </a:r>
            <a:r>
              <a:rPr lang="en-US" sz="800" i="1" dirty="0"/>
              <a:t>=True)</a:t>
            </a:r>
          </a:p>
          <a:p>
            <a:r>
              <a:rPr lang="en-US" sz="800" i="1" dirty="0" err="1"/>
              <a:t>moderator_performance_df.fillna</a:t>
            </a:r>
            <a:r>
              <a:rPr lang="en-US" sz="800" i="1" dirty="0"/>
              <a:t>(0, </a:t>
            </a:r>
            <a:r>
              <a:rPr lang="en-US" sz="800" i="1" dirty="0" err="1"/>
              <a:t>inplace</a:t>
            </a:r>
            <a:r>
              <a:rPr lang="en-US" sz="800" i="1" dirty="0"/>
              <a:t>=True)</a:t>
            </a:r>
          </a:p>
          <a:p>
            <a:r>
              <a:rPr lang="en-US" sz="800" i="1" dirty="0" err="1"/>
              <a:t>recommendations_df.fillna</a:t>
            </a:r>
            <a:r>
              <a:rPr lang="en-US" sz="800" i="1" dirty="0"/>
              <a:t>(0, </a:t>
            </a:r>
            <a:r>
              <a:rPr lang="en-US" sz="800" i="1" dirty="0" err="1"/>
              <a:t>inplace</a:t>
            </a:r>
            <a:r>
              <a:rPr lang="en-US" sz="800" i="1" dirty="0"/>
              <a:t>=True)</a:t>
            </a:r>
          </a:p>
          <a:p>
            <a:endParaRPr lang="en-US" sz="800" i="1" dirty="0">
              <a:solidFill>
                <a:schemeClr val="bg1">
                  <a:lumMod val="50000"/>
                </a:schemeClr>
              </a:solidFill>
            </a:endParaRPr>
          </a:p>
          <a:p>
            <a:r>
              <a:rPr lang="en-US" sz="800" b="1" i="1" dirty="0">
                <a:solidFill>
                  <a:schemeClr val="accent1">
                    <a:lumMod val="75000"/>
                  </a:schemeClr>
                </a:solidFill>
              </a:rPr>
              <a:t># Insert data into database</a:t>
            </a:r>
          </a:p>
          <a:p>
            <a:r>
              <a:rPr lang="en-US" sz="800" i="1" dirty="0" err="1"/>
              <a:t>user_activity_df.to_sql</a:t>
            </a:r>
            <a:r>
              <a:rPr lang="en-US" sz="800" i="1" dirty="0"/>
              <a:t>("</a:t>
            </a:r>
            <a:r>
              <a:rPr lang="en-US" sz="800" i="1" dirty="0" err="1"/>
              <a:t>user_activity</a:t>
            </a:r>
            <a:r>
              <a:rPr lang="en-US" sz="800" i="1" dirty="0"/>
              <a:t>", conn, </a:t>
            </a:r>
            <a:r>
              <a:rPr lang="en-US" sz="800" i="1" dirty="0" err="1"/>
              <a:t>if_exists</a:t>
            </a:r>
            <a:r>
              <a:rPr lang="en-US" sz="800" i="1" dirty="0"/>
              <a:t>="append", index=False)</a:t>
            </a:r>
          </a:p>
          <a:p>
            <a:r>
              <a:rPr lang="en-US" sz="800" i="1" dirty="0" err="1"/>
              <a:t>moderator_performance_df.to_sql</a:t>
            </a:r>
            <a:r>
              <a:rPr lang="en-US" sz="800" i="1" dirty="0"/>
              <a:t>("</a:t>
            </a:r>
            <a:r>
              <a:rPr lang="en-US" sz="800" i="1" dirty="0" err="1"/>
              <a:t>moderator_performance</a:t>
            </a:r>
            <a:r>
              <a:rPr lang="en-US" sz="800" i="1" dirty="0"/>
              <a:t>", conn, </a:t>
            </a:r>
            <a:r>
              <a:rPr lang="en-US" sz="800" i="1" dirty="0" err="1"/>
              <a:t>if_exists</a:t>
            </a:r>
            <a:r>
              <a:rPr lang="en-US" sz="800" i="1" dirty="0"/>
              <a:t>="append", index=False)</a:t>
            </a:r>
          </a:p>
          <a:p>
            <a:r>
              <a:rPr lang="en-US" sz="800" i="1" dirty="0" err="1"/>
              <a:t>recommendations_df.to_sql</a:t>
            </a:r>
            <a:r>
              <a:rPr lang="en-US" sz="800" i="1" dirty="0"/>
              <a:t>("recommendations", conn, </a:t>
            </a:r>
            <a:r>
              <a:rPr lang="en-US" sz="800" i="1" dirty="0" err="1"/>
              <a:t>if_exists</a:t>
            </a:r>
            <a:r>
              <a:rPr lang="en-US" sz="800" i="1" dirty="0"/>
              <a:t>="append", index=False)</a:t>
            </a:r>
          </a:p>
          <a:p>
            <a:endParaRPr lang="en-US" sz="800" i="1" dirty="0">
              <a:solidFill>
                <a:schemeClr val="bg1">
                  <a:lumMod val="50000"/>
                </a:schemeClr>
              </a:solidFill>
            </a:endParaRPr>
          </a:p>
          <a:p>
            <a:r>
              <a:rPr lang="en-US" sz="800" b="1" i="1" dirty="0">
                <a:solidFill>
                  <a:schemeClr val="accent1">
                    <a:lumMod val="75000"/>
                  </a:schemeClr>
                </a:solidFill>
              </a:rPr>
              <a:t># Create Indexes for Optimization</a:t>
            </a:r>
          </a:p>
          <a:p>
            <a:r>
              <a:rPr lang="en-US" sz="800" i="1" dirty="0" err="1"/>
              <a:t>cursor.execute</a:t>
            </a:r>
            <a:r>
              <a:rPr lang="en-US" sz="800" i="1" dirty="0"/>
              <a:t>("CREATE INDEX IF NOT EXISTS </a:t>
            </a:r>
            <a:r>
              <a:rPr lang="en-US" sz="800" i="1" dirty="0" err="1"/>
              <a:t>idx_user_activity_timestamp</a:t>
            </a:r>
            <a:r>
              <a:rPr lang="en-US" sz="800" i="1" dirty="0"/>
              <a:t> ON </a:t>
            </a:r>
            <a:r>
              <a:rPr lang="en-US" sz="800" i="1" dirty="0" err="1"/>
              <a:t>user_activity</a:t>
            </a:r>
            <a:r>
              <a:rPr lang="en-US" sz="800" i="1" dirty="0"/>
              <a:t> (timestamp);")</a:t>
            </a:r>
          </a:p>
          <a:p>
            <a:r>
              <a:rPr lang="en-US" sz="800" i="1" dirty="0" err="1"/>
              <a:t>cursor.execute</a:t>
            </a:r>
            <a:r>
              <a:rPr lang="en-US" sz="800" i="1" dirty="0"/>
              <a:t>("CREATE INDEX IF NOT EXISTS </a:t>
            </a:r>
            <a:r>
              <a:rPr lang="en-US" sz="800" i="1" dirty="0" err="1"/>
              <a:t>idx_feedback_score</a:t>
            </a:r>
            <a:r>
              <a:rPr lang="en-US" sz="800" i="1" dirty="0"/>
              <a:t> ON recommendations (</a:t>
            </a:r>
            <a:r>
              <a:rPr lang="en-US" sz="800" i="1" dirty="0" err="1"/>
              <a:t>feedback_score</a:t>
            </a:r>
            <a:r>
              <a:rPr lang="en-US" sz="800" i="1" dirty="0"/>
              <a:t>);")</a:t>
            </a:r>
          </a:p>
          <a:p>
            <a:r>
              <a:rPr lang="en-US" sz="800" i="1" dirty="0" err="1"/>
              <a:t>cursor.execute</a:t>
            </a:r>
            <a:r>
              <a:rPr lang="en-US" sz="800" i="1" dirty="0"/>
              <a:t>("CREATE INDEX IF NOT EXISTS </a:t>
            </a:r>
            <a:r>
              <a:rPr lang="en-US" sz="800" i="1" dirty="0" err="1"/>
              <a:t>idx_moderator_performance_accuracy</a:t>
            </a:r>
            <a:r>
              <a:rPr lang="en-US" sz="800" i="1" dirty="0"/>
              <a:t> ON </a:t>
            </a:r>
            <a:r>
              <a:rPr lang="en-US" sz="800" i="1" dirty="0" err="1"/>
              <a:t>moderator_performance</a:t>
            </a:r>
            <a:r>
              <a:rPr lang="en-US" sz="800" i="1" dirty="0"/>
              <a:t> (</a:t>
            </a:r>
            <a:r>
              <a:rPr lang="en-US" sz="800" i="1" dirty="0" err="1"/>
              <a:t>accuracy_rate</a:t>
            </a:r>
            <a:r>
              <a:rPr lang="en-US" sz="800" i="1" dirty="0" smtClean="0"/>
              <a:t>);")</a:t>
            </a:r>
          </a:p>
          <a:p>
            <a:r>
              <a:rPr lang="en-US" sz="800" i="1" dirty="0" err="1" smtClean="0"/>
              <a:t>conn.commit</a:t>
            </a:r>
            <a:r>
              <a:rPr lang="en-US" sz="800" i="1" dirty="0" smtClean="0"/>
              <a:t>()</a:t>
            </a:r>
          </a:p>
          <a:p>
            <a:r>
              <a:rPr lang="en-US" sz="800" i="1" dirty="0" err="1" smtClean="0"/>
              <a:t>conn.close</a:t>
            </a:r>
            <a:r>
              <a:rPr lang="en-US" sz="800" i="1" dirty="0"/>
              <a:t>()</a:t>
            </a:r>
          </a:p>
        </p:txBody>
      </p:sp>
      <p:sp>
        <p:nvSpPr>
          <p:cNvPr id="4" name="Rectangle 3"/>
          <p:cNvSpPr/>
          <p:nvPr/>
        </p:nvSpPr>
        <p:spPr>
          <a:xfrm>
            <a:off x="45720" y="5486400"/>
            <a:ext cx="4305300" cy="584775"/>
          </a:xfrm>
          <a:prstGeom prst="rect">
            <a:avLst/>
          </a:prstGeom>
        </p:spPr>
        <p:txBody>
          <a:bodyPr wrap="square">
            <a:spAutoFit/>
          </a:bodyPr>
          <a:lstStyle/>
          <a:p>
            <a:pPr marL="228600" indent="-228600">
              <a:buAutoNum type="arabicPeriod"/>
            </a:pPr>
            <a:r>
              <a:rPr lang="en-US" sz="800" i="1" dirty="0" smtClean="0">
                <a:solidFill>
                  <a:schemeClr val="bg1">
                    <a:lumMod val="50000"/>
                  </a:schemeClr>
                </a:solidFill>
              </a:rPr>
              <a:t>Fixed </a:t>
            </a:r>
            <a:r>
              <a:rPr lang="en-US" sz="800" i="1" dirty="0">
                <a:solidFill>
                  <a:schemeClr val="bg1">
                    <a:lumMod val="50000"/>
                  </a:schemeClr>
                </a:solidFill>
              </a:rPr>
              <a:t>column mismatches by renaming columns to match the database </a:t>
            </a:r>
            <a:r>
              <a:rPr lang="en-US" sz="800" i="1" dirty="0" smtClean="0">
                <a:solidFill>
                  <a:schemeClr val="bg1">
                    <a:lumMod val="50000"/>
                  </a:schemeClr>
                </a:solidFill>
              </a:rPr>
              <a:t>schema.</a:t>
            </a:r>
          </a:p>
          <a:p>
            <a:pPr marL="228600" indent="-228600">
              <a:buAutoNum type="arabicPeriod"/>
            </a:pPr>
            <a:r>
              <a:rPr lang="en-US" sz="800" i="1" dirty="0" smtClean="0">
                <a:solidFill>
                  <a:schemeClr val="bg1">
                    <a:lumMod val="50000"/>
                  </a:schemeClr>
                </a:solidFill>
              </a:rPr>
              <a:t>Ensured </a:t>
            </a:r>
            <a:r>
              <a:rPr lang="en-US" sz="800" i="1" dirty="0">
                <a:solidFill>
                  <a:schemeClr val="bg1">
                    <a:lumMod val="50000"/>
                  </a:schemeClr>
                </a:solidFill>
              </a:rPr>
              <a:t>UUIDs are stored as strings and converted </a:t>
            </a:r>
            <a:r>
              <a:rPr lang="en-US" sz="800" i="1" dirty="0" smtClean="0">
                <a:solidFill>
                  <a:schemeClr val="bg1">
                    <a:lumMod val="50000"/>
                  </a:schemeClr>
                </a:solidFill>
              </a:rPr>
              <a:t>appropriately.</a:t>
            </a:r>
          </a:p>
          <a:p>
            <a:pPr marL="228600" indent="-228600">
              <a:buAutoNum type="arabicPeriod"/>
            </a:pPr>
            <a:r>
              <a:rPr lang="en-US" sz="800" i="1" dirty="0" smtClean="0">
                <a:solidFill>
                  <a:schemeClr val="bg1">
                    <a:lumMod val="50000"/>
                  </a:schemeClr>
                </a:solidFill>
              </a:rPr>
              <a:t>Handled </a:t>
            </a:r>
            <a:r>
              <a:rPr lang="en-US" sz="800" i="1" dirty="0">
                <a:solidFill>
                  <a:schemeClr val="bg1">
                    <a:lumMod val="50000"/>
                  </a:schemeClr>
                </a:solidFill>
              </a:rPr>
              <a:t>missing values by filling them with </a:t>
            </a:r>
            <a:r>
              <a:rPr lang="en-US" sz="800" i="1" dirty="0" smtClean="0">
                <a:solidFill>
                  <a:schemeClr val="bg1">
                    <a:lumMod val="50000"/>
                  </a:schemeClr>
                </a:solidFill>
              </a:rPr>
              <a:t>zero.</a:t>
            </a:r>
          </a:p>
          <a:p>
            <a:pPr marL="228600" indent="-228600">
              <a:buAutoNum type="arabicPeriod"/>
            </a:pPr>
            <a:r>
              <a:rPr lang="en-US" sz="800" i="1" dirty="0" smtClean="0">
                <a:solidFill>
                  <a:schemeClr val="bg1">
                    <a:lumMod val="50000"/>
                  </a:schemeClr>
                </a:solidFill>
              </a:rPr>
              <a:t>Added </a:t>
            </a:r>
            <a:r>
              <a:rPr lang="en-US" sz="800" i="1" dirty="0">
                <a:solidFill>
                  <a:schemeClr val="bg1">
                    <a:lumMod val="50000"/>
                  </a:schemeClr>
                </a:solidFill>
              </a:rPr>
              <a:t>indexes for performance optimization.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949937"/>
            <a:ext cx="4343400" cy="3917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029200"/>
            <a:ext cx="426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1948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49938"/>
            <a:ext cx="4075446"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31668"/>
            <a:ext cx="8229600" cy="577932"/>
          </a:xfrm>
        </p:spPr>
        <p:txBody>
          <a:bodyPr>
            <a:noAutofit/>
          </a:bodyPr>
          <a:lstStyle/>
          <a:p>
            <a:r>
              <a:rPr lang="en-US" sz="4000" b="1" dirty="0" smtClean="0"/>
              <a:t>Query tables </a:t>
            </a:r>
            <a:endParaRPr lang="en-US" sz="4000" b="1" dirty="0"/>
          </a:p>
        </p:txBody>
      </p:sp>
      <p:sp>
        <p:nvSpPr>
          <p:cNvPr id="7" name="Rectangle 6"/>
          <p:cNvSpPr/>
          <p:nvPr/>
        </p:nvSpPr>
        <p:spPr>
          <a:xfrm>
            <a:off x="7010400" y="529947"/>
            <a:ext cx="2133600" cy="430887"/>
          </a:xfrm>
          <a:prstGeom prst="rect">
            <a:avLst/>
          </a:prstGeom>
        </p:spPr>
        <p:txBody>
          <a:bodyPr wrap="square">
            <a:spAutoFit/>
          </a:bodyPr>
          <a:lstStyle/>
          <a:p>
            <a:r>
              <a:rPr lang="en-US" sz="1100" b="1" i="1" dirty="0" smtClean="0">
                <a:solidFill>
                  <a:schemeClr val="bg1">
                    <a:lumMod val="50000"/>
                  </a:schemeClr>
                </a:solidFill>
              </a:rPr>
              <a:t>Note* Pasting code to ensure it is visible during presentation</a:t>
            </a:r>
            <a:endParaRPr lang="en-US" sz="1100" i="1" dirty="0">
              <a:solidFill>
                <a:schemeClr val="bg1">
                  <a:lumMod val="50000"/>
                </a:schemeClr>
              </a:solidFill>
            </a:endParaRPr>
          </a:p>
        </p:txBody>
      </p:sp>
      <p:sp>
        <p:nvSpPr>
          <p:cNvPr id="12" name="Rectangle 11"/>
          <p:cNvSpPr/>
          <p:nvPr/>
        </p:nvSpPr>
        <p:spPr>
          <a:xfrm>
            <a:off x="4343400" y="949938"/>
            <a:ext cx="4800600" cy="3354765"/>
          </a:xfrm>
          <a:prstGeom prst="rect">
            <a:avLst/>
          </a:prstGeom>
        </p:spPr>
        <p:txBody>
          <a:bodyPr wrap="square">
            <a:spAutoFit/>
          </a:bodyPr>
          <a:lstStyle/>
          <a:p>
            <a:pPr>
              <a:spcBef>
                <a:spcPct val="20000"/>
              </a:spcBef>
            </a:pPr>
            <a:r>
              <a:rPr lang="en-US" b="1" dirty="0"/>
              <a:t>Step 4 – </a:t>
            </a:r>
            <a:r>
              <a:rPr lang="en-US" b="1" dirty="0" smtClean="0"/>
              <a:t>Ensure querying tables </a:t>
            </a:r>
            <a:r>
              <a:rPr lang="en-US" b="1" dirty="0"/>
              <a:t>is </a:t>
            </a:r>
            <a:r>
              <a:rPr lang="en-US" b="1" dirty="0" smtClean="0"/>
              <a:t>working properly and schema/values are setup correctly</a:t>
            </a:r>
            <a:endParaRPr lang="en-US" b="1" dirty="0"/>
          </a:p>
          <a:p>
            <a:endParaRPr lang="en-US" sz="800" b="1" i="1" dirty="0"/>
          </a:p>
          <a:p>
            <a:r>
              <a:rPr lang="en-US" sz="800" i="1" dirty="0"/>
              <a:t>import sqlite3# </a:t>
            </a:r>
          </a:p>
          <a:p>
            <a:endParaRPr lang="en-US" sz="800" i="1" dirty="0"/>
          </a:p>
          <a:p>
            <a:r>
              <a:rPr lang="en-US" sz="800" i="1" dirty="0"/>
              <a:t>Connect to </a:t>
            </a:r>
            <a:r>
              <a:rPr lang="en-US" sz="800" i="1" dirty="0" err="1"/>
              <a:t>dbconn</a:t>
            </a:r>
            <a:r>
              <a:rPr lang="en-US" sz="800" i="1" dirty="0"/>
              <a:t> = sqlite3.connect("</a:t>
            </a:r>
            <a:r>
              <a:rPr lang="en-US" sz="800" i="1" dirty="0" err="1"/>
              <a:t>recommendation_system.db</a:t>
            </a:r>
            <a:r>
              <a:rPr lang="en-US" sz="800" i="1" dirty="0"/>
              <a:t>")</a:t>
            </a:r>
          </a:p>
          <a:p>
            <a:r>
              <a:rPr lang="en-US" sz="800" i="1" dirty="0"/>
              <a:t>cursor = </a:t>
            </a:r>
            <a:r>
              <a:rPr lang="en-US" sz="800" i="1" dirty="0" err="1"/>
              <a:t>conn.cursor</a:t>
            </a:r>
            <a:r>
              <a:rPr lang="en-US" sz="800" i="1" dirty="0"/>
              <a:t>()</a:t>
            </a:r>
          </a:p>
          <a:p>
            <a:endParaRPr lang="en-US" sz="800" b="1" i="1" dirty="0" smtClean="0"/>
          </a:p>
          <a:p>
            <a:r>
              <a:rPr lang="en-US" sz="800" i="1" dirty="0" err="1"/>
              <a:t>cursor.execute</a:t>
            </a:r>
            <a:endParaRPr lang="en-US" sz="800" i="1" dirty="0"/>
          </a:p>
          <a:p>
            <a:r>
              <a:rPr lang="en-US" sz="800" i="1" dirty="0"/>
              <a:t>("""    SELECT * FROM </a:t>
            </a:r>
            <a:r>
              <a:rPr lang="en-US" sz="800" i="1" dirty="0" err="1"/>
              <a:t>user_activity</a:t>
            </a:r>
            <a:r>
              <a:rPr lang="en-US" sz="800" i="1" dirty="0"/>
              <a:t>    LIMIT 15;""")</a:t>
            </a:r>
          </a:p>
          <a:p>
            <a:endParaRPr lang="en-US" sz="800" b="1" i="1" dirty="0"/>
          </a:p>
          <a:p>
            <a:r>
              <a:rPr lang="en-US" sz="800" b="1" i="1" dirty="0">
                <a:solidFill>
                  <a:schemeClr val="accent1">
                    <a:lumMod val="75000"/>
                  </a:schemeClr>
                </a:solidFill>
              </a:rPr>
              <a:t># retrieve headers </a:t>
            </a:r>
          </a:p>
          <a:p>
            <a:r>
              <a:rPr lang="en-US" sz="800" i="1" dirty="0"/>
              <a:t>columns = [description[0] for description in </a:t>
            </a:r>
            <a:r>
              <a:rPr lang="en-US" sz="800" i="1" dirty="0" err="1"/>
              <a:t>cursor.description</a:t>
            </a:r>
            <a:r>
              <a:rPr lang="en-US" sz="800" i="1" dirty="0"/>
              <a:t>]</a:t>
            </a:r>
          </a:p>
          <a:p>
            <a:endParaRPr lang="en-US" sz="800" b="1" i="1" dirty="0"/>
          </a:p>
          <a:p>
            <a:r>
              <a:rPr lang="en-US" sz="800" b="1" i="1" dirty="0">
                <a:solidFill>
                  <a:schemeClr val="accent1">
                    <a:lumMod val="75000"/>
                  </a:schemeClr>
                </a:solidFill>
              </a:rPr>
              <a:t># retrieve data</a:t>
            </a:r>
          </a:p>
          <a:p>
            <a:r>
              <a:rPr lang="en-US" sz="800" i="1" dirty="0"/>
              <a:t>records = </a:t>
            </a:r>
            <a:r>
              <a:rPr lang="en-US" sz="800" i="1" dirty="0" err="1"/>
              <a:t>cursor.fetchall</a:t>
            </a:r>
            <a:r>
              <a:rPr lang="en-US" sz="800" i="1" dirty="0"/>
              <a:t>()</a:t>
            </a:r>
          </a:p>
          <a:p>
            <a:endParaRPr lang="en-US" sz="800" b="1" i="1" dirty="0"/>
          </a:p>
          <a:p>
            <a:r>
              <a:rPr lang="en-US" sz="800" b="1" i="1" dirty="0">
                <a:solidFill>
                  <a:schemeClr val="accent1">
                    <a:lumMod val="75000"/>
                  </a:schemeClr>
                </a:solidFill>
              </a:rPr>
              <a:t># visualize schema </a:t>
            </a:r>
          </a:p>
          <a:p>
            <a:r>
              <a:rPr lang="en-US" sz="800" i="1" dirty="0"/>
              <a:t>print(columns)</a:t>
            </a:r>
          </a:p>
          <a:p>
            <a:endParaRPr lang="en-US" sz="800" b="1" i="1" dirty="0" smtClean="0"/>
          </a:p>
          <a:p>
            <a:r>
              <a:rPr lang="en-US" sz="800" b="1" i="1" dirty="0">
                <a:solidFill>
                  <a:schemeClr val="accent1">
                    <a:lumMod val="75000"/>
                  </a:schemeClr>
                </a:solidFill>
              </a:rPr>
              <a:t># show results</a:t>
            </a:r>
          </a:p>
          <a:p>
            <a:r>
              <a:rPr lang="en-US" sz="800" i="1" dirty="0"/>
              <a:t>for record in records:    print(record)</a:t>
            </a:r>
          </a:p>
          <a:p>
            <a:endParaRPr lang="en-US" sz="800" b="1" i="1" dirty="0"/>
          </a:p>
          <a:p>
            <a:r>
              <a:rPr lang="en-US" sz="800" i="1" dirty="0" err="1" smtClean="0"/>
              <a:t>conn.close</a:t>
            </a:r>
            <a:r>
              <a:rPr lang="en-US" sz="800" i="1" dirty="0"/>
              <a:t>()</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5029200"/>
            <a:ext cx="5769527"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6234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668"/>
            <a:ext cx="8229600" cy="577932"/>
          </a:xfrm>
        </p:spPr>
        <p:txBody>
          <a:bodyPr>
            <a:noAutofit/>
          </a:bodyPr>
          <a:lstStyle/>
          <a:p>
            <a:r>
              <a:rPr lang="en-US" sz="4000" b="1" dirty="0" smtClean="0"/>
              <a:t>Data Quality Check</a:t>
            </a:r>
            <a:endParaRPr lang="en-US" sz="4000" b="1" dirty="0"/>
          </a:p>
        </p:txBody>
      </p:sp>
      <p:sp>
        <p:nvSpPr>
          <p:cNvPr id="7" name="Rectangle 6"/>
          <p:cNvSpPr/>
          <p:nvPr/>
        </p:nvSpPr>
        <p:spPr>
          <a:xfrm>
            <a:off x="7010400" y="529947"/>
            <a:ext cx="2133600" cy="430887"/>
          </a:xfrm>
          <a:prstGeom prst="rect">
            <a:avLst/>
          </a:prstGeom>
        </p:spPr>
        <p:txBody>
          <a:bodyPr wrap="square">
            <a:spAutoFit/>
          </a:bodyPr>
          <a:lstStyle/>
          <a:p>
            <a:r>
              <a:rPr lang="en-US" sz="1100" b="1" i="1" dirty="0" smtClean="0">
                <a:solidFill>
                  <a:schemeClr val="bg1">
                    <a:lumMod val="50000"/>
                  </a:schemeClr>
                </a:solidFill>
              </a:rPr>
              <a:t>Note* Pasting code to ensure it is visible during presentation</a:t>
            </a:r>
            <a:endParaRPr lang="en-US" sz="1100" i="1" dirty="0">
              <a:solidFill>
                <a:schemeClr val="bg1">
                  <a:lumMod val="50000"/>
                </a:schemeClr>
              </a:solidFill>
            </a:endParaRPr>
          </a:p>
        </p:txBody>
      </p:sp>
      <p:sp>
        <p:nvSpPr>
          <p:cNvPr id="12" name="Rectangle 11"/>
          <p:cNvSpPr/>
          <p:nvPr/>
        </p:nvSpPr>
        <p:spPr>
          <a:xfrm>
            <a:off x="4419600" y="960834"/>
            <a:ext cx="4724400" cy="4431983"/>
          </a:xfrm>
          <a:prstGeom prst="rect">
            <a:avLst/>
          </a:prstGeom>
        </p:spPr>
        <p:txBody>
          <a:bodyPr wrap="square">
            <a:spAutoFit/>
          </a:bodyPr>
          <a:lstStyle/>
          <a:p>
            <a:pPr>
              <a:spcBef>
                <a:spcPct val="20000"/>
              </a:spcBef>
            </a:pPr>
            <a:r>
              <a:rPr lang="en-US" b="1" dirty="0"/>
              <a:t>Step 5 – Data quality checks</a:t>
            </a:r>
          </a:p>
          <a:p>
            <a:endParaRPr lang="en-US" sz="800" b="1" i="1" dirty="0">
              <a:solidFill>
                <a:schemeClr val="bg1">
                  <a:lumMod val="50000"/>
                </a:schemeClr>
              </a:solidFill>
            </a:endParaRPr>
          </a:p>
          <a:p>
            <a:r>
              <a:rPr lang="en-US" sz="800" b="1" i="1" dirty="0">
                <a:solidFill>
                  <a:schemeClr val="accent1">
                    <a:lumMod val="75000"/>
                  </a:schemeClr>
                </a:solidFill>
              </a:rPr>
              <a:t># Check </a:t>
            </a:r>
            <a:r>
              <a:rPr lang="en-US" sz="800" b="1" i="1" dirty="0" smtClean="0">
                <a:solidFill>
                  <a:schemeClr val="accent1">
                    <a:lumMod val="75000"/>
                  </a:schemeClr>
                </a:solidFill>
              </a:rPr>
              <a:t>the number of rows and columns in each </a:t>
            </a:r>
            <a:r>
              <a:rPr lang="en-US" sz="800" b="1" i="1" dirty="0" err="1" smtClean="0">
                <a:solidFill>
                  <a:schemeClr val="accent1">
                    <a:lumMod val="75000"/>
                  </a:schemeClr>
                </a:solidFill>
              </a:rPr>
              <a:t>DataFrame</a:t>
            </a:r>
            <a:r>
              <a:rPr lang="en-US" sz="800" b="1" i="1" dirty="0" smtClean="0">
                <a:solidFill>
                  <a:schemeClr val="accent1">
                    <a:lumMod val="75000"/>
                  </a:schemeClr>
                </a:solidFill>
              </a:rPr>
              <a:t> </a:t>
            </a:r>
            <a:endParaRPr lang="en-US" sz="800" b="1" i="1" dirty="0">
              <a:solidFill>
                <a:schemeClr val="accent1">
                  <a:lumMod val="75000"/>
                </a:schemeClr>
              </a:solidFill>
            </a:endParaRPr>
          </a:p>
          <a:p>
            <a:r>
              <a:rPr lang="en-US" sz="800" dirty="0" smtClean="0"/>
              <a:t>print("User Activity Shape:", </a:t>
            </a:r>
            <a:r>
              <a:rPr lang="en-US" sz="800" dirty="0" err="1" smtClean="0"/>
              <a:t>user_activity_df.shape</a:t>
            </a:r>
            <a:r>
              <a:rPr lang="en-US" sz="800" dirty="0" smtClean="0"/>
              <a:t>) </a:t>
            </a:r>
          </a:p>
          <a:p>
            <a:r>
              <a:rPr lang="en-US" sz="800" dirty="0" smtClean="0"/>
              <a:t>print("Moderator Performance Shape:", </a:t>
            </a:r>
            <a:r>
              <a:rPr lang="en-US" sz="800" dirty="0" err="1" smtClean="0"/>
              <a:t>moderator_performance_df.shape</a:t>
            </a:r>
            <a:r>
              <a:rPr lang="en-US" sz="800" dirty="0" smtClean="0"/>
              <a:t>) </a:t>
            </a:r>
          </a:p>
          <a:p>
            <a:r>
              <a:rPr lang="en-US" sz="800" dirty="0" smtClean="0"/>
              <a:t>print("Recommendations Shape:", </a:t>
            </a:r>
            <a:r>
              <a:rPr lang="en-US" sz="800" dirty="0" err="1" smtClean="0"/>
              <a:t>recommendations_df.shape</a:t>
            </a:r>
            <a:r>
              <a:rPr lang="en-US" sz="800" dirty="0" smtClean="0"/>
              <a:t>)</a:t>
            </a:r>
          </a:p>
          <a:p>
            <a:endParaRPr lang="en-US" sz="800" i="1" dirty="0">
              <a:solidFill>
                <a:schemeClr val="bg1">
                  <a:lumMod val="50000"/>
                </a:schemeClr>
              </a:solidFill>
            </a:endParaRPr>
          </a:p>
          <a:p>
            <a:r>
              <a:rPr lang="en-US" sz="800" b="1" i="1" dirty="0">
                <a:solidFill>
                  <a:schemeClr val="accent1">
                    <a:lumMod val="75000"/>
                  </a:schemeClr>
                </a:solidFill>
              </a:rPr>
              <a:t># Check for missing values/nulls</a:t>
            </a:r>
          </a:p>
          <a:p>
            <a:r>
              <a:rPr lang="en-US" sz="800" dirty="0"/>
              <a:t>print("Missing values in User Activity </a:t>
            </a:r>
            <a:r>
              <a:rPr lang="en-US" sz="800" dirty="0" err="1"/>
              <a:t>DataFrame</a:t>
            </a:r>
            <a:r>
              <a:rPr lang="en-US" sz="800" dirty="0"/>
              <a:t>:\n", </a:t>
            </a:r>
            <a:r>
              <a:rPr lang="en-US" sz="800" dirty="0" err="1"/>
              <a:t>user_activity_df.isnull</a:t>
            </a:r>
            <a:r>
              <a:rPr lang="en-US" sz="800" dirty="0"/>
              <a:t>().sum())</a:t>
            </a:r>
          </a:p>
          <a:p>
            <a:r>
              <a:rPr lang="en-US" sz="800" dirty="0"/>
              <a:t>print("\</a:t>
            </a:r>
            <a:r>
              <a:rPr lang="en-US" sz="800" dirty="0" err="1"/>
              <a:t>nMissing</a:t>
            </a:r>
            <a:r>
              <a:rPr lang="en-US" sz="800" dirty="0"/>
              <a:t> values in Moderator Performance </a:t>
            </a:r>
            <a:r>
              <a:rPr lang="en-US" sz="800" dirty="0" err="1"/>
              <a:t>DataFrame</a:t>
            </a:r>
            <a:r>
              <a:rPr lang="en-US" sz="800" dirty="0"/>
              <a:t>:\n", </a:t>
            </a:r>
            <a:r>
              <a:rPr lang="en-US" sz="800" dirty="0" err="1"/>
              <a:t>moderator_performance_df.isnull</a:t>
            </a:r>
            <a:r>
              <a:rPr lang="en-US" sz="800" dirty="0"/>
              <a:t>().sum())</a:t>
            </a:r>
          </a:p>
          <a:p>
            <a:r>
              <a:rPr lang="en-US" sz="800" dirty="0"/>
              <a:t>print("\</a:t>
            </a:r>
            <a:r>
              <a:rPr lang="en-US" sz="800" dirty="0" err="1"/>
              <a:t>nMissing</a:t>
            </a:r>
            <a:r>
              <a:rPr lang="en-US" sz="800" dirty="0"/>
              <a:t> values in Recommendations </a:t>
            </a:r>
            <a:r>
              <a:rPr lang="en-US" sz="800" dirty="0" err="1"/>
              <a:t>DataFrame</a:t>
            </a:r>
            <a:r>
              <a:rPr lang="en-US" sz="800" dirty="0"/>
              <a:t>:\n", </a:t>
            </a:r>
            <a:r>
              <a:rPr lang="en-US" sz="800" dirty="0" err="1"/>
              <a:t>recommendations_df.isnull</a:t>
            </a:r>
            <a:r>
              <a:rPr lang="en-US" sz="800" dirty="0"/>
              <a:t>().sum</a:t>
            </a:r>
            <a:r>
              <a:rPr lang="en-US" sz="800" dirty="0" smtClean="0"/>
              <a:t>())</a:t>
            </a:r>
          </a:p>
          <a:p>
            <a:endParaRPr lang="en-US" sz="800" dirty="0"/>
          </a:p>
          <a:p>
            <a:r>
              <a:rPr lang="en-US" sz="800" b="1" i="1" dirty="0">
                <a:solidFill>
                  <a:schemeClr val="accent1">
                    <a:lumMod val="75000"/>
                  </a:schemeClr>
                </a:solidFill>
              </a:rPr>
              <a:t># Check for dupes</a:t>
            </a:r>
          </a:p>
          <a:p>
            <a:r>
              <a:rPr lang="en-US" sz="800" dirty="0" smtClean="0"/>
              <a:t>print("Duplicates in User Activity </a:t>
            </a:r>
            <a:r>
              <a:rPr lang="en-US" sz="800" dirty="0" err="1" smtClean="0"/>
              <a:t>DataFrame</a:t>
            </a:r>
            <a:r>
              <a:rPr lang="en-US" sz="800" dirty="0" smtClean="0"/>
              <a:t>:", </a:t>
            </a:r>
            <a:r>
              <a:rPr lang="en-US" sz="800" dirty="0" err="1" smtClean="0"/>
              <a:t>user_activity_df.duplicated</a:t>
            </a:r>
            <a:r>
              <a:rPr lang="en-US" sz="800" dirty="0" smtClean="0"/>
              <a:t>().sum())print("Duplicates in Moderator Performance </a:t>
            </a:r>
            <a:r>
              <a:rPr lang="en-US" sz="800" dirty="0" err="1" smtClean="0"/>
              <a:t>DataFrame</a:t>
            </a:r>
            <a:r>
              <a:rPr lang="en-US" sz="800" dirty="0" smtClean="0"/>
              <a:t>:", </a:t>
            </a:r>
            <a:r>
              <a:rPr lang="en-US" sz="800" dirty="0" err="1" smtClean="0"/>
              <a:t>moderator_performance_df.duplicated</a:t>
            </a:r>
            <a:r>
              <a:rPr lang="en-US" sz="800" dirty="0" smtClean="0"/>
              <a:t>().sum())print("Duplicates in Recommendations </a:t>
            </a:r>
            <a:r>
              <a:rPr lang="en-US" sz="800" dirty="0" err="1" smtClean="0"/>
              <a:t>DataFrame</a:t>
            </a:r>
            <a:r>
              <a:rPr lang="en-US" sz="800" dirty="0" smtClean="0"/>
              <a:t>:", </a:t>
            </a:r>
            <a:r>
              <a:rPr lang="en-US" sz="800" dirty="0" err="1" smtClean="0"/>
              <a:t>recommendations_df.duplicated</a:t>
            </a:r>
            <a:r>
              <a:rPr lang="en-US" sz="800" dirty="0" smtClean="0"/>
              <a:t>().sum())</a:t>
            </a:r>
          </a:p>
          <a:p>
            <a:endParaRPr lang="en-US" sz="800" dirty="0" smtClean="0"/>
          </a:p>
          <a:p>
            <a:r>
              <a:rPr lang="en-US" sz="800" b="1" i="1" dirty="0">
                <a:solidFill>
                  <a:schemeClr val="accent1">
                    <a:lumMod val="75000"/>
                  </a:schemeClr>
                </a:solidFill>
              </a:rPr>
              <a:t># Check for </a:t>
            </a:r>
            <a:r>
              <a:rPr lang="en-US" sz="800" b="1" i="1" dirty="0" smtClean="0">
                <a:solidFill>
                  <a:schemeClr val="accent1">
                    <a:lumMod val="75000"/>
                  </a:schemeClr>
                </a:solidFill>
              </a:rPr>
              <a:t>invalid values in Recommendations  </a:t>
            </a:r>
          </a:p>
          <a:p>
            <a:r>
              <a:rPr lang="en-US" sz="800" dirty="0" smtClean="0"/>
              <a:t>print("\</a:t>
            </a:r>
            <a:r>
              <a:rPr lang="en-US" sz="800" dirty="0" err="1" smtClean="0"/>
              <a:t>nNegative</a:t>
            </a:r>
            <a:r>
              <a:rPr lang="en-US" sz="800" dirty="0" smtClean="0"/>
              <a:t> values in Recommendations </a:t>
            </a:r>
            <a:r>
              <a:rPr lang="en-US" sz="800" dirty="0" err="1" smtClean="0"/>
              <a:t>DataFrame</a:t>
            </a:r>
            <a:r>
              <a:rPr lang="en-US" sz="800" dirty="0" smtClean="0"/>
              <a:t>:")print(</a:t>
            </a:r>
            <a:r>
              <a:rPr lang="en-US" sz="800" dirty="0" err="1" smtClean="0"/>
              <a:t>recommendations_df</a:t>
            </a:r>
            <a:r>
              <a:rPr lang="en-US" sz="800" dirty="0" smtClean="0"/>
              <a:t>[</a:t>
            </a:r>
            <a:r>
              <a:rPr lang="en-US" sz="800" dirty="0" err="1" smtClean="0"/>
              <a:t>recommendations_df</a:t>
            </a:r>
            <a:r>
              <a:rPr lang="en-US" sz="800" dirty="0" smtClean="0"/>
              <a:t>["</a:t>
            </a:r>
            <a:r>
              <a:rPr lang="en-US" sz="800" dirty="0" err="1" smtClean="0"/>
              <a:t>feedback_score</a:t>
            </a:r>
            <a:r>
              <a:rPr lang="en-US" sz="800" dirty="0" smtClean="0"/>
              <a:t>"] &lt; 0])</a:t>
            </a:r>
          </a:p>
          <a:p>
            <a:endParaRPr lang="en-US" sz="800" dirty="0"/>
          </a:p>
          <a:p>
            <a:r>
              <a:rPr lang="en-US" sz="800" b="1" i="1" dirty="0">
                <a:solidFill>
                  <a:schemeClr val="accent1">
                    <a:lumMod val="75000"/>
                  </a:schemeClr>
                </a:solidFill>
              </a:rPr>
              <a:t># Check for duplicate IDs in each table for the indexes made</a:t>
            </a:r>
          </a:p>
          <a:p>
            <a:r>
              <a:rPr lang="en-US" sz="800" dirty="0" smtClean="0"/>
              <a:t>print("\</a:t>
            </a:r>
            <a:r>
              <a:rPr lang="en-US" sz="800" dirty="0" err="1" smtClean="0"/>
              <a:t>nDuplicate</a:t>
            </a:r>
            <a:r>
              <a:rPr lang="en-US" sz="800" dirty="0" smtClean="0"/>
              <a:t> </a:t>
            </a:r>
            <a:r>
              <a:rPr lang="en-US" sz="800" dirty="0" err="1" smtClean="0"/>
              <a:t>user_ids</a:t>
            </a:r>
            <a:r>
              <a:rPr lang="en-US" sz="800" dirty="0" smtClean="0"/>
              <a:t> in User Activity </a:t>
            </a:r>
            <a:r>
              <a:rPr lang="en-US" sz="800" dirty="0" err="1" smtClean="0"/>
              <a:t>DataFrame</a:t>
            </a:r>
            <a:r>
              <a:rPr lang="en-US" sz="800" dirty="0" smtClean="0"/>
              <a:t>:", </a:t>
            </a:r>
            <a:r>
              <a:rPr lang="en-US" sz="800" dirty="0" err="1" smtClean="0"/>
              <a:t>user_activity_df</a:t>
            </a:r>
            <a:r>
              <a:rPr lang="en-US" sz="800" dirty="0" smtClean="0"/>
              <a:t>["</a:t>
            </a:r>
            <a:r>
              <a:rPr lang="en-US" sz="800" dirty="0" err="1" smtClean="0"/>
              <a:t>user_id</a:t>
            </a:r>
            <a:r>
              <a:rPr lang="en-US" sz="800" dirty="0" smtClean="0"/>
              <a:t>"].duplicated().sum())</a:t>
            </a:r>
          </a:p>
          <a:p>
            <a:r>
              <a:rPr lang="en-US" sz="800" dirty="0" smtClean="0"/>
              <a:t>print("Duplicate </a:t>
            </a:r>
            <a:r>
              <a:rPr lang="en-US" sz="800" dirty="0" err="1" smtClean="0"/>
              <a:t>moderator_ids</a:t>
            </a:r>
            <a:r>
              <a:rPr lang="en-US" sz="800" dirty="0" smtClean="0"/>
              <a:t> in Moderator Performance </a:t>
            </a:r>
            <a:r>
              <a:rPr lang="en-US" sz="800" dirty="0" err="1" smtClean="0"/>
              <a:t>DataFrame</a:t>
            </a:r>
            <a:r>
              <a:rPr lang="en-US" sz="800" dirty="0" smtClean="0"/>
              <a:t>:", </a:t>
            </a:r>
            <a:r>
              <a:rPr lang="en-US" sz="800" dirty="0" err="1" smtClean="0"/>
              <a:t>moderator_performance_df</a:t>
            </a:r>
            <a:r>
              <a:rPr lang="en-US" sz="800" dirty="0" smtClean="0"/>
              <a:t>["</a:t>
            </a:r>
            <a:r>
              <a:rPr lang="en-US" sz="800" dirty="0" err="1" smtClean="0"/>
              <a:t>moderator_id</a:t>
            </a:r>
            <a:r>
              <a:rPr lang="en-US" sz="800" dirty="0" smtClean="0"/>
              <a:t>"].duplicated().sum())</a:t>
            </a:r>
          </a:p>
          <a:p>
            <a:r>
              <a:rPr lang="en-US" sz="800" dirty="0" smtClean="0"/>
              <a:t>print("Duplicate </a:t>
            </a:r>
            <a:r>
              <a:rPr lang="en-US" sz="800" dirty="0" err="1" smtClean="0"/>
              <a:t>recommendation_ids</a:t>
            </a:r>
            <a:r>
              <a:rPr lang="en-US" sz="800" dirty="0" smtClean="0"/>
              <a:t> in Recommendations </a:t>
            </a:r>
            <a:r>
              <a:rPr lang="en-US" sz="800" dirty="0" err="1" smtClean="0"/>
              <a:t>DataFrame</a:t>
            </a:r>
            <a:r>
              <a:rPr lang="en-US" sz="800" dirty="0" smtClean="0"/>
              <a:t>:", </a:t>
            </a:r>
            <a:r>
              <a:rPr lang="en-US" sz="800" dirty="0" err="1" smtClean="0"/>
              <a:t>recommendations_df</a:t>
            </a:r>
            <a:r>
              <a:rPr lang="en-US" sz="800" dirty="0" smtClean="0"/>
              <a:t>["</a:t>
            </a:r>
            <a:r>
              <a:rPr lang="en-US" sz="800" dirty="0" err="1" smtClean="0"/>
              <a:t>recommendation_id</a:t>
            </a:r>
            <a:r>
              <a:rPr lang="en-US" sz="800" dirty="0" smtClean="0"/>
              <a:t>"].duplicated().sum())</a:t>
            </a:r>
          </a:p>
          <a:p>
            <a:endParaRPr lang="en-US" sz="800" dirty="0"/>
          </a:p>
          <a:p>
            <a:r>
              <a:rPr lang="en-US" sz="800" b="1" i="1" dirty="0">
                <a:solidFill>
                  <a:schemeClr val="accent1">
                    <a:lumMod val="75000"/>
                  </a:schemeClr>
                </a:solidFill>
              </a:rPr>
              <a:t># Summarize data quality  </a:t>
            </a:r>
          </a:p>
          <a:p>
            <a:r>
              <a:rPr lang="en-US" sz="800" dirty="0" err="1" smtClean="0"/>
              <a:t>summarize_data_quality</a:t>
            </a:r>
            <a:r>
              <a:rPr lang="en-US" sz="800" dirty="0" smtClean="0"/>
              <a:t>(</a:t>
            </a:r>
            <a:r>
              <a:rPr lang="en-US" sz="800" dirty="0" err="1" smtClean="0"/>
              <a:t>user_activity_df</a:t>
            </a:r>
            <a:r>
              <a:rPr lang="en-US" sz="800" dirty="0" smtClean="0"/>
              <a:t>, "User Activity")</a:t>
            </a:r>
          </a:p>
          <a:p>
            <a:r>
              <a:rPr lang="en-US" sz="800" dirty="0" err="1" smtClean="0"/>
              <a:t>summarize_data_quality</a:t>
            </a:r>
            <a:r>
              <a:rPr lang="en-US" sz="800" dirty="0" smtClean="0"/>
              <a:t>(</a:t>
            </a:r>
            <a:r>
              <a:rPr lang="en-US" sz="800" dirty="0" err="1" smtClean="0"/>
              <a:t>moderator_performance_df</a:t>
            </a:r>
            <a:r>
              <a:rPr lang="en-US" sz="800" dirty="0" smtClean="0"/>
              <a:t>, "Moderator Performance")</a:t>
            </a:r>
          </a:p>
          <a:p>
            <a:r>
              <a:rPr lang="en-US" sz="800" dirty="0" err="1" smtClean="0"/>
              <a:t>summarize_data_quality</a:t>
            </a:r>
            <a:r>
              <a:rPr lang="en-US" sz="800" dirty="0" smtClean="0"/>
              <a:t>(</a:t>
            </a:r>
            <a:r>
              <a:rPr lang="en-US" sz="800" dirty="0" err="1" smtClean="0"/>
              <a:t>recommendations_df</a:t>
            </a:r>
            <a:r>
              <a:rPr lang="en-US" sz="800" dirty="0" smtClean="0"/>
              <a:t>, "Recommendations")</a:t>
            </a:r>
            <a:endParaRPr lang="en-US" sz="800" dirty="0"/>
          </a:p>
          <a:p>
            <a:endParaRPr lang="en-US" sz="800" dirty="0"/>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93" y="1295400"/>
            <a:ext cx="4238727" cy="4776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7597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1668"/>
            <a:ext cx="8229600" cy="577932"/>
          </a:xfrm>
        </p:spPr>
        <p:txBody>
          <a:bodyPr>
            <a:noAutofit/>
          </a:bodyPr>
          <a:lstStyle/>
          <a:p>
            <a:r>
              <a:rPr lang="en-US" sz="4000" b="1" dirty="0" smtClean="0"/>
              <a:t>Continued…</a:t>
            </a:r>
            <a:endParaRPr lang="en-US" sz="4000" b="1" dirty="0"/>
          </a:p>
        </p:txBody>
      </p:sp>
      <p:sp>
        <p:nvSpPr>
          <p:cNvPr id="7" name="Rectangle 6"/>
          <p:cNvSpPr/>
          <p:nvPr/>
        </p:nvSpPr>
        <p:spPr>
          <a:xfrm>
            <a:off x="7010400" y="529947"/>
            <a:ext cx="2133600" cy="430887"/>
          </a:xfrm>
          <a:prstGeom prst="rect">
            <a:avLst/>
          </a:prstGeom>
        </p:spPr>
        <p:txBody>
          <a:bodyPr wrap="square">
            <a:spAutoFit/>
          </a:bodyPr>
          <a:lstStyle/>
          <a:p>
            <a:r>
              <a:rPr lang="en-US" sz="1100" b="1" i="1" dirty="0" smtClean="0">
                <a:solidFill>
                  <a:schemeClr val="bg1">
                    <a:lumMod val="50000"/>
                  </a:schemeClr>
                </a:solidFill>
              </a:rPr>
              <a:t>Note* Pasting code to ensure it is visible during presentation</a:t>
            </a:r>
            <a:endParaRPr lang="en-US" sz="1100" i="1" dirty="0">
              <a:solidFill>
                <a:schemeClr val="bg1">
                  <a:lumMod val="50000"/>
                </a:schemeClr>
              </a:solidFill>
            </a:endParaRPr>
          </a:p>
        </p:txBody>
      </p:sp>
      <p:sp>
        <p:nvSpPr>
          <p:cNvPr id="12" name="Rectangle 11"/>
          <p:cNvSpPr/>
          <p:nvPr/>
        </p:nvSpPr>
        <p:spPr>
          <a:xfrm>
            <a:off x="4419600" y="960834"/>
            <a:ext cx="4724400" cy="3077766"/>
          </a:xfrm>
          <a:prstGeom prst="rect">
            <a:avLst/>
          </a:prstGeom>
        </p:spPr>
        <p:txBody>
          <a:bodyPr wrap="square">
            <a:spAutoFit/>
          </a:bodyPr>
          <a:lstStyle/>
          <a:p>
            <a:pPr>
              <a:spcBef>
                <a:spcPct val="20000"/>
              </a:spcBef>
            </a:pPr>
            <a:r>
              <a:rPr lang="en-US" b="1" dirty="0"/>
              <a:t>Step 5 – Data quality checks</a:t>
            </a:r>
          </a:p>
          <a:p>
            <a:endParaRPr lang="en-US" sz="800" b="1" i="1" dirty="0" smtClean="0">
              <a:solidFill>
                <a:schemeClr val="bg1">
                  <a:lumMod val="50000"/>
                </a:schemeClr>
              </a:solidFill>
            </a:endParaRPr>
          </a:p>
          <a:p>
            <a:r>
              <a:rPr lang="en-US" sz="800" b="1" i="1" dirty="0">
                <a:solidFill>
                  <a:schemeClr val="accent1">
                    <a:lumMod val="75000"/>
                  </a:schemeClr>
                </a:solidFill>
              </a:rPr>
              <a:t># Check for negative values "less than 0"print("\</a:t>
            </a:r>
            <a:r>
              <a:rPr lang="en-US" sz="800" b="1" i="1" dirty="0" err="1">
                <a:solidFill>
                  <a:schemeClr val="accent1">
                    <a:lumMod val="75000"/>
                  </a:schemeClr>
                </a:solidFill>
              </a:rPr>
              <a:t>nNegative</a:t>
            </a:r>
            <a:r>
              <a:rPr lang="en-US" sz="800" b="1" i="1" dirty="0">
                <a:solidFill>
                  <a:schemeClr val="accent1">
                    <a:lumMod val="75000"/>
                  </a:schemeClr>
                </a:solidFill>
              </a:rPr>
              <a:t> values in User Activity </a:t>
            </a:r>
            <a:r>
              <a:rPr lang="en-US" sz="800" dirty="0" err="1"/>
              <a:t>DataFrame</a:t>
            </a:r>
            <a:r>
              <a:rPr lang="en-US" sz="800" dirty="0"/>
              <a:t>:")print(</a:t>
            </a:r>
            <a:r>
              <a:rPr lang="en-US" sz="800" dirty="0" err="1"/>
              <a:t>user_activity_df</a:t>
            </a:r>
            <a:r>
              <a:rPr lang="en-US" sz="800" dirty="0"/>
              <a:t>[</a:t>
            </a:r>
            <a:r>
              <a:rPr lang="en-US" sz="800" dirty="0" err="1"/>
              <a:t>user_activity_df</a:t>
            </a:r>
            <a:r>
              <a:rPr lang="en-US" sz="800" dirty="0"/>
              <a:t>["</a:t>
            </a:r>
            <a:r>
              <a:rPr lang="en-US" sz="800" dirty="0" err="1"/>
              <a:t>session_length</a:t>
            </a:r>
            <a:r>
              <a:rPr lang="en-US" sz="800" dirty="0"/>
              <a:t>"] &lt; 0])print(</a:t>
            </a:r>
            <a:r>
              <a:rPr lang="en-US" sz="800" dirty="0" err="1"/>
              <a:t>user_activity_df</a:t>
            </a:r>
            <a:r>
              <a:rPr lang="en-US" sz="800" dirty="0"/>
              <a:t>[</a:t>
            </a:r>
            <a:r>
              <a:rPr lang="en-US" sz="800" dirty="0" err="1"/>
              <a:t>user_activity_df</a:t>
            </a:r>
            <a:r>
              <a:rPr lang="en-US" sz="800" dirty="0"/>
              <a:t>["</a:t>
            </a:r>
            <a:r>
              <a:rPr lang="en-US" sz="800" dirty="0" err="1"/>
              <a:t>messages_sent</a:t>
            </a:r>
            <a:r>
              <a:rPr lang="en-US" sz="800" dirty="0"/>
              <a:t>"] &lt; 0])print(</a:t>
            </a:r>
            <a:r>
              <a:rPr lang="en-US" sz="800" dirty="0" err="1"/>
              <a:t>user_activity_df</a:t>
            </a:r>
            <a:r>
              <a:rPr lang="en-US" sz="800" dirty="0"/>
              <a:t>[</a:t>
            </a:r>
            <a:r>
              <a:rPr lang="en-US" sz="800" dirty="0" err="1"/>
              <a:t>user_activity_df</a:t>
            </a:r>
            <a:r>
              <a:rPr lang="en-US" sz="800" dirty="0"/>
              <a:t>["</a:t>
            </a:r>
            <a:r>
              <a:rPr lang="en-US" sz="800" dirty="0" err="1"/>
              <a:t>feedback_rating</a:t>
            </a:r>
            <a:r>
              <a:rPr lang="en-US" sz="800" dirty="0"/>
              <a:t>"] &lt; 0])print(</a:t>
            </a:r>
            <a:r>
              <a:rPr lang="en-US" sz="800" dirty="0" err="1"/>
              <a:t>user_activity_df</a:t>
            </a:r>
            <a:r>
              <a:rPr lang="en-US" sz="800" dirty="0"/>
              <a:t>[</a:t>
            </a:r>
            <a:r>
              <a:rPr lang="en-US" sz="800" dirty="0" err="1"/>
              <a:t>user_activity_df</a:t>
            </a:r>
            <a:r>
              <a:rPr lang="en-US" sz="800" dirty="0"/>
              <a:t>["</a:t>
            </a:r>
            <a:r>
              <a:rPr lang="en-US" sz="800" dirty="0" err="1"/>
              <a:t>resources_clicked</a:t>
            </a:r>
            <a:r>
              <a:rPr lang="en-US" sz="800" dirty="0"/>
              <a:t>"] &lt; 0])</a:t>
            </a:r>
          </a:p>
          <a:p>
            <a:endParaRPr lang="en-US" sz="800" b="1" i="1" dirty="0">
              <a:solidFill>
                <a:schemeClr val="bg1">
                  <a:lumMod val="50000"/>
                </a:schemeClr>
              </a:solidFill>
            </a:endParaRPr>
          </a:p>
          <a:p>
            <a:r>
              <a:rPr lang="en-US" sz="800" b="1" i="1" dirty="0" smtClean="0">
                <a:solidFill>
                  <a:schemeClr val="accent1">
                    <a:lumMod val="75000"/>
                  </a:schemeClr>
                </a:solidFill>
              </a:rPr>
              <a:t># </a:t>
            </a:r>
            <a:r>
              <a:rPr lang="en-US" sz="800" b="1" i="1" dirty="0">
                <a:solidFill>
                  <a:schemeClr val="accent1">
                    <a:lumMod val="75000"/>
                  </a:schemeClr>
                </a:solidFill>
              </a:rPr>
              <a:t>Check for </a:t>
            </a:r>
            <a:r>
              <a:rPr lang="en-US" sz="800" b="1" i="1" dirty="0" smtClean="0">
                <a:solidFill>
                  <a:schemeClr val="accent1">
                    <a:lumMod val="75000"/>
                  </a:schemeClr>
                </a:solidFill>
              </a:rPr>
              <a:t>invalid values in Recommendations  </a:t>
            </a:r>
          </a:p>
          <a:p>
            <a:r>
              <a:rPr lang="en-US" sz="800" dirty="0" smtClean="0"/>
              <a:t>print("\</a:t>
            </a:r>
            <a:r>
              <a:rPr lang="en-US" sz="800" dirty="0" err="1" smtClean="0"/>
              <a:t>nNegative</a:t>
            </a:r>
            <a:r>
              <a:rPr lang="en-US" sz="800" dirty="0" smtClean="0"/>
              <a:t> values in Recommendations </a:t>
            </a:r>
            <a:r>
              <a:rPr lang="en-US" sz="800" dirty="0" err="1" smtClean="0"/>
              <a:t>DataFrame</a:t>
            </a:r>
            <a:r>
              <a:rPr lang="en-US" sz="800" dirty="0" smtClean="0"/>
              <a:t>:")print(</a:t>
            </a:r>
            <a:r>
              <a:rPr lang="en-US" sz="800" dirty="0" err="1" smtClean="0"/>
              <a:t>recommendations_df</a:t>
            </a:r>
            <a:r>
              <a:rPr lang="en-US" sz="800" dirty="0" smtClean="0"/>
              <a:t>[</a:t>
            </a:r>
            <a:r>
              <a:rPr lang="en-US" sz="800" dirty="0" err="1" smtClean="0"/>
              <a:t>recommendations_df</a:t>
            </a:r>
            <a:r>
              <a:rPr lang="en-US" sz="800" dirty="0" smtClean="0"/>
              <a:t>["</a:t>
            </a:r>
            <a:r>
              <a:rPr lang="en-US" sz="800" dirty="0" err="1" smtClean="0"/>
              <a:t>feedback_score</a:t>
            </a:r>
            <a:r>
              <a:rPr lang="en-US" sz="800" dirty="0" smtClean="0"/>
              <a:t>"] &lt; 0])</a:t>
            </a:r>
          </a:p>
          <a:p>
            <a:endParaRPr lang="en-US" sz="800" dirty="0"/>
          </a:p>
          <a:p>
            <a:r>
              <a:rPr lang="en-US" sz="800" b="1" i="1" dirty="0">
                <a:solidFill>
                  <a:schemeClr val="accent1">
                    <a:lumMod val="75000"/>
                  </a:schemeClr>
                </a:solidFill>
              </a:rPr>
              <a:t># Check for duplicate IDs in each table for the indexes made</a:t>
            </a:r>
          </a:p>
          <a:p>
            <a:r>
              <a:rPr lang="en-US" sz="800" dirty="0" smtClean="0"/>
              <a:t>print("\</a:t>
            </a:r>
            <a:r>
              <a:rPr lang="en-US" sz="800" dirty="0" err="1" smtClean="0"/>
              <a:t>nDuplicate</a:t>
            </a:r>
            <a:r>
              <a:rPr lang="en-US" sz="800" dirty="0" smtClean="0"/>
              <a:t> </a:t>
            </a:r>
            <a:r>
              <a:rPr lang="en-US" sz="800" dirty="0" err="1" smtClean="0"/>
              <a:t>user_ids</a:t>
            </a:r>
            <a:r>
              <a:rPr lang="en-US" sz="800" dirty="0" smtClean="0"/>
              <a:t> in User Activity </a:t>
            </a:r>
            <a:r>
              <a:rPr lang="en-US" sz="800" dirty="0" err="1" smtClean="0"/>
              <a:t>DataFrame</a:t>
            </a:r>
            <a:r>
              <a:rPr lang="en-US" sz="800" dirty="0" smtClean="0"/>
              <a:t>:", </a:t>
            </a:r>
            <a:r>
              <a:rPr lang="en-US" sz="800" dirty="0" err="1" smtClean="0"/>
              <a:t>user_activity_df</a:t>
            </a:r>
            <a:r>
              <a:rPr lang="en-US" sz="800" dirty="0" smtClean="0"/>
              <a:t>["</a:t>
            </a:r>
            <a:r>
              <a:rPr lang="en-US" sz="800" dirty="0" err="1" smtClean="0"/>
              <a:t>user_id</a:t>
            </a:r>
            <a:r>
              <a:rPr lang="en-US" sz="800" dirty="0" smtClean="0"/>
              <a:t>"].duplicated().sum())</a:t>
            </a:r>
          </a:p>
          <a:p>
            <a:r>
              <a:rPr lang="en-US" sz="800" dirty="0" smtClean="0"/>
              <a:t>print("Duplicate </a:t>
            </a:r>
            <a:r>
              <a:rPr lang="en-US" sz="800" dirty="0" err="1" smtClean="0"/>
              <a:t>moderator_ids</a:t>
            </a:r>
            <a:r>
              <a:rPr lang="en-US" sz="800" dirty="0" smtClean="0"/>
              <a:t> in Moderator Performance </a:t>
            </a:r>
            <a:r>
              <a:rPr lang="en-US" sz="800" dirty="0" err="1" smtClean="0"/>
              <a:t>DataFrame</a:t>
            </a:r>
            <a:r>
              <a:rPr lang="en-US" sz="800" dirty="0" smtClean="0"/>
              <a:t>:", </a:t>
            </a:r>
            <a:r>
              <a:rPr lang="en-US" sz="800" dirty="0" err="1" smtClean="0"/>
              <a:t>moderator_performance_df</a:t>
            </a:r>
            <a:r>
              <a:rPr lang="en-US" sz="800" dirty="0" smtClean="0"/>
              <a:t>["</a:t>
            </a:r>
            <a:r>
              <a:rPr lang="en-US" sz="800" dirty="0" err="1" smtClean="0"/>
              <a:t>moderator_id</a:t>
            </a:r>
            <a:r>
              <a:rPr lang="en-US" sz="800" dirty="0" smtClean="0"/>
              <a:t>"].duplicated().sum())</a:t>
            </a:r>
          </a:p>
          <a:p>
            <a:r>
              <a:rPr lang="en-US" sz="800" dirty="0" smtClean="0"/>
              <a:t>print("Duplicate </a:t>
            </a:r>
            <a:r>
              <a:rPr lang="en-US" sz="800" dirty="0" err="1" smtClean="0"/>
              <a:t>recommendation_ids</a:t>
            </a:r>
            <a:r>
              <a:rPr lang="en-US" sz="800" dirty="0" smtClean="0"/>
              <a:t> in Recommendations </a:t>
            </a:r>
            <a:r>
              <a:rPr lang="en-US" sz="800" dirty="0" err="1" smtClean="0"/>
              <a:t>DataFrame</a:t>
            </a:r>
            <a:r>
              <a:rPr lang="en-US" sz="800" dirty="0" smtClean="0"/>
              <a:t>:", </a:t>
            </a:r>
            <a:r>
              <a:rPr lang="en-US" sz="800" dirty="0" err="1" smtClean="0"/>
              <a:t>recommendations_df</a:t>
            </a:r>
            <a:r>
              <a:rPr lang="en-US" sz="800" dirty="0" smtClean="0"/>
              <a:t>["</a:t>
            </a:r>
            <a:r>
              <a:rPr lang="en-US" sz="800" dirty="0" err="1" smtClean="0"/>
              <a:t>recommendation_id</a:t>
            </a:r>
            <a:r>
              <a:rPr lang="en-US" sz="800" dirty="0" smtClean="0"/>
              <a:t>"].duplicated().sum())</a:t>
            </a:r>
          </a:p>
          <a:p>
            <a:endParaRPr lang="en-US" sz="800" dirty="0"/>
          </a:p>
          <a:p>
            <a:r>
              <a:rPr lang="en-US" sz="800" b="1" i="1" dirty="0">
                <a:solidFill>
                  <a:schemeClr val="accent1">
                    <a:lumMod val="75000"/>
                  </a:schemeClr>
                </a:solidFill>
              </a:rPr>
              <a:t># Summarize data quality  </a:t>
            </a:r>
          </a:p>
          <a:p>
            <a:r>
              <a:rPr lang="en-US" sz="800" dirty="0" err="1" smtClean="0"/>
              <a:t>summarize_data_quality</a:t>
            </a:r>
            <a:r>
              <a:rPr lang="en-US" sz="800" dirty="0" smtClean="0"/>
              <a:t>(</a:t>
            </a:r>
            <a:r>
              <a:rPr lang="en-US" sz="800" dirty="0" err="1" smtClean="0"/>
              <a:t>user_activity_df</a:t>
            </a:r>
            <a:r>
              <a:rPr lang="en-US" sz="800" dirty="0" smtClean="0"/>
              <a:t>, "User Activity")</a:t>
            </a:r>
          </a:p>
          <a:p>
            <a:r>
              <a:rPr lang="en-US" sz="800" dirty="0" err="1" smtClean="0"/>
              <a:t>summarize_data_quality</a:t>
            </a:r>
            <a:r>
              <a:rPr lang="en-US" sz="800" dirty="0" smtClean="0"/>
              <a:t>(</a:t>
            </a:r>
            <a:r>
              <a:rPr lang="en-US" sz="800" dirty="0" err="1" smtClean="0"/>
              <a:t>moderator_performance_df</a:t>
            </a:r>
            <a:r>
              <a:rPr lang="en-US" sz="800" dirty="0" smtClean="0"/>
              <a:t>, "Moderator Performance")</a:t>
            </a:r>
          </a:p>
          <a:p>
            <a:r>
              <a:rPr lang="en-US" sz="800" dirty="0" err="1" smtClean="0"/>
              <a:t>summarize_data_quality</a:t>
            </a:r>
            <a:r>
              <a:rPr lang="en-US" sz="800" dirty="0" smtClean="0"/>
              <a:t>(</a:t>
            </a:r>
            <a:r>
              <a:rPr lang="en-US" sz="800" dirty="0" err="1" smtClean="0"/>
              <a:t>recommendations_df</a:t>
            </a:r>
            <a:r>
              <a:rPr lang="en-US" sz="800" dirty="0" smtClean="0"/>
              <a:t>, "Recommendations")</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960834"/>
            <a:ext cx="4185738" cy="4246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628845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668"/>
            <a:ext cx="8229600" cy="577932"/>
          </a:xfrm>
        </p:spPr>
        <p:txBody>
          <a:bodyPr>
            <a:noAutofit/>
          </a:bodyPr>
          <a:lstStyle/>
          <a:p>
            <a:r>
              <a:rPr lang="en-US" sz="4000" b="1" dirty="0" smtClean="0"/>
              <a:t>Data Quality Summary</a:t>
            </a:r>
            <a:endParaRPr lang="en-US" sz="4000" b="1" dirty="0"/>
          </a:p>
        </p:txBody>
      </p:sp>
      <p:sp>
        <p:nvSpPr>
          <p:cNvPr id="7" name="Rectangle 6"/>
          <p:cNvSpPr/>
          <p:nvPr/>
        </p:nvSpPr>
        <p:spPr>
          <a:xfrm>
            <a:off x="7010400" y="529947"/>
            <a:ext cx="2133600" cy="430887"/>
          </a:xfrm>
          <a:prstGeom prst="rect">
            <a:avLst/>
          </a:prstGeom>
        </p:spPr>
        <p:txBody>
          <a:bodyPr wrap="square">
            <a:spAutoFit/>
          </a:bodyPr>
          <a:lstStyle/>
          <a:p>
            <a:r>
              <a:rPr lang="en-US" sz="1100" b="1" i="1" dirty="0" smtClean="0">
                <a:solidFill>
                  <a:schemeClr val="bg1">
                    <a:lumMod val="50000"/>
                  </a:schemeClr>
                </a:solidFill>
              </a:rPr>
              <a:t>Note* Pasting code to ensure it is visible during presentation</a:t>
            </a:r>
            <a:endParaRPr lang="en-US" sz="1100" i="1" dirty="0">
              <a:solidFill>
                <a:schemeClr val="bg1">
                  <a:lumMod val="50000"/>
                </a:schemeClr>
              </a:solidFill>
            </a:endParaRPr>
          </a:p>
        </p:txBody>
      </p:sp>
      <p:sp>
        <p:nvSpPr>
          <p:cNvPr id="12" name="Rectangle 11"/>
          <p:cNvSpPr/>
          <p:nvPr/>
        </p:nvSpPr>
        <p:spPr>
          <a:xfrm>
            <a:off x="4419600" y="960834"/>
            <a:ext cx="4724400" cy="1600438"/>
          </a:xfrm>
          <a:prstGeom prst="rect">
            <a:avLst/>
          </a:prstGeom>
        </p:spPr>
        <p:txBody>
          <a:bodyPr wrap="square">
            <a:spAutoFit/>
          </a:bodyPr>
          <a:lstStyle/>
          <a:p>
            <a:pPr>
              <a:spcBef>
                <a:spcPct val="20000"/>
              </a:spcBef>
            </a:pPr>
            <a:r>
              <a:rPr lang="en-US" b="1" dirty="0"/>
              <a:t>Step 5 – Data quality checks</a:t>
            </a:r>
          </a:p>
          <a:p>
            <a:endParaRPr lang="en-US" sz="800" dirty="0"/>
          </a:p>
          <a:p>
            <a:r>
              <a:rPr lang="en-US" sz="800" b="1" i="1" dirty="0">
                <a:solidFill>
                  <a:schemeClr val="accent1">
                    <a:lumMod val="75000"/>
                  </a:schemeClr>
                </a:solidFill>
              </a:rPr>
              <a:t># Summarize data quality  </a:t>
            </a:r>
          </a:p>
          <a:p>
            <a:r>
              <a:rPr lang="en-US" sz="800" dirty="0" err="1" smtClean="0"/>
              <a:t>summarize_data_quality</a:t>
            </a:r>
            <a:r>
              <a:rPr lang="en-US" sz="800" dirty="0" smtClean="0"/>
              <a:t>(</a:t>
            </a:r>
            <a:r>
              <a:rPr lang="en-US" sz="800" dirty="0" err="1" smtClean="0"/>
              <a:t>user_activity_df</a:t>
            </a:r>
            <a:r>
              <a:rPr lang="en-US" sz="800" dirty="0" smtClean="0"/>
              <a:t>, "User Activity")</a:t>
            </a:r>
          </a:p>
          <a:p>
            <a:r>
              <a:rPr lang="en-US" sz="800" dirty="0" err="1" smtClean="0"/>
              <a:t>summarize_data_quality</a:t>
            </a:r>
            <a:r>
              <a:rPr lang="en-US" sz="800" dirty="0" smtClean="0"/>
              <a:t>(</a:t>
            </a:r>
            <a:r>
              <a:rPr lang="en-US" sz="800" dirty="0" err="1" smtClean="0"/>
              <a:t>moderator_performance_df</a:t>
            </a:r>
            <a:r>
              <a:rPr lang="en-US" sz="800" dirty="0" smtClean="0"/>
              <a:t>, "Moderator Performance")</a:t>
            </a:r>
          </a:p>
          <a:p>
            <a:r>
              <a:rPr lang="en-US" sz="800" dirty="0" err="1" smtClean="0"/>
              <a:t>summarize_data_quality</a:t>
            </a:r>
            <a:r>
              <a:rPr lang="en-US" sz="800" dirty="0" smtClean="0"/>
              <a:t>(</a:t>
            </a:r>
            <a:r>
              <a:rPr lang="en-US" sz="800" dirty="0" err="1" smtClean="0"/>
              <a:t>recommendations_df</a:t>
            </a:r>
            <a:r>
              <a:rPr lang="en-US" sz="800" dirty="0" smtClean="0"/>
              <a:t>, "Recommendations")</a:t>
            </a:r>
          </a:p>
          <a:p>
            <a:endParaRPr lang="en-US" sz="800" dirty="0"/>
          </a:p>
          <a:p>
            <a:endParaRPr lang="en-US" sz="800" dirty="0" smtClean="0"/>
          </a:p>
          <a:p>
            <a:r>
              <a:rPr lang="en-US" sz="800" b="1" dirty="0" smtClean="0"/>
              <a:t>Conclusion –</a:t>
            </a:r>
          </a:p>
          <a:p>
            <a:r>
              <a:rPr lang="en-US" sz="800" dirty="0" smtClean="0"/>
              <a:t>Data integrity not compromised, no dupes, no missing values, schema fits the values properly in pandas.</a:t>
            </a:r>
          </a:p>
          <a:p>
            <a:endParaRPr lang="en-US" sz="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960834"/>
            <a:ext cx="3946468" cy="546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5835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436</TotalTime>
  <Words>3346</Words>
  <Application>Microsoft Office PowerPoint</Application>
  <PresentationFormat>On-screen Show (4:3)</PresentationFormat>
  <Paragraphs>381</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Supportiv Take Home Assessment</vt:lpstr>
      <vt:lpstr>PowerPoint Presentation</vt:lpstr>
      <vt:lpstr>PowerPoint Presentation</vt:lpstr>
      <vt:lpstr>Setting up the data</vt:lpstr>
      <vt:lpstr>Inserting the data</vt:lpstr>
      <vt:lpstr>Query tables </vt:lpstr>
      <vt:lpstr>Data Quality Check</vt:lpstr>
      <vt:lpstr>Continued…</vt:lpstr>
      <vt:lpstr>Data Quality Summary</vt:lpstr>
      <vt:lpstr>Merge tables with join</vt:lpstr>
      <vt:lpstr>Continuted…</vt:lpstr>
      <vt:lpstr>KPIs</vt:lpstr>
      <vt:lpstr>Moderator Efficiency</vt:lpstr>
      <vt:lpstr>Moderator Efficiency Code</vt:lpstr>
      <vt:lpstr>Workforce Optimization</vt:lpstr>
      <vt:lpstr>Workforce Optimization</vt:lpstr>
      <vt:lpstr>Continued with Recommendations</vt:lpstr>
      <vt:lpstr>Heatmap Code</vt:lpstr>
      <vt:lpstr>Distribution Analysis</vt:lpstr>
      <vt:lpstr>Distribution Analysis Recommendations</vt:lpstr>
      <vt:lpstr>Distribution Analysis Code</vt:lpstr>
      <vt:lpstr>CTR Over Time</vt:lpstr>
      <vt:lpstr>CTR Over Time Code</vt:lpstr>
      <vt:lpstr>CTR by Recommendation Source</vt:lpstr>
      <vt:lpstr>CTR by Recommendation Source</vt:lpstr>
      <vt:lpstr>Q&amp;A</vt:lpstr>
      <vt:lpstr>Q&amp;A</vt:lpstr>
      <vt:lpstr>Q&amp;A</vt:lpstr>
      <vt:lpstr>Summary Report (TLDR)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Supportive Take Home Assessment</dc:title>
  <dc:creator>W</dc:creator>
  <cp:lastModifiedBy>W</cp:lastModifiedBy>
  <cp:revision>26</cp:revision>
  <dcterms:created xsi:type="dcterms:W3CDTF">2025-03-09T03:22:08Z</dcterms:created>
  <dcterms:modified xsi:type="dcterms:W3CDTF">2025-03-09T13:26:37Z</dcterms:modified>
</cp:coreProperties>
</file>