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7" r:id="rId6"/>
    <p:sldId id="266" r:id="rId7"/>
    <p:sldId id="268" r:id="rId8"/>
    <p:sldId id="262" r:id="rId9"/>
    <p:sldId id="259" r:id="rId10"/>
    <p:sldId id="261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Z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9" d="100"/>
          <a:sy n="109" d="100"/>
        </p:scale>
        <p:origin x="-616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20C77-98B9-4642-8D97-B450BEEF8EE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39A8C-3D3F-4799-9C3C-66AB8EA22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39A8C-3D3F-4799-9C3C-66AB8EA229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Pre-onboarding activity: </a:t>
            </a:r>
          </a:p>
          <a:p>
            <a:r>
              <a:rPr lang="en-US" dirty="0" smtClean="0"/>
              <a:t>Noticeable call volumes in negative days — likely onboarding prep or loan setup questions.</a:t>
            </a:r>
          </a:p>
          <a:p>
            <a:endParaRPr lang="en-US" dirty="0" smtClean="0"/>
          </a:p>
          <a:p>
            <a:r>
              <a:rPr lang="en-US" dirty="0" smtClean="0"/>
              <a:t>Initial surge post-onboarding: </a:t>
            </a:r>
          </a:p>
          <a:p>
            <a:r>
              <a:rPr lang="en-US" dirty="0" smtClean="0"/>
              <a:t>Sharp spikes in call volume immediately after onboarding (first 10-30 days), likely due to setup issues, education, or initial loan servicing questions.</a:t>
            </a:r>
          </a:p>
          <a:p>
            <a:endParaRPr lang="en-US" dirty="0" smtClean="0"/>
          </a:p>
          <a:p>
            <a:r>
              <a:rPr lang="en-US" dirty="0" smtClean="0"/>
              <a:t>Topic shifts over time: </a:t>
            </a:r>
          </a:p>
          <a:p>
            <a:r>
              <a:rPr lang="en-US" dirty="0" smtClean="0"/>
              <a:t>Topics related to “payment questions” or “account management” tend to rise steadily post-onboarding as customers are starting to familiarize themselves to what the payment agreement is.</a:t>
            </a:r>
          </a:p>
          <a:p>
            <a:endParaRPr lang="en-US" dirty="0" smtClean="0"/>
          </a:p>
          <a:p>
            <a:r>
              <a:rPr lang="en-US" dirty="0" smtClean="0"/>
              <a:t>Declining volume after 3 months: </a:t>
            </a:r>
          </a:p>
          <a:p>
            <a:r>
              <a:rPr lang="en-US" dirty="0" smtClean="0"/>
              <a:t>Call volume typically tapers after 90-120 days, suggesting customers get familiar or issues are resolved.</a:t>
            </a:r>
          </a:p>
          <a:p>
            <a:endParaRPr lang="en-US" dirty="0" smtClean="0"/>
          </a:p>
          <a:p>
            <a:r>
              <a:rPr lang="en-US" dirty="0" smtClean="0"/>
              <a:t>Some topics peak later: </a:t>
            </a:r>
          </a:p>
          <a:p>
            <a:r>
              <a:rPr lang="en-US" dirty="0" smtClean="0"/>
              <a:t>Certain complex issues or escalations peak later, maybe around 4-6 months.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39A8C-3D3F-4799-9C3C-66AB8EA229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6" y="4592"/>
            <a:ext cx="9135264" cy="1470025"/>
          </a:xfrm>
        </p:spPr>
        <p:txBody>
          <a:bodyPr/>
          <a:lstStyle/>
          <a:p>
            <a:r>
              <a:rPr lang="en-US" dirty="0" err="1" smtClean="0"/>
              <a:t>Valon</a:t>
            </a:r>
            <a:r>
              <a:rPr lang="en-US" dirty="0" smtClean="0"/>
              <a:t> Mortgage Servicing Analytics Assessment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7506" y="1516842"/>
            <a:ext cx="1942372" cy="6333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Aziz </a:t>
            </a:r>
            <a:r>
              <a:rPr lang="en-US" dirty="0" err="1" smtClean="0"/>
              <a:t>Akhtar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 Recommendations to improve Customer Journey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12583" y="2105449"/>
            <a:ext cx="87333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Microdeposit</a:t>
            </a:r>
            <a:r>
              <a:rPr lang="en-US" b="1" dirty="0"/>
              <a:t> verification:</a:t>
            </a:r>
            <a:r>
              <a:rPr lang="en-US" dirty="0"/>
              <a:t> Make the self-service experience easier to use and prominently show onboarding FAQs.</a:t>
            </a:r>
          </a:p>
          <a:p>
            <a:r>
              <a:rPr lang="en-US" b="1" dirty="0"/>
              <a:t>Phone manual payment:</a:t>
            </a:r>
            <a:r>
              <a:rPr lang="en-US" dirty="0"/>
              <a:t> Include clear, step-by-step instructions during the welcome process.</a:t>
            </a:r>
          </a:p>
          <a:p>
            <a:r>
              <a:rPr lang="en-US" b="1" dirty="0"/>
              <a:t>Website registration:</a:t>
            </a:r>
            <a:r>
              <a:rPr lang="en-US" dirty="0"/>
              <a:t> Improve the phone menu options and set up smart call routing.</a:t>
            </a:r>
          </a:p>
          <a:p>
            <a:r>
              <a:rPr lang="en-US" b="1" dirty="0" err="1"/>
              <a:t>Autopay</a:t>
            </a:r>
            <a:r>
              <a:rPr lang="en-US" b="1" dirty="0"/>
              <a:t> setup:</a:t>
            </a:r>
            <a:r>
              <a:rPr lang="en-US" dirty="0"/>
              <a:t> Make the payment confirmation process simpler and more straightforward.</a:t>
            </a:r>
          </a:p>
          <a:p>
            <a:r>
              <a:rPr lang="en-US" b="1" dirty="0"/>
              <a:t>Delinquency and loss mitigation:</a:t>
            </a:r>
            <a:r>
              <a:rPr lang="en-US" dirty="0"/>
              <a:t> Focus on these important topics in </a:t>
            </a:r>
            <a:r>
              <a:rPr lang="en-US" dirty="0" err="1"/>
              <a:t>chatbot</a:t>
            </a:r>
            <a:r>
              <a:rPr lang="en-US" dirty="0"/>
              <a:t> conversations to better assist customers.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287" y="209226"/>
            <a:ext cx="8768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How </a:t>
            </a:r>
            <a:r>
              <a:rPr lang="en-US" b="1" dirty="0"/>
              <a:t>might you track this data over time, and how would you operationalize this data with</a:t>
            </a:r>
          </a:p>
          <a:p>
            <a:r>
              <a:rPr lang="en-US" b="1" dirty="0"/>
              <a:t>different cross-functional stakeholders (i.e. product, operations, compliance, etc.)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287" y="1146756"/>
            <a:ext cx="87683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r>
              <a:rPr lang="en-US" sz="1600" dirty="0" smtClean="0"/>
              <a:t>Automating </a:t>
            </a:r>
            <a:r>
              <a:rPr lang="en-US" sz="1600" dirty="0"/>
              <a:t>data </a:t>
            </a:r>
            <a:r>
              <a:rPr lang="en-US" sz="1600" dirty="0" smtClean="0"/>
              <a:t>ingestion via pipelines </a:t>
            </a:r>
            <a:r>
              <a:rPr lang="en-US" sz="1600" dirty="0"/>
              <a:t>and </a:t>
            </a:r>
            <a:r>
              <a:rPr lang="en-US" sz="1600" dirty="0" smtClean="0"/>
              <a:t>enhancing processes </a:t>
            </a:r>
            <a:r>
              <a:rPr lang="en-US" sz="1600" dirty="0"/>
              <a:t>to ensure real-time and historical tracking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r>
              <a:rPr lang="en-US" sz="1600" dirty="0" smtClean="0"/>
              <a:t>Building </a:t>
            </a:r>
            <a:r>
              <a:rPr lang="en-US" sz="1600" dirty="0"/>
              <a:t>interactive dashboards accessible by product, operations, compliance, and leadership teams</a:t>
            </a:r>
            <a:r>
              <a:rPr lang="en-US" sz="1600" dirty="0" smtClean="0"/>
              <a:t>. Establish governance around the metrics that are able to be leveraged (golden source of truth)</a:t>
            </a:r>
          </a:p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r>
              <a:rPr lang="en-US" sz="1600" dirty="0" smtClean="0"/>
              <a:t>Establishing </a:t>
            </a:r>
            <a:r>
              <a:rPr lang="en-US" sz="1600" dirty="0"/>
              <a:t>SLA and KPI monitoring with alerting for anomalies or </a:t>
            </a:r>
            <a:r>
              <a:rPr lang="en-US" sz="1600" dirty="0" smtClean="0"/>
              <a:t>surges</a:t>
            </a:r>
            <a:r>
              <a:rPr lang="en-US" sz="1600" dirty="0"/>
              <a:t> </a:t>
            </a:r>
            <a:r>
              <a:rPr lang="en-US" sz="1600" dirty="0" smtClean="0"/>
              <a:t>(operational and regulatory/compliant reports)</a:t>
            </a:r>
          </a:p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r>
              <a:rPr lang="en-US" sz="1600" dirty="0" smtClean="0"/>
              <a:t>Partnering </a:t>
            </a:r>
            <a:r>
              <a:rPr lang="en-US" sz="1600" dirty="0"/>
              <a:t>cross-functionally to align on operational goals and root cause investigations</a:t>
            </a:r>
            <a:r>
              <a:rPr lang="en-US" sz="1600" dirty="0" smtClean="0"/>
              <a:t>. (product enhancements, research &amp; development, A/B Testing)</a:t>
            </a:r>
          </a:p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r>
              <a:rPr lang="en-US" sz="1600" dirty="0" smtClean="0"/>
              <a:t>Using </a:t>
            </a:r>
            <a:r>
              <a:rPr lang="en-US" sz="1600" dirty="0"/>
              <a:t>the data to guide resource planning, process improvements, and compliance </a:t>
            </a:r>
            <a:r>
              <a:rPr lang="en-US" sz="1600" dirty="0" smtClean="0"/>
              <a:t>audits. </a:t>
            </a:r>
          </a:p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r>
              <a:rPr lang="en-US" sz="1600" dirty="0" smtClean="0"/>
              <a:t>Regularly </a:t>
            </a:r>
            <a:r>
              <a:rPr lang="en-US" sz="1600" dirty="0"/>
              <a:t>reviewing trends in recurring stakeholder meetings to inform strategic </a:t>
            </a:r>
            <a:r>
              <a:rPr lang="en-US" sz="1600" dirty="0" smtClean="0"/>
              <a:t>decisions.</a:t>
            </a:r>
          </a:p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endParaRPr lang="en-US" sz="1600" dirty="0"/>
          </a:p>
          <a:p>
            <a:pPr>
              <a:defRPr sz="1400">
                <a:latin typeface="Calibri"/>
              </a:defRPr>
            </a:pPr>
            <a:r>
              <a:rPr lang="en-US" sz="1600" dirty="0" smtClean="0"/>
              <a:t>This </a:t>
            </a:r>
            <a:r>
              <a:rPr lang="en-US" sz="1600" dirty="0"/>
              <a:t>approach empowers stakeholders to make data-driven decisions, optimize workflows, and maintain regulatory compliance.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543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287" y="209226"/>
            <a:ext cx="8768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</a:t>
            </a:r>
            <a:r>
              <a:rPr lang="en-US" b="1" dirty="0"/>
              <a:t>can set up alerts based on spikes in call volume per borrower by topic. How would</a:t>
            </a:r>
          </a:p>
          <a:p>
            <a:r>
              <a:rPr lang="en-US" b="1" dirty="0"/>
              <a:t>you determine a good threshold for an alert?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28133" y="970152"/>
            <a:ext cx="88819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Steps to Determine a Threshold for Call Volume </a:t>
            </a:r>
            <a:r>
              <a:rPr lang="en-US" sz="1200" b="1" dirty="0" smtClean="0"/>
              <a:t>Alerts</a:t>
            </a:r>
          </a:p>
          <a:p>
            <a:endParaRPr lang="en-US" sz="1200" b="1" dirty="0"/>
          </a:p>
          <a:p>
            <a:r>
              <a:rPr lang="en-US" sz="1200" b="1" dirty="0"/>
              <a:t>Analyze Historical </a:t>
            </a:r>
            <a:r>
              <a:rPr lang="en-US" sz="1200" b="1" dirty="0" smtClean="0"/>
              <a:t>Data </a:t>
            </a:r>
            <a:endParaRPr lang="en-US" sz="1200" dirty="0"/>
          </a:p>
          <a:p>
            <a:pPr lvl="1"/>
            <a:r>
              <a:rPr lang="en-US" sz="1200" dirty="0"/>
              <a:t>Gather a sufficient amount of past call volume data segmented by borrower and topic.</a:t>
            </a:r>
          </a:p>
          <a:p>
            <a:pPr lvl="1"/>
            <a:r>
              <a:rPr lang="en-US" sz="1200" dirty="0"/>
              <a:t>Calculate baseline statistics for each topic, such as average daily call volume per borrower, standard deviation, and typical variability over time</a:t>
            </a:r>
            <a:r>
              <a:rPr lang="en-US" sz="1200" dirty="0" smtClean="0"/>
              <a:t>. This will provide you rolling data to observe trends and have a reference base line to determine outliers and deviations.</a:t>
            </a:r>
          </a:p>
          <a:p>
            <a:pPr lvl="1"/>
            <a:endParaRPr lang="en-US" sz="1200" dirty="0"/>
          </a:p>
          <a:p>
            <a:r>
              <a:rPr lang="en-US" sz="1200" b="1" dirty="0"/>
              <a:t>Use Statistical Methods for Thresholds</a:t>
            </a:r>
            <a:endParaRPr lang="en-US" sz="1200" dirty="0"/>
          </a:p>
          <a:p>
            <a:pPr lvl="1"/>
            <a:r>
              <a:rPr lang="en-US" sz="1200" b="1" dirty="0"/>
              <a:t>Mean + N × Standard Deviation</a:t>
            </a:r>
            <a:r>
              <a:rPr lang="en-US" sz="1200" dirty="0"/>
              <a:t>: Set a threshold at a certain number of standard deviations above the mean (e.g., mean + 2σ or 3σ). This flags volumes significantly above normal fluctuations.</a:t>
            </a:r>
          </a:p>
          <a:p>
            <a:pPr lvl="1"/>
            <a:r>
              <a:rPr lang="en-US" sz="1200" b="1" dirty="0"/>
              <a:t>Percentile-Based Threshold</a:t>
            </a:r>
            <a:r>
              <a:rPr lang="en-US" sz="1200" dirty="0"/>
              <a:t>: Use a high percentile (e.g., 95th or 99th) of historical call volumes as the threshold</a:t>
            </a:r>
            <a:r>
              <a:rPr lang="en-US" sz="1200" dirty="0" smtClean="0"/>
              <a:t>.</a:t>
            </a:r>
          </a:p>
          <a:p>
            <a:pPr lvl="1"/>
            <a:endParaRPr lang="en-US" sz="1200" dirty="0"/>
          </a:p>
          <a:p>
            <a:r>
              <a:rPr lang="en-US" sz="1200" b="1" dirty="0"/>
              <a:t>Consider Seasonality &amp; Trends</a:t>
            </a:r>
            <a:endParaRPr lang="en-US" sz="1200" dirty="0"/>
          </a:p>
          <a:p>
            <a:pPr lvl="1"/>
            <a:r>
              <a:rPr lang="en-US" sz="1200" dirty="0"/>
              <a:t>Adjust thresholds based on expected seasonal patterns, promotions, or onboarding waves. For example, if call volumes spike every month-end, set dynamic thresholds to avoid false positives during those times</a:t>
            </a:r>
            <a:r>
              <a:rPr lang="en-US" sz="1200" dirty="0" smtClean="0"/>
              <a:t>.</a:t>
            </a:r>
          </a:p>
          <a:p>
            <a:pPr lvl="1"/>
            <a:endParaRPr lang="en-US" sz="1200" dirty="0"/>
          </a:p>
          <a:p>
            <a:r>
              <a:rPr lang="en-US" sz="1200" b="1" dirty="0"/>
              <a:t>Define Minimum Volume</a:t>
            </a:r>
            <a:endParaRPr lang="en-US" sz="1200" dirty="0"/>
          </a:p>
          <a:p>
            <a:pPr lvl="1"/>
            <a:r>
              <a:rPr lang="en-US" sz="1200" dirty="0"/>
              <a:t>To avoid alerts on very low counts with high variance, set a minimum call count before triggering an alert</a:t>
            </a:r>
            <a:r>
              <a:rPr lang="en-US" sz="1200" dirty="0" smtClean="0"/>
              <a:t>.</a:t>
            </a:r>
          </a:p>
          <a:p>
            <a:pPr lvl="1"/>
            <a:endParaRPr lang="en-US" sz="1200" dirty="0"/>
          </a:p>
          <a:p>
            <a:r>
              <a:rPr lang="en-US" sz="1200" b="1" dirty="0"/>
              <a:t>Incorporate Business </a:t>
            </a:r>
            <a:r>
              <a:rPr lang="en-US" sz="1200" b="1" dirty="0" smtClean="0"/>
              <a:t>Context</a:t>
            </a:r>
            <a:endParaRPr lang="en-US" sz="1200" dirty="0"/>
          </a:p>
          <a:p>
            <a:pPr lvl="1"/>
            <a:r>
              <a:rPr lang="en-US" sz="1200" dirty="0"/>
              <a:t>Collaborate with operations and compliance teams to understand what magnitude of spike would genuinely impact borrower experience or regulatory risk</a:t>
            </a:r>
            <a:r>
              <a:rPr lang="en-US" sz="1200" dirty="0" smtClean="0"/>
              <a:t>.</a:t>
            </a:r>
          </a:p>
          <a:p>
            <a:pPr lvl="1"/>
            <a:endParaRPr lang="en-US" sz="1200" dirty="0"/>
          </a:p>
          <a:p>
            <a:r>
              <a:rPr lang="en-US" sz="1200" b="1" dirty="0"/>
              <a:t>Pilot and Tune</a:t>
            </a:r>
            <a:endParaRPr lang="en-US" sz="1200" dirty="0"/>
          </a:p>
          <a:p>
            <a:pPr lvl="1"/>
            <a:r>
              <a:rPr lang="en-US" sz="1200" dirty="0"/>
              <a:t>Initially run alerts in “monitor-only” mode to evaluate false positives and missed events.</a:t>
            </a:r>
          </a:p>
          <a:p>
            <a:pPr lvl="1"/>
            <a:r>
              <a:rPr lang="en-US" sz="1200" dirty="0"/>
              <a:t>Adjust thresholds iteratively based on feedback and outcomes</a:t>
            </a:r>
            <a:r>
              <a:rPr lang="en-US" sz="1200" dirty="0" smtClean="0"/>
              <a:t>. This created a feedback loop for iterative improvements.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89287" y="5863799"/>
            <a:ext cx="89022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Consider the following –</a:t>
            </a:r>
            <a:endParaRPr lang="en-US" sz="12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A threshold that's too low will overwhelm teams with alerts, causing alert fatigue.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A threshold too high might miss early warnings of systemic issues affecting borrowers.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Using data-driven, dynamic thresholds lets you catch meaningful spikes early without noise.</a:t>
            </a:r>
          </a:p>
        </p:txBody>
      </p:sp>
    </p:spTree>
    <p:extLst>
      <p:ext uri="{BB962C8B-B14F-4D97-AF65-F5344CB8AC3E}">
        <p14:creationId xmlns:p14="http://schemas.microsoft.com/office/powerpoint/2010/main" val="85622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287" y="209226"/>
            <a:ext cx="8768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</a:t>
            </a:r>
            <a:r>
              <a:rPr lang="en-US" b="1" dirty="0"/>
              <a:t>can set up alerts based on spikes in call volume per borrower by topic. How would</a:t>
            </a:r>
          </a:p>
          <a:p>
            <a:r>
              <a:rPr lang="en-US" b="1" dirty="0"/>
              <a:t>you determine a good threshold for an alert?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285" y="1085425"/>
            <a:ext cx="876834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Data that would improve the analytics platform.</a:t>
            </a:r>
          </a:p>
          <a:p>
            <a:endParaRPr lang="en-US" sz="1200" b="1" dirty="0"/>
          </a:p>
          <a:p>
            <a:r>
              <a:rPr lang="en-US" sz="1200" b="1" dirty="0"/>
              <a:t>Call Duration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Helps measure call efficiency and agent workload. Long calls may indicate complex issues or inefficiencies.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Typically logged automatically in call center telephony systems (e.g., </a:t>
            </a:r>
            <a:r>
              <a:rPr lang="en-US" sz="1200" dirty="0" err="1"/>
              <a:t>Genesys</a:t>
            </a:r>
            <a:r>
              <a:rPr lang="en-US" sz="1200" dirty="0"/>
              <a:t>, Avaya).</a:t>
            </a:r>
          </a:p>
          <a:p>
            <a:r>
              <a:rPr lang="en-US" sz="1200" b="1" dirty="0"/>
              <a:t>Call Outcome / Resolution Status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Knowing if calls ended resolved, escalated, or abandoned helps evaluate call effectiveness and customer satisfaction.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Often captured by agents post-call or through CRM systems.</a:t>
            </a:r>
          </a:p>
          <a:p>
            <a:r>
              <a:rPr lang="en-US" sz="1200" b="1" dirty="0"/>
              <a:t>Agent Information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Track performance by agent, identify training needs, and workload balance.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From workforce management or call center operations software.</a:t>
            </a:r>
          </a:p>
          <a:p>
            <a:r>
              <a:rPr lang="en-US" sz="1200" b="1" dirty="0"/>
              <a:t>Call Type (Inbound/Outbound)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Differentiate proactive outreach from reactive support to understand demand sources.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Available in call logs or telephony platforms.</a:t>
            </a:r>
          </a:p>
          <a:p>
            <a:r>
              <a:rPr lang="en-US" sz="1200" b="1" dirty="0"/>
              <a:t>Customer Demographics &amp; Loan Details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Segment calls by borrower profile, loan type, or risk level to tailor operational focus.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Integrate with loan servicing databases or CRM platforms, ensuring compliance with privacy laws.</a:t>
            </a:r>
          </a:p>
          <a:p>
            <a:r>
              <a:rPr lang="en-US" sz="1200" b="1" dirty="0"/>
              <a:t>Wait Time / Hold Time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Key for customer experience metrics and operational efficiency.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Typically logged in telephony systems.</a:t>
            </a:r>
          </a:p>
          <a:p>
            <a:r>
              <a:rPr lang="en-US" sz="1200" b="1" dirty="0"/>
              <a:t>Call Abandonment Rates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Indicates customer frustration or insufficient staffing.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From telephony system metrics.</a:t>
            </a:r>
          </a:p>
          <a:p>
            <a:r>
              <a:rPr lang="en-US" sz="1200" b="1" dirty="0"/>
              <a:t>Time of Day / Day of Week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Identify peak call times to optimize staffing and improve service levels.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Extract from timestamp data in call logs.</a:t>
            </a:r>
          </a:p>
          <a:p>
            <a:r>
              <a:rPr lang="en-US" sz="1200" b="1" dirty="0"/>
              <a:t>Customer Satisfaction (CSAT) Scores or Post-Call Surveys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Direct feedback on service quality and agent performance.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Via post-call survey tools or customer experience platforms</a:t>
            </a:r>
            <a:r>
              <a:rPr lang="en-US" dirty="0" smtClean="0"/>
              <a:t>.</a:t>
            </a:r>
          </a:p>
          <a:p>
            <a:r>
              <a:rPr lang="en-US" sz="1200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3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Metrics to Track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71600"/>
            <a:ext cx="9144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b="1" dirty="0"/>
              <a:t>Total Call Volume Over Time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Aggregate </a:t>
            </a:r>
            <a:r>
              <a:rPr lang="en-US" dirty="0" smtClean="0"/>
              <a:t>the calls over time period (weeks, months, quarter which will help with trend analysis with rolling views)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Call Volume by Topic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many calls are being generated for a specific topic (customer journey)</a:t>
            </a:r>
          </a:p>
          <a:p>
            <a:endParaRPr lang="en-US" dirty="0"/>
          </a:p>
          <a:p>
            <a:r>
              <a:rPr lang="en-US" b="1" dirty="0"/>
              <a:t>Average Calls per Borrower </a:t>
            </a:r>
            <a:r>
              <a:rPr lang="en-US" b="1" dirty="0" smtClean="0"/>
              <a:t>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Measures customer engagement or </a:t>
            </a:r>
            <a:r>
              <a:rPr lang="en-US" dirty="0" smtClean="0"/>
              <a:t>friction (repeat callers)</a:t>
            </a:r>
          </a:p>
          <a:p>
            <a:endParaRPr lang="en-US" dirty="0"/>
          </a:p>
          <a:p>
            <a:r>
              <a:rPr lang="en-US" b="1" dirty="0"/>
              <a:t>Time to First Call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Median days between onboarding and first support </a:t>
            </a:r>
            <a:r>
              <a:rPr lang="en-US" dirty="0" smtClean="0"/>
              <a:t>call (onboarding)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4632" y="0"/>
            <a:ext cx="276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Loading data into notebook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9" y="782851"/>
            <a:ext cx="886443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WITH </a:t>
            </a:r>
            <a:r>
              <a:rPr lang="en-US" sz="1000" dirty="0" err="1"/>
              <a:t>call_data</a:t>
            </a:r>
            <a:r>
              <a:rPr lang="en-US" sz="1000" dirty="0"/>
              <a:t> AS (</a:t>
            </a:r>
          </a:p>
          <a:p>
            <a:r>
              <a:rPr lang="en-US" sz="1000" dirty="0"/>
              <a:t>  SELECT </a:t>
            </a:r>
          </a:p>
          <a:p>
            <a:r>
              <a:rPr lang="en-US" sz="1000" dirty="0"/>
              <a:t>    C.*,</a:t>
            </a:r>
          </a:p>
          <a:p>
            <a:r>
              <a:rPr lang="en-US" sz="1000" dirty="0"/>
              <a:t>    </a:t>
            </a:r>
            <a:r>
              <a:rPr lang="en-US" sz="1000" dirty="0" err="1"/>
              <a:t>L.onboarding_date</a:t>
            </a:r>
            <a:r>
              <a:rPr lang="en-US" sz="1000" dirty="0"/>
              <a:t>,</a:t>
            </a:r>
          </a:p>
          <a:p>
            <a:r>
              <a:rPr lang="en-US" sz="1000" dirty="0"/>
              <a:t>    DATE_DIFF(DATE(</a:t>
            </a:r>
            <a:r>
              <a:rPr lang="en-US" sz="1000" dirty="0" err="1"/>
              <a:t>C.call_received_at</a:t>
            </a:r>
            <a:r>
              <a:rPr lang="en-US" sz="1000" dirty="0"/>
              <a:t>), DATE(</a:t>
            </a:r>
            <a:r>
              <a:rPr lang="en-US" sz="1000" dirty="0" err="1"/>
              <a:t>L.onboarding_date</a:t>
            </a:r>
            <a:r>
              <a:rPr lang="en-US" sz="1000" dirty="0"/>
              <a:t>), DAY) AS </a:t>
            </a:r>
            <a:r>
              <a:rPr lang="en-US" sz="1000" dirty="0" err="1"/>
              <a:t>days_since_onboarding</a:t>
            </a:r>
            <a:r>
              <a:rPr lang="en-US" sz="1000" dirty="0"/>
              <a:t>,</a:t>
            </a:r>
          </a:p>
          <a:p>
            <a:r>
              <a:rPr lang="en-US" sz="1000" dirty="0"/>
              <a:t>    EXTRACT(MONTH FROM </a:t>
            </a:r>
            <a:r>
              <a:rPr lang="en-US" sz="1000" dirty="0" err="1"/>
              <a:t>C.call_received_at</a:t>
            </a:r>
            <a:r>
              <a:rPr lang="en-US" sz="1000" dirty="0"/>
              <a:t>) AS </a:t>
            </a:r>
            <a:r>
              <a:rPr lang="en-US" sz="1000" dirty="0" err="1"/>
              <a:t>call_month</a:t>
            </a:r>
            <a:r>
              <a:rPr lang="en-US" sz="1000" dirty="0"/>
              <a:t>,</a:t>
            </a:r>
          </a:p>
          <a:p>
            <a:r>
              <a:rPr lang="en-US" sz="1000" dirty="0"/>
              <a:t>    EXTRACT(HOUR FROM </a:t>
            </a:r>
            <a:r>
              <a:rPr lang="en-US" sz="1000" dirty="0" err="1"/>
              <a:t>C.call_received_at</a:t>
            </a:r>
            <a:r>
              <a:rPr lang="en-US" sz="1000" dirty="0"/>
              <a:t>) AS </a:t>
            </a:r>
            <a:r>
              <a:rPr lang="en-US" sz="1000" dirty="0" err="1"/>
              <a:t>call_hour</a:t>
            </a:r>
            <a:endParaRPr lang="en-US" sz="1000" dirty="0"/>
          </a:p>
          <a:p>
            <a:r>
              <a:rPr lang="en-US" sz="1000" dirty="0"/>
              <a:t>  FROM `valon-lookml-interview-project.analytics_interview_case_study.calls` AS C</a:t>
            </a:r>
          </a:p>
          <a:p>
            <a:r>
              <a:rPr lang="en-US" sz="1000" dirty="0"/>
              <a:t>  RIGHT JOIN `</a:t>
            </a:r>
            <a:r>
              <a:rPr lang="en-US" sz="1000" dirty="0" err="1"/>
              <a:t>analytics_interview_case_study.loans</a:t>
            </a:r>
            <a:r>
              <a:rPr lang="en-US" sz="1000" dirty="0"/>
              <a:t>` AS L </a:t>
            </a:r>
          </a:p>
          <a:p>
            <a:r>
              <a:rPr lang="en-US" sz="1000" dirty="0"/>
              <a:t>    ON </a:t>
            </a:r>
            <a:r>
              <a:rPr lang="en-US" sz="1000" dirty="0" err="1"/>
              <a:t>L.loan_number</a:t>
            </a:r>
            <a:r>
              <a:rPr lang="en-US" sz="1000" dirty="0"/>
              <a:t> = </a:t>
            </a:r>
            <a:r>
              <a:rPr lang="en-US" sz="1000" dirty="0" err="1"/>
              <a:t>C.loan_number</a:t>
            </a:r>
            <a:endParaRPr lang="en-US" sz="1000" dirty="0"/>
          </a:p>
          <a:p>
            <a:r>
              <a:rPr lang="en-US" sz="1000" dirty="0"/>
              <a:t>  WHERE CAST(</a:t>
            </a:r>
            <a:r>
              <a:rPr lang="en-US" sz="1000" dirty="0" err="1"/>
              <a:t>C.is_test_call</a:t>
            </a:r>
            <a:r>
              <a:rPr lang="en-US" sz="1000" dirty="0"/>
              <a:t> AS STRING) = "false"</a:t>
            </a:r>
          </a:p>
          <a:p>
            <a:r>
              <a:rPr lang="en-US" sz="1000" dirty="0"/>
              <a:t>    --AND C.id NOT IN (361454543192, 361545807691)</a:t>
            </a:r>
          </a:p>
          <a:p>
            <a:r>
              <a:rPr lang="en-US" sz="1000" dirty="0"/>
              <a:t>)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 </a:t>
            </a:r>
          </a:p>
          <a:p>
            <a:r>
              <a:rPr lang="en-US" sz="1000" dirty="0"/>
              <a:t>SELECT</a:t>
            </a:r>
          </a:p>
          <a:p>
            <a:r>
              <a:rPr lang="en-US" sz="1000" dirty="0"/>
              <a:t>  </a:t>
            </a:r>
            <a:r>
              <a:rPr lang="en-US" sz="1000" dirty="0" err="1"/>
              <a:t>call_month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COUNT(*) AS </a:t>
            </a:r>
            <a:r>
              <a:rPr lang="en-US" sz="1000" dirty="0" err="1"/>
              <a:t>total_calls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COUNT(DISTINCT </a:t>
            </a:r>
            <a:r>
              <a:rPr lang="en-US" sz="1000" dirty="0" err="1"/>
              <a:t>loan_number</a:t>
            </a:r>
            <a:r>
              <a:rPr lang="en-US" sz="1000" dirty="0"/>
              <a:t>) AS </a:t>
            </a:r>
            <a:r>
              <a:rPr lang="en-US" sz="1000" dirty="0" err="1"/>
              <a:t>unique_loans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COUNTIF(</a:t>
            </a:r>
            <a:r>
              <a:rPr lang="en-US" sz="1000" dirty="0" err="1"/>
              <a:t>topic_category</a:t>
            </a:r>
            <a:r>
              <a:rPr lang="en-US" sz="1000" dirty="0"/>
              <a:t> = '</a:t>
            </a:r>
            <a:r>
              <a:rPr lang="en-US" sz="1000" dirty="0" err="1"/>
              <a:t>microdeposit_verification</a:t>
            </a:r>
            <a:r>
              <a:rPr lang="en-US" sz="1000" dirty="0"/>
              <a:t>') AS </a:t>
            </a:r>
            <a:r>
              <a:rPr lang="en-US" sz="1000" dirty="0" err="1"/>
              <a:t>microdeposit_calls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COUNTIF(</a:t>
            </a:r>
            <a:r>
              <a:rPr lang="en-US" sz="1000" dirty="0" err="1"/>
              <a:t>topic_category</a:t>
            </a:r>
            <a:r>
              <a:rPr lang="en-US" sz="1000" dirty="0"/>
              <a:t> = '</a:t>
            </a:r>
            <a:r>
              <a:rPr lang="en-US" sz="1000" dirty="0" err="1"/>
              <a:t>phone_manual_payment</a:t>
            </a:r>
            <a:r>
              <a:rPr lang="en-US" sz="1000" dirty="0"/>
              <a:t>') AS </a:t>
            </a:r>
            <a:r>
              <a:rPr lang="en-US" sz="1000" dirty="0" err="1"/>
              <a:t>manual_payment_calls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COUNTIF(</a:t>
            </a:r>
            <a:r>
              <a:rPr lang="en-US" sz="1000" dirty="0" err="1"/>
              <a:t>topic_category</a:t>
            </a:r>
            <a:r>
              <a:rPr lang="en-US" sz="1000" dirty="0"/>
              <a:t> = '</a:t>
            </a:r>
            <a:r>
              <a:rPr lang="en-US" sz="1000" dirty="0" err="1"/>
              <a:t>autopay_setup</a:t>
            </a:r>
            <a:r>
              <a:rPr lang="en-US" sz="1000" dirty="0"/>
              <a:t>') AS </a:t>
            </a:r>
            <a:r>
              <a:rPr lang="en-US" sz="1000" dirty="0" err="1"/>
              <a:t>autopay_calls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COUNTIF(</a:t>
            </a:r>
            <a:r>
              <a:rPr lang="en-US" sz="1000" dirty="0" err="1"/>
              <a:t>topic_category</a:t>
            </a:r>
            <a:r>
              <a:rPr lang="en-US" sz="1000" dirty="0"/>
              <a:t> = '</a:t>
            </a:r>
            <a:r>
              <a:rPr lang="en-US" sz="1000" dirty="0" err="1"/>
              <a:t>website_registration</a:t>
            </a:r>
            <a:r>
              <a:rPr lang="en-US" sz="1000" dirty="0"/>
              <a:t>') AS </a:t>
            </a:r>
            <a:r>
              <a:rPr lang="en-US" sz="1000" dirty="0" err="1"/>
              <a:t>website_reg_calls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COUNTIF(</a:t>
            </a:r>
            <a:r>
              <a:rPr lang="en-US" sz="1000" dirty="0" err="1"/>
              <a:t>topic_category</a:t>
            </a:r>
            <a:r>
              <a:rPr lang="en-US" sz="1000" dirty="0"/>
              <a:t> IS NULL OR </a:t>
            </a:r>
            <a:r>
              <a:rPr lang="en-US" sz="1000" dirty="0" err="1"/>
              <a:t>topic_category</a:t>
            </a:r>
            <a:r>
              <a:rPr lang="en-US" sz="1000" dirty="0"/>
              <a:t> = '') AS </a:t>
            </a:r>
            <a:r>
              <a:rPr lang="en-US" sz="1000" dirty="0" err="1"/>
              <a:t>uncategorized_calls</a:t>
            </a:r>
            <a:endParaRPr lang="en-US" sz="1000" dirty="0"/>
          </a:p>
          <a:p>
            <a:r>
              <a:rPr lang="en-US" sz="1000" dirty="0"/>
              <a:t>FROM </a:t>
            </a:r>
            <a:r>
              <a:rPr lang="en-US" sz="1000" dirty="0" err="1"/>
              <a:t>call_data</a:t>
            </a:r>
            <a:endParaRPr lang="en-US" sz="1000" dirty="0"/>
          </a:p>
          <a:p>
            <a:r>
              <a:rPr lang="en-US" sz="1000" dirty="0"/>
              <a:t>WHERE </a:t>
            </a:r>
            <a:r>
              <a:rPr lang="en-US" sz="1000" dirty="0" err="1"/>
              <a:t>call_month</a:t>
            </a:r>
            <a:r>
              <a:rPr lang="en-US" sz="1000" dirty="0"/>
              <a:t> IS NOT NULL</a:t>
            </a:r>
          </a:p>
          <a:p>
            <a:r>
              <a:rPr lang="en-US" sz="1000" dirty="0"/>
              <a:t>GROUP BY </a:t>
            </a:r>
            <a:r>
              <a:rPr lang="en-US" sz="1000" dirty="0" err="1"/>
              <a:t>call_month</a:t>
            </a:r>
            <a:endParaRPr lang="en-US" sz="1000" dirty="0"/>
          </a:p>
          <a:p>
            <a:r>
              <a:rPr lang="en-US" sz="1000" dirty="0"/>
              <a:t>ORDER BY </a:t>
            </a:r>
            <a:r>
              <a:rPr lang="en-US" sz="1000" dirty="0" err="1"/>
              <a:t>call_month</a:t>
            </a:r>
            <a:r>
              <a:rPr lang="en-US" sz="1000" dirty="0"/>
              <a:t>;</a:t>
            </a:r>
          </a:p>
          <a:p>
            <a:endParaRPr lang="en-US" sz="1000" dirty="0" smtClean="0"/>
          </a:p>
          <a:p>
            <a:r>
              <a:rPr lang="en-US" sz="1000" dirty="0" smtClean="0"/>
              <a:t>Used CTE in order to aggregate call volume by topic, then realized notebooks are allowed and switched over to python.</a:t>
            </a:r>
          </a:p>
          <a:p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65" y="1244669"/>
            <a:ext cx="3331445" cy="346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2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4632" y="0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volume line graph code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09" y="436674"/>
            <a:ext cx="5264150" cy="636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05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1" y="296731"/>
            <a:ext cx="5194300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17609" y="0"/>
            <a:ext cx="15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17141"/>
            <a:ext cx="91059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data:image/png;base64,iVBORw0KGgoAAAANSUhEUgAABiwAAAKsCAYAAAB/HpWzAAAAOXRFWHRTb2Z0d2FyZQBNYXRwbG90bGliIHZlcnNpb24zLjkuMiwgaHR0cHM6Ly9tYXRwbG90bGliLm9yZy8hTgPZAAAACXBIWXMAAA9hAAAPYQGoP6dpAAEAAElEQVR4nOzdd3yN9/vH8VeGSCIxEiP2CCJECCEURczaYtSKVVSt1qpVSmuPGlFbbYraq1pVWitG7Vkr9oqVyJSc3x/55XydJoiZ4f18PDy+Off43Nd15+R8H72v87k+ZgaDwYCIiIiIiIiIiIiIiEgiMk/sAERERERERERERERERFSwEBERERERERERERGRRKeChYiIiIiIiIiIiIiIJDoVLEREREREREREREREJNGpYCEiIiIiIiIiIiIiIolOBQsREREREREREREREUl0KliIiIiIiIiIiIiIiEiiU8FCREREREREREREREQSnQoWIiIiIiJvyGAwJHYICZacYhURERERkQ+LChYiIpIsHD9+nL59+1KpUiXc3d2pUqUK33zzDVevXn3lsfz8/HBxcTG+9vX1xdfXN95jDx06hIuLC3PmzHnueNu2bcPFxYWdO3cm6Pre3t7079//1YJ+z95FjP3798fFxeWF/7y9vd/a9VxcXPDz83vjcZ48ecK0adOoV68exYsXp3Tp0jRr1ozly5fz9OnTtxDp60no/fT398fFxQV/f/9EixXg2LFj1KhRg4iICCDmPfai2Hv06PHG17x27RouLi6sXr0agNWrV+Pi4sK1a9feeOxnTZ8+nblz5ybo2MT6LAN4/Pgx/fr14+DBg698rRe5efMmnp6e8b7HDh48SIsWLShRogSVKlVi+PDhBAcHmxwTHBzMkCFDKFeuHMWLF6ddu3acP3/+hdeM/V0++69o0aJ4e3szePBgbt++/VZzTKgVK1bw+eefJ8q1RURERERSAsvEDkBERORllixZwsiRI/Hy8qJ3795kzpyZK1euMGfOHH777TfmzZtHkSJF3sm1S5YsSb58+diwYQMdOnSI95i1a9fi5OREhQoV3kkMKUWXLl1o1qyZ8fW0adM4deoUU6dONW6zsrJ6a9dbvnw5Tk5ObzTGzZs3adeuHQ8ePMDX15eSJUsSHh7Onj17GDFiBBs3bmTatGnY29u/pagTLqH3M1euXCxfvpz8+fO/9xhjhYeH069fP3r37m3yO65YsSJdunSJ95z06dO/9TgqVarE8uXLyZw581sdd9KkSXTr1u2lxyXmZxnA6dOnWbt2LT4+Pm9tzOvXr/PZZ58RFBQUZ9+5c+do164dJUuWZNKkSdy+fZtx48Zx7do1ZsyYYTyud+/eHDt2jL59+2JnZ8fUqVNp06YNmzZteun7YOrUqWTKlAmA0NBQ/v33X2bOnMn27dv5+eefyZkz51vLNSEaN27M0qVLWbVqFY0aNXqv1xYRERERSQlUsBARkSTt0KFDjBgxgpYtWzJo0CDjdi8vL6pUqYKPjw8DBgxg/fr17ywGHx8fxo8fz7lz5yhYsKDJvgcPHrBjxw46duyIubkmLr5Irly5yJUrl/G1g4MDVlZWFC9e/J1c703HNRgM9OjRg9DQUNasWUO2bNmM+ypVqsQnn3xC69at+e677xg3btwbRvvqXuV+vqt7nFBLly7FzMyM6tWrm2x3cHB4r7E5ODjg4ODw3q73rKTwWfY2RUdHs2bNGsaOHfvcYzZu3IiZmRk//vgjadKkAeDp06cMHTqU69evkz17dg4fPsyOHTuYNWsWFStWBMDT05MqVaqwdOnS5xa0Yrm6upIjRw7j67Jly1K5cmV8fHwYMmQI8+bNewvZJpy5uTmdOnVixIgR1KlTh9SpU7/X64uIiIiIJHd6siIiIkna3Llzsbe3p1evXnH2OTg40L9/f6pXr25sMRIVFcWsWbOoU6cO7u7uFC9enGbNmrF3797XjqFhw4ZYWlqyYcOGOPs2bdrE06dPjd+kDQoKYtSoUVStWpWiRYtSp04dfvnll+eO/d+WNbH69+9v0h7J19eXIUOGMH36dCpUqECxYsXo2LEj9+7dY9WqVVSrVg0PDw/atm0bp93Ntm3b8PHxoWjRopQrV47hw4cTEhLy0rwjIyMZPnw4pUqVolSpUvTr14/79+8DsGPHDlxcXNi1a5fJOUeOHMHFxYX9+/e/dPznOX78OJ999hleXl6UKFGCzp078++//xr3x7Y42rVrFy1btsTd3Z1q1aqxePFik3H+2xIqMDCQgQMH8tFHH+Hh4UHLli05dOjQc+PYuXMnx44do0+fPibFilgeHh60adOG9evXc+XKFf755x9cXFzYtm2byXEXLlzAxcWFLVu2ADGzDcaOHUvFihVxc3Ojbt26bN682eQcb29vRo4cSZs2bShRogRDhgxJ+A38j/+2hPLz86NmzZps27aNOnXqULRoUerXr8/hw4c5cuQITZo0wd3dnTp16sT5uzl37hyff/45JUqUoESJEnTt2vWlrYwiIiKYN28edevWfe0c7t+/z7Bhw6hcuTJubm6ULl2arl27mrzXfX196dOnDz169KBEiRJ06tQpzjjxtYQ6ePAgrVq1olixYpQuXdrkfQ4xD+YnT56Mt7c3bm5ueHt788MPPxAZGQlgbMk0depUk/ZM/5XYn2X+/v60bt0agNatW5u0jtq8eTM+Pj54eHhQrlw5hgwZwqNHj1443tmzZxk6dCgNGjR4btEiIiICS0tLbGxsjNsyZMgAwMOHDwHYtWsXtra2lCtXzniMg4MDpUqV4q+//nqtXHPmzEnTpk3Zs2cPV65cMW7ftm0bLVq0wMPDAzc3N2rWrGn83Hj69Cnly5end+/eccb75JNPGDBgAAAnT56kTZs2lCxZ0viZe/ToUZPjq1SpQlhY2As/+0VEREREJH4qWIiISJJlMBjYtWsXZcuWNXng9ayaNWvSrVs37OzsABg/fjw//vgjn376KXPmzOG7777jwYMHfPnllwl6SB+fjBkzUrFiRTZu3Bhnsdq1a9dStmxZcuTIQVhYGC1atGD9+vW0b9+eadOmUbJkSQYNGmTS/uR1bdq0ydiKaMCAAezZs4dWrVqxaNEi+vXrx6BBgzh69Cjfffed8ZwNGzbQtWtX8uXLx48//ki3bt1Yv349Xbp0eenCu1u2bOHEiROMHj2ar7/+mh07dhi/7VyhQgWyZMnCunXrTM5Zs2YNOXPmpFSpUq+V4759+2jevDnR0dGMGDGC4cOHc/PmTZo1a8aFCxdMju3ZsyeFCxfmxx9/pFy5cnz//fcsWrQo3nFDQkJo1qwZe/bsoXfv3kydOpU0adLQoUOHOOPG+vvvvzE3N6dy5crPjbd27doAbN++nRIlSpA7d+44xYcNGzZgb2+Pt7c3BoOBrl278vPPP9OuXTumT5+Oh4cHPXv2ZO3atSbnLVmyxFh0qV+//stu3Su5desWo0aNonPnzkyaNIlHjx7Ro0cPevXqRdOmTfnhhx+Ijo6mZ8+ehIWFAXDp0iWaNWtGYGAgo0ePZsSIEVy9epXmzZsTGBj43Gv5+/tz+/ZtatasGWefwWDg6dOn8f579pjPP/+c3bt307t3b+bOnUuXLl3Ys2dPnELOli1bSJUqFT/++KPx4fyLHDhwgLZt22Jtbc2kSZMYOHAg+/fvp3Xr1sa8Z8+ezZIlS+jatSs//fQTzZs3Z86cOca/6eXLlwMxrYBif44vz8T+LCtSpIjxfg0ZMoRvv/0WiGkl1rNnT4oVK8aUKVPo2rUrW7duxdfX13gP4pM1a1Z+//13BgwYgLW1dbzHNG7cGDMzM0aNGsWDBw/4999/+fHHHylYsCCFChUCYgp6OXLkwNLSdOJ3rly5uHTp0ivnGat8+fIAxqLkjh076Nq1K0WKFGHatGn4+fmRPXt2vv/+e/755x8sLS1p0KAB27ZtM1lj4+jRo1y8eBEfHx+Cg4Pp0KEDGTJkYMqUKUycOJHQ0NA4LbFSp05N5cqV4y1yi4iIiIjIi6kllIiIJFkPHjwgPDzcpN3Hy9y5c4eePXuafHvY2tqa7t27c/bsWTw8PF4rlkaNGtGlSxcOHjxofBh/4cIFjh8/zsSJE4GYb2+fO3eOpUuXUrJkSSDmwf7Tp0+ZNm0azZo1e6O+/JGRkUydOpV06dIB8Pvvv7Nr1y62bdtm7NN++vRpYxHBYDAwfvx4KlSowPjx443j5MmTh7Zt27Jz504qVar03OulTZuWOXPmGB+gZsiQga5du7Jr1y7Kly9PgwYNWLRoEU+ePCFNmjRERESwZcsW2rRpg5mZ2WvlOGHCBHLmzMmcOXOwsLAAYh48VqtWDT8/PyZNmmQ8tmrVqsbWOhUqVODOnTtMnz6dli1bxmnPtWbNGq5evcratWuND0o9PT1p0KABBw4cwNnZOU4s165dI3369Mb84xPbkin2G/v16tVj7ty5hIaGGh9Mb9q0iZo1a5I6dWp2797N33//zcSJE6lVq5Yx9tDQUMaPH0+dOnWMD24zZ85M//7930mrsdDQUL799ls+/vhjIOa9PGHCBEaMGEHjxo2BmG/49+jRg0uXLuHq6srUqVOxtrZm/vz5xntStmxZqlatypw5c+jXr1+819q3bx9p06Ylb968cfatXbs2TqEm1pIlS/D09OTOnTvY2NjQr18/PD09gZg2SteuXePnn382Ocfc3Jzvv/8eW1tbgJcurj1hwgTy5s3LzJkzje+3YsWKUbt2bVatWkXLli3Zv38/RYoUMc6iKl26NDY2NsZ7ENvSysnJ6bntrZLCZ5mdnZ1xHZP8+fOTP39+Hj16xPTp02nSpImxgAFQsGBBWrZsyerVq2nRokW84yXksyx//vz07t2b77//noULFwKQPXt2lixZYrzfQUFB8f6NpUmThidPnrxSjs+KXdfi7t27AJw/f54GDRqYtOPy8PDAy8uLAwcOUKJECRo1asTs2bPZunWr8fe9Zs0acuXKhaenJ0ePHuX+/fvG9WwA8uXLx88//0xwcLDJWjZFixZl8+bNBAcHv/AzRERERERETGmGhYiIJFmxD2qjoqISfM6ECRNo27Yt9+/f5/Dhw6xevdrYEz62hcvrqFixIpkyZTLpL79mzRrSp09P1apVAdi/fz/Zs2c3PsiKVa9ePcLDw+O0DXlVzs7OxmIFxDyQc3BwMFlUNn369MZv+l68eJFbt27h7e1t8s31UqVKYWdnx+7du1+a87MP2ry9vUmVKhV79uwBYoo4oaGh/P7770BMu5XHjx/ToEGD18ovJCSE48ePU6tWLePDTIgpnFSuXNnY0ijWf2cdVK9encDAwHi/lX3w4EFy5MhhLFZAzLegt2zZYrJw9bMMBkOcb33/13/3169fn5CQEP78808Ajh07xpUrV4yx7t27FzMzMypWrGjyO/H29ubu3bsmra+cnZ3f6booJUqUMP6cMWNGwHSti9gH0o8fPwZiCg9eXl5YW1sb47azs8PT09P4nojP1atXyZ49e7z7KleuzC+//BLvP1dXVwCyZMnCwoUL8fT05MaNG+zdu5fFixfzzz//xPmbzpEjh7FY8TKhoaEcPXqUihUrmsz0yJkzJ87Ozsa/Dy8vL/bs2UOLFi2YN28eFy5coFWrVq/0Pk9Kn2XPOnLkCBEREXHadXl6epI9e/Y4f3OvaubMmQwbNozmzZszf/58Jk6ciK2tLW3btuXevXtATMut5xU4X7fwGd8YHTp0YMyYMYSEhHDmzBm2bNnCrFmzgP/dz7x581KyZElj0TciIoLNmzfToEEDzMzMKFCgAA4ODnzxxRd8++23bN++nUyZMvH111+TNWtWk+tmz56dqKgobt269cY5iIiIiIh8SDTDQkREkqz06dOTJk0abty48dxjQkJCiIiIMD5cPX78OMOGDeP48eNYW1uTP39+48PSl7VAepHYdiErVqxg8ODBxjUt6tWrh5WVFQCPHj0yPvh9Vuy22Ae/ryu+b+k+r70M/K9H/LBhwxg2bFic/Xfu3Hnh9f6bi7m5OenTpzfmkTt3bkqVKsXatWtp0KABa9eupUyZMs99OP0yQUFBGAyG597DZ1uuQMwMhGc5OjoC8d/nhw8fGvcnVPbs2dm9ezdhYWHPbXkTu35D7BoXOXPmpESJEmzatIlatWqxYcMGsmfPbpwZ8PDhQwwGg0mx4Fl37twxPqiP7z68TfG9n56XJ8TEvnnz5jgtr4AXLmQdHBz83Pdp+vTpKVq06EtjXb9+PT/88AM3b94kffr0FCpUKN5YX+WePX78mOjoaGbPns3s2bPj7I9dLLlDhw6kSZOGVatWMWbMGEaPHk3BggUZOHAgZcuWTdC1ktJn2bNi16lI6N/cq3j69CnTp0+nbt26Jq27SpcuTbVq1Zg7dy79+vXD3t4+3pZiT548MZmx8Kpu374NxMx8gZh1UL799lu2bduGmZkZuXPnNhaXn72fjRs3ZuDAgdy4cYOjR4/y+PFjGjZsCMTM+liyZAnTp09n8+bN/Pzzz9jY2FCvXj0GDRpkssB2bOHsTe6hiIiIiMiHSAULERFJ0sqXL4+/vz/h4eEmD4NirV69mhEjRrB06VIKFChAhw4dcHFxYePGjcZvqO/cuZOtW7e+cSyx7UL++usvbG1tuXXrFk2aNDHuT5cuHQEBAXHOi21JErvY7LNiv/37329ev+56G89KmzYtAF9//TWlS5eOs//Z2Rrx+e+D/6ioKB48eGDy4L9Ro0YMGDCAS5cusXv3bkaNGvXa8drb22NmZmb85vWz7t69G6cFTWxBJlbsQ8/4ChP29vbxtgc6fPgwdnZ2FChQIM4+b29vli5dalycOj6//vqr8dhY9evXZ8SIEQQFBbFlyxYaNWpk/D3b29tja2trbI/zX7lz5453e1Jgb2/PRx99RLt27eLse9FMlAwZMry0OPYiBw8epF+/frRq1YrPPvvM+AB67NixL1w0/WXSpEmDmZkZbdu2Na5F8qzYIou5uTktW7akZcuWBAYGsnPnTmbMmEH37t3Zs2ePsWD5MknpsyxW7GfAvXv34rRFu3v3rsnsrVd1//59QkND4xTnMmbMSN68eY2zifLmzcuuXbuIjo42mVF05cqVeFu1JdSePXswMzMzFgv79OnDhQsXmDdvHiVKlMDKyorQ0FBWrlxpcl7NmjUZPnw4W7du5fDhw5QtW9ZYkISYFlDjxo0jKiqKY8eOsW7dOpYtW0aOHDlMFnqPLQbF97kvIiIiIiLPp5ZQIiKSpLVv356HDx8a14l4VmBgIHPmzCF37twUL16cixcv8vDhQ1q3bk2BAgWMD7/++usvIKb1yJuIbReydetWtmzZQrFixShYsKBxf6lSpbh+/Xqch6jr168nVapUuLu7xxkz9lvuz7YNiYyM5NixY28UK8Q8WHN0dOTatWsULVrU+M/JyYkJEyZw6tSpF56/Z88ek8WPt27dytOnT/Hy8jJuq1GjBra2tgwZMgRra2uqV6/+2vHa2tri5ubG5s2bTQo4QUFB7NixI06rre3bt5u8/vXXX8mePbtxXYlneXp6cvXqVc6ePWvcFhERQffu3VmxYkW88ZQrV46SJUsyZswYrl+/Hmf/8ePHmTNnDrVq1SJPnjzG7Z988gkAkydP5u7du9SrV8+4r3Tp0oSEhGAwGEx+J7GLET97v5Oa0qVLc/78eVxdXY1xu7m5MX/+fGNbsPhky5aNW7duvfasgMOHDxMdHU2PHj2MxYqoqChjG6rX/bu2s7OjcOHCXLx40eR3UaBAAaZOnWpsh9SsWTOGDx8OxBTDfHx8aNmyJUFBQcbFmRPSuispfJY922oNYtbrsLKyirM49MGDB7lx48ZzZwIlhKOjI+nTp4/zeXj//n0uX75sXM+jfPnyPHnyhL///tvkmAMHDhgXzn5Vt27dYuXKlVSqVMnYqunQoUPUqFGDMmXKGItM8d1PW1tbatWqxcaNG/n777+Nsysg5jOmTJky3L17FwsLCzw8PBg6dChp06aN0/rp1q1bWFhYkCVLltfKQURERETkQ6UZFiIikqQVL16cL7/8kkmTJnHhwgUaNmxIhgwZ+Pfff/npp5948uQJs2bNwszMjLx582JnZ8eMGTOwtLTE0tKSrVu38ssvvwAxPevfVOPGjRk1ahSWlpb07NnTZJ+Pjw9Lly6lW7du9OjRg5w5c7J9+3ZWrVpFt27djDMenpUuXTo8PDxYvHgxuXPnJkOGDCxatIiwsLAE9+J/HgsLC3r27MmQIUOwsLCgcuXKPH78mGnTpnH79m2KFCnywvPv3btH9+7d8fX15fLly/zwww+UK1fOpA2OjY0NtWvXZvny5TRt2vSFLYUSonfv3nz22Wd06NCBVq1aERkZyaxZs4iIiKBbt24mx86fPx9ra2uKFy/Ob7/9xp9//smECRPiHdfHx4dFixbxxRdf8OWXX+Lg4MCSJUsICwszWdT4Webm5kyYMIFOnTrh4+NDmzZt8PDwIDo6mj179rBkyRIKFy4cp91WunTpqFy5MkuXLqVo0aIm3xKvWLEipUqVokuXLnTp0gVnZ2eOHTuGn58f5cuXf2FrpcTWpUsXmjVrxueff07z5s1JnTo1y5cvZ9u2bUyZMuW555UrV45Zs2bx77//mhT4IObB9JEjR+I9z9zcHHd3d2Oh77vvvqNRo0Y8fvyYxYsXc+bMGSBmNtLrLmrcq1cvOnXqRO/evalXrx5RUVH89NNPHD16lC+++AKIKUT+9NNPZMyYEQ8PD27fvs28efMoXbq08feVNm1aDh8+zIEDB/D09Ix37YWk8FkW22Jpx44dpEuXjkKFCtGpUyemTp1KqlSpqFKlCteuXWPy5Mnkz58fHx+f17oOxHz+dO/ene+//540adLwySef8ODBA+MC5+3btwdi7m/p0qXp27cvffv2JX369Pj5+WFvb//c9WWedfr0aeOsrNDQUM6ePcv8+fNJnTq1SSsqd3d3NmzYQJEiRXBycuLw4cPMnDkTMzOzOPezcePGfPrpp9jZ2ZkUYUuUKEF0dDRdu3alU6dOpEmThi1bthAUFBSnWHvo0CE8PT1f2LZPRERERETiUsFCRESSvC+++ILChQuzZMkSRo0axcOHD3FycuLjjz+mc+fOxnYd9vb2TJs2jbFjx/Lll1+SJk0aXF1dWbx4MR07duTgwYMmrXteR2y7kKdPn1KrVi2TfTY2NixatIgJEyYwZcoUgoODyZcvHyNGjKBx48bPHXP06NF8//33DB48GDs7Oxo3boyHh0ecViWvo0mTJqRJk4Y5c+awfPlybG1tKVGiBOPHj39pu5emTZsSFhZG165dsbKyom7duvTt2zfOw9jKlSuzfPnyN3q4Gats2bLMmzePKVOm0KtXL6ysrPD09GTMmDFx2jYNHDiQNWvWMHPmTPLly8eUKVOoUaNGvOPa2dmxePFixo4dy4gRI3j69CnFihVj0aJF8c7IiJU1a1aWL1/OsmXL2LhxI3PmzMHCwgJnZ2f69+9P48aN422HVK9ePbZu3WoyuwJiHsLPmjWLyZMnM3PmTAIDA8mSJQtt27ala9eur3HH3p9ChQqxZMkSJk6cyNdff43BYKBgwYL8+OOPVKlS5bnneXp64ujoyM6dO+MULHbu3MnOnTvjPc/W1pbDhw/j5eXFkCFDmDdvHr/++isZM2bEy8uLqVOn0rVrVw4dOkTFihVfK6fy5cszd+5cpk6dSo8ePUiVKhVFihRh3rx5xgXIv/zyS6ysrFi1ahU//vgj9vb2eHt707t3b+M4nTt3Ztq0aXTs2JHNmzebtBB6VmJ/lhUoUIA6deqwZMkS/v77bzZu3Ej37t3JmDEjixcvZuXKlaRPn56aNWvy1VdfvfHD9latWmFvb8+8efNYvXo1GTJkwNPTkx9//NE4wwJg6tSpjB49mrFjxxIdHU2JEiWYNGnSS9vWASaFTDs7O7JmzUr9+vXx9fU1WZsj9nP2+++/ByBPnjwMGzaM9evXc/DgQZMxixcvToYMGahevbpJETZz5szMmTOHyZMnM2jQIEJDQylQoAB+fn6UKVPGeFx4eDj79+/nq6++euV7JiIiIiLyoTMzvK1V+0REROSDNHToUA4dOhSnrcy74u/vT+vWrVm4cKFJeypJun766Sd+/vlntm7dGu/sA5Gk5NixYzRp0oRVq1bh5ub2yuevWbOGCRMmsG3btjeedSYiIiIi8qHRGhYiIiLyWhYuXMjQoUNZvnw5n332WWKHI0lYixYtiIqKMi5SLpIU+fv7M2XKFL766ivKlCnzWsWK2LZi3bp1U7FCREREROQ1qGAhIiIir+XgwYOsW7cOX19fGjRokNjhSBJmbW3NuHHjmDhxIhEREYkdjki8Hjx4wLx583B0dGTUqFGvNcbKlSvJnDlzgtbfEBERERGRuNQSSkREREREREREREREEp1mWIiIiIiIiIiIiIiISKJTwUJERERERERERERERBKdChYiIiIiIiIiIiIiIpLoLBM7gPft8OHDGAwGUqVKldihiIiIiIiIiIhIIouMjMTMzAwPD4/EDkVE5IP3wc2wMBgMpLR1xg0GAxERESkuL0jZuYHyS85Scm6g/JKzlJwbKL/kLCXnBsovOUvJuUHKzi8l5wbKLzlLyblByswvJT4rEhFJrj64GRaxMyuKFi2ayJG8PSEhIZw+fZr8+fNja2ub2OG8VSk5N1B+yVlKzg2UX3KWknMD5ZecpeTcQPklZyk5N0jZ+aXk3ED5JWcpOTdImfkdP348sUMQEZH/98HNsBARERERERERERERkaRHBQsREREREREREREREUl0KliIiIiIiIiIiIiIiEiiU8FCREREREREREREREQSXaIuuu3v70/r1q3j3ZcjRw7++OMPTp8+zYgRIzhx4gTp06fH19eXzz777D1HKiIiIiIiIiIiIiIi71KiFiw8PDzYtWuXybZz587RqVMnOnfuzIMHD2jXrh1Vq1Zl2LBhHDlyhGHDhpE+fXoaNWqUSFGLiIiIiIiIiIikXFFRUURGRiZ2GCKSAqRKlQoLC4sEH5+oBQsrKysyZcpkfB0ZGcmoUaOoXr06TZo0YebMmVhZWTF06FAsLS1xdnYmICCA2bNnq2AhIiIiIiIiIiLyFhkMBm7dusXDhw8TOxQRSUHSp0+Pk5MTZmZmLz02UQsW/7VkyRJu3rzJTz/9BMDBgwcpVaoUlpb/C7NMmTLMnDmTwMBAHB0dEytUERERERERERGRFCW2WJE5c2ZsbW0T9HBRROR5DAYDISEh3LlzB4CsWbO+9JwkU7AIDw9nxowZtGnThsyZMwMxH5IFCxY0OS52340bN167YBF7o1KK0NBQk/9NSVJybqD8krOUnBsov+QsJecGyi85S8m5gfJLzlJybpCy80vJuYHyS85Scm6QMvMzGAx6ME9MG6jYYoW+JCwib4uNjQ0Ad+7cIXPmzC9tD5VkChbr1q0jPDwcX19f47awsDCsrKxMjkudOjUQU+B4XZGRkZw+ffq1z0+qLl++nNghvDMpOTdQfslZSs4NlF9ylpJzA+WXnKXk3ED5JWcpOTdI2fml5NxA+SVnKTk3SHn5/ff504cods0KW1vbRI5ERFKa2M+VyMjI5FOwWLt2LdWrVydDhgzGbdbW1kRERJgcF1uoeJMPz1SpUpE/f/7XPj+pCQ0N5fLly+TJk8dYsUopUnJuoPySs5ScGyi/5Cwl5wbKLzlLybmB8kvOUnJukLLzS8m5gfJLzlJybpAy8zt//nxih5CkaLaJiLxtr/K5kiQKFvfv3+fw4cN8/vnnJtudnJyM/a1ixb7OkiXLa1/PzMwsRVaLbWxsUmRekLJzA+WXnKXk3ED5JWcpOTdQfslZSs4NlF9ylpJzg5SdX0rODZRfcpaSc4OUlZ8e0Iu8e2q9JgmVJAoW//zzD2ZmZpQuXdpke6lSpfj555+JiooyThXZu3cvefPmVS89ERERERERERERSbL69+/PmjVrXnhM9uzZ2b59+1u5nouLC926daN79+5vNE54eDjLli1jw4YNBAQEYGZmRr58+WjWrBn169fH3Nz8lcZbuXIlFy5coH///m8Ul3wYkkTB4syZM+TMmTPOVMJGjRoxZ84cBg0aRIcOHTh27BgLFixg2LBhiRSpiIiIiIiIiIiIyMt16dKFZs2aGV9PmzaNU6dOMXXqVOO2t7l+yvLly3FycnqjMe7du0eHDh24efMmvr6+uLu7Ex0dzY4dOxg4cCD79+9n5MiRrzRbYvr06XG+qC7yPEmiYHHv3j3Sp08fZ7ujoyNz5sxhxIgRNGzYkEyZMvH111/TsGHD9x+kiIiIiIiIiIiISALlypWLXLlyGV87ODhgZWVF8eLF38n13sa4/fr149atWyxfvpw8efIYt1eqVIkcOXIwbtw4KleuTPXq1d/4WiLxSRIFi6FDhz53n7u7O8uXL39/wYiIiIiIiIiIiIi8J8ePH2fSpEmcOHGCyMhISpcuTe/evSlQoAAA/v7+tG7dmrlz5zJ9+nSOHz9OlixZaNOmDa1atTKO89+WUIGBgUyYMIEdO3YQGhpK4cKF6dWrFyVLlow3jtOnT7Nr1y769OljUqyI1bp1a27cuEGaNGmM286cOcPUqVM5ePAgQUFBODg4UKNGDfr06YO1tTXe3t5cv36dNWvWsGbNGv744w9y5MjBjRs3GD9+PLt27SI8PJzixYvTr18/ChcubBz7zp07jBo1it27d2MwGPjkk0/IkCEDGzZsMLbRioqK4ueff+bnn38mICAABwcH6tSpQ/fu3UmdOjUQ05rr5s2b5MmTh02bNpEzZ06yZcvGiRMn+PPPP01aXA0ZMoTdu3ezbds2rbmRSJJEwUJERERERERERETkQ7Nv3z46dOhAqVKlGDFiBBEREcycOZNmzZqxYsUKnJ2djcf27NmTBg0a0LlzZ/744w++//57DAYDvr6+ccYNCQmhWbNmREZG0rt3b5ycnFiwYAEdOnTgl19+MRk31t9//w2At7d3vLFaWVkxZMgQ4+s7d+7QsmVLihcvzujRo7GysmLHjh0sWLCAjBkz0rlzZ6ZOnUqnTp0oXLgwXbp0IXPmzNy/f59mzZphY2PD4MGDsbGxYcGCBbRs2dIYW0REBG3atCEkJISBAwdiZ2fHrFmzOH36NJkyZTLGMGTIENauXUuHDh0oXbo0p06d4scff+T06dPMmTPHWHQ4ePAgZmZm+Pn58eTJE6ysrNi2bRv+/v6ULVsWgIiICLZs2UKbNm1UrEhEKliIiIiIiIiIiIiIJIIJEyaQM2dO5syZg4WFBQDly5enWrVq+Pn5MWnSJOOxVatWZdCgQQBUqFCBO3fuMH36dFq2bBlnIew1a9Zw9epV1q5dS6FChQDw9PSkQYMGHDhwIN6Cxa1btwDIkSNHgmI/d+4crq6uTJ48GTs7OwA++ugj9u7dy4EDB+jcuTOFCxfGysoKBwcHY8uqBQsW8PDhQ5YtW0b27NkB+Pjjj6lVqxaTJ09mypQprF+/nosXL7Jq1Src3NwAKFOmDFWrVjVe//z58/zyyy989dVXfPHFFwCUK1eOzJkz8/XXX/PXX39RsWJFAJ4+fcqwYcPInTs3ANHR0Tg5ObF27VpjwWLbtm0EBQVpOYJE9mpLuouIiIiIiIiIiIjIGwsJCeH48ePUqlXLWKwASJs2LZUrV8bf39/k+Pr165u8rl69OoGBgVy6dCnO2AcPHiRHjhzGYgVA6tSp2bJli8lC4M+KLXpERUUlKP7y5cuzePFiUqdOzaVLl/jzzz+ZMWMG9+/fJyIi4rnn7d27F1dXV7JkycLTp095+vQp5ubmfPzxx+zZsweImXmSM2dOY7ECwM7OjsqVKxtf79+/H4C6deuajF+7dm0sLCxM7p+1tbXJeiLm5uY0bNiQ3377jdDQUCCmyOPl5WUsokji0AwLERERERERERERkfcsKCgIg8FAxowZ4+zLmDEjQUFBJtsyZ85s8trR0RGAx48fxzn/4cOHxv0JFfug/saNG+TPnz/eY27fvk2mTJkwNzcnOjqaH374gSVLlhASEkLWrFlxd3c3rh3xPA8fPiQgIIAiRYrEuz80NJQHDx7EG/+z9+rRo0cAJi2iACwtLcmQIYPJ/XN0dIzT5qlRo0bMmDGD3377jY8++ojdu3czatSoF8Yu754KFiLyTkRFGzh56T4nL4cQbX2fEq42WJir/5+IiIiIiIiICIC9vT1mZmbcu3cvzr67d++SPn16k20PHz40eR0YGAgQ74N9e3t7rl27Fmf74cOHsbOzMy7o/azy5csDsHPnzngLFlFRUfj4+FCoUCHmzp3LrFmzmD9/PkOHDqVGjRrY29sD0Lhx4/gTfia20qVL8/XXX8e738rKiixZshAQEBBnX2zOAOnSpQNi7tWzbawiIyN58OABGTJkeGEcOXPmpHTp0mzZsoWgoCBsbGyoXr36C8+Rd08toUTkrdtz7AafDf+N7346xKo99/nup0N8Nvw39hy7kdihiYiIiIiIiIgkCba2tri5ubF582aTNkxBQUHs2LGDkiVLmhy/fft2k9e//vor2bNnN2l1FMvT05OrV69y9uxZ47aIiAi6d+/OihUr4o2nQIECfPzxx8yaNYurV6/G2T9nzhzu3btHgwYNADh06BD58+encePGxmLF7du3OXfuHNHR0cbz/ru+RunSpbl06RJ58+alaNGixn/r169n5cqVWFhYULp0aa5evcrp06eN54WHh/PXX3+ZjAOwYcMGk/E3bdpEVFRUnPsXn8aNG7Nnzx7Wr1/PJ598go2NzUvPkXdLBQsReav2HLvBqAUHCHwUZrI98FEYoxYcUNFCREREREREROT/9e7dm4CAADp06MAff/zBr7/+Sps2bYiIiKBbt24mx86fP5+pU6eya9cuhgwZwp9//kmvXr3iHdfHx4ecOXPyxRdfsG7dOv7++2969OhBWFgYvr6+z41n2LBhpE2bliZNmjBt2jT27NnD77//Tp8+fZg4cSJNmjQxrhnh7u7O2bNnmTVrFvv372flypW0bNmSiIgI47oQELMmx6lTp9i/fz9hYWG0bduW6Oho2rZty+bNm9m7dy+DBw9m4cKF5MuXD4A6derg7OxM165dWbduHX/++ScdOnQgMDDQ2Nopf/78NGzYkKlTpzJx4kT27NnD3LlzGTZsGF5eXlSoUOGl979GjRqkTp2ao0eP4uPj89Lj5d1TSygReWuiog3MWnv8hcfMXncCL7esag8lIiIiIiIiIh+8smXLMm/ePKZMmUKvXr2wsrLC09OTMWPGxGnbNHDgQNasWcPMmTPJly8fU6ZMoUaNGvGOa2dnx+LFixk7diwjRozg6dOnFCtWjEWLFsU7IyNWtmzZWL58OQsWLGDTpk3Mnj2bVKlSkS9fPsaNG0ft2rWNx37++ec8ePCAhQsX8uOPP5I1a1bq16+PmZkZM2fO5NGjR6RLl4727dszcuRIPvvsM+bNm4enpyc///wzEyZMYOjQoYSHh5MnTx5GjBhhbCdlaWnJ3LlzGTFiBEOHDsXS0pJ69eqRIUMGk0XGR4wYQe7cuVm1ahVz584lc+bM+Pr60rVr1zgzO+KTOnVqypYty9mzZylRosRLj5d3TwULEXlrTl0MjDOz4r/uPQzl1MVAiuaPu6CUiIiIiIiIiEhKNXr06Hi3e3l5sWTJkpee7+zszMqVK5+7/9n2TwBZsmRhwoQJrxYk4ODgQM+ePenZs+cLj7OysmLIkCEMGTIkzr5nZ4fUqVOHOnXqmOzPlSsXkydPfu7Y//77LxcvXsTPz89ksexGjRqRO3du42sLCwu++OILvvjii+eO9bz7DhAWFoa/vz+ff/75c4+R90sFCxF5a+4/fnGx4lWPExERERERERGRD09ISAhffvklLVq0oFq1akRFRbFx40ZOnjxJ375933j869evs2bNGvbs2QNAkyZN3nhMeTtUsBCRt8YhrfVbPU5ERERERERERD48xYoVY9KkScydO5e1a9diMBgoXLgwc+bMoUyZMm88vrm5OYsWLcLW1pYffvjBuGi4JD4VLETkrSmczxHHdNYvbAuVMb0NhfM5vseoRERERERERESSLy8vrzjtnj4ENWvWpGbNmu9k7KxZs+Lv7/9OxpY38/KVR0REEsjC3IxODYq+8JiO9d204LaIiIiIiIiIiIjEoRkWIvJWeRVxwtrKgrCIKJPtGdPb0LG+Gx+5Z0ukyERERERERERERCQpU8FCRN6qU5fuExYRhZ1NKkoWysjOwzcp6uzA953La2aFiIiIiIiIiIiIPJdaQonIW7XvxE0AvNycKO2aGYCgJ5EqVoiIiIiIiIiIiMgLaYaFiLw1BoPhfwWLIlnJ6mAFwPV7T4iKisbCQjVSERERERERERERiZ+eHorIW3P55mPuPAjFKpUFHi6ZyJjOmlSWZkQ+jebGvSeJHZ6IiIiIiIiIiIgkYSpYiMhbs+94zOwKj4KZsLayxNzcjMzpUgEQcOtxYoYmIiIiIiIiIiIiSZwKFiLy1uw7cQuAMm5Oxm1Z0scULC7fVMFCRERERERERJIef39/XFxcuHbt2nu9bv/+/fH19X2v13wZb29v/Pz8gJjW32vWrCEwMDBRY/rvfVq7di0VKlSgaNGiLFy40CTmt+HPP//k/PnzQOK9Nz5kWsNCRN6KO/dDuHjjEeZmUKrw/woWmdPFfMwEqGAhIiIiIiIi8sGIijZw6mIg9x+H4ZDWmsL5HLEwN0vssOLl4eHBrl27cHBwSOxQEt0vv/xC6tSpAThw4AD9+/fnjz/+SNSYBg0aRFRUlPH1iBEj8Pb2pkePHqRNm5Y6deoYY35T169fp3PnzixcuJD8+fPrvZEIVLAQkbdi38mYdlCueR1JZ/e//5PInD62JVRQosQlIiIiIiIiIu/XnmM3mLX2OIGPwozbHNNZ06lBUT5yz5aIkcXPysqKTJkyJXYYScKzD+YNBkMiRvI/9vb2Jq8fP35M6dKlyZ49+1u/1n9z1nvj/VNLKBF5K/zjaQcF/2sJdSvwCWHhT997XCIiIiIiIiLy/uw5doNRCw6YFCsAAh+FMWrBAfYcu/HOY3BxcWHjxo20bt0ad3d3qlWrxvbt29m+fTs1atSgePHidOjQgfv37wNx2/48ffoUPz8/vL29KVasGD4+Pvz1118mx86ePRsvLy8aNmxIVFQUN2/epE+fPpQrV47ixYvz2WefcfbsWWNMBoOBadOm8fHHH1O8eHEGDRpEeHi4Sdy3b9+mZ8+eeHp64uXlRefOnbl8+bJxf//+/enVqxcjR46kZMmSlC1bltGjRxMREWE85mVxBAYG0qNHD7y8vHB3d6dZs2bs37/fuD+2vZK/vz+tW7cGoEqVKqxevfql993Pz4/y5csTHR1t3BYeHk7JkiVZuXIlABcuXKBjx454eHhQvnx5evfuzd27d43H+/r6MnDgQJo0aYKnpydr1641toS6du0aLi4uAAwcOND4839bQu3evZtmzZpRrFgxPv74YyZMmGCcoXHr1i369OnDRx99RJEiRahYsSITJ04kOjqaa9euUaVKFQBat25tvA/PvjfCwsKYNGkSVapUoWjRojRo0IBt27YZr7169Wq8vb1Zs2YN1apVw83NjUaNGnH48OGX3j+JoYKFiLyxoJAITlyM6WfoVSSryb401hakS2OFwQBXbmuWhYiIiIiIiEhyYjAYCAt/mqB/T0IjmbXm+AvHm7X2OE9CIxM03pt8w3/48OG0bNmSjRs3kj9/fnr37s306dMZN24cM2bM4NixY8yePTvec0eOHMmSJUvo06cPGzZsoGLFinTp0sW4rgHAjh07WL58OSNHjiQ0NJTmzZtz+/Ztpk+fzs8//4ytrS2tWrXixo2YAs2sWbOYM2cOX3/9NatXr8bOzo7NmzcbxwsJCcHX15eoqCgWL17MokWLyJAhA02bNuX27dvG43777Tdu3LjBsmXLGD58OGvXrmXEiBEABAcHvzSOoUOHEhYWxuLFi9mwYQN58+alS5cuhISEmNwDDw8PYxFg5cqV1KpV66X3vGHDhty7d499+/YZt/3xxx88ffqUTz75hNu3b9OiRQty5szJL7/8wowZMwgODqZZs2Ym11+9ejWtW7dm2bJlVKxY0bg9a9as7Nq1C4gpWMT+/KyjR4/SoUMHihcvzurVqxk5ciQrV65kypQpAHz++efcv3+fuXPn8uuvv9KhQwdmzJjB9u3byZo1q7Gw4ufnR/v27eOM36tXL9auXcugQYNYv349VatWpVu3biZts+7cucPPP//MuHHjWL58Oebm5vTr1y/JzFhJ6tQSSkTe2IFTt4mONpDbyZ6sGdPE2Z8zix2PLt7nyq3HFMyVIREiFBEREREREZFXZTAY6Dd1F6cv339rYwY+CqPZN5tffiDgmseBMd3KY2b26mtfNGzYkBo1agDQrFkztm/fTs+ePXF3dwegXLlynDt3Ls55wcHBrFixgm+++cb4kP7LL78kOjqaJ0+eGI9r3749efLkAWDp0qU8ePCA1atXG1sqjR8/nqpVqxoLH4sWLaJ169bUqVMHgAEDBuDv728cb9OmTTx48IAJEyaQKlVMt4oRI0bg7+/PihUr6N69OwDp0qVj3Lhx2NjYULBgQe7cucOIESPo27cv69evf2Ecffv25cqVKxQsWJBcuXKROnVqBg0aRN26dbGwsDC5D1ZWVqRLlw6IaRNlbW390nueI0cOSpUqxYYNG/joo48AWL9+PdWqVcPOzo45c+aQOXNmhgwZYjxn0qRJlClThl9//RUfHx8AXF1dqVu3bpzxLSwsjO2Z7O3t423VtHDhQtzd3enfvz8Azs7OfP/999y5c4ewsDDq169PjRo1jO2kfH19mTVrFmfPnqVq1arG+5YuXTrSpDF9xnXhwgX++OMPZsyYQeXKlQHo1q0bZ8+eZcaMGcbZGZGRkQwdOhRXV1cgpkjStWtX7t69S+bMmV96Hz90KliIyBvz///1K8q4ZY13f64sdpy4eJ/LNzXDQkRERERERETevbx58xp/jn3YnjNnTuO21KlTm7RSinXp0iUiIyMpXry4yfaePXsCGIsMscUKgHPnzpEnTx6T9R9Sp06Nu7s7Z8+e5cGDB9y9e5eiRYuajFm8eHEuXLgAwKlTpwgODqZ06dImx4SHhxuPAShatCg2NjbG1x4eHkRGRnLp0qWXxgExD9j79u3L77//jqenJ+XLl6dWrVpvbdFqHx8fhg8fztChQ3ny5Am7du1i5syZxhwvXLiAh4fHC3PMnTv3a1//7NmzxmJJrGrVqhl/btWqFb/++isLFiwgICCAM2fOcOfOHZM2Vi8aG6BkyZIm2z09PZkwYYLJNmdnZ+PPsWtwREZGvloyHygVLETkjYRHRvHPmTvA8wsWObPYARBw8/F7i0tERERERERE3oyZmRljupUnPCIqQcefvBjI0Dn7Xnrc0A5lKJLP8aXHpbayeK3ZFQCWlnEfeyZkrNjZDS/z7AN+g8EQ79hRUVEmcfy3JdCz+6Kjo8mbNy/Tp0+PM46tre1z44t90G5hYZGgOKpVq8bff//N33//zZ49e5gzZw6TJ09mxYoVFChQ4IU5J0SNGjX47rvv2L59O4GBgTg6OlK2bFljrGXKlOHbb7+Nc96zC2snZDbH81haWj739xwaGkrLli0JDQ3lk08+oX79+gwePJiWLVu+9vUgJq//vt+srKziHKeWUAmjNSxE5I0c/fcuYRFRZExnjXOOdPEekyu2YHFLBQsRERERERGR5MTMzAzr1JYJ+lfcJTOO6V78sDljehuKu2RO0HivW6x4E7lz5yZVqlQcP266Fkfjxo2ZM2dOvOcULFiQS5cuERgYaNwWHh7OiRMnyJ8/Pw4ODmTNmpVDhw6ZnHfixAmTMW7cuIG9vT25c+cmd+7cZM+enQkTJnDgwAHjcSdPnjQuIA1w+PBhbGxsyJs370vjiIiIYNSoUVy9epVatWoxfPhwfv/9d8zNzdmxY0ecvF7n/tva2lKzZk22bt3Kpk2bqF+/PubmMY+gCxQowIULF8iaNasxx3Tp0jFy5Mh423O9Dmdn5zi/u/nz59OwYUP+/vtvTp48yaJFi+jRowe1atXCzs6OwMBAYzHhRTkXLFgQIM7v8eDBg+TPn/+txC8qWIjIG/I/cQsAL7esz/1Qz5E5pmDxICicR8Hh7y02EREREREREXl/LMzN6NSg6AuP6VjfDQvz91+ISCgbGxtatWrF5MmT+eOPP7hy5QoTJ07k/PnzxnUL/qtu3bqkTZuWr776imPHjnHmzBn69u1LSEgIn376KQAdO3ZkyZIlrFy5kkuXLjFp0iSOHTtmHKNevXqkS5eObt26ceTIES5cuMCAAQPYuXOnycyH69evM3ToUC5cuMDvv//OlClTaNWqFTY2Ni+Nw8rKiqNHjzJ48GCOHDnCtWvXWL16NU+ePInTpgn+N7PjzJkzJut3vEyjRo3YsWMHR44coUGDBsbtLVq0ICgoiF69enH69GnOnDlD7969OXbs2FuZ3QHQoUMHjhw5wqRJk7h06RI7d+5k5syZVKlSBScnJyBmXY3r169z8OBBunTpQmRkpLE9WGzO586dIyjItLV5/vz5qVixIsOGDePPP//k0qVLTJ06lT/++CPeBbrl9agllIi8tqhoA/tPxhQsyrg5Pfc4aysLnBxtuRUYQsCtx7jnj7sokoiIiIiIiIgkfx+5Z2NAm1LMWnucwEdhxu0Z09vQsb4bH7lnS8ToEqZXr15YWloydOhQHj9+jIuLC7NmzcLZ2Zl79+7FOT5t2rQsXryYMWPG0LZtWyBmnYNly5YZ181o2bIl0dHRTJ8+nXv37lGhQgUaN27MpUuXgJiWSIsXL2bs2LF06NCBqKgoXF1dmTt3rsnD/OLFi2NmZkajRo1ImzYtrVu35osvvkhwHJMnT2bUqFF88cUXBAUFkS9fPiZMmICnp2ecvAoWLEjFihX56quv6NWrV4Ifynt6epI5c2YyZMhAvnz5jNtz5szJ4sWLmTBhAi1atMDCwoLixYuzYMECHB1f3iIsIVxdXZk2bRpTpkxhzpw5ZMqUCV9fXzp37oy5uTkDBgxg/vz5TJo0iSxZslCrVi2yZs3K0aNHAciQIQONGjVi7NixBAQEmKx/ATBx4kR++OEHvvnmGx4/fkyBAgXw8/OLc5y8PjPDB9Y8K3ZK0H8XuUnOQkJCOH36NK6uriY97VKClJwbJP/8Tl+6z9dT/yaNtSWLv/sESwvTSVvP5vfDz8fxP3mLTg2KUrdCvueMmHwk99/dyyi/5Csl5wbKLzlLybmB8kvOUnJukLLzS8m5gfJLzlJybpAy80uJz4peR1hYGJcuXSJv3rxvtIZArKhoA6cuBnL/cRgOaa0pnM8xSc+sSA769+/P9evXWbRoUWKHIvJKXuXzRTMsROS17TtxEwBPV6c4xYr/ypM1Lf4nb2kdCxEREREREZEPgIW5GUXzZ0zsMEQkmVHBQkRei8FgMBYsvF7QDipWbqe0AFy+qYKFiIiIiIiIiEhy8t1337FmzZoXHjN58mQ+/vjj9xSRpFQqWIjIa7l2J5gb955gaWFOyUKZX3p87qz2AFy59RiDwfDcBbpFRERERERERCSu0aNHJ9q1u3XrRps2bV54TObML38+JPIyKliIyGuJnV1RrEBGbK1TvfT4bJnssLQwJzQ8ijsPQsnikDJ6nYqIiIiIiIiIpHQODg44ODgkdhjyAXhx03kRkef4XzuorAk63tLCnByZ7QAIUFsoERERERERERER+Q8VLETklQU+CuXclYcAeBV5+foVsfJkjVnHQgtvi4iIiIiIiIiIyH+pYCEir2z/yVsAuOTOgENa6wSflzurFt4WERERERERERGR+KlgISKvbN+JmILFq8yuAMjtFLPwtlpCiYiIiIiIiIiIyH+pYCEiryQkLJJj5+8CUCaB61fEip1hce1OMJFPo996bCIiIiIiIiIiIpJ8qWAhIq/k0Ok7PI0ykD1TGnJmsX+lczOlt8HW2pKoaAM37ga/owhFREREREREREQkOVLBQkReyb6TN4FXn10BYGZmRm4nrWMhIiIiIiIiktIZoqMIDThB8Mm/CQ04gSE6KrFDMvLz88Pb2zuxw0jRrl27houLC/7+/okdSqILCQlhyZIliR1GsmGZ2AGISPIR+TSag6dvA69XsICYtlCnL98n4JYKFiIiIiIiIiIp0ZMz+7j3209EBQUat1nYO5KxenvSFCqTiJGJvH8//fQTq1evpmXLlokdSrKgGRYikmDHL9wjJOwp6e1TUzBXhtcaI49x4e2gtxmaiIiIiIiIiCQBT87s4/aqcSbFCoCooEBurxrHkzP7EikykcRhMBgSO4RkRQULEUkw/xMx7aC8ijhhbm72WmPELrx9WTMsRERERERERJI8g8FAdERYgv5FhYVwb+vcF45377e5RIWFJGi8133Q6+LiwrJly2jevDnu7u7UrVuXP/74I85xs2fPpmLFiri7u+Pr68vly5eN+x4+fMiwYcOM+5s3b87BgweN+/38/PD19WX27Nl8/PHHFC1alNatW3Px4kXjMUFBQQwePJgyZcpQsmRJWrduzfHjx185l40bN9K6dWvc3d2pVq0a27dvZ/v27dSoUYPixYvToUMH7t+/bzxn+/btNGvWDA8PD4oWLUrjxo3Zs2ePcb+vry9jxoxh4MCBeHp6UqJECfr168eTJ08A8Pf3x8XFhWvXrhnP+W+Lp4iICCZMmEDVqlVxc3PDy8uLXr168eDBg1fK77/jb9iwgXr16uHu7k7Tpk35559/jMe87JpdunShdevWJuNevHgRFxcXzpw5g5+fH23btmXhwoWUL1+e4sWL06tXL+7evcvXX3+Nh4cHFStWZM2aNcbzDQYDs2fPpkqVKhQrVoz69euzfv164/7Ye7Vz507q1KmDm5sbtWvX5s8//wRi3idTp07l+vXrce6pxE8toUQkQaKjDfifvAW8fjso+F/B4s79EELCIrG1TvVW4hMRERERERGRt8tgMHBj4SDCr519a2NGBd0nYIJvgo5NnaMQ2VoPx8zs1b80OXbsWPr06cOIESNYvXo13bp1Y8mSJZQoUQKA69evc+jQIWbOnElERARff/01gwYNYsmSJURFRdG+fXsiIyMZM2YMmTJlYvHixbRt25Zly5ZRtGhRAA4fPoyNjQ2zZs3iyZMn9OvXj2HDhrFgwQIMBgMdO3YkVapUzJw5Ezs7O9atW0fz5s1ZsWIFhQsXTnAuw4cPZ9iwYQwfPpxRo0bRu3dv8ufPz7hx4wgJCaFHjx7Mnj2bfv36ceLECbp27Urfvn0ZN24cT548YeLEifTp04cdO3ZgZWUFwKJFi2jfvj0rV67k9OnT9OvXj1y5ctG1a9cE398//viD0aNHkyNHDv7991/69evH9OnTGThw4Cv+tv5nxIgRfPPNN7i6ujJ79mzatWvHxo0byZkz50uv2ahRI7p27cqNGzfIli0bAGvXrqVIkSIUKlSI33//nYMHD5I2bVoWLFjA1atX6dq1K7t376Zz58507tyZefPmMWTIECpVqkSGDBmYOHEiGzZsYMiQITg7O3PgwAGGDh1KUFCQSYuncePGMWjQIBwdHfnhhx/o06cPf/31F+3btyckJITNmzfzyy+/4ODg8Nr35kOhGRYikiDnrz0k8FEY1lYWuOfP+Nrj2Nta4ZDWGoArt9UWSkRERERERCRpe70OC4mtUaNGtGzZknz58tGnTx/c3d1ZvHixcb+lpSXjxo2jUKFCuLu706xZM06cOAHArl27OHnyJBMmTKBMmTI4OzszZMgQChYsyNy5/5tB8vTpU8aOHUuhQoUoWbIkvr6+HDp0CIB9+/Zx+PBhJk+eTLFixXB2dqZXr14UL16chQsXvlIuDRs2pEaNGuTKlYtmzZoREhJCz549cXd3p0yZMpQrV45z584BYGFhwTfffEP79u3JmTMnhQoVonXr1gQGBhIY+L82XbHx5M2bl1q1avHxxx+bzGZ4maJFizJmzBi8vLzInj07lSpVonz58pw9+2bFrc8//5w6derg7OzM999/T4YMGVixYkWCrlmxYkUyZszIhg0bAIiOjmb9+vX4+PgYx4+Ojmb48OE4OztTqVIlXF1dyZcvH+3atSNfvny0bduWiIgIAgICCAkJYf78+fTr14/KlSuTK1cuGjVqRNu2bU3eBwBfffUVZcuWpWDBgnz11VcEBwdz7tw50qRJg62tLRYWFmTKlAkLC4s3uj8fAs2wEJEEiZ1dUbJQFqxSvdmHa56sabn/OIyAm48plFuVZREREREREZGkyMzMjGyth2OIDE/Q8aFXTnF7+YiXHpfl00HY5Hr5DAOzVKlfa3YFQOnSpU1eFytWzKQtUsaMGbG3tze+Tps2LWFhYQCcO3cOe3t7ChYs+L9YzMzw9PTk77//Nhkjffr0xtf29vZERkYCcPLkSQCqVKliEkdERATh4Qm7n7Hy5s1r/NnaOuZLoDlz5jRuS506NREREQC4urqSLl06Zs+ezaVLl7h8+TKnT58GICoqyniOs7OzyTXs7e15/Djh7bvr16/P3r17+eGHH7h8+TIXLlzg4sWLeHp6vlJu//Xs7y1VqlQUKVLEWIx52TUtLS2pV68e69at4/PPP2ffvn3cu3ePOnXqGMd0dHQkbdq0xtc2NjZkzfq/TiKpU6cGIDw8nPPnzxMeHk6/fv0YMGCA8ZinT58SERFhfL8A5MuXz/iznZ0dgPG9IK9GBQsRSZB9/79+RRk3pzceK5eTPf+cvUPALc2wEBEREREREUnKzMzMMLOyTtCxtvmKYWHvGGfB7WdZpHXENl8xzMzf7TfNLS1NH3tGR0djbv6/ZjMv+qa7wWCIt1ASHR1tMm5se6X4REdHY2dnx+rVq+Pse9F58flvLsBzCzkHDhygffv2VKxYEU9PT2rXrk1oaGicVk8JieHZNUSePn1qsm/o0KFs3ryZBg0aUKlSJb744gvmzp3L7du3E5LSc73o95aQazZq1Ii5c+dy4sQJ1q9fT5UqVUyKSqlSxW1N/uz74lmx+U+aNMmkIBHr2XsY3/3UYtuvRwULEXmpG/eCuXIrCHNzMzxds7zxeHn+fx2LgJtaeFtEREREREQkpTAztyBj9fbcXjXuucdkrNb+nRcrAI4fP463t7fx9ZEjRyhSpEiCznVxceHx48ecO3fOZJbFoUOHyJ8/f4LGKFiwIMHBwURERFCgQAHj9m+++YZChQrRqlWrBGbyaubOnYuXlxdTp041blu0aBGQ8AfosQ/1g4ODjdsCAgKMPz948IBly5YxceJEatWqZdx+8eJFbG1t3yj+48eP4+LiAsTMRjl58iRNmzZN8DWdnZ3x8PBg8+bN/Pnnn4wdO/a1Y8mXLx+WlpbcuHGDypUrG7cvXLiQ8+fP89133yVonNedJfSh0hoWIvJS/idi2kEVdXbEzvbVvgUQn9iFty/ffKxqs4iIiIiIiEgKkqZQGbI06ouFvaPJdou0jmRp1Jc0hcq8lzgWLFjAhg0buHTpEmPGjOHMmTO0adMmQeeWK1cOFxcXevfujb+/PxcuXGDYsGGcO3cuwWNUqFABV1dXvvrqK/bu3UtAQABjxoxh1apVcdoxvU1Zs2bl7NmzHDx4kGvXrrFq1SomT54MYGwb9TIFCxYkTZo0TJ8+nYCAAA4cOMDEiROND97t7e2xt7fnjz/+ICAggLNnzzJ48GBOnjyZ4Gs8z6RJk9ixYwcXLlxg4MCBhIaG0rRp01e6ZqNGjViyZAlWVlaUL1/+tWOxt7enWbNmTJo0ibVr13L16lXWrFnDuHHjyJgx4eu72tra8ujRIy5duqQ2UQmgGRYi8lKx7aC8imR9yZEJkzOLPeZm8PhJBA+Dw8lgn7CppSIiIiIiIiKS9KUpVAbbgqUIu3qaqOAHWNhlwDqn63uZWRHr008/Zd68efz7778UKlSIuXPnUqhQoQSda2lpybx58xgzZgzdu3cnIiKCIkWKMH/+fIoXL56gMSwsLPjpp58YN24cPXv2JDQ0FGdnZ/z8/ChbtuwbZPZiPXr04N69e3Tu3BmA/PnzM3LkSPr27cuxY8cSVCyxs7Nj/PjxTJgwgdq1a5M3b14GDBhAhw4dgJj7M3nyZEaPHk3dunVJly4dXl5e9OrVixkzZhASEvLa8Tdr1oxRo0Zx69YtihUrxqJFi8icOTPAS68ZO9Pik08+Yfjw4TRo0OCNF7keMGAADg4OTJkyhTt37uDk5ES3bt3o1KlTgseoXr06K1asoF69eixevJhixYq9UUwpnZnhA/t68/Hjx4GYVeVTipCQEE6fPo2rq+sbT7tKalJybpA88nsYFE6bYb8SbYC531Qjc4aEx/mi/DqP3sb1u0/4/vOyFC+Y+W2H/c4lh9/dm1B+yVdKzg2UX3KWknMD5ZecpeTcIGXnl5JzA+WXnKXk3CBl5pcSnxW9jrCwMC5dukTevHmNCzsnVy4uLowaNQofH5/EDkUS6Nq1a1SpUoWFCxfi5eX1xmNVq1aNLVu2kCdPnrcToLyRV/l80QwLEXmhA6duEW0A5xzpXqlY8TK5s6bl+t0nXL4ZlCwLFiIiIiIiIiIiknTcvHmTY8eOsXTpUipUqKBiRTKlgoWIvNC+/1+/4m21g4qV2ykte47d5MotLbwtIiIiIiIiIh+Wzp074+/v/8Jjfvnll3e63sX7Uq9ePa5evfrCY1asWPHG13nw4AH9+/cnT548JouOS/KigoWIPFdY+FOOnLsDQBk3p7c69rMLb4uIiIiIiIiIvC1nz55N7BBeatiwYYSFhb3wmKxZ3+6XRxPLjBkzXrrYdK5cud7491a4cGEOHz78RmNI4lPBQkSe6/C5O0Q8jSaLgy15/r/A8LbEjnfldhDR0QbMzc3e6vgiIiIiIiIiIklVlixZEjuE9yZbtmyJHYIkI+aJHYCIJF3GdlBuTpiZvd2CgpNjGqwszQmPiOL2/ZC3OraIiIiIiIiIiIgkPypYiEi8oqKiOXAqpmBRxu3tT0G0MDcjp5M9oLZQIiIiIiIiIiIiooKFiDzHqUv3CQqJxN42FYXzOLyTa+R2imkLFaCFt0VERERERERERD54KliISLz2nbwJQKnCTlhYvJuPCmPBQjMsREREREREREREPngqWIhIHAaDwbh+xbtoBxUrduFtzbAQERERERERERERFSxEJI7LNx9z534IVpbmeBTM9M6ukztrzBoW1+8+IfJp1Du7joiIiIiIiIiIiCR9KliISByxsys8XDJjndrynV3HIa01djapiI42cPV28Du7joiIiIiIiIi8X9HR0Zy8c45dAQc4eecc0dHRiR3SK/Pz88Pb2/u1z/f398fFxYVr164B8ODBA1auXPm2wnun+vfvj6+vb4KONRgMrFmzhsDAwDe6ZkhICEuWLHmtGCTleHdPIkUk2dp3Imb9ijJuTu/0OmZmZuTOmpaTFwMJuPWYfNnTvdPriYiIiIiIiMi753/tMPP/WUFg6EPjNkeb9LQt0RSvHB6JF9h75uHhwa5du3BwcABg7NixXLt2jSZNmiRyZC83aNAgoqIS1g3jwIED9O/fnz/++OONrvnTTz+xevVqWrZs+coxSMqhGRYiYuLOgxAuXn+EuVnMgtvvmnEdCy28LSIiIiIiIpLs+V87zITds0yKFQCBoQ+ZsHsW/tcOJ05gicDKyopMmTJhYWEBxMxESC7s7e1Jnz59go59W3n9d5xXiUFSjiRRsFi7di21atWiaNGi1K5dmy1bthj3nT59mlatWlG8eHEqVarE3LlzEzFSkZTP///bQbnmdSSdXep3fr3cTjHrWFxWwUJEREREREQkyTEYDIQ9DU/Qv5DIUOb9s+KF4837ZwUhkaEJGu91HoQ3bNiQ4cOHG19v27YNFxcXNm3aZNw2duxYWrRoQVBQEIMHD6ZMmTKULFmS1q1bc/z48ThjTps2zXjMkCFDCAkJMe7buXMnPj4+FCtWjLJly9K/f38ePXoEmLaE6t+/P2vWrGH//v24uLgY7+3s2bOpUqUKxYoVo379+qxfv/6V8vX19WXgwIE0adIET09P1q5dC8CqVav45JNPcHd355NPPmHBggUmbbmuXLlCx44d8fDwoHz58vz0009Uq1aN1atXA3HbMc2dO5eqVavi5uaGt7c3P/74IwaDAX9/f1q3bg1AlSpVWL16NatXr8bb25sRI0bg6elJ586dAdi+fTvNmjXDw8ODokWL0rhxY/bs2QPEtN+aOnUq169fN7lnz8Zw4cIFOnfujJeXFyVLlqRHjx7cuHHD5F6MGTOGgQMH4unpSYkSJejXrx9Pnjx5pXsqiSvRW0KtW7eOgQMH0q9fPypVqsTGjRvp1asXTk5O5MmTh3bt2lG1alWGDRvGkSNHGDZsGOnTp6dRo0aJHbpIivS+2kHFyh07w+JW0Hu5noiIiIiIiIgkjMFgYMgf4zkbePGtjXk/9CFtV/dK0LEuGZ35zrs3ZmZmCR7f29ubzZs3G1/v3bsXMzMz9u3bR+3atYGYIkPDhg3p2LEjqVKlYubMmdjZ2bFu3TqaN2/OihUrKFy4MADXr19n7969/PTTTwQHBzN48GB69+7N9OnTuX//Pt26daN///5UqlSJW7du8fXXXzN27FhGjBhhEtegQYMICwvj1q1b+Pn5ATBx4kQ2bNjAkCFDcHZ25sCBAwwdOpSgoCBjW6SEWL16NePGjaNQoUJkzJiR5cuXM2HCBIYMGUKxYsU4deoU33//Pbdv3+brr78mNDSUtm3bkjdvXpYtW0ZwcDDDhg3j6tWr8Y6/fft2ZsyYwaRJk8ibNy9Hjhzh66+/JkeOHHzyySf4+fnRvXt3Vq5cScGCBdm8eTPXr1/n9u3brFmzhrCwME6cOEHXrl3p27cv48aN48mTJ0ycOJE+ffqwY8cO2rdvT0hICJs3b+aXX34xttGKdf36dT799FM++ugjFixYQEREBGPGjKFVq1asX78eOzs7ABYtWkT79u1ZuXIlp0+fpl+/fuTKlYuuXbsm+H5K4krUgoXBYGDy5Mm0adOGNm3aANC1a1f++ecf9u/fz/79+7GysmLo0KFYWlri7OxMQEAAs2fPVsFC5B0IDongxMWYBZK8imR9L9fM7RRTsLj3MJTg0EjsbFK9l+uKiIiIiIiISAK8QrEgKahcuTJTp07l5s2bZM2alT179lCtWjX8/f0BuHbtGufPn8fOzo7Dhw+zd+9e48PxXr168c8//7Bw4UJGjx4NxLR1mjhxIhkzZgRgyJAhtG/fnoCAAEJCQoiIiCBbtmxkz56d7NmzM2PGjHjXXbC3t8fa2ppUqVKRKVMmQkJCmD9/PmPHjqVy5coA5MqVi+vXrzN37txXKli4urpSt25d4+tp06bx+eefU6dOHQBy5sxpLEp8+eWXbN68mfv377N69Wpjy6Xx48dTr169eMe/cuUKqVOnJkeOHGTLlo1s2bKROXNmsmXLhpWVFenSxaxJ6uDggLW1tfG8Ll26kDNnTiCmi84333xjklfr1q1p3749gYGBZM2aFVtbWywsLMiUKVOcGJYuXYqtrS3jx4/HysoKgClTpuDt7c369etp0aIFAM7OzvTqFVMQy5s3L5s2beKff/5J8L2UxJeoBYuLFy9y/fp1kz8owNj2qWPHjpQqVQpLy/+FWaZMGWbOnElgYCCOjo7vNV6RlO7A6dtERxvI7WRP1oxp3ss109ikImN6G+49DCXg5mOK5NPftYiIiIiIiEhSYGZmxnfevQmPikjQ8afv/suov3586XEDPu6Ka6YCLz0utYXVK82uAHBzcyNLlizs3r2bChUqcOXKFcaPH4+Pjw83b95k586d5M+fn+DgYCCmjdGzIiIiCA8PN77OkyePsVgBUKxYMQD+/fdfqlatSp06dejcuTNZs2blo48+olKlSnh7e780zvPnzxMeHk6/fv0YMGCAcfvTp0+JiIggLCzM5OH/i+TOndv48/3797l16xaTJ09m6tSpxu3R0dGEh4dz7do1Tp06Rd68eU3Wh3BxccHe3j7e8evVq8eqVauoXr06Li4ulCtXjmrVqpEtW7YXxpUnTx7jz66urqRLl47Zs2dz6dIlLl++zOnTpwEStLD2uXPncHNzMxYrABwdHcmbNy9nz541bnN2djY5z97enseP1YY8OUnUgsXly5cBCAkJ4bPPPuPUqVPkyJGDL774Am9vb27dukXBggVNzsmcOTMAN27ceO2ChcFgMOk1l9yFhoaa/G9KkpJzg6SX3+4j1wAo4ZLxrfyNJDS/nJnTcO9hKOev3COvk80bX/d9SGq/u7dN+SVfKTk3UH7JWUrODZRfcpaSc4OUnV9Kzg2UX3KWknODlJmfwWB45YfiHxIzMzOsLRO2xmWxLIVxtEkfZ8HtZznaZKBYlsKYm7+7pXUrVarE7t27sbCwwM3NjSJFipA9e3b8/f3ZsWMHVatWJTo6Gjs7O+OaDc969qF47ILZsWIfrqdKFdMhYsKECXTt2pW//vqLPXv20KtXL0qUKMHChQtfGGPs+hyTJk0iX758L4zhZZ4tbMSuUzFgwAA++uijOMdmzZoVCwsLk/UsXsbBwYF169Zx+PBhdu/eza5du/jpp5/o3r073bp1S1BcBw4coH379lSsWBFPT09q165NaGhogls1Pe/vNCoqyvi7gFe7b5I0JWrBIraS2a9fP7p160afPn3YunUrXbp0Yd68eYSFhcV5k6VOHfMB+Wyl81VFRkYaK3gpSWwBKCVKyblB0sgvMsrAP+fuApDR+slb/Rt5WX62ljF/z0fPXCWHffBbu+77kBR+d++S8ku+UnJuoPySs5ScGyi/5Cwl5wYpO7+UnBsov+QsJecGKS8/PeR8O8zNzWlboikTds967jFtSzR5p8UKiJk10a9fPywsLChTpgwQ07Vlx44d+Pv70717d+7fv09wcDAREREUKPC/2R7ffPMNhQoVolWrVkDMez04ONi4RsKhQ4cwMzMjf/78HDlyhM2bNzNw4EDy5ctH27ZtWb9+PX379iUwMDBOXM8+cM+XLx+WlpbcuHHD2BIKYOHChZw/f57vvvvutXJ3dHTE0dGRK1eu0Lx5c+P2zZs38/vvvzNmzBgKFSrEihUrePjwoXGWxcWLFwkKin990XXr1hEcHEzLli2Ni11/8803bN68mW7duiWo4Dd37ly8vLxMZn0sWrQI+F/x5kXjFCxYkA0bNhAREWH8e7137x4BAQHGdlCSMiRqwSK2+vXZZ5/RsGFDIGZ60KlTp5g3bx7W1tZERJhOOYstVNja2r7RdfPnz//a5yc1oaGhXL58mTx58mBjkzy+nZ5QKTk3SFr5/XP2LpFPr+OQNjVVyrm/lW+XJDS/e+E32X3qBEERqXB1dX3j674PSel39y4ov+QrJecGyi85S8m5gfJLzlJybpCy80vJuYHyS85Scm6QMvM7f/58YoeQonjl8KB3uU7M/2eFyUwLR5sMtC3RBK8cHu88hjJlyhAeHs7WrVuZNSumeFK2bFm+/vprMmbMSNGiRYmOjsbV1ZWvvvqKb775hmzZsvHzzz+zatUqfvrpJ+NY4eHhfPXVV/Tq1YsHDx7w/fff06BBA7Jnz05oaChLly4lVapUNG3alLCwMDZt2kSePHnIkCFDnLhsbW25c+cOV69eJWfOnDRr1oxJkyaRJk0aSpYsycGDBxk3bhwdO3Z87dzNzMzo0KEDP/zwA9myZaNixYqcO3eOYcOGUalSJaysrKhTpw5+fn707duX3r17ExYWxvfff288/7/Cw8MZM2YMadKkwdPTk1u3brF//35KlSplzAvgzJkz8eYNMTM7tm3bxsGDB3FycsLf35/JkycDGJ//2tra8ujRIy5dukSOHDlMzm/evDnLli2jT58+dOnSxbjodoYMGYyLqUvKkKgFCycnJ4A4bZ/y58/Pjh07yJ49O3fu3DHZF/s6S5Ysr31dMzOzNyp4JFU2NjYpMi9I2blB0sjv8L8PACjjlpU0ad7u+hUvy69gnphekNfuPMHGxiZZTcVNCr+7d0n5JV8pOTdQfslZSs4NlF9ylpJzg5SdX0rODZRfcpaSc4OUlV9y+m/Q5MIrhwelshXj9L3zPAh9RAabdLhmzP/OZ1bESp06NR999BF//fUXJUqUAGIKFgaDAW9vb8zMzLCwsOCnn35i3Lhx9OzZk9DQUJydnfHz86Ns2bLGsdzc3HB1daV169aYmZlRq1Yt+vfvD8Q8w/Tz82Pq1KksXboUc3NzypQpw+zZs+PNtUGDBvz+++/UqVOH33//nQEDBuDg4MCUKVO4c+cOTk5OdOvWjU6dOr1R/u3btyd16tQsWrSIMWPG4OjoiI+PDz179gRiZhTNmTOH7777jqZNm5IuXTo6d+7MiRMnTNorxWratCmPHj1i2rRp3Lx5k3Tp0lGjRg369OkDxDzbrVixorGw8+zaGLF69OjBvXv36Ny5s/HejRw5kr59+3Ls2DGcnZ2pXr06K1asoF69eixevNjk/Jw5c7Jo0SLGjx/Pp59+ipWVFeXKlWPcuHGkTZv2je6XJC2JWrAoXLgwadKk4ejRo3h6ehq3nzt3jly5clGiRAl+/vlnoqKijP3i9u7dS968ebXgtshbFBVtYP/JW0BMweJ9y5HZDnNzM4JDI7n/OAzHdCnjWzoiIiIiIiIiHypzc3OKZC748gPfkR9/NF38O2PGjJw5c8Zkm4ODA6NGjXruGN27d6d79+4A9O7dO95jKleubNLS6VleXl4mC0IXLVqUv/76y+SYrl27Jngdh/jEtlX6r5YtW9KyZct49127do2bN2+yYMEC47bbt2/z3XffGb9gPnr0aJNzOnbs+NyZH1ZWVsaZLLF8fHxMXmfIkAE/P78451avXt34c44cOfj111+Nr2MXOI/l5ubG/Pnz440B4r8X/81Dkr73U9Z8Dmtrazp06MCPP/7Ixo0buXLlCtOnT2f37t20a9eORo0aERwczKBBgzh//jyrV69mwYIFfP7554kZtkiKcy7gAQ+Dw0ljbYmbc8b3fv1UlhZkzxQzq+Pyzcfv/foiIiIiIiIiIh+K8PBwOnXqxNy5c7l69SqnTp1i8ODB5MmTJ06RQOR9S9QZFgBdunTBxsaGiRMncvv2bePUKy8vLwDmzJnDiBEjaNiwIZkyZeLrr782rnchIm+H/8mbAJR0zUIqy8SpY+Z2SsvV28EE3AyiZKHXb/kmIiIiIiIiIpLczZ49m2nTpr3wmP79+/Ppp5++8tjOzs788MMPzJgxgylTpmBtbU3ZsmWZN29evC2hRN6nRC9YALRr14527drFu8/d3Z3ly5e/54hEPhwGg4G9x2MKFonRDipWnqxp2XX0BgG3NMNCRERERERERD5sTZs2NWmXFB8HB4fXHr9mzZrUrFnztc8XeVeSRMFCRBLPtTvB3Lj3BEsLc0oWypxoceRyilkgSS2hRERERERERORDly5dOtKlS5fYYYi8d4m6hoWIJL59J2JmV7gXyIitdeJN+8uTNaZgcfV2EFHRhkSLQ0RERERERERERBKHChYiHzj/E7eAxG0HBZDFwZbUVhZEPo3m5r3gRI1FRERERERERERE3j8VLEQ+YIGPQjl75QEApQsn7kLX5uZm5MpiD0DAzaBEjUVERERERERERETePxUsRD5g+0/dBsAlVwYc09kkcjT/awulhbdFREREREREREQ+PCpYiHzAYtev8HJzSuRIYuTOqoW3RUREREREREREPlQqWIh8oELCIjn27z0g8deviJXbKbYllAoWIiIiIiIiIpI4Hjx4wMqVKxM7jPfuQ81bkhYVLEQ+UIfO3OFpVDTZM6UhR2a7xA4H+N8Mi5uBTwiPjErkaERERERERETkdRmionh0/AR3//qbR8dPYIhKPv+dP3bsWNavX5/YYbx3H2rekrRYJnYAIpI4YttBlXHLipmZWSJHEyODvTXp7Kx4FBzB1VtB5M+ZPrFDEhEREREREZFXFLh3Hxdn/0REYKBxm5WjI/k6tsexbJlEjCxhDAZDYoeQKD7UvCVp0QwLkQ9Q5NNoDp2OWXDbq0jSaAcVK7eT1rEQERERERERSa4C9+7jzOhxJsUKgIjAQM6MHkfg3n3vPIZ///2XLl264OXlhZubG9WqVWPBggUA+Pn54e3tbXL86tWrcXFxAaB///6sWbOG/fv3G7dFRUUxf/58atSoQdGiRalRowYrVqwwnu/v74+Liwt//PEH1atXp3jx4rRt25YLFy4Yj3n8+DHffvstFStWpEiRIpQrV45vv/2WsLAwABo0aMCAAQNM4vrrr79wc3Pj/v37Ccp77dq11K5dm6JFi1KhQgVGjBhBRESEcf8///xDy5YtcXd3p1KlSgwbNozg4ODn5u3r60v//v1NrtG/f398fX0BuHbtGi4uLmzYsIF69erh7u5O06ZN+eeffxIUr0h8VLAQ+QCduHCPJ2FPSW+fmoK5MyR2OCZi20IF3FLBQkRERERERCSxGQwGosLCEvTvaUgIF2fNfeF4F2fP5WlISILGe51v/IeGhtKuXTtsbW1ZunQpmzZt4pNPPmHkyJGcPn36pecPGjSITz75BA8PD3bt2gXA6NGjmTZtGt26dWPDhg20bt2a7777jkWLFpmcO2LECAYNGsTy5cuxtLSkdevWBAUFAdCvXz+OHTvGlClT2Lp1KwMGDGD16tUsX74cAB8fH7Zu3WosYACsW7eOypUr4+Dg8NK4z5w5wzfffEP37t3ZunUrI0eOZN26dcyZM8e4v23btpQrV47169czfvx4Tp48Sfv27TEYDPHmnVAjRoygU6dOrFmzhnz58tGuXTuuXr36SmOIxFJLKJEPUGw7qNKFnbAwTxrtoGLFzrDQwtsiIiIiIiIiictgMHC8/yCCzpx9a2NGBN7Hv7lvgo61dy1E0VHDX6mVdWhoKK1bt6ZFixbY2cWs2dmtWzdmzpzJ2bMvz8Pe3h5ra2tSpUpFpkyZCA4OZtmyZfTv35+6desCkCdPHq5evcqMGTNo1aqV8dz+/ftTsWJFAMaPH0+lSpXYtGkTzZo1o1y5cnh6elKoUCEAcuTIweLFi40x1atXj3HjxrFt2zbq1KlDcHAw27ZtY9KkSQnK+9q1a5iZmZEjRw6yZctGtmzZmDt3rvEezJ07l7Jly9KlSxdjDhMmTKBq1ars378fLy8vk7xfxeeff06dOnUA+P7779m3bx8rVqygd+/erzSOCKhgIfLBMRgM+J+8BUAZN6dEjiau3FntAc2wEBEREREREUkSksi6lwnl4OBAixYt2Lx5M2fOnCEgIMA4syI6OvqVx7t48SKRkZGULFnSZLunpyfz5s0j8JnWV6VLlzb+nD59evLkycO5c+cAaNGiBdu3b2fdunVcuXKFc+fOcfXqVfLkyWM83tvbm7Vr11KnTh22bNmCvb09FSpUSFCcFSpUwMPDg0aNGpEnTx4++ugjqlSpgpubGwCnTp0iICAADw+POOdeuHABLy+vV7ovz3o271SpUlGkSBFj3iKvSgULkQ/M+WsPCXwUhrWVBcUKvFrF/H3IlSWmYHH/cTiPn0SQNo1VIkckIiIiIiIi8mEyMzOj6KjhRIeHJ+j4RydPcfq7ES89znXIINIVKfzS48xTp36l2RUA9+7do2nTpmTIkIEqVapQtmxZihYtapz5AHEXl3769Olzx4s99r9xxBY/LC3/93j12Z9jjzE3N8dgMNC5c2fOnj1L3bp1qVGjBr169WLw4MEmxzdq1IjOnTtz79491q9fT7169eKM+TypU6dm4cKFnDp1il27drFr1y5+/vlnGjRowKhRo4iOjqZu3bp07tw5zrkvajn133sVGRkZ55jn5S3yOvTOEfnA+J+ImV1RolBmrFJZJHI0cdlapyKLgy2gWRYiIiIiIiIiic3MzAwLa+sE/ctQvBhWjo4vHM8qoyMZihdL0HivWqwA2LBhAw8fPuTnn3+mS5cuVKtWjUePHgExD99TpUpFcHCwyYP4gICAODnHypcvH5aWlhw8eNDkmIMHD5IpUybSpUtn3Hb8+HHjz/fv3ycgIIAiRYpw6tQpdu7cyZQpU+jTpw/16tUjV65cXLlyxSSO8uXLkylTJlauXMmhQ4fw8fFJcN47d+5k6tSpFC5cmE6dOrFw4UJ69OjB5s2bAShQoAD//vsvuXPnNv6Liopi1KhR3Lx5M07eEDNbInYNjlhXrlyJc+1n846IiODkyZMUKVIkwbGLPEsFC5EPTOz6FWXcsiZyJM+ndSxEREREREREkh8zCwvydWz/wmPydWiPmcW7+wKlk5MToaGhbNmyhRs3brBr1y569eoFxDxML1GiBI8fP2bWrFlcu3aNDRs2sHr1apMxbG1tuXPnDlevXsXe3p6mTZsyZcoUNmzYQEBAAEuWLGHp0qW0b9/e5CH/sGHDOHDgAGfOnKFPnz5kypSJmjVrkjFjRiwtLdmyZQtXr17l+PHjfPXVV9y9e5eIiAjj+ebm5jRo0IAZM2bg5uZG/vz5E5y3paUlP/74I/Pnzzde488//zS2gGrfvj2nT59myJAhnD9/nqNHj9KnTx8uXbpkbEv1bN4AJUqUYM+ePWzfvp2rV68yZcqUeFs9TZo0iR07dnDhwgUGDhxIaGgoTZs2TXDsIs9SwULkA3Lz3hMCbgVhbm5GKdcsiR3Oc/1vHYuglxwpIiIiIiIiIkmJY9kyFOrfN85MC6uMjhTq3xfHsmXe6fVr1qzJZ599xpgxY/jkk08YOXIkjRs3plSpUhw7dozSpUvTs2dPFi9eTK1atVi7di39+vUzGaNBgwaEhoZSp04d7ty5w6BBg2jVqhUTJkygdu3aLF26lCFDhtC+vWlxpkmTJvTp04fmzZsbWzTZ2NiQJUsWRo8ezfbt26lVqxZffvklWbJkoW3bthw/ftxkloWPjw9hYWGvNLsCoFy5cowYMYJffvmFOnXq0KFDB/LkycMPP/wAQPHixZkzZw7nzp3Dx8eHTp06kTNnTubNm4eVlVW8ebdt25YaNWrQt29fGjZsyL1792jbtm2cazdr1oxRo0bh4+PDnTt3WLRoEZkzZ36l+EViaQ0LkQ+I/8mY2RVu+Ryxs026a0PkyaoZFiIiIiIiIiLJlWPZMjiULsXjU6eJePAAqwwZSFvY9Z3OrIhlZmZGnz596NOnj8n2du3aGX/u3LlznLUcGjRoYPy5aNGi/PXXXyb7e/ToQY8ePV547Ro1avDZZ5/Fu69u3brUrVs3zvYBAwaYvL5z5w42NjbUrl37hdeKj4+PzwsLHWXLlqVs2bLP3R9f3mPGjHnpdUuVKkW3bt0SHqjIC6hgIfIB2ff/61ck5XZQ8ExLqFuPMRgMr9WzUkREREREREQSj5mFBemKuiV2GMnGhQsXOHfuHDNmzKBhw4bY29sndkgiiUIFC5EPxKPgcE5fCgTAy80pkaN5seyZ7bC0MCMk7Cl3H4aSOYNtYockIiIiIiIiIvLOXL58mQEDBuDu7k7Pnj1N9tWrV8+4rsTz7N69G1tbPT+R5E8FC5EPxIFTt4g2QL7s6ZJ8AcDSwpwcme25fPMxATcfJ/l4RUREREREROTD5eXlxdmzZ99ojCpVqnDkyJF4982YMYPIyMgXnm9jY/NG138dOXLkeOO8Rf5LBQuRD0RyaQcVK5dTTMHi8s3HlCqctGeEiIiIiIiIiIi8K9myZUvsEETeG/PEDkBE3r2w8KccPnsHgDJJvB1UrNiFt6/cCkrkSEREREREREREROR9UMFC5ANw+NxdIp5Gk9nB1lgISOpy/3+cl28+TuRIRERERERERERE5H1QwULkA7DvxE0gZnaFmZlZIkeTMLmdYgoW1+4E8TQqOpGjERERERERERERkXdNBQuRFC4qKpoDp24DUKZI8li/AiBzBhtsUlvyNMrAjbvBiR2OiIiIiIiIiIiIvGMqWIikcKcu3ycoJAJ721QUzuuQ2OEkmJmZGbmd7AEIuKl1LERERERERERERFI6FSxEUrjYdlClCjthYZG8/uSN61jc0joWIiIiIiIiIiIiKV3yenopIq/EYDDgf+IWELN+RXITu45FgBbeFhEREREREZE34OLiwurVq1/5WD8/P7y9vd9laPIMX19f+vfv/86OT4qefb9FRkYyf/5847538f77999/2bFjR7zXTwpUsBBJwS7ffMzt+yFYWZrjUTBzYofzyvL8/wyLAM2wEBEREREREUlWoqMNXD5/jxP/XOfy+XtERxsSO6TX0r59e3755ZfEDkNSsF27dlGrVi0ANm7cyKhRo4z73sX77/PPP+f48ePxXj8psEzsAETk3dn3/7MrihfMjHXq5Pfnnuv/17C4FRhCaPhTbJJhDiIiIiIiIiIfmtPHbrJ17UkePwozbkubzpoaDYrg6p41ESN7dWnSpCFNmjSJHYakYJkyZTL+bDCYFvbex/vv2esnBZphIZKC+Z+MWb8iObaDAkhnl5oM9qkBuHpbC2+LiIiIiIiIJHWnj91k5YJDJsUKgMePwli54BCnj9185zHcunWLL774Ag8PDypVqsSmTZtM9v/555/4+Pjg7u5OtWrVmDRpEhEREfGO9WxLnmvXruHi4sKWLVto0qQJRYsWpUqVKibfgDcYDMycOZOKFStSvHhxevfuzfjx4/H19TUZw9/f3+Q6/23L87IYXVxcWLFiBe3atcPd3Z0KFSowc+ZMkzF3795Ns2bNKFasGB9//DETJkwgKiqK+fPn4+HhQWhoqPHY6OhoPv74YxYuXJige/z48WO+/fZbKlasSJEiRShXrhzffvstYWExv3d/f39cXFzYuXMnderUwc3Njdq1a/Pnn38ax4iIiGDkyJGULVsWT09PJkyYQHR0dIKu/zwXLlygc+fOeHl5UbJkSXr06MGNGzeM+y9fvsxnn31GyZIl8fDw4LPPPuPs2bPG/Tt37sTHx4dixYpRtmxZ+vfvz6NHjxJ8fV9fXyZNmsTgwYPx8PCgTJkyTJs2jYsXL9KyZUvc3d2pV68ex44dM54T+7tfvXo1AwYMMG7z9/eP0xLqypUrdOzYEQ8PD8qXL89PP/1EtWrVjO+diIgIJkyYQNWqVXFzc8PLy4tevXrx4MEDALy9vbl+/TpTp041vif/+95bu3Yt9erVw93dHW9vb2bMmGH8vSTkb+BNqWAhkkLdeRDChWuPMDeD0kWSZ8ECnll4W+tYiIiIiIiIiLx3BoOBiPCnCfoXFhrJr2tOvHC8X9eeJCw0MkHj/ffb5gnx9OlTOnTowIMHD1i8eDETJ05k9uzZxv1//fUXX375JU2aNGHjxo18++23bNmyhb59+yb4GqNHj6Zz586sXbuWsmXLMnjwYK5evQrAzJkzmTFjBr1792bVqlWkS5eOBQsWvFIOCY1x7NixNGjQgHXr1tGoUSN++OEHDh48CMDRo0fp0KEDxYsXZ/Xq1YwcOZKVK1cyZcoU6tWrR2RkJL/99ptxrD179nD//n3q1KmToBj79evHsWPHmDJlClu3bmXAgAGsXr2a5cuXmxw3btw4Bg0axOrVq8mZMyd9+vThyZMnAAwfPpzNmzczevRoli1bxo0bN4zxv47r16/z6aefYmVlxYIFC5g3bx6BgYG0atWK4OBgAHr16kXmzJlZtWoVK1euxNzcnG7dugFw//59unXrRqNGjdi8eTNTp07lwIEDjB079pXimDNnDlmzZmX9+vX4+voyefJkPv/8c9q3b8/KlStJnTo1Q4cOjXNerVq1GDhwIBDTpsnDw8Nkf2hoKG3btiU6Opply5YxadIk1qxZY3zvQcx7YuPGjYwYMYKtW7cyZswYdu/ezfTp0wH45ZdfcHJyon379vj5+cWJYf78+QwePJhPP/2U9evX07NnT+bOnRvnHrzob+BNqb+KSAq1/2RMO6hCeRxIZ5c6kaN5fbmd0nLk3F0tvC0iIiIiIiLynhkMBuZN3cO1yw/e2phBj8IY+83WBB2bM08G2nb7CDMzswSPv3fvXv79919+//13cuXKBcCoUaNo0KABADNmzKBx48Y0b94cgFy5cjFs2DDatGnDtWvXyJEjx0uv0a5dO6pUqQLEPLhfuXIlR48eJUeOHCxatIjWrVtTr149AAYPHsw///yT4PhfJcaGDRtSv359AL766iuWLl3KoUOH8PT0ZOHChbi7uxsXpHZ2dub777/nzp07ODg44O3tzfr1643nr1mzBm9vbxwcHBIUY7ly5fD09KRQoUIA5MiRg8WLF5vMVoiNq2zZssaf69evz7lz5yhQoACrV682ztIAGDlyZJyZJ69i6dKl2NraMn78eKysrACYMmWKMdcWLVpw5coVypUrR44cObC0tGTkyJFcvHiR6Ohobt++TUREBNmyZSN79uxkz56dGTNmEBUV9UpxFCxYkC5dugAxa1BMmTKFWrVqGd8zPj4+jBw5Ms551tbW2NvHtEePr03T5s2buX//PqtXryZ9+vQAjB8/3vheAyhatCjVq1endOnSAGTPnp3y5csbfy8ODg5YWFhga2trHCOWwWBg9uzZtGrVipYtWwKQJ08eHj58yJgxY+jatavx2Of9DeTMmfOV7lV8VLAQSaH2nYhtB5W8ekP+V56sMR/UWnhbRERERERE5P1LeKkgaTh37hzp0qUzFisAXF1dsbGxAeDUqVMcO3aMNWvWGPfHzuS4cOFCggoWzs7Oxp9jHzBHRkby4MED7t27h7u7u3G/mZkZpUqV4syZMwnOIaExPhsHgJ2dHZGRkQCcPXuWjz76yGR/tWrVjD83atSIzp07c/v2bdKkScO2bduYPHlygmNs0aIF27dvZ926dVy5coVz585x9epV8uTJY3Jcvnz5TOKDmHt16dIlIiMjKVq0qHF/6tSpcXV1TXAM/3Xu3Dnc3NyMxQoAR0dH8ubNa3xg37NnT0aOHMmyZcsoU6YMFSpU4JNPPsHc3BxXV1fq1KlD586dyZo1Kx999BGVKlUyacmUEHnz5jX+HPu+e/ZBfurUqZ/bguxFTp06Rd68eU0KDS4uLsb3IED9+vXZu3cvP/zwA5cvX+bChQtcvHgRT0/Pl45///597t27R8mSJU22lypVisjISC5evIijoyPw/L+Bt0EFC5EUKDgkguMXAgHwSqbrV8SKbQkVcFNrWIiIiIiIiIi8T2ZmZrTt9hGREQn7hnnAxUCWzTnw0uOadyhF7nyOLz0ulZXFK82uiBVfKylLy5jHoNHR0XTo0IGGDRvGOSahiw8/+0A8vmv+9/ovO/6/D3oTGuOLxrW0tHzhvStfvjyZMmVi06ZNpE+fHnt7eypUqPDc4/97jc6dO3P27Fnq1q1LjRo16NWrF4MHD45z7Mty/6/Y39PrMBgM8eYcFRVFqlSpAGjZsiU1a9Zk586dxgf7fn5+rF27lowZMzJhwgS6du3KX3/9xZ49e+jVqxclSpRI8NoegPFazzI3f/OVGSwsLF66xsfQoUPZvHkzDRo0oFKlSnzxxRfMnTuX27dvv3T85/1eYmeYPPu7edXf66vQGhYiKdDB07eJjjaQy8mebBntEjucN5Iziz1mZvAwOJyHQeGJHY6IiIiIiIjIB8XMzAyr1JYJ+ufskpm06axfOF7a9NY4u2RO0HivU6woXLgwjx8/5t9//zVuu3TpEkFBMV+ELFCgABcvXiR37tzGf7dv32bs2LHGtRVel4ODA05OThw6dMhk+7MLLMc+zI5dUwFiFlJ+1tuI0dnZmePHj5tsmz9/vrEIYmFhQYMGDfjtt9/47bffqF+/PhYWFgka+9SpU+zcuZMpU6bQp08f6tWrR65cubhy5UqCH1o7OzuTOnVqk3v19OnTV5qJ8l8FCxbk2LFjJrMX7t27R0BAAM7Ozty7d4/vvvuOyMhIfHx8GDduHOvXr+fu3bvs37+fI0eOMHLkSPLly0fbtm2ZNWuWsU1VYGDga8f1Kl70ni9UqBABAQE8fPjQuO3ixYvG9/aDBw9YtmwZQ4cOZeDAgfj4+ODq6srFixcT9HtxdHTE0dExzvv34MGDpEqVymTW0rukgoVICrTvRMz6Fcm9HRSAtZUlTo5pALWFEhEREREREUnKzM3NqNGgyAuPqVG/CObm767RlJeXF8WKFePrr7/myJEjHD9+nP79+xu/4d6xY0d+++03/Pz8uHTpEnv37mXAgAE8fvw4wTMsXqRz584sWbKElStXcvnyZfz8/Ni/f79xf+bMmcmZMyfz5s3j/PnzHD9+nMGDB5t8Y/1txNihQweOHDnCpEmTuHTpEjt37mTmzJnGdQcgpi3U0aNH2bNnDz4+PgnOMWPGjFhaWrJlyxauXr3K8ePH+eqrr7h7926CWx3Z2trSqlUrpkyZwm+//caFCxf49ttvEzQT4HmaN29OcHAwffr04cyZMxw7dowvv/ySDBkyULt2bdKnT8+OHTv45ptvOH36NFevXmXp0qWkSpUKNzc37OzsWLp0KePGjSMgIICzZ8+yadMm8uTJQ4YMGV47rldha2sLwIkTJwgLCzPZV6dOHTJkyEDfvn05c+YMR44cMS7EbmZmhr29Pfb29vzxxx/G+AcPHszJkydNfi9p0qTh8uXL3Lt3z2R8MzMz2rdvz+LFi1myZAkBAQFs2LCBqVOn8umnn5q0nnqXVLAQSWEiIqM4dCbmw71MMm8HFSuPsS2UChYiIiIiIiIiSZmre1aatCkZZ6ZF2vTWNGlTElf3d/vlSnNzc2bOnEm+fPlo3749n3/+ObVq1TIuJl2zZk0mTpzIH3/8Qd26denTpw9ly5Zl6tSpb+X6zZs3p3///kyfPp169epx4cIFqlevbtxvZmbGuHHjCA8Pp0GDBvTu3ZsWLVrg5PS/ZzhvI0ZXV1emTZvGX3/9Rd26dRk6dCi+vr7GxaABcufOTfHixXF1dY2zHsaLZMmShdGjR7N9+3Zq1arFl19+SZYsWWjbti3Hjx9P8CyL2Ny/++47GjdujMFgeOX1Ip6VM2dOFi1axOPHj/n000/57LPPyJQpE8uWLSNt2rRYWloye/ZszM3Nadu2LbVr12bfvn3MmjWLXLlykT9/fvz8/Ni3bx8NGjSgRYsWJue8D2XKlKFYsWI0a9aMP//802SflZUVc+bMISIigqZNm9K9e3djoSlVqlRYWloyefJkzp07R926denQoQOhoaH06tWLf//9l5CQEAB8fX3ZsWMH7du3j3P9Dh060LdvXxYsWEDt2rWZPHkyHTt2ZODAge8++f9nZnhbzaWSidipUM8u6JLchYSEcPr0aVxdXY1VuJQiJecG7ya/g6dvM2zOPhzTWTNvcPXXmj75tryt/Bb/eprlv5+jWulc9PjU4y1G+Pr03kzeUnJ+KTk3UH7JWUrODZRfcpaSc4OUnV9Kzg2UX3KWknODlJlfSnxW9DrCwsK4dOkSefPmxdr6xW2dEiI62sCVi4EEPw7HLm1qcuVzfKczK5Ky/v37c/36dRYtWpTYoZgwGAxUr16dTp060aRJk8QOR17i2rVrXL58mfLlyxu33b59m48//pglS5YkaGHtxPIqny9adFskhdl34iYAXkWcErVY8TbFzrC4cksLb4uIiIiIiIgkB+bmZuTJnzGxw5B4REZGsn37dvbt20dwcDC1a9dO7JAkAcLDw+nUqRO9e/emevXqBAUFMWnSJPLkyUOxYsUSO7y3RgULkRQkOtqA/8mY9Su8UsD6FbFyO/1/S6hbj4mONnyw38gQEREREREREXlTqVKlYvjw4QCMGzfOZLbU7NmzmTZt2gvP79+/P59++uk7jTGpxJGU4nF2duaHH35gxowZTJkyBWtra8qWLcu8efOMi7mnBCpYiKQg56484GFQOLbWlhR1TjnfYsiWMQ2pLM0Ji4jizoMQ4yLcIiIiIiIiIiJJ3ejRoxM7hDj+/vvveLc3bdrUZM2N+MSuB/IuJZU4YiWVeGrWrEnNmjXf+XUSkwoWIilIbDsoT9cspLJ8P4sBvQ8WFubkzGzPxRuPCLj5WAULEREREREREZF3IF26dKRLly6xw0gyccRKavGkZCnniaaIsO9ETDuoMkVSTjuoWLmz2gNw+dbjRI5ERERERERERERE3gUVLERSiKu3g7h+NxhLCzNKumZO7HDeOuM6Fje18LaIiIiIiIjIu2IwGBI7BBFJYV7lc0UFC5EUIrYdlHuBTNhap5yFdmLlzvq/hbdFRERERERE5O2KXbQ3JCQkkSMRkZQm9nMlIYuDaw0LkRTC/2RsOyinRI7k3cjz/wWL63eCiXwanaLW6BARERERERFJbBYWFqRPn547d+4AYGtri5mZWSJHJSLJmcFgICQkhDt37pA+fXosLCxeeo4KFiIpwP3HYZwNeABA6RRasHBMZ00aa0uehD3l2p0g8mbTQkciIiIiIiIib5OTU8wzhdiihYjI25A+fXrj58vLqGAhkgLs///ZFQVzpccxnU0iR/NumJmZkTtrWk5duk/ALRUsRERERERERN42MzMzsmbNyv+xd9/xbdbn/v9ftyQveY94ZdiOsxM700lIAmFDoZRA2p6WQstoSxen/ZWOw7eF0kkH5XTQBYXC6aBlhhbKKDMh05lOnOE4HvGM95aXpN8fsg0htmM5tm9Jfj8fDx4t9kfS+xM5Qbmv+3NdiYmJ9PT0mB1HRAJAUFDQiE5W9FPBQiQA9M+vWL0oxeQk42ugYFGlORYiIiIiIiIi48VqtXp1gVFEZKyoCbyIn+vo7OHA8TpgEhQskj1zLEpUsBAREREREREREQk4KliI+Lm9x2rodbpITQhnWmKE2XHGVf/g7ZPVKliIiIiIiIiIiIgEGhUsRPzcjoOe+RWrF6VgGIbJacZXWnIkADWNDjo61UtTREREREREREQkkKhgIeLHep0udh95t2AR6CLswcRHhwJQWtVqchoREREREREREREZSypYiPixQyfqaO/sJSYihDlpsWbHmRBpfW2hStUWSkREREREREREJKCoYCHix3Yc8pyuWLkwGaslsNtB9UvvG7xdqsHbIiIiIiIiIiIiAUUFCxE/5Xa72XmoCoDVi5JNTjNx0lI8cyxKdMJCREREREREREQkoKhgIeKnTpQ3U9fcSWiwlcWzp5gdZ8KkDZywaMXtdpucRkRERERERERERMaKChYifmpH3+mKZfMSCQ6ympxm4kxPisRiQGtHN42tXWbHERERERERERERkTGigoWIn9qZ75lfsWphislJJlZwkJWUhAgASjTHQkREREREREREJGCoYCHih6rq2impasFiMchZkGR2nAmXnuJpC3VScyxEREREREREREQChgoWIn5oZ76nHdSimfFE2oNNTjPx0voKFjphISIiIiIiIiIiEjhUsBDxQzsO9bWDWpRschJzpCVHAlCqgoWIiIiIiIiIiEjAUMFCxM80t3VxpLgegNWTbH5Fv4GWUKfacLrcJqcRERERERERERGRsWB6waKiooK5c+ee8c9TTz0FwJEjR7jxxhtZsmQJF154IY888ojJiUXMlXu4GpcbZk6NJjHObnYcUyTFhxMcZKW7x8mp+naz44iIiIiIiIiIiMgYsJkd4NixY4SEhPDaa69hGMbA1yMjI2lsbOSWW27h0ksv5bvf/S779+/nu9/9LjExMWzcuNHE1CLm6W8HtXrh5GwHBWC1GMxIiqCwvJmSqhZSp0SYHUlERERERERERETOkekFi4KCAjIyMkhMTDzje48//jjBwcHce++92Gw2MjMzKS0t5eGHH1bBQialzu5e9hXUArA6a3K2g+qXlhJFYXkzpdWtrMk2O42IiIiIiIiIiIicK9NbQh07doxZs2YN+r3du3eTk5ODzfZuXWX16tUUFxdTX18/URFFfMb+glq6e5wkxoYNzHGYrPr3r8HbIiIiIiIiIiIigcH0gkVBQQH19fXccMMNrFmzho9//ONs2bIFgOrqapKTT297038So7KycsKziphtx6EqAFYvSjmthdpkNCPZU7AoUcFCREREREREREQkIJjaEqq7u5uSkhLCwsL4xje+gd1u55///Cef+cxn+NOf/kRnZyfBwcGnPSYkJASArq6uUb+u2+2mo6PjnLL7EofDcdr/BpJA3ht4tz+n08WufM/8iiWzY/3iZ3g837+kmCAAKuvaaGpuJTjIOuavMRz9bPq3QN5fIO8NtD9/Fsh7A+3PnwXy3iCw9xfIewPtz58F8t4gMPfndrsn/U2BIiK+wnC73W4zA3R0dGCz2U4rTNx2220YhsGpU6e44IIL+PrXvz7wvcLCQq6++mqee+45FixY4PXrHTx4kO7u7jHJLjKRSmq6eOy1WsKCLXzt+hSslsn9YcrtdvPTZ6twdLm4/cpEUuKCz/4gERERERERkUEEBweTlZVldgwRkUnP9KHbdrv9jK/NmTOHd955h+TkZGpqak77Xv+/JyUljfo1g4KChpyb4Y8cDgclJSWkp6cTFhZmdpwxFch7A+/2l1tyDICcBUksWuh9sc4M4/3+ZWzv4HBJI1b7FObPTx3z5x+Ofjb9WyDvL5D3BtqfPwvkvYH2588CeW8Q2PsL5L2B9ufPAnlvEJj7KywsNDuCiIj0MbVgcfToUT7+8Y/z8MMPs2LFioGvHzp0iFmzZjF//nz+/ve/43Q6sVo97V62b99ORkYG8fHxo35dwzAGLZT4u7CwsIDcFwT23uDs+3O73ew+WgfAuiXT/O7XYrzev5lTYzhc0khVQ5dpvyaT/WfT3wXy/gJ5b6D9+bNA3htof/4skPcGgb2/QN4baH/+LJD3BoG1P7WDEhHxHaYO3Z4zZw6zZ8/mu9/9Lrt37+bEiRPcd9997N+/n8997nNs3LiRtrY2vvWtb1FYWMizzz7L448/zu23325mbJEJV1rdyqmGDoJtFpbOSTQ7js9IS/EM3i6t1uBtERERERERERERf2fqCQuLxcLvf/977r//fr7yla/Q0tLCggUL+NOf/sTcuXMB+OMf/8gPf/hDrrvuOqZMmcI3vvENrrvuOjNji0y4HYeqAFgyJ5HQENM7ufmMtOS+gkWVChYiIiIiIiIiIiL+zvQrn3FxcfzoRz8a8vvZ2dn84x//mMBEIr5nZ1/BYvWiZJOT+Ja0lEgA6ps7aevoJsKuwdsiIiIiIiIiIiL+ytSWUCJydrWNDgrLmzEMyFmggsV72UODSIz1DHkrrW41OY2IiIiIiIiIiIicCxUsRHzcznzP6Yr56XHERIaYnMb3zOhrC1WitlAiIiIiIiIiIiJ+TQULER+381A1AKsWppicxDelp2iOhYiIiIiIiIiISCBQwULEh7V1dHPwRB2g+RVDSesvWFSrYCEiIiIiIiIiIuLPVLAQ8WG7j5zC6XIzIzmS1CkRZsfxSWnJnsHbpVUtuN1uk9OIiIiIiIiIiIjIaKlgIeLDduT3t4PS6YqhTEuMxGoxaO/spa6p0+w4IiIiIiIiIiIiMkoqWIj4qO4eJ3uPngJg9SLNrxhKkM3C1ETP6RO1hRIREREREREREfFfKliI+Ki8wjocXU7io0OZNS3G7Dg+LS1Zg7dFRERERERERET8nQoWIj5qx6EqAFYuTMZiMUxO49vSUjxzLEp0wkJERERERERERMRvqWAh4oNcLje7+uZXqB3U2aX3nbA4WdVqchIREREREREREREZLRUsRHxQQVkjja1d2ENtZGUmmB3H56WleAoWZTWtOJ0uk9OIiIiIiIiIiIjIaKhgIeKDdhz0tINaMS+JIJt+m55NYqyd0GArPb0uKuvazY4jIiIiIiIiIiIio6AroSI+aMchtYPyhsVivDt4W3MsRERERERERERE/JIKFiI+puxUKxW1bdisBsvnJ5odx2/MSO4bvF2lgoWIiIiIiIiIiIg/UsFCxMfs7Bu2nT1rCvbQIJPT+I/0vjkWpSpYiIiIiIiIiIiI+CUVLER8zI5DnvkVqxclm5zEv/QP3i6tbjU5iYiIiIiIiIiIiIyGChYiPqShpZOCk40ArFyogoU3+mdYVNe309nVa3IaERERERERERER8ZYKFiI+ZFd+NW43zJkRQ3x0mNlx/EpMZAgxESG43XDylE5ZiIiIiIiIiIiI+BsVLER8SP/8itWLUkxO4p/SUjyDt09Wa46FiIiIiIiIiIiIv1HBQsRHdHT2sL+gFoBVagc1Kv1toUqqdMJCRERERERERETE36hgIeIj9h6rodfpIjUhnOlJkWbH8UsDg7erdMJCRERERERERETE36hgIeIjdh7ytINatSgFwzBMTuOf0vsLFmoJJSIiIiIiIiIi4ndUsBDxAb1OF7mH++dXqB3UaPWfTGls7aK5rcvkNCIiIiIiIiIiIuINFSxEfMDhkkbaO3uJiQhhblqc2XH8VliIjeR4O6BTFiIiIiIiIiIiIv5GBQsRH7D7iGfYds6CJKwWtYM6F/2Dt0s1eFtERERERERERMSvqGAhYjK3283uo56CxeqsFJPT+L80zbEQERERERERERHxSypYiJisqrGH+uZOQoOtLJ49xew4fi+974RFSZUKFiIiIiIiIiIiIv5EBQsRkx0tdwCwdG4iIUFWk9P4v7QUz+Dtk9UtuN1uk9OIiIiIiIiIiIjISKlgIWISp8tNfnED+4s6AFi5INnkRIEhdUoENquBo8tJTaPD7DgiIiIiIiIiIiIyQjazA4hMRtvyKnlo00HqmzsHvvbnl45gD7WxJjvVxGT+z2a1MC0xkpKqFkqrWkiKs5sdSUREREREREREREZAJyxEJti2vEruezz3tGIFQENLJ/c9nsu2vEqTkgWOdA3eFhERERERERER8TsqWIhMIKfLzUObDg675uHnD+F0afbCuUhL0eBtERERERERERERf6OChcgEOlxUf8bJivera3JwuKh+ghIFprRkz+DtUhUsRERERERERERE/IYKFiITqKFl+GKFt+tkcP0nLMpr2ujpdZmcRkREREREREREREZCBQuRCRQXFTqm62RwU2LCsIfacLrcVNa2mR1HRERERERERERERkAFC5EJtGBmPPHRwxcjEmLCWDAzfoISBSbDMEhL1hwLERERERERERERf6KChcgEsloMPrsha9g1n7l2EVaLMUGJAld/W6jSahUsRERERERERERE/IEKFiITbE12Kt/85Iozvp4QE8Zdn8phTXaqCakCT/rA4O1Wk5OIiIiIiIiIiIjISNjMDiAyGc1MjQY8Jy6uXRXDovkzWTZ/qk5WjKEZfScsSnTCQkRERERERERExC/ohIWICfrnKqQlR5CdEc7CjDgVK8ZYel/Boqahg47OHpPTiIiIiIiIiIiIyNmoYCFigv6CxYy+tkUy9iLtwcRFeQacnzyltlAiIiIiIiIiIiK+TgULERMMFCySIkxOEtjSBuZYqC2UiIiIiIiIiIiIr1PBQsQEJZX9LaF0wmI8pfW1hSqt1gkLERERERERERERX6eChcgEc3T1Ut3QDuiExXjrn2OhExYiIiIiIiIiIiK+TwULkQl2sroFtxtiI0OICg82O05AS0v2FCxKqlpwu90mpxEREREREREREZHhqGAhMsH651f03/0v42d6ciQWA1rau2lq6zI7joiIiIiIiIiIiAxDBQuRCdY/vyI9NdrkJIEvJMhKSkI4oLZQIiIiIiIiIiIivk4FC5EJVqwTFhNqxkBbKA3eFhERERERERER8WUqWIhMILfbPXCnvwoWE6P/1/lktU5YiIiIiIiIiIiI+DIVLEQmUH1zJ22OHiwWg+lJEWbHmRTSUt4dvC0iIiIiIiIiIiK+SwULkQnUf9F8WmIEQTaryWkmh7TkSABOnmrF5XKbnEZERERERERERESGooKFyAQqrmwG1A5qIqUkRBBss9DV7eRUQ4fZcURERERERERERGQIKliITKASza+YcFaLwfS+UxZqCyUiIiIiIiIiIuK7VLAQmUAauG2OtGTPr3epBm+LiIiIiIiIiIj4LBUsRCZIT6+T8po2ANJTok1OM7kMFCx0wkJERERERERERMRnqWAhMkHKa9pwutyEhwWREBNqdpxJpf9Ei05YiIiIiIiIiIiI+C4VLEQmSHHlu+2gDMMwOc3kkpbimWFRUdtOT6/T5DQiIiIiIiIiIiIyGBUsRCaI5leYJy4qlIiwIFwu90BbLhEREREREREREfEtKliITJASFSxMYxgGaX2/7iWaYyEiIiIiIiIiIuKTVLAQmSAlVc0ApKeqYGGGtGRPWygN3hYREREREREREfFNKliITIDmti4aWroASEtWwcIM7w7ebjU5iYiIiIiIiIiIiAxGBQuRCdDfhiglPpywEJvJaSYntYQSERERERERERHxbSpYiEyA/jZEaSmRJieZvGb0nWypa3LQ5ugxOY2IiIiIiIiIiIi8nwoWIhPg3YHb0SYnmbwiwoJIiAkD4GS1TlmIiIiIiIiIiIj4GhUsRCZAcX/BQgO3TTUwx0JtoURERERERERERHyOChYi48zpcnOy7wJ5RooKFmZKS/a05NIcCxEREREREREREd/jUwWL4uJili5dyrPPPjvwtSNHjnDjjTeyZMkSLrzwQh555BETE4p4r6quje5eF8FBVpLiw82OM6n1D94urW41OYmIiIiIiIiIiIi8n88ULHp6evja175GR0fHwNcaGxu55ZZbSE9P55lnnuGOO+7gl7/8Jc8884yJSUW8U1rluTielhyJ1WKYnGbiuF1OusqOEFSZT1fZEdwup9mRTmsJ5Xa7TU4jIiIiIiIiIiIi72UzO0C/X//614SHn373+ZNPPklwcDD33nsvNpuNzMxMSktLefjhh9m4caNJSUW8U1zVDLx7sXwyaD+6g7pXH8XZWk8E0Jj3PC2R8SRcfivh81ablmtaYgQWi0Gbo4eGlk7io8NMyyIiIiIiIiIiIiKn84kTFrm5ufzjH//gJz/5yWlf3717Nzk5Odhs79ZVVq9eTXFxMfX19RMdU2RUSion18Dt9qM7OPXMz3C2nv571Nlaz6lnfkb70R0mJYMgm5WpUzyF0f6TLyIiIiIiIiIiIuIbTC9YtLS08I1vfINvf/vbpKSknPa96upqkpOTT/taYmIiAJWVlROWUeRclAwM3I42Ocn4c7uc1L366LBr6v7zqKntodKSPYUjDd4WERERERERERHxLaa3hLr33ntZsmQJ11xzzRnf6+zsJDg4+LSvhYSEANDV1TXq13S73afNyvB3DofjtP8NJP6+N0dXL6caPD9riTG2M37u/H1/79dVduSMkxXv52ypp+n4fkKmz5+gVKdLjfe0gTpR3nBOfw4E2nv3ftqf/wrkvYH2588CeW+g/fmzQN4bBPb+AnlvoP35s0DeGwTm/txuN4YxeWZOioj4MlMLFps2bWL37t3861//GvT7oaGhdHd3n/a1/kKF3W4f9ev29PRw5MiRUT/eV5WUlJgdYdz4697Kaj0/r5FhFspLTwy5zl/3935BlflEjGBdWUE+PW3jHmdQRo/nQ/Xx0rox+XMgUN67oWh//iuQ9wbanz8L5L2B9ufPAnlvENj7C+S9gfbnzwJ5bxB4+3v/DbMiImIOUwsWzzzzDPX19Vx44YWnff073/kOjzzyCKmpqdTU1Jz2vf5/T0pKGvXrBgUFMWvWrFE/3tc4HA5KSkpIT08nLCywhgj7+97K28qBWjKnxTJ//pknCvx9f+/XFeEZsH020+csNO2ERWxSB//YspW6Vidz587DYhndXTSB9t69n/bnvwJ5b6D9+bNA3htof/4skPcGgb2/QN4baH/+LJD3BoG5v8LCQrMjiIhIH1MLFvfffz+dnZ2nfe3yyy/nv//7v7nqqqt48cUX+fvf/47T6cRqtQKwfft2MjIyiI+PH/XrGoZxTic0fFVYWFhA7gv8d2+VdZ67+TOnxQ6b31/3935hs5fQEhk/bFsoa1Q8MbOXYFisE5jsXemhYYQEW+nqdtLU4WJaYuQ5PV+gvHdD0f78VyDvDbQ/fxbIewPtz58F8t4gsPcXyHsD7c+fBfLeILD2p3ZQIiK+Y9RDt99++23uu+8+/r//7/+jrKyMV199lYqKCq+eIykpibS0tNP+AYiPj2fq1Kls3LiRtrY2vvWtb1FYWMizzz7L448/zu233z7a2CITqn+wc3pKlMlJJoZhsRJ3ySeHXZNw2a2mFSsALBaDGUmeIkVpdatpOUREREREREREROR0XhcsHA4Ht956K7fffjvPPPMML7/8Mi0tLTzxxBNcf/31HD9+fMzCxcfH88c//pHi4mKuu+46HnzwQb7xjW9w3XXXjdlriIwXt9tNaV/BIm2SFCwADEvfHyvvu0PFGh5D0savEz5vtQmpTtdfQOp/f0RERERERERERMR8XreEeuCBB8jPz+exxx5jxYoVLFq0CICf/vSn3Hbbbfzyl7/kwQcfHHWgY8eOnfbv2dnZ/OMf/xj184mYpbbJQXtnL1aLcc5th/xJ64E3AYhevQHL1PnUvvootpZqIpdd5hPFCoAZyZ6CRYkKFiIiIiIiIiIiIj7D6xMWL730El/96ldZvXr1aT3+pkyZwuc//3n27NkzpgFF/FX/xfDpSZEE2Ubdfc2v9LY24CjaD0Dk4osJmT6frhnLAego2G1istOlp3gKSCerVbAQERERERERERHxFV5fRW1paWHq1KmDfi86OpqOjo5zDiUSCEoqJ9f8CoC2Q5vB7SJk2lyC41MB6EmcBYZB96lieptrTU7o0d+iq6quna4ep8lpREREREREREREBEZRsJg9ezb/+te/Bv3eG2+8wezZs885lEggKJlk8yvcbjetB94AIDL74ne/HhxOUOocANoLck3J9n4xESFEhQfjckOZBm+LiIiIiIiIiIj4BK8LFp///Od5/vnnuf3223nqqacwDIPc3Fy+//3v88QTT/DpT396PHKK+J3+gsVkOWHRVXmcnvoKDFswEfPPO+17oZmetlDtBbvMiHYGwzDeHbyttlAiIiIiIiIiIiI+weuCxaWXXsrPfvYzjh07xr333ovb7ebHP/4xL7/8Mvfeey9XXnnleOQU8SvdPU4qatsAyEidHAWL1jzPsO3weauxhIaf9r2QzGUAdJbm43S0TXi2wfSffNHgbRERERH/43S5yS9u4GBJB/nFDThdbrMjiYiIiMgYsI3mQddccw3XXHMNRUVFNDU1ERUVxcyZM7FYJsdgYZGzKTvVisvlJtIeRFxUqNlxxp2rp4v2/HcAiMy+6Izv22KSCE6cQXfNSToK9xCZtX6iI54hLdkzeLtUBQsRERERv7Itr5KHNh2kvrkTgGe2NRAfnc9nN2SxJjvV5HQiIiIici7OqcIwc+ZMli1bxqxZs1SsEHmPd9tBRWMYhslpxl9HQS6urg5sUQmEpi8adI199sq+tb7RFipNLaFERERE/M62vEruezx3oFjRr765k/sez2VbXqVJyURERERkLHh9wqKyspLvfe977N27l9bWM4fVGobB4cOHxySciL96d+B2pMlJJkZ/O6iI7AsxjMGLl+FzV9K09Wk6TuzH1duNxRY8kRHPMCPJ8940tHTR0t5NVLi5eURERERkeE6Xm4c2HRx2zcPPH2LVohSslsC/aUhEREQkEHldsPjWt77F/v372bhxIzExMeMQScT/vfeERaDrbanHUXQAGLwdVL/g5JlYI+NxttbTWXwQ++zlExVxUPbQIBLj7NQ0dFBa3UJWZoKpeURERERkeIeL6s84WfF+dU0ODhfVkzVLn+1ERERE/JHXBYv9+/dz9913c/31149HHpGA0F+wmAwDt1sPvg24CZ0+n6DY5CHXGYZB+JwcWva8THvBLtMLFgDpyVGegkWVChYiIiIivq6hZfhihbfrRERERMT3eD14YsqUKURHB/5d4yKj1djaSVNrF4bxbtuhQOV2u2nLewOAyMUXn3W9fW7fHIvjubhdznHNNhL9LbtKq89sbyciIiIiviUuKnRM14mIiIiI7/G6YHH77bfzm9/8hoqKivHII+L3SvtOV6TEhxMa4vUhJr/SVXGMnoYqjKAQwuedd9b1YTMWYgmx42xvpqvy+AQkHF5act/g7SoN3hYRERHxZT29TnYdrj7ruoSYMBbMjJ+ARCIiIiIyHry+mnrhhRfyxz/+kUsvvZS4uDhCQ0+/e8UwDF577bUxCyjib0qqPHfrp6VMgnZQBzzDtsPnn4clJOys6w2rDfus5bTlb6G9IJfQafPGO+Kw0vveo9LqFtxuN4ah4YwiIiIivqakqoWf/3XPQNvV4Xzm2kUauC0iIiLix7wuWNx1112UlZWxdu1apkyZMh6ZRPxaSVUzABkBXrBw9XTRdngrMPyw7fezz11JW/4WOo7tJO6iG00tEqROicBmNejo7KW2yUFirN20LCIiIiJyOpfLzT+3nODxF4/Q63QRHRHMHR9ZgtPl5qFNB88YwH1eVgprslNNSisiIiIiY8HrgsWuXbu45557+OhHPzoeeUT8Xv+dX+kBPnC7/dhO3N0ObNGJhM5YMOLH2WcuBauNnoYqeuorCE6YNo4phxdkszB1SgSl1a2UVrWoYCEiIiLiI2obHfzi73vJK6wDIGdBEnd8dAmxkZ4T/qsWpbD3SAX5R4uxhsby5BsnOFhYR2dXb8C3ZRUREREJZF7PsIiKiiI1VXetiAzG6XRxsm+Ac3pKYA+nbzvQN2w7+yIMY+R/lFhCwghLzwKgo2DXuGTzRn/rrpG0GBARERGR8ffW3nLuuP8N8grrCAm28sUPL+buW1cNFCsArBaDhRlxZKXbuW59Binx4bQ5eng996SJyUVERETkXHldsLjhhht46KGHaGtrG488In6tsq6dnl4XocFWkuIC9279nuYaHCWHAIjIXu/148PnrASg/Zj5BYv+ORb9hSYRERERMUdbRzc/+/Nufv7XPbR39jJ3Riy/+uqFXHle+rBtRC0Wg2svmAnA85uLcLrcExVZRERERMaY12dlKysrOXz4MOvWrWPmzJlERESc9n3DMHj88cfHLKCIP+m/Sz8tOQpLAA/7azu4GXATmraIoJgkrx9vn50DL/2Brsrj9LY2YIuMG/uQI5SWrBMWIiIiImY7UFDLL/6+l7rmTiwWg49dOoePXjoHq3Vk99hdkjODv7x8lKr6dnblV3NeVso4JxYRERGR8eD1CYvi4mLmz59PVlYW4eHhuN3u0/5xuVzjkVPEL0yG+RVut5vWvDcB74Ztv5ctMpaQqXMA6Di+e8yyjUZ/S6jymlZ6nfrzS0RERGQidfc4+ePzh/j2H7ZR19xJakI4P/3SOj5+xbwRFysAQkNsfGBNOgCb3i4cp7QiIiIiMt68PmHx5z//eTxyiASEksq+gkVK4BYsOsuO0NtYjREcSvi81aN+nvA5OXRVFNB+bBdRyy4fw4TeSYwNIyzEiqPLSWVtGzOSA/e9ExEREfElxZXN/Pyveyjta835gfPSufWahaMemn312gyee6uQw8UNFJxsZM6M2LGMKyIiIiITwOsTFiIytJKqZiCwCxatBzynKyLmr8ESHDrkOpfLxZG6Qg63nuBIXeEZp6/sfXMsHKUHcXV1jF/gszAMY6BIUVqlORYiIiIi483pcvPsm8f56i82U1rdSkxECPfctoovfHjxqIsVAPHRYVywdBoAm94+MVZxRURERGQCef1p8OKLLx524BnA66+/PupAIv6q3dFDTaMDCNyChavbQfuRbQBEDNMOamf5Ph7b+yT1jiYA/nXqTeLDYrh52UdZNW0pAMEJ0wiKT6WnvpKOE/uIWLB23PMPJT0limOljZRUt3A+U03LISIiIhLoaho6eOCJveQX1QOwamEyd3x0CdERIWPy/BvWZ/LG7jK25lVS09BBYpx9TJ5XRERERCaG1wWLlStXnlGwaG9v5+DBg3R1dfGpT31qzMKJ+JPSak87qIToUCLswSanGR/tR3fi7unEFptM6PT5g67ZWb6Pn2996Iyv1zua+PnWh7hz7WcHihb2OStp3r6J9oJdphYs0gZOWGjwtoiIiMh4cLvdvLmnnD88l0dHZy+hwVY+syGLy1bOOOsNcd7ISI1m8ewEDhyv41/vFHHbhxaN2XOLiIiIyPjzumDx4x//eNCv9/T08KUvfQmHw3HOoUT80bsDt6NNTjJ+WvPeADzDtgf7i6XL5eKxvU8O+xyP7X2KnNTFWCwWwvsKFo7CvbidPRjWoHHJfTZpKZHAu0UnERERERk7rR3d/ObpA2w9UAnAvLRYvnrDclISwsfl9Tasn8WB43W8sqOUj18+F3uoOZ8xRURERMR7YzbDIigoiJtuuomnn356rJ5SxK8E+sDtnqZTdJbmAwaRWesHXXOkrnCgDdRQ6h2NHKkrBCBk6mys4TG4ujpwlB4e48Qj13/Corq+A0dXr2k5RERERALNvmM1fOlnb7L1QCVWi8GNV87jx19cN27FCoBlcxOZnhSBo6uXV3eWjtvriIiIiMjYG9Oh242NjbS3t4/lU4r4jYETFgFasGjNewuAsIwsbNFTBl3T6Gge0XP1rzMMC/bZKwDoKNh17iFHKToihNhIT9/kslMavC0iIiJyrrp6nDy06SD3PLSdhpZOpk6J4Gf/fT7/ddlcrNYx/WvoGSwWg2svyATgn1uKcDpd4/p6IiIiIjJ2vG4JtWnTpjO+5nQ6qaqq4i9/+QsrVqwYi1wifsXtdgd0wcLtdtHWV7AYbth2bNjI2mG9d1343JW07n+N9oJdxF/x6THtYeyNtOQoGltrKalqYc6MWFMyiIiIiASCE+VN/PxvewduBLl6bQY3f3ABocFe//Vz1C5cPp0/v3SE2kYH2w5Wcf6SqRP22iIiIiIyel5/Yvyf//mfIb+3dOlS7r777nMKJOKPahodOLp6sVkNpiZGmB1nzHWePExvcw1GiJ3wuauGXDc/YRbxYTHDtoWKD4tlfsKsgX8PTc/CCArF2dpAd9UJQlJnDfnY8ZSWEsX+47UavC0iIiIySk6Xm2ffPM7fXjlKr9NNbGQIX/7YUpbPS5rwLCFBVq5ak8ETrx5j09uFrFucatqNMSIiIiIycl4XLF5//fUzvmYYBhEREURFBd6d5SIjUVLpaXE0PSkS2zgfcTdD64E3AYiYvwZLUMiQ6ywWCzcv+yg/3/rQkGtuXvYRLJZ3f40stmDsmUtpP7qd9oJc0woW6Rq8LSIiIjJq1fXt/O8Tezlc3ADAeVkpfPHDi4mOGPqz43i7ak0GT79xnIKTTRwpaWBBRrxpWURERERkZLwuWEydqqO0Iu8XyO2gXF0O2o9uByBy8dDtoPplJc7DYlhwuU/vFRwTGsVtyz/GqmlLz3iMfe7KvoLFLuIu/PjYBPfSjL7B26VVmmEhIiIiMlJut5s3dpfxh+cO4ujqJSzExmc3ZHFJznTTTzTERIZw0fLpvLqzlE1vn1DBQkRERMQPjKhgcdddd434CQ3D4Ec/+tGoA4n4o+IALli0HdmGu6eLoLhUQqbOPev6PZUHcbldpEYkcVPW9Tyy++/U9TRy1ZyLBy1WANgzl4Fhoaf2JD2N1QTFJo/1Ns5qRnIkhgFNbV00tXYRE2ne3YAiIiIi/qC5rYvfPnOAbXlVAMxPj+OrNywjOT7c5GTvuvaCmby6s5Qdh6qoqmsnJcF3somIiIjImUZUsNi5c+eIn9Dsu2hEzFA6ULAY2dBpf9KW19cOKvuiEf3+3lm+D4DVM5YyP2EWS2Pm85/abeypPMiG+VcM+hhrWARhaQtxlBykvWAXMas+NHYbGKHQYBvJ8eFU1bVTWt1CTOSUCc8gIiIi4i/2HD3FL/++j8bWLmxWgxuumMf1F83GavGtvw/OSI5i+bxE9hyt4Z+bT3D79dlmRxIRERGRYYyoYPHGG2+Mdw4Rv9XV46Sytg2A9NTAOmHR01BFZ9kRMCxEZq0/6/rO3i72V+cDsHraMgBmhafxn9ptFNQV0dTZQkzo4L9G9jkrcZQcpOOYOQULgLTkSE/BoqqFxbNVsBARERF5v87uXh574TAvbi0GYHpSBHfesJzMaTHmBhvGhvWZ7Dlaw39yT/KJK+cRYQ82O5KIiIiIDGHU04FbWlrYvHkzL774Itu3b6etrW0sc4n4jbLqVlxuiAoPJjbA2gi15r0FQFhGNraos/f83V+VT7ezh6TwBNJipgEQZQsnI3o6btzsqcgb8rHhc3IA6Cw/hrO9+dzDj0JaX0uv/pkkIiIiIvKuwrIm/r//fXugWHHN+TP53//vQp8uVgAsnj2F9JQourqdvLS9xOw4IiIiIjIMr4duAzz00EP89re/pbOzc+BrQUFBfO5zn+OLX/zimIUT8QclVZ6L6+kpUQHVEs3tdtF68C0AIrPPPmwbYEfZXgBWTV962q/F0uRFFDeXkVuZxyWZ6wZ9rC16CsHJM+muLqKjcA+Riy8+p/yj0T+D5GS1Bm+LiIiI9HM6XTz95nGeeOUYTpebuKhQvvyxpSybm2h2tBExDIMN6zP5xd/38cI7xWxYP4sg26jv3RMRERGRceT1p7RnnnmGBx54gA9+8IP83//9H//+9795/PHHueaaa3jwwQd57rnnxiOniM8K1IHbnSWHcLbUYQmxY5+78qzru5097K06BHDGcO1lyQsBOFh9hM6ezjMe26//lEX7sV2jjX1O0pI972FpdQsul9uUDCIiIiK+pLq+nbt+u5W/vHQUp8vN2sWpPPj1i/ymWNHvgqXTiIsKoaGlky37K8yOIyIiIiJD8PqExWOPPcbHP/5xvvOd7wx8bebMmaxatYrQ0FD+7//+j+uuu25MQ4r4stIALVi09g3bDl+4Dovt7H1+86oP09nbRbw9lllx6ad9b2pkMkkRUzjVVsv+6sOsnr5s0Oewz1lJ4+Z/4Cg+gKu7E0tw6DnvwxupCeEE2Sx0djupaewgOT58Ql9fRERExFe43W5e23WSh58/iKPLiT3Uxu3XZXPR8ml+eao4yGbh6rUz+fNLR3j+7RN+uw8RERGRQOf1CYvS0lIuvfTSQb93ySWXUFRUdM6hRPyF2+2muLKvYBFAA7ddne20H90BQGT2yFoz7SjfB8CqqUvO+MufYRjkTF0MwO5h5lgEJ6Zhi0nE3duNo/jAaKKfE6vVwvTESODdQpSIiIjIZNPc1sWPHtvFr57cj6PLycKZ8fz6zou4eMV0v77I/4E16YQEWymqbCavsM7sOCIiIiIyCK8LFklJSZSXlw/6vbKyMiIiIs45lIi/aGrtoqW9G4sB05MizY4zZtqObMPd201QwjRCUmeddX2vs3egELFq+tJB1+RMzQZgT9VBel3OQdcYhoF9jqf9VHuBOW2hZqR43seSahUsREREZPLZfeQUX7r/TXYcqsZmNbjlgwv44efXkhhnNzvaOYu0B3PJiukAbHr7hMlpRERERGQwXhcsLr74Yn71q1+xf//+076+b98+fv3rX3PxxRM/KFfELP3zK1ISIggNHtUMe5/U3w4qMvuiEd1Fd6jmGB09DqJDo5gbnznomrnxmUSGRNDe3cHR2sIhnyu8r2DRcXwP7iEKG+MpvX+ORZUGb4uIiMjk0dnVy2+fPsB3/7iDptYuZiRH8vMvr+f6i2ZjtfjvqYr3u/aCTAzDU5gpO6XPeyIiIiK+xusrrHfccQfbtm3j4x//OKmpqUyZMoXa2loqKyvJzMzkzjvvHI+cIj6ppDLw5ld011fSVX4MDAsRi9aP6DHvbQdlsQxeB7VYLCxPzeKt4u3kVhxgUdLcQdeFTp+HJSwSl6OVzrKjhKUtHN1GRikt5d3B2yIiIiKTQcHJRh742x4qatsBz0X9T141n+Agq8nJxl7qlAhWLkhmZ341z28+wZc+ssTsSCIiIiLyHiM6YbFly5aB/x8REcHTTz/N3XffTXZ2Nna7nezsbO6++26efvppYmJixiuriM/pv6gdSPMr2vpOV4TNXIItMvas650uJ7kVnnkTQ7WD6reyb45FbsUB3G73oGsMixX77OWAOW2h0vpOWFTUtNHT65rw1xcRERGZKE6niydePcbXf72Fitp24qND+cHta/j0tYsCsljR77oLPS1P39xdRnNbl8lpREREROS9RnTC4jOf+QwpKSls3LiR66+/ntTUVG644QZuuOGG8c4n4tMC7YSF2+Wk9eBbAEQuHll7tyO1x2ntaiMyOJwFU2YPuzY7aT4h1mDqOhoobSonPXb6oOvC56ykLe8tOgp24b705gkd7pgQE0p4qI32zl7Ka1rJSI2esNcWERERmSiVdW088Le9HCttBOCCJVP5/MZsIuzBJicbfwsy4pg1PYbCsib+va2Ej18++MlfEREREZl4Izph8eCDD7Jw4UL+8Ic/cOmll3Lbbbfx8ssv09PTM975RHxWr9PFyb6+t4FSsHAU5+FsbcASGkH47BUjekx/O6gVUxdjtQx/J16wLZjs5PkA7Oo7lTGYsIzFGLZgeptq6K4pHWH6sWEYxnvaQqmvsYiIiPgvp8tNfnEDB0s6yC9uwOly43a7eWVHCV/++VscK20kPNTGnZ9YztdvWjEpihXg+bx33XrP3LV/by2mu2fi56aJiIiIyOBGdMLi0ksv5dJLL6WpqYkXXniB559/nq985SvExsZy7bXX8uEPf5hZs2aNd1YRn1JR20av00VYiI3EWLvZccZE/7DtiIXrMGxBZ13vcrvILfcUHlafpR1Uv5ypi8mtOEBuxQE+uuiDg66xBIcSlrGYjuO5dBTsIiQpfWQbGCNpyVEcLm6gtEpzLERERMQ/bcur5KFNB6lv7gTgmW0NxEUdIj46jONlTQBkz0rgyx9bGjCfZb2xJjuVhJjD1DU5eGtvOZevSjM7koiIiIgwwhMW/WJiYrjxxht56qmnePHFF9m4cSMvv/wy11xzDR/72Md46qmn6OjoGK+sIj6l/2J2WnIkFsvEtSwaL87OdjqOeWZGjLQdVEFdMY2dzdiDwshKnDeixyxPzcIwDEqbyqlprx9yXfjclQC0F+SO6HnHUv8JixIVLERERMQPbcur5L7HcweKFf0aWro4XtaExWJw6zUL+f7tayZlsQLAZrVwzbqZAGx6+8SQ89VEREREZGJ5VbB4r8zMTL72ta/x5ptv8uijjzJnzhx+8YtfcP75549lPhGf1X8xOz1AZhy057+D29lD0JQZBCfPHNFjdpTvBTxFCJt1RAe2iAyJYH6C50TW7mHaQtlnLQfDQnd1Eb3NtSN67rHS3+LrZLUKFiIiIuJfnC43D206OOyaqPBgPnRBZkDcdHMurlidRliIlbJTrew9VmN2HBERERHhHAoW/ZxOJx0dHXR2dmqmhUwqxQE2cLu/HVTk4otGNOTa7Xazq3w/AKumjawdVL+cqYsByB2mYGENjyZ0mmcA4kSfskhLjgSgptFBR6f+XBMRERH/cbio/oyTFe/X1NrF4aKhT7pOFuFhQVzW1wpq09snTE4jIiIiInAOBYvdu3dzzz33sHbtWr70pS9RUVHBXXfdxTvvvDOW+UR81sAJiwAoWHTXldNVeRwMCxELLxjRY040lFLX0UCILYQlyQu8er3+gsWR2kJau9qGXGfvawvVUbDLq+c/VxH2YOKjQwEordLgbREREfEfDS3DFyu8XRfoPnR+JhYD9hfUUlzZbHYcERERkUnPq4JFYWEh//u//8vFF1/MTTfdxJtvvslHP/pRXnrpJf76179y3XXXERYWNl5ZRXxGW0c3dU0O4N15B/6s/3SFfdYybBExI3rMzvJ9ACxLWUSwLdir10uMSCAteiout4u9lYeGXBc+x1OwcJTm43QMXdgYD/3va6naQomIiIgfiYsKHdN1gS4pzs552akAPL9ZpyxEREREzDaigsWjjz7KddddxzXXXMMjjzzC/Pnz+c1vfsNbb73FnXfeSXp6+jjHFPEtpdWeu+6nxIYRERZkcppz43Y5aTv4NgCR2SMbtu12u9nRV7Dwth1Uv5xpfW2hKoduCxUUm0zQlBngdtFxYu+oXme00pL7ChYavC0iIiJ+ZMHM+IGTokNJiAljwcz4CUrk+65bnwnA23vLdfJERERExGQjKlj89Kc/paurizvvvJO3336b3/zmN1x88cVYrdbxzifik0r6josHQjsoR9F+nG2NWOxR2GcvG9FjSpsqONVWS5A1iGUpC0f1uitSPQWLA1WH6e7tHnJd+JwcADqOTWxbqPQUzxyLEp2wEBERET9itRjces3wn88+c+0irJN84PZ7zU2LY356HL1ONy9uLTY7joiIiMikNqKCxd/+9jf+/e9/8+lPf5r4eN2JI1IcQPMr+ttBRSw8H8M6stMi/e2gliQvIDRodO0EMmKnE2+PpcvZTd6po0Ou628L1XFiH65hChtj7d0TFq243e4Je10RERGRc9Xu6AHg/TWJhJgw7vpUDmv6WiDJuzb0nbJ4aVsxnV29JqcRERERmbxsI1m0bNnI7roWmSz6B25npESbnOTcOB2ttBfkAhCZfdGIH7fzHNtBARiGQc7Uxbx8/C12VxxgxdTsQdcFp2RijYzD2dpAZ8lB7LOWj/o1vTEtKRKLAa0d3TS2dqnPs4iIiPgFp9PF028WAnDrhxaRGh9C/tFiFs7LYNn8qTpZMYRVi1JIjrdTXd/BG3vKuGpNhtmRRERERCYlr4Zuiwi4XO6BuQZpfW2D/FVb/jvg7CU4MZ2Q5JH9pay8pYryliqsFivLU7PO6fVzpnraQu2uzMPlcg26xjCMgVMW7RPYFiokyEpKQgTwboFKRERExNdt3l9BTUMHMREhXHleOgsz4shKt7MwI07FimFYLQYfOt9zyuL5t0/gcumErYiIiIgZVLAQ8VJNYwed3U5sVgtTp0SYHeectPW1g4pc7MXpijLP6YrspHmEB9vP6fXnT5lNeFAYLV1tFNQP3S/Y3t8W6vhu3O7BCxvjob/l10nNsRARERE/4HK5eer14wB86IKZhARp5qA3Ll05g/CwICrr2sk9XG12HBEREZFJSQULES8VV3ouXs9IjsRq9d/fQt01J+mqOgEWKxELzx/x495tB3XureJsFitL+05p5FbsH3JdWNoCLCF2nO1NdFUcP+fXHam05L7B2zphISIiIn5gZ34VZadaCQ+1qaXRKISF2LhydRoAmzafMDmNiIiIyOTkv1dbRUxSEiADt/uHbdtnr8AaPrJZHNVttZQ0lWMxLOQMMXPCWyv72kLlVhwYcri1YQ0ibJanQNJeMHFtodJS+gdvq2AhIiIivs3tdvNk3+mKq9fNJDwsyORE/umD62ZitRgcOlFPYVmT2XFEREREJp0RDd3+5Cc/OeInNAyDxx9/fNSBRHxdSVUzABmp/luwcDt7aTu0GfBy2HZfO6iFibOJDBmbdliLkxcQZLFR3VZLRUs106JTBl0XPmcl7fnv0FGwi/iLbxqT1z6bgZZQp9pwutzq+ywiIiI+a39BLYVlTQQHWfnQ+TPNjuO3EmLCOH/pVN7aU86mt0/wtRuXmx1JREREZFIZ0QkLt9s94n+GGpwrEigGBm4n+2/BouPEPpztTVjDo7FnLh3x495tBzXyx5xNWFAoi5LmAbBrmLZQ9sylYLHRU19Jd135mL3+cJLiwwkOstLd4+RUffuEvKaIiIjIaPTPrrhydRrRESEmp/Fv117gGb695UAFtY0Ok9OIiIiITC4jOmHx5z//ebxziPiFzu5eKus8F67T/fiERX87qIhFF2BYR/THAHUdDRQ2lGBgsHLqkjHNkzN1MfuqDpFbcYDrF3xg0DWWEDth6Vk4ivbRUbCL4IRpY5phMFaLwYykCArLmympaiHVz4esi4iISGA6UtzAwRN12KwGG9bPMjuO35s1LYaszAQOnqjjhXeKuOWahWZHEhEREZk0NMNCxAsnq1txuyEmIoTYyFCz44yKs6OFjuN7AO/aQe0q3w/AvCmZxISNbObFSK1IzcLA4ERDKQ0dTUOuC5+7EoD2gtwxff3hDMyxqG6dsNcUERER8cZTbxQAcNHy6UyJDTM5TWDYcKHnlMUrO0ro6OwxOY2IiIjI5DGiW6vnzZuHYYysd7thGBw+fPicQon4qkAYuN2WvwVcvQQnZxKcmDbix+0o2wuMbTuofjFh0cyOz6CgvojdlQe4fNb6QdfZZ6+Al/5AV0UBva2N2CJjxzzL+/W3/tLgbREREfFFxZXN5B4+hcWAD1882+w4AWPFvCSmTomgoraN13ad5EN9baJEREREZHyNqGDxxS9+ccQFC5FA1l+wSPPjgkXrAU87qMjsC0f8mCZHM8fqigBYOW3JOKTytIUqqC8it2LogoUtMo6Q1Nl0VR6n43guUcsuH5cs79X/XpeoYCEiIiI+6Om+2RVrF09V+8oxZLEYXLs+k98+fYDntxRx9doMrFY1KBAREREZbyMqWNxxxx3jnUPEL5T6+QmLrlMldJ8qBquNiIXnj/hxuyr248bN7Lh0Euxx45ItZ9pi/pr3HIdqCujodmAPHrydQfjclXRVHqe9YNeEFCz63+uquja6e5wEB1nH/TVFRERERqKyto13DlQA8JFLdLpirF20fBp//vcRaho62HGomrWLU82OJCIiIhLwRnWLSGdnJwcOHGD37t3k5uaSm5vLzp07eeutt7j//vvHOqOIT3C73RRX9hUs/HTgdv+w7fDZOVjtkSN+3M7yfQCsmj727aD6pUYmMTUyGafLyb7qQ0Ous8/xzLFwlBzE1dUxbnn6xUaGEGkPwuWGslOaYyEiIiK+4+k3juNyQ86CJDJSx3bGmEBosI2r1qYD8NzbheaGEREREZkkRnTC4r127NjBl7/8ZVpaBm+PEh4ezte+9rURP199fT0//vGP2bJlC11dXeTk5PCNb3yDWbNmAXDkyBF++MMfcujQIWJiYrjpppu47bbbvI0tcs4aWjpp7ejGYsCMpJFf7PcVbmcPbYc2A94N227paiO/xtNqYDzmV7xXzrTFVBypJrcij7UzcgZdExQ/laC4VHoaKuk4sY+IBWvHNZNhGKSlRHHoRD2l1S1kTosZ19cTERERGYnaRgdv7ikD4KOXzDE5TeC6ek0Gz7xRyLHSRo6WNDAvfXxOG4uIiIiIh9cnLH7xi18QExPDr371Ky699FIuv/xyfv/733PDDTdgGAYPP/ywV8/3+c9/nrKyMh5++GGefvppQkNDufnmm3E4HDQ2NnLLLbeQnp7OM888wx133MEvf/lLnnnmGW9ji5yz/hkGUxMj/LItUEfhXlwdLVjDYwjLXDLix+2uOIDL7SI9ZhpJEVPGLyCwIjUbgH2Vh+hx9gy6xjAM7HM8xYyOgtxxzdMvfWDwtk5YiIiIiG/Y9HYhvU43WZkJuog+jmKjQrlo+TRApyxEREREJoLXBYtjx45xxx13cNlll3HxxRdTWVnJ+vXrufvuu/nwhz/M7373uxE/V2NjI9OmTeP73/8+WVlZZGZm8oUvfIHa2lqOHz/Ok08+SXBwMPfeey+ZmZls3LiRm2++2euiiMhYKOlrB5WW7N/toCKy1mNYRl5w6W8HtXr6snHJ9V6z4tOJCY3C0ds5cKpjMOFzPW2hOgr34Hb2jnuuGf2Dt6s1eFtERETM19zWxcs7SgHNrpgI116QCcCOg1VU17ebnEZEREQksHldsHC5XCQnJwOQkZFBYeG7d5lcccUVHD58eMTPFRsbywMPPMDs2Z4P2XV1dTzyyCMkJycza9Ysdu/eTU5ODjbbu52rVq9eTXFxMfX19d5GFzkn/Rer/XF+hbO9mY7CvYB37aDauzvIO3UUGP92UAAWw8KKqYsBz8mOoYSkzsYaHoOrqwPHyfxxz/XuCQsVLERERMR8/9xSRHePk1nTY1gyZ3xPwAqkpUSxbG4iLrfn115ERERExo/XMyxmzJjBsWPHWLFiBWlpaTgcDk6cOEFmZia9vb20t4/ujpO777574ETF7373O+x2O9XV1cyZc3o/1sTERAAqKyuJj48f1Wu53W46OsZ/WO9EcTgcp/1vIPGlvRWVNwGQGhc6Zj8/E7W/9n2vgctJUPJMesPj6R1h/m1lu3G6nKRGJBFri/J636PZX3b8XF47sYVdFfv52PxrsBiD11WDM5bgOPQWLfnbIGl87yycEu35o7K+uZOa+mYiwoJ86mdzPGh//iuQ9wbanz8L5L2B9ufP/G1vHZ09vPCO56L5tevSzprb3/bnjYnc25Wrp7H3WA2v7izluvNnEB4WNO6vGcjvHQT2/gJ5bxCY+3O73RiGYXYMERFhFAWLa665hvvvvx+Xy8VNN93EokWL+MEPfsBNN93E73//+4Fh2d761Kc+xX/913/xxBNP8MUvfpG//e1vdHZ2EhwcfNq6kJAQALq6ukb1OgA9PT0cOXJk1I/3VSUlJWZHGDdm763X6aa8tg2A7rZqjhypG9PnH9f9ud1E7vkPNqApbjY1Xvzsv1W1DYD0oNRz+j3jzf4Mt5NgI4imzhbe3L+F1NDEQdfZghOJBNqO7aQiOQfG+cNltN1Kc4eTd3blk5YYMvB1s382x5v2578CeW+g/fmzQN4baH/+zF/2tiW/hY7OXhKibIRTx5EjIzt57i/7G42J2FuQ201itI2a5l6e+Pc+1i6IHPfX7BfI7x0E9v4CeW8QePt7//UnERExh9cFi09/+tM0NjaSl5cHwHe+8x0+85nP8IUvfIGIiAivZli8V3+h4/vf/z779+/nL3/5C6GhoXR3d5+2rr9QYbfbR/U6AEFBQaMurPgih8NBSUkJ6enphIWFmR1nTPnK3k5Wt+JyVRAWYmP18kVjdufFROyv51QJ9W21YA0iY/11WELDR/S4zt4uSooqAPhA9sVMj0r1+rVHu78ljgXsqjxAY2g7l8yfP+ga9+xMag4+j6WzlVnxYQQlZXidzxuZuzvZW1CHERrP/PnTfeZnc7xof/4rkPcG2p8/C+S9gfbnz/xpb13dTh54fgsA/3XZXBYuOPvnM3/an7cmem/Xd0bz++cOs7eok5s3rMBm9brDslcC+b2DwN5fIO8NAnN/7213LiIi5vK6YGGxWPjmN7858O9ZWVm89tprFBUVMXPmTCIiIkb8XPX19Wzfvp0PfOADWK3WgefPzMykpqaG5ORkampqTntM/78nJSV5G32AYRjnVPDwVWFhYQG5LzB/b9WNnjvX0lOiCA8f2QV/b4zn/uoKtgOeQdURcSPvcbz/5BF6XL0kR0xhTlLmORVpvN3f6hnL2FV5gP01h/nk8g8PscqOPXMp7Ud34CzNIzpj4ajzjcTMabHsLaijqqHztL2Y/bM53rQ//xXIewPtz58F8t5A+/Nn/rC3N/YW0dLeQ2KcnUtXzfTqgrk/7G+0Jmpvl6+eyd9fO0F9Sxd7jzdx4bJp4/6aENjvHQT2/gJ5bxBY+1M7KBER3+H1LSGD9bA/ceIE2dnZXhUrwFN8uPPOO9m1a9fA13p6ejh8+DCZmZnk5OSwZ88enE7nwPe3b99ORkbGqOdXiIxGSZV/Dtx29/bQlr8Z8G7YNsCOcs+Q7lXTlk74h7elKYuwGhbKW6qoaq0Zcp19zkoA2gt2DblmrKQle479a/C2iIiImKGn18Uzb3ruAP7wRbPG/e5+OVOQzcoH13pO9W56uxC3221yIhEREZHAM+JPuUeOHGHDhg089thjp329ubmZj3/841x99dWcOHHCqxefN28e69at47vf/S67d++moKCAb37zm7S0tHDzzTezceNG2tra+Na3vkVhYSHPPvssjz/+OLfffrtXryNyrvoLFhkp/lWwaC/cjcvRhjUijrCM7BE/rru3m31V+YCnYDHRwoPtLEicA0BuxYEh19lnLQfDQk/tSXoaq8c1U1rfe19a1aK/nIqIiMiEe3tvGXVNDmIjQ7gkZ4bZcSatK89LJzjIyonyZg4VjWx+iIiIiIiM3IgKFmVlZdx88800NzefMfshODiY//f//h/t7e3ccMMNVFeP/KKhYRj84he/YPXq1XzlK1/hIx/5CM3Nzfz1r38lNTWV+Ph4/vjHP1JcXMx1113Hgw8+yDe+8Q2uu+4673Ypco4GTlikRJucxDttB94EIDJ7PYbFOuLH7a8+TFdvFwn2ODLj0sYr3rBypi4Ghi9YWMMiCE3ztIIa71MW0xIjsVoM2jt7qW/uHNfXEhEREXkvp8vN028cB2DD+lkEB438c52MreiIEC5ZMR2ATW95d8OeiIiIiJzdiAoWDz30ELGxsTz33HNcfvnlp30vLCyMG2+8kWeeeQa73c7vf/97rwJERkZy77338s4773DgwAEeeeQRZs+ePfD97Oxs/vGPf3Dw4EHeeOMNbrzxRq+eX+RctXZ0D1ygTkuJNDnNyPW2NtJxYh8AEV62g9pZ7nmcGe2g+q2Y6jkRUlBXRHPn0G2YwvvaQnUcG9+CRZDNQuoUT9u7ErWFEhERkQm0/WAlFbXtRIQFceV55txMIu/60AUzAdh1uJqK2jaT04iIiIgElhEVLLZv386nP/1pYmJihlwTHx/PLbfcwvbt28cqm4hP6L84nRhnxx4aZHKakWvL3wxuFyFT5xIcP3XEj+tx9rC7Mg8wpx1UvwR7HDNjZ+DGzZ7Kg0Ous89ZAUBn+TGc7c3jmin9PW2hRERERCaC2+3mqdc8pyuuOX+mX30eDVTTEiNZuSAZgOff1ikLERERkbE0ooJFbW0taWlnv5Nnzpw5XrWEEvEHJZX+N7/C7XbTeuANACKzL/TqsQdPHcPR00lsaDRzEjLGId3I9beF2jVMW6ig6ESCkzLA7aKjcM+45uk/YVNarYKFiIiITIw9R2soqmwmNNjKB9fNNDuO9NmwPhOA13eX0dzWZXIaERERkcAxooJFXFwcNTU1Z13X0NAw7CkMEX/07vwK/ylYdFWdoKeuHMMWTMSCtV49tr8d1MppS7AYI/ojYtz0FywOVh+hs2fouRHhcz1tocZ7jkVacv8Ji9ZxfR0RERGRfk+9XgB4hj1HhQebnEb6LcqMJ3NaNN09Tl7eXmJ2HBEREZGAMaKrkTk5OTz77LNnXbdp0ybmz59/zqFEfElJlafNUHqq/xQs2vI8w7bD567CEho+4sf1upwDQ67NbAfVb3p0KknhCfS4ejlw6siQ6+x9cywcRQdw9YzfHW79RauymlacTte4vY6IiIgIQH5RPYeLG7BZLQN39ItvMAyDDRd43pMXthbT0+s0OZGIiIhIYBhRweKmm25i586d/PjHP6ar68yLgd3d3fzkJz9hy5YtfOITnxjzkCJmcbnclFZ77qbvv7ve17l6u2nL3wJAxGLvhm0frimgrbudyJAI5k+ZNR7xvGIYxsApi9xh2kIFJ6Zhi07E3duNo2j/uOVJjLUTGmylp9dFdYNj3F5HREREBODJvtMVl66cQXx0mMlp5P3WLZlKfHQoTa1dvL233Ow4IiIiIgHBNpJFWVlZ3HXXXfzoRz/i+eef57zzzmPatGk4nU4qKyvZuXMnjY2NfPnLX+b8888f78wiE6a6oZ2ubifBNgupCSM/qWCmjoJcXJ3tWKMSCEtb5NVj+9tB5UxdjNViHY94XlsxdTEvFLzOnsqDOF3OQXMZhoF97kpadr1Ae0Eu4XNXjUsWi8VgRnIkBSebOHmqjRjf+CUSERGRAFRY3sTeozVYLAYbLzL/RhI5k81q4Zp1M3nsxcNsevsEl+TMwDAMs2OJiIiI+LURFSwAPvGJTzBv3jweeeQRXn/99YGTFuHh4axbt45bb72VxYsXj1tQETP0D9yekRyJ1WruPIeRaj3gaQcVmbUew4uig8vlGhhuvXrasnHJNhpzE2YSGRJBa1cbR2oLWZQ0d9B14XNyaNn1Ah3Hd+N2Ob3auzfSkqMoONlE2alWYlLH5SVEREREePr14wBcsHQqyfH+cePMZHTFeen8/T/HKK1uZV9BLcvmJpodSURERMSvjbhgAbB8+XKWL18OQGNjIxaLhejo6HEJJuIL3h247R8/570t9TiKPUWHyGzv2kEdqz9Bc2cL4UFhLEqcMx7xRsVqsbI8NYu3irezu+LAkAWL0OnzsYRF4HK00ll2lLC0heOSp3+OxclT7WSlavCliIiIjL2yU61sO1gJwIcvnm1yGhlORFgQl61K419binj+7RMqWIiIiIico1HfMh4bG6tihQS8gYKFnwzcbju0GdwuQqfPJyguxavH7ijztINaPjUbm9WrWua4e+8cC7fbPegaw2LFPmsFAB0Fu8YtS/8sk7JTreP2GiIiIjK5Pf3GcdxuWL0o2W/mqE1mHzp/JhYD9h6robTv7w8iIiIiMjr+0eNGxCT9LaHS/eAvim63m9a8NwCI8PJ0hcvtYlf5fgBWT1s61tHOWXbSfIKtQdR2NFDaNPRAw/A5KwFoL9g1ZGHjXKX1nbA41eigu9c1Lq8hIiIik9ephg7e6hvg/JFLfOfUqwwtOT6c1Vmem4We33zC5DQiIiIi/k0FC5EhOLp6qW5oB/zjhEVX5XF66isxgkKImL/Gq8eeaCil3tFIqC2E7OQF45Rw9EJswSzuy5XbN2djMGEzF2PYgultqqGn9uS4ZImJDCEmIgS3G2qbe8flNURERGTyeu6tQlwuN0tmT2HOjFiz48gIXbfeMxj9zT3lNLZ2mpxGRERExH+pYCEyhJPVLbjdEBsZQnREiNlxzqr1gOd0Rfi81VhCwrx67M5yTzuoZalZBFuDxjzbWHhvW6ihWIJDCcvIBqD92Pi1hZqRHAlATVPPuL2GiIiITD6NLZ28urMUgI9cqtkV/mReehxz02Lpdbp4cWux2XFERERE/JYKFiJDeHfgtu+frnD1dNF2eCvg/bBtt9vNjrK9gG+2g+q3LDULwzAoaSqntr1+yHX297SFGi9pfQWL/JMd5Bc34HSNT/spERERmVye33yCnl4Xc9NiycpMMDuOeGnD+kwA/r21hK4ep8lpRERERPyTChYiQ+ifX5HmBwWLjoJduLs6sEUnEpq20KvHljSVU9NeT7A1iCUp3j12IkWFRDA/wXPUfrhTFuGzV4Bhobu6iN6WujHPsS2vkjf3ePpKF1Z18b1H93DbD15lW17lmL+WiIiITB5tHd38e1sJAB+9ZA6GYZgbSLx23qIUEuPstHZ088buMrPjiIiIiPglFSxEhlBS7SlYZPjB/IrWA28CEJF9IYbh3W/rneWe0xVLUhYSavPt1lcrRtAWyhoeTei0ucDYt4XallfJfY/n0uY4vRVUfXMn9z2eq6KFiIiIjNqLW4txdPWSnhLFivlJZseRUbBaLXzo/JkAPP/2CVw6hSsiIiLiNRUsRAbhdrsHTlikp0SbnGZ4vS11OIrzAIjMWu/VYz3toDzzK3y5HVS/nKme+RRHagtp62ofcl1/W6iOMWwL5XS5eWjTwWHXPPz8IbWHEhEREa91dvXy/OYiAD588WwsFp2u8FeXrZyBPdRGRW0bu4+eMjuOiIiIiN9RwUJkEPXNnbQ5erBYDKYnRZgdZ1iteW8BbkJnLCQoNtmrx5a3VFHZegqbxcay1KxxyTeWkiKmMCN6Ki63i71Vh4ZcFz4nBwDHycM4HW1j8tqHi+qpb+4cdk1dk4PDRUPP1xAREREZzCs7S2nt6CYlIZx1S6aaHUfOgT00iCtWpwOeUxYiIiIi4h0VLEQG0T9we1piBEE2q8lphuZ2u2nN87SDilzs3bBtgJ3lntMV2UnzsAeFjWm28ZLT1xZqV8X+IdcExaUQNGU6uJx0nNg7Jq/b0DJ8saJfSVXzmLyeiIiITA49vU6efbMQgI0Xzcaq0xV+75p1M7FYDPIK6zhR3mR2HBERERG/ooKFyCCKKz0XndOTfXt+RVf5MXobqzGCQgmft9rrx+/sbwc1fdlYRxs3/QWLA9VH6O7tHnJdeH9bqDGaYxEXFTqidQ9vOsQPHt3JvmM16lssIiIiZ/XG7jIaWjqJjw7l4hXTzI4jY2BKbBjrFqcCsGmzTlmIiIiIeEMFC5FBlFa1ApDu4wO3Ww+8AUD4/POwBHt3QqKqtYbS5gqshoUVqdnjEW9cZMROJ94eS1dvFwdrjg25bmCORdE+XMMUNkZqwcx44qOHL1oE2Sy4gZ351dzz0Ha+8NPX+efmE7S/b0i3iIiICIDT6eKZNzynK667cJZPn+wV72xYnwnAln0V1DU5TE4jIiIi4j9UsBAZRH9bn/QU3y1YuLo7aTuyDTi3dlALE+cSERI+ptnGk2EY5KR6Tlnklu8fcl1IykyskXG4uzvpLBl+WPZIWC0Gn90w/JyPr31iOb/9xsV8cF1G37DFdh5+/hA3f+8VfvP0gYFWYyIiIiIA7xyopKq+nUh7MFesSjM7joyh2dNjWTgzHqfLzQvvFJkdR0RERMRvqGAh8j49vU7KazyDmtNTok1OM7T2YztwdzuwxSQROn2B14/vbwe1atrSsY427nKmeQoWeyoP4nK5Bl1jGJaBtlDtBblj8rprslO561M5Z5y0SIgJ465P5bAmO5XpSZHcfl02j91zBV/YmM2M5Eg6u528vL2EO+5/k//5zTts2V9Br3Pw3CIiIjI5uFxunnq9AIBrL5hJaIjN5EQy1q7rO2Xx8o5SHF29JqcRERER8Q/6VCzyPuU1bThdbsLDgkiIGdncAjO05r0FQGT2RRiGd8MZa9vrOdFY6jmt0Hfx35/MnzKb8KAwmrtaKagvZt6UzEHX2efk0LLnZToKcnF/4LMYxrnXaNdkp7JqUQp7j1SQf7SYhfMyWDZ/6hkDMsNCbHxgTQZXnpfOoaJ6XtxazPaDVeQX1ZNfVE9cVAhXrk7nivPSRzwfQ0RERALH7iOnKK1uJSzExtVrM8yOI+MgZ0EyqQnhVNa189quk1xz/kyzI4mIiIj4PJ2wEHmf4kpP2570lCivCwETpae5ZqDNUUT2eq8fv7OvldL8hFnEhPpu26uh2CxWlqZ62jPtrjww5LqwtIUYIXac7U10VRwfs9e3WgwWZsSRlW5nYUbcGcWK9zIMg6zMBP7nkzk8+u3L+Nhlc4mNDKGhpYu/vXqMW7//Kj/9827yi+pxuzWkW0REZDJwu908+ZrndMVVa9KJsAebnEjGg8VicG3fKYt/bjmB06XPeiIiIiJno4KFyPuUVr1bsPBVbX2nK0LTswiKTvT68TvL9gL+2Q6qX85Uz6DwXeX7h7zQb1iDsGd69thesGvCsg0lPjqMT1w5j0e+fTlfv3E5CzLicLrcbNlfwf/85h3+++dv8fL2EjrVMkBERCSgHTxRx7GTjQTbLAMXtCUwXbxiOpH2IKrrO9h5qMrsOCIiIiI+TwULkfcp8fGChdvtojXvTcDTDspbDY4mjtV7Bv/5c8FiSfJCbBYb1W21VLRUD7kufO4qADp8oGDRL8hm4YKl0/jJl87nV3deyBWr0wgJtlJS1cJvnj7Azd97hYc3HaSits3sqCIiIjIOnnrNc/LzslVpxEaqNWQgCw32tAkF2PT2CZPTiIiIiPg+FSxE3qekqhmA9FTfLFh0lh2ht6kGIziM8HmrvX78rr52UHPiZxJnjxnbcBMoLCiUrKR5AORWDN0Wyp65FCw2euor6a4rn6h4I5aRGs2XPrKEx+6+nNs+tIiUhHDaO3v555YiPvfj17nnD9vYeahKLQREREQCRMHJRvYfr8VqMbj+wllmx5EJcPXaDGxWgyMlDRwrbTA7joiIiIhPU8FC5D2a27poaOkCYEZSpMlpBtd6wHO6ImLBWixBIV4/fmf5PsC/T1f0628LNVzBwhJiJyx9EQAdBbkTkms0IuzBbFifye+/eQnf/cx55CxIwjBgX0EtP/jTLj77o//w9BvHaW7rMjuqiIiInIP+2RUXLp9GYpzd5DQyEeKiQrlg6TRApyxEREREzkYFC5H3KK32tINKjrdjDw0yOc2ZXN0O2o9sB0bXDqqls5XDtZ4WBKumLRnLaKZYkZqNgUFhQwkNjqYh14XPWQn4xhyLs7FYDJbNS+Se21bz0F2XsvGiWUTag6hpdPD4i4e55fuv8r9P7KXgZKPZUUVERMRLpVUt7MyvxjBg40WzzY4jE2hD36ySbXmVnGroMDmNiIiIiO9SwULkPUoqfXt+RfuR7bh7OgmKSyFk2lyvH7+r4gBut5uM2OkkRiSMQ8KJFRMWzex4T0/g3RV5Q66zz8kBoKuigN5W/7nQnxwfzs0fXMif7rmCL//XUmZNi6an18Ubu8u485eb+eov3uaN3Sfp7nGaHVVERERG4Ok3PDeOrMlKZbqPnuaV8ZGRGs2S2VNwueFfW4rMjiMiIiLis1SwEHmPdwduR5ucZHCteW8BEJF9EYZheP34/nZQq6ctG8tYploxgrZQtsg4QlI9dzF2HPfdtlBDCQmycunKGTzwlfXc/9/nc9HyadisFo6XNfG/T+zjlu+/ymMv5OtuPRERER9WXd/O5n2eeVofvkSnKyajDRd6Tlm8urOUdkePyWlEREREfJMKFiLvUdxfsPDBgds9jdV0nswHDCKz1nv9+Lbudg6dOgrAqun+P7+i38qpiwE4VHOMjh7HkOvsftQWaiiGYTA3LY6v3rCcx+65nE9eNZ8psWG0tHfzzJuFfPZH/+EHj+5k77EaXBrSLSIi4lOeebMQlxuWzUtk1rQYs+OICZbNTWR6UiSOrl5e3VlqdhwRERERn6SChUgfp8vNySrfbQnVf7oibGY2tijv2zntqTiI0+1ienQqqZFJY5zOPKlRyaRGJuF0OdlflT/kuvC+tlCOkoO4uoYubPiL6IgQPnLJHB6+61K+dcvKgRYDO/Or+c5D2/nCT1/nn5tP0Ka790RERExX3+zgtV0nAfjoJXNMTiNmMQxjYJbFP7cU0et0mZxIRERExPeoYCHSp7q+ne5eF8FBVpLjw82Ocxq320XbwbeA0Q3bBthRvheAVdMC53RFv5y+Uxa7hmkLFZQwjaC4FHD20lG0b6KijTur1cLqRSl8/3Nr+N03L+aa82diD7VRUdvOw88f4ubvvcJvnj4w0O5MREREJt6mt0/Q63SxICOOhTPjzY4jJrpw2TRiIkKoa3KwLa/S7DgiIiIiPkcFC5E+/QO305IjsVq8nw8xnjpL8+ltrsUSYh9obeQNR08nedVHAFgdwAWLfVWH6HX2DrrGMIyBX7uOY/7bFmo40xIj+eyGLB675wq+sDGbtORIurqdvLy9hDvuf5P/+c07bNlfobv5REREJlBLezcvby8B4CM6XTHpBQdZuWptBgDPvX0Ct1ttPEVERETeSwULkT7FVc2Ar7aDehOA8AXrsASFeP34vVUH6XH1khKZyPTo1LGOZ7pZ8enEhEbh6Okkv7ZgyHXh/QWLwj24hyhsBIKwEBsfWJPBr792ET/6wlrWLk7FYjHIL6rnp3/ezW0/eJW/vXKU+ubBW2M5XW7yixs4WNJBfnEDTs3D8Bt670REfM8L7xTR2e1k5tRols9LNDuO+ICr1qQTbLNQWNbE4eIGs+OIiIiI+BSb2QFEfEX/CQtfG7jt6uqg/ch2ACIXj64d1M6y/YCnHZRh+NbpkbFgMSysSM3mtaJ3yC0/wOLkBYOuC5k6G2t4NM72Zhwn87FnLJ7gpBPLMAyyMhPIykygvtnBy9tLeWVHCQ0tXTzx6jGefK2A87JSuHptBgtnxmMYBtvyKnlo00HqmzsBeGZbA/HR+Xx2QxZrsgOv2BVI9N6JiPiejs4e/rWlCPDMrgjEz2HiveiIEC5aMZ1XdpTy3FuFahMmIiIi8h46YSHSp8RHB263HdmGu7eboPiphKTO9vrxXb3d7Ks6BARmO6h+OdM8xYfdlXm43IO3PDIsVuyzPcO3A7Ut1FDio8P4xJXzeOTbl/ONG1ewICMOp8vNOwcqueu3W/nvn7/Fg0/v577HcwcuePerb+7kvsdz1WfZh23Lq9R7JyLig17eXkKbo4epUyJYnZVidhzxIdde4Bm+vetwNZW1bSanEREREfEdKliI4Ln77VRDBwBpyT5WsMh7C/AM2x7NXXn7q/PpcnYzJTyejNgZY5zOdyxKnEuoLYQGRxNFDSeHXGef4ylYtBfkTsqewUE2C+cvncpPvnQ+v7rzQq5YnUZIsJWSqhZe2V467GMffv6QWgz5IKfLzUObDg67Ru+diMjE6+5x8tzbJwD48MWzfW5GmphrelIkK+Yn4XbDP/tO4YiIiIiIChYiAJysbgUgLiqU6AjvZ0SMl56GSjrLjoBhISJr/aieY2fZPiBw20H1C7IGsSRlIQC7Kw8MuS4sPQsjKBRnaz3d1ZP7L4cZqdF86SNLeOyeK7hqbfpZ19c1OThcVD/+wcQrh4vqzzhZ8X5670REJt5ruSdpau1iSmwYFy6fZnYc8UEb1ntOWbyWe5LWjm6T04iIiIj4BhUsRIDiKt+cX9Had7oibOZibJFxXj++x9nDnkrPndeB3A6q38qpnrZQueVDFywsQSHYM5cA0F4wudpCDSUiLIgF6SPrndzQMvyFcZl4I31P9N6JiEycXqeLZ94sBOD6C2dhs+qvXXKm7FkJZKRG0dXt5OXtJWbHEREREfEJ+uQsApRUNgOQ4UPzK9wu50DBIjJ7dMO2804dxdHbSWxYNLPi08cunI9amrIIq2GhrKWK6taaIdf1t4XqUMFiQFxU6Jiuk4mj905ExPds3ldBTUMHMREhXLYqzew44qMMw2DD+lkAvPBOET29g89hExEREZlMVLAQ4d2B22k+VLBwlBzC2VqPJTRi4AK7t97bDspiBP5v9/BgOwsS5wCQW5E35Dr7rOVgWOiuOUlPY/VExfNpC2bGEx89/AXtSHsQC2aO7CSGTJzeXhdna/aWEBOm905EZIK4XG6efqMAgA9dMJOQIKvJicSXnb9kKnFRoTS0dLFlf7nZcURERERMF/hXMEXOwu12U9rfEsqHChZteW8CELFwHRZbsNeP73U5ye2b5TAZ2kH1y+lvC1Wxf8g11rBIQmcsADzDtwWsFoPPbsgadk1rRw9PvHIUl4Y3+4yXtpdw7yM7ONs78plrF2nYqx9wutzkFzdwsKSD/OIGDUoX8VM786soO9VGeKiNq9ZkmB1HfFyQzcIH13l+Tp576wRut/7sFxERkclNBQuZ9GqbHLR39mK1GExLjDQ7DgDOznbaj+0EIGKU7aAO1xTQ3t1BdEgk8xJmjWU8n7ZiajYAx+qKaO5sGXJd+NyVgNpCvdea7FTu+lTOGSctEmJCOW9RCgD/eK2An/55N53dvWZElD5Op4uHNx3kt08fwOVyc+GyaXz9xuWDnpIJDrIwP8P7GTgysbblVXLbD17le4/u4ZltDXzv0T3c9oNX2ZZXaXY0EfGC2+3mydePA3D1upmEhwWZnEj8wZXnpRMSbKWkqoW843VmxxERERExlc3sACJm628HNT0pkiCbb9Tw2g9vxd3bTdCU6YSkZI7qOXaU7QU8Jw4sFt/Y10RIsMcxM3YGRY0n2VN5iItnrhl0nX1ODvWvPkpn2VGcHS1Y7b5zusZMa7JTWbUohb1HKsg/WszCeRksmz8Vq8Xg9dyTPPjUfrbmVXKqsYNv37KS+OgwsyNPOu2OHn72l93sOeqZ03LjB+bx0UvmYBgGaxdPHXjvFsxJ56//KaSoooXHXzzMVz62zOTkMpRteZXc9/iZp73qmzu57/Fc7vpUDmuyU01IJiLe2l9QS2FZEyHBVj50/kyz44ifiLQHc1nODF7YWsxzbxeyeM4UsyOJiIiImGbyXMUUGUJJZd/8imTfuWD93mHbhuF9GxeXy0VuRV87qOmT7yLlihG0hQqKTiQ4KQPcLjqO756gZP7BajFYmBFHVrqdhRlxA62ELsmZwQ8+t5ao8GAKy5r46i82U1jWZG7YSaa6vp2v/3oLe47WEBxk5X8+mcN/XTp34M+J9753izLj+fxGz++F13PLOFrSYGZ0GYLT5eahTQeHXfPw84fUHkrETzzVd7riitVpREeEmJxG/Mk1F8zEMGDP0RpOVg99SlhEREQk0KlgIZPewPyKVN8oWHTXldNVcQwMCxGLLhjVcxytK6S5q/W0IdSTycq+gkXeqaN09nYNuS58jqctVLvaQo3Ywpnx/PzLFzA9KZKGlk6++Zt32KqWNRMiv6ieO3+5mbJTrcRFhfLjL65l7eLh77qflxbHpTkzAPjds3m66O2DDhfVU9/cOeyauiYHh4vqJyiRiIzWkeIGDp6ow2Y1uG795GnHKWMjNSGC1X0tOJ/fXGRyGhERERHzqGAhk16xjw3cbjv4FgD2zKXYImJH9Rw7yvcBkJO6GJvFOkbJ/Mf06FSSwhPocfaQV31kyHX2vjkWjqIDuHqGLmzI6ZLjw/nZHeezbF4i3T1Ofvx4Lv947ZiGRI6j13NP8u3fb6WlvZvMadE88JULmD19ZH8+fOrqBYSHBVFU0cwrO0rGN6h4raFl+GKFt+tExDxPvl4AwMUrZpAQo5aJ4r1rL/C0gn1zTxlNrfpsKiIiIpOTChYyqXX3OKmobQMgwwdOWLhdTlrz3gYgYvHohm273C529hUsVk1fOmbZ/IlhGANtoXYN0xYqODENW/QU3L3dOIoOTFC6wBAeFsQ9t67iQxd4+nP/5aWjPPC3vXT3OE1OFlhcLjePvZDPL/6+j16nmzXZKfz4i+u8mh0SExnCjVfOA+DP/z5Cc5sugPiSuKgzB6UP5sWtRew9VoNLp2REfFJRRTO7j5zCYsDGi3S6QkZnQUYcc2bE0NPr4t/bis2OIyIiImIKFSxkUis71YrL5SbSHjTii0bjyVGch7OtAUtYJOGzV4zqOQrrS2h0NBNmCyU7ad4YJ/QfOX0Fi72Vh3C6Br+IbhgGdrWFGjWr1cJnrs3iCx9ejNVi8Nbecr71u600tupO8LHg6OrlR4/t4pk3CwH46KVz+OZNOYQG27x+rg+cl056ShRtjh7+/NLQp45k4i2YGU9EWNBZ1x0paeQ7D23nCz99nX9uPkGbo2cC0onISD39hmd2xbrFU0mdEmFyGvFXhmGw4QJPwevf24p1I4iIiIhMSipYyKRW0tcOKi0lalTDrcdaa96bAEQsPB/DevYLWIPpbwe1PDWLoFE+RyCYmzCTyOBw2rrbOVp3Ysh14XNyAOg4vhv3EIUNGd4Hzkvnu589j/CwII6WNnLnLzcP/N6S0altdPDNB7ewM78am9XCV29Yxk0fmI/FMro/p6xWC5+7PhuAV3eWUnCycSzjyjloaeui1+kads1nNizig+syCAuxUVHbzsPPH+Lm773Cb54+oN9rIj6goraNdw5UAPDhS2abnEb83ZrsFKbEhtHc1s0/Xi/kYEkH+cUNmkMlIiIik4YKFjKplfjQ/Aqno42OY567/CNH2Q7K7XZP+nZQ/awWK8tTPRdoc8v3D7kudMYCLKERuBytdJYfnaB0gWfx7Cn8/MsXkJoQTm2jg2/8ejO7DlebHcsvFZxs5M5fvk1xZQsxESHc94W1XLR8+jk/78KZ8Vy0fBpuN/z+2Ty1FvIRv38uj85uJ0nxduKjTz/plxATxl2fyuFD52dy+3XZPHbP5Xx+YzYzkiPp6nby8vYS7rj/Tf7nN++wZX/FWQsfIjI+nnnjOG435CxIIiM12uw44uesVgvZmQkAvLD1JM9sa+B7j+7hth+8yra8SpPTiYiIiIw/FSxkUnu3YGH+Xy7bD7+D29lDcGIawUkZo3qO4saT1LbXE2INZknywjFO6H9ypnnaQuVW5g05ENqwWLH3td/qLxjJ6EydEsH9X76A7FkJOLqc/ODRnWx6u1DDuL2weV85d/3mHRpbu0hPieLnX76AeelxY/b8N39wIWEhNo6XNfGfXSfH7HlldLbmVbItrwqrxeBbN6/kkW9fzj23LmfjmjjuuXU5f/zWZazJTh1Ybw8N4qo1GTz4tYv40efXsjY7FYvFIL+onp/+eTe3/eBV/vbKUeqbHSbuSmRyqW108OaeMgA+eskck9NIINiWV8nru8vO+Hp9cyf3PZ6rooWIiIgEPBUsZFLrL1j4wsDt1ry3AIjIvmjU7an620EtTVlEiC14rKL5reyk+QRbg6htr6e0qWLIdf1todoLcnVx/RxF2oP57mfP48rz0nG74ZF/5vPrJ/fT06s7v4fjdrv568tH+dlf9tDd6yJnQRI/+dI6EuPsY/o6cVGh3HCFZ7bN4y8eprWje0yfX0autaOb3z+bB8DGi2eTkRqN1WKwMCOOrHQ7CzPisA7RAswwDLJmJfA/n8rh0W9fxscum0tMZAgNLV088eoxbvvBf/jJ/+Vy6ESd/kwTGWeb3i6k1+kmKzNhTAvMMjk5XW4e2nRw2DUPP39I7aFEREQkoKlgIZNWY2snTa1dGAbMSIo0NUtvfQVdlcfBYiVy0QWjeo7T20EtGcN0/ivEFkx28gIAciv2D7kubOYSDFswvU2n6KnVXefnyma18IWN2Xzm2kVYDPjPrpPc89A2Wtp1cXwwXT1Ofvrn3fz9P8cA2LA+k2/dsgp76PjMoPngugxmJEfS2tHNXzSA2zSP/PMQTa1dTEuM4GOXjf6u7PjoMD5x5Twe/fblfP3G5cxPj8PpcvPOgUru+u1W/vvnb/HS9hIcXb1jmF5EAJrbunh5RykAH9HsChkDh4vqqW/uHHZNXZODw0X1E5RIREREZOKpYCGTVmnf6Yrk+HBCQ2ymZnHkbwbAPmsZ1vDRtacqa66kqrWGIIuNZSlZYxnPr62c6mkLtbsib8g1luBQwjI88y7a1RZqTBiGwYcuyOTu21YTFmLj0Il6vvbLzZSdajU7mk9paOnkrt+8wzsHKrFaDO746BJu+9CiIe+sHws2q4XPXef5eX95ewknypvG7bVkcHuP1vB6bhmGAV/+r6UE2azn/JxBNgsXLJ3GT+84n1/deSFXrE4jJNhKSVULv336ALd87xUe3nSQitq2MdiBiAD8c0sR3T1OZk+PYcmcKWbHkQDQ0DJ8scLbdSIiIiL+SAULmbRKqjwXTk0fuO1y4TiyFYDI7ItH/TT97aCyk+cTFhR6ltWTx7LULAzDoLipjNr2oe9Gs7+nLZSMnRXzk/jZf59PUpydqvp2vv6rzew7VmN2LJ9woryJO3/xNsfLmoi0B/H9z63h8lVpE/LaWbMSuGDJVFwawD3hOjp7ePDp/QBcs27muLSQyUiN5ksfWcJjd1/ObR9aREpCOO2dvfxzSxGf+/Hr3POHbew8VKWWIiLnoN3Rw4vvFAHwkUvmjLqdp8h7xUWN7DP8SNeJiIiI+CMVLGTSKqlqBiDDpIKF2+Wkq+wIoQVv4epoxgiLxD5r2aifr78d1Oppo3+OQBQVEsG8hFnA8KcswmfnAAbd1SfobamboHSTQ1qyZ3j0gow42jt7ufePOwYu8kxW2w9W8s3fvENdcyfTEj3DyrMyEyY0wy3XLCQ02MrR0saBgbEy/v787yPUNjpIjLNz4wfmj+trRdiD2bA+k99/8xLu/cxqchYkYRiwr6CWH/xpF5/90X94+o3jNLd1jWuOycDpcpNf3MDBkg7yixtUDJoE/r2tmPbOXqYnRbJqYbLZcSal/s/SQZX5dJUdwe1ymh3pnC2YGU989PDFiNioEBbMjJ+gRCIiIiITz9w+OCIm6h+4nW7CwO32ozuoe/VRnK31hPV/0dlDx/HdhM9b7fXzVbaeoqy5EqthYflUtYN6v5ypizlSe5zcigN8YM5Fg66xhkcTMm0uXeVHaT+2i+icqyY4ZWCLjgjhB59bw4NPHeCN3WX8/rmDlNW08ZlrF2G1Tp7audvt5uk3jvN///bMjlgyZwrf/GQOEWHjM69iOAkxYXzssrk89uJhHnvhMKsWpZiSYzLJL6rnxW3FANzxkcWETVA7QovFYPm8JJbPS6K6vp2Xt5fw6s5SahodPP7iYf72ylHOXzKVq9dmMGdG7IRkCiTb8ip5aNPBgb7zz2xrID46n89uyGJNdqrJ6WQ8dHb38vzmE4BndoVlHNv4yeDe+1k6AmjMe56WyHgSLr91VJ+lfYXVYvDZDVnc9/jQJ34NDNodPUSFB09gMhEREZGJM3muEom8h9Pp4mS1pyVU2gSfsGg/uoNTz/wMZ+vp7Ync3Z2ceuZntB/d4fVz7izznK5YlDSPiODwMckZSHKmevr1H649TltX+5DrwueuBKDjuNpCjYcgm5WvfGwpn7p6AYYBL24t5rt/3EGbo8fsaBOip9fJL/6+b6BYcfXaDO799GpTiwQfuiCTqVMiaGrr4olXjpqWYzLo7nHy6yf343bDZStnsGROoik5kuPDufmDC/nTPVfw5f9ayqxp0fT0unhjdxl3/nIzX/3F27yee5LuHv+/U3kibMur5L7Hc88Yklvf3Ml9j+eyLa/SpGQynv6z8yTNbd0kxtm5YMlUs+NMOkN9lna21o/6s7QvWZOdyl2fyjnjpEVcVAiR9mAaWjr53iM76OzuNSmhiIiIyPhSwUImpcq6dnp6XYQEW0mOm7gL/G6Xk7pXHx12Td1/HvX6SPuO8r0ArJq2dNTZAllSxBRmRE/F5Xaxt+rQkOvC++ZYOErzcXYOXdiQ0TMMgw9fPJu7PrWSkGAr+wpq+fqvNlNZF9iDgJvbuvjW77bxxu4yLBaDz12Xxeeuzzb9dEmQzcLt13lOZb2wtXjg5JmMvb//5xgVtW3ERYVw64cWmR2HkCArl66cwQNfWc/9/30+Fy2fhs1q4XhZE7/4+z5u/t6rPPZCPqcaOsyO6rOcLjcPbTo47JqHnz+k9lABpqfXxbNvFQLw4Ytmmf7n+GQzXp+lfc2a7FQe+fbl3HPrcjauieOeW5fz6N1X8OMvriUiLIhjpY387M97cDpdZkcVERERGXP6hC2T0kA7qOSoCT3G31l25Iy7wd7P2VJPZ9mRET9nTVsdxY1lGIbByqmLzzViwFrRd8oit+LAkGuC4lIJSpgGLieOwr0TFW1SOi8rhZ98cR0J0aGU17TxtV9u5uCJwJwdUlrVwld/uZkjJQ2Eh9r4zqdXc/W6mWbHGrB0biJrslNwudz8/tk83G5dXB1rheVNPPOm5wLn565f7FOttwzDYG5aHF+9YTl/uvtyPnnVfKbEhtHa0c0zbxbymR/9hx88upO9x2o0nP198k/UnXGy4v3qmhwcLhr+v/viX97eW0Zdk4PYyBAuyZlhdpxJZzw+S/sqq8VgYUYcWel2FmbEYbUYzEiO4tu3riLYZmHX4Wp+p/9ui4iISADSDAuZlMyaX+FsaxzTdQA7y/cDsGDKbKJCI0cTa1JYOXUxzx5+if3Vh+l29hBsHfyCYficlTTVldNesJOIRedPcMrJJXNaDD//ynp++KedFJxs4p4/bOMLGxdz2ao0s6ONmd1HTvHTP+/G0dVLSnw4d9+2iulJvvf79LYPLWL3kRryi+p5e18FFy6bZnakgNHrdPHrf+zH5XKzbnEq52WlmB1pSDGRIXzkkjlcf+Esdh0+xb+3FrP/eC0786vZmV9NakI4V6/N4OKcGT5VdBlPLpebxtZOKuvaqXrvP/XtlJ1qHdFzNLQMX9QQ/+F0eeYQAWxYP4vgIKvJiSaf8fgs7W8Wzoznazcu58eP5/LKjlLio0L5+BXzzI4lIiIiMmZUsJBJqaSyr2AxwfMrrBEjG2Y60nUAO8s98yvUDmp4GbEziA+Lpd7RyKFTR1mWOvhwcvvcVTRte5aOE/tw9/Zg2CbHRTmzxEWF8qMvrOOXf9/Hlv0V/OrJ/ZTVtPGpqxdg9eMhpm63m39uKeLRfx7C5YZFmfHc9amVPjsgMzHWzkcvnc1fXjrKn/51iJULkrCH6md/LDz7ZiFFlc1E2oP47HWD/7nja6xWC+dlpXBeVgplp1r597Zi3thdRmVdOw8/f4j/e+kIFy6bxtVrM8hIjTY77jlzOl3UNjkGChHvLUpU17XT3XtuLVcaWhy43W4Mw3//TBOP7QcrqahtJyIsiCvPC5ziuj8Zj8/S/ui8rFRuvz6b3z2Tx99ePUZcdChXrE43O5aIiIjImFDBQialkqpmYOIHbodOn481Mn7Yo+zWqHhCp88f0fPVdzRSUF8EwMppS8YiYsAyDIMVU7N5pfBtdlUcGLJgEZIyE2tEHM62BhwlB7HPWjbBSSefkCArX79xOdMSI3ji1WM891Yh5TWtfO0Ty/3yonmv08Xvn83jlR2lgGfA8uc3LibI5ttdGK+/cBav55ZRVdfO3/9TwK3XLDQ7kt8rO9XKE68eA+AzG7KIjQw9yyN8z/SkSG6/LptPXrWAt/aU8eLWYkqrW3llRymv7Chl4cx4rl6TwXnZKdh8uJd/T6+LUw3tVNd3UFnXNlCUqK5v51RDB73OoVuqWCwGSXF2UhLCSYkP9/xvQjhJsXa+8/D2s7aFevRfh3l150muWpPBJTnT/fLPNfEUop96zXO64przZ+p9NMlYf5b2Z1etyaC+uZMnXyvgt08fIDYylJULk82OJSIiInLOTC9YNDU18cADD/DWW2/R1tbG3LlzufPOO1mxYgUAR44c4Yc//CGHDh0iJiaGm266idtuu83k1OLP2h091DQ6gIk/YWFYrCRcfiunnvnZkGsSLrsVwzKyFgO7+tpBzU3IJC4sZgwSBracqYt5pfBt9lTk4VruwmI58+KaYVgIn5NDy95XaC/YpYLFBDEMgxuumMe0xAh++fd95B4+xTcffIe7b11FYpzd7Hgj1trRzY8fzyWvsA7DgFs+uJAN6zP94s7qIJuVz27I4rt/3ME/N5/g0pzpzEie2D8jA4nT5ebXT+6n1+li+bxEv2+zFRZi4wNrMrjyvHQOFdXz4tZith+sIr+onvyieuKiQrhidTpXrE4jPjrsjMc7XW7yixvIL+nAFdrAsvlhY36KqrO7l1P1HQPtm6r7TktU1rdT19jBcCM4gmwWkuPtpMRHDBQk+gsUU2LDhizGfHZDFvc9njvk8y6bl8iR4nrKa9p4aNNB/u/fh7loxXSuXptBmn5/+ZU9R2soqmwmNNjKNef7zhyiycawWIm/7BZqnr1/yDXefJb2dzdeOY+G5k5eyz3JT/68mx9+fg3z0uLMjjXpTcR/80RERAKZ6QWLr371q9TX1/PAAw8QFxfH3/72N2677TaeffZZ4uLiuOWWW7j00kv57ne/y/79+/nud79LTEwMGzduNDu6+KnSak87qIToUCLtE9+exT4nB4s9CldHy2lft0bFk3DZrYTPWz3i51I7KO8sSJyDPSiM5q5WjjcUMzchc9B19r6CRUdBLu4PfBbD8N27hgPNBUunkRwfzg8e3UlJVQt3/nIz37plJfPSff8v3xW1bXzvjzuorGsnLMTK1z6xwu/udFwxP4lVC5PZmV/NH547yA8+t8Yvii2+6N9bizlS0kBYiJUvfnhJwPw6GoZBVmYCWZkJ1Dc7eHl7Ka/sKKGhpYsnXj3Gk68VcF5WClevzWDhzHgMw2BbXiUPbTo4cBLhmW0NxEfn89kNWazJTvXq9Ts6e6h8TzGiqq59oEBxtlkRocHW0woR7/7/COKjQ7GM4mLSmuxU7vpUzmn7A0iICeMz1y5iTXYqHZ09vLmnnBe3FlF2qo2XtpXw0rYSFmXG88G1M1m1KNmnT6eI53TFk68VAPCBNRmmfH6Ud7l7uob+psVGcMrkKSgZhsEXP7KYxtZO9hyt4Xt/3MlP71jHtETfm5c1WYzlf/NEREQmK1MLFqWlpWzdupUnnniCZcs8dzF/61vfYvPmzbzwwguEhoYSHBzMvffei81mIzMzk9LSUh5++GEVLGTU3h24bU7f7Y4T+3B1tGCEhBPzgc9TVnSc6XMWEjN7iVd3gzV1tnCkrhCAVWoHNSI2i5VlKYt452QuuRUHhixYhKUvwgix42xvoquykNCpcyY46eQ2Z0YsP//yen7w6E6KKpv5f7/byn9/dAkXLp9udrQhHSio5b7/y6Xd0cOU2DDuvnWV3/b2//S1i9h7rIa8wjq25lWybvFUsyP5nVMNHfzfvw8DcPMHFzIl9swTB4EgPjqMT1w5j49eOocdB6t4YWsRh4sbeOdAJe8cqCQ9JYq5abED7dHeq765k/sez+WuT+WcdgHH7XbT2tFD1XvaNlX2zZKoqm+nua172EzhYUGkJIST+t6CRF+BIiYyZFwKR2uyU1m1KIW9RyrIP1rMwnkZLJs/deBuWntoEFevzeCqNekcPFHHi1uL2XGomkMn6jl0op64qFCuPC+dK1enERvlf23DJoP8onqOlDRgs1rYsH7wzw4yMXrbmqj/z58AiFn/cYwpGZQV5DN99gI6dj1PV9lh6v/zGMkf/obJSSeOzWrhfz6Zw//73VaOlzXxnYe287P/voA4/Xky4bblVQ566m6o/+aJiIjI4EwtWMTGxvLQQw+xaNGiga8ZhoHb7aa5uZlDhw6Rk5ODzfZuzNWrV/OHP/yB+vp64uPjzYgtfs6sgdv9Wna/BEDU0ksIyVhMT2cwIdPne310Pbf8AG63m8zYNKaE6/fCSOVMW+wpWJQf4BPZ1w168cqwBmHPXEr74a20H9upgoUJpsSG8eMvreOBv+1hx6Fqfv63vZTVtPGJK+aN6i7o8fTStmJ+/9xBXC4389Ji+X+3rPTLWQX9kuPD+fDFs3ni1WM88vwhls9LIizE9AOZfsPtdvPgU/vp7HaycGY8V06CIahBNgvnL53K+UunUlzZzItbi3lrbzklVS0DNwkM5ddP7ud4eROn6jsGihTtnb3DPiYmIuS0YkRyfDipff/frDvfrRaDhRlxWDpPMT8jbtDWH4ZhkD1rCtmzplDX5ODl7SW8sqOUhpZO/vbKUZ587RhrslK5am0GCzLiAuZUTiB46nXP7IrLVs7QRWCT1b/yR1ydbQQnZRB73gYcXd30tEHIjPmExyVS/sc76Ti2k44T+7BnTp4TyKEhNr7z6dV8/ddbqKpr596Ht/PjL67TrJUJ5HS5eWjTwWHXPPz8IVYtSlF7KBERkbMw9QpEVFQU69evP+1rL730EidPnmTdunX87//+L3PmnH6hMDExEYDKyspRFyzcbjcdHR2jC+2DHA7Haf8bSMZjbycqGgFIiQuZ8J+D3sZqHEX7AYOg+evPaX/bSncDsCx5kc/+PPviz+ac6AxsFitVbTWcqCkhNTJp0HW29MVweCttx3YRtvrME12+uLex5Cv7+/JHFpEUG8rzW0p48rUCSqua+OL1iwgJPrfe1GOxP6fTxZ9fLuClHWUArMtO5vYNCwi2ukz9PTkWe7tq9VRezz1JTaODv76Uzw2Xzx6reOfMV342h/Lm3gr2F9QSZLPwmQ/NpbPTu5y+vr+zSYoJ4tar5/BfF2fw99cKeXVX+bDr2xw9PN13Mfi94qNCSIq3kxQXRnKc3fNP378PXUDrpaNj+GLHePLmvbMHw/Xr07hm7XR25p/ilV1lFJxsZvP+CjbvryAtOYIrVk1nbXYKoef4591Y8fefzeEMt7eiihb2HqvBYjH4wOqpPvuZaziB8t51Hs+l/eh2MCxEXnorjq7u0/YWFpGAfclldOx7hdpXjR9Y+QABAABJREFU/kjCjT/CsPn3BXtv3rsgC9x10xLufiiX4soWvv/IDu66aSk2m++2nAuUn02A/OKG01oDDqauycHeIxUszPD9VqdnE0jvXT+3262bBUREfIThdruHGUE4sfbs2cOnP/1pzjvvPH77299y2WWX8cEPfpAvf/nLA2vKysq49NJL+etf/zowmNsbBw8epLt7+HYCErjcbjf3PVVJd6+bz1+VRFLMxP4lJuzIfwgtzaV7yizal3901M/jcHbyYPFfceHmszM+Qmywf7aeMctTlS9T1FHOBXErOC9uyeCLejqJeeMXGG4Xzes+iysiYUIzyun2F7Xzz12NuFyQEhfExy9IIMpu3kW8zm4XT2+tp7DK00f74uwozl8YGVB/yTla7uDvm+uxWOALVyWREOXfF30mQqvDyW9eqKazx81lS6JZu2By9xA/WNLBM9sazrouIzmE2SmhxEXaiIuwERthI8gWOL+XRqqqoZtdx9s4WOKg1+n5eB4SZLB0Zjg5cyKIj9RJJzP8Y0s9R8ocZKfbuX6N/19k9FdGj4Oodx7C0tWOY+YaOudcOPjCnk6it/wBS3c7HXMuomvmeROa0xdUNnTz2Gu1dPe6WZQWxvVr4rAE0OcTXzXS/+ZtXBNHVrp9AhLJaAQHB5OVlWV2DBGRSc9n/ubz2muv8bWvfY3FixfzwAMPABAaGnpGcaGry3NxyG4f/X/kg4KCmDVr1ujD+hiHw0FJSQnp6emEhQVWn+yx3ltNo4Pu3gqsVoN1KxdN6JBLV3cntW/m4waS1l1HSPr8Ue9vS9kuXLiZHpXCmsUjH9I90Xz1Z/MCexNFeU9T7qph/vz5Q65rKFxId+lBptJMxPzzT/uer+5trPja/ubPh6WLGrn/bweoaujhT6838I1PLGHm1NG1djuX/Z1q6OAnf9lPRW0XwUEWvnj9IlYvGvykjhnG6r2bN8/N0ap97D9ez5ajvdz1ySyfKMj42s9mP7fbzc+fyKOzx83M1Ehu2bAC6yj+G+Or+xsNV2jDiC7e3HTVooC52/Rc3rv5wMVrPadO3tpbyas7yzjV6GDHsTZ2HGtj8ax4rlg9naWzE0xpjRdIP5vvN9TeymvaOFruOSX0yQ8uZnpShFkRz0kgvHfNrz6Mo6sda2wK6VffhmHztH8bbG8O2400v/IHwou3kXbBBqyR/vvny2jeu/lAQlI9P/nzPg6VOsiYZuPGK32zvWkg/Gz2G+l/8xbOy2C+/pvnkwoLC82OICIifXyiYPGXv/yFH/7wh1x22WXcf//9BAd7PoAmJydTU1Nz2tr+f09KGv3FIcMwzqng4avCwsICcl8wdns7VdQMwIykSKIiJ/YvnS1H38Hd1YEtNpmY+SsxjHcvZHm7v32n8gE4b8Zyv3jPfe1n87z0FTyW9zRFTSfpNLqJC4sZdF3v/NXUlR6kp3g/9vWDn4jxtb2NNV/a37L5dh74Sgzfe2QnZada+c4ju/nqx5exdvHohxd6u7/8onp++KdcWju6iYsK5e5bVzFresyoX388jcV79/mNS/jiz97kQGE9eUUtnJeVMkbpzp0v/WwCbD1QSe6RGqwWg698fDmR5/jfGF/b32gsmx9GfHT+sC0yEmLCThtQHQjO9b2z2+Gjl0Xz4UvmsfdYDS9uLWbP/8/eXYZHdW0NHP+f8YknExdI8AAJgRDcrUiLFGhvW1paWuru8t729t5bpe5K3Si00BbX4i6BkAAJhLi7jJ/3wwC3AiEyySRh/56nX9Jz9llDJmfO7LX3Win5HEot5lBqMYF+bkwZEsm4AR3xcm/5nh3t4b15IX99bct3pCDLMKh3MN2jAl0YmXO01d9dzcmD1CZtBiSCrrgbnZfP347542vTx4/HmPQ7pqwUarb9QNCVD7VswM2gob+7wbFu3Hs1vP7dfn7ddpogf0+mjWi9DePb6nvzj7p2UKJSKrDa7HUedyqvpl197rWH391ZrWFhjiAIguDg8oKW3377Lf/5z3+47rrreOONN84lKwASEhLYt28fNpvt3M927NhBVFSUaLgtNMrZ5p8dW7jhtizLVOxzNNv27j/pT8mKhqqx1JKYnwLAoPB+TonvUuOr96arIQqAfdkXbo7n1jUBAFP2cayVpS0Sm1C3YIM7C+4ZTr8egZgtNl78cg8/rDtGS1Q3XLc7g//7YBuVNWa6hHvz2v0jWm2ywllCAzyYMcoxwfHJssMYza7rD9CaVVSb+eCnRABmje1KVGjjyvTJdhumzGTUOUmYMpOR7baLn9SKKRUSt06vu6zC/Gm9282kjbMpFBL9o4N45pZBfPTEOGaM6oKHXk1BSQ2f/XaUm/69mje+309qZpmrQ22X8ktq2LTfsbti9tjWuTr9UmA311K04gMAvPpPQhfR46LnSJKE/2W3gKSgOnk7tel1N0Jur8b0j2DulJ4AfLLsCFsOZLs4ovYrM7+SR9/eci5ZIWGniyqPfppTdFHlIfG/JMZXK5J56v1t5Je0vX44giAIgtBSXJqwOHXqFM8//zzjx4/ntttuo7i4mMLCQgoLC6msrGTmzJlUVVXx1FNPkZqayk8//cQXX3zBbbfd5sqwhTbs1JmERVQLJyyMmUcxF2QgqbV4xI5u0lj7cw5jtVsJ8wwm3Lv1rHZuaxLC+gCwJ/vgBY9ReRnQhnQBZGpO7GmZwISLctereXreQKaO6ATA1ytTeO3b/ZgtzTO5a7PLfP5bEm/+cACrTWZIbAgv3DUMg3f72P5+MVeN7Ya/j56C0loWb/h7c2QBPv3lCGVVJiKCPLl6XOMmNqtTdpLxzh2ULn4ej8RllC5+nox37qA6ZaeTo21ZQ2JDeWJuAgZv3Z9+7u+j54m5CQyJbfwOqUtJsMGdeVf04rOnJ3DvVXF0DvfGbLWzfk8mD7zxOw+/uZkNezOxWNt2kqs1+XlTKna7TFzXALp18HV1OJesko3fYi0vROUdgN/oa+t9njY4Cq9+EwAoWv0Jsu3STLjPHN2Fy4c5Fum89t1+ElMLXRxR+3PgWAGPvLWZ3OJqAv3ceHCIzLO+P3OP1xrmemzhHq81POv7M/+aoOa+q+PQa5UknSzmnlc2sn5PRossuhEEQRCEtsalCYvVq1djsVhYu3Ytw4YN+9N/zz33HAaDgU8++YRTp04xY8YM3nnnHR599FFmzJjhyrCFNuz0mYRFZEjLNqmu2OvYXeHRewRKnXuTxtqZdQCAgRFxTQ3rknY2YXG44Bg1ltoLHufWfQAA1cdFwqI1USoVzJ8Ww52z+qBUSGzan8WT72+jtPLCpWcao9Zk5YXPd7Nko6Om7dXjuvHY9QnoNK2iomKL0GlV3DKtNwA/bUwlt6jaxRG1LnuT89mwNxNJgnuvjkOtangz+OqUneQvWYCtsvhPP7dVFpO/ZEG7SFp8+n8TeHpePDOH+PH0vHg+eWq8SFY0gk6jYvzAjrx+/0gW3DucUf3CUSkljmWU8vp3+7npP2v4csVRCkrFyt2mKK0wsmbXaQCuamQSUmg6Y2bKuWdo/8m3o9A0bKGA78hrULh5YSnKonzPiuYIsdWTJIlbpsUwNDYUq83Oc5/t5lROuavDajeWbzvFvz7ZSbXRSnSkHy9M1tEx5Su8pT8/K3lL1fju/ZTBXrm89dBooiP9qDVZeeP7A7z45R4qqs0XuIIgCIIgXJpcmrC4/fbbOXbs2Hn/e/HFFwGIjY3lhx9+4PDhw2zYsIE5c+a4MmShDTNZbOQUVgEQGdpyOyysFcVUp+wCwCt+YpPGMlpNHMx19K8YKMpBNUmYVzChnkHY7DYO5h694HHu3RwJi9r0ROymCyc2BNeYNDiSZ28djLtezbHTpTz05manfREvKK3hsXe2sCspD7VKwUPX9mPOpGiXNLt1tSExIcR1DcBitfPxskuztMb51BgtvLv4EABTh3emR8eGN9GU7TaK1iys85iitQvbRXmoXlF+xES60SvKT5SBaiJJkujR0Y+Hrotn4T8nMGdSD/y9dZRXmflx/QnmP7eW5z7bxcHjBWL1biMs25yGxWqnR0dfencWZWhdwW41U7j8XUDGI3YMbp3iGjyGUu+B3+jrACjd8sMlW95TqZB48Np+9OpkoMZo5V8f76BAlCNqEpvNzgc/JfLBT4nY7TJj+kfw39sGUbvlqzrPK1q7kCBfHS/cNYzrJ0WjVEhsT8zlnlc2sD+loM5zBUEQBOFS4vIeFoLQUjLzKrHL4OWuwddT22LXrTiwFmQ7ug490QZFNmmsg7lJmG0Wgtz9ifQJd06Al7D+9SgLpfYPR+UbDDYrNScPtFBkQkP06RrAq/eNINTfncLSWh57Zwu7k/KaNOax0yVnkh8V+Hhoef6OoYyKj3BSxG2PJEncOiMGlVJiz9F8dh9t2r9ve/HF8qMUldUSbHBjzsSL11U/H2Nm8t92VvyVraIYY2Zyo8YX2j9fTx1Xj+vOJ0+N58kbE+jT1R+7DDuP5PHPD3dw58sb+HXLSWqMFleH2iZU1ZhZsf0UALPHdRNNWF2kbMuPWIpzULr7YBg3t9HjePYZgza0K7LZSMmGL50YYduiUSv5v5sG0CHYk5IKE898vEOs6m+kqloLz36yk+XbHPeJGyZHc/8/+mLLPVbvz3OlQuKqcd145b4RRAR5nPudfPhTougXJgiCIAiIhIVwCUnPday6jgzxarEvn7LNQuWBtUDTd1fAH8tB9RVfoJ1gwJmExf7cI1gvUNtYkiTcz5SFqhFloVqtsAAPXrlvBLFd/Kk12fjvZ7v4eVNqo1YW/74/iyfe20ZZpYnIEC9evW8EPSIbvnK+vYkI8mTaCEcD7o+XHm62niFtRdLJYlZsTwfg7tlx6LSNKxNmq6rfit/6HidcupRKBYNjQvnv7UN579ExXD40Cr1WRVZBFR8tPczcZ1fz3pJDnM6rcHWordpv205Ra7IRGeJFQnSQq8O5JJnyTlK2YykA/hNvRan3aPRYkqRwNOBGourIZmozkpwTZBvk4abh2fmD8ffWkVVQxX8X7sJ0iX+WN1RuUTWPvLWZA8cL0WqUPHljArPHOhKbjfk87xLuw+sPjDrXZ+S3bad44PXfSc0qa4boBUEQBKHtEAkL4ZKRnlsJOBIWLaU6ZSe26jKUHr64dx/YpLHMNgv7cxylWAaG93VGeJe8LoZIvHVe1FqMHC28cDNh926O311N6r5LtmljW+DppuHZWwczcXAksgwLf03i7UUHsVjt9Trfbpf5ZlUKr3yzD4vVTkLPIF66exiBfm7NHHnbcdW4bvh56cgrruGnTamuDsdlTBYbb/3gSCBfNqgjfboGNHospUf9mvnW9zhBAEeC8bYrY/n86QncfmUsEUGeGM02Vm5P5+4FG3niva1sO5SD1Va/++Olwmiy8svmNABmj+0qFoe4gGyzUvjbeyDbce8xGPceTXt+BtCGdsGz7zgAild/0uZL7DWFv4+ef50ppZmcXsKCr/ZiE/eBejmcVsRDb/5OVkEV/t46XrprGINj/teLqbGf51q1kttmxPLs/MH4eWnJKqji4Tc3s2jdcWx2UdJPEARBuDSJhIVwyfjjDouWUn6mUaBXvwlIyqY16U3MO4rRasKg96WzX0dnhHfJU0gK+ofGArC7jrJQ2rCuKNy8sBurMWZcuN+F4HoqpYI7Z8Yyf1pvFBKs3Z3B0x9tv2jZA6PZyoKv9/L92mMAzBjVhaduGoibTt0SYbcZbjo1N0/tBcCP646Tf4nWwP5udQo5RdX4eem46fJeTRpLG9YdlHW/z5ReBnQR0U26jnBpctOpmTI0incfGc3zdwxlSGwICoXEkbRiXvxyDzf/dy3frTlGaYXR1aG2Cuv3ZVNZYyHE352hfcJcHc4lqWznL5jzT6HQeWC47Banjes36joUeg/MBRlU7FvltHHboo7BXvxz3kDUKgW7kvL44OfDotfNRazddZqnP9xOZY2FrhE+vHr/SDqH+/zpGF1ENErPunve1PV53q9HIG8/PIahsaHY7DJfrUzmiXe3kldcfd7jBUEQBKE9EwkL4ZIgyzKnchwlEFqq4bYp7ySmrGOgUOHZd3yTxztXDio8DoUk/nSdJeFMWai92YkX/LImKZS4d00AoPr47haLTWgcSZKYOqIz/7x5EHqtiiNpxTz85mYy8x27rGx2maRTJRxOryHpVAlFZbU8+d42th7KQamQuOeqOOZd0Us0Bb6A4XFhxHT2x2y18+kvR1wdTotLzSzj598dK7DvmtUHd33Tklqlm78HW929BQzjbkJSKJt0HeHSJkkSMV38eWLuAD59ajxXj+uGj6eWkgoj365OYd5/17Dgq70knSw+72fhX++b7WnV79nXdvBkNT9tctSknzm6q/gMcAFzURZlWxYBYBh/EyoPH6eNrXTzxG+UowF3ye/fY60qc9rYbVGvTgYevi4eSYJVO9L5Yd1xV4fUKtnsMgt/TeKtRQex2mSG9QnlhbuG4eel+9uxkkKJ/4R5dY7nP35enZ/nXu4aHruhPw9c0xe9VkVyegn3vrqRdbtPi6SSIAiCcElp2pJvQWgjyipNVFSbUUiOMgktoWKvY/WWe4+BqJpYysNqs7IvOxFw9K8QnKd3UHd0Ki0ltWWcLM244O4Vt+4DqDy0nurjezBMuLmFoxQao390EAvuHc6/P91FbrGj5vDlwzuxbncGxeWO1cRLtpegkMAug6ebmiduHEBMZ38XR966SZLEbTNiuPe1Tew4nMv+lAL69Qh0dVgtwmqz8+YPB7DbZUbEhTGgV3CTxqtK3k75mTrtXgOuoDp5+3kbdtprK5t0HUH4I38fPXMmRXP1+O5sT8xh+bZTJKeXsPlgNpsPZhMV6sWUoVGM7BuOTqtie2IOHy09/Kf7psE7iVunxzAkNvQiV2vd/vraABQSuOlEgrClybKdwuXvI9ss6Dv1xSNmpNOv4Rk3looDazHnnaRk49cEXnG306/RlgyJDeW26TF88PNhvlmVgp+XjgkDxS7us2qMFl79Zj+7j+YBcM2E7lwzoXudpeJUPnU8DymUaEI6XfS6kiQxpn8HenXy5/Xv9pN0spg3fzjI7qP53DWrD94e2ga/FkEQBEFoa8QybeGScCrXsbsixN8dnab583S22kqqkrYA4N1/cpPHO1JwnGpLLd46L7obOjd5POF/NEo1ccGOki576igLpY+MQVJrsVUUYc471ULRCU3VMdiL1+4bQc8oP6qNVn5Ye/xPE1PgSFYAXDuxh0hW1FPHEC+uGOb40v3hz4lYrJdGPfAlG06QnluBp5uGW2fENGksc0EGhb++C4D3oKn4j7+RDne/j++sJ6mKnYbvrCfxHXUNAEWrP8WYdazJ8QvCH6lVCkb2C+fle4bz5oOjmDCwIxq1klM5Fbzz4yFu/Pdq/v3pTl74Ys/f7pvF5UZe+GIP2xNzXBR9021PzDnva7PL8PJX+9r0a2uLKvauwpSVgqTRETD5tmbpHyIplPhPnA9AVeJGcV8FpgzrxOyxXQF4d/Eh9pyZnL/UFZTU8Ng7W9l9NA+NSsEjc+K59rIedb4vZVmmZP2XALj1HPq/z/OZT6Dt0BPsNko3fVfvGIL83HjujqHMndITlVJix+Fc7n5lI3uT85v8+gRBEAShtRM7LIRLwukzCYvIEO8WuV7loQ3IVjOaoCi04d2bPN7OrP0ADAjrg0Ih8ozOlhDWh51Z+9mTncg/Yqad9xiFWou+Uxw1x3ZRfXwXuoTzHye0Pt4eWp69dTBznl6FyXLhifUlG1KZNDhKlAGpp2smdOf3A1nkFFWz9Pc0Zo/t5uqQmlVGXgXfr3WUzLh1RkyTVjjajNXkLX4J2WJEHxmD3+g5gGMyTRsRjaUKtBHR6Lv1w5yXTnXKDvKXLCBs3gJUnqL5tuB8ncK8ueeqOG66vCfr9mSwYls6ucXV7Dla98TY+0sSMXjrULSx+6bdLvPekkN1HvPxsiMM7B0iPhNagKWsgJKN3wDgN/p6VN4BzXYtXVg3PGLHUJW4gaJVHxM276VLvuTe9ZOiKS43smFvJi9+uZfn7xhC945+rg7LZVLSS3jus92UVZnw8dTyfzcNqNe/R+3Jg9SmHwalCsPoOVg0Ho7P8w7RuHn7kr3wUaqObMZ7wBVo67HTAkCpkJg1pit9uwXw6rf7ycyv5NlPdjJpSCTzrujVIgvxBEEQBMEVxCeccElIz225/hWy3UbFvtUAePWf2OQVYja7jT3Zji/VgyL6NTk+4e/6hvZCKSnILM8hr7KAYM/zb+d27zaAmmO7qDm+WyQs2pgTGWV1JisAispqOXqymJguYpdFfbjr1dx0eS9e/24/P6w7zqh+EQT46l0dVrOw2eUz9avtJPQMYmTfxjfjlWU7BUvfwFqah8o7gMAZD15wskySJAIuvwtzUSaWoizyf3qF0Dn/QrpIk25BaCwPNw3TR3Zh6vDO/LTxBF+sSK7z+LIqEw+/taWFomtZ4jOhZciyTNHKD5AtRnQR0XjFT2j2axrGzKHm+C7M+aeoPLAWr/iJzX7N1kySHP27yqpM7E8p4NlPdrHg3uGEBXi4OrQWt2lfJm8tOojFaicq1It/zhtUr2cb2W6j+MzuCu/+k1H7BGKpqTn3/7UhnfHoNZyqpC0Ub/iSkGufadB3xM7hPrzxwEi+WHGUXzafZOX2dBJPFPLgtfF06yAWMgiCIAjtj1iqLVwS0s823A5p/oRFbdpBrGX5KHQeePQa3uTxkgtTqTRV4alxp2dAVydEKPyVh8adnoGOf9s9Z3qFnI9bl3iQFJgLMrCWFbRUeIITlFQYL35QA44THEbHh9Mzyg+T2cbCX9tvA+7lW09y7HQpbjoVd87s06REdOnmH6hN24+k0hA081GUbnV/Lim0eoJnP4ZC64YpK4XitZ83+tqCUF8KhUSAr1u9jvV0VxPgq29T/3m61y/pJz4Tml9V4kZqTx5CUqrxn3InktT8X0+V7t74jvgHACWbvsNWU9Hs12ztVEoFj9+QQJcIHyprzDz90Q5KL6H3v90u8/XKZF79dj8Wq52BvYJ56e7h9V6IUZm4CUthBgqdBz5DZ573GN9R14JShTH9MLVp+xsco0atZP60GP5z22AM3jqyC6t59O0tfL/2GDabvcHjCYIgCEJrJnZYCO2e1WYnI9/RsLQlEhble1cC4NlnDAp105ui7co6AED/sD4oL/Et680pISyOw/nH2JtziCt6jDvvMUo3T3QdemI8fQTTyX2gj2zZIIVG8/PSOfU4wUGSJG6/Mpb7X9vE1kM5TDxeSJ9uzVfKwxXyiqv5cqVjlflNl/fC36fxu0iqj+2mbOtiAPwn31bvkhBqv1ACpt1H/qIXqNi3Cm1IZzz7jGl0HIJQH/W9Hz5xw4A2twvhcGoRT76/7aLHic+E5mWtKqV43ecA+I64Go2h5Zq4e8VfRuXBdZgLTlOy8RsCptzRYtdurfRaFc/cPIhH395CbnE1//pkJy/cORQ3Xfve1Wc0W3njuwNsO9O3ZuboLtwwuWe9S93ZzUZKf/8eAJ9hM1Hqz78zRe0TiHfCZMp3/kLxhq/Qd4prVDmyuG6BvP3waN5fksiWg9l8syqFvcn5PHRtPCH+7g0eTxAEQRBaI7HDQmj3sgursNrs6LVKAuu5WrCxLCU51J48AEh4xV/W5PHssp3dWQcBGBjet8njCRfWPzQWgJSiNMqNF15p594tAQBj6r4WiUtwjp6dDBi865548vfR07OToYUiaj+iQr2ZPCQKgA+XJmJtR6v8ZFnmnR8PYjLbiOnsz4SBHRs9lrkoi4Jf3gLAK2EynjGjGnS+e9f++I64GoCilR9hykltdCyCUB/t+b7Znl9bW1K06mPsxmo0wZ3wHjS1Ra/9xwbclQfXYxT3VAB8PB19v7w9NJzMLueFz/dgsbafz/W/Ki6v5Yl3t7ItMQeVUuK+q/ty4+W9GtSXp3z3b9iqSlD5BOIdP6nOY32GzESh88BSmEnloY2NjtvTTcMjc+J56Np+uOtUHDtdyr2vbmT1ztPIstzocQVBEAShtRAJC6HdO9twu2OwV7M3hTzbu8KtSz/UvsFNHu940SlKjeW4qfXEBDW9ebdwYf7ufkT5RiDLMvtyLlzaxq3bAAAs2cfQZOzHlJmMbK+7N4LgekqFxK3TY+o8Zv603qK5aiNdNykabw8NmflV/LrlpKvDcZq1uzM4dKIIjVrJ3Vf1afRniN1UQ/7il5HNteg69MQwdm6jxvEZNgu3rgnINgt5SxZgqy5v1DiCUB/t+b7Znl9bW1GVsoOaY7tAoSTg8rtc0vhaFxGNR8xIQKZ41cfIcvudmG+IEH93nrllEDqNkoMnCnnrhwPY7e1vEjw1s4wH39hMalY5nm4a/nv7UMYN6NCgMaxVZZTt+BkAv1HXIanq3o2i1HvgM2wWAKWbv8dubnzZLUmSGBUfwVsPjyamsz9Gs413fjzoaBheaWr0uIIgCILQGoiEhdDu/a/htnezXsduNlJ5aAOA05r3nS0HFR8ag1o0WW12CWFxAOw90+T8fMx5J+HMl2r3o6soXfw8Ge/cQXXKzpYIUWiCIbGhPDE34W+rav199DwxN4EhsS1XiqK98dCrmTu5JwDfrUmhuLzWxRE1XXF5LQt/cSQv50zsQah/45qPyrKdgl/exlKcjdLTj8AZDyEpG1eRU5IUBE69B7VfKLaKIvJ/flUkTIVm1Z7vm+35tbV2ttpKild9AoDP4BlogyJdFovf6OuRNHpMualUHtzgsjham64Rvjw+NwGlQmLT/iy+XHHU1SE51bbEHB57dyslFUYigjx57f4R9GrEjqqyLYuQzUa0IZ1x7zmkXud4x09E5ROIraqU8l2/NPiafxXo68Z/bx/CTZf3QqVUsCspj3te2cjuo3lNHlsQBEEQXEX0sBDavVMt1HC76shm7KYaVL7B6DvHNXk8WZbPJSxEOaiWkRAWy6Ijv3IoPxmj1YRO9eceJNUpO8lfsuBv59kqi8lfsoCgmY/g3mNQS4UrNMKQ2FAG9g5hf3I2SSmn6NUjin7RYWIVrROMTejA6p2nOZZRyue/HeWh6+JdHVKjybLM+0sSqTZa6dbBh6kjOjd6rLJtP1FzfDcoVQTNfBSVh0+TYlPo3Ama/RjZnz2G8XQSJeu/xDD+piaNKQh1ac/3zfb82lqz4nWfY6suQ+0fju+Z1eauovL0xXfE1ZSs+5ySjV/j3mMgSr2nS2NqLeJ7BHHPVXG88f0BlmxMxc9bx9Thjf88bA1kWWbR+uN8vTIFgH49Anl0Tn/c9Q1fGGYuyqLiwFoA/MbOrXfDeEmlxm/UdRQsfZ2yHcvw7DselYdvg6//RwqFxJWju9C3ewCvfrOP03mV/OfTXVw2qCO3TO2NTiumfQRBEIS2ReywENq9czssmjFhIcsyFftWAY7dFfV9YK1LWslpimpK0Kq0xAX3bPJ4wsV18A4j0N2AxWYhMS/5T/9PttsoWrOwzvOL1i4Uq53bAKVColeUHzGRbvSK8hMTU06iUEjcdmUMkgSb9mdxJK3I1SE12tZDOexKykOllLj3qr6Nfo/UpO4/14jTf+J8dGFdnRKfxj+cwCvuARy1s6uObHHKuIJwIe35vtmeX1trVJN2gKrETYBEwJQ7L1pCpyV495+EOiACe23luXu24DA2oQM3TI4G4JNlR9hyMNvFETWe2WLjtW/3n0tWTB3eiafnDWxUsgKgZOPXINtx69offcdeDTrXvedQtCFdkC1GSrcsatT1zycq1JvX7h/J9JGOxNLqnae597VNHDtd4rRrCIIgCEJLEAkLoV2rqrVQVOYoTdKxGRMWxsxkzAWnkVQaPGNHO2XMs7sr+oX0RqPSOGVMoW6SJJ0rC7XnL2WhjJnJ2CqL6zzfVlGMMTO5zmMEoT3rGuHLZYMiAfjw58PY2mAD7vIqEx/+nAjAVWO7Nfqzw1KSS8GyNwAZz74T8Iob57wgAfceg/AZciUAhcvfw5R3yqnjC4IgOJvdVEvRig8A8EqYjC68dfRnk5Qq/C+7BYCK/Wsw5bWfXkzOMGtMVyYPiUSW4bVv93M4te0tSCitNPLU+9vYtD8LhULizll9mD89BqWycdMhtRlHqTm+ByQFfmOub/D5kiThN+4GACoPrMNclNWoOM5Ho1Zy89Te/Pf2Ifh768gtqubRd7by7eoUrG3wuUwQBEG4NImEhdCunW24HeCrx6ORq2fqo2LvSgA8eo9AqW9cnfM/EuWgXCchLBaAfTmHsf1ht4StqrRe59f3OEFor66fFI2nm5r03AqWb297k+if/HKE8iozHYM9mTW2W6PGsJtryVv8MnZjNdqw7vhPmOfkKB18R/4Dfae+yFYz+UtexlZT2SzXEQRBcIaSjV9jrShC5R2I36hrXR3On+g79sa951CQ7RSt+kQ04P4DSZK4dUYsg2NCsNrsPPfZrnM72NuC9NwKHnpzMymnS3HXq/n3/MFMGhzZ6PFkWaZk/ZcAeMaNQ+Mf3qhx9B164dY1AWQ7JRu+bnQ8F9KnawBvPzyakX3DsdtlvltzjMfe2UJOYZXTryUIgiAIziYSFkK7lp5TDjRvOShrZQnVx3YB4NV/klPGzCjPJq+qELVSTb+Qhm0xFpqmu39nPDXuVJmrOVaUdu7nynrWlq3vcYLQXnm5a7j+TAPub1alUFppdHFE9bc3OZ9N+7JQSHDv1X1Rqxr+mCTLMoW/vYelMAOluw9BMx9utpInkkJJ4PT7UfkEYS0roGDZ66IsnSAIrVJtxtFz5VP9p9yOQqO7yBktzzB2LpJahyn7GFWHf3d1OK2KUiHx0HXx9Izyo9po5ZmPdlBQWuPqsC5q99E8Hn17M4WltYT6u/PqfSPo0y2gSWNWJ2/HlHMCSa3Dd8RVTRrLb8wckBTUnNhDbUZSk8Y6Hw83DQ/PieeROfG469Uczyjj3tc2sXJHOrIsO/16giAIguAsImEhtGunWqB/RcWBtWC3oYuIRhsU6ZQxd2Y6dlf0Ce6JTt36vtC1Z0qFkn6hMQDs/kNZKF1ENEpPQ93nehnQRUQ3a3yCUBfZbsOUmYw6JwlTZrLLJq8nDOxIl3BvaoxWvlh+1CUxNFSN0cK7Px4EYOqIznTr0LjkY/nOZVQnbweFkqCZj6Dy9HNilH+n1HsQNOtRJLWW2pOHKP39u2a9niC0N63lvtme2S0mipa/D4Bnn7G4RfVxcUTnp/Iy4Dt8NgAlG77CZqx2cUSti1at5J/zBhIR5ElJhZF/fbyDyhqzq8M6L1mW+XlTKv9duItak43YLv68ct8IwgKathNetloo2fgNAD6DpzW5WbbGPxzPvo6SkSXrvmy2nT0j+obz9kOjie3ij8ls473Fh/jPwl1talGJIAiCcGkRCQuhXWvuhtuyzULl/jWA83ZXwP/6VwwS5aBcIiHM8UV6T/ahc6uPJIXyomVdPHoOR1Iomz0+QTif6pSdZLxzB6WLn8cjcRmli58n4507qE7Z2eKxKBUSt1/pKK+2fk8mKemtv9nj578dpajcSIjBnesm9mjUGDWnDp2byDCMn4cuonHjNJQ2KJKAKXcCULb9Z6qSd7TIdQWhrWtN9832rGzrj1hKclB6+OI3bq6rw6mT94ApqA2h2KrLKd38g6vDaXU83DQ8O38wBm8dmflV/OfTXZgsrSvJZ7HaeXvRQRb+moQsw2WDOvLsrYPxdGt6T8CK/auxluWjdPfBe+BUJ0QLvsOvRtLoMOWmUn10u1PGPJ8AXz3/uW0IN0/tjVqlYM/RfO5esJGdR3Kb7ZqCIAiC0FgiYSG0W3a7TEZe8yYsqlN2YasuQ+nhi3v3AU4ZM7sij6yKXJQKJfFnVvoLLatPcE80SjWF1cVklGef+7l7j0EEzXzkbzstJI0egMpD67BW1N2YWxCaQ3XKTvKXLPhbY3hbZTH5Sxa4ZPKte0c/xg/oAMD7PyVis7fe0gOH04pYuSMdgHuuikOnUTV4DEtZAQU/vwayHY/YMXjFX+bkKOvm0WsY3oMckyeFv76DuTCjRa8vCG1Na7xvtkem3JOU7VgGgP/EW1Hq3F0cUd0kpRrDhDMNuPeuxFxw2sURtT4BvnqenT8Yd52K5PQSXvl6b6v5jK+oNvP0R9tZuzsDhQTzp/Xmrll9UDWyufYf2YzVlG79EXD0kHJWWTOVhw8+g6YDULLxG2SrxSnjno9CITF9ZGdev38kkSFeVFSbee6z3bz1wwFqTdZmu64gCIIgNJRIWAjtVkFpDbUmGyqlosnbfy+k/Eyzba++E5CUzqlRfnZ3RWxQD9w1bk4ZU2gYrUpDbJCjtNOeP5SFAkfSosPd7+M760mqYqfhO+tJOt7/KZrgTthrqyj89W3RqFFoUbLdRtGahXUeU7R2oUvKnMyd0hN3vZqT2eWs3pne4tevD6PZytuLDgIwcXAkMV38GzyG3WIif/HL2Gur0IZ0xn/SfCRJcnKkF+c3eg76yBhki5G8H18S5UwE4QJa832zPZFtVgp/exdkO+7RQ5y2uKe5uXXqg3uPQWcacH8sav2fR8cQL56aNxCVUsHOI3l8+HOiy/+dMvMrefjNzRxJK0avVfHPmwcxdURnp30el21bgr22CrV/OJ59xjhlzLO8B16B0sMXa3kB5ftWOnXs8+kY4sVr94/gylFdkCRYuzuD+17d1CZ2xAqCIAiXBpGwENqtUzmO3RUdgj1ROmFVzV+Z8k5hykoBhRLPvuOdNu7OzP0ADBTloFzqj2Wh/kpSKNFGRGMJ7YU2IhqFWkvg9PsdNeTTD1O+85eWDle4hBkzk/+2QvivbBXFGDOTWyii//H20HL9mfJKX61IprzK1OIxXMx3q4+RW1SNwVvHjVN6Nvh8WZYpWvEB5vxTKNy8CJr1KApV08tONIakUBI440FU3gFYS/MoXPamSKAKwnm05vtme1K2YynmgnQUeg/8L7vF1eE0iGHcjUgqDcbMZKqTtro6nFYpprM/D18XjyTByu3pLFp/3GWx7D9WwCNvbSa3uJpAPzcW3Duc/tFBThvfUl5AxZ4VABjG3OD0ErAKjQ7fEf8AoGzrEmy1VU4d/3zUKiU3XdGL5+4YSoCvntziah57Zwtfr0zGahPPDoIgCIJriYSF0G41d/+Kin2rAMeKe5Vn0xqunZVfVUh6WRYKSUH/sNbZkPBSER8agyRJnCrNpKj64quNNIYwDOMdPS5KNn2LKTetuUMUBABsVaVOPc7ZJg6OJCrUi6paC1+uaF2Tf8czSln6eyoAd83qg7u+4TvlKvauoOrIZpAUBF35ECqvhu/QcCalmxdBMx9FUmmoSd1H6eZFLo1HEFqj1n7fbA/MRVnnyucYxs9D6e7t4ogaRuUdgM/QmQAUr/8Cu6nGxRG1TkP7hDJ/mqOE7dcrU1i3u+VLaC3fepJnP9lJtdFKdKQfr903go7Bzv3+V7rpO2SbBV3H3ui79HPq2Gd59hmNOiACu7GKsu1LmuUa5xPT2Z+3HxrN6Phw7DL8sO44j7y9hayCyhaLQRAEQRD+SiQshHYrPbccaJ6Eha220jFBBXg3Q7PtXoFd8dI2TxkroX68dJ708O8MnH+Xxfl4xo3FrftAsNsoWPoGdrOxOUMUBADslvrVOlZ6OCex2lBKpeJcA+61u09zPKN1TACebcppl2Fk33ASegY3eIza00kUr/0cAMO4ueg79nZylI2jDemE/+TbAEez2+rje1wckSC0DrLVQuXh3yndurhex7vqvtnWyXYbhb+9BzYr+s798Og9wtUhNYrPoGmofIOxVZWeS74If3fF8E7MHN0FgLd/PMTe5PwWua7NZueDnxL54OfD2O0yY/pH8NwdQ/D20Dr1Oqbck+e+9xnG3tBsJR8lhRLDmOsBKN+zAktZQbNc53zc9WoevDaex27oj4deTWpmGfe99jvLt51yeakvQRAE4dIkEhZCu3W6GXdYVB7aiGw1owmMRBvew2nj7sp0JCxEOajW4WxZqL059UtYSJJEwJQ7UHr6YSnJoXjtZ80ZnnCJs1aVUrj8fYqWv3fRYxU6D3QR0S0Q1fn1jDIwOj4cWYYPfkrE3gqacy7ecIL03Aq83DXMn97wRIO1ooj8n15xNNnuNRyvhCnNEGXjecaMwqv/ZAAKlr2JuTjbxREJgutYywsp2fgNp9++lcJf3sJSlHXRcxR6T5feN9uyin2rMGUfQ9LoCZh8m0t6+jiDpFLjP8Gxe7Z893LMhZkujqj1mjulp2OFvl3mxS/3NPvihKpaC89+spPl204hSY7r3/+PvqhVzi3VJMsyxRu+BMCj9wi0IZ2dOv5f6Tv3QxcZAzYrpZu+bdZrnc+wPmG888ho4roFYLbY+OCnRJ79ZCclFWIRliAIgtCyRMJCaJeMZis5RY5mo5Ghzk1YyLL9XDkor/6TnPYlrKimhBMl6UhIDAiLc8qYrmS3y2ScKiU7vZaMU6WtYoKyoc6W5UoqOEGVuX7Na5V6TwKn3gtIVB5cR1XKjmaMULgU2S0mSrcuJvP9u6k8uA6Q0YZ1q/scYxUlG792aQPZmy7vhZtOxYnMMtbuznBZHACn8ypYtO4YALfNiGnwaky71Uz+4gXYayrQBEbiP+WOVjkhZxg3F11ENLK5lvwfXxIlTZqRbLdhykxGnZOEKTNZNGtuBWRZpvZUInk/vkTGu3dStv0n7DUVKD0N+I68Bv8pd9Z5vr22krJtS8Tq4gaylOVTsvEbAAxjrnd5mbymcusSj1vXBLDbKFrzqXg/XIAkSdx7dV/6dgvAZLbx7Cc7ySlsnj4MOUVVPPLWZg4cL0SrUfLE3AHMGtO1WT6Ha9P2Y0w/jKRU4zvqGqeP/1eSJGEYcwMAVUlbMOWkNvs1/8rgrefZ+YOZP703GpWCfSkF3L1gIzsO55w7xmaXSTpVwuH0GpJOlWBrg9/zBEEQhNZN5eoABKE5ZORVIsvg46HF11Pn1LFr0w5gLctHoXPHo/dwp427O+sgAD0COuOjb1t1fv8qOTGX1UuTqCh3rMY5uP0AXt7JXDa9F9GxIS6Orv6CPQKI8A4lszyH/TlHGBE5sF7n6SNj8B48jfIdSyla/gG60G6ovAzNHK3Q3smynaojmynZ+O25ZrHa0K7nJqWrU3ZStGbhnxrJKr0MaEO7UZOyg/Kdv2ApziVw+n0oNPoWj9/XS8e1l/Xgk2VH+GL5UYbEhuDp1vLNqW12mbd/OIjVJjOwVzDD48IadL4syxSv+hhTbioKvQdBsx9FoXZu+QlnkZQqAq98mOyFj2Apzqbg13cImvkwkiTWqzjTH//2PIDSxGVUeBrwnzAP9x6DXB3eJcduqqEycRMV+1Zh+cPOIl1kDN7xE3HrlnCuYa5S5/73+6anAW1wFDUn9lK6+QfMRVkEXH5Xq/07b01kWaZoxQfIFhO6Dj3x7Dfe1SE5hWHCTdSePIgx/TDVKTvwiB7i6pBaJZVSweNzE3jq/W2kZpXz9Ec7WHDvcKd+FzucVsQLn++mssaCv7eO/5s3kM7hPk4b/49ku43iDV8B4JUwGbV3YLNc56+0IZ3w6D2CqiObKd7wJSHXPdviiyIUCompwzsT1zWAV7/Zz8mccp7/fA/jEjoQ29WfL5YfpfjM97wl20sweCdx6/QYhsSGtmicgiAIQvslvrEK7dLZhtsdQzydPnb53pUAePYZ49Qvr2f7V7T1clDJibn8+MW+c8mKsyrKjfz4xT6SE3NdFFnjnCsLlZ3YoPP8Rv4DbUhn7MYqCn55S6y2FZqk9nQS2Qsfp/CXt7FVFqPy8idw+v2E3vj8uZIl7j0G0eHu9/Gd9SRVsdPwnfUkHe56n+CZDxM4/X4kpZqaE3vI+eIprOWFLnkdU4ZG0SHYk8oaM1+tdE0D7l+3nORYRiluOhV3zIxt8CRA5f41VB7aAJKCwOkPoPYJaqZInUPl4UPQzEdAqaLm2C7Ktv/s6pDaleqUneQvWfCnCW8AW2Ux+UsWUJ2y00WRXXrMhRkUrfyI02/Np3jNp1iKs5E0OrziJxJ+6xuEXvcv3HsMOpesgAvcN+9+n+CrnsB/8h2gUFJ9dBu5Xz+DVTTgvqjKQxuoPZWIpNIQMOWOdpMcVfsE4T1kBgDFaz/Hbq51cUStl5tOzdO3DCLY4EZ+SQ3PfrKTGmP9em1dzNpdp3n6w+1U1ljo1sGHV+8f2WzJCnCUALYUZqLQeeAz5Mpmu875+I66Bkmpxng6iZrUfS167T/qEOzFK/eNOLODBdbtyeC1b/efS1acVVxu5IUv9rA9MecCIwmCIAhCw7SPp0hB+Iv0c/0rnLtTwVKSS23aAUDCq99lThu3zFhBSmEaAAPC45w2bkuz22VWL02q85jVy5LaVHmoswmLA3lJmG31/8IlKdWOSWK1DuPpI5Tv/KW5QhTaMXNxDnk/vkju109jzktD0ujxG30d4be/hUev4X+bDJIUSrQR0VhCe6GNiD43MefRazgh1/8bpbsP5oLTZH/2GMbs4y3+elR/aMC9akc6qVllLXr93KLqc4mSeVf0xuDdsJ0mxqwUitYsBMBv1LW4dYpzdojNQhfWDf/L5gNQuuk7alL3uzii9kG22869Hy6kaO1CkbBuRrLNSlXyDnK+fpqsjx6gYv9qZLMRtX84hsvm0/HeT/CfOB9NQMQFx7jQfdOr7zhCrvknCp0HppwTZH/2OKb89BZ6ZW2PtbKEknWfA+A74mrUfu1rpbXP4OmovAOxVRZTtm2Jq8Np1Xw9dTw7fzBe7hrSssp58Ys9WKz2Ro9ns8ss/DWJtxY5dkcOjwvj+TuH4efl3F30f2Q3Gynd/D0APsNmodR7NNu1zkftHYjXAEdvrJINX7n0c0StUjB3Sk+eu30oious8fh42RFRHkoQBEFwCpGwENql5mq4XbF/NQD6znGo/ZxX2mh/3hFkZLr4ReLv5ue0cVtaxsniv+2s+KuKMiMZJ4vrPKY16eTbAT+9DyariSP5xxp0rtovFMOZZo0lv3+H0QV1aIW2yVZTSdHqT8n66H5qju8BSYFXv8vocOe7+Ay5slG7u3Rh3Qi76UU0gZHYqsvJ/eppqo5saYbo6xbT2Z8RfcOQZfiwBRtwy7LMOz8exGyxEdvFnwkDOzTofGtlKfmLF4DdinuPwXgPnt48gTYTr77j8Ow7AZApWPYGltI8V4fU5hkzk/+2s+KvbBXFGDNds5uoPbNWlVK65Ucy3rmDgp9ewXg6CSQF7j0GEXLdvwi/9Q28+09EoW1a+Tt9ZAxhN72A2hCKraKInC+eovr4Hie9ivZDlmWKVn2M3VSDNqQz3gOvcHVITqdQazGMvwmAsp2/Yi4WK8nrEhrgwTO3DEKrUXLgeCFvLzrQqP4fNUYLz322i583OZ6hr5nQnUfmxKNVO7e59l+V7/oFW1UpKp9AvOMnNuu1LsRnyJUo9B5YirIcOztbgYs9shWV1XK0DX3PEwRBEFovkbAQ2h1ZljmVcyZh4cSG23az8dzDonf/SU4bF2BvrqPc0KCItl0OqqrCVK/jTh4vwmptGytOJUk6t8tiT/ahBp/v2WcM7j0Gg91G4bI3RBkBoU6y1ULZzmVkvncnFXtXgN2GW5d4wm99Hf9Jt6J0b9quMZV3AKFz/4tb1wRkm4WCZW9Q8vt3yHLjVz42xrwreqHXKkk5XcqGvZktcs01u06TmFqERq3knqviGlQKSrZZyP9pAbbqMtQBEQRccVerbLJ9Mf4T5qEN64bdWE3+4pewm+tOMAt1s9WzRFD1sV3Yapun+eylRJZljJkp5P/8Ghlv307p5u+xVZWgdPfGZ+gsOtz9AUEzH0EfGePUv0+1Xyihc19AHxWLbDGS/+NLlO1YKpov/0F1yg5qju8GhRL/KXf+qexWe+LWLQF9575gt1IsGnBfVLcOvjx+QwIKhcTGfVl8uaJhyduCkhoee2cre47mo1EpeGROPNde1qPZP3+tVaWU7VgGgN/oOUgqdbNe70KUOnd8h80GoPT3713+HaKkon7PDPU9ThAEQRDqIhIWQrtTUmGkssaMQoIOQc7rYVGVtAW7sRqVT5Djy4qT1NqMpBQ7ykG19f4VHl71W/W9dX0qC/65hu8+3c2eremUFFU3c2RNc66PRU4i9gZO7EqShP/k21F6GrCU5FJ8kfIhwqVJlmWqkreT+eG9lKz/ErupBk1gJCHXPkPw1U+i8Q932rUUGj1Bsx7Be9A0AMq2Lqbg59ewW+qXcHQGg7eef4zvDsAXy49SVeuc+tYXUlxey8JfHeXqrp8UTbDBvWHnr/kMU9YxFFo3gmc96pKm5c4gqdQEzXzkTGmwDAqXvycm3JqkfpNmFXtWcPr1m8j+4klKtyzCmH1ClIlqALvZSMWBtWR/8jA5Xz5F9dFtYLeiDe9O4LT76XD3h/iNugaVl6HZYlDqPQi++im84icCMiUbvqLwt3eRrc1772oLbDWVFK/+BHCsCNcGRbo2oGYkSRL+E+aBUkXtyYOOJI1Qp/7RQdwz2/EcvXjDCX7berJe56Wkl/DQm5tJz63A11PLC3cNY0Rf5z0L1aV08yJkixFtaFfcXdxg3Sv+MlQ+Qdiqyyjf+atLY6lvCa7mLNUlCIIgXDpUrg5AEJztbP+K0AAPNE7aLizLMhV7VwHg1X+iU5sInqg+jV22E+kTTpBHgNPGdYUOnQyoNUos5gtPxKjVStRaJTVVZk4cLeDE0QIAfA1udO4eQOcegUR1MaDRtp7bU8+Arrip9ZQbK0gtTqebf6cGna/UexA47T5yv36GykMb0Hfuh0f04GaKVmhrjNnHKV73OaYsR8kxpYcvfqOuxSNmZLOtUpUUSgxjb0DjH07hig+pTt6BtayAoNmPo/JsmbJ0VwzvzNrdGWQVVPHt6hRunR7TLNeRZZn3FidSY7TSvYMvVwxv2N9v5aENZ8oBSgROu7/N12VXefoRNPNhcr5+huqj2ygP6YzPmeSVUD+yLFOVtIWilR9d9FhJo0PpacBanI0p6ximrGOUbv4Bhd4DfVQf3Dr3RR8Vh8rTtwUib1ssJblU7FtFZeJG7EbHwgZJpcGj13C8+k9EG9ywv+WmkpQq/CfOR20Io3jtZ1QlbsRamkfQrEdRujm3BGlbUrzuM2zV5aj9w/EdOtPV4TQ7tV8oPgOnUrb9J4rXfoa+U1yjyjReSsYN6EhxuZGvV6Xw0dLD+HrqGNrnwp+lm/Zl8taig1isdjqFevN/8wYS4NsyCwXMRVlUHlwHgN/YG1y+m1JSqvEbfR0FP79G2c5lePYbj8rDNZ8XPTsZMHjr/tZw+4/8ffT07NR8yWNBEATh0tF6ZgQFwUmao3+FKSsFc0E6kkqDZ+wYp4xpt9tJLkplX5lj1W9CWJxTxnWlQ3sy60xWAEy/No4evYPJz60gNaWQtGOFZJ4qobS4hr3bT7N3+2kUSokOUX7nEhhBIZ4u/cKgUqroF9KbrRl72J19qMEJCwB9x174DJlB2fafKFrxPrqwrqi8/JshWqGtsJQVULLxa8dqYUBSa/EZNB3vQVNRaFpmdZpnnzGofIPJX/wyptw0shc+RvBVT6ANaf6JQLVKwW0zYvjnhztYvvUk4wd0ICq0aSWvzmfLwWx2H81DpZS45+o4lBfrGPkHxpzUc5PSviOuwq1rvNPjcwVdRDSG8fMoXv0xJRu+RhMUiVtUH1eH1SbYaqsoWvXRub9blV8I1pLcCx4feMU9uPcYhLW8kJqTB6lJO0Bt+mHstVVUH912bhxNYCT6znG4dYpDF9EDSemaEiSuJttt1KQdoGLvKmpPHjj3c5VPEF7xE/HsMxql3nm7ZxvDO2Eyar8Q8n9+DWNmMtmfPUbwVU/W2djblc4+bx6tTIMiNX3De6NQOGfhTU3qPqoO/w5IBFx+l8tK57Q0n6EzqTyyGWt5IWXbf8Jv5DWuDqnVu2pcN4rLjazckc6r3+7D20NDdJSBpFMlJKXXYNeVENddx/drj7Fo3XEABvUO5sFr49G34CKmkg1fg2x3lP/q0LPFrlsX9+ghaHf9iinnBKWbfyBg8u0uiUOpkLh1egwvfHHhPj7zp/Vu0HOWIAiCIFyISFgI7c6pXOf3ryjfuxIAj94jUOo9mjzerqwDfL5/EcW1Zed+tiZtMx18QttsWajsjDJWLDkCQJdwDVkZ5RgV/1sNpbPXMGpoENGxjmblwWHeBId5M2xsF0xGK+mpRaQdKyQ1pZCykhrSU4tJTy1m/fIUPLy0dO4WQOceAXTqFoCbu6bFX1//sD5szdjDnuyDzOkzo1Fj+I64mtpTiZhyUylY9hYh1z3Tbus8CxdmN1ZTuv0nKnYvR7ZZAAmP2NGOkiYttLvhj/QdehJ204vkLXoBS1EWOV8+ReC0+3DvMajZrx3XLZChsaFsS8zhw58P88KdQ52anCyvMvHhz4cBuHp8dzoG1/9zwVZdTv7il5FtFty6JuAzbJbT4moNvOIvw5SbSlXiRgp+fp2weS+j9gl0dVitWs2pQxT++g62yhKQFPgOvwqfoVdSc3wPRWsW/qkBt9LLgP/4eef+jlTeAXj1HY9X3/HINiumnBPUpB2k9uQBTLknMRekYy5Ip3zHUiS1Dn1kb/Sd4nDr3Be1b7CrXnKLsdVUUnloPRX7V2MtKzjzUwl9575495+IvnNfp+5ubSq3zn0Ju/EF8n54HmtZPtlfPEnQjAdxc2LJUGf46/Pmr/kbMeh9uLHfVU1+3rSbaig8k9D1HjAFXVi3pobbZig0Ogzjb6RgySuU71iGZ+zoS+LvtCkkSeK2K2MprTSy80ge//p4B3qtmrIqRznKJdtL0KgPYLY4Sq/OGtOV6ydFo2jBye/ajCRqTuwBSYHfmOtb7LoXI0kShnFzyfny/6g8uB7vhCkuS5AOiQ3libkJfLT08J92Wvj76Jk/rTdDYtv2LlRBEASh9RAJC6HdST/TcDsqxDkrda2VpVSn7AQ4U7u4aXZlHeDVbX8vI1FurODVbR/x0NBb21zSorrSxI+f78VmsxMZoqHDpg/pgESZPgiTUo/WVotPbT6WkzLFYVoMg/88EarVqejeO5juvYORZZmSomrSzuy+SE8rpqrCxKG9WRzamwUShEb40Ll7AF26BxDWwQeFsvknMeJCeqJSqMitLCC7Ig9fVcMTYpJSReD0+8n69GGMGUmU7Vh6SZRPEBxkm5WKA2sp3bIIe43jPqWPjMFv7Fy0wVEujU3tG0zY3OfJ//k1ak8eJH/JAnxHXYvPkCubfXfTvKm92JuST9LJYn7fn8WoeOd9Cf946REqqs1Ehngxc3TXep8n26zk//Qqtspi1H6hBE69p1VNljqDJEn4T7oVS2EGptw08he/TOjc50Rpk/OwW0yUbPyGij3LAUdJmIBp96EL7QKAe49BuHVLoOzEQTKPJxHRrRc+XeMumJCWlCp0EdHoIqJh1DXYqsupPZVIzckD1J48iK26nJoTe6k5sZdiQOUbjFunOPSd+6Lv2KvN9lA5H1NuGuV7V1J9dBuy1QyAQueBZ58xeMVf1qongTX+4YTd9CL5SxZgzDhK3g/PYxh/I179J7u8jAxc+HmzuLbMKc+bJRu+xlZRhMonCN9LcIeBe/dB6KNiqT2VSPGahQRf/aSrQ2r1lAqJh+f0575XN5FdWIXpL72zziYrLh8axdwpLbu7QZbtlKz7EgCvvuPRGMJa9PoXo4uIxq3bAGqO76Zkw1cufb8NiQ1lYO8Q9idnk5Ryil49ougXHSZ2VgiCIAhOJRIWQrtisdrJKqgEoKOTSkJVHlgLdhu6iOgmTyra7XY+37+ozmM+3/8jCaF9nLZdv7nZbHYWf7WPinIjhgB3uhz9EUcLVxnf2ry/HX/yk4X4DUhAUl5gIkeSMAR4YAjwYMDwKKxWGxknS0k7VkDasUIKcivJySgjJ6OMLWtPoNOrierqT5ceAXTuHoCXT/NM5Lip9fQO7MbBvKPsyT7EhI7DGzWO2i8E/wk3U/jbu5Ru/gF9ZCy6sPpPpAptjyzL1JzYS8mGL7EU5wCgNoRhGDsXfZd+rWJiC0Chcyf46icpXvc5FXtWULrpWyxFWfhPuQOFqvl2NQX6unHV2G58tTKZhb8mMaBXMG66ppcV2X00j98PZKGQ4N6r41Cr6n9PLd7wFcaMJCSNjqDZj6HQNaxJd1uhUGkImvkIWQsfxZx/iqKVHxJwxT2t5j3ZGpjyTlGw7A0sRVkAePW7DL+xN/ytbJukUKKNiMZSBdqI6AbtnlO6e+PRezgevYcjy3bM+emOhr5pBzFmpWAtzaNi3yoq9q0ChQpdh2hHAqNTHJrAjm3u9yVbLVQlb6Ni7ypMOSfO/VwTFIVX/0l49BrWZhJnSjcvQq59msIVH1GVuIHiNQsxF2XhP+FmJKXrvmY19/NmbUbSmd4+EDDljhYrY9iaSJKEYcLNZH38IDWp+6g+sRf3rv1dHVarp1IqqDVZ6zxmZ1Iet0yPadEJ8Oqj2zHlpiJpdPgMv6rFrtsQfmPmOJLZqfuoPX0EfcfeLotFqZDoFeWHwphPdJSfSFYIgiAITicSFkK7kl1YhdUmo9eqCHRCczbZZjn3hcwZuyuSi1L/VAbqfIprS0kuSqVXYNvYWr/ut2ROp5Wg0SqZPNSbnB35dR5vLiqm4mgy3jH1e8hWqZR06uZPp27+jL8CKsprz+2+OHm8CGOtheTEXJITHTXEA4I9Hb0vugfQsZMfKic1XgdHn5GmJiwAPGJHU5N2gOrk7RQse4Pwm19BoW0/K2aF/zHlnaR43RcYTzvKpSncvPAdfjVefce5dDLrQiSFEv8JN6MxhFO0+hOqjmzGUpZP8KzHULo7v7/EWTNGdWbdngxyi6r5bs0xbp7atC/h1bUW3lt8CIDpI7vQNaL+DSorj2ymYvdvAARecS8a//AmxdLaqbwDCJrxILnf/puqw7+jDemCd8JkV4flcrLdRvnOXyj5/XuwW1G6+xBw+Z24dWnePiaSpEAb3AltcCd8hlyJ3VRDbfoRx+6LtINYywswph/GmH4YNnyF0sP3XOkofWQsSjfX9neoi7W8kIr9a6g4uO7cLjMUKjx6DsErfiLasG5tLvkCjqa4AZffiSYgnJL1X1G5fw3WklwCr3zYKWVEG6M5nzftFhNFy98HwDNuHPrImMaG2eZp/MPxHnA55TuXUbxmIfqo2GZN8LcHR08WU1Jx4abNAEVltRw9WUxMl5bp9SZbLZRs/AYAn0HTUXn4tMh1G0pjCMOr3wQq9q2ieN2XhM17sd3t/hQEQRCEs1rfbIkgNEH6HxpuO+NLb/Wx3diqy1C6++DeY2CTxyutLXfqca6WuC+LXZtPAXD5tB6Ytyyt13nm0tJGX9PLW0/fgR3oO7ADdrtMTmYZqSkFpKUUkp1ZRmFeJYV5lez8/SQqtYLIzgY69wikc/cADAHuTXpf9A+L5eN933Ki+BRlxopGj+MoxXIbxuzjWEvzKFrzKYFX3N3o8YTWx1pRTMnv31KV+DsgIynVeA2Ygu+QK9vEan2v+MtQ+QVT8NOrmLKOnWkq+wSawI7Ncj21Ssmt02N49pOd/LrF0YC7QwP6TfzV58uPUlxuJMTfnWsn9qj3eaa8U+cm4nyGznTKfb8tcJQmu4GSdZ9TvPYzNEEd0Xfo5eqwXMZSVkDhL29hzEwGwK3bAAIm396sSbsLUWjdcO8+APfuA5BlGUtJ7pndFwcwnj6CraqUqsSNVCVuBCS0oV3OJTC0oV1c3idJlmVq0xOp2LuKmhN7QXaUfFF6GvDqNwHPuHGtdnKwISRJwmfQNNR+oRQsfYPa9MPkfP4EwVc/gdqv5Wu6l9SU1eu4xjxvlm5ZhKUkF6WHH4axNzT4/PbGd9hsqo5swVqWT/mOZfgOn+3qkFq1iyUrGnqcM5TvW4m1vAClhy/eA69oses2hu/wq6g8vAlzXhrVR7fh0avxC6gEQRAEoTUTCQuhXUnPcXzxclbD7YozzbY9+01AUja9RImvvn6THfU9zpVys8r57cdEAHp5lVGx4Alki6Ve52p867/auS4KhUR4R1/CO/oy6rLu1FSbOXX8TPPuYwVUVZhITXE08gbw8dOf2X0RSFRXA9oGlp3x1XvT1S+SEyXpHMhLIhifRseu1HsQOO1ecr/+F1WJG3Hr3BePnkMbPZ7QOtjNtZTtWEr5zl/O1WN37zUMv1HXtbmGxm5RfQg921S2NM/RVHb6g7h1bZ4V5v2jgxjYK5hdSXl8+PNh/nv7kEYlGA+nFrFqRzoA914Vh7aeu6xsNZWOJttWM/pOffEdcXWDr92WeQ+4HHNuGlVJWyj46VXC5i1A5WVwdVgtSpZlqg7/TtHqT5DNtUgaHf4TbsYjdnSrWPkvSRIaQygaQyjeCZOxW80YM5PPlY+yFGZgyjmBKecEZVt/RKFzRx8V60hgdOrbor9Pu7GaysO/U7Fv5blSeAC6yBi84yfi1i3B5cmU5uDeLYHQuc+Rt+gFLCU5ZH/2BEEzH27RXQiJecksOvJrvY5t6POmKSeV8p2/AOA/6dY2kYBvbgqtHsO4uRQsfZ2y7T/hETOyzX3etyQ/r/qVD6vvcU1lq62ibOsSAHxH/qPVlzdTunvjM3gGpb9/R8nGb3HvPghJ1fTvqIIgCILQ2oiEhdCunN1hEeWE/hWm/HTH6kqFEq++45s8HkC0fxd8dd6UGi+8os2g9yXav4tTrtdcqkqr+P6DrVgtMobqLIJS1yEj49YpClNBAbaq6gufrFAgaZpnu7ybu4ZefUPp1TcUWZYpyKs8Vz4q42QJZSW17NuRwb4dGY5kR6QvXc7svggO9UKqR/3VhPA4R8Ii/wiTvIY1KV59h174DJlB2bYlFK34AF1YN1TeAU0aU3AN2W6jMnEjpZu+w1ZdBoA2vAeGcXPRhbWN8m7nozGEnWkq+wrG00fIW/QCfuNuwHvAFc0ygXvLtN4cOFZAYmoRWw/lMDyuYU0vjWYrby86CMCkIZH07ly/chKy3UbB0texlheg8gkicPr97XIytS6SJOE/5Q7MhZmYC9LJX7KA0Ov/c8lMhNhqKila+SHVKTsAx99v4NR7WnXTZ4VKg1tUH9yi+mAYOxdrRTE1Jw9Se/IAtacSsRurqU7eQXWy4zWpAzqcad4dhy4iullK15gLMijft5Kqw5uRLY4V0pJGh2fMKLziJ6IJiHD6NVsbbVCk4765+GVM2cfJ/e4/+F92C179JjTrdbPKc/nq0E8cyHWUIJTgTE+x89OrdfQwdK73+LLNQuHyd0G2495zKO7dEpoWcDvi3nMouv1rMGYkUbzuc4JnPerqkFqtnp0MGLx1FJdfeAeFv4+enp1aJsFatm0JdmMV6oAOeMaObpFrNpX3wCuo2Lcaa3kB5XtX4jNoqqtDEgRBEASnEwkLoV05m7BwRsPts7sr3LsPROXp1+TxABQKBWFewXUmLG7sN7vVNtw2FhSQs3INK/eaqNQEoTdX0Lt4G4GjhhMyeRIe3bpSsnMXKS8uuPAgdjuHH3+KiKtnEzF75gWbbzeVJEkEhXgRFOLFkNGdMZuspKcVn0lgFFBSVEPGyRIyTpawYUUK7h4aOnUPoEv3ADp1C8Dd8/wNPxPC+vDtoaWcTCtihy6NYpONMQPiUaka9zp8h19F7alETDknKFj2JiFznr3kJkrbupqThyhZ/wXmgtMAqHyD8Rszx7HqrRWsym4qpd6TkGv+SdGqj6k8uI6SdV9gKcrGf+ItTtl59kfBBndmjenKt2uOsfCXI/SPDkKvrf+jyjerUsgtrsbfR8+NU3rW+7ySTd9Se+oQklpL8OzHXFZ33tUUai1Bsx8le+GjmHJOULTqY/yn3NEu3sd1qUk7QOFv72KrKgWFEt8RV+MzeHqD7sV2u53kolSOVqZBkZq+4b1b/LNc5WXAK24sXnFjke02TDmp1KQdoPbkQUw5qVgKMygvzKB81y9IKg26jr1x6xyHvlNf1H4hdf6eZbsNU2Yy6pwkTB6g7xp37t9HtlmpPr6bir2rMGYknTtH7R+OV/wkPGNGXnJ9mlQevoTMeZai396jKmkLRSs/xFycjWHsDU7/jC83VvDjkeWsO7kVu2xHKSmY0GUkUb4RvLf7ywueV2sx8u7uL7h9wPVo6nEvL9u+FHNBBgq9J/4TbnbmS2jzJEnC/7JbyPrkIWqO7aIm7QBunfu6OqxWSamQuHV6DC98seeCx8yf1rtFmjhbygoo37sCAMOY69vM87dCrcV35D8oWv4eZdsW49lnNEp96+1fJAiCIAiNIRIWQrtRWWM+t1qnYxNqn4Nje3DVkc0AePWf1OTYzkrMS+ZIwTHHuFoPKkxV5/6fQe/Ljf1mMzC8dX3BkWWZ8kOJ5K5YScmefaT69qPYNwalbGVCfx3R095B4/O/kgKGwYPo8fgjnPx4Iebi4nM/1/gb6HDdNZTtO0DR1m1kfvcDZfsP0PWBe9GHhDT769BoVXTrGUS3nkEAlBRVk3bMsfvi1IkiqqvMHN6XzeF92QCEhHs7ykf1CCC8oy9KpWPiad++k3Q/NAa1WU8JsPNAAdt+XUr8hBCmjh7S4LgkpYrA6feT9clDGDOTKdv+M77DZjntdQvNx1yYSfH6L6lN2w+AQueOz7BZeMdPaner0iWlCv/Jt6MJiKB43RdUHlyHpTSXoCsfcXqT3yvHdGX93kzyS2pYtO44c+uZeDieUcovm9MAuGtWH9zqWfKtKnk75TuWAhBw+V3N1qejrVD7BBE4/QHyvn+OykPr0YZ2afaV4a5it5go2fA1FWcmrNSGMAKn3Yc2pP6rzgF2ZR3g8/2LzjU5/jV/Iwa9Dzf2u8pln+mSQokuvDu68O4w8h/YaiqpTU88l8CwVZVSm7b/3P1L5RN4rnSUPjLmTwmG6pSdFK1ZiK2yGA+gNHEZFZ4GfIdfha2qhIr9a7FVlZy9MO7dB+AVPxFdx97tPtlVF4VKQ8C0+1D7h1P6+3dU7P4NS3EOQTMeQKF1a/L4ZpuFFcc38PPRVdRaHc+/CWF9uK7PDEI9Hc86erXuT+9NcDxv9gvtzYaT29iasYf8qkIeGXY7PnWUhzIXZlK6dTEA/hNudkk/l9ZOE9gB74TJlO/+jeI1n6Kf/3q7exZwliGxoTwxN4GPlh7+004Lfx8986f1Zkhsy/R9Kd30Ldis6CNj0LexBJNn7Cgq9vyGuSCDsm1LMIy70dUhCYIgCIJTiYSF0G6c3V0R6OeGu75pXxAqEzcgW81oAjuii4h2RngYrSY+3PsNABO7jOLGvrM5kHWEoydT6Nmph0tWY9bFWl1NwYZN5K1cRW22o/50vkckp30ddZinzelP737h5z3XMHgQfgMSKDhwkNNJSXTs1YvAvnFISiVBY0bjNyCBtA8/ovLYcQ7e/zBRN99I0PhxLTqx4efvjp+/OwlDI7FZ7WSml5CaUsjJY4Xk5VSQm1VOblY5W9enotWpiOrqTxUVZB6uRsWf69sqzBoO/FYMbG9U0kLtG4z/ZfMp/PVtSjf/gD4qtk2XEWrvbNXllGz+nsoD6xwNZBVKvOIn4jtsttMn71sTSZLwHnA5at8Q8pe+jvF0EtmfP+5oxu1//ntBY2jVSuZP681/P9vN0t9TGZsQQXhg3f+uFqudt344gF2GUfHh9I8Oqte1zAUZFP76LgDeg6aKPjJnuHWKw2/UtZRs/Jqi1Z86PgvDu7s6LKcy5Z6k4Jc3sRRlAY7FCX5jrkehPv/uugvZlXWAV7d99LefF9eW8eq2j3ho6K2tYiGC0s0Tj55D8eg5FFmWMRecdvS+OHkQY0Yy1rICKvevoXL/GlAo0YX3QN/J8bldsv7vq/RtlcUUrXj/f+O7e+MZNx6vfhMuud4ndZEkCd9hs1AbQin85W1q0/aT/cWTBF/1BGqf+t2n/sou29mesZdvE5dRVONIFHXy7cANcTPpGfjnZ4eB4X1JCO1z3ufNwRH9eHX7x5woSeeJdS/x+PA76ejz93u5bLdR+Nu7YLfi1iUe915NK4fZnvkOv4qqpK1YSnIp3/0rPkOudHVIrdaQ2FAG9g5hf3I2SSmn6NUjin7RYS2yswIc/ViqkrYA4Df2hjaXXJUUSvzG3EDe9/+lfO9KvPpPavQ9RRAEQRBaI5GwENqN9Bzn9K+QZTsV+1YDjgkMZz3Afp+4jMLqYvzd/LgmdhoKhcLRq6LQQrR/l1aTrKg+nUHeipUUbNqM3ehY9aTU69EMHcex7ECw2Bk8qtMFkxVnSUolnj2jUUrgGR39p9JPASOH49WzB8ffeJuKI0mkvfsBpXv20fmuO/60W6OlKFUKIrv4E9nFHy6PpqrCSNrxItJSCkg7VkhtjYWUw3mO18Xf3w8SEjIy+9bmMnm4rVHloTxiRlKTtp/qo9soWPoG4be84pQVmILz2C0myncvp2z7T8jmWgDcug/EMGYOar+WWQ3YGrh1jSds7vPkLXoBa2keOZ8/QeDMh3GL6uO0awzoFUz/6CD2Jufz0c+HefbWwXXeixevP87pvEq8PTTMn1a/5rY2YzV5i19CthjRR8bgN3qOs8JvF7wHT8eUm0Z1yg7ylyxwNOH29HV1WE0m222U7VhG6ebvwW5D6eFLwOV3Nap8i91u5/P9i+o85vP9P5IQ2qfVfMaDYxJdGxSJNigSn8HTsZtrqT2dRG3aAWpOHsRamocxI+lP5Z0uSKkiYMqdeEQPEavJ6+ARPQS1dyB5P76IpTCT7M8eJ3jWY+giejRonJTCVL44uJi0EkcJQoPel2tipzGsYwIK6fzvsQs9b/YO6sFz4x7lpS3vkVtZwP+tf4X7Bt1E/7A/38sr9q7ElHMCSeuG/6Tb2tzEbktS6NzxG3s9hb+8TenWxXj0HoHKq369lC5FSoVEryg/FMZ8oqP8WixZIcsyxRsciViP3iPQBndqkes6m75THPqoWGpPJVKy8RuCZjzo6pAEQRAEwWlaz7cnQWiiszssIpuYsKhNc3xZV2jd8Og13BmhcbzoJCtPbALg1v7XoVfr6j6hhdmtVoq2befwU09z8N4HyFu1BrvRiD4inE63zafXu++xrbIDFoudqK7+jJ3csC/Y56MNCKD3f/5F5E1zkVQqSnbv4eC991Oy+8I1bVuKh5eOPv3DuXJOPx56dgI33zeMjr3rfl9JSChNWrYePNyoa0qShP+k21B5B2Aty6do9aeNGkdwPlm2U3lkM1kf3Evppm+QzbVogjsTcv2/CZ716CWVrDhLE9iBsJteRBveA7uphrzv/kvFvlVOG1+SJOZP741KqeDA8UJ2Hsm94LGncytYtP44ALfNiMXL/eKNhGXZTsHSN7CW5qHyDiBwxoNtpnZ1S5EkiYAr7kIdEIGtqpT8n15BtllcHVaTWMryyfnqaUo3fQN2G+49BhM+//VG15pPLkr9U6md8ymuLSW5KLVR47cUhUaPe9f++E+cT4c73yXizncxXDYfbX12+tmsqLwMIllRD9rQLoTd9BKa4E7YayrI+eYZKhM31evcvMoCXtn2IU9veJW0ktPoVFr+ETOVNyb/ixGRAy+YrLiYUM8gnhv3KDFB3TFZTSzY+iG/pKxBlh3tui2leZRs+hZw1PgXu2cuzqP3SLThPZAtJorXfeHqcITzqEndh/F0EpJSje+oa1wdTqNJkoTfmBsAieqj2zDmtO7PGkEQBEFoCJGwENqN9FxHI+umNtwuP9Ns27PPGBSapicWLDYL7+/5ChmZkZGDiAupfyPY5mYuKSXj+0Xsm38Hx15+lYojSaBQYBg8iN7/fZa+b79B8MTL+PXnFEqLa/D21TNzTj8USufcOiSFgrDpU+nz6ku4deyApbyC5OdeJPW9D7DV1jrlGk2lUEiEdfDBPax+xxeVVDT6WkqdO4HT7gNJQdXhTVQlbW30WIJz1GYcJeezJyhc9ibWiiKUXv4ETL2XsHkvou/Qy9XhuZTS3ZvQ6/6FR8xIkO0UrfqYotWfINttThk/1N+DK0d3AeDjZUcwmq1/O8Zml3nzhwNYbTKDegczrE/9kkelm3+gNm0/kkpD0MxHUbo17XOjvVJo9ATPehSF1g1TVgrFaz93dUiNIssylYc2kPXxg5iyUpA0egKuuIfAKx9qUhm37Iq8eh1XWlve6Gu4gto3GO/+E/FOmFyv421Vpc0cUfuh8jIQev1/cOs+EGxWCn99m5KNXyPL9vMeX2Wq5osDi3lg1b/ZnXUQSZIY12kYb01+lit7TkKruniC9mI8NO48MeIexncejozM14d+5v09X2GxWihc8QGyxYSuYy88+45r8rUuBZIk4T9xPkgKqpO3U3sq0dUhCX8g222UbPgKAK8BU1B7B7o4oqbRBkc5nsOAkvVfnks2CoIgCEJbJ0pCCe2C3S5zOq8SaNoOC0tpHrVpBwDwip/olNiWHF1JdkUe3jov5sa5vpmyLMtUJqeQu3wlxTt2Itsck4tqHx+CJowj+LIJaP3/t4Ju4+pjpCYXoFIpuOrG/rh5NP3L8V+5R0bS55WXOP3Nd+Qs+5X81WspTzxMtwfuw7N76+jl4O/nBVw8GeE4rvF0EdH4DL2Ssq2LKVr5Idqwbqh92vaXqbbIUpJD8YavqTm2CwBJo8NnyJV4D7i8wTXu2zNJpSbgintQG8Ip3fQNFXtXYinJJWjGgyh07k0ef/bYrmzcl0lhaS2LN5xgzsQ/9xT6ZXMaJzLLcNepuP3K2HqVKqk+tpuys81jJ9+GNqRtloJoKWq/UAKn3U/eoheo2LcKbUhnPPuMcXVY9WarqaBwxQfn/pZ1EdEETL23SfdVs9XM8uMbWJK0ol7H+9bRzLg1U3rUrwRYfY8THBQaHUEzH6Z003eUbf+Jsu0/Yy7OIXDqvecWylhtVlan/s7ioyuoNtcAEBfckzl9rqSDTz1XUDSASqHklvhrCPMK5ouDi9l0agc5eSe4OiMZD5WGgMl3IDVyF8elSBsUiVf8ZVTsXUnRmk8Jv+VVJKX42t0aVB5cj6UoC4Xes930GPEbdY1jh0VGEjUn9uLeLcHVIQmCIAhCk4knJ6FdyCupxmS2oVEpCPVv/CSZo3eFjL5TX9R+IU2OK700i2XJjn4YN/e7Gg9t0yfwGstmNFL4+2ZyV6yiJv30uZ979uhOyJRJGAYPQqH+c0mHlMN5bFl7AoDLZ8cSEt58ky4KjYaom+biG9+PE2++gzE3j8THnyJi9kzCr5qFQuXa29WwuBg2LklDYdact4+FjIxNbWZon95Nvpbv8KuoPXUYU/YxCpa9Sej1/xblalqIrbaS0q2Lqdi7CuxWkBR4xo3Dd8TVqDx8XB1eqyRJEr5Dr0RjCKXgl7eoPXnwf01lfYObNLZOo+KWqb154Ys9/LQxlbH9O+Dt5vj7yyuu4etVKQDcPLU3Bm/9RcczF2VR8MtbAHglTMYzZlST4rtUuHWNx3fEVZRu/oGilR+hCeiANrSLq8O6qJrU/RT+9i626jJQqPAb+Q+8B01t9P30fM2OlZISm3zhXUXeWk9H/4A2SBcRjdLTgK2y+ILHKL0M6CKiL/j/hfOTJAV+o69D7R9O4fL3qDm2i5wv/4+g2Y+zvzKTbw79TF5VIQAR3qHcEDeTPsHNu0NXkiQmdxtDiGcgb2z7hOO1Rbwb4ce9HUY65Zn4UuM74h9UHd2GpSiL8j0r8Bk01dUhXfLs5lpKN/8AgO+wWSidsLCiNVB5+eM1YArlO5ZSsuEr3Lr0E98bBEEQhDZPLJUR2oWzDbc7BHuibGS5IrvFROWh9QB495/U5Jhsdhvv7/kSm2xnYHhfBkX0a/KYjVGbk8PJTz5jz7z5pL33ITXpp1FoNASNH0ef118h9qXnCRgx/G/JiqL8KpZ+dxCAAcMjie1fd5NtZ/GJjaHvm68RMHIE2O1k/vAjhx9/itrsnBa5/oWoVEriJzi+sMv8ebu1jOxIYtglPt22GPsFSjvUl6RQEjj9PiSNHlNWCmXbljRpPOHPZLsNU2Yy6pwkTJnJyHYbss1C2a5fyXzvbip2/wZ2K/rOfQmf/yoBk28TyYp6cO8xiNAb/ovS0w9LURbZnz1ObX2a9l7E4JgQ4roFYLHa+WhpIkmnSkg8Vc1r3x/CbLER1zWAcQM6XHQcu6mG/MUvI5tr0XXoiWHs3CbHdinxGTYLt64JyDYLeUsWYKtuvWWO7BYTRas+Ju+H57BVl6H2DyfsphfwGTKj0ZM4KYWpPLXuZd7a+RlFNSUY9L7cPfBG7hs8r87zaiy1pBSlNeqariYplPhPqPv1+Y+fJybGmsAzZiShc55F4eZFWlkm/7fsKV7d9hF5VYV467y4tf91LJjwVLMnK/4oLrgX99v88LPYKFErealwLwdzj7bY9dsLpd4Dv9FzACjd8gPWyhIXRySU7fwFW3UZKt9gvOIvc3U4TuU75EoUek8sxdlUHlzv6nAEQRAEocnEDguhXfhfw+3G7wCoOrIFu7EalU8Q+s5xTY7p12PrOFWaibvGjZv7Xd3k8RpCttko3bef3BWrKDtw8NzPdcHBBE++jKCxY1B5eFzwfJPRwg+f7cFsstKhkx/jr2jZvhsqD3e6PXgfvgn9SXv/Q6pOpHLwgYeJvGkuwRMn1KvsS3OYOnoIsJ19a3JRmv9XFsiuMaNWqVDVaMhca+YD1XfcPvSaRjfBBFD7BOE/cT6Fv7xF6ZYf0Uf1QRfe3Qmv4tJWnbKTojULsVUW4wGUJi6jXO8BChX26jLA0VDab+xc3DrFuTLUNkkb3Imwm14i/8cXMeWmkfvNvwmYfFuTSghJksRtM2K4a8EG9iYXsDe54E//f3BMyEXvCbJsp+CXt7EUZ6P09CNwxkOiPEcDSZKCwKn3kP3Z41hKcsj/+VVCrn2m1U1WG3NSKVz2JpYSR5Lba8Dl+I26ttGl3PIqC/g68Wd2Zx0EQKfSMj36MqZ0G3uuf8BDQ2/l8/2L/tSA20/vg4fGnYzybF7Y/A6PDb+D3kE9mvTaXMG9xyCCZj5y7r55ltLLgP/4ebj3GOTC6NqHKt9AlsUPYFuuo9eB2i5zWVAMs4ffjF7d9F5qDVWdvB3v1EPcqVKzqE8Mx8uzeGHLO9zU9yomdh3V4vG0ZZ59RlN5YC2mnBOUbPjK0adMcAlrZSnlO5cB4Df6OiSl+iJntC0KnTu+w2dTvGYhpZt/wKPXcBTai+88FQRBEITWSnxbF9qFswmLxjbclmWZijPNtr3iJzZ5AianMp8fj/wGwNy4Wfi0UP1qS0Ul+evWk7dyNaaCM5N6koRvfD9CJk/Ep28ckqLuSXTZLrP0u4MUF1bj6a1j1g3xjd610lQBw4fiFd2DE2++TXniYU5+8BGle/fR5e470Pi6pmb21NFDmDzcxobd+0g7lUnnqAjGDIinpsrM+69vhCoPMtaW8r70NXcMnoPiIv/edfGMGUlt2gGqkrZQsOwNwm95FYXWzYmv5tJSnbKT/CUL/vZze20VAAqtG35j5+LZZ3Srm4RtS1SefoRc/x8Kf32H6uTtFP72LuaiTPxGz2n0v2tGXiX2C2xcev+nRHw8tQyJvXDD7bJtP1FzfDcoVQTNfFTsmGkkhc6doNmPkf3ZYxhPJ1Gy/ksM429ydViAY+dU2bafKN36I9htKD39CLjibtyi+jRqvCpTNYuPrmB16u/Y7DYkSWJs1FCu6n353z7TB4b3JSG0DweyjnD0ZAo9O/Wgb3hvrLKNV7Z+wMG8o7yw5T0eHXZ7i66Udxb3HoNw65ZA2YmDZB5PIqJbL3y6xon7ZBPVWGpZmrya5cc3YLFZABiAG2NPZ+B9cgNGVQC64bNbdJGGraaCotWfABAx+EqeGTqDj/Z+y+/pO1m4/weyKnK5se9VqMTvvl4kSYH/ZbeQ/dnjVB3ZjGffceg79HJ1WJek0i0/IFtMaEO74t5jsKvDaRZe/SZQvmcF1tI8ynYuw2/kP1wdkiAIgiA0migJJbQLZxMWUY1MWJiyjmEuSEdSafDsM7pJsdhlOx/s/gqL3Uqf4J6MjGz+1YeVJ1I58ebb7Jk3n9NffIWpoACVhweh06cS/8E79Pznk/jG97tosgJgy/pUjh3JR6lUcNWN8Xh4urbBsNbfQK9nnybq5puQ1GpK9+7jwL0PUrxrt8tiUqmUDIvrzYAekQyL641KpcTLR89NdwxHpZVwq/Ll1AYzb+/4HJv9wrXN68N/4nxU3oFYywooWvWxk17BpUe22yhas7DOYySNTiQrnESh1hI44wF8hl8FQPnOX8hfvAC7ubbBY9nsMh8tPVznMR8vO4LNLp/3/9Wk7qf09+8Bx9+TLqxrg2MQ/kfjH07gFfcCUL77N6qObHFxRGApzSPny39Suvl7sNtwjx5C+PzXGpWssNqs/HZsPfeseJoVxzdgs9uIC+7JgglPcWvCdRdcgKBQKIj270JPz85E+3dBoVCgUap5ZNjtxIfGYLFZeHnL++zPOdLUl+sSkkKJNiIaS2gvtBHR4j7ZBDa7jTWpm7lv+TMsTV6NxWahZ0BXXhz/OA/NfpkO/S8HHBOsBUtfx24xtVhsxWs/w15TgTqgAz5DZ6BWqrlzwA1cFzsDCYk1qZt5YfM7VJmrWyymtk4b2gXPvuMBKF79CXITnwuFhjMXZp4rk2QYN9dlO7Wbm6RUnytDVr7rF1GGTBAEQWjTRMJCaPNqTVbyih1fnCJDG5ewKN+7AgCPXsNR6j2bFM/a1C2kFKWhVWm5tf+1zfZQbDebKdiwiUMPP07iw49RsGETssWCe+dOdLnnTvov/Iiom+aiC65/09sTyflsWn0MgMkzexPWwTW7GP5KUigInXo5fV59GfeoSKwVFaQ8/xIn3n4Pa03DJ0CbS2CwJ3NuGYxCCV5lwZzaUsubOz7D2oQvpwqdu6OEgKSg6shmKo9sdmLElw5jZnKdjWMBbJUlGDOTWyii9k+SFPiNuJrA6Q8gKdXUnNhDzhdPYS0vbNA4R08WU1xurPOYorJajp78++/XUpJLwbI3ABnPvhPwihvXoGsL5+feYyA+Q2cCULj8PUx5p1wShyzLVBxYR9bHD2HKPoakdSNg6r0EzniwwZ/lsiyzM3M/D6z6N18eXEy1uYYI71CeGnkPT468hw4+YY2KUa1U89CQWxkQFofFbmXBtg/Ym32oUWMJbZssy+zPOcIjq5/jk33fUW6qJMQzkEeG3c4zox+gk19HJIUSw7i5+E+5AxRKqo9uI/frZ7BWljZ7fDUn9lF1ZDNICgKm3HmuZI4kSUyLnsBDQ29Fq9JyOD+F/1u3gNzKgouMKJzlN+paFHoPzAUZVOxb5epwLjklG74C2Y5btwHoIqJdHU6zcu8xCG1Yd2SL6VyDcUEQBEFoi0TCQmjzMvIqkGXw9dTi7dHw3QDWylKqU3YC4NV/YpNiKawu5pvEnwG4LnY6Ae6GJo13PsaCAtK//Jo9N9/GiTffpurECSSVioCRI4h9+QX6vPoyQePGotQ27N+ipKian74+ADLED+5I34EXb2Lb0tw7diB2wYuEXTkdJImCdes59MBDVCSnuDq0czp08mPmnHgA/Ao7krarnDd2fILVZm30mLqIHvgMmwVA0cqPsJTlOyXWS4mltH7/Zraq5p8UutR49BpGyPX/Runug7ngtKOcUPbxep9fUlF3suJCx9nNteQtfhm7sRptWPeLNg8WGsZ3xNXoO/VFtprJX/wytprKFr2+rbqc/B9fomjF+8gWI7qOvYiY/xqeMSMbvFAgtTidZza8ymvbPya/GZodq5Qq7h9yC4Mi+mGz23h120fszNzf5HGFtuN0WRb//f0tXtzyLlkVuXhq3Lmp71W8OvFpEsL6/O096xU3jpBrn0ah98CUc4Lszx5r1sSg3VRD4coPAPAecPl5d6INCI/jP2MewuDmS05lPk+ue4mkgvrfyy9lSjdP/EZdB0DJ799jrSpzbUCXkNrTR6hJ3QeSAr8xc1wdTrOTJAnDuBsAqDy0AXNhhosjEgRBEITGEQkLoc1rav+KyoNrwW5DG94DbXCnRschyzIf7/0Wo9VEd//OTOgyotFj/W1su52yg4dIfv5F9t12F9lLfsZaUYHGYKDDnGvp/+lHdHvwPjy7d2vUjg6zycqiz/ZiMloJ7+jLxOmtt76uQq0mcu719P7vs2gD/DHm5XP4yX9y+utvsVsbnxRwpujYECZd2RuAoOzunNhfzKvbPzpXo7oxfIfNQhveHdlcS8HSN0VJgQYwZqZQsunbeh2r9Ggdu4raG11YN8JuehFNYCS26nJyv3q63qWE/Lzq13T2j8fJskzhb+9hKcxA6e5D0MyHkVTtq8Gmq0kKJYHT70flE4S1vICCpa+32H2p5sQ+sj5+gJoTe0Cpwm/sDYRc9y9U3gENGqewupi3dizkyXUvkVKUhkap5sqek3hr8rOM6zysST2I/kqlUHLfoHkM65CATbbzxo5P2Z6x12njC61TaW05H+z+ikdXP8/h/BRUChVXdB/HW1P+zaRuo+vsBaHv2JuwG19EbQjFVllMzpf/R/Wx5imHWbz+K2yVJah8g/Gto+59pG8EL4x7jC5+kVSba/jvpjdZn7a1WWJqbzzjxqIJ7oxsqqFk49euDueSIMt2itd9CTj6O2gMjdsp19bownvg1n0gyHZKNoj3miAIgtA2iYSF0Oal5zgSFpGNSFjINisV+9cA4N3E3RWb03dxMO8oaoWKOxLmoJAu0tzaZqPyaDK2I0lUHk1Gtv19osdaXU3Or8vZf9d9JD3zb0p27QG7He/YGHo8/ij9P36fiNkz0fg0vqm3LMv88sMhCvIq8fDUMntuPEpV6781ePfuRdybrxEwaiTY7WT9uITER5+kJivL1aEBkDA0kmFjuwAQmt6b40n5vLLtQ8yNTFpICiWB0+5H0rphyj5G6dbFzgy3XZJtFko2fkPOV//EXl0GF/mbVHoZ2n2pAFdSeQcQOve/uHVNQLZZKFj2BiW/f4csX6Cb9hk9OxkweNedtPD30dOz0/92tJXvXEZ18nZQKAma+QgqTz+nvAbhz5R6D4JnP4ak1lJ76lC9E4ONZTcbKVzxIXmLnsdWXY46oANhN72Ez6BpSBf5+/6jGkst3yYu5f4V/2Jrxh4ARkQO5M3Jz/KPmKno1fVLkjWUUqHk7oE3MjJyEHbZzps7F7I5fVezXEtwLaPVxOKk5dy74hk2nNqOjMzgiHhen/Q018fNxF3jVq9x1H4hhN74IvqoPsgWI/mLX6Zsx1Jk+fw9exqj9vQRKg84noUDptyBQl33Dl0fvTf/Gv0AQzr0xybb+XDvN3x5YDF2e9338kudpFDiP/EWAKoSN2LMOubiiNq/6qRtmPPSkDR6fM/01LpU+I2eAwolNan7qE2vuw+YIAiCILRGKlcHIAhNlZ53puF2I/pXVB/bha2qFKW7D+49Gt8cu8xYwecHfwRgdu/LCfWqu29E8Y6dnPx4IeZiR8311J+WkWEw0Gn+PAyDB1GdfprcFaso/H0zdqOjzIlSrydwzCiCJ03ELSK80bH+1Y5NJzl6KBeFQmLW3Hg8LzIx2Jqo3N3p9sC9+A3oT9p7H1KdlsahBx4h8sYbCJ480eVN9UZP6k5lhZFDe7KISOtHinonL9vf55Fht6NVaRo8ntonkICJt1Kw7A3Kti7GLaoPuogezRB522cuyqJg2ZuY804C4BE7Cn1kDIW/vH3Bc/zHzxONZJuZQqMnaPajlGz8hvIdSynbuhhLcTYBV9xzwUkypULi1ukxvPDFnguOO39ab5QKx997zalDlGz8BgDD+Hnib6SZaQI7EnD5XRT8/BrlO5aiDemMR/QQp1/HmH2cgmVvYi3NA8B74BX4jroWRQPupTa7jfUnt7HoyK9UmKoA6BXYjev7zKSTX8uUQVQoFNwx4HqUCiUbTm7j3V1fYJftjIoa3CLXF5qXXbazOX0X3x1eRmltOQBdDVHcEDeT7v6dGzWmUudO8D+eonjNQir2raJkw1eYi7IImHRbk3eO2S0mCpe/D4Bn3wnoO/au13kalYb7Bs0j3CuYRUd+47fj68mpzOfewfNwU+ubFFN7pgvrhmefMVQe2kDRqo8Jm/eSeO5oJnarmZJNjmcBn8HTUbo3fnFXW6QxhOLVdzwV+1ZRvP5Lx3utAYl9QRAEQXA1kbAQ2jRZlv+ww6LhD6IVe1cC4Nl3/Lnmgo2xcN8PVJtriPKJ4PLudTd1Ld6xk5QXF/zt5+biYlJeXIA+IpzazP/tEtBHhBMyeRIBo0aicnPul8C0Y4WsX+5oMjxxRi86RLXNVcj+Q4fg2aM7qW+9S9nBQ5z86BNK9u6j6z13ofFzXYkfSZK4fHYsVZUm0lIKiTyeQIpyOy/K7/LYsDvQNWIVr0fv4dSk7afqyGYKlr1B+C2votC5N0P0bZMsy1TsXUnJhq+QrWYUeg/8J9+ORw/HZKBCraNozcI/NeBWehnwHz+vSUlLof4kSYFhzPVoDGEUrviQ6uQdWMsKCJr9+AV3QgyJDeWJuQl8tPTwnxpw+/vomT+tN0NiQwGwlBVQ8PNrINvxiB2DV/xlLfKaLnUePYdiyk2lfOcvFP76LhpDOJpA5yQAZLuN0q2LKdu6GGQ7Sk8DgVPvQR8ZU/8xZJkDuUl8fegnsipyAQjxDOT6PlcSHxrb4slthaTg1v7XopKUrEnbzHu7v8RqtzKu8/AWjUNwriP5KXx5cAnpZY5nuAB3A9fFTmdwRHyT32OO1fnzUfuHU7xmIVWJG7GW5hE085EmTcSWbv4ea2keSk8/DA2s7y9JErN6TSHUM5h3d3/B/twj/HP9Kzw2/E4Cm6GHW3vhN3oO1cd2Yc4/ReWBtXjFN22Ht3B+FXtXYi0vROnph/fAK1wdjkv4Dr+KysO/Y847SVXSVjx7O69csSAIgiA0N5GwENq04nIjVbUWFAqJiCCPBp1ryk/HmJkMCiVe/SY0OoZdWQfYmbUfheRYNVlXPWLZZuPkxwvrHK82MwskCcOggQRPnoh3TO9mmUwpLa7hp6/3I8sQlxBB/OCOTr9GS9IaDPR85v/IXbGK0198Rdn+Axy49wG63HU7hsGum4hWKhXMviGeL9/fQU5mOVHHB3JMuY3nN7/DEyPublTpEf+J8zFmpWAtK6Bo1ccETr/f+YG3QdbKEgp/e4fak4cA0HeKI+Dyu/40Ce7eYxBu3RIoO3GQzONJRHTrhU/XOLHC0QU8+4xB5RtM/uKXMeWmkb3wMYKvegJtyPl7CQ2JDWVg7xD2J2eTlHKKXj2i6Bcddm5nhd1iIn/xy9hrq9CGdMZ/0nyX77K6lPiNnoM57xS16YfJW/wSYfNeRtnEZKqlJIeCZW9hyjkBgHuvYfhfNh+lvv6f9+mlWXx1aAmH81MA8NS4M7v35YzrPLzOz+vmppAU3Bz/D5QKJStPbOSjvd9itduY2HWUy2ISGie7Io+vD/3EvhxH2RW9WsfMnpOY2HU0miYshjkf7/6TUPuFkP/Tqxgzk8n+/HGCr3oCTUDDE4TGnFTKd/0GQMCk2xu9+GFIh3gC3Q28vPV9MstzeHLtizwy7PZG7yhp75Tu3viO+AfFaz6lZNN3uEcPQenWuD58wvnZaisp27YEAL+R11y0zFl7pXT3xmfIDEo3fUvpxm9w7zGoQbsSBUEQBMGVxL5AoU0723A7LMADtaphEw8V+1YB4N59QKPrm1eZq/l03/cATOsxgUjfiLqveTT5XBmounR7+EF6PP4IPrExzTLhZjHb+PHzvdTWWAiN8GbyzOZJirQ0SaEg9PLJ9Hn1Zdw7RWGtrCTlxQWcePMdrDU1LotLo1Vxzc0D8DW4oTbpiToxkOP5p3nu97epMdc2eDyF1o3AafeDpKAqaQuVh393ftBtTFXyDrI+foDak4eQVBoME24m+B//d96/bUmhRBsRjSW0F9qIaJGscCF9h56E3fQiav9wbFUl5Hz5FNUpOy94vFIh0SvKj5hIN3pF+Z1LVsiyTNGKDzDnn0Lh5kXQrEfFl/IWJimUBM54EJV3ANbSPAqWvnHR/iQXIssyFfvXkPXJw5hyTqDQuRM4/X6Cpj9Q72RFSW0Z7+/+isfW/L3Z8cSuo1yarDhLkiRu7Dv73M7Mhft/YPmx9S6OSqivCmMln+77nodW/Yd9OYdRSAou6zKStyf/m6k9Jjg9WXGWW6c4wm58wdHwvqyA7C+eoibtQIPGkG0WCn9717Ebrddw3LrGNymmLoZIXhj/OJE+4VSYqnh24xuiP0sdvOIvQxMYid1Yda6EoeA8ZduWYDdWownsgEfMSFeH41LeAy5H6emHtaKIij0rXB2OIAiCINSbSFgIbdrZhEVUAxtu22qrqDqyGQCv/pMaff0vDy6hzFhBmGcwM3tNvujx5tLS+g1s/3sDbmeRZZnffkwkL6cCNw8Ns+f2R6V2/cSNM7l1iCD25RcIn3UlSBIFGzZy8L6HqDia7LKY3D21XHfrQNw8NGirPYlKS+BE4Sn+8/ubVJmrGzyeLrw7vsNnA1C06mMsZ+q6X2rsxmoKfnmbgp9ewV5bhSa4E2E3L8A7YXK7SMJdCtS+wYTNfR59p77IVjP5SxZQum1Jg5rKVuxd4binSwqCrnwIlZd/M0YsXIjSzYugmY8iqTTUpu2ndPOiBo9hrSojf9ELFK38ENliQhcZQ/j81/DoVb9ySUariR+P/MZ9y59hYxOaHbcUSZK4vs+VTI92lC/74uBifklZ4+KohLqYbRaWJa/hnhVPszr1d+yynfjQGF6d+E9ujv8HXjrPZo9B4x9O2E0voevQE9lUQ94Pz1O+Z3m975tl237GUpiBws0Lw4R5TonJ4ObLv8c+zICwOKx2K+/s+pxvE5dib2Tisj37YwPuyoPrMWafcHFE7YelLJ/yMyV//cbccMkvSlGotfiNvAZwJHJsNZUujkgQBEEQ6kckLIQ27Vz/igY23K5M3IhsMaEJ7IAuomejrn0o7yibTu1AQuL2AXPqtZJO41u/fgr1Pa4xdm85xeH92UgKiVnX98Pbt302R1So1XS8/jpinv8P2sBATAUFHH7yn6R/+TV2i8UlMfn5u3PtLQNQa5Toy/zoeDqetOLT/Gfjm1SeaQDbED5DZ6KLiEY211Kw7E1km7UZom69ajOOkvXJQ1Qd3gSSAp8hVxJ24/No/J3XlF5oGQqdO8FXP4FXgiPxW7rpWwp/eQu71XzRc2tPJ1G89nMADOPm1rtprNA8tCGd8J98GwBlW3+k+tjuep9bfXwPWR8/QE3qPiSlGr9xNxJy7dP1SkDZ7XY2ntzOfSue4cek5ZhsZroaovjP2Id5YMgtBHkENPo1NTdJkrgmZhqzek0B4OtDP/PT0ZUujkr4K1mW2ZaxhwdWPss3iT9TazES5RPB06Pu57HhdxLmFdyi8SjdPAm59mk8+4wB2U7xmoUUrfzoos8C5oIMSs+Uy/GfcLNTyxHpVFoeHDr/XAJuafJqXtv+MUaryWnXaC90EdFnVv/LFK/+pNE70oQ/K9n4Ddis6KNi0XeKc3U4rYJHzEg0gR2xm2oo27bY1eEIgiAIQr2IhIXQpqXnlgMQ2YAdFrJsP1cOyit+UqNWYRstRj7a49jCPbHrqHrX6fXqGY3au+7miBp/A149oxscU32kpxWz5lfHLoPxV0QT2aX9r0L26hlN3JuvEjhmNMgy2Ut+JvHRJ6jJyHRJPKERPsyeG49CIeFRGESH3FhOlWXy741vUGFs2KonSaEkYNq9KLRumLKPU7r1x2aKunWRbRaKN3xF7ldPYy0vROUTSOj1/8Fv9HVIzVSCQ2h+kkKJ/4Sb8Z94q6Pc2ZHN5H7zL2zV5Rc8x1pRRP5Pr5wra+KVMKUFIxYuxDNm1LnkU8Evb2EuyqrzeLu5lsLl75P/44vYayrQBHYkbN7L+Ay8Akm6+KPqkfwUHl/7Au/v+YrS2nIC3A3cP/hm/jv2kTZTR1+SJK7qfTlX93Y0h/3+8C8sOvJbg3YaCc3nWFEa/7d+AW/uWEhhdTF+eh/uHHADL0x4nN5B3V0Wl6RU4z/lTvzG3gBIVB5YQ973/8VWe/5FELLdTuHy98Buxa1rAu49hzo9JoWk4NrY6dw1YC4qhYrdWQd5ZsOrlNSUOf1abZ3fmOuRNHpMualUHtzg6nDaPGNOKtVHtwGSY3eF2GkLOJ6vHPcIKN+76pLdlS0IgiC0La0qYfHee+9x/fXX/+lnycnJzJkzh7i4OEaNGsWnn37qouiE1sZitZFV4PhCFhlSdxLgj2pPHsJamodC64ZH7/qVmPirbw8vo7CmhAB3A9fETK33edbqmotOPnS6ZR6S0vnbl8tLa1n85T5ku0xMvzAGDo9y+jVaK5WbG13vu5sejz+CytOT6pOnOPTQo+T8tgLZ3vIr2rr0COSKq2IB8MqKILy4B6fLs/nXxtcpq73w5Oz5qL0D8Z90ZjXztp+ozTjq9HhbE3NhBtmfPUH5jqWAjGefMYTf8hq6iB71HsNut5NclMrRyjSSi1Kxu+A9IFyYV/xlBF/zfyh07piyjpH92WOYC04DINttmDKTUeckYUpPJO/Hl89McEfiP+UOMTnRihjGznWUqzHXkr/4ZWy1Vf/73WUmI58pfWjMOkbWJw9TeXAdIOE9aBphN72EJvDiTYSzK/J4cct7/HvTm6SXZeGm1jOnzwxen/QMQzr0b5Pvh5m9JnNd7AwAFict5/vDv4ikRTOr6zMhv6qQ17Z/zD/Xv8KJ4lNoVVqu6n0Fb05+llFRg1HUI6HW3CRJwmfQNIJmP4ak0VGbfpicz5/AUpID/Pm+WbHxS0w5J5C0bvhPnN+sfyMjowbx9Kj78NR6cKo0kyfWvkhayelmu15bpPLwxXfE1QCUbPwaW+2fF66I55X6k2WZkvVfAI4dBdrgS+d7Tn24dYpD36kP2K2UbPrW1eEIgiAIwkWpXB3AWZ9//jlvvfUWCQkJ535WWlrKTTfdxLhx43j22Wc5ePAgzz77LD4+PsycOdOF0QqtQVZBFTa7jLtOhb+Prt7nVZypa+rRZwwKTcPLIaUUprH6hKPJ8W39r0Onrt+1ZZuN46++jrWiArWPN5JCgbnkfz0tNP4GOt0yD8PgQQ2O6WKsFhs/frGXmiozwaFeXD47tk1O5DSVYfAgPLt358Tb71K2/wCnPv6U0j176XLvXWgNhhaNpU9CBJUVJjasSMEnrTN2jYUs0vjXxtd5evT9+Ol96j2WR69h1KQdoOrwJgqXvUnY/NdQ6tybLXZXkGU7FXtWULLha2SbBYXek4DJd+DeY2CDxtmVdYDP9y+iuLYMgF/zN2LQ+3Bjv6sYGN63GSIXGsMtqg+hN75A/qIXsJTkkv3Fk3j3n0zl4d+xVRbjAZQmOo6VNDqCZj+KQq11aczCn0lKFYEzHiJ74SNYirPJeGs+stV85ne3jApPP7Rh3ak5tgtkOyovfwKm3ou+Y6+Ljl1hrGRR0m+sS9uKXbajkBRM6DyCWb2n4KWtX1Pu1mxa9ASUCiVfHlzMz8mrsNqtzOlz5SX5ud3cLvSZ8I+YaZwuz2bViU1Y7VYkJEZHDebqmKn46uu/SKYluXdLIPSG587cN3PI/sxRZq/y4Ppz983aM8d69BqOyqv5n3t6BHThhXGP8dKW98isyOXpDa9y98C5DI5oWpPv9sS7/yQqD63HUphJ6abv8J90KyCeVxqq5sRejBlHkVQa/EZd4+pwWiW/MTeQffJhqo9uwzjgCnRhXV0dkiAIgiBckMuXBeXn53PLLbfw5ptvEhX155UQixYtQqPR8K9//ev/2Tvv8DiK+w+/VyTdqZxOOvXerGpb3b33QjemF2MgBBIIKQQS0vNLAUKAkBBCMTa92GAMuHdbbpKtYqv3furSqZ2ku9vfH2fLFraare59n4cHuJ2dndHOzs7Ot3wIDAxkzZo1rFu3jrfffnuUWisylrgguO3nYT/gj/iuBi1teWcAsI9dPuhrdhq7eDPxAwQEFvjPZKrbwFM3FX/4MY0pqUitrIj44++Je+d/BP3211jcdjNBv/01cW/9d1iMFYIgsP3Lc1SUNqG0tmDtujgsLK9fATpLRwfCf/c8AT94BKmlJY0pqaQ89TNqE46NeFtmLwokfrYvAE45YXh0+FHRXMUf9v+T2rb6QdXltPwR5GpXDLpas1jtBPLINejq0H7yZ+r2vIdg7EIZGI3Xo69clbHi5YS3uj/+L1DX3sjLCW9xsix5CFstcq1YajzxWPc3FL6TETr1NB77EmNz3WXlhE49ndrCUWihSH/IbdWo4sypoYTv6ZEYm+tpyzpuTuc1ZT5ej/6zX2PFpWLHu/MOYxJMxHlM5Z8rfsv62DsnhLHiAjeELGZ9jNnz+pvsvWxK/mJCzetjgb7eCf85tYlvs/diMBmY6hrGi8t/zQ+n3T9mjRUXsHL1w+OhF7DyDMakb6HxyOdXnDebz+yiNevEiLTJxdaJPy95hmj3yXQZu3jl2DtsTt8ujufzSGRynJabBbh1Z3bTUVkgrlcGiWAyUr//AwDsp60ekO7R9YiVqx+2U+cDUL9vk/gMioiIiIiMaUbdYJGeno69vT3btm0jMjKyx7GkpCTi4+ORyy8GgsyYMYPCwkLq6i5ffItcX3QLbg9Cv0J3ZhcgoAyIwsLRY9DX3JK+nYrmKtQKFQ9EDTzKpzbhGOVfbgUg6MkfYePni0Qmwy48DNnkCOzCw4YlDRTA6eMlpJwqRSKB2+6LwUFjPSzXGU9IJBLcV68k8pWXsAkMxNDSQvaLL5Pzyr8wtLaOaDuW3zKZsKlumIwCbllTcRe80bbU8If9/6S6deDznNRKicstT4NESmtGglmIegLQkpFA2ds/o70wDYncEqcVj+J25/PI7QYnTG8ymdh45vM+y2w884WYbmGMIVPa4Xbn80j6iZ6o3bOhO8WQyNhBMBm7oxp7Q6q0w/mGHyHtIyqsW+x4+x8uEzv+5dzH8RhhseORYsWkBfwg7h4Atuce4N3Tn2IShXmHhIG8E2QSKc/OfZzn5z+Jr9prhFp27cht1bjd83skcss+y43kvGltoeTZOY+zKngRAJ+f+4bXT7xHp7FrRK4/1lH6Tj6vJyJQvett3hPXK4OiOXkvXXXlSJV2qGfeOtrNGdM4zr8HidwSfWkmbTmJo90cERERERGRXhn1lFCLFi1i0aJFVzym1WoJDg7u8ZuLiwsAFRUVaK4yhYsgCLS1tV3VuWOR9vb2Hv+eSPTVt/wyczolD41iQPdT6OpAl7wPAKspiwY9Boqbyvg6azcA90++DalBQpuh/zraS0vJfe3fALjcsAqb2Ojuaw/3vSsvaWLn1nMAzF0aiLu3zYiO/TE/Nh0dmfSH31D55Vaqtm6j5uAhms6l4/vEY9iG9a2JMJR9W35LCM1N7ZQVN+GdGYsw2YC2tZLf73uZZ2c+jovNAOc6By9sZ95Ky7Et1O58B8HJD7na9araNNr3zqRvRXfgA/RZCQDIXf1Rr3gcuaP7VbUpszbvMk/F71PX3sC+3KNM94xCLh311+NVM9r3bqjpKM1E6Oros4xRV0djbgpW3gOPehurTKT711GaeUXv7ksxtTf3ee9y6wv5JH0bBY0lADgo7Lk9dBUzvWKQSqRjaj03HPdulnsshkgD76V+we78w+i7Olg39fZR0U6YSGNzIO8Eo2ACw/jsb0dp5mVRTd9nNObNO0JW46Jw5IOzX3K0JJEKXRVPxT+EWjFw56PvM1HGpfXsO2jLTSKrvpB6Zd9OGXXtDSSXnSPMKWiEWjd8XOv9M3W2U3/4UwBspt+M3iSBMfJeGJNjU67EOno5rYnfULvvffAIRSK7ujXvmOzfNSIIgph+UURERGSMMKZ3ZPR6PZaWPb2DrKzMXpYdHX1vXvRFV1cXmZmZ19S2sUhRUdFoN2HYuFLf8svNBgtTey2Zmc2XHf8+lmUp2HS0YlSqKdRbwiDGgFEw8X7p15gEEyG2/lg3ysls7P98Qa+n8533EDo6kPr70RQ1Fd0Vrjsc907fZuTozlpMRgF3HwW2mtZRG/djfmxOicBSbU/X1m101taS+6e/IJs1A/mCeUjkfU+TQ9W38HgFjY2ttDR14ZMRR1foMera6/jz4de4y2MVjpYDTENhNwlbB28sGkrRfvlPmqffD9Krj94ZjXsnryvG5uw3SPU6BCToA2ehD5xDTVUjVDVeVZ3putwBlXs75RPeSfkUldwGtYUKBwtV978v/LfFODFmjPnnboBYVKQzkEQ/pTnpdLUMe3NGjIlw/67l3jV06ThUm0h2qzndl4VEznSHSKapp2DRIic7K3voGzxEDPW9c0bFatd5fFd1mMMlJ6lvqGely9xRE3yeCGMzozl/YOUKsqBm/EUBjOV50xU1a91XsFW7j4LGEn574B/c7r4MF6tr09QYz+NSEATqu5oo9Qshtb10QOeM17HZG1d7/xS5h1G26TBaO1Bi6Tmo77uRYsyNTdUk7C2U0FBJwd5P6fS5Nk2ZMde/a+T7+08iIiIiIqPDmN51USgUdHb29A66YKiwtr76tDYWFhYEBY1/j5QLtLe3U1RUhJ+fH0rl4EWkxzK99U3X2klLexkAc6dPRmnV91AWBIG60x9hANRxK/AM71/U81K+zd1HdWcdNhbWPDHrQeyt7Po9RzCZKHjpn3TUN2Dp5ETIc79Erup53nDdO6PBxGfvJdOhN6FxsWHtA7FY9vM3Gg7G1dgMC8M4dw7lH3xE3YFDGI+dwLK8At8fPY7S+/JUEMPRNz8/PR+/dZoWXQeRFYvJCjxMRbuWL6p28cuZP8TDbmDREkavn1H74fPImyrwaszEbvbaQbdlNO6dYOii+dhm2k7vAARk9i7Yr/ghlh5XLwooCAKp1ZkcL0sbUHkLqZwuk4EmQwtNhhaK2ysuK6NWqHC1dsLFxglXG/O/Xaw1uNo4obRQXHVbh4px9dwNgA5bs0hzf3gHR0yYCIuJcv+u5t61draxLXcve0uOYhSMSJAw12cat4WsuCYv7JFgOO9dGGF4lXvzVvLHnGvOxVZly6NRdyO7BoP0YJkoY7PdoOdw2pkBlQ0PCB2XXuxjfd4MI4yolqm8eupdtK01fFzxHT+MuZdot8mDrmu8jsu2rnYya/M4W53F2Zps6trNjlgoLAZ0/ngdm9/nWu6fsaWB2r2nEADNwvvwDB78+BlOxvLYbDWtpfnA+9gVHcdp4RqkloNv31ju39WSl5c32k0QERERETnPmDZYuLm5UV1d3eO3C//v6np1aU7AnDf+WgweYxWlUjkh+wWX9y2vwqwz4KaxRuPQ/waGviwLQ00xErkljvErkCkH/ncq12n5OsecCuqhmDtwdxjY2Cv+6BN0KalILS0J+/Wz2Lr1ft5Q37vtW85SUdKElULO3Q9PQ+3Qe27wkWDcjE1ra0Kffoq6GdPJ+8+btBeXkP387/B74D7cb1iFRHq5N+tQ9s3a2pr7fjCdjf85TnVZK/F2y0j23EeJrpwXjv+X3y18Gm/7AWivWPsgWfVDqr/6J62nvkEVEofSZ3BGuguM1L3rrC6m+uvX6KwuBsAuagmapeuu6gPqAkUNZXyQupmzVWZPbAkSBHoXGNQoHfj36j/T3NmCtqUWbUs12pYatC01VDXXoG2pprWrnUa9jka9juz6gsvqUFnZ4mbrgqutE262zrjZuuBm54ybrTO2ljYjGmY+bp67flBOikJnp+kztZBMpUE9KQrJCG7eDjcT4f4N5t4Zgd15h9icvp2WTvM7fqprGPdH3Tau9ANg+O7dokmzsVYoee34u5woT0YilfLkjIeQj/C4H69j02gycqDwGJ+d+5Ymva7f8hqlA9Fek5Fe4d0/1hkP82aAtS9/XfYsrxx7m7NV2fwrcSP3Rt7CjSFLr+pdOdbHpUkwUdRQSoo2g1RtBtm1BT00aeRSOWHOQYTK7dlRfIwWmRR6+TtYySyZ7BGClbxvfafxxNXcv5oDmxAMnVh5huAQOX/MpvIZi2NTOX01+tQ9dNVX0pm6G8f5d199XWOwf1fLWB1DIiIiItcjY9pgER8fz6efforRaER2XpD4+PHj+Pv7X7V+hcjEYLCC203nRT9tI+YgU/YfHXEBk2DizcQP6TIZiHILZ67vtAGdV3fyFGWfbwYg8InHsA0MGPA1r5XkkyUkHSsGCdx6bzSOTqNrrBiPaGZMxy4kmLzX36Dh9BkK332P+sQkJv3kSaycNAhGI80ZmRjT02kWQBkdNWSi6S7uKu58KI4P3zpJfmYds+1WIbXfQVFTGX848Aq/nf8T/Bz637yzDZ9NW34yLWkHqP76X3g98jIy5UASRIwsgmCi6dS31B/4CIwGpNYqnFc/gU1w/FXXWd/eyGdnv+Fg4XEEBORSOauCF+Kt8uA/pzb1et66mLXIZDLUSnvUSntCnQMvK9PS0XreiPF9Y0YNTR3N6Dpa0HW0kFN3uTHD2kJ53ojhjJudM642zueNGS6oFaoh+UgymUxk1uaZ053UWozbzbZLkUhlOC1bT9WWl3ot47R0/YQyVkwULr13JqBQaUGzTIqd0YR/exdSQLPkIRIrzvJR6ldUtpidUrxU7twfdRtRbhHi5sH3mOEdg0wq45/H3uZ46WmMgpGnZzyM/CpzkF8vpFRm8EHqFkqbzFFzbrbOTPOKYlvWnl7PWRezdtzOn+Nl3rS1tOFX857kvTOfsSf/CB+mfkWZTssPYu8Z0Jg2mQRKChsoL2rHRtFAcJgSqXTszBlNeh2p2kxStBmkaTPQdfTMv+Vu60KkezhRbhGEu0xCcd4Aoaos4l2jFolRwKO2C5t2E61KKRXOFghSCR3GTv7v0Os8M/sxVIqBf9dMJDprSmhO3Q+AZskDY+5dMdbXYxKZHMeF91G15SWaTn6DKmY5cjvH0W6WiIiIiIhIN2P662bNmjW88847PP/88zzyyCOkpaWxadMm/vjHP45200RGmaLKCwaL/vP6G5obaM08DoAqduWgrrM77zDZtfko5Fb8IO7eAS2G28rKyH3lXwC437AKl4ULBnXNa6G8pIHtW8wi2wuWBxMcfvWRSNc7lg4OhP3212h37qbovU00pZ0l+amf4rJ4IXUJx+msM3st5n35NSUaDQGPrkczc8aQXNs3UMNt90bzxfunOXuqgmVLbmGvwzYKGkr408FX+c38pwhw9Om3HqdlD6MvzcTQoKV2x/9wufVnY+qDzqCrpfqbf6MvOguAdVAsTqufQG6rvqr69IYOvsnaw7asPXQYzekEZ3nHcs/UW3CxdQJAYWHFxjOf9xBb1SgdWBezlule0f1ew9bKhiArG4I0fpcda+tqp6qllqrzhgxt80WjRn17I21d7RQ0lFDQUHLZuVYyS1wvMWZcMGy42jqjUToM6CP3ZFlyj759U3UAjVLNupg7BtS3sYxN6Axc1zxD7e4NPTyGZSoNTkvXYxM6NM+eyNBjEzqD0sV38GHBAZpkF+cfe6PAcq84zlUeJyPNrDFjb2XHHZNvZFHArBFNdTTeiPeM5JnZj/GPhLc4VZbCy8fe4mezHsVCNrBUMtcTJY3lfJD6JanaDABsLK25PXwVy4PmI5fJmaTxv6Z3wlhmvMybcqmMR2LvxkvlzsaULzhYeJyqllp+PvsHqKx6d7TITKtk19Z0dE16AFKOJaOyz2T5LRGETXUfqeb3wGAyklNbQKo2gxRtOoUNPfUoFHIrJruGEuUWRqRbOK62zlesZ/GyHyG89BTSPAM27RejMFqVUloWT2abpons2nx+tfcFnpv7xMCibycYdfs+AMGEdch0FF6ho92cHoyX9Zh1yHSsvELoKMum4dCnON/wxGg3SUREREREpJsxbbDQaDS88847/OUvf+HWW2/F2dmZX/7yl9x6662j3TSRUaawcuARFs0pe8BkxMorBCv3gUc6VLfW8VHaVgDunXorTjb9e50Y2trI+tuLGNvbUUWE4/fQgwO+3rXS0tzB5xtPYzSaCIlwZe7iq8/7L2JGIpHgvnI56qlTyHnlNVpy86jc9u1l5Trr6sj6+0uEPvfMkBktwqa6s+KWCHZ+lc6xvYXcumYt2yRbyK0v4s8HX+X5+U9dcdP8UqRWSlxufpqK95+nNfMYLYHR2EUuGpL2XSst6Ueo3fk2Jn0rEgsrNEvWYRd9dWkgTCYTh4pO8Om5bTS0NwEQrAnggag1BDv1fOane0UT7xFJctk5MgqyCA8IHTKvN2sLJf4O3vg7eF92rNPQSVVr7XlDRs1Fo0ZLNTVt9XQYOylpKqekqfyyc+VSOa42TrjaOeNm44SbnUu3QcPJRoNcKuNkWTIvJ7x12bl17Y28nPAWP5/9gzH1kXw12ITOwDo4nsbcFEpz0vEOjphwaaAmIifLkvlP8UGQ9Xy2m2QSPq88DYCFzIIbghdzc9gyrC0mRh7s4SbGYwq/nPM4LyW8yemKs/wj4X/8fPZjWIpGCwAa25v47Ny37C9MQBAEZFIZK4IWsCZ8JbZWFyNPh/OdMBYYL/OmRCJhZfBC3O1ceOX4O2TW5PL8nhd4du4TeNlfbnzITKvki02nL/td16Tni02nWftg7IgZLapb60itNBsozlVl027Q9zjup/Yiyj2CKLdwgjUBA4ocqdqzA7uznZf9btNuwubbNH5+5xLesq+kqqWG3+x9iadnPUy0+9jSbxhO2ovO0p5/BqQyNIvuG+3m9GA8rcckEgmaxQ9Qsel5mtMOYD/tBixd+neIEhERERERGQnGlMHi73//+2W/TZ06lc8++2wUWiMyVjGaBEouGCw8+jZYCEYDujPmcH/7QURXCILA20kf0WHoIMw5iKVBc/s/x2Qi99XXaS8rx1LjSMgvf45UPjKPmNFoYvP7p2lu0qNxtuGWe6KQjKGQ+PGO0tODyX/5M4kPrsfY3t5ruYJ3NuA4LX7I0kNNm+OPrlHPsQP57P4qm7sfuIfPpJ+RXZvPnw+9xvPznrxsQ/77KDwn4TDvThoOfkztrndReIdi4Th6nnjG9hZqd71Na/pRAKw8JuFy81NX3aZzVVm8n7KFosYyAFxsNNwbeSszvGJ6NX5IpVKzUGVNF2FOQSOyMWUpt8Tb3uOKXpAGo4HqtjqzEaO5pjsqQ9tSTXVrHQaTgfJmLeXN2sv7IpHipHSgQd/U5/U3nvmCeI/Icb8JJ5HKsPIOo6sFrLzDxtymm0hPTCYTG8983mcZK5klL6/4bXcUlMjAiXIP57m5T/DCkTdIrkznxSP/5Zk5P8RKbjnaTRs1OgydfJezj62Zu9AbOgCzUeLeqbfgZudyxXNG450wkoyneTPKPYK/LP4lfz/yH6paa3l+34v8dOajRLmHd5cxmQR2bU3vs55dX6cTMtltWNJDdRg6yajJIaXSrEVR0VzV47idlS2RruYIiki3MNTK/qPBL8XU1UXp59/0WaZ1637+7723eOXke2TU5PL3I2/wQOQaVgUvGlORtMOBIJio22tO76mKWTaqa9rvM5B33lhbjym8QrEJnUFr1gnq9r+P+12/Ge0miYiIiIiIAGPMYCEiMhC0da10GkxYWshw0/Stz9CacwpjSz0yGzU2YQP3fD9UdIJUbSYWMgsei78PqaT/RWXZ5i+pP3kKiVxO6HO/xFKtHvD1rpW932RSUlCPpZWcOx+Kx0ohelgONS05OX0aKwA6a+vQZWRiP2XovNwWrw6lRacn7XQ533x8jvWP3s9GyUdk1uTyf4f+xa/m/Ygw576jadQzb6G9IBV9STrVW1/D48G/IBmFfOftRWep3va6OTWFRIrDnLWo56y5qs2Tcp2WD1K/5EzF+XRSFkpuC1/JykkLxl1aFLlMjoedKx52rvA9h1CTyURte0OP9FJVl/y709hFdVvvoqoXqGtvILM2jwiX4GHqhYjI5WTW5vVItXMlOoyd1LTViwaLq2SKayi/nvdj/nbkDdKqMvn7kf/w7JzHUVgoRrtpI4pJMHG0OJFP0r6mrr0BgCBHPx6IWkOoc9Aot05kMHjZu/PXJc/yj4T/kVWbz9+O/JuHou9gxaQFAJQU1HWngeoNXaOebZ+lEBDsjIPGBkcna6xtLK9qM18QBMp0leY0T5UZZNbk0mUydB+XSqQEa/yJdAsnyj0CfwfvAX039EbtoZ0YO0x9ljF2mOg4fpTfLHyKd05/wv7CY2xK2Uy5Tsv62LuQj2Gj1LXScu4InVWFSCyVOMxZO9rN6cFA3nljcT3muPBeWnMSac9Ppr0wDaX/1NFukoiIiIiIiGiwEBl/XBDc9nWzQ9aP55TuvNi2XfQSJAPcxGxsb2JT8hcA3BFxg3kTsR8aTp+h5ONPAQj84aPYBY9cOqa002WcPFIIwC13R+HkOvaElScCnQ0NAyqX/9//4bxgPuroKGwDA5BcoweVRCLhxjsjaWnupCCnhi0bU3nsiXW8m/U+Z6uy+euhf/Ps3CeY7BrSex1SGS43P0XZ2z+nozKPhsOf4bjw3mtq12AwGTppOPARTafM6bQsHN1xvukpFJ6D/1jT6Zv5PP1b9uYfxSSYkEmkLA2ax+0Rq/vMdT1ekUqluNhocLHRMJWwHsdMgonGdh178g+zJWNHv3WV67Rj6gNZZGJjNBlJKk8bUNkLqdxEro5wl2Cen/ckfzv8b9Krc/jr4X/zq3k/RnmdGC0yqnN4P2VLtz6Qk7Uj90y9hVk+sde0cSwyeqgUdvx2wU94O+kTDhYdZ8OZzyjTVbIu+g5Kiwa2HktLKict6WKaRSuFHEcnGxw01jg42eCoscbRyQZHJxtsVVY9jBmtnW2crcoipTKdVG1mtxHsAhprB6LcIohyD2eySwg2ltZD03FAX3V5NOUVy1WUIpfJeSz+PjxV7nyY+iV7C46ibanhZ7Me7ZH6bKJgMnTScPBjANSzbkVmM7joleFmoO+ysfbOs3D0QBWzHF3Sdur2vY/nwy8iEedOEREREZFRRjRYiIw7CivNi7z+9Cs6q4vRl2SARIoqetmA63/nzKe0drUT4ODDDSGL+y3fXllJ9suvgiDgunwZrkuXDPha10plWRPffm7eEJq7ZBKhU9xG7NrXG5YODgMq115eQclHn1Dy0SfIVSrUUZE4REehjo4ccB3fRyaTsvbBWN7/73Eqy5rY/G4KP37iYd5I20iqNoO/H/kPv5zzOFPdwnqtQ65ywmnVD6n+8h80HvsKZUAkSt/hz3fcUVVE9dev0VVj3kiyi16GZsmDSC0Ht5HWaexie85+vsrcSXuX2bMyzjOS+yJvHZBRcSIilUhxtFYz2TV0QAaLDWc+I7MmlxWTFhCsCZjwaSNERocmvY59BQnsyT9CXdvANhYdBpkyReRyQp0D+c2Cp/jLodfJqs3nL4de59fzfoy15cTVBKloruLD1K9IKk8FQClXcGv4ClZNWojldZwWa6JgIbPg8Wn342XvxsfJX3PyRB4VO76EhoGN6aAwZ7o6TTTUtqJr0tOhN1BZ1kRl2eWbxXILKTZqC0zKDhpldVQJlXRYtdCpaKPLsh0LmZxwl+DzURTheNq5Dcs7tCW/gJqjyQMq25pxgJpvBVSxK7kxdAkeKldeO/4u56qzeX7vizw774kJtz7SJW7HoKtFZueI/bQbRrs5l6EY4LwzFt95DnPX0nz2IJ1VhbScO4zdlAWj3SQRERERkesc0WAhMu64EGHRn8GiKWknADYh05GrNAOq+0TpGU6VpSCTSPlh/P3I+gmpNra3m0W2W1uxCwkh4NH1A7rOUNDW0snnG5MwGEwEhTozf7noOT2cqMLDsNRo6KzrPf2OhYMD3nfeTmNKGk2paRh0OmoPH6H28BEAbAL8UUdH4RATjV1IMFKLgacuslLIufuRabz3egINdW1s3pjCUz94hP+c3sCZynO8cOQNfjHnsT5FF23DZtIeuYjm1P1Uf/0vvB59GZnSbuB/hEEgmIw0nfyG+kOfgNGAzMYep9VPYDMpbnD1CAIJJUl8kraVmrZ6APwdvHkg6nYxWuA8YU5BaJTqPtMQyKUyDCYjCSVJJJQk4af2YsWkBcz2ib+u892LDA2CIJBXX8TO3IMcLz2D4Xy6FFsLawyCsVtL4EpolA5m/QCRa2aSxp/fLvgJ/3foX+TUFZi1juY/ia3lxPK0bu5o4Yv079iTdxijYEIqkbIkYA5rJ6/GXtH32lBkfNHcpMeu0JeojNV0tpnTJAmYkMtlGA1Cr+ep1AruWj+tW8Oiq8tIY10b9bWt1Ne10VDbSlVVEzU1OvQ6I4YuE0015nlKhgYPLn43SKTgoLFG02SLvMGaimo97U41ODpZo3a0Ria7dk/0jto6ij/8mJqDh0DovV8XkFqCpa2J5tT9NKfux8ozhOC4FfxpwdO8eOxtKluqeX7PC/xs9g+Y4hp6ze0bCxjbmmlM2AKA4/y7kVpYjXKLepKmzeTtpE8GVPaC481YQmatwmHWrdQf+Ij6g59gEzYLqbg+FBEREREZRUSDhci4o1jbv+C2Ud9Ky7lDAKjiBia23dLRyrtnzALvN4ctx8/Bq8/ygiCQ+/obtBWXYOGgJuTZXwxqA/paMBlNbPnwDE0N7ThorLn13uhhERYUuYhEJiPg0fVk/f2lXssEPvYImpkzcF+5ApPBQHN2Do1nkmlITqU1P5/WgkJaCwop3/IVUoUCdeSUbgOGwrV/LzhbOyvueXQa771+jMqyJr7+MI2frnuUfyVuILE8lZeO/o+fzXqUOM/ec89qlq1HX5pJV30ltdvfxOW2Xwy5l2BXUzU12/6NvsQsimk9KR7n1Y8POnQ/qyaf91M2k1dfBICjUs3dU25mrt80Mc3HJUilUtbF3MHLCW/1WuYnMx/G2dqRnXmHSChJoqixjDcTP+SD1C9Z6DeTZUHzehWkFRk5TCaBksIGyovasVE0EBymHNNze6ehk4SSJHblHepOxwMQ6OjLiqAFzPSJJbnyXJ9jc13M2jEjPjoRCHT05fcLnubPB18jv76YPx94jd8seAq7CZAyr8vYxY7cg3yZsYO2LrOmVIz7ZO6LvA0ve/d+zhYZLwiCQFF+HYlHi8hOr0IwmTfwlXZyqjUFlKtzcNC74po1pdc6lt8c0WPutLCQ4eCspEpSQb4xg1R9BsWGMtCAxCTBolOJncEBHws/nAQXLPXWtDR00VDfhskoUF/TRn1N22XXkUgl2KuVODqZ00tdSDXlcD71lIVF345PhrZ2yr/aSsXWbZg6OwFwnj8PK0cryr7ag4CERqUrHTIlVsZ21O1VSBBwiI3C8961NJ3eQWvmCTrKs6kpz0ZmY88vp8zjbcsKchtL+cuh13k45i6WBs29mlsxpmhI2Iypow1LF19sp8wf7eZ002no5OO0rWzPPQCAWqGiUa/r85yXEt7k/sg1rB5jIumq+NU0nd6FUVeLLnE76pm3jHaTRERERESuY0SDhci4ok3fhbbO/MHg69a7waIl7QBCVwcWzj4ofMIHVPemlM006XV4qtxYE96/kaP8q6+pSziGRCYj9NlnsNI4DqwTQ8C+7VkU5tZiYSnjzofiUFqLHjAjgWbmDEKfe4aCtzf0iLSwdNIQ8Mh6NDMvCrtL5XLsI8KxjwjH9/576WxsojEllcbkZBqTU+lqaqL+ZCL1JxMBUHi44xAdjTomCvvJEcgUV06ZpHG25e5H4nn/vycoyKlhx5Z0nr7zEV4/8R4nys7wcsL/eHrWI0z3ir7i+VJLJc43P03Fpl/TmnWC5tR9qKKGJo2ZIAi0nDtM7a53EDrakFgo0Cx7CLvIxYP6INO21PBx6lZOlJ0BwEpuxS2hy7ghZIkYDdAL072i+fnsH7DxzOc9Ii00SgfWxaztHg9PTHuA+yNv40DhcXbnHaK6tY5vc/bxbc4+ot0jWB40nyj3CNEgNApkplWya2t6t5hsyrFkVPaZLL8lgrCpY2sztrqllt35h9lfcIyWzlYALKRyZvnEsTxoPkEav+6yAx2bIkOHn4M3v1/4U/508FUKG0v504FX+e2Cn6BSDE9E3XAjCAInys7wUepXVLea372+9p7cH7Wmz1SIIuOLDr2BtKQyko4VUVPV0v27b6Aj8bP9CJnsRnNnMy8dfZPc+iI6gzpxL4lA3nlxvWS06iB2qXv3nKltqSG1MoMUbTrnqnPo+F60V6CDL5HuYUS5RRCk8b9MrNpkEtA1tlNf20ZDXas5QqO2lYbz0RqGLhON9W001rdRkFN7WZ9U9ooeRowLhg21WkFjwmFKPvqUrsZGc9nwMPzWr8NukjnirKzDnoQMKR3yixFSVoZWgmtOIklKx+v2e3C95acYljTQnLwXXfJujM31cOIbHpBK+TrQlyShlbdPf0y5rpL7o9b0Gzk+Vulq0KI7HznvuPgBJGOkH0UNpfzrxHuU6SoBWBY4j/uibiNVm3HFd979UbeRVpXF/oIE3j8vkv7wGBJJl1pY4Tj/bmq+eZ3GhC3YRS5GZj0+3xsiIiIiIuMf0WAhMq4o0TYD4KhSYG975VBgQTChO21e1NrHrhjQRmlKZTqHik4gQcLj8fdj0Y9Ad2NKKsUffASA/yPrUYWNXLh1ekoFxw8WAHDTnZG49JMaS2Ro0cycgeO0eKqTUyhOT8c3IgKX6Cgksr4/NizV9rgsmIfLgnkIJhOthUU0nEmmMTmF5qxs9BWVVFZUUvnddiRyOaqIcLP2RUw01j7ePcaxp48Dtz8Qy6cbEkk7XY6tSsFPVq1HdlJKQkkSrxx7h6dmPMQsnyunX1J4BOE4/y7qD3xE3e4NKLzDsdR4XNPfxdjeTO2Ot2jNPAaAlWcILjc/hYXDwHVVWjpb+TJ9BzvyDmI0GZFIJCzyn82dk29APQbz/Y41pntFE+8RSXLZOTIKsggPCCXaa/Jl3ut2VrbcFLqUG4IXk6JNZ1feIZIr07v/cbVxYmnQPBb5z5qQop1jkcy0Sr7YdPqy33VNer7YdJq1D8aOutHCJJhI02ayM+8QyRXnEDB7PTtbO5rHS8DsXoXvBzo2RYYOH7Unf1j4M/508FWKm8r5w4FX+N2Cn4y7uTSntoAPUraQXWde9zgo7Llzyk0s8Jshjp8JQk1VM0kJRaQmldPZYU4nZ2EpIzLOi7hZvj3WuWqlPb9f+FP+79C/yCKfJgctNs2OyLsUGCz0tNrVk1kN5w6dRttSg7alpse17K3siHQLJ9ItnKluof2mEJNKJagdzamfwKnHMUEQaNF19DBgXPrfHXoDuiY9uiY9xfmXpxO1MLRjbTMLW/suPCODUUUHo7OyQd7WSVFeHfty7C77Uu+Q23DWfSFUHiDr7y8S+fKLWNg74DB3LepZt9Kam4guaQcUp7MmtxBHB2t2a2zZnnuACl0lT8/6wbjUtak/8BGYDCgDIrEOiBrt5mAymdiWvYfPzn2D0WTEXqHi8fj7ifEwp2Xt65030zsWL5U7H6RsYV/BUbQt1fx81g/GzHrLdso8mk5+Q2d1EQ1Hv8Bp2cilOxYREREREbkU0WAhMq4orOxfv6K9IJWu+kokVtbYTpnXb53tXXreSvoYgJXBCwl2CuizvL6qmux//BNMJlwWL8Jt5fJB9ODaqKrUse0zs7jkrIWBRERd2yazyNUhkcmwCw9DJgG7sLB+jRWXnS+VYhsYgG1gAN5r12Boa6Mp7SwNZ1JoTE6mo7qGplSzDgYb38dS49idOkodORW5rS2Twly4ce1Utn2WyrED+ajsFTw5+yFkEhmHi0/y2okNGE0m5vpNu2Ib7GfcTFtBKvric1RvfRXPdX9B0o+hrjfaClOp2fZvjC31IJXhMPcO1LNuHbAHnMFoYHf+YTanb+/21o50C+f+yNvwUXteVZuuV6RSqVkPoKaLMKegPjf0pFIpMR5TiPGYgra5mt15hzlQeIyq1lo+TP2Sz859wxyfeJYHzSfA0WcEe3F9YTIJ7Nqa3meZXV+nEzLZbVTSQ7V0tnKw8AS78w712PyLdAtjedB8YtynDGjjeDBjU2Ro8LJ35w8Lf8ofD75Kma7SbLRY+DSOSvVoN61fqlvr+Dj1K46Vmg15VjJLbgxdyk0hS1BYXDkCUWT8YDKayE6vIjGhiKK8i5v5Gmcb4mf7MTXOC4XyymsSuVTeHWmDBFpV9ZeVSdFmACCTSAlxCjwvlh2Br9pzyCIIJRIJdvYK7OwV+Ab21MoTBIH21i7qL4nKqCmuoSq3nOYuGV0yBV1yJU1yJU1AeUYbZKQM9Mrkus7EueAzsv/xChF/+C0SmQyJTI5t6ExsQ2fSWVOC7vQuFp89iHNnE5+7qkipyuJXX/+aZ6Y/hJdP76lDxxr68pzzzjASHBc9MNrNobq1jv+c3EhmTR4A8Z6RPBZ372URbL298yQSCTeELMbDzoVXj79LenUOv977As/NfQIP1cCdfIYLiUSK4+IH0H7yJ3Snd2Efv2pQzkciIiIiIiJDhWiwEBlXFFU0AX0bLHRJOwCwm7oQ6QC8iD5O20ptWz0uNhrumnJTn2WNHR1k/e1FDM0t2AYFEvjDR0cs92h7Wyefv5dEV6cR/0lOLFoZMiLXFRl+5NbWaGZMRzNjuvkjt7zifOqoFJrOptNZV0/13v1U790PUil2kyahjokiMDqKBcsncXBXLju/TsdWZcUT0x5AJpVxoPAY/z65EaNgZIH/zMuuKZHKcLnpKcre/hmd2nzqD32KZtH9g2q3qauD+gMfoUv8DgALjQcuN/0EK4+BCegKgkBieSofpX5FZUs1AN4qd+6PWkOUe8Sg2iJybbjZufBA9O3cOeUmjhafYlfeIYoayzhQeIwDhceYpPFnRdACZnhH9xuBJjI4SgrqutNA9YauUU9JQR1+QU59lhtKihpK2Zl3iKPFp+g0dgFgbaFkgd8Mlk2aj4dd/7o7IqOPh8qNPy78GX88+CoVzVX8Yf8/+d3Cp3GyHrk0loOhrbOdLzN3siNnP10mAxIkzPefwV2Tb8LRWj3azRO5RlqaO0g+WcLpY8Xd855EAsERrsTP9sN/klO/6+rM2jzqL0m10xt3Tr6RlcELsbYY+YgCiUSCta0l1raWuKig5MQ3WOzdj4fJhEQuR7N8Jcr5y2huxxyVUdvWbdxo0XX0W79eqqTJ3htJ2lmK3v8Q/4ce7HHc0tkHpxWP4rjwXhzTDuKcsoMN1h1UyvX89uh/WC84Eh17EzbB08ZMeqUrIQgC9fveB8B26gKsXP1GtS2Hi06y4cxntBv0KORWrIu+g4X+M6/qWzDGYwr/t/gZXjjyBtqWGp7f+yI/nfXomEhzZx0QiTIgivaCFOoPfIjrbb8Y7SaJiIiIiFyHiAYLkXFF8fmUUL0Jbnc1VtGWZ857r4pd0W99mTW57Mozi3M/Fn8fCvmV00yBeaGa/8abtBYWYmGvIvS5XyK1HJl8+iaTwFcfJdNQ14baUcma+2OQykTv1ImIRCLB2ssTay9PPG68AVNnJ7qMzO70UW0lpTRnZ9OcnU3pJ59haWdLkP9S8trUfPVRMvc+NoPH4u9FJpWxN/8I/z31AUaTkcWBcy67llylwXn141RteYmm419jHRCF0q93EctL6dAWUP31a3TVlgHm581x8QNILXp/hi4lv76Y91O2kFmTC5jTNNw55UYW+s8atzmWJwJWcksWB85hUcBscuoK2Jl7kBNlyeTWFZJbV8imlC9YHDCHpUFzx+yG53hCEARyMqoGVHYgm1jXisFo4GR5MjtzD5Fdm9/9u4+9J8uD5jPXN170bh+HuNm5dBsttC01540WP8XFRtP/ySOEwWRkb/4Rvkj/juYOs37BFNcQ7o9cg5+D9yi3TuRaEASBsuJGkhKKSE+twGQ0p5OztrEkeoYPcTN9sXcYuFGhob1pQOVcbZ1HxVhxAWNHBxVff0PZlq8w6c3GGc3MGfg+eB9K995T/KWcKmHbZ2n91u+4+mZMH79OxdZt2AYG4DzvcmFtqZU19vGrmBm3Et+c4/wz5TNKZZ28ITRw6+5/M323NaqY5dhFLUFuq77qvg4XbTmn0JdmIpFb4jj/7lFrR3NHC28nfdKtrRaiCeDHM9bhaut8TfX6qD3569Jneeno/8ipK+Cvh//N+pg7WRbUf4aA4cZx0f2UF6TSmnkcfXkOCs/g0W6SiIiIiMh1hmiwEBk3CILQb4SF7vQuQEAZENlvTv5OQydvJn4IwCL/WUxx7VuHovLb7dQcPAxSKSHP/Bwr55HzdD20K4e8rBrkcilrH4zD2kYUHr5ekFpaoo6KRB0VCUBHTS0NySk0JqfQmJqKsbkFn7StNLktpMbWl4//c5iVwW3cMXMKFv6wo/AI/0v6CKNgZFnQ/MvqtwmdgV3UEppT9lK97V94PfLPPgX2BJORphNfU3/oMzAZkNmocb7hR1gHxQyoP7Vt9XyS9jVHik8BYCGz4MaQxdwcuhyluBE6ZpBIJIQ4BRLiFMiD7U3sK0hgT/4R6tsb+SpzJ1uzdhHvEcnySfOZ7BIyYpFmE4nKsiZ2b8u4Ym7zK2GrGpgx8Gqob2tkT/4R9hYcpUlvTr0ok0iZ7hXN8knzCXUKEu/xOMfF1qnbaFF13mjx+4VPX/OG27UiCAKnK87yYeqXVDSbjXeedm7cH3Ub0e6TxXE3junqNHIuuZzEhCK05bru3z191MTP8SM80h25fPAOCg4D1GEZaLmhRjCZqDl0mOIPPqazzjy/206ahP/6B1GF9+89b9bL6B/32MnQcSvlW74i7/U3sPb2xsbf74plJRIJniGz+GtgHK8ffYtTVelsdlVR09DK8kOf0HDkC2zCZmAftxIrz7HxTheMBur3m7/T7KfdgFw1OgbWVG0Gb5x8nwZ9EzKJlLWTb+CW0OVDltbQXqHidwuf5n+JH3Kk+BTvnP6Ecp2WB0ZZJN3K1Q/bqQtpSdtP3d5NeDzwf2NiXIiIiIiIXD+IBguRcUNNYzutegMyqQQvl8s3VE1dHTSn7ANAFbuy3/o2Z2ynsrkaB4U990et6bNs07l0CjdsBMD/oQexnzJ58B24SrLOajmy1+yFfsMdU3H3Gl+CmSJDi5WzE27LluC2bAmC0UhzTi4NZ5KxPnOWI+0KmpSu7M6UE7fnH4TKjXj6OHJKpeOL5g8xmIysCl50WZ2apQ+hL8mgq76Cmu3/xfmmp6k/uBNysqivKkax9EakFhZ0NVZTs+1f6EszAbAOmY7zqh8is+5f+L29S8/WzF18m7OPrvPpZeb6TuPuqTePuKe+YDTSnJGJMT2dZgGUAxBNv55RK+1ZE7GKW8KWk1ieyq68Q6RX53CqPIVT5Sl4qtxYHjSfeX7TR9Wbdbyga2xn/45s0k6XgQBSmQS5XEpnh7HXcyytZHj5OgxpOwRBIKMml125hzhVnoJJMAFmUeMlgXNYHDhnXGgdiAwcJxvH80aLV6hsruYP+82aFu52Lv2eazIJlBQ2UF7Ujo2igeAw5TVrqhQ2lPJ+ymbSq3MAsLOy5Y6IG1gcOAe5GGk3ZIz0O6++tpWkY8WknCpF325+38vkUqZEexI32xcPb/U11R/mFIRGqaauj7RQGqWDWT9ghDF/L2yiNd8coWbl7ITvA/fhNGc2kgFucPsEaFDZK/pNFWg0CQTcezet+QU0pqSS+bcXzCLcdr07nVjJLfnZ/Cf4/Ny3fJmxg0MONtSp7FlbVAnpR2lNP4qlqz+quBXYRswdcNTscNCcspeu+gqk1irUM28Z8et3Gjr5MO0rduYeBMyG1CdnrCPA0XfIr2Ups+DH09fhqXLj07Pb2JF7gIrmKn4685FRFUl3nH8XrRlH6SjLoi3nFDYh00etLSIiIiIi1x+iwUJk3FB0XnDby8UWC/nli/6W9KOY9C3I7V369fYuqC9hW9YeAB6Juxsby969mTpqasl+8R9gMuE0by7uN66+hl4MjpqqZrZ+kgLA9Ln+TI31GrFri4x9JDIZqrBQVGGh+N57N0FVdWx64yQNLTakeq0gpuQbbHIqWHi+fOOBN9k35SDRi27EfspkZErzR5DUUoHLLU9TvvHX1B0/SeFn92DqNKdsKD5wmrKNn+C6IBJasxA625FYKnBa9jC2Uxf2621lNBnZX3CMz899Q1OHOaVbmPMkHohaQ+AwfPT1R93xExS8vaHb6zHvy68p0WgIeHQ9mpkzRrw94wmZVMYM7xhmeMdQ2lTBrrxDHC46SblOy4Yzn/Fx2lbm+U1nRdACvOx7T3dxvdKhN3DsQD7HD+Vj6DIbByZHe7BoVSiVZU18sel0r+d2dhj5bGMSa+6L6VWIdqC0d+k5UnySXbmHKNVVdv8e5jyJ5UHzmeYVJW4WT2AcrdX8YeHP+NPBVynXabs1LTz7EHvNTKtk19b07g3UlGPJqOwzWX5LBGFTB/+s17c18snZrzlcdBIBAQupnFXBi7g1bMWobs5NREbqnSeYBPKyq0lMKCYvqxrMSwjUjtbEzfIlapr3kEUHS6VS1sXcwcsJb/VaZl3M2iHzgB8I7eUVFG16n/qTiQDIlEq8br8N9xtXI7Ma3Ka/VCph+S0Rfb4TAD55+xSr1kxmyi9+SurPf0lHVTU5L79K+G9/3adBSiqRcteUm/C0c+PNxA84hwHd1HAeNTpgmXWKzqpCar/7L/X7PsAuciGqmOVYOI7sO93U0U7Dkc8BcJizFqnCZkSvX1Bfwusn36NcpwVgRdAC7o28FSv58EW4SyQSbgtfiYedK/8+uZFUbQbP73uR5+Y+MWqRcHKVBvvpN9KYsIX6/R9iHRSLRCZuH4mIiIiIjAziG0dk3FBUYTZY+LlfHmEgCEK32LYqdnmfAnIGk5H/Jn6ASTAxyzuWeM/IXsuaOjvJeuElupp02Pj7EfTjx0csHLZD38Xn7yXR2WHAN9CRJTeOvgibyNhG5arhgacXsuH1BJqbIH/2oyz2baI5NYWmjAzULUY4nk7m8XQkcjmqsFDU0VE4xERj7RcA1sE05mXQvdNwHmOHiYpdyaiDQD01FJebnsTCoffNrQukVKbzQcqW7k1Rd1sX7o28lXjPyFEJK687foKsv7902e+ddXVk/f0lQp97RjRaDBBvew8eib2be6bewuEi8+Z3ebOW3XmH2Z13mAiXYJYHzSfeM/K61yQxmQRSTpVwYGcOrc1mHQpvf0eW3RSGp485akLtaM3aB2N7bAoDqNQKIqI8SEwoIj+rhvdeT+Cuh+Nx0Ax+86Zcp2VX3iEOFZ6g3WC+hpXMkrl+01kRNB8ftecQ9FZkPOCgtOf3C3/Knw++RmlTBX848Aq/W/ATvO0vT6WZmVZ5xY1TXZOeLzadZu2DsQM2Wui79GzL3sO2rD3dQu6zfOK4Z+otY0pPY6IwEu+89rZOUk6VknSsmIa6tu7fA0OdiZ/tR1CoyzVH4lyJ6V7R/Hz2D9h45vMekRYapQPrYtYy3St6yK95Jbp0zZR++jnanbsQjEaQSnFbvhTvu+7EUn31EdFhU917fScsuSGMnPQqziVX8O0XZ6mp8mfWs7/k3HO/pjE5hZKPP8X3/nv7vcZcv2m42jrx0tE3KWmt4R+KDn5x329wLc1Dd3onhsZqmk5+Q9PJb1AGRmMfuxJlUDQSyfAbghqPb8XY2oSFozuqmGXDfr0LmEwmvs7azefnvsEomHBQ2PP4tAeIcg8fsTbM8I7BxcaJF46+QblOy6/3vMAv5jxGmPOkEWvDpahn3oIueQ9d9RXokvdiH9e/RqSIiIiIiMhQIBosRMYNxecjLK4kuN1RnkNnVSESuSV2kYv7rGdb1m6KG8uws7ThoZg7ei0nCAL5/3ubltw85Ha2hP7ql4P2krpaBJPA1o9TqKtpRWWv4Pb7Y5GJItsiA8DeQck9j05j47+PUV7Zxiknb27/0y2Y9Hp2bN9E6Ymj+FZ2oG4x0HT2HE1nz1H8/ofI1fYYdX0LWepKJYT+9Xf9PgcljeV8kLqFVK05dZStpQ23R6xiWeA85KPkmSUYjRS8vaHPMgXvbMBxWryYHmoQWFsoWTFpAcuD5pNenc3O3EMkVqSSXp1DenUOjko1SwLnsiRgNupRyic+muRlVbP3m0yqteboIgeNNUtuCCN0ittlRruwqe6ETHYjJ7OCnKxCgkP9CQ7zQCqVMDnak0/fPUVNVQvvvpbA2nWx+Ab0v8FrNBk5XXGWXXkHOVuV3f27u50Ly4PmM99vRp8RhiITF7VCxe8X/pT/O/gaRY1l/OHAK/x2/k/wc7gYyWkyCezamt5nPbu+Tidkslufm9Imk4mDRcf57Ow3NOjN75kQTQAPRN/OJI3/0HRIpAfD/c6rLGsiKaGIs2fKMRjMEWMKpQWR8V7EzfJF42x7Ve0eDNO9oon3iCS57BwZBVmEB4QS7TV5RCIrTF1dVH67ndIvNmNsNRtqHOJi8Vv3ANbeQxMN3dc7ISLKA42LLYd25XDycCH1NS7M++HjFP3rNco2f4lNYABOs2b2e41gpwD+uvRZXjjyX0qayvnTsTd5YvoDzJr2b9rzU2hK2kF7QTLt+eZ/5GpXVLHLsYtchEzZe+qpa8Ggq6Pp5DYAHBfeN2Ie/dUttbx+ciPZteZ0XtO9ovlB3D3YWQ3/WP4+AY4+/G3pc7x05E3yG4r508HXeCzuXhb4939PhxqplTUOc++kbtfbNBz5DLsp85BaiesGEREREZHhRzRYiIwbCi8YLK4guH0husImfE6fgsFlTZVsTt8OwLroO7BX9J57X7tzN9V795tFtn/xMxSurtfS/EFxZF8u2elVyORS1q6Lw8Zu9HLIiow/XN1V3PlQHB+9dYqss1p2bT3Hilsnc+PtP2RrhD+b0rZi32zgZiGIAK2RprPnMDT2bawAMHUIpP/utyjcva94vNPYSVFDKdqWGlyA5RIJnnZu+Kg9kBenU0DfG1/DSWdDQ3dKjF7L1Nahy8gcUY2aiYJEImGyayiTXUOpbatnb/4R9uYfpb69kc/PfcOWjO3M8IpmedACQpwCJrxwY7W2mT3fZJCfVQOYN/LmLZ1E/Gw/ZFdIaXgBqVSCj78DrXotPv4O3ZvA7l72PPL0XD7dkEhlWRMfvHmCG26fStS0Kz+LTXpdt1B6XVsDYL5Hse5TWDFpAZNdQ5COgJesyNhGZWXL7xY8zf8d+hcFDSX86eCr/Gb+UwQ4+gBQUlDXbx59XaOekoI6/IKcrng8TZvJBylbKG4qB8DVxol7I29lulf0hJ8HRhNdRuaQv/MMBiOZqZUkJhRTVtzQ/burh4r42X5MjvbA0mpkPy2lUqlZq6KmizCnoGE3VgiCQN2x4xRt+oCOqmoAbPz98HvoQdSRU4f8er29EyQSCfOXBePkYsvXn6SQm1lNU4Mds1fejG7H1+S+9m+svbyw9rnyO+JSnG00/HnxL3jtxAbOVJzlteMbKI/QsjbiBqwnxdJVX4nuzC6aU/djaKyift/7NBz6FNuIOahiV2LlHjCkfW44/CmCoRMrr1CsR0AzQRAEDhYe573kz9EbOlDKFTwUcwfz/WaM6hzlqFTzh0U/4z+nNnGi9AxvnHqfMl0l90y5ZUTTnQGoopegS/yOrvoKGo9vxXHBPSN6fRERERGR6xPRYCEyLujsMlJe0wKA//ciLAwtDbRkHgfAPq53sW2TycSbiR9iMBmIdp/MHN/4XsvqMrMofMfsmeZ73z2oo3pPGzXU5GRUcXCXWYBy1W2T8fRRj9i1RSYOfkFO3HJPFFs+PENiQjF29krmLA7ilrDlyKUy3k/ZwvsUcdO0Zdz97C8o+M8rVB881W+9zVn5NGfl93rc4fw/FymkgcJr7c6I0dnQ0H8hkT5xsnbkrik3syZ8FSdKk9mVd4icugISSpJIKEnCT+3F8qD5zPGdNqz5oEeDluYODu7MJvlkCcJ5Qe342X7MWzoJpfW19dXOXsG6H81i6ycpZKZVsu2zVGqrW1i8KhSJVIIgCOTWFbIr7xDHS89gMBnM51nasChgNkuD5olpd0Quw9bKht8u+Al/PfQ6ufVF/Pngqzw//ymCNH7U1bQOqI4WXcdlv5U1VfJB6pckV54DwMZCyZqIVSwPmo+F7Np0WET6p6MfY8UF2srK+zVYNDW0c/pEMcknSmht6QTMG+nhke7EzfbD28/hujA+NWfnULhhI81Z5mg1CwcHfO+7B5eF80ctMjMiygO1ozWfvZdItbaZXc1uxIfPQJ5xwizC/Y8XkNv0n0JQaaHgl7N/yEdpX/FN9l42p2+nXFfFj6Y9gKWjO5ol63CYfzct546gO72TzqpCmlP305y6HyvPYFRxK7ENnYlEfm3Pdmd1Mc2pBwDQLH5g2MeVrqOFtxI/4lR5CgChToH8eMZDY+ZdaSW35OmZD/OFnRtbMrazLWsPFboqnprxEAoLxYi1QyKT47jwPqq2vEjTyW9QxSxHrhobfyMRERERkYmLaLAQGReU17RiMgnYKi1wVPVcoDUn7wWTASvPkD69fHbmHSSnrgClXMGjcXf3ugjurG8g64WXEAwGNLNm4nnbLUPZlT6pq2nhq4+SQYC4Wb5ET/cZsWuLTDwiojxo0enZ9XUG+7dnYaeyIjLemxtCliCTyHgv+XO2Ze3GYDKwcnLYgAwWTrPjsJ1kzuUrIFBQX0KKNp22LrMXrpPSgVjPqWPmY+8C7ZVaqnbt7rdcl64ZQRCui82X4cZCZsFcv2nM9ZtGQX0Ju/IOcbQkkaLGMv6X9BEfpn7JQv9ZLAuah5udy2g395ro6jJy4lABCfvz6OwwAhA6xY0lN4Th6DR0YqEWljJuvz+Gg7tzOLInl2MH8qmp0uE828DeksMUNJR0lw109GVF0AJm+sRiKW4Qi/SBjaU1zy94ir8d+jfZdQW88N0G5gnLKD7Xf+QdgK3qYhRok17H5+e+ZV9BAibBhEwiZXnQfNZErBqV1CrXG50NDVTt3kvFt98NqHzBm29RtXsPDjHRqKOjsAsNQSqXIwgCRXl1JCYUkZ1ehWAya1vZ2SuInelDzHQfbFUjt2E6muirqil+/0NqjyYAILWywvPWm/G89WZkitH/G3j6qHnkJ3P4dEMi2nIdR2XhRLjrca5IIeeV1wj79XNIBuCRL5VKuT9qDZ4qd94+/THHS09T3VrLL+c8joPSHqmFFaroJdhFLaajLJum0ztozTxBR3kONeU51O15D1XUElSxy5Grrhxx1R91+z4ABGxCZ6DwCrmqOgZKcuU5/nvqAxr1OmRSGXdOvpGbQpaOePRCf0glUu6cciOeKlf+e+oDkirS+O3+l3l2zuM42TiOWDusQ6Zh5RVKR1kW9Yc+xeXGH43YtUVERERErk9Eg4XIuKCkyhxd4eeh6rGRKBgN6JLNm5CqPkTAqltq+STtawDujbwVJ+srL/BMXV1mke2GRqx9vJn01I9GbOOys8PA5xtP06E34OXnwPKbI0bkuiITm+nzAtA16Tl+sIBtn6dhY2dFUKgLK4MXIpPKeOf0J2zP2Y/Rfy7hVlJMHaZe65JZSZn0018gtbAgvTqH91M2U9hZCkFSnK29uCfyFmZ5x43JzX7BaKQh6XS/KTIK336X6r37cVu1Auf5c0dMt2aiE+Dow+PT7uf+yNvYX3iMPXmHqWqt5ducfXybs48ot3BWTFpAlFvEmNss6AvBJHD2TDn7t2d1p87x8LZn6U3hA9KYuBokUgkLV4RgqRLY/1UuuRk1pBU1UTqpGgulnFk+cSwPmk+Qxm9Yri8yMbGUWHKL6na+PZ6EpFFJIY2A2ZPedH6z+opIQFvehKuXLTsLDrI1c1e3qPs0zyjujbwV93FukBzrCIJAc1Y2ldt3UHfsBILBHF2FRAJC7/dOIpMhGI20FhTSWlBI2eYvEaztaJg0i0I8aLwkwMY3UEP8bF9CJrtdN5pqhtZWyjZ/ScU33yF0dYFEgsuihfjcexdWmrHllKFSK7sj8LLOakmzicbP2YKAxERKP9+Mz129a/Z9n0UBs3CzdeIfCW+RX1/Mr/b8nWfnPoG/gzm9lEQiQeEdisI7FMOSBpqT96JL3o2xuZ7GY1/SeHwr1sHx2MeuQOE3ZcBrwo7ic7QXJINUhuPC/kXDr5YOQycfpG5hd95hADxVbjw1Y313/8Yqc3yn4WJjFkkvbizjV3tf4JnZjxHsNLQpuXpDIpGgWfIgFRt/RUvaAeynrQZxbhcRERERGUZEg4XIuKDbYPE9/YrWnESMzfXIbOyxDb2yEJkgCPwv6SM6jJ2EO09iSeCcXq9T+O57NGdlI7OxNotsK5VD14nvYTIJlBQ2UF7Ujo1VPWlJWmq0zdiqrFj7YGyfec5FRAbDktVhtOg6OHumnC82neaBx2fi6aNmWdA85FI5/0v8kF2FR7BaFIz/jqxe6/G+40a07XV8eOIrkirSAHMagdvCVrIyeOGY9uKWyGQEPLqerL+/1GsZ1dQptGRl01pYSP5//kvRxvdxXbIIt5XLUbq7j2BrJy62VjbcFLqUG0IWk1KZwa68g6RUZpCiNf/jYqNhWdA8FvrPuqI3tslkIrM2j4zmfKi1GDGB1StRlF/Hnm0ZVJaZvdBVagWLV4UyOdoTSR8CxH3RX/9Mgok0bSY7cw+SXJmOIsQe39w4lG32ROQsZs26GEKCPIakfyKDQzAaac7IxJieTrMAyuioUUsTMxiaGtpJOl5M8skS2lo6kaAEiUCjYwXN7uXcHnQzJ7dW9l6BALu3ZbJ9zxnKPdNpd9AT4OjDA1G3E+4yaeQ6ch1i7Oig5tARtNt30lp4MfWiXUgI7qtXglRKzj/+iYCERqUrHTIlVsZ21O1VSBAIeeZn2IWF0ZiSQvGpdNKLuii38sHYan6Xy0xdeBormRpsjd80d+xDNdeFscJkMFC1aw8ln36OQWfWz7OfOgW/hx7ENmDsisRbWslZ+0AsB3Zmc3RfHkX2k2mV2WH6dAu2Af44Tus9Fe73CXcJNotxH36D8mYtv9v3D56c8RDTvKJ6lJPbOuAwdy3qWbfSmpuILmkH+uJ02rJP0pZ9EgsnL1Qxy7GbuuCKQs2CyUhHaSYWFedoKj4JgCpmORaOw/Mey68v5vUT71HRXAXAqkkLuWfqLVgOQ3rKHt95igaCw5TdGiRXywWR9BeP/JfipnL+eOAVHp/2QJ9pjocShWcwNmEzac08Tt2+D1DGrsKiIp0OW1BOikIiHfvvPBERERGR8YNEEPpwvZmAnD17FoApU6aMckuGjra2NjIzMwkLC8Pa+vLF4HjmQt++PNlGWn49P14bxfIZvt3HKz74HfqSdNSzb8dxwd1XrGN/wTHeTPwAC5kF/1j+m149/ar27iPv9TdAIiHsN7/CMS52WPoEkJlWya6t6ZeJWUqksO6JWXj7j1yI73ByPYzN8dI3o8HEJ++eoiCnFmtbS9Y/Obs7Vc2hwhO8kfg+giAwr1pBcEIZNu0XIy1alFJky+MoifRjT95hjIIJqUTKksA53BFxAypF70L3Y4264ycoeHtDj0gLSycNAY+sRzNzBl3NzVTvO4B2x0702qruMuqYaNxXr8RhHGxCjrexqW2pYXfeYQ4UJNDa1Q6Y00nN9oljRdB8AhzNc/7JsmQ2nvmcuvbG7nM1SjXrYu5gulf0iLW3rqaFvd9mkn3OPD4sreTMWRzE9Hn+WFhc/djoq38RLsEcLDzO7rzDaFtquo9HuoUxz2U26d+2UK1tRiaXcvNdkUyO9rzqdgwn421sDpQrzisaDQGPmueVsYYgCBTm1pKYUEROelW3E77KXkHsLF8mx7rxRtp7pGozsZRZsFCxlJKETmSdFyPOjFYd+M6yoqC6HGm2E3KD+Zi9hwVr1sbj5TO+1jHjaWy2V1ai3bGLqr37MbaawyCklpY4zZuL++oV2AZc9Lg+tfkQBxOq0UsvOuAoTO0smO1C3K1zyU6vIjGhiKK8i2PXXmHC11CCY95xZIaL61SJhQWq8LDu9FHWPt5jIqJyqO6dIAg0JCZRtPF92ssrAFB6eeL30IM4xMaMWl+vpn9pSWV883kaRqMJO30d0Y0JTH/xDyg9B2cIaO1s49Xj75CqzQTgnqm3cHPosj7/Fp01JehO76L57EGETvP4kVgqsJuyAFXsCiydzZEMrVknqN29AWPzpZGvEpxveAK7yEWDamd/GE1GtmbuYnP6dxgFEw5Ke3407UGmuoUN6XUucKXvPJW9guW3RBA29dodYNq79PzrxAZOV5j3NW6PWMXtEauRSobfoNjVoKX0v0+C0DMiW2anwWnZemxCx947bzBMxL0iERERkfGKaLCYAIynj6zBcqFvr2yrpqmlk388NZcQX/NHcGd1MWVv/wwkUnx+/OYVxb/q2xv52Y4/0dbVzn2Rt3FT6NIrXqc5N4+zzz2PYDDgc89deN+5dtj6lJlWyRebTvd6fO2DsUOymB0LXA9jczz1rUNvYNMbx9CW63DQWLP+ydnY2Jk3mY4Wn+L1ExsREJCYBDxqurBpN9GqlFLhbIFwiVdYjMcU7ou8FS/V+ByngtFIdXIKxenp+EZE4HIFI4RgMtGYnELldztoOJPcnVbDytUFtxXLcV2yGAvV2DTUjMexCeY0DQkliezMPUhRY1n375M0/gQ5+rEj90Cv5/589g+G3WjR1trJ4T05JCUUYzIJSCQQM8OXBcuDu5+jq+VkWTIvJ7zV63G5VIbBZNbGsLZQssBvBssmzcfDzhUwP9tffZRMTobZiDJv6STmLw8eE5uJlzJex2Zf1B0/0WfkVuhzz4wZo0WHvovUxDKSjhVTW93S/btfkIb42X6ERLgiPe9B32ns4uWEt7pFsxHAptkReZcCg4WeVrt6OD+8lBJrZugX0ZAuwWAwb2JNifFk0apQ7B2GL1J1KBnrY1MwGmlITkG7fQcNp5O7f1e4ueK2cgUuixdiYdfzndTfelNpbUF7Wxdgzh4VHOFK/Gx//CdpkEgkGNraaEo7S8OZFBqTk+morulxvqXGEXV0lNmAETkVue3oaJQMxb1rKSigaMMmms6ax7tcpcLn7jtxXbYEqXx0ExJcbf9KCuv5/L0k2lo7sTS0Mc14lnkv/hq59eCeSaPJyKbkzezMOwjAPL/pPBZ3Lxb9RNWaOtpoTjuI7vROuurKu39X+E7G0j0A3YltvZ7ruuaZIdv41rbU8O8TG8mpKwBgpncsj8beja3V0OlLXcpIfeeZTCY+PruVbVl7AHO/npj2AFbDEC1yKa1ZJ6ja0vs7byjv3WgwEfeKRERERMYrYkookTFPi95IU0snEgn4uF1MCdV0eicANiHTrmisEASBd05/SltXO4EOvqwOvrK3TmdjE1l/exHBYMBxWjxea9cMT0cwhwfv2preZ5ldX6cTMtntmsOGRUS+j5VCzj2PTGPD68doqGvjk3dP8cDjM7G0kjPLO44NZz6npbMVQSqh3PXyDx6ZRMZz854g0i18FFo/dEhkMuzCw5BJwC4s7IoRExKpFIfYGBxiY2iv1KLduYvqvfvpqKqmeNMHlH7yGU5z5+C+agW2QYGj0IuJh5XckkUBs1noP4ucugJ25R7ieNkZcusKya0r7PPcjWe+IN4jcljSQxkMRhKPFnFkbx76dvPmXlCYC0tvCMPZ7dqNViaTiY1nPu+7DSYj3ioPVkxawFzfeBQWPYVerRRy7ngojn3fZXL8YAGH9+RSW93CzXdHXVPUh0jfCEYjBW9v6LNMwTsbcJwWP6qRWdXaZpISikhNKqOr02z4srSSERnnRdwsvyuOY0uZBT+b9Qjrv3qGLlMXSKBVVX9ZOSuZJa+s/i2OSjVNDe0c2JFF2ulyzp4pJzOtkhnzA5i9KAgrhfjJcTV06Zqp2rsP7c5ddFRVm3+USHCIicZt1QocYqKvKKg8kPVme1sXShsLYmf4EjvT9zLjktzaGs2M6WhmTEcQBNrLK2hMTqYxOYWms+l01tVTvXc/1Xv3g1SK3aRJqGOicIiOwjYocMxHIwJ01NVR8uHHVB84BIKAxMICjxtX43X7bchthmdDe6Tw8Xfkkafn8PFbJ6itgWPSWIwvbmLJ7x8blDFbJpWxPvZOPFVuvJf8OYeLTlLVUsszsx/rM8JWamWNffwqVHEr0Redpen0TtpyEtEXn0NffK7Pa9bu2YB1cPw1pRgSBIH9BQlsTNlMh6EDpYWCh2PuYq7vtGEz5o/kd55UKuW+yNvwsHPrIZL+zJwf4qhUX1PdvSGYjNTu7vudNxT3TkREREREBESDhcg4oLrRvEHkprFBaWUeskZ9Ky1nDwGgilt5xfOOl54hqTwVmUTK49PuR3aFhZPJYCD7pZfprKtD6enBpKefvOKH31BRUlB3WRqo76Nr1FNSUIdfkNOwtUPk+sVWpeDeH0zjvdePUVHaxBebTnPXw/Fk1eXR0tna57lGwYhcev29NpTubvg/9CA+99xF7ZGjVH63g9aCQqr37ad6337sQoJxW7UCp9mzkFqMXR2P8YJEIiHEKZAQp0Ae0N/OJ6lbOVB0vM9z6tobeOKb54fWs1AAyxoHrPO8kOnNBgKDbRttQaWcdEzk5OnvhuQyHYZO6vWN/ZZ7KOYOJruG9HpcKpWw9MZwnFxs+W7LWTJSK2msb+PO9fHYqRS9nicyeASTic66emqPHeuRBupKdNbWocvIxH7K5BFqnRmj0UT2OS2JCUUU5180NDi52hI/y4+pcZ5YKfqer/Lqi83Gij7oMHZS2VyNo1KNvYOSW+6JZtpcf/Z8k0Fxfj1H9+WRfLKEBStCiJ7m3R3BIdI3LfkFVH63g9ojRzF1dgIgt7XFZcki3FYsR+nu1uf5A1lvAtx2bzSBIf0L50okEqy9PLH28sTjxhswdXaiy8ik4UwyDWeSaS8tozk7m+bsbEo/+Qy5nS3qyEjUMVGoo6Kw0oytFGHG9nbKvtxKxdZt3X9fp3lz8L3vXhSuE0dIWO1ozcNPz+XzN49SWNrK8WYv9K9+zQ1P3zzoTfvlk+bjbufCP4+9TXZtPr/a+wLPznkcH3XfKQglEglK/6ko/adiaKqh7sBHtKYf6fMco64OfWkmSt+rmzeb9Dr+l/QxSeWpAIQ7T+JH0x/E2WZ4xdJH4zvvgkj6y+dF0n+95wV+OedxAhx9hqT+S9GXZn4vhdflXOu9ExERERERucD1t/MkMu6oOm+wuFRwuyXtAEJXBxbO3ih8Ii47p7mjhQ1nPgXg1vAVvS6mizZ+gO5cOlKFgtBfPTvs3lQtuo4hLScicjVonG256+F4PnjzBPnZNXzzeRqamZ0DOrehvWmYWzd2kVlZ4bpkMS6LF9GcnYN2+05qE47RnJ1Dc3YORRs24rp0CW4rlmHl7DzazZ0QqBUqpriF9WuwAAa06T9QlC1q3ErCsGkxb7J1Weip8sqm0anMnAanpe/zh4NGvW5A5aKn++DgZMMXG5OoKG3inVePctf6eNy97Ie5hRMLwWhEX12DvrISvbYKfWUl7ZVa9JVa9FVVCF19b+RfSv2pRGwCA5CPQKqhFp2eMydLOH2smObzawmJVELoZFfiZvvhF6gZ8EblQOf775fz8FbzwOMzyT5Xxd5vM6mvbeW7zWc5daSQpTeFExQ6cTaEhxJTVxe1CcfQbt9Jc3ZO9+82Af64r16J09w5yKwGln5OWz6w+aK9deDj+FKklpaooyJRR0Xiv34dHTW1NCSn0JicQmNqKobmFmqPJlB7NAEAaz9fHKKjUMdEowoLHTXjvmA0Ur3/AMUffUJXQyMAdmGh+D/0IHYhwaPSpuHGSmHBvU8t4Ot/7+BssYnkMjmtr+9nzeMLBh2BN9UtjL8s+SV/P/IGVS01/HbfP/jJzIeJ8RjY5rTc3hmbSbH9GiwAjC0Ng2rbBc5UnOW/pz6gqaMZmVTG3VNu4obgJcMSgfl9Bvr9lphQjKWVHHdPeyRDEFEf7hLMX5Y+ywtH3qBcp+X3+1/mxzPWDXmqzIHek6u9dyIiIiIiIpciGixExjwXDBb+5w0WgmBCd3oXAPaxK6744b0x+Qt0HS14q9y5NWzFFeutPniIym++BSD46aew9vYajub3wFY1sA/NgZYTEblavHwdWHN/DJ+9l0RaUhkh8oF5PzooxU1PiUSCKjQEVWgIfusfpGr3XrQ7d9NZV0fZ5i8p+3IrjvFxuK9eif3UKWNOR2C8MdAx91D0Hfg7eF/TtVobO0k7VENpZjMAMrmEkOmOhEzXYGEZdU1190ZhQynvJfedEgoG9+z5BWp4+Cdz+PTdRGqrW9j4n2Pcek8UoVPGp+7McGHq6kJfVWU2QlRqab/EONFRXYNgNPZ6rkQmQ662p6vu8jRJ36di27dUfrcDu9CQ7pz/Nv5+QxbRKQgCpYUNJCYUkXm2EpPRrLljY2tJzAxfYmf6oFIPXktioGPuSuUkEgmhU9yYFOZC0vFiDu/OoaaqhY/fPkVAsDNLbwrD9RJHlOuZjppatDt3UbVnL11NZkODRC5HM2sm7qtXYhcyMD0awSSQl11N4tEi8rJq+i0PQ7fetHJ2wm3ZEtyWLUEwGmnOyaXhjDl9VEtePm1FxbQVFVP+1ddIFQrsp0TgEB2NOiYKpfvIzEuNKakUvreJtqJiABRubvg+eB+amTMm/HtaKpVw61OrUP7tfRJr1OQUt7PxtcPc/YOZ2A4yAs9T5cZfl/ySlxPeIqMmlxeOvsEDkWtYFbxoQH9Hma3DgK4z0HIX0Bs6eD9lC3vzzcYQb3sPnpz+EH4Ow/99d4HW1oEZLDLTKslMq8TaxpKAYCeCQl0ICHHG9hr0sNxsnfnL4l/yyvG3SdVm8nLCW9w95WZuCVs+ZON7uO6diIiIiIjIlRANFiJjnqoGs8HC9/yHbXthGl31FUisrLGdMv+y8mcqznGk+BQSiYQfTrv/iqJwLQUF5P/nTQC81q5BM3P6MPbAjCAIlJc09ltOpVbgEzC8IcsiIgDB4a7ccPsUvvk8jewT9XgHhVLqmNVreY3SgTCnoBFs4djHUq3G+47b8VpzK/WnEqncvpOmtLPUnzxF/clTKL08zYKoixaMiHf1RCTMKQiNUk1de2OvZTRKB5YHzb9qD0p9exdH9+Vx8kgRRoMJJBAZ58XClSGo7IdXNDhYE8C2rN399m+wz56jkw3rn5rN5vfPUJBTw+cbT7NoVSizFwVO+M25SzHq9ei1FwwS2u7/1ldW0lFbB4LQ67lSS0sUbq4o3N1QuLmhcHdD6e6Owt0NKydzOo+kRx/vMy2UVKHAwkFNR6UWXXoGuvQMSj78GAt7e9TRkaijo1FHRWKpHrwxuLPDwLnkchITiqmquOhR7+XnQPxsP8KmuiGXX30e8YE+e32NTZlcyvS5/kyN9eTI3jxOHS2kIKeGt16uIWqaNwtXhAx6w3QiIAgCTWlnqdy+k/pTiWAyi5VbajS4rViG67IlWKrVA6qrva2T5JOlnD5eTENdW/fvMrnUPJ/1wnCtNyUyGaqwUFRhofjeezddOh2NKak0JqfQkJxCV0MjDYmnaUg0CxMr3NzOG/KisJ8yGZlyaOfctpISija+3y1WLrOxwfvOtbivWnHdpXFc9ou7kf/qH5wyBFNZCe+8eoS7HpmOm8fgjId2Vrb8Zv5TvHPmU/YXJLApZTNlOi0Px96FvB/tAoV3GDI7TZ+phWQqDQrvsAG3J7eukH+f2Ehli1nn5Ybgxdw19WYs+xEGHyrqalrY910WWWe1/ZZVKC3w8XegKL+OttZOziVXcC65AgA3TxWBIc4Ehrrg7euATD64NY21pZLn5v6oWyT9k7NfU67T8lh8/yLpA2E47p2IiIiIiEhviAYLkTGL0SRwNq8O7fkIC5/zopC6pB0A2E1dgNSy50dNW1c7byd9DMDqSYuYpPG/rN4uXTNZf3sJU2cnDrHR+Nx953B2AwCjwcR3W86Scqq037LLb44QBbdFRozo6T406/Qc3JmDfV4gTUGN6By02DQ7Iu9SYLDQ02pXDxJYF7N2RELqxyMSmQzNzBloZs6graSUyh07qd5/kPaycgrffpfiDz7CZeF83FetwNpn6PMKT2SkUinrYu7g5YS3ei1ztWPTaDRx5ngJh3bn0NZqTovmF6Rh6Y3hI5ZC6dL+SUwCHjVd2LSbaFVKqXC2QJBKrrp/CqUF9zwSz66vM0hMKGL/9ixqq1u4Ye2Ua9rIvhoEo5HmjEyM6ek0C6CMjhoyUV5DSyt67XmDRGWl2SBx/v+7GvpOTSFVKLqNEGaDxAXjhDuWjg79RkEEPLqerL+/1Ovx4KefRDNzBnqt1pwy50wKjWln6WpqoubgYWoOHgbAJjAQh+hI1DHR2IUEI5X3vkSvr20lMaGI1MSybiF4uYWUKdGexM32G7KxO5TPntLakmU3hRM/25d932WRkVpJ8slSziVXMHtRIDPnB2JhOfFFWg1tbdQcOEjl9p20l5V3/24/dQruq1YMSqC9sqyJxIQizp0px3DeMKFQWhA1zZu4Wb5UVej4YtPpXs8fqfWmhUqF87y5OM+biyAItBUVd0df6DKz0Gu1aHfsRLtjJxK5HFVYKOqYaByio7D28+3TwNrXvNLZ2EjJx59RtWcvmExIZDLcVq3A+461WKh6F4ueyEgtLJj7qx8g+8UfOW07HV2TPe+9nsBt90YTMrlvXZTvI5fJeSzuXrxUbnyQ8iX7Co6ibanm57N+gK1V7yl2JVIZTsvWU7Wl93nTaen6AYk2G01GtmTs4MuMHZgEExqlAz+a/gCTXUMH1Zerpb2tk8N7cklMKMJkFJBIwG+SE4U5tb2ec+MdUwmb6o7RYKK0uIH87Brys6rRluu6/0nYn4+llQz/ICcCQ10IDHHGQTMwp5fLRNKLT1LVUsMv5jyGveLaotqG8t6JiIiIiIj0h0QQ+nAtm4CcPXsWgClTpoxyS4aOtrY2MjMzCQsLw3qCePAeS6vgra1nqbtEuExjr+DxZe447/sTIOD1w39hqempTfFO0ifszj+Mq40T/1jx28sEWAWjkfQ//h9NqWko3NyIfPkF5La2w9qXttZOvtiURHF+PRIJLLspHDu1gt1bM3oIs6nUCpbfHEHY1ImTsmMijs0LTKS+CYLA9i1nOX28BIkUDLJOZF0Xnx2jZQexy9y5aeGsUWzl0DIS98/Q1k7NwUNUfreD9rKy7t9VkyNwX7USx+nxfW5KXi0TaWxeysmyZDae+byHt7dG6cC6mLWDztMsCAK5mdXs/SaT2mqzIIXG2YYlN4YTHO4yKhEIx7/9hOaPt2LTauj+rdVGjt09tzDzhruvuf7EhCJ2bk1HMAl4+zlwx0Nx2NiOTPrBuuMnKHh7Q49IBEuNhoBH16OZOaPf8wVBwKDTXTRIaKsupnCq1GJobu7zfLmdLQq380YJN9dLDBTuWNirrvl+X7F/ThoCHrly/0xdXTRnZZ/ftE2ltbCwx3GZtTX2U6fgEBOFOjoKhYsLJpNAXlY1iQlF5F+S7sdBY03cLF+ipnmjtB5C0flLGMpn7wIlhfXs2ZbRHXlqZ69g0coQpsZ6DUlO98Ey3PNmW0kJldt3Un3gECa9ee0nVShwWbQA95UrsPYZWDo7g8FIZmoliQnFlBVfNMa5eqiIn+3HlBjPHoafzLRKdm1NH7PrTUNbO7pz52g4k0JjcjJ6bVWP4xYODmZD3vlIpEsNDb3NK37r7kdfVU35lq8wtrcD4DhjOn4P3ofSw2NkOjaEDMfYbErPIOX3f+Ws81zqrT1BAotXhTJr4dVF4J2uOMtrx99Fb+jA3daFZ+c9gYeda5/ntGadoHb3hh7e+jKVBqel67EJ7f+9UNlczesn3iOvvgiA2T5xPBx7F7aWw6tHCGZHtMSEIg7vye02GgeGOrP0hjBc3FVX9dy1NHdQkF1jNmBk13Q7UVxA42xzPvrCGb9ApwEZeNO0mfzz2Nu0dbXjbKMZkEj6QLjWezeWmYh7RSIiIiLjFdFgMQGYaJtTx9Iq+NumxCseu1F5miXKdJT+kbjf87sexzKqc/jDgVcA+N2Cp5nsGnLZ+UWbPqD8y61IrayY+uLfsPHzHfoOXEJtVQufvHuKhro2LK3krLk/hklhZrFJk0kgJ7OCnKxCgkP9CQ7zmHCRFRNtbF7KROubySSw4V9HqSjtXWR17YOxY2KDYygYyfsnCAJNZ8+h3b6TupOnLkn94Yjb8vOpPxyGLt/vRBubl2IymUguO0dGQRbhAaFEe00edOSBtryJ3dsyKMozf2hb21gyf1kwMTN9kMlGJ4Ko7viJPr30Q597ZkAb+/2Rn13D5vdP06E3oHZUctf6eFyGWUdgoH0TTCY6GxouSdl0qaaEFmNbW691AFio1RcjJNzdu1M4KdxcsbAbfm9qwWikOjmF4vR0fCMicBlEBElnQwONyak0JJsNGJcaYLqkVtR4x1FqHUhL1/n6JBAU6kL8bD+CQpxHZIN/KJ697yMIAukpFez7LoumBvPGspuniqU3heMf5DQUzR4wwzFvCkYjdSdPUfndDnTn0rt/V3p54b5qBc4L5w84VWBTQzunTxSTfKKE1hbzRqZUJiF8qjtxs/3w9nPodaN5PK032ysraTyTTENyCk1p5zB1XKIJIJFgGxSEOjoSqaUlJR9+3G99NoGB+D/8IPYREcPY6uFluN7pld9tJ++tDeQ4z6Dc3hyREBnvxerbry4Cr6SxnBeOvEFNWz02Fkp+NvsHTOkn0kEwGWnMTaE0Jx3v4AjUk6L69c4XBIF9BUfZlLyZDmMn1hZKHom9mzm+8YNu82ARBIGss1r2fpvZnX7Nxd2OpTeGExji3KPstTx3gkmgsryJ/Owa8rJqKCtuQDBd3LKRyaX4+DsSFOpMYIgzzm52vT7/5Tptt0i6Uq4YlEh6320c/L0bD0zEvSIRERGR8YqYEkpkTGE0Cby19ewVj1lgYKZVLgC2sT2FtDsNnbyZ+CEAiwPmXNFYUXs0gfIvtwIw6akfDbuxoufGkDV3PRyPi9vFTROpVIKPvwOtei0+/g5j9uNR5PqhWde3WOCur9MJmewmjtVBIpFIUE+dgnrqFDpq69Du2k3Vrj101tVT8vGnlH6+Gc2sGbivWoldaMh1pS8wWKRSqTlffk0XYU5Bg9ow1TW1c2BHNqlJZSCATCZl+jx/5iwOQqEcvTzmgtFIwdsb+ixT8Na72IWHXbNIs4+Hggcfjubzj8/SWN/Ohn8lcPPtYQQFD49ukmAyUfDWO32Wyf7nayjcPqVDW4Wps7PPspZOTucNEj01JaxcXZFbD6/WSH9IZDLswsOQScAuLGxQ6a4sHRxwWbQAl0ULEIxGWgoKyTuaSmp6E2VGR0xSOXSB3NiBZ2s+oW4mvJwjcLBxhxGaLq7l2esNiUTC5GhPQie7cfJIIUf35aEt1/HBf08QHO7KkhvDcHIZ3ijY4aCzoYGq3XvR7tpN5wVRdqkUzfR43FatxH7K5IGJaAsCRXl1JCYUkZ1e1b1haWevIHamDzHTfQak/zGe1ptKd3eUq91xX70KU1cXuoxMs/bFmWTaiktoyc2lJTe3/4qkUoKefAKXBfOHTNx+ouG2aiXNuflIDhzETtJOtn00qYllNNS1cceDcVjbDi5iy0ftyV+XPstLR/9HTl0Bfzn0Outj7mRZ0Lxez5FIZVh5h9HVAlbeYf1ueDfqdbyZ+CFnKszfihEuwfxo+oM4WTsOqq1XQ3lJI7u3ZVBaaH6mbe2sWLAihKhp3ld8pq7luZNIJXh4q/HwVjN3yST07V0U5tZ2R180NbRTmFtLYW4te77JxM5eQWCIM0GhzvhPcuoRbXdBJP2fx94mvTqHF46+wf2Ra1g9QJH03ts4uHsnIiIiIiIyWESDhciYIqOgrkcaqEuJsSzCRtpJndGGVokfl/o9fJ7+LdqWGhyU9twfedtl57YWl5D7+hsAeN56M05zZg9H87s5dbSQXV9nmFNv+Dtyx7rYEUu9ISJyNZQU1NHcy7N3AV2jnpKCOvxG2PN1ImHlpMH33rvxvuN26o6doHL7Dpqzsqk9fJTaw0ex8ffDbdVKnOfPRWYlzhlDQWeHgWMH8zl+sICuTiMAEVEeLF4ditpx5CNQBEGgq6GxO51RY9rZPkWbATrr60l8YP2QtWGq1Io0t4U04s4XH6UxqTYR76aMkdr77oHQ2Ul7yXl9J6kUhYtzt4bEpZoSVq4uE/6ZMBiMZKRUkpigpbzECnABKTipZQTKa7DPO4GxtgpDNRSlJVKE2YhzIXWUeupU5LbDnw5lqJFbyJi9KIioad4c3p1D0vEScjKqyMuqJnamL/OXBQ9683SkEQSB5qxsKrfvoO7YCQSDObWbhb09rsuX4rZ8GVZOAzMMdui7SEsqJ/FYEbVVLd2/+wZqiJ/tS8hkt1GLBhtJpBYWqCOnoo6cit+6B+ioq6MxOZXqA4fQnTvX98kmEwpnZ9FY0QcSiYTAx39AW0kJnvkpqO1kJCtiKCmo553XjnL3w/E4uw0uOs1eoeJ3C5/mzcQPOVp8indOf0K5TssDUWuQXeOGdlJ5Km8mfoiuowW5VM49U29mVfAipJLhvceN9W3s357VLYwtt5Ayc0EgsxcGYmk1MlspCqUFYVPdCZvqjiAI1FW3kpddTX52DcV55vV7yqlSUk6VIpGAp48DgeejLzy81dhZ2fL8vCe7RdLfT9lMuU7LwzF3IpeJ20EiIiIiImMT8Q0lMqao1/W2YSowV5EFwNGOEGJaLnph5tcX8032XgAejb0H6+8JcRtaWsj66wuY9Hrsp07B9/57h6XtACajiZ1b00k6VgxAZJwXq0dB3FREZLC09BNdcYHmXp9RkcEgtbDAef5cnOfPpaWggMrvdlJ7+AithUXk/+e/FG18H9fFC3FbtQKl+8RIwzXSmEwCqYmlHNiZ3T2+vfwcWHZTOF6+Q5eC60oIRiMddXXn0xlVnk9vpO1Od9QjzckoYGHqILpiN9nOM6iwDyHXeTqtlmpCao4jZeQzhXredguuy5Zg5ew8LLouY52mhnaSjheTfLKEtkvS/UREehA32w8vXzUSiQRBuJ/20rLz4t3JNKVn0FlbS9XuvVTt3gtSKXYhwTjERKOOjsI2MGBcbdja2Fqx8rYpxM32Y++3meRmmDU70k6XMXfJJKbN9Rtz6yljRwc1h46g3b6zhxaJXWgI7qtWopk1A6nFwCK4arTN3f3t7DAbVy0sZUTGeRE3269HlO71iJVGg+uSRUgtLfo3WGCOdBHpG5mVFaHPPUPqz5/FJv80i+Y4cqIrmIa6Nja8nsCa+2MICnUZVJ2WMguenL4OL5Ubn57dxo7cA1Q2V/H0zEcu+0YbCPouPRtTNrO/IAEAX3tPnpzx0JBoMfRFh76Lo/vyOHG4EKPBBBKIjPVi4coQVOrRi+iTSCQ4udri5GrLjHkBdHUZKSmoJy/LbMCorWqhrLiBsuIGDu3KQWltQUCw2XhxT8gavFTufJCyZcAi6SIiIiIiIqPF9fdVKDJmaWnr5PjZyise85XV4i2vp0uQcrIjiCXnQ+ANRgP/PfUBgiAw2yeOOM+pPc4TTCZy/vkaeq0WKxdnQp752aDSNAwGfXsXm98/TUFO7TWL14mIjDS2qoF5Lh/ckU1nh5EpMZ4j5lk20bENCGDSk0/gt+5+qvcdQLtjJ3ptFRXbvqVi27eoY6JxX70Sh0HkxL/eKcipYc+2DKoqzVoADhprFq8OJWyq+5DNySaDgY6amvN6C5W0V1ah15qNE3ptVbeH9RW5JJJAYmlJw6kr6zZdSsSffo/95KHNwz5bEDh5pIg932VRYR+CZcxMbr8/esjEm5vOpZP+uz/2W84hJvq6M8wJgkBhbi2JCUXkpFdxQVFOZa8gdpYv0dN9sLXrOS9LJBKsfbyx9vHG8+YbMXZ0oEvPOC/enUJ7WTnNmVk0Z2ZR8tEnyFUq1FGROERHoY6OHFKtnOHE2dWOux+eZk53si0DbYWOvd9mknSsiMWrwwiPHLrn+Gppr6xEu2MXVXv3Y2xtBUBqaYnTvLm4r16BbUDAgOoxGU1kp1eRmFDUrasD4ORiS9xsXyLjvLBSjF7KurHIQMfxeBnvo43CxYWQZ35G+u//ROfRPdywzptDFY6UFNTzyTunWH5zBPFz/Ab1zEkkEm4LX4mHnSv/PrmRFG0Gv9n3Es/OfRxXW+f+KzhPTm0Br5/cSFVLDRIk3Bi6hDsn34iFbPieCZPRxJmTJRzcldNtQPYN1LDspnDcveyH7bpXi4WFzCzGfV5Do6mhnfzz0RcFObW0t3WRnlJBeoo5QsTV3Y6bvO7icNsBMrR5/HrvCzw39wk8VG6j2Q0REREREZHLEHebREadLoOJ7ccK+XR3Ni3tXVcsM+98dMWZTn+U9g6EB5jD6rdm7aakqRw7K1seir7jsvNKPvmMhtNnkFpaEvqrX2KhGh5x0fraVj59N5Ha6hYsLGXcek80oVPEhZ/I+MEnQIPKXoGun7RQDfXtfLf5LHu/zSRqmjdxs3zROI+/HONjEQs7OzxvuQmPm26gMTmFyu92mDciz/9j5eqC24rluC5ZjIXq+va07Y0abTN7vs0kL7MaMKdRmLskiPg5V+eZbersNEdJaM9HSJw3Tui1Veirq7sF1K+ERC5H4epyWWojhbubOZLgvNe1YDSS9OjjfaaFsnTSYD85YsgNVhJg5sIgNK52fPnhGYry69nw7xPc9XD8kGgH2E+OwFKj6bdvqvCwa77WeKFD30VqYhlJx4qprb6Y7scvSEP8bD9CIlyRDjDdj8zKCoeYaBxiogHQV1efz/efQlPaWQw6HbWHj1B7+AgANv7+qGOicIiOwi40ZMCe/6OF/yQnHvnpXNKSyjiwI4vG+na2fHCGk4cdWHpTON5+I7shLRiNNJyfmxvPJHf/rnBzxW3lClwWLxywwHtLcwdnTpRw5nhx93tXIoGQyW7EzfLDf5Jm1I0yYxVVeJg4rwwx6qlT8Hvwfore20TlB5u48Q+/J0FjQ0piKTu3plNT1cKKWyMGnYpshncMLjZOvHD0Dcp0lfx6zwv8Ys5jhDlP6vM8g8nIlvTtfJm5A0EQ0Fg78OPp64hwCb6WbvaJIAjkZlaz99vM7lRsGmcbltwQRnCE67h5Hu0dlMTM8CVmhi8mo4mykkbys2rIz66moqyJqspmqirBk1jcpUZaVLX8vegj7lq0lFlhU/u/gIiIiIiIyAghGixERg1BEDhxrpL3vs2gstbsnebrZseMye58tjcHCSYC5dW4SpuItiwC4LA+lEdvn4xMKqG0qYItGdsBeCj6DlSKnh+JdSdOUvb5ZgACf/TDAXu7DZaivFq+2HSa9rYuVPYK7no4HjfPseeBIyLSF1KphOW3RPDFptO9lrn5rkja2rpISiiioa6Nk4cLOXm4kIBgZ+Ln+DEpzGVMi3mOFyRSKQ6xMTjExtBeqUW7cxfVe/fTUVVN8aYPKP3kM5zmzsF91QpsgwJ7nCsYjTRnZGJMT6dZAOUEi8owdhnIPpBCaW4JUm0HU5dNQ2Yhp7W5g4O7cjhzsgTBJCCVSoib7cu8pcFY2/QdLWBsb0evrerWlLiQtqm9UmveEBN6T5EktbQ0C0C7u6Nwc0V53jihcHfDSqMZ0N9eIpMR8Oh6sv7+Uq9lAh5ZP6z3MTjclYeenM2n7yZSX9vKhn8lcPsDMQQED9wT9kqMhb6NFCaTQElhA+VF7dgoGggOU/aYD6u1zSQlFJGaVNatpWJpdT7dzyy/QeeKvxIKFxfcli/DbfkyTAYDzdk53QaM1vx8WgsLaS0spHzLV0gVCtSRU1BHR+EQE43C1bXPukdrbpFKJURN8yY80p3jhwo4diCfsuIG3ns9gfBIdxavDsNBc21aNP31rUvXTNXefWh37qKjymwMRSLBISYat1UrcIiJHlDqLUEQKCtuJPFoIRlplZiM5rnF2taSmOk+xM70xd5hdMXjxwPX07wyknjcfCMteXnUHkkg/x8vs+zlF3FytWXvd5mcPl5MfW0rtz8QM+gIvABHH/629DlePPJfChpK+NPB13gs7l4W+M/EZDKRWZtHRnM+1FoQ7TUZbUs1r5/cSH69Ob3uXN9prI+5ExvL4dOc0lbo2LMtg8LcWgCU1hbMXx5M7Ezfca0XI5VJ8fF3xMffkYUrQ2ht6aAg56J4d2tzB6pGV2h0ZW9BCUdUpUyZ7ENgqAv+QZo+I6l7W4+JiIiIiIgMFRJB6ONLfAJy9uxZAKZMmdJPyfFDW1sbmZmZhIWFYW098gKiV0NuaQPvbksnvcDsHaW2s+K+FaEsifdBJpNyetd2pImfYi9p7T7HIEhpjn+I2OWrMJlM/HbfS+TWFxHjMYVn5zzew/OlrayMtF88h7G9HfcbVxPwyNCJlV5K8skSvtt8FpNJwMNHzZ0PxWF3Pl3VQBiP924wTOT+TdS+ZaZVsmtreo9IC5VawfKbIwibak7ZIpgE8rJrSEooIjermgsp79WOSmJn+hI9zWfMC6SOt/tn7Oig9shRKr/bQWvBJXnSQ4JxW7UCp9mzaEg6TcHbG3p4nVpqNAQ8uh7NzBmj0ewh5dTmQxxMqEYvvbihZ2Vqx9fXnqJqE50d5hRMIZNdWXJDWI/IH0NLy8UICe2FFE7m/+5qaOzzujJra7MRwu18lIS7Owp3VxRu7lg6OgyZ12Xd8ROX3z8nDQGPjNz9a23u4LP3kigrbkAilbDy1snEzfK95nrHQt+GkyvOm/YKlt4UjkQCiQlFFOfXdx9zcrUlfrYfU2O9sFKMzAZPZ2MTjSmpNCYn05icSldTU4/jCg93HKKjUcdEYT85Apni4lrmivdvlOaWZp2egzuySU4sBQFkMinT5voxd8kkFMrBR4z01TcrZ2cqt++k9shRTJ3m1DByW1tclizCbcVylO4Di6Tt6jRyLrmcxIQitOW67t89fdXEz/YjPNJ92LU5xts7byBM9HnlAiN574x6PWnP/pq2omJsgycx5a9/Jje7ji8/Sqar04jG2Ya7Ho6/qsjaDkMn/zm5iRNlZwCI84ykoL6Y+vbG7jI2Fko6jJ0YTEZsLK15NPYeZvnEDlX3LqO5Sc+BndmkDNF88n3G8nMnmASqKnVkZ2pJSEqnq1aORLhonJHKJPj4O5rTTYW64Opu173eudJ6TGFqZ8FsF6bdPn/E+zKUTMS9IhEREZHximiwmACM5cXQ96luaOOD7ZkcPFMGgKWFjFvnB3LbwiCsz+fobc06QdWW3r2mXNc8wwFJK++nbEZpoeCfK36HxvpiWgBDWxtpv3iW9vIKVJMjiPjj74ZcxNNkEtj7bSYnDhUAEBHlwU13RWJhMbgPzvF0766Gidy/idw3k0kgJ7OCnKxCgkP9CQ7z6DVyoqGulaRjxSSfLEV/PqWbTC5lcpQH8XP88PBWj2DLB854vX+CINCcnYN2+05qE4516yTIrJUY29p7PS/0uWfG9QbOqc2H2Hns/EbfpQYCQej+f1c3W+bG2uNEkzlaQlt13kBRiaG55Qq1XkSuUp03RlxM23QhWkJuZzdiqSAEo5Hq5BSK09PxjYjAZRQiZAxdRr75Io2zp8sBmDbXj2U3hg84TVFvjIW+DQeZaZV9RqZdQCKVEDrZlbjZfvgFjm66H00x8FQAAG4ZSURBVMFkorWw6Hz0RTLNWdkIRuPFtsrlqCLCcYiOApmMonff67Wu0ZpbrugRvSyY2FkD94iuO36iTy/9S7EJ8Md99Uqc5s5BZjUwzaf6WvP7MeXUxfejXC5lcrQncbN9R/T9OF7fef0xUeeVSxnpe9deqSXtF89iaGnBddkSgn70ONoKHZ++ewpdox6F0oK162LxD3IadN0mwcQX577rjpDvDR97T34978c4Wquvshd909lh4PjBAo4dzO+OeBuqiK1LGS/PnSAIbE7dwc4Tp7BtckbT4gFtPQ02tiors05GYy2pOefXm99fjwErZqnGtdFiIu4ViYiIiIxXxLg9kRGhTd/F5v25fH0on06DOef3ojhv7l8ZhpP6oneGYDJSu3tDn3Vl79vAp65mz7/7I2/rYawQTCZyX32d9vIKLDUaQp752ZAbKzr0Br786Ay5Gea0APOXBTNv2aRxk9tURKQ/pFIJPv4OtOq1+Pg79JnmyUFjw9Ibw1mwPIRzyeUkHSumsqyJ1KQyUpPK8PAxe5BGRLojH6RBT+RyJBIJqtAQVKEh+K1/kKrde6ncsYuu+vo+z8t7438gkw0obclYw2gwcuBoFUiVPT+Owfz/goDc1EH40Y00HBVo6KUeS0dHFG6uPTUlzqdyktvYDHs/BoJEJsMuPAyZBOzCwkZl401uIeOWu6NwcrHlwI5sTh0poq6mlTX3xVyTx+lY6NtQYzIJ7Nqa3mcZiQRmLwoibpYvKvXYSPcjkUqxDQzANjAAr9tvw9DWRlPaWRrOpNCYnExHdQ1NqWk0pab1W9dozS2WwKpYOcUeDiQkN9Og62Ln1nRO7MtiVpQKf0+rPtdlgslE3n/e7Pc6mrlz8LhhFXYhwQNa55kjEKtJTCgmr0cEojVxs3yJmubdb5o6kYEzEeeV0Ubp7kbwz58m409/oWr3XmyDAnFbvoxHfjKHz95LorykkY/+d5KVt00mdubgIvCkEilrI1azK+8gLZ1tvZZr7WxDrRh63UGTSejWxGnWdQDmSKdlN0WMuCbOWEIikbA2ahXeGjf+fXIjlYZzeFv4stJ+NTVF7RTl19Gi6yA1sezSk75fCQgCBxOqiL3ZIKaHEhERERG5ZsQ3iciwYjSa2H2qhI93ZtHYYl4YTg7U8PCNkwm6gmeZvjQTY3PvInoC8IW1kU5jFxEuwSwOmNPjeNnmL6k/eQqJXE7oc89gqb78GtdCY30bn25IpLqyGblcys13RRER7TGk1xARGY9YWMqInu5D1DRvyksaSTxaREZqJRUljXxdksKebRlET/cmdqYvasex62U2nrBUq/G+43bsQoJJ/90f+yxr0OnI+svfR6hlQ0uD0o0Oz5W9F5BIMMgUNCldcbMzno+Q+J6mhJtrjxQ3In0jkUiYu2QSTi62fPVxMvlZNWx4PYG7H47HQTM2jDtjgczUyh5poK6EIEBAsNOYMVZcCbm1NZoZ09HMmI4gCLSXV9CYnELN4cO05OT1ee5YmFuikFChCqbAMZrGZiXbjzSgbqtkUl0iqo7e15QDwX35UlShIf2Wa2/rJOVUKUnHimmou7gRGxjqTPxsP4JCRY0nkfGDQ0w0vvfdQ/EHH1Hw1rtY+/qiCg3hwSdmsu2zVM4lV/Dd5rPUVrew9MbwQY3tzNq8Po0VAHXtDWTW5g2pyHZhbi17tmWgrTBHa6odrVm8OpTwSHfR6ew8l4qkl7YX80nzJn5+02OsdYylpKCBE9uTySvtuNxYcQGJBL3EmqwDyUQsix/ZxouIiIiITDhEg4XIsCAIAqezqtnwTTqlVc0AeDrbsO6GCKZHuPW6MDQ09+YbayZRpSDf2hJLiYzH4u/rUU990mlKPv4UgMDHf4Bd8KQh6o2Z0sJ6Pt+YRGtLJ7Z2Vty5Pg5Pn+vXG0dE5EpIJBK8fB3w8nVg2U3hnDlZwunjxega9STsz+fYgXyCw81pUQImOSERN3Cume/nou8NK1cXLOyuXdh3JGlFQalhYB6cDjfcQtx9S4e5RdcXYVPdUTta8+m7p6itauGdV49yx0Nx+AZoRrtpo0JXl5Hi/LpuwdLaqr5TjV2g5bwn73hAIpFg7eWJtZcnFvYqcl5+td9zxsLcosJAIGfIxZt8vGi0difR+ka8qSaMQpR09ijf1dx8UUC7Dzob+l6XVpY1kZRQxNkz5RjORxArlBZETfMmbpYvjk6igU9kfOK55lZa8vKoO36S7Bf+QeQ/X8TSwYFb743GydWWgztzOHm48HwEXjRWioFF4DW0D2zNMtBy/VFb1cKebzO6I+OtFHLmLpnEtLl+w64dMx65IJL+0pE3ya8v4n9bXuI2SQgORfVYlXWCa//pnppqdf2WERERERER6Q/RYCEy5BRWNLHhm3RScmoAsLO24O5loayc5Ye8j7zC+vIcGhO29Hq8SSblO41Z5G2NzwzcbJ27j7VXVpLzz1dBEHBbsQzXJYuHpjPnOXu6jG2fpWE0mnDzUHHn+njsHcaut6SIyFjAxs6KuUsmMXthIDkZVSQmFFOYW0t2ehXZ6VVonG2Im+1HZJzXkIgbXq9YOgzMcDrpyR9hP2XyMLfm2rkg6p6YUGROqTLAlYraRT2s7bpecff6//buO7ypsn3g+DdJm+5dOih00NJBgbZQtoiiCCogoAiCqPBDQXAAgrhwvCLDLQIiKhstggwRlOFA9mxZbSnQltVC6d4rye+P0ECBlm2acH+u671em5yk981JT8459/PcjxNDR3VkydzdpJ3KY+GsHXR/ojmRrRsaO7Q7TqfTkZlRqC9QJJ7nxPEsw03pG2HveH1rHtQ1pnhsiUY/G/avtYkcik3jFJ6kW3rTrlMgHToHorbSH1DyDh7i0DvvXfP9rvZvUFmpIWF/Oru3nuD0iYsFDc/6jrTq4E+zFj5YquVGqDBtCoWCoFdepvjUGUpOn+bIx58R/r/3UFpacm+XYNzq2bPqpziOJWQw5+tt9B/S6rrWf3Cxcbqu33+929WkqLCMTeuS2LvjJDqtDqVSQXR7P+7tEoytvbRlq0l5Tg6Vsft5Zr8l5/bmYllSAWyjALCy8bqu93Byv/3tvIQQQtx9pGAhbpvs/FIW/Z7An7tPotWBhUpJ93sC6PdgMPa2NZ8YVuSeI/vvxRTFb61xGx2w0sOBMpWShhU6erbqZ3hOU1JC4uSP0RQV4xAaQsDQIbctJ51Wx9/rjrBlo74lQkhTT3oPiDJc8Aohrk2pUhLazJvQZt6cP1fAnq0n2L/nNFnni1i38jB/rU2keUsfojv44+ktFzk3yrFJGGo3N8qzam59onZ3w7FJ2H8Y1Y2rqaVKo2A3TiWmUaFQX70NgU6Hta6E0Puj/sNo7y4OTtY8O6I9q2LiiN+fzq9L9pOZUUjnR0LNrs1NaUkFKUczDbMo8nKqL2bv6GRNYGg9AkPq4Rfoxnefb661LZSjszW+JjojxVSPLc6utvR5ugVt7g1g/a8JnErJZvPGo+zbeZL7u4UQ2brhTeWWl1PC3h0niN1xkqJC/YwNpUpBk+beRHfwp6G/i7SWEWbFwtaGsLfGs3/sePLjE0iZM4/AYc8DEB5ZH2dXW5bM3c35swX88JV+Bp5vgGut7xnmHoSbjTNZJbk1buNm40KYe9BNxVxZoWHn5hS2/HmMstJKAILDPXmwexjuHvY39Z7mTFtRQUHiEXL2xZIbu5+ilBTDc5aA1sqS5HpKTtRX49i0EVb/lFCmsJbzMSGEEHec3HUVt6y0rJIVm46z/O+jlJZrAOgQUZ/nHm2CVy29rjWlReRu/YW83WtAUwkosG9+P9YNQshc+w1aIMXGkgKVkgy1igQ7K1Q6HS+EP4ZKpR+NrdPpOPr1TIpPnMTSxZmQ18eitLw9I7XLyypZFRNHwoGz+pw6B9L54VBpYSPELajn6cDDfZrS+ZFQDuw9zZ6tqZw/V8je7SfZu/0kvo1cadXBn9BmXqhqmZElLlKoVDR6fgiJUz6pcZtGQ4fU2cVIDS1VYs9QWXGxpUpEqwZEt/fDrZ49u5Zt4o9t+foFAS69SNbpV7S9r4OnLPB4h1mqVTz+dAvcPJLYvOEo2/4+TmZGIX0GmnYRX6fVkX4mj+NHznMs8TynT+Sg0+oMz6sslPg1ciUw1IOgkHq4e9pXuyndtVc4S+fvrfH9uz4WbrJFHVM/tvj4uvDcyHYkHjzLxt8SyMkq5relB9i1JYUuPZoYctOhINfGkzKVDVaaEpxLzqFAR6OhQ0CpJOVoJru3pnLk8DnDZ8PByZqW7Xxp0cYXe0dZH0eYLxuf+gSPfoWEj6Zwdu0f2AcF4vlAZwB8fJ0Z+uo9xMzZzdkz+Sz8Zgc9nmxO8+gGNb6fUqnkuRZP8tnW2TVu81yLviiVN3YOqNPpOByXxp9rEg2FZu8GTnTpEYZ/kPsNvZe5Kz17lpzYOHL3xZF74CDa0upFd7vAQFxaROIcFYlDSDCKM/tYv2shFaXHiPaugLPhcj4mhBDijpNvE3HTtFodf+89xYK1CWTn6090Qvxc+L8eTQmrZXSNTlNJfuwGcv5dgrZEv76FjX8zXB94FiuvAABiy7JYlPw3earqF/ktnP0Jibq4+OqZFavI2rpNv8j2+HFYudU+qud65eeVsGTOHtJP56FUKejRtzkRrcy//YUQ/xUrawtadfAnur0fJ45nsXtrKomHznEyOZuTydk4OFrRoq0fLdr54iA3g67JrV1bQt8YR/J3c6qNGFa7u9Fo6BDc2rU1YnRX0lRqiT+Qzu6tqZxOvbylih9No3yq3QRv/UQnYBP/bM2gVHGxHZ+1roT7OnheeF7caQqlgvu7heDuYc+vS/aTdPgcc6frW4GYUpvEwoIyko+c51hiBslJmRQXVV/fwK2eHUGhHjQKqYd/oFut7X3CmnvT99mWrFt5uNpMC0dna7o+Fk5Yc+87lsd/wdSOLZdTKBSENfcmuIknu7el8u/6o2SkF7B49k4CQ+vh1Wcke+OyKFVeclzRlnBPm3oka7xY8smmamuV+AW60aqDHyFNpagu7h6urVvRsP+TnIr5mePfzMbW1xeHxvoZEI7ONjw3sj0rf4oj8eBZVv4Ux/mMQjp3C6lxkFebBlG81uEF5u37udpMCzcbF55r0Zc2DW5shP6plGzW/xrPmZP693JwsqbzI6E0b+EjA80ATWkpeYcOk7svjpzYWErT0qs9b+nkhHNUBM5RUThHRqB2rt6O6x6/1njYufPJ1m/Z43eCJpWlWGeEUa66ODBRrS0mNEJJ6yd6/Cc5CSGEMH9SsBA35cCx8/zw62GSz+gXRPNwteW5R5pwT2T9GqfD63Q6io/uIfuvBVRkpQFg6d4At87PYBPUwvC6nadjmXHiH1Bd+T67806w83QsbRpEkRu3nxMLFwMQMHQwjmGhtyW3tFO5LJmzm4L8Mmzt1Dz5XDS+jW5PIUQIUZ1CocA/yB3/IHfyc0vYu+Mk+3acpCC/jE3rk9i88Shhzb2J7uCHb4CrtNuohVu7tri2bkVGbBwnDh/GLzwcj6jIOjX6OT+3hL3bT7Jvx4mLLVWU+huKre6pvaVK6yc60fKxSg6s38WJoyfxa+xL84e6yUg+I2jWwgcXN1uWzN3DubR8vv9qC/0GR9PA7/rWPPivaTRaTqXmXFiLIoOzZ6ovCKq2sqBRsDuBIfpWT86u1+7Dfqmw5t6ENPUiKSGNpMQUgkMDCA6rb7IzKy5nCseWa1FZKGl7byMiohvw74aj7N6ayvHE8xwHUFYvtpUqbdi4uxB2HwL0s4siohsQ3cEfDy/jLi4uhLE07NeXwuPHydm9l8QpnxD5+cdYOulvbKutLOj7TEv+/uMIW/48xtY/j5GVUUivpyJrnIHXpkEUrepHEHv6EPHJiTRpFEpUg6Y3NLMiO7OIP9ckknBAfwPeUq2iQ+dA2nUKvKvXkdHpdBSfOElubBw5+2LJj09AV1lpeF6hUuEQGoJLiyicoyKxC/BHcY1/92D3Rkx+cDzv/fUZ8YHnUPifxfe0EzYlakpsyjnZII99KgXep4NuuOAkhBBCXI1c5YsbcjqjgLmr49kVr2+TZGttQb8Hg+l+TyPUljWfGJadTSZr43xKT+gv/pS2jrje2w+HqC4olBdfp9Vqmbfv51pjmLdvKc1UXhz59HPQavF4sDNe3brehuwgfn8aK3+Ko7JCSz0vh+teQE4IcescnW24v1sI9z7YmIQLo+9PpeZwOC6Nw3FpeHo7EH1hQVNTbkFzJylUKhyahKFSgENYWJ24oajT6Ug9nsXuLZe1VHG0okU7P1q0vf5ZNCpLC0Luj0TrZUVIWJgUK4yogZ+LvhXID7s4l17A/JnbeaxfBE1b+Bg7NABysooNBYqUY1mUl1VWe967gZOhQNHA3+WWR8srlQp8A1woKj2Lb4CL2RQrqtTFY8vNsLFV0/WxcFq282P25/8a2tBdjVKpoEvPMCJbNcTK+va0GxXCVCmUSoJHv8r+seMpTUsn8ePPaPq/9wzHAoVSQedHQnH3sGf1zwdIPHiWeVnb6P9/rXB0vvoMPKVSqV+r4nwFYe5B112sKCkuZ/PGY+zakoJWo0OhgMjWDbmvW8hdOyu3oqCAvP0HDK2eyrOzqz1v5VEP56goXFpE4tS8GRa2N35962rjTKVO3/5Zp1Jwwu/S4r/+O2/evqW0qh9xwy29hBBCiMvJlb64LnmFZcSsP8Lv21PRaHUolQoebufPUw+F4GRvVePrKvOzyN70I4UHNgE6FCpLHFs/ikv7Piitr1zfIiHzWK2LsAHkFWRz4KOP0BQUYt84iMBhz9/yqGudTsfmjcf4548jAASF1uPxQS3kAlUII1BZKGnawoemLXw4eyaP3VtTObjvDOfSC1iz7CAbf0sgsnVDw/oGom4qK63kwJ7T7NmmX6ekil+gfp0Saali+pxcbHjupQ6sWBxLUvw5li+OJTOjkE4PBf/nbTgqyjWkHr+wWHbiebLOF1V73tZeTWBwPQJD69EouB72DjWfuwjzV5hfWmuxAvStTz29HeVcUIgLLOzsCHtzPPvHvUH+ocOkzl9IwJDnqm3TPLqBfgbevD2cTcvn+y+30G9IK3x8nW/592s0WvZsO8G/65MoKa4AoFFwPbr0DMPT2/GW39+U6DQaCo8dv1CgiKXg6DHQXjymKdVqnJqF69s8RUVi41NzF4TrlZB5jJySvFq3ySrJISHzGOEewbf0u4QQQggpWIhalVdo+G1LMj9vTKKoVD86sXUTL57r3oSGnjVPi9eWl5C7fSV5O35FV6lv+2EXfg+u9w3E0tnjqq85kXuaXw6vrT0gnY4HduWjOVWGpZMjoePHoVSrby65CyorNPy6ZD+HYvVtqtrcG0CX7mEo5UaaEEbn5eNEjycjeLB7GHG79Yt052QVs/PfFHb+m0Kj4Hq06uBH4yaeZjei2VSdP1fAnq2p7N9zxjCq3dBSpb0fHnfZTQVzZ2VtwZODo/lzTQLb/0nm3w1Hycwo5LH+kXe0JYdOp+P8uUKOJ2ZwLPE8J1Oy0VRevFmjUCpo6O9imEXh7eMkvcyFQWF+2W3dToi7ha1vQxq/+hJHpn5K2qrV2AcGUq9Tx2rbNAxwvTADbzcZZwuYP2Mbjz0VSXhk/Zv6nTqdjiOHzrHxtwSyM/XF6HpeDnTpEUZQ6NWvK81RWVY2ubFx+v/t309lQWG15219G+IcFYlLiygcm4Td8jXy5a5VrLjR7YQQQojaSMFCXJVOp2NLXBrz1saTkV0MQKP6TgzpGU5E43o1v06roeDA3+T88xOaolwArBqE4vbgs1j7XDnSolKrYdfpWNYd20TC+WPXjCvySAmhqWWgVBLy+lis6rnfXIIXFBaUsWTubs6cyNXPGunTlJbt/G7pPYUQt5+NrZp2nRrRtmMAx5POs3tLKkcTM0hOOk9y0nmcXGyIbu9HVGtfbO1v7wWauDatRsuRw+fYvTWV1GMXF+Z1q2dHqw7+NI9ugLWNjFI2V0qlgi49muDuYc+aXw4Svz+d3Oxi+g1uhYPT7WvPUVJcTsrRTI4nnufYkfMUXLLINehnfASF6gsU/kHu8pkTNbJ3vL4ZNte7nRB3E/f27Sh6og+nly3n2PSZ2Po2xC7Av9o2zq62DH65PcsXxXI0IYNfFu4j81wh9z7U+IZG+qedymXD6nhOHNe3OLKzV3NftxCiWjc0+8Fl2ooK8hMSyd0XS05sHMWpJ6o9r7KzwzmiOS4tInGOjLzl6+JrcbFxuvZGN7CdEEIIURspWIgrJKZm8/2vhzhyIgcAV0drBj0cxv3RDVHVMjqxOHk/2X/OpzxDfzJl4eKFa+ensQtpe8WJaXZJLhuPb+HP41vIKdWPwlAqlLTyiSDh/FHyywpRaHXUP1+BXYmWIhsl6HR0jNWPJPF/7hmcmobfUp7n0vKJmbObvJwSrG0s6ftsSwIa39kTPSHErVEoFQSFehAU6kFOVhF7tp0gbtcp8nJK+HNNIv+sS6JpZH2iO/jX2H5Aq9VxMiWHM6kl2FnnEBxmI7MzblJRQRn7dp5k77YT5F+4eaxQQHC4J606+BPQ2F0WSr+LRLXxxdXdjp/n7SHtVB7ff7WF/kNa4d3A6ab+7rRaHWmncg1tns6czEGnu/i8hYUSvyA3gkLqERjqgVs9O/m8ievi28gNRydrw3HrahydrfFt5PYfRiWE6fAd0J/C48nkxsaRMHkqEZ99jKVD9dn3VtaW9BvSio2/JbBjUzKb1ieRmVFIz/4RWFqqav1eyMsp4e/fEzmw9wygP963va8RHe4Pwsq67t/C0Gk0FMQnoDl8mAId2ERFXtfaPyXp6YYCRd6BQ2jLLpnlpVBgHxSkL1BEReIQ3Pg/XU8ozD0INxvnWts3u9m46NclEUIIIW5R3f+2F/+Zs1lFzFsTz9b9+tZI1moVfe5vTO9OgVjXssBt+flTZP25gJLj+wBQWtvhfE9fnFp2Q2FxcXSjTqcj4fwx1h3bxK7TsWh0+tYNztaOPBh4Dw826oirrTM7T8eyMmYanfYW4lB8sb2DFlACilZNqd+z+y3leuTwOVYs3kd5mQa3enb0/79W0gtfCBPj4mZHlx5NuK9bCIdj09i9NZX003ns33Oa/XtOU9/XmVYd/AmP8MbCUn9Bl3AgnXUrDxtuUsVti8XRKYGuvcIJa+5tzHRMhk6n4/SJXPZsTeXw/jS0Gv0dZFs7NVFtfYlu54eTy9UX2BTmzy/Qjf979R5i5uwm81wh82ZsI7q9H4dj067r764gv5Tjiec5fkQ/e6qqT3mVep72BIZ6EBhSD99Grlhamubiz8K4lEoFXXuFs3T+3hq36fpYuBSzhaiBQqUi+LVR7H/tdcrOZZD06Rc0efftK26gK5UKHuqpn4G39peDHI5LIze7mBZtfdm0LumK74XOj4aSmVHIjn+SqbzQ5q9ZSx86PxxqMucWWdt3kPzdHMqz9DNOjy1fxUk3Nxo9PwS3dm2rbaspKSHv4CFy9ulbPZWePVvteUsXZ1yiIvVrUUQ2x9LReG01lUolz7V4ks+2zq5xm+da9JUFt4UQQtwWUrAQFJZUsGTDEX7bkkKlRotCAQ+28uXph8Nwday5lYOmKI/sf2MoiN0IOi0oVTi27IbLPX1R2V4cYVNaUcrmE7tZd2wTJ/POGB4PdQ+kW+P7aO0TiYXq4kcx6FQZ3Tfno6O6qlOfxvc+eNMjKHU6Hdv/SWbjmgTQgX+QG32fbYmNrbSQEcJUWVqqiGzdkIhWDThzMpfdW1OJj0sn7WQuq07GseHXeKLaNMTJxYa1vxy64vX5eaUsnb+Xvs+2lKJFLSoqNBzad4bdW1M5eybf8LjPhcJQk0sKQ+Lu5upux5CXO7BswT6Sk86z/Z/kK7ap+rvrMygKOzurC7MoMjiXXlBtOytrCxoFuxMYoi9SmMoNK1H3hTX3pu+zLasVsUE/s6LrY1LEFuJaLB0cCHtzPAdef5PcuP2cWPwT/s88fdVtW7T1xcXdlqXz9nLmZC5nTuZesU1+Xikrf4wz/OzbyJWHejahfkPnO5PAHZC1fQeJUz654vHyrCwSp3xCyPix2Hh7GxbLzk9IRFdZadhOYWGBY1ioYS0KW3+/OjVzsE2DKF7r8ALz9v1cbaaFm40Lz7XoS5sGUcYLTgghhFmRgsVdrFKj5fdtqfy0/ggFxfqFsSMb12NIz3AC6tfce1JbUUberjXkbluOrrwEANuQNrh1fhpL14uLqaXln2XdsX/5J3U7JRX6C0ErlZqOfq15KKgT/i4NrnhvnUZD8ndzAKjp1Cx1/kLcO7S/4Smwmkota345SNyuUwC0bOdLt95NUZl5/1Mh7hYKhYIGfi408HPhoR5N9K2Ktp8gP7eUrX8dv+br1606TEhTLxlRe5nszIutt0pL9KPdVRZKmkbVp1UHf5O6kSD+O9Y2lvQfEs2n766nvFxT43bLF8ZWf0AB9Rs4GWZRNPB1Nvs+5cJ4wpp7E9LUi6SENJISUwgODSA4rL58DwhxnewC/Al6eQRJn33JmV9WYB8YiHuHdlfdNiDIncEvt+fbT/9Fq718aNpFCqWCx59uQVhzrzp1s/5aLr2OrcmRjz+jWm9DwNrLE+eoKFxaROLUrCkqm7pdmG/TIIpW9SOIPX2I+OREmjQKJapBU5lZIYQQ4raSgsVdSKfTsfPwWeb9dpgz54sAaOhpz5AeTWkZ6lHjiaFOp6Xw8BZy/l5MZX4mAFbegbg++Cw2vvr1JLRaLfvSD/LH0U0cOJdgeK23vQcPBd3LfQHtsFPb1hhbfnyCYfpsTcozs8iPT8CpWdPrzrm4qJyl8/dw4ng2CgU89Fg4re/xN6mTYCHE9bNzsKLjg43pcH8gSfEZ/LshqdqsgKvJzy3lZHIW/kGylo1Oq+PYkfPs3prKscQMqqa8ObvaEN3en8jWDbG1k5lponanT+TUWqyoYm1jSUi4J4Eh9WgUXA9be/lsif+OUqnAN8CFotKz+Aa4SLFCiBtU796OFB47Ttqq1RydNh3bhj7Y+vpedduigrJaixWgPwextbM0ueu067mORadDYWmJc2RzXKKicG4RiY236c3mUiqV+rUqzlcQ5h4kxQohhBC3nRQs7jLHTucy59fDHDyuLzg42asZ2DWUh9r41TrToORkPNkb51OWfgwAlaM7rvcNwL5pRxQKJfmlBfyVso0Nx/7lfHE2AAoUtKjflK5B99HcKxSloub31+l0lJw5w7mNf11XHuU5OdebMufPFRDzw25ysopRW1nw+KAWNA7zuO7XCyFMl1KlJLSZF5UVGpYvjr3m9jFzduPh5YiLuy2ubna4utvi4m6Hq7sdNramd/F8o0qKy4nbdYo9206Qk1VseDwwtB6tOvgTFOohN/PEdSvML7v2RsDDvcNp1vLKWZdCCCFMg/+zgyhKSSXvwEESJn9MxCdTsbC3u2K76/1euN7t6oqyzCzO/7v5urYNGjkcj/vvu6PxCCGEEKZOChZ3iczcEhb+nsDfe0+h04GlhZJenQJ5onNjbK0ta3xdRXY6WX8tpPjITgAUamuc2/fBqXV3lJZWHMtK5Y9j/7D95F4qtPr+mw5qO+5v1IGHAjviYV/zSOXKoiLyDhw09PAsO5953fmoXVyua7vjR86zbMFeykorcXa1pf//tcLDy+HaLxRCmBV7R6vr2q68TMPpEzmcPnFlUdTK2gLXC8WLqoKGi7stru522DtYmXQxI/10Hnu2pnIw9gyVFfpFLq1tLIlo1YDo9n641bM3coTCFF3v352DU83rZQkhhKj7FCoVIWNHs/+11ylNSyfpy68Ie+sNFJeNvL/e74Xr3c5YtOXl5McnkLMvltzYOIpPnrru11q5y0xeIYQQ4lqkYGHmiksrWP73MVZsOk55hb4tw30tGjDokTA8XGpuzaQpKSBnyzLy9/wB2kpQKHGIfBCXe/uhtbHj35N7WHdsE8ezTxheE+jiR9fGnWjfsCVqiyvbOei0WgqPJ5MbG0dubBz5iUdAqzU8r7C0xLFJGIVHj6EpLr7i9VXU7m44Ngm7Zu67tqSwblU8Oq2OhgGuPPlcS+zs6/bJrxDizvBt5Iajk3W1hVUv5+BkTb/B0eRmF5OdWUxOZhHZWfr/z88rpay0kvTTeaSfzrvitZZqFa5u+tkYLm62hsKGq7sdjk7WKOrgrARNpZb4A+ns3prK6dSLBRrP+o606uBH0ygf1FZymiBu3vX83Tk6W+PbyO0/jEoIIcSdYOnkROgbr3PgjbfJ2b2XU0uW4vtUv2rbmOr3gr4bQNqF69hY8g4eRltefnEDpRL7oCBKTp1CU1JS4/tc73WsEEIIcbeTOxEmTqPVcTglm8OpxWits2kRZoNKqUCj1bFx1wkW/ZFIboF+Sm2TAFf+r2dTgn1rnp2g01SQt+cPcrcsQ1taCIBNYBRuDzxDrq0dS479zV/JWyko1699YaG0oL1vS7oF3UeQm/8V71eem3vhxG4/uXFxVORV7yFv41Mf5xZRuERF4tg0HJWVFVnbd5A45ZMaY2w0dEitC25rNVr+WHmYPdv0xZSI6AY82rcZFhY3tki3EMJ8KJUKuvYKZ+n8vTVu061XOPUbOl91EemKCg05WdWLGNmZRWRnFpOXU0xFuYZz6QWcSy+44rUqlRIXN1vDbIxLZ2Y4udjU2o7vRmm1Ok6m5HAmtQQ76xyCw2yuaOGUn1vC3u0n2bfjBEWF+ottpVJBWHNvWt3jT0N/F5OeLSLqjuv5u+v6WLi0GRNCCDNhHxRI0IjhHP3qa07F/Ixdo0a4tWlleN6Uvhcqi4v13QD26QfblWVkVHte7eaKc1QkLi2icGreDEsHh1u+jhVCCCGEnhQsTNi2A2nMXnmQrAsjVH7Zlo2b02EebOXLjkPpnDirv3Hm7WbHc92b0K6Zdy0LausoOrKD7L8WUZlzFgC1hy/OnZ/luJ2aBYm/sS/tELoLK6+627ryUNC9dA5oj6P1xRZL2spKCo4cIXdfHDn7YilKTqn2e1Q2Njg1b4ZLiyicoyKx9rxyLQm3dm0JfWMcyd/NqbZwmdrdjUZDh+DWrm2N/yalJRUsW7CX5KRMUMADj4TS/v5AufkmhCCsuTd9n23JupWHq43sc3S2putj4YQ1r3nRQ0tLFR5eDldtKaep1JKbc+msjCJyMovJziwiJ7sYjUZLZkYhmRmFV7xWoVTg7GKDy4X1MvTtpi6sneFqi4Xl9V/UJhxIr5Zb3LZYHJ0S6NornNBmXqQez2L3llSOHD6H7sKClw6OVrRo50eLtr44OEpbHnH73crfnRBCCNPj0fk+Co8dI33N7xz9cho2n0zBtoGP4fm6+r2g02opSkklN1Z/HVuQeASdRmN4XmFhgWN4E1yiInFuEYWtb8MrrjFv5TpWCCGEEBdJwcJEbTuQxuT5u694PCuvlCUbkwCwt7Gk/0MhPNI+AEuLmkfwlqYdI3vjPEpPJQCgsnPGquPj7LFTsyFxBemFF0eTNPcMo2vjTrT0bobyQk/S0nPnDCNP8g4cvGIarF1gowsndpE4hISgtLj2x86tXVtcW7ciIzaOE4cP4xcejkdUZK0jUrIzi/jp+11knS/CUq2i94AoQpt5XfN3CSHuHmHNvQlp6kVSQhpJiSkEhwYQHFb/lkbyqSyUuNWzv+o6D1qtjvzcEn3xIqv4wqyMCwWNrCIqK7T6mRtZxSQnXfZiBTg6WV9cN8PtkoKGm221dk0JB9KvOloxP6+UpfP3XtF+wS/QlVYd/Alp6nVbZ3gIcTV34u9OCCFE3eU/5DmKUlLJj08gcfLHNP9kCha2Nobn68r3QnluHrlx+8mNjSU3dj8VedXbflrXr2+4jnVqGo7K+tqDO27mOlYIIYQQ1UnBwgRptDpmrzxY6zY2VipmvfEATrWs2VCRl0HO3z9SeHgzAAoLNQUtO7PdQc2WlHWUafStQmwsrbnPvx1dg+6lvqMXmrIy8i6MPMnZF0dpWlq197V0csQ5Un9i5xwZgdrZ+abyVKhUODQJQ6UAh7CwWk/yUo9lsnT+XkqKK3B0sqb//7XCy8fppn6vEMK8KZUKfANcKCo9i2+Ayx29OFYqFTi72uLseuWaQTqdjsL8MkMRo6rVVE5WMVnniygvqyQ/t5T83FJSj2Vd8Xp7Byt9qyk3W44cOldrHPl5pVhYKols1ZDo9n54eDvethyFuB7/5d+dEEII41JaWBDy+mvsH/M6JadPc/SrrwkdP7baItzG+F7QdwNIIndfLDmx+yk6frx63NbWOEc007d6iorE2uvmBr/dyHWsEEIIIa4kBQsTFJ+cZWgDVZOSMg0nzxbQLOjKgoW2rJjcbcvJ2/kbOk0FGhQcaxLJdjsLErP2wYX7Yg2d6tMt6D7u8Y1Gd/Y8OX/t4nBsHHmH49FVVFx8Q6USx9AQw1oUdo0Cqp2M3mmxO0+yZtlBtFod9X2d6Tc4WlqbCCHqPIVCgYOTNQ5O1vgFVl9cUqfTUVxUrm8zlXXJrIwLBY3ionIKC8ooLCjj1CULZtfmiUEtCQ73vBOpCCGEEEJUo3ZxIfSNcRx8awLZO3Zy+pcVNOz7+H8eR2lGxoU2Txe6ARQXV3verlGAYS0Kh5BglJaW/3mMQgghhKhOChYmKDu/9mJFTdvptBoKYjeS/W8M2uJ88lVK9gb4s8NGQV75GSgHlUJJqwaRPOTdGs8zheT+vp9DsQur9eAEsKrnfqFAEYVT86ZY2Nndtvyul1arY+NvCezYlAxAeGR9evaPwPIGer4LIURdpFAosLO3ws7eiob+Llc8X1pSYShiJBxMJ35/+jXfs7ys8k6EKoQQQghxVQ4hwTQaNpTjM2ZxcvFP2Ac2wqVF1B39nZqyMvIPx5OzL5bc2DhKTp+p9ryFoyPOkRG4VHUDcLnyPEsIIYQQxiUFCxPkep2zB6q20+l0lBzfR9afCyjPPE2KtSU7G3pyyAo0FEM5uKgd6GYdRpMsFWWrEslLWk+eVmt4L6VajWPTcEMPTxsfH6MuZF1WWsnyxfs4Gq9fX6PTQ8Hc+1BjWVxbCHFXsLaxpH5DZ+o3dMbOQX1dBQt7x5pbBAohhBBC3AleD3Wh8Nhxzq3bwJFPvyDis4+x8b596wzqdDpKTp0mJzaO3H2xNXcDiIrEOSoS+8BG/2k3ACGEEELcOJMoWGi1WqZPn87SpUvJz8+nZcuWvPfee/j5+Rk7NKNo0sgNNyfrWttCuTvb0KSRG2XnUsn+cz65qQeJc7Biu587Zy2VgA7bEg3tCl1ommWJRdIpKguPk3nJe9g0bHChQBGFY5MwVFZ142ZXbnYxMXN2k5FegIWFksf6RxIeVd/YYQkhhFH4NnK7YlHtyzk6W+PbyK3G54UQQggh7pRGz/8fxaknKDiSROLkqTT/ePJ1LWBdk8rCInIPHCB3Xxw5sXGUZ2ZWe17t7o5LC32bJ6dmzbCw/++7AQghhBDi5plEwWLmzJnExMQwefJkPD09+eSTT3j++ef57bffUKvVxg7vP6dSKnihVzMmz9+NUldBlDIZG52WEoWSWG0jtApLhnVtSPbamSTH/8t2J2v2BrhRoVNQP7OCe89WEpqpwuZcHlULVlQCKjtbnJs3N6xFYVXP3ah5arU6TqbkcCa1BDvrHILDbDhzIoef5+2hqLAcewcr+g2JxsdXpvEKIe5eSqWCrr3CWTp/b43bdH0sXBY5FkIIIYRRKC0tCRk/lv1jXqf4xEmOfT2TxqNfoSA+Ac3hwxTowCYqssbFqXVaLYXHky8slh1HwZEkuLwbQHgTw1oUNg2M2w1ACCGEELemzhcsysvLmTNnDuPGjaNTp04AfPHFF3Ts2JENGzbw6KOPGjlC42jfvD6P1zvF2fR6lCuaUAYoddBOU0R95wSydv7CantLMlwd8Usv56H9+TQ8V4ll5cUTOxQK7IMCLy4yFty4xpPE/1rCgXTWrTxsGDEcty0Wa9tDlJdWotXq8KrvSP//a4Wjs42RIxVCCOMLa+5N32dbVjtugn5mRdfHwglr7m3E6IQQQghxt7NycyN0/FgOvfMemVu2krMv1rAA9rHlqzjp5kaj54fg1q4tAOU5OeTG7icnNpbcuANU5udXez+bBj44R0Xh0iISx/AmdaYbgBBCCCFuXZ0vWCQmJlJUVETbtm0Njzk6OtKkSRN279591xYsfpn2LScz/OCy+kK5ypbUgkhKMgton5uKc6Gm2vOWzs4XChT6RcYsHR3/w6ivT8KB9KuOFC4t1vcird/QiWdebIfaqs5/fIUQ4j8T1tybkKZeJCWkkZSYQnBoAMFh9WVmhRBCCCHqBMcmYXh0vo9zG/40FCuqlGdlkTjlE1zbtKYs4zxFKSnVnlfZ2uIc0cywFoW1h8d/GboQQggh/kN1/o7v2bNnAfD2rj461MPDg/T0ay8yao7KS0s5etxZX6y4fKqrQgE6HTkW0fiVZ1ForcS+USMcw0JxCAvFxqc+CoUCHZBTBBTlX/kLjEir1bH2l4O1blNYUIaFZd2YCSKEEHWJUqnAN8CFotKz+Aa4SLFCCCGEEHWGTqMhZ19crdtk79xl+O9LuwHYBzdGaVHnb18IIYQQ4jao89/4JSUlAFesVWFlZUVeXt5NvadOp6P4shEdpuTvn36m3KKW9SUUCsotbNnl21v/czmwH9h/HDj+H0R4Z+XnlpKUkIZvgOmvXVH1+a76f3NjzvmZc24g+Zkyc84NJD9TZs65geRnysw5NzDv/Mw5NzC//AriEyjPyrrmdp69elCvW1csnZwMj5WWl0N5+Z0M77Yyt313OXPMT6fTydonQghRR9T5goW1tTWgX8ui6r8BysrKsLG5ufULKioqSEhIuC3xGUNGWhZw7QWxlYpKLKxMa1FyjUaHpkJ3ze2SElMoKj37H0T030hNTTV2CHeUOednzrmB5GfKzDk3kPxMmTnnBpKfKTPn3MC88zPn3MB88tMcPnxd22UrleSlpUFa2h2O6M4zl31XE3PL7/KBskIIIYyjzhcsqlpBZWRk4Ovra3g8IyOD0NDQm3pPS0tLgoKCbkt8xnA27iCncq+9XVRYLvc/9eQdj+d2OpmSw89zYq+5XXBogNnMsEhNTcXf3/+mC3B1mTnnZ865geRnysw5N5D8TJk55waSnykz59zAvPMz59zA/PIr0OkX2L4Wv/BwHMLC/oOI7hxz23eXM8f8jh07ZuwQhBBCXFDnCxahoaHY29uzc+dOQ8EiPz+f+Ph4nn766Zt6T4VCga2t7e0M8z/VZWB/Do5fRbnK9so1LAB0OtSaYroM7I/6klkppiA4zAZHpwTy80pr3MbR2drsFpK1sbEx6c/ktZhzfuacG0h+psyccwPJz5SZc24g+Zkyc84NzDs/c84NzCc/m6hITrq51doWSu3uhkdUJAqVeaxZaC77ribmlJ+0gxJCiLpDaewArkWtVvP000/z6aef8ueff5KYmMjo0aPx8vKiS5cuxg7PKNTW1jQOzNX/oLusfdKFnxsH5ppcsQL0C8Z27RVe6zZdHws3q2KFEEIIIYQQQpg7hUpFo+eH1LpNo6FDzKZYIYQQQoibU+cLFgCvvPIKTzzxBO+88w5PPfUUKpWKH3744a7uL/j4K8MI909Dram+eLhaU0y4fxqPvzLMSJHdurDm3vR9tiWOTtULLo7O1vR9tiVhzb2NFJkQQgghhBBCiJvl1q4toW+MQ+3mVu1xtbsboW+Mw61dWyNFJoQQQoi6os63hAJQqVSMGzeOcePGGTuUOuXxV4ZRXlrKhsUxZKRl4VHfzSTbQF1NWHNvQpp6kZSQRlJiCsGhAWbXBkoIIYQQQggh7jZu7dri2roVGbFxnDh8GL/wcLNqAyWEEEKIW2MSBQtRM7W1Nfc/9SQJCQmEhYWZRbGiilKpwDfAhaLSs/gGuEixQgghhBBCCCHMgEKlwqFJGCoFOISFSbFCCCGEEAYm0RJKCCGEEEIIIYQQQgghhBDmTQoWQgghhBBCCCGEEEIIIYQwOilYCCGEEEIIIYQQQgghhBDC6KRgIYQQQgghhBBCCCGEEEIIo5OChRBCCCGEEEIIIYQQQgghjE4KFkIIIYQQQgghhBBCCCGEMDopWAghhBBCCCGEEEIIIYQQwuikYCGEEEIIIYQQQgghhBBCCKOTgoUQQgghhBBCCCGEEEIIIYxOChZCCCGEEEIIIYQQQgghhDA6KVgIIYQQQgghhBBCCCGEEMLopGAhhBBCCCGEEEIIIYQQQgijk4KFEEIIIYQQQgghhBBCCCGMTgoWQgghhBBCCCGEEEIIIYQwOilYCCGEEEIIIYQQQgghhBDC6KRgIYQQQgghhBBCCCGEEEIIo5OChRBCCCGEEEIIIYQQQgghjE4KFkIIIYQQQgghhBBCCCGEMDqFTqfTGTuI/9K+ffvQ6XSo1Wpjh3Lb6HQ6KioqsLS0RKFQGDuc28qccwPJz5SZc24g+Zkyc84NJD9TZs65geRnysw5NzDv/Mw5N5D8TJk55wbmmV95eTkKhYIWLVoYOxQhhLjr3XUFi9jYWHQ6HZaWlsYORQghhBBCCCGEEEIYWUVFBQqFgqioKGOHIoQQd727rmAhhBBCCCGEEEIIIYQQQoi6R9awEEIIIYQQQgghhBBCCCGE0UnBQgghhBBCCCGEEEIIIYQQRicFCyGEEEIIIYQQQgghhBBCGJ0ULIQQQgghhBBCCCGEEEIIYXRSsBBCCCGEEEIIIYQQQgghhNFJwUIIIYQQQgghhBBCCCGEEEYnBQshhBBCCCGEEEIIIYQQQhidFCyEEEIIIYQQQgghhBBCCGF0UrAQQgghhBBCCCGEEEIIIYTRScFCCCGEEEIIIYQQQgghhBBGJwULIYQQQgghhBBCCCGEEEIYnRQshBDiJul0OmOHcEdJfqbNnPMz59xA8jNl5pybEEIIIYQQQvwXpGBhZjQajbFDENewbNky9u/fb+ww/hPmfuNGoVAYO4Q7SvIzbeacnznnBpKfKTPn3IQQQgghhBDivyAFCzPx008/AaBSqYwcye2zevVqEhMTjR3GbTVx4kQ++OAD3N3djR3KfyI5OdnYIdwRH374IVOmTDF2GHeM5GfazDk/c84NJD9TZs65XU1SUhLl5eXGDkPcBHPfd5Kf6TLn3EDyE0IIIW6EFCzMwOTJk/nggw84deqUsUO5bf73v/8xefJknJ2djR3KbTNp0iRWr17N0qVL8fHxMfvZBxMnTuSFF16gqKjI2KHcVpMnT+bXX3+lV69exg7ljpD8TJs552fOuYHkZ8rMOberee+995g8ebLZ3pjavn07ubm5xg7jjjD3fSf5mS5zzg0kPyGEEOJGWRg7AHFrJk2axMqVK1m5ciUNGzZEq9WiVOrrUDqdziRbE0yaNIk1a9Ywb948vLy8TDaPS02dOpWVK1fyyy+/0LBhQ8C820ZMmjSJX3/9lQULFmBnZ2fscG6bSZMmsWrVKhYsWEBoaOgVz5v6Z/Vuz+/S46cpMuf9Z865geRnyvmZc25XM3nyZNasWcOCBQuwt7c3dji33fvvv8/atWv5448/jB3KbWfu+07yM13mnBtIfkIIIcRN0QmT9fnnn+uaNm2qO3nypLFDuW0mT56sa9OmjS4hIaHW7bRa7X8U0a2rqKjQ9evXT9ezZ0/DY+Xl5brPP/9cN3LkSN3IkSN1s2fPNmKEt9fkyZN1rVu31iUlJRk7lNtqyZIlupCQEN3evXurPX7+/Hnd0aNHjRTV7RMTEyP5mbCffvrJbPMz97+9H3/80azzM+e/PXPO7WomTpyoa9++ve7QoUM1bqPRaP7DiG6vjz76SNe6dWtdfHy8sUO57cx930l+ppufOeem00l+Op1p5yeEEMJ4ZIaFiUpLS2Pnzp08+OCDhvUQNBoN33zzDWfOnCE3N5f+/fsTFRWFo6OjkaO9Np1OR3FxMTExMXTu3NkwSrGyspK5c+eSlJSEnZ0dkZGR9OrVC4VCYTKjFi0sLBg/fjwTJkzgyy+/ZNSoUQwbNozi4mLCwsI4c+YMy5YtIzk5mcmTJxs73FuyZcsWFi9ezLvvvkvjxo0B/aj1LVu2kJ2djaurK+3bt8fCwvQOPbm5uTRu3JjCwkJA//c2btw4jh07RlpaGr6+vowbN47WrVub5FoyeXl5kp8J51dcXGy2+eXm5hIUFGSWuYH++y8wMNBs8zPnvz1zzu1ye/bsYeHChcyZM4fw8HBA/9ndtWsXp06dwt/fn6CgIJydnU1yttrkyZNZvXo1ixcvJigoqMbtTOXc81Lmvu8kP9PNz5xzA/PPb/fu3WadnxBCCONS6HRm3kjfjC1cuJAVK1YwYsQI7rvvPp555hl0Oh0eHh5kZGSQnJzMK6+8Qr9+/VCpVHX6AqvqAvDvv/9m9OjRvP/++/Tq1Yunn36ayspKXF1dKS0tZd++fQwfPpzhw4cbO+QbUlJSwvz589m0aRN+fn5oNBreeustXFxcqKioYO7cuaxevZovv/ySwMBAY4d701JSUhg/fjzBwcH873//A2DIkCFkZWWRm5tLdnY2jzzyCGPHjsXT09PI0d64l156iRMnTjB//nw+/PBDCgsL6dmzJ66ursyaNYsTJ07w008/GdYoqct/c1czfPhw0tPTmTt3rtnkV1xcjK2tLaDP7+zZs8yZM8ds8lu6dCnNmzcnJCTELPOr8sorr5Camsq8efPMJrdp06aRmZnJ//73P7PedwAjRozg9OnTZrX/qowcOZKTJ0+a7fdClbKyMkaOHElxcTELFizAwsKCQYMGUVRURHJyMu7u7tSvX59PPvnE5L7f09LS6NWrF926dTOcu1RWVrJs2TJSU1OpV68eTZo0oV27dkaO9OaY874D88+vvLycESNGmFV+VcfCkpISXn75ZbPK7VLm/tmsqKjgxRdfNNv8hBBCGJcULExQeXk5arUagNdee424uDh69+7NiRMnmDBhgmFGxYQJE/jrr7/4/fffTWKWBehv7H/zzTds3ryZ4OBglEolo0ePxsPDg+zsbBYuXMjatWuZPXs2fn5+xg73hpw7d463336bbdu28cILLzBq1CjDaJPs7Gw6derE1KlTeeSRR4wd6i3ZvXs3zz33HGPHjqWoqIj4+HjGjh2Lk5MTSUlJDB06lBdeeIFXX33V2KFe04YNG0hLS6OgoIAePXrg6elJ37590Wq1REdH8+KLL+Ll5WXYvlu3btx333288cYbRoz6+m3ZsoXc3FzKysp4/PHHKSsr49FHH8XGxoYWLVqYfH4//PADBQUF9O/fHy8vL8rKyujevTvW1tZmkd/EiRNZsmQJa9aswdfXl7KyMnr06IGVlZXJ57dixQqSk5MpLS2lZ8+eBAcHm01uoF/XaO7cuYSGhrJy5Uqz2ncAGzdu5Ny5c5SXl9O/f3+USqXZ5Ld9+3by8vLIycmhS5cu2Nvb89RTT1FaWkrr1q1NOreaVN1c3Lp1KzNnziQiIoK8vDyKiooYOXIk3t7ebNy4kUWLFtGsWTPeeecdk5pRUl5ezuLFi1m9ejWjRo3i3nvvZdCgQRQUFGBtbc3Zs2dxcXFhwIAB9O3b19jh3hRz3XdVtm7dyjfffEPz5s3NKr/KykosLCzYvn07M2bMMJv8jh8/bhigZW65Xc4c//Y2btxIo0aNaNSoEdu2bWPmzJlmu/+EEEIYj8zLMyH//vsvAGq1mvLycgA+++wzPD09mT59OuHh4Tg6OqLRaAB4++23qaysZM+ePUaL+UbZ2NjQtWtXPD09+fvvvwkJCcHDwwMAV1dXHnzwQTIyMjh//ryRI71xnp6ejB07Fj8/P7p37w6AUqlEp9Oh0+kIDQ2lXr16Ro7yxq1cuZIffvjB8HOrVq144403+Pzzz9myZQvDhw+nUaNGuLm50a5dO8aNG8e6devIycmhLtdLP/30Uz744AM2b97Mjz/+yEsvvcS6det46623OHHiBMeOHcPFxQXQX1ACBAYGUlxcbMywr9vUqVN56623mDdvHm+//TZvvvkmVlZWfPjhh6SkpHD06FGTzg8gNjaWBQsWsHbtWs6dO4eVlRX/+9//SElJMfn9N2nSJFavXs3SpUvx9fWloqICKysrPvjgA5Pff5988glTpkzhzJkz/P777/z9999mkxvo993y5ct55513KC0t5fTp09XyM/XP5ieffML777/PH3/8waeffsrIkSMN+SUnJ5v0/vv000955513WLJkCdOmTWPo0KHMnDmT119/nezsbI4cOWKyuV1NZmYmBQUFFBUVAdC6dWuio6PZunUrx48fZ/DgwTRu3Bh7e3t69epF27Zt2b9/v5GjvnFqtZrOnTvj4+PDihUr+PDDD/Hw8GD27NnExMQwf/586tevzx9//GE4/67rTpw4wcmTJ0lOTgagTZs2REdHs23bNrPYdxkZGWRnZ5OdnQ3o82vZsqXZ5LdmzRpKS0sNLVSr/vbMIb+JEyfywgsvGFrpmVNuAIcPH+bw4cMkJCQA+s9mq1atzCa/r776ipdeeskQs7kdW4QQQtQdUrAwEefOnWP06NF8/vnnQPWixfDhw4mIiOCee+4BQKVSUVlZSXp6Oi4uLoY1LkxFeHg4PXr0wNHRkfvvv7/ac66urvj5+WFlZWWk6G5N1WjaoKAg0tPTKSwspKioiMWLF3P+/HkaNmxo7BCvW1WhZceOHcyZM4dffvnF8Nyjjz7Kvffey9mzZ/H29jZsD/rPp7W1NQ4ODnW2NcaaNWv4/fff+e677/j+++/5888/sbGxYdWqVTRu3JgxY8bw3nvvGT6Hl67JUXWzqi4XY1asWGGYqTRv3jwmTZrEP//8Q0FBAeHh4YwZM4YpU6aYbH5Vsfn5+VFcXMy0adNYtmwZ+fn5NGvWjDFjxjBhwgSTzW/q1KmsXLmSZcuWGdb7sbS0BCAsLIwxY8YwdepUk8zvwIEDrF+/nm+++cZQ9HzllVcA/fHTlHMDmDJlCitWrGD+/Pl07NiRtLQ08vPzgYv5vf/++yab359//snvv//ODz/8wMKFC1m0aBG7d+/m3LlzRERE8Nprr5ns/lu3bh1r167lq6++Yu7cuWzcuJEWLVrwyy+/sHjxYp5//nm++OILk8ztaqZPn85LL71E9+7dGT16NKtWrcLS0pKRI0eiUqlISkoyfL9XDZQJCQmhoqKCkpISY4Z+XU6ePAlU/74YMGAAu3btYsOGDXTs2BEPDw90Oh1+fn4MHjyYrVu3Gl5Xl02fPp3Ro0czYMAABg0axPz587GwsGDkyJEAHDt2zKT33YwZMxg1ahS9evXirbfeIi4uzpCfQqEw+fwSExN57bXXGDNmDGVlZYD+3HnEiBEolUqTzm/SpEn8+uuvzJgxA3t7ezQajSE3hULB0aNHTTY3gM8//5xXXnmFYcOG0b9/fzZt2oSFhYXZ5Ddx4kTmzZuHv7+/oVhoLp9NIYQQdY/prXx7l1IoFFhYWDB37lzKysp48803DW2hqkY22Nrakp6ejre3NxqNhjVr1qDT6aq1JqjrqtpddevWDYVCgZ+fH9nZ2ahUKhwdHVm8eDFFRUWGkyFTZGVlRWZmJr1790alUuHp6Ulubi4zZ840qX2l1WpRqVSo1WqKi4uZP38+paWlDBw4EFdXV4YOHYqXlxf16tWjoqLCcEP11KlTeHh4UFFRUWcX305OTiYkJITQ0FAqKiqwsbFh6NChjBkzhsLCQgYPHoxCoSAxMZG9e/fSrFkz/vjjD3bv3s1rr70GUGeLMQBHjx4lOjracLPb0dERGxsbQ0G0adOm+Pr6cvLkSTZt2kRERIRJ5VclOjqasrIy6tevz8cff4xWq2XkyJEMGTIE0N+w2rx5s0ntv8rKSmJjY/H29jYUOCsqKpg+fTrHjh3DxsaGxo0b07BhQ06fPs1ff/1FZGSkyeR3/vx5iouL8fHxAfQXvJ9++ilHjx7F2dmZ4OBgk83tk08+Yf78+axYscLwtxcaGspvv/1GaGgoLi4uJn9sOXv2LG5ubjRq1AjQH1u8vb2ZOXMmarWaBg0amOz+O378OJ6enjRu3BiNRoOdnR2vvfYa27Zt499//8XOzg5vb29SU1PZsmULzZs3N5ncLvfdd9+xePFi3nrrLbKysjhx4gTjx48nKSmJcePGsWDBArKzsw0zYKvafOzZswdPT0/D931dpNPpOHToEH379mXOnDm0b9/e0PKqXbt2jBgxgunTpxMdHV3tNVZWVgQFBWFnZ2fE6K9t5syZxMTEMGXKFDQaDYcPH2by5Ml4eHjw8MMPs2jRIpPddwBff/01P/74IxMnTuTUqVMsX76c3bt3ExkZiVqtNunPZhVvb2/q16/Ptm3bGDFiBDNmzMDa2tqQX1ZWlknmN2XKFFatWsXixYtp3LgxcDH+qtxycnJMMjeAmJgYfvnlF6ZPn45Go0Gn09GqVSvAPPKbPHkyq1at4tdff2XRokVs2LCB5557DsBs/vaEEELULXXzbqG4gpWVFZaWlnTs2JF169ah1Wp5++23Af3IWisrK06dOsWwYcPIysoiODiYlJQUZs+ebThxqOs0Gg1qtZpTp04xaNAgBg4cyKlTp3jyySdxdHTE09OT5ORkZs+ebXKzRi7n7u7O9OnTOXToEPXq1SMyMtJwg85UVJ2InjhxgoiICNzd3YmJiQFg4MCBREVFARAfH8+0adMICAggLy+PDRs2sHDhQmxsbIwWe02qblqcP3+ezMxMFAqF4QTb0dGRyspKysrKUCgUlJaWMnfuXNasWUODBg2wtbVl/vz5hht1dVHVSNLTp08b9p9Op2P27NkoFAqKi4tJTExk69atHDlyhNzcXP744w98fHywsbGp8/lVqbopaGtryx9//MGWLVsoKioyjOiLjY3FxcWF0tJSw/oP1tbWJpGfhYUF48ePZ8KECXz55ZeMGjWKYcOGUVxcTGhoKGfOnGHp0qUkJCSgVqtZv3493t7eJrP/7O3tsbKyorCwEA8PD5599lkUCgVNmzYlJSWFpUuXcvDgQWxsbNiwYQNeXl4mkZtGoyEwMJBVq1YRHBxsWL/I39+fPXv2oFQqDdtVVlYyd+5c1q5dS8OGDU3mswn685Hy8nLWrVtHy5YtGTt2LKAvtCUnJ/Pnn3+yZ88ek9p/Vd8LGRkZlJSUGGZQlJaWYmdnR5s2bSgvLyclJYU5c+Zw5MgRkzuuXEqj0RAXF8fzzz9Pjx49AP36Yk2aNOGDDz6guLiYt956C19fX+Li4pg9eza+vr4UFRXx+++/s2jRojo9C1ahUBgGh4wdO5aPP/6Ye+65x/A3OXDgQB5++GFcXV0pKioyFCjWr1+PQqHA2tramOHXKi8vj927d/PGG28YZl2Hhoby+++/s337drp164a9vT329vYcOHCAWbNmmdS+y8rKYseOHUycOJEHHngAgB07dnDy5El27NiBUqmkdevWODg4mGR+oB8MZG1tjZubG02bNuXs2bOMGDGCadOmGfadvb09Bw8e5JtvvjGZ/LZs2cLixYt59913DcUKrVbLli1byM7OxsnJifvuuw8HBwcOHjzIzJkz8fPzM4ncqsTHx3PfffcZrn90Oh3//vsv586dw93dnfvvv99k85s0aRK//PILCxcupGHDhvj7+7NlyxbDtXtlZaVJH1uEEELUTVKwMBF79uxBrVYzduxYwwJWoF+noupGh729PWPHjuXw4cM0bNiQli1bmlSLIZVKRVpaGv369ePBBx9k6NChKBQKRo0aRWZmJs7Oztx7770mlVNtoqOjq43gMzU6nY6srCzKysp4+eWX8fX15csvvyQmJgaFQsGAAQMASEpKAmDfvn00atSIxYsXExwcbMzQa1R1o7tLly7ExcVx6tQpw+fN2dkZpVJpmJ5vbW3NhAkTeOmll1Cr1VhbW+Pk5GS02K9HVX7PP/88sbGxAJw5c4Z77rmHp59+GldXV4qLi5k8eTIJCQlMmDCBV155BY1Gg4uLC46OjsYM/4bodDpCQkJwc3MjPT2dl19+GVtbW6ZOnYqTkxOLFy/G19eXl19+mcrKSlxdXU0mv9DQULp3786mTZt44403cHNz47PPPsPFxYWKigrmzp3Lpk2bGD16tMntv4CAAEpKSli6dCn9+vXDycmJ999/3zBTa/78+WzcuJFhw4aZVG4qlYrevXujUCgMN8ABhgwZwrPPPsuvv/5Kz549sbCwwMLCgjfffJOXX34ZrVaLs7Nznc+vSocOHYiJieGDDz5ArVZTr149lixZgouLC+Xl5SxcuJCNGzcycuRIk9l/Vfuqa9euxMTEsHDhQgYNGmRYjHn37t2MHj2a33//nUOHDvHBBx/w8ssvm0Rul9NqtZSVlXH06FHCw8MNj9vY2NC3b19sbW15/fXXcXd3Z+TIkeh0OtLS0iguLsbDw4OYmBiCgoKMmEHtqooSWq0WDw8P3N3dGTFiBF9//TWdOnUybOfq6kpKSgpPPfUUwcHBWFpaEh8fzw8//GBo71UXlZWVcfDgQR599FHDY56envj4+JCUlGSYGQv6f4v09HSKiorw9PSs8/sOoLi4mPj4eMP6MOXl5ezfvx8HBwfWr19PQUEBzz77LKNHj0ar1XLmzBmT+WxWUSqVWFlZERERgZOTE126dGH69OmMGjWK77//ntWrV9OkSRPD/jOV/Hx8fAgLC2P//v08/vjjgP77Lysri9zcXLKysujevTuvvfYaGo2G9PR0SkpKTCK3qtZHycnJhmuGyspKBg8eTG5uLkVFRZw9e5ZHH32UUaNGGfadqeS3Z88etm7dyuLFiw2zQ++9916mTJnC2rVr6dWrV7UZ86b22RRCCFF3ScHCRHh7exMWFkaDBg3o3bs3FRUV/PzzzwCGmRYuLi507tyZzp07GzPUm6bRaJg3bx7dunXjnXfeMdwk6Nevn5EjE1ejUChwdnbmscceo379+jRs2JAXX3yRWbNm8dNPP6HT6Rg4cCC9evXi0UcfRafToVQq62wbqEt17NiRxo0b4+bmZnissLAQCwsL1Gq14YbjihUrsLS0pH///kaM9sY1a9aMZs2aAdCgQQNeeOEFrK2t0Wg02NraMnz4cB544AEyMjIMozRNTdXn08LCwtBC6fTp0zg5OZGXl8dff/3F448/ToMGDYwd6g2zsbGhd+/e7Nmzh19//ZUXXngBFxcXtFotlpaWPPHEE0ybNo2MjAyTK4p6eHjw9ttvM3bsWBITE3FwcDDcILS0tOTxxx9n+vTpnDt37oo1juq6qu+0S9sC1atXj/DwcLZv30737t0Nzzs7O+Ps7GyMMG+Jj48PM2fO5MSJE6xZswaFQoGLi4thFGbv3r358ssvOX/+vMkdW1q3bs2wYcP46KOP+Oeff3B1dWXjxo307NmTLl264O/vT58+fXjxxRcNI4hNjVKpxNbWlgceeIB169bRtWtXAgMDDc8/+uij5Obm8tFHHxEeHs59993HypUrAaq1fqyrqgb4bN68GQsLC77++mu++eYbXnnlFaZNm1ataGFra8tzzz3H6dOnqV+/PhMmTMDf399IkV8fR0dHmjRpwvHjxykpKcHCwgJLS0ucnJwoKipCqVQazl8iIyNZsWIFYBr7DvQDs3r37m2IdfXq1Xh7e/PJJ58A+oExEyZMwMfHh6effppVq1YBppOfVqsFMJwrnz592lC4/uGHH+jQoQOWlpasW7cOKysrk9p/AQEBjBs3jueee47AwECKioqwtbXl3XffxcnJiaSkJIYOHYqPjw+vvvqqSR1XqoqAnTp1YuHChSQmJrJlyxbs7e2ZOnUqNjY2JCYm8vzzz+Ph4cG4ceNMKr/o6GgWLFiAm5ubYf1CZ2dnoqOj2bdvH7169TIUgwGTPLYIIYSom2TRbRPRuHFjPvroI8OIxf79+/Pkk0+yfv16PvroI8N2VaOOTJFKpeLll1/m3XffNZz0mNIClXcjCwsL+vbtS0BAAFqtlqCgIIYPH05ISAgxMTH8+OOPgP5Go1qtNoliRRUvL69qJ9nnzp1Dq9Xi5OSEQqHgq6++YsqUKbRs2dKIUd6aqr+vqhYXKpUKnU5HRUUFjRs3Npl2cldTdeHv4+NDUVERkydPZsuWLaxbt44xY8bw+eefs3LlSsPIOFPj6enJ2LFj8fPzM9zorroZpdPpCAsLo169ekaO8uY89NBDjBw5kri4ODIzMykuLjY8Z2NjQ3h4uMm3Bazi5uZGv379WLFiBVu2bDHsQ1Pm5eVFmzZtiIqKoqKiAtAfW7RaLRYWFjRv3pz69esbOcobp1KpGDlyJNOnT8fS0hKdTseYMWP44IMPAMjPz8fPz69aodtUrFy5kh9++MHwc6tWrVCpVPz888+cO3fO8LhOpzMUaP79918qKioMx9q6/P1+eX4WFhb4+/tTr149Ro0aRbdu3XjllVfYtGmTYRtPT0+GDx/OxIkTGTFiRJ0tVlyam7W1NQMGDOCRRx5BrVYbzqWLi4tRq9UoFApDwXTfvn2G96jr++77778H9AOzBg4caBiY1bt3b+bOnUtgYCCBgYH07duXQYMGsXbtWvLz8w3f73U9v6r9VzX7B/Qj2NPT0wF47LHHsLe3p7CwsNq5adU1X13N72rHlTfeeIPPP/+cLVu2MHz4cBo1aoSbmxvt2rVj3LhxrFu3jqysLJPbdwAtW7bEx8eHX3/9lUOHDvHAAw9Qv359nJ2dadeuHW+//TYrV64kLS3NZI6bs2fPBvTnKhqNBoVCgVKpxM7Oji5durB8+XKSkpKqnbtU5QZ1Oz8hhBB1n3yLmAiVSlVttKWbm5thVPcvv/xCSUkJEydONPkTAwcHh2o/m8oClXezqs9c1b6qKlp89913zJo1C7VazRNPPGHMEG+LiooKVCoVDg4OzJgxgzlz5rBkyRKTHUkLF/dZWloaZ86cITg4GKVSyapVqygtLcXV1dXIEd68qhs1LVq0MIyMnTFjBs7OzrzwwgsolUo6depkGBlnikJDQ1m5ciVWVlakp6cbjp+LFy/m/PnzJts+T61WM3jwYABmzZrFp59+Su/evXFxcWHFihWkpKQQFhZm5Chvn65du9K3b18+/PBDvvzyy2qteEyZl5cXy5cvp2nTpjzxxBMUFRWxePFi0tPT8fPzM3Z4N0WtVvPggw/SuXNnlEol5eXlFBUVYW1tzY4dO7CxsTGpY0rVDaYdO3awefNmHB0d6du3L507dyY+Pp7ly5djY2ND//798fLyQqFQ4ODggL29PSkpKdWK+nXxfO3y/JycnHjiiSfo1asXUVFRqNVq3N3dGT9+PEC1mRaXtm6ri2rad926daOysrLa57CwsLDaz5999hnfffcd27Ztw9XVtU7mebV917dvX8OMH41Gg0qlMrTirNpftra2aLXaaq3YTCE/Z2dnHn/8ccM5tYODAykpKRQWFvLpp59y7tw5XnzxRdatW0f//v1ZsGCBYbBJXcuvptxAP0trx44dHD58GG9vb8P2CoUClUplaK9a9Xmta7lBzceVFi1a0LFjR5YsWUJeXh4PP/wwgKEVm52dHa6urri4uBjOUU0hPzc3Nx5//HHDwIOqwmf37t1Zt24d3377Le+//77hHLQqN6ib+QkhhDAdpn13+y5RWVmJhYUFmZmZHDlyhA4dOgD6osVTTz1FaWkpf//9N5mZmWYz6lSYnktPSoOCghg8eDBWVla0adPGiFHduqoLKSsrKxwdHXnnnXfYuHEjMTExNG3a1Njh3RZnz55lyJAhODk54eHhQW5uLtOnTzeL40mnTp3YunUrb7zxBoGBgYabHEOHDjV2aLeFlZUVmZmZ9O7dG5VKhaenJ7m5ucycOdOwsKwpsre3Z9iwYfj6+jJlyhT+/PNPHBwcUCqVfP/99/j4+Bg7xNuqb9++xMfH8/XXXzNt2jQsLS1N/kK/VatWDBs2jIkTJ/Ldd9/h4uJCUVERM2bMMOnPJui/74qKinj11Vc5e/Ys9vb2nDp1iu+//77Or2V0qaobaWq1muLiYhYuXEhpaSmDBg3ipZdeori4mNWrV1NQUMDAgQMNi4crFAp8fHwM56d11eX5LViwgJKSEgYNGoSfn5+hXYmrq6uhaDFmzBimTp3Kgw8+aOToa3e1fVdeXs7AgQOxsLCodmOxuLjYUMD+8ssvWbRoET///HOdHpRQW35w8aZoYWEhoP/OAP3C4z4+PpSXl9fp4+jl+c2fP5/S0lJDfg0bNsTHx4fnn3+e7Oxs5s2bR8OGDXFycmLVqlVkZ2fX2ZlqteXm6urK0KFD8fLyMqxNVVX4PHXqFB4eHlRUVJjscWXEiBFotVpmzJjB3Llz8fPzM6z7cOTIERwdHev8zN7a9l/VLCCFQoG9vT2dOnXil19+YefOnYZCvhBCCHG7KHSm3nvAzFXdXDtz5gwDBw7kmWeeYciQIdW2yc7OBqjTFx7i7lReXo5arTZ2GLdFQkICvXv3xsrKipiYGLMa4Q2wf/9+kpKScHFxITw83DDyzRyY0+ewJnv27OHQoUPUq1ePyMhIs7qhn5GRwdmzZ7GwsMDLy8tsv+s2bNhgWKvKXGi1Wg4dOkRsbCz169enadOmZnVsOXr0KJs3b8bBwYE2bdrg6+tr7JBuyrPPPotCocDd3Z0jR47w5JNPMmjQIAC+/fZb/vrrL7KysmjatCmlpaXs3r2bn376ieDgYCNHfn0uz++pp55iwIABwMXzbNCfT7/77rvExcWxfv16bG1tjRn2daktt/LyciwsLOjTpw8tW7bE29ubr776ip9++slkBlzUll9hYSErVqxg/fr1hISEUFRUxMaNG1m0aBEhISFGjvz61JbfoEGDSE9P59tvvzXMLCkvL6esrOyKGel10eW59e/f31CQAYiPj2fatGkEBASQl5fHhg0bWLhwoeEGf11X23Hzhx9+YPXq1WRkZNCkSRMA4uLiWLhwoclcP9T22by0WD1s2DDi4uKYP3++yew7IYQQpqHuDl8QgL4VVFpaGn379uXBBx80tMm4lLnevBGmz5xuEgcEBDBw4EAGDBhQbRFScxEREUFERISxw7gjzOlzWJPo6GiTW2D7enl4eJj0eirXUjWLq0uXLsYO5bZTKpU0b96c5s2bGzuUO6Jx48Ym3RZQp9ORlZVFWVkZL7/8Mr6+vnz55Zf8/PPPgP6G6bBhw4iOjubgwYPs27cPf39/xo4dS1BQkJGjv7aa8vvpp58AGDBgACqVylC0cHV15cMPP6S8vLzOFyuuJ7eq774mTZqwePFibG1t+fHHH02iWHE9+dnb22NtbY2HhwdHjhwhICCAH3/80ST+JmvLT6vV8vTTTzNp0iSUSqVhAIJOp0OtVtf5c5qacouJiUGhUBhueiclJQH69VQaNWrE4sWLTaIIej3Hzf/7v/8jIiKCw4cPk5CQQEBAAG+//TYBAQFGjv7arudvz8LCwjAYaNq0aQwePBg7OzsjRy6EEMLcyAyLOk6j0TB16lQqKyuZMGFCnZ3aLMTd4NKp60IIIYSpq6ysZOnSpbRt25aAgACOHTvGrFmzOHLkCP369ePpp582doi3pLb8ahoxbCquN7evv/6aGTNmsGbNGpMacFFbfpeP1q+srESpVJpUS5ra8hs4cKBhrcJLZwGZiuvddxUVFeh0OpRKpUn9/clx8+IsLrVabZKfUSGEEHWfFCxMQEFBgUlM/RVCCCGEEKal6ma9VqtFqVRWuzk1YMAAnnrqKWOHeEtqy+/SG8OmqLbcLr2xmJGRYZIz1a43P1Mln03TJcdN0/1sCiGEMA2mMwzlLibFCiGEEEIIcSdUjWyumsUbFBTE8OHDadKkCd988w3Lli0zZni3rLb8Zs6cadL51ZbbrFmzWLJkCYBJFivg2vmZ8r6Du/uzacq5gRw3TT0/IYQQdZ/pzL0UQgghhBBC3BGXth0NCgpi8ODBWFlZ0aZNGyNGdfuYc3415da+fXsjRnX7mPO+A/POz5xzA8lPCCGEuFOkJZQQQgghhBDiClU9ys2VOednzrmB5GfKzDk3kPyEEEKI20EKFkIIIYQQQgghhBBCCCGEMDpZw0IIIYQQQgghhBBCCCGEEEYnBQshhBBCCCGEEEIIIYQQQhidFCyEEEIIIYQQQgghhBBCCGF0UrAQQgghhBBCCCGEEEIIIYTRScFCCCGEEEIIIYQQQgghhBBGJwULIYQQQgghhBBCCCGEEEIYnRQshBBCCCGEEEIIIYQQQghhdFKwEEIIIYQQQgghhBBCCCGE0UnBQgghhBB12qBBgwgJCTH8LzQ0lKioKPr06cPChQvRaDTGDtGgsrKSefPm0bt3byIjI4mKiqJ37958//33lJeXG7bbuXMnISEh7Ny504jRVqfValm5ciWDBg0iOjqayMhIunfvztdff01OTs5NvWdISAhff/31bY701p0+fZqQkBCWL18O1M39IYQQQgghhBB3IwtjByCEEEIIcS1NmjThvffeA0Cj0ZCXl8emTZuYNGkSe/fu5YsvvkChUBg5SpgwYQLr1q3j+eefp1mzZuh0Ovbs2cO0adPYt28fM2fOBCA8PJwlS5YQFBRk5Ij1KioqePXVV9m0aRN9+vRhyJAhWFtbc/DgQRYsWMDy5cuZNWsWISEhxg71jqhr+0MIIYQQQggh7lZSsBBCCCFEnWdvb09kZGS1xzp37kxAQACTJ0+mc+fO9OzZ0zjBXZCWlsaKFSv44IMP6Nevn+Hxjh074urqyqRJkzhw4ADNmze/aj7G9Pnnn7Np0yZmzZpFx44dDY+3a9eO3r178/TTT/PKK6+watUqrK2tjRjpnVHX9ocQQgghhBBC3K2kJZQQQgghTNagQYPw8PAgJibG8FhpaSmfffYZDz30EE2bNqVFixYMHjyYhIQEAP755x9CQkLYsmVLtfeKi4sjJCSEXbt2AbBw4UK6detGs2bN6NixI++//z6FhYU1xpKZmYlOp0On013xXI8ePRgzZgyOjo7AlS2Ivv76a7p06cI///xDjx49aNq0KV27dmXFihXV3icrK4u33nqL9u3bExUVxcCBA9m7d6/hea1Wy+zZs+nSpYvhPRYuXFjrv2FOTg6LFy+mT58+1YoVVerVq8fbb79Namoqv/32W7X4t2/fzpAhQ4iIiKB9+/ZMnTqVysrKaq8vLCxk7NixREVF0a5dOyZOnEhJSUm1bdauXUufPn2IioqiQ4cOvPvuu+Tl5VXbZuPGjQwYMICoqCiaNm1Kt27dWLRokeH5qphiYmK4//77ad++vWEfr1+/np49e9K8eXN69+5NYmJitfe+2f1x/Phxnn/+eVq0aEH79u354osvePPNNxk0aFCt/+ZCCCGEEEIIIa5OChZCCCGEMFkqlYp27dpx4MABw43y119/nWXLlvHCCy8wZ84c3njjDZKSkhg9ejQ6nY6OHTvi6enJqlWrqr3XihUraNiwIa1atWLNmjVMnTqVgQMH8sMPPzBy5EhWrVrFxIkTa4wlNDQUb29vJk+ezAcffMC///5rKHC4uroybNgw/P39a3z9+fPn+d///sczzzzD7NmzadCgAW+88QbHjx8HoLi4mP79+7Nt2zZee+01pk+fjp2dHUOHDjVs8/777zNt2jR69uzJrFmz6NatG5MmTWLGjBk1/t5du3ZRVlbGAw88UOM299xzD87Ozvz555/VHh87diwtW7Zk1qxZ9OjRgzlz5rBs2bJq2yxcuJDCwkK+/PJLhg0bxtKlS3nnnXcMz8+cOZPRo0cTERHBtGnTGDlyJOvWrWPQoEGUlpYC+iLTyJEjCQ8PZ+bMmXz99df4+Pjw4Ycfsm/fvmq/74svvmD8+PGMHz+eyMhI/vrrL1555RUaN27M9OnTefjhhxk3blyNuV7v/sjOzubpp58mPT2dyZMn88477/DHH38YijpCCCGEEEIIIW6ctIQSQgghhElzd3enoqKC3NxcHB0dKSoqYsKECTzyyCMAtG7dmqKiIqZMmcL58+fx8PCgV69eLFy4kKKiIuzs7CgvL+f333/n2WefRaFQsHPnTnx8fBg4cCBKpZLWrVtja2tb6+LTarWa2bNn8/rrr/Pjjz/y448/olQqCQ8Pp1u3bjz99NO1tlMqKSnho48+ol27dgD4+/tz//33s2nTJgIDA1mxYgWnTp1i5cqVhIaGAhAdHU2vXr3YvXs3SqWSn3/+mTFjxvDCCy8A+kKDQqHg22+/ZcCAAbi4uFzxe0+fPg1AgwYNaoxNqVTi4+PDmTNnqj3et29fRo4cCejbR23cuJF//vmH/v37G7YJCAhg5syZKJVKOnXqhEKhYPLkyYwYMQJ3d3e++eYb+vbta1ijBCA4OJiBAweyfPlyBgwYwLFjx+jVqxdvv/22YZuoqCjatGnD7t27adGiheHx/v37061bN8PPM2bMIDw8nM8++wyAe++9F8Dwc02utT+qPj8rV67E09MTgIiICLp27Vrr+wohhBBCCCGEqJnMsBBCCCGEWVAoFKjVan744QceeeQRMjIy2L17N0uWLOHvv/8G9ItLAzz++OOUlJSwYcMGQN9uKD8/n169egHQtm1bUlNT6dOnDzNnziQ+Pp4ePXrw7LPP1hpDcHAwK1euZNmyZYwaNYo2bdpw9OhRPvnkE3r16kV2dnatr790HQUvLy9AP7MCYM+ePTRo0MBQrACwsrLi999/p3///uzYsQOdTkfnzp2prKw0/K9z586UlZVVax11qaoWVhYWtY9jsbCwuKLdVVRUVLWfvby8DPFW6dq1K0rlxVPOhx56CJ1Ox44dO4iLi6O8vJwePXpUe010dDQ+Pj6GFk1Dhw5l6tSpFBcXk5iYyO+//87s2bOBi/u0yqULg5eWlnL48OErZo88/PDDteZapbb9sWPHDqKiogzFCgAfH58r/k2EEEIIIYQQQlw/mWEhhBBCCJN27tw5rK2tcXZ2BmDz5s1MmjSJ5ORk7OzsCAkJwc7ODrh4c97Pz49WrVqxcuVKevXqxcqVK2nbti0+Pj4APPLII2i1Wn788UemT5/OV199hY+PD6+99hqPPvroNWNq1qwZzZo148UXX6SkpIS5c+fy1Vdf8d133zF+/PgaX2djY2P476qb/FUx5+bm4ubmVuNrc3NzAWqM79y5c1d9vCrnM2fO1Nqy6tSpU0RERFR77PIZI0ql8oqihru7e7Wfq3LIz883rFNx+TZVjxUUFAD69kvvvfceGzduRKFQ4OfnR8uWLQGu+H2X/hvl5eWh0+lwdXWtto2Hh0eNeV6qtv2RnZ1NeHj4Fa+pV68e58+fv673F0IIIYQQQghRnRQshBBCCGGyNBoNu3btokWLFqhUKk6ePMnIkSN54IEH+Pbbb/H19QVg8eLFbN68udprH3/8cd58801SUlLYunUrkydPrvZ89+7d6d69OwUFBWzZsoXvvvuOcePGER0dXW1UfZWpU6fy999/88cff1R73MbGhhEjRrBu3TqOHTt207k6ODgY2jddKjY2Fnt7e8OC3vPnzzcUaC5Vv379q77vPffcg1qtZt26dXTo0OGq2+zatYvs7Oxa17moSX5+frWfq27mu7m54eTkBOgXLA8MDLxiu4YNGwL6tTKOHz/O3LlzadGiBWq1mpKSEpYuXVrr73Z2dkapVJKZmVnt8arizq3w8vIiKyvrisev9pgQQgghhBBCiOsjLaGEEEIIYbJiYmLIyMjgqaeeAuDQoUOUlZUxbNgwQ7ECMBQrLh2N37VrV2xtbXn33XextrbmoYceMjw3atQoXnrpJUBfKHj44YcZMWIEGo2GjIyMq8YSEBBASkoKa9euveK5oqIiMjIyCA4Ovulco6OjOXXqFEeOHDE8Vl5ezssvv8zPP/9Mq1atAMjJyTHM8GjWrBm5ubl8+eWXNd6kd3BwYPDgwSxbtox///33iudzcnL44IMP8PX1va7ZJZe7vFC0Zs0aFAoFrVu3JiIiArVazerVq6tts2fPHtLS0gxrU+zdu5euXbvStm1b1Go1gCFWrVZb4++2srIiKiqK9evXV9v3f/311w3ncblWrVoRGxtbbTbF+fPniYuLu+X3FkIIIYQQQoi7lcywEEIIIUSdV1hYaLgRrNVqycnJYcuWLSxZsoSePXsaig3h4eFYWFjwySefMGTIEMrLy1m+fDn//PMPQLX1FWxsbHj00UdZsmQJTz75ZLX2Rm3btuW9995j6tSp3HvvveTn5zN9+nT8/f2rrSFxqV69erF69Wpef/11du7cSadOnXB0dCQ1NZUFCxZgbW3NkCFDbvrfoE+fPixcuJAXX3yRV199FVdXVxYvXkxpaSmDBg3C19eXnj17MmHCBM6cOUPTpk1JSUnhiy++oEGDBrW2e3r55Zc5ceIEL774Ik888QSdO3fGxsaG+Ph45s2bh06nY9asWdja2t5w3IcOHeLtt9+me/fuHDx4kGnTpvHEE08Y4nnhhReYPn06lpaWPPDAA5w+fZqvvvqKoKAg+vTpA0Dz5s1ZvXo14eHheHl5ERsby7fffotCoaCkpKTW3z9mzBieffZZXnrpJfr160dqairffPPNDedxuWeeeYbFixfzf//3f4aFx2fMmEF5eTkKheKW318IIYQQQggh7kZSsBBCCCFEnRcfH0+/fv0A/VoCbm5uBAQEMGXKlGoLNvv5+fHZZ58xffp0XnzxRZycnIiMjGThwoUMGjSIPXv2VFuU+f7772fJkiWGG+NV+vfvT0VFBTExMfz4449YW1vTrl07xo0bh6Wl5VVjrFrwe8GCBfzxxx+sWbOG0tJSPDw86Ny5My+++GKta1Bci729PYsWLeLjjz/mo48+orKykoiICBYuXGiYTTJ58mS+/fZbYmJiOHv2LG5ubjzyyCOMGjUKlUpV43tbWlry1VdfsXbtWpYsWcL48eMpLS2lQYMG9OnTh0GDBuHi4nJTcb/44ovEx8czfPhwHBwcGDp0qGH2CuiLJe7u7ixatIilS5fi7OxMt27dGDVqlGENiSlTpvDhhx/y4YcfAuDv788HH3zAr7/+yp49e2r9/dHR0Xz33Xd8/vnnvPTSSzRo0IBJkyYxfPjwm8qniqOjIwsWLOCjjz7i9ddfx87OjgEDBmBra3tThR0hhBBCCCGEEKDQXb5SoRBCCCHEXeL9999n7969V7QkEuJa9u/fT25uLp06dTI8VllZyX333cejjz7Km2++acTohBBCCCGEEMI0yQwLIYQQQtx1FixYQHJyMkuWLLlisW0hrkdaWhqjR49m5MiRtG7dmpKSEmJiYigoKODJJ580dnhCCCGEEEIIYZKkYCGEEEKIu86ePXvYvHkzgwYNolevXsYOR5ighx9+mNzcXH788Ud++OEHLC0tiYiIYNGiRQQGBho7PCGEEEIIIYQwSdISSgghhBBCCCGEEEIIIYQQRqc0dgBCCCGEEEIIIYQQQgghhBBSsBBCCCGEEEIIIYQQQgghhNFJwUIIIYQQQgghhBBCCCGEEEYnBQshhBBCCCGEEEIIIYQQQhidFCyEEEIIIYQQQgghhBBCCGF0UrAQQgghhBBCCCGEEEIIIYTRScFCCCGEEEIIIYQQQgghhBBGJwULIYQQQgghhBBCCCGEEEIYnRQshBBCCCGEEEIIIYQQQghhdP8PBjEdB2tfY0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51" y="2533528"/>
            <a:ext cx="1938658" cy="189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14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6" y="4729254"/>
            <a:ext cx="2041383" cy="204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9" y="728812"/>
            <a:ext cx="8908999" cy="386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29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31514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Pre-onboarding </a:t>
            </a:r>
            <a:r>
              <a:rPr lang="en-US" b="1" dirty="0"/>
              <a:t>activity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Noticeable </a:t>
            </a:r>
            <a:r>
              <a:rPr lang="en-US" dirty="0"/>
              <a:t>call volumes in negative days — likely onboarding prep or loan setup questions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Initial surge post-onboarding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Sharp </a:t>
            </a:r>
            <a:r>
              <a:rPr lang="en-US" dirty="0"/>
              <a:t>spikes in call volume immediately after onboarding (first 10-30 days), likely due to setup issues, </a:t>
            </a:r>
            <a:r>
              <a:rPr lang="en-US" dirty="0" smtClean="0"/>
              <a:t>education or lack-there-of, </a:t>
            </a:r>
            <a:r>
              <a:rPr lang="en-US" dirty="0"/>
              <a:t>or initial loan servicing questions.</a:t>
            </a:r>
          </a:p>
          <a:p>
            <a:endParaRPr lang="en-US" b="1" dirty="0" smtClean="0"/>
          </a:p>
          <a:p>
            <a:r>
              <a:rPr lang="en-US" b="1" dirty="0" smtClean="0"/>
              <a:t>Topic </a:t>
            </a:r>
            <a:r>
              <a:rPr lang="en-US" b="1" dirty="0"/>
              <a:t>shifts over time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Topics </a:t>
            </a:r>
            <a:r>
              <a:rPr lang="en-US" dirty="0"/>
              <a:t>related to “payment questions” or “account management” tend to rise </a:t>
            </a:r>
            <a:r>
              <a:rPr lang="en-US" dirty="0" smtClean="0"/>
              <a:t>after customers have on boarded since customers are likely only starting to familiarize themselves to what the payment terms and conditions are.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Declining </a:t>
            </a:r>
            <a:r>
              <a:rPr lang="en-US" b="1" dirty="0"/>
              <a:t>volume after 3 months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Call </a:t>
            </a:r>
            <a:r>
              <a:rPr lang="en-US" dirty="0"/>
              <a:t>volume typically tapers after 90-120 days, suggesting customers get familiar or issues </a:t>
            </a:r>
            <a:r>
              <a:rPr lang="en-US" dirty="0" smtClean="0"/>
              <a:t>are resolved, however this does not mean their experience is smooth and there was no friction.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Some </a:t>
            </a:r>
            <a:r>
              <a:rPr lang="en-US" b="1" dirty="0"/>
              <a:t>topics peak later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Certain </a:t>
            </a:r>
            <a:r>
              <a:rPr lang="en-US" dirty="0"/>
              <a:t>complex issues or escalations peak later, maybe around 4-6 months.</a:t>
            </a:r>
          </a:p>
        </p:txBody>
      </p:sp>
    </p:spTree>
    <p:extLst>
      <p:ext uri="{BB962C8B-B14F-4D97-AF65-F5344CB8AC3E}">
        <p14:creationId xmlns:p14="http://schemas.microsoft.com/office/powerpoint/2010/main" val="39018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Hypotheses on Borrower Behavior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30" y="1426374"/>
            <a:ext cx="90886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Pre-onboarding calls</a:t>
            </a:r>
            <a:r>
              <a:rPr lang="en-US" dirty="0"/>
              <a:t> are driven by proactive customer support or initial inquiries.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early post-onboarding spike</a:t>
            </a:r>
            <a:r>
              <a:rPr lang="en-US" dirty="0"/>
              <a:t> reflects onboarding friction points and customer onboarding education.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Topics with </a:t>
            </a:r>
            <a:r>
              <a:rPr lang="en-US" b="1" dirty="0"/>
              <a:t>sustained volume</a:t>
            </a:r>
            <a:r>
              <a:rPr lang="en-US" dirty="0"/>
              <a:t> may indicate ongoing servicing complexity or payment concerns.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decline after 3 months</a:t>
            </a:r>
            <a:r>
              <a:rPr lang="en-US" dirty="0"/>
              <a:t> suggests effective resolution and customer adaptation.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Late-peaking topics could signal seasonal or lifecycle-specific issues (e.g., annual escrow analysis).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1339</Words>
  <Application>Microsoft Office PowerPoint</Application>
  <PresentationFormat>On-screen Show (4:3)</PresentationFormat>
  <Paragraphs>160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Valon Mortgage Servicing Analytics Assessment</vt:lpstr>
      <vt:lpstr>Key Metrics to Track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</vt:lpstr>
      <vt:lpstr>Hypotheses on Borrower Behavior</vt:lpstr>
      <vt:lpstr>Topics Recommendations to improve Customer Journey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IVR Optimization</dc:title>
  <dc:creator>AZ</dc:creator>
  <dc:description>generated using python-pptx</dc:description>
  <cp:lastModifiedBy>AZ</cp:lastModifiedBy>
  <cp:revision>12</cp:revision>
  <dcterms:created xsi:type="dcterms:W3CDTF">2013-01-27T09:14:16Z</dcterms:created>
  <dcterms:modified xsi:type="dcterms:W3CDTF">2025-06-02T22:06:46Z</dcterms:modified>
</cp:coreProperties>
</file>