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77" r:id="rId4"/>
    <p:sldId id="280" r:id="rId5"/>
    <p:sldId id="281" r:id="rId6"/>
    <p:sldId id="282" r:id="rId7"/>
    <p:sldId id="285" r:id="rId8"/>
    <p:sldId id="258" r:id="rId9"/>
    <p:sldId id="283" r:id="rId10"/>
    <p:sldId id="256" r:id="rId11"/>
    <p:sldId id="261" r:id="rId12"/>
    <p:sldId id="260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73" autoAdjust="0"/>
  </p:normalViewPr>
  <p:slideViewPr>
    <p:cSldViewPr snapToGrid="0">
      <p:cViewPr varScale="1">
        <p:scale>
          <a:sx n="89" d="100"/>
          <a:sy n="89" d="100"/>
        </p:scale>
        <p:origin x="213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53AB3-5F7C-48B1-B2FB-A694BC940D82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B367-7213-41B9-9D0C-EBF101748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7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3B367-7213-41B9-9D0C-EBF101748600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53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BD0-E720-DC87-88C3-A6097ACB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B2FA-E8D9-B972-D45B-AE2473836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9EDF-FD78-1DF3-E290-DE4718E2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C3AA-AEC6-344A-A61B-B9B197D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4A93-B50C-14E0-1436-922848A0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3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41E-62EF-79F8-6774-7776DD21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924BC-425A-6AF7-F069-5514D0927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85AF-0929-1FAA-14F9-0528E7A8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338E-60E0-30A9-CA54-937FBC6B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F04D-468C-DF97-5239-52F676E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56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433FE-8070-F1AD-24E2-54C944F66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A0B3-32C0-F539-8524-9EBB2D46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9C74-CB6C-D952-92B8-DAA88DAA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6386-37E5-F0C0-3689-C6A4FCE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5FF1-B36C-1DC3-8FFC-57AFA1DE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3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7FC2-23DA-9AC2-94CC-DA64BA70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D910-A58D-554D-3002-7425093A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C038-B467-B5C8-BFD0-A5A7F118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408A-1D10-C1BD-AC62-009D5DC8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3D6C-1B0F-113A-A08E-4ED6E6E3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57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509-E861-F71A-08DD-9CDE3BA4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7685-AB82-819B-D60F-D0DBB048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AE31-416E-23F9-C7F2-CC5BDA3B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AE2F-EDCD-7F22-3070-4F430DF2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08A2-8AE3-9FAF-1E83-6ED27345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79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8CCE-DEB3-7525-8C91-957AB577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4F9-8B81-90BF-A2BD-1D049985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B4CA0-8D55-A254-F9CE-35E9E93B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C1443-A3E6-95DD-6D41-893F7BF7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FA5C-65A8-0B38-9EA0-2F2310B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71F4-7738-ED3D-4E9A-1CD0EC6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43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8403-6021-F4A0-21D9-7BEED64C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7C4E7-812C-97A6-4F6A-15FF9711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404ED-58B0-E4B7-5A21-9C138111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CDFFB-B498-8756-7D2A-1C871748D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2D0FE-A3D9-831E-0795-3B6201346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50131-7039-66C1-74E6-8A02A7EE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94398-F1FE-15C6-3AC7-BF059123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6C45A-CA9A-CA62-EA80-29508185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9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C00D-9F70-7F55-E2EC-58DC724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BF9FB-082A-DCCB-928D-FFD6BDD6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23D81-10D1-D226-A4A5-C7F4D46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67139-4C3A-6EDE-84B6-948A1A99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47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C8473-A901-8691-0D14-E1E0B70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83601-A91B-84B3-4F3D-72AFA2F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A2A8C-18B4-E71F-2A6C-B10AA6AE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D8B4-CA96-C73D-8B75-EB074CD5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664D-73FD-11C4-EA36-869B8B03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7C1CD-BDFA-060C-CDAC-DB4CB460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E053-3E6A-AB89-6093-C1550165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47BA-9E8E-CE05-382A-BE157DA1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38DFE-CD3E-7254-6057-DC43CC88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6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4267-75A1-70B4-365F-0DEC014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D3F0-908E-4459-E36A-237270241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C08B0-CEFD-6BA5-FA0B-1182F384E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366F-33D1-CBD5-3D88-097049F9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F5FDE-269E-4855-E201-3CAC3F4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863CC-CF6A-DAF3-A61B-355AF6DC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9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E119E-AE8E-2EF8-AF60-F1D4CC67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1A95-A189-42A9-EFD8-8780116D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D893-5C4C-37C4-623F-0C9D79D1E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15C5-E916-43C5-A8D7-AA8908F427EB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226-7B56-2A0C-B874-A9138D22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72C2-07F1-3977-8C4F-FDC19005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2E76-F378-4B09-9FAF-104498461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9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24274-355A-49E5-C697-99916F497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7697394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/>
              <a:t>Project Portfolio</a:t>
            </a:r>
            <a:endParaRPr lang="en-ID" sz="96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F40841-8644-8DCA-EBFC-D5508710D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Aziz Dharmawan Apray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901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standing near vegetables">
            <a:extLst>
              <a:ext uri="{FF2B5EF4-FFF2-40B4-BE49-F238E27FC236}">
                <a16:creationId xmlns:a16="http://schemas.microsoft.com/office/drawing/2014/main" id="{B12AF953-D717-F135-8B70-4496A585F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6"/>
          <a:stretch/>
        </p:blipFill>
        <p:spPr bwMode="auto">
          <a:xfrm>
            <a:off x="0" y="-179830"/>
            <a:ext cx="12192000" cy="70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0F1E16-2CB8-D8E3-3F6C-89D0C462FD01}"/>
              </a:ext>
            </a:extLst>
          </p:cNvPr>
          <p:cNvSpPr/>
          <p:nvPr/>
        </p:nvSpPr>
        <p:spPr>
          <a:xfrm>
            <a:off x="0" y="1122363"/>
            <a:ext cx="12192000" cy="46132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00517-8CFA-CFEA-7B87-7A74CF4AF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34344"/>
            <a:ext cx="9906000" cy="1722437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Analisa </a:t>
            </a:r>
            <a:r>
              <a:rPr lang="en-US" sz="5400" b="1" dirty="0" err="1"/>
              <a:t>Tren</a:t>
            </a:r>
            <a:r>
              <a:rPr lang="en-US" sz="5400" b="1" dirty="0"/>
              <a:t> Harga </a:t>
            </a:r>
            <a:r>
              <a:rPr lang="en-US" sz="5400" b="1" dirty="0" err="1"/>
              <a:t>Komoditas</a:t>
            </a:r>
            <a:r>
              <a:rPr lang="en-US" sz="5400" b="1" dirty="0"/>
              <a:t> </a:t>
            </a:r>
            <a:r>
              <a:rPr lang="en-US" sz="5400" b="1" dirty="0" err="1"/>
              <a:t>Pangan</a:t>
            </a:r>
            <a:br>
              <a:rPr lang="en-US" sz="5400" b="1" dirty="0"/>
            </a:br>
            <a:r>
              <a:rPr lang="en-US" sz="5400" b="1" dirty="0"/>
              <a:t>di Indonesia </a:t>
            </a:r>
            <a:r>
              <a:rPr lang="en-US" sz="5400" b="1" dirty="0" err="1"/>
              <a:t>Tahun</a:t>
            </a:r>
            <a:r>
              <a:rPr lang="en-US" sz="5400" b="1" dirty="0"/>
              <a:t> 2018 – 2022</a:t>
            </a:r>
            <a:br>
              <a:rPr lang="en-US" sz="5400" b="1" dirty="0"/>
            </a:br>
            <a:r>
              <a:rPr lang="en-US" sz="3100" dirty="0" err="1"/>
              <a:t>Studi</a:t>
            </a:r>
            <a:r>
              <a:rPr lang="en-US" sz="3100" dirty="0"/>
              <a:t> </a:t>
            </a:r>
            <a:r>
              <a:rPr lang="en-US" sz="3100" dirty="0" err="1"/>
              <a:t>Kasus</a:t>
            </a:r>
            <a:r>
              <a:rPr lang="en-US" sz="3100" dirty="0"/>
              <a:t>: </a:t>
            </a:r>
            <a:r>
              <a:rPr lang="en-US" sz="3100" dirty="0" err="1"/>
              <a:t>Telur</a:t>
            </a:r>
            <a:r>
              <a:rPr lang="en-US" sz="3100" dirty="0"/>
              <a:t> </a:t>
            </a:r>
            <a:r>
              <a:rPr lang="en-US" sz="3100" dirty="0" err="1"/>
              <a:t>Ayam</a:t>
            </a:r>
            <a:r>
              <a:rPr lang="en-US" sz="3100" dirty="0"/>
              <a:t>, </a:t>
            </a:r>
            <a:r>
              <a:rPr lang="en-US" sz="3100" dirty="0" err="1"/>
              <a:t>Daging</a:t>
            </a:r>
            <a:r>
              <a:rPr lang="en-US" sz="3100" dirty="0"/>
              <a:t> </a:t>
            </a:r>
            <a:r>
              <a:rPr lang="en-US" sz="3100" dirty="0" err="1"/>
              <a:t>Ayam</a:t>
            </a:r>
            <a:r>
              <a:rPr lang="en-US" sz="3100" dirty="0"/>
              <a:t>, </a:t>
            </a:r>
            <a:r>
              <a:rPr lang="en-US" sz="3100" dirty="0" err="1"/>
              <a:t>Cabai</a:t>
            </a:r>
            <a:r>
              <a:rPr lang="en-US" sz="3100" dirty="0"/>
              <a:t> </a:t>
            </a:r>
            <a:r>
              <a:rPr lang="en-US" sz="3100" dirty="0" err="1"/>
              <a:t>Rawit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014D-C777-5BD1-5C7D-7DCD4BC4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4728"/>
            <a:ext cx="9144000" cy="442912"/>
          </a:xfrm>
        </p:spPr>
        <p:txBody>
          <a:bodyPr>
            <a:normAutofit/>
          </a:bodyPr>
          <a:lstStyle/>
          <a:p>
            <a:r>
              <a:rPr lang="en-US" sz="2000" dirty="0"/>
              <a:t>Aziz Dharmawan Apray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3015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erson standing near vegetables">
            <a:extLst>
              <a:ext uri="{FF2B5EF4-FFF2-40B4-BE49-F238E27FC236}">
                <a16:creationId xmlns:a16="http://schemas.microsoft.com/office/drawing/2014/main" id="{F9CE1898-76DC-4F68-246D-EBF6E0752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0232" r="81786" b="27602"/>
          <a:stretch/>
        </p:blipFill>
        <p:spPr bwMode="auto">
          <a:xfrm>
            <a:off x="1" y="3554360"/>
            <a:ext cx="1814286" cy="33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00941-E417-19FA-12C7-222A7A3D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474" y="365126"/>
            <a:ext cx="4543030" cy="80645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Latar</a:t>
            </a:r>
            <a:r>
              <a:rPr lang="en-US" sz="3200" b="1" dirty="0"/>
              <a:t> </a:t>
            </a:r>
            <a:r>
              <a:rPr lang="en-US" sz="3200" b="1" dirty="0" err="1"/>
              <a:t>Belakang</a:t>
            </a:r>
            <a:endParaRPr lang="en-ID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8CA-9C69-111E-22C0-AD48BA28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473" y="1149915"/>
            <a:ext cx="4543030" cy="24044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pada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pangan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di Indonesia </a:t>
            </a:r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2022.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yang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.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faktornya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pakan</a:t>
            </a:r>
            <a:r>
              <a:rPr lang="en-US" sz="2000" dirty="0"/>
              <a:t> </a:t>
            </a:r>
            <a:r>
              <a:rPr lang="en-US" sz="2000" dirty="0" err="1"/>
              <a:t>ternak</a:t>
            </a:r>
            <a:r>
              <a:rPr lang="en-US" sz="2000" dirty="0"/>
              <a:t> </a:t>
            </a:r>
            <a:r>
              <a:rPr lang="en-US" sz="2000" dirty="0" err="1"/>
              <a:t>ayam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jual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ternak</a:t>
            </a:r>
            <a:r>
              <a:rPr lang="en-US" sz="2000" dirty="0"/>
              <a:t> </a:t>
            </a:r>
            <a:r>
              <a:rPr lang="en-US" sz="2000" dirty="0" err="1"/>
              <a:t>ayam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CAAA8F-531C-193E-D095-2F1BDA960C4E}"/>
              </a:ext>
            </a:extLst>
          </p:cNvPr>
          <p:cNvSpPr txBox="1">
            <a:spLocks/>
          </p:cNvSpPr>
          <p:nvPr/>
        </p:nvSpPr>
        <p:spPr>
          <a:xfrm>
            <a:off x="6975989" y="386557"/>
            <a:ext cx="4837470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Sumber</a:t>
            </a:r>
            <a:r>
              <a:rPr lang="en-US" sz="3200" b="1" dirty="0"/>
              <a:t> Data</a:t>
            </a:r>
            <a:endParaRPr lang="en-ID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94500-81C6-AE94-0F9B-864060EE5C2C}"/>
              </a:ext>
            </a:extLst>
          </p:cNvPr>
          <p:cNvSpPr txBox="1">
            <a:spLocks/>
          </p:cNvSpPr>
          <p:nvPr/>
        </p:nvSpPr>
        <p:spPr>
          <a:xfrm>
            <a:off x="6975988" y="1149458"/>
            <a:ext cx="4837470" cy="2279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err="1"/>
              <a:t>Rentang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: 2018 - 2022</a:t>
            </a:r>
          </a:p>
          <a:p>
            <a:pPr marL="722313" indent="-514350" algn="just">
              <a:buFont typeface="+mj-lt"/>
              <a:buAutoNum type="arabicPeriod"/>
            </a:pPr>
            <a:r>
              <a:rPr lang="en-US" sz="2200" dirty="0" err="1"/>
              <a:t>Telur</a:t>
            </a:r>
            <a:r>
              <a:rPr lang="en-US" sz="2200" dirty="0"/>
              <a:t> </a:t>
            </a:r>
            <a:r>
              <a:rPr lang="en-US" sz="2200" dirty="0" err="1"/>
              <a:t>Ayam</a:t>
            </a:r>
            <a:endParaRPr lang="en-US" sz="2200" dirty="0"/>
          </a:p>
          <a:p>
            <a:pPr marL="722313" indent="-514350" algn="just">
              <a:buFont typeface="+mj-lt"/>
              <a:buAutoNum type="arabicPeriod"/>
            </a:pPr>
            <a:r>
              <a:rPr lang="en-US" sz="2200" dirty="0" err="1"/>
              <a:t>Daging</a:t>
            </a:r>
            <a:r>
              <a:rPr lang="en-US" sz="2200" dirty="0"/>
              <a:t> </a:t>
            </a:r>
            <a:r>
              <a:rPr lang="en-US" sz="2200" dirty="0" err="1"/>
              <a:t>Ayam</a:t>
            </a:r>
            <a:endParaRPr lang="en-US" sz="2200" dirty="0"/>
          </a:p>
          <a:p>
            <a:pPr marL="722313" indent="-514350" algn="just">
              <a:buFont typeface="+mj-lt"/>
              <a:buAutoNum type="arabicPeriod"/>
            </a:pPr>
            <a:r>
              <a:rPr lang="en-US" sz="2200" dirty="0" err="1"/>
              <a:t>Cabai</a:t>
            </a:r>
            <a:r>
              <a:rPr lang="en-US" sz="2200" dirty="0"/>
              <a:t> </a:t>
            </a:r>
            <a:r>
              <a:rPr lang="en-US" sz="2200" dirty="0" err="1"/>
              <a:t>Rawit</a:t>
            </a:r>
            <a:endParaRPr lang="en-US" sz="2200" dirty="0"/>
          </a:p>
          <a:p>
            <a:pPr marL="0" indent="0" algn="just">
              <a:buNone/>
            </a:pPr>
            <a:r>
              <a:rPr lang="en-ID" sz="1700" dirty="0"/>
              <a:t>Pusat </a:t>
            </a:r>
            <a:r>
              <a:rPr lang="en-ID" sz="1700" dirty="0" err="1"/>
              <a:t>Informasi</a:t>
            </a:r>
            <a:r>
              <a:rPr lang="en-ID" sz="1700" dirty="0"/>
              <a:t> Harga </a:t>
            </a:r>
            <a:r>
              <a:rPr lang="en-ID" sz="1700" dirty="0" err="1"/>
              <a:t>Pangan</a:t>
            </a:r>
            <a:r>
              <a:rPr lang="en-ID" sz="1700" dirty="0"/>
              <a:t> </a:t>
            </a:r>
            <a:r>
              <a:rPr lang="en-ID" sz="1700" dirty="0" err="1"/>
              <a:t>Strategis</a:t>
            </a:r>
            <a:r>
              <a:rPr lang="en-ID" sz="1700" dirty="0"/>
              <a:t> Nasional - hargapangan.id</a:t>
            </a:r>
          </a:p>
          <a:p>
            <a:pPr marL="0" indent="0" algn="just">
              <a:buNone/>
            </a:pPr>
            <a:r>
              <a:rPr lang="en-ID" sz="1700" dirty="0"/>
              <a:t>Badan Pusat </a:t>
            </a:r>
            <a:r>
              <a:rPr lang="en-ID" sz="1700" dirty="0" err="1"/>
              <a:t>Statistik</a:t>
            </a:r>
            <a:r>
              <a:rPr lang="en-ID" sz="1700" dirty="0"/>
              <a:t> - bps.go.id</a:t>
            </a:r>
          </a:p>
        </p:txBody>
      </p:sp>
      <p:pic>
        <p:nvPicPr>
          <p:cNvPr id="7" name="Picture 2" descr="dozen eggs on tray">
            <a:extLst>
              <a:ext uri="{FF2B5EF4-FFF2-40B4-BE49-F238E27FC236}">
                <a16:creationId xmlns:a16="http://schemas.microsoft.com/office/drawing/2014/main" id="{2A2E447C-0F50-C91E-593A-199561086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1" r="30501" b="48173"/>
          <a:stretch/>
        </p:blipFill>
        <p:spPr bwMode="auto">
          <a:xfrm>
            <a:off x="0" y="0"/>
            <a:ext cx="1814286" cy="35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F937E2-492E-258F-D758-34C8F2665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73" y="4031760"/>
            <a:ext cx="4543028" cy="929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8DFA0-99D8-2ADD-330C-4D05174DB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65" y="4889421"/>
            <a:ext cx="4494072" cy="942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CC975-E0AE-F302-00C5-B36DEBD82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429" y="5685842"/>
            <a:ext cx="4543029" cy="9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CA44-435F-A838-7D18-C4C61230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6" y="365125"/>
            <a:ext cx="9060543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Tools yang </a:t>
            </a:r>
            <a:r>
              <a:rPr lang="en-US" sz="3600" b="1" dirty="0" err="1"/>
              <a:t>Digunakan</a:t>
            </a:r>
            <a:endParaRPr lang="en-ID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A7B10-D36A-62BE-6F00-1DD0CF7A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58" y="2007575"/>
            <a:ext cx="3214900" cy="142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EF1A2-ACD4-204D-2192-E28872669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87" y="2170426"/>
            <a:ext cx="1112171" cy="1091781"/>
          </a:xfrm>
          <a:prstGeom prst="rect">
            <a:avLst/>
          </a:prstGeom>
        </p:spPr>
      </p:pic>
      <p:pic>
        <p:nvPicPr>
          <p:cNvPr id="1026" name="Picture 2" descr="Mengenal Power BI, Manfaat serta Fitur yang Ditawarkan">
            <a:extLst>
              <a:ext uri="{FF2B5EF4-FFF2-40B4-BE49-F238E27FC236}">
                <a16:creationId xmlns:a16="http://schemas.microsoft.com/office/drawing/2014/main" id="{05BC0345-A27E-BABF-3654-CF59A95A7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t="17537" r="9676" b="9047"/>
          <a:stretch/>
        </p:blipFill>
        <p:spPr bwMode="auto">
          <a:xfrm>
            <a:off x="7643600" y="4210224"/>
            <a:ext cx="3214900" cy="12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standing near vegetables">
            <a:extLst>
              <a:ext uri="{FF2B5EF4-FFF2-40B4-BE49-F238E27FC236}">
                <a16:creationId xmlns:a16="http://schemas.microsoft.com/office/drawing/2014/main" id="{9CD54839-CF13-AF40-F475-3E890C119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ussions · dbeaver/dbeaver · GitHub">
            <a:extLst>
              <a:ext uri="{FF2B5EF4-FFF2-40B4-BE49-F238E27FC236}">
                <a16:creationId xmlns:a16="http://schemas.microsoft.com/office/drawing/2014/main" id="{24BE216F-098D-3624-4BC9-D01207B3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42" y="4210224"/>
            <a:ext cx="2480660" cy="12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9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16A0-02F8-625C-D46D-90055CCE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Process</a:t>
            </a:r>
            <a:br>
              <a:rPr lang="en-US" sz="3600" b="1" dirty="0"/>
            </a:br>
            <a:endParaRPr lang="en-ID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D43AD-2FD9-5B71-6C61-23DE14BD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486" y="2876601"/>
            <a:ext cx="8984798" cy="1104797"/>
          </a:xfrm>
        </p:spPr>
      </p:pic>
      <p:pic>
        <p:nvPicPr>
          <p:cNvPr id="4" name="Picture 2" descr="person standing near vegetables">
            <a:extLst>
              <a:ext uri="{FF2B5EF4-FFF2-40B4-BE49-F238E27FC236}">
                <a16:creationId xmlns:a16="http://schemas.microsoft.com/office/drawing/2014/main" id="{2BF401F5-A8ED-C3D0-D196-861FAB18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5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387C5-34FA-C050-6787-D6FEDC3C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06" y="1690688"/>
            <a:ext cx="4048185" cy="4931427"/>
          </a:xfrm>
        </p:spPr>
      </p:pic>
      <p:pic>
        <p:nvPicPr>
          <p:cNvPr id="4" name="Picture 2" descr="person standing near vegetables">
            <a:extLst>
              <a:ext uri="{FF2B5EF4-FFF2-40B4-BE49-F238E27FC236}">
                <a16:creationId xmlns:a16="http://schemas.microsoft.com/office/drawing/2014/main" id="{EA190CD1-E0C5-A946-D53A-9F9E0DF18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B179E7-D5C0-884D-9B01-B1F53544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Process</a:t>
            </a:r>
            <a:br>
              <a:rPr lang="en-US" sz="3600" b="1" dirty="0"/>
            </a:br>
            <a:r>
              <a:rPr lang="en-US" sz="2400" dirty="0"/>
              <a:t>Row </a:t>
            </a:r>
            <a:r>
              <a:rPr lang="en-US" sz="2400" dirty="0" err="1"/>
              <a:t>Normaliser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1326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8B2D5-D436-070A-9DB3-E7D9A10F1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076" y="1690688"/>
            <a:ext cx="3114733" cy="4906394"/>
          </a:xfrm>
        </p:spPr>
      </p:pic>
      <p:pic>
        <p:nvPicPr>
          <p:cNvPr id="4" name="Picture 2" descr="person standing near vegetables">
            <a:extLst>
              <a:ext uri="{FF2B5EF4-FFF2-40B4-BE49-F238E27FC236}">
                <a16:creationId xmlns:a16="http://schemas.microsoft.com/office/drawing/2014/main" id="{8EAFD330-C3E6-8329-9FFA-83A7E59FA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A75774-9570-E674-B2FE-1D2F8AC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Process</a:t>
            </a:r>
            <a:br>
              <a:rPr lang="en-US" sz="3600" b="1" dirty="0"/>
            </a:br>
            <a:r>
              <a:rPr lang="en-US" sz="2400" dirty="0"/>
              <a:t>Add Constants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6470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8FB73-5907-A53C-2338-58FED3C4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197" y="1690688"/>
            <a:ext cx="6096000" cy="260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B4944-6572-57D7-D68F-647C41DF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04" y="4085838"/>
            <a:ext cx="6868484" cy="277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7D8AE-4BA6-0584-B248-CAC0F338345C}"/>
              </a:ext>
            </a:extLst>
          </p:cNvPr>
          <p:cNvSpPr txBox="1"/>
          <p:nvPr/>
        </p:nvSpPr>
        <p:spPr>
          <a:xfrm>
            <a:off x="8730571" y="2807909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Mart Harga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A4006-6AB6-0F99-B850-06FB22405515}"/>
              </a:ext>
            </a:extLst>
          </p:cNvPr>
          <p:cNvSpPr txBox="1"/>
          <p:nvPr/>
        </p:nvSpPr>
        <p:spPr>
          <a:xfrm>
            <a:off x="2233613" y="5287253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Mart </a:t>
            </a:r>
            <a:r>
              <a:rPr lang="en-US" dirty="0" err="1"/>
              <a:t>Produksi</a:t>
            </a:r>
            <a:endParaRPr lang="en-ID" dirty="0"/>
          </a:p>
        </p:txBody>
      </p:sp>
      <p:pic>
        <p:nvPicPr>
          <p:cNvPr id="6" name="Picture 2" descr="person standing near vegetables">
            <a:extLst>
              <a:ext uri="{FF2B5EF4-FFF2-40B4-BE49-F238E27FC236}">
                <a16:creationId xmlns:a16="http://schemas.microsoft.com/office/drawing/2014/main" id="{4B591371-24E4-ED0A-CDCA-3A7D7D76B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D9C1984-23C1-1F1F-491D-56DF84FE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Process</a:t>
            </a:r>
            <a:br>
              <a:rPr lang="en-US" sz="3600" b="1" dirty="0"/>
            </a:br>
            <a:r>
              <a:rPr lang="en-US" sz="2400" dirty="0"/>
              <a:t>Data Mart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39572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erson standing near vegetables">
            <a:extLst>
              <a:ext uri="{FF2B5EF4-FFF2-40B4-BE49-F238E27FC236}">
                <a16:creationId xmlns:a16="http://schemas.microsoft.com/office/drawing/2014/main" id="{22654BFC-C073-7AD4-7568-661EA68D0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F75AD-A0AC-0104-61E5-8D2194D31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4100" y="1815471"/>
            <a:ext cx="5858693" cy="8097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2815B-18D3-74CA-B2A8-73C37AEA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3429000"/>
            <a:ext cx="7306695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7801C-8A40-0DD7-78F5-45347D9BE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5023476"/>
            <a:ext cx="7144747" cy="172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9003E-8AEB-7C4F-B777-B9055C3B082A}"/>
              </a:ext>
            </a:extLst>
          </p:cNvPr>
          <p:cNvSpPr txBox="1"/>
          <p:nvPr/>
        </p:nvSpPr>
        <p:spPr>
          <a:xfrm>
            <a:off x="8692606" y="2035674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 </a:t>
            </a:r>
            <a:r>
              <a:rPr lang="en-US" dirty="0" err="1"/>
              <a:t>Komoditi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CCCD4-10A1-F4EB-7E7E-74E65495AA30}"/>
              </a:ext>
            </a:extLst>
          </p:cNvPr>
          <p:cNvSpPr txBox="1"/>
          <p:nvPr/>
        </p:nvSpPr>
        <p:spPr>
          <a:xfrm>
            <a:off x="10140608" y="363967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 </a:t>
            </a:r>
            <a:r>
              <a:rPr lang="en-US" dirty="0" err="1"/>
              <a:t>Provinsi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A8C1F-1227-EEAC-161F-36FA94B2605F}"/>
              </a:ext>
            </a:extLst>
          </p:cNvPr>
          <p:cNvSpPr txBox="1"/>
          <p:nvPr/>
        </p:nvSpPr>
        <p:spPr>
          <a:xfrm>
            <a:off x="9978660" y="5370310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 Waktu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F204B-43D2-0C88-ED71-E5DA861C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Process</a:t>
            </a:r>
            <a:br>
              <a:rPr lang="en-US" sz="3600" b="1" dirty="0"/>
            </a:br>
            <a:r>
              <a:rPr lang="en-US" sz="2400" dirty="0"/>
              <a:t>Dimension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62094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erson standing near vegetables">
            <a:extLst>
              <a:ext uri="{FF2B5EF4-FFF2-40B4-BE49-F238E27FC236}">
                <a16:creationId xmlns:a16="http://schemas.microsoft.com/office/drawing/2014/main" id="{457D42A3-A121-9EA2-8A1F-D3C69BA07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22760-8EE0-EF45-1FAE-429376683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8876" y="2635815"/>
            <a:ext cx="6992326" cy="1619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7F7F5-7CB0-DCE9-4CAD-1A3BB94D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069" y="4629471"/>
            <a:ext cx="7020905" cy="1657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D5CD0-3B78-F2F3-C104-02B97B7822A6}"/>
              </a:ext>
            </a:extLst>
          </p:cNvPr>
          <p:cNvSpPr txBox="1"/>
          <p:nvPr/>
        </p:nvSpPr>
        <p:spPr>
          <a:xfrm>
            <a:off x="10056918" y="2893659"/>
            <a:ext cx="116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Fact Harga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21818-9AD6-040F-CDD5-0C6A8D19E8BA}"/>
              </a:ext>
            </a:extLst>
          </p:cNvPr>
          <p:cNvSpPr txBox="1"/>
          <p:nvPr/>
        </p:nvSpPr>
        <p:spPr>
          <a:xfrm>
            <a:off x="2428876" y="5273595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Fact </a:t>
            </a:r>
            <a:r>
              <a:rPr lang="en-US" dirty="0" err="1"/>
              <a:t>Produksi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338E7D-5E76-83DA-FDC8-019F599F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Process</a:t>
            </a:r>
            <a:br>
              <a:rPr lang="en-US" sz="3600" b="1" dirty="0"/>
            </a:br>
            <a:r>
              <a:rPr lang="en-US" sz="2400" dirty="0"/>
              <a:t>Fact Table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9087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son standing near vegetables">
            <a:extLst>
              <a:ext uri="{FF2B5EF4-FFF2-40B4-BE49-F238E27FC236}">
                <a16:creationId xmlns:a16="http://schemas.microsoft.com/office/drawing/2014/main" id="{DE274367-CE5C-7D7A-ACA7-AB90CC17A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211" r="81786" b="13456"/>
          <a:stretch/>
        </p:blipFill>
        <p:spPr bwMode="auto">
          <a:xfrm>
            <a:off x="1" y="0"/>
            <a:ext cx="181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09DD3-C260-A51F-C67C-CCE58D4B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365125"/>
            <a:ext cx="8724900" cy="1325563"/>
          </a:xfrm>
        </p:spPr>
        <p:txBody>
          <a:bodyPr/>
          <a:lstStyle/>
          <a:p>
            <a:r>
              <a:rPr lang="en-US" b="1" dirty="0"/>
              <a:t>Skema DWH</a:t>
            </a:r>
            <a:endParaRPr lang="en-ID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6214CC-D346-1F2E-540E-9FEFBBEFE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6613" y="1823910"/>
            <a:ext cx="7429940" cy="4668965"/>
          </a:xfrm>
        </p:spPr>
      </p:pic>
    </p:spTree>
    <p:extLst>
      <p:ext uri="{BB962C8B-B14F-4D97-AF65-F5344CB8AC3E}">
        <p14:creationId xmlns:p14="http://schemas.microsoft.com/office/powerpoint/2010/main" val="9146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6D0B5D-0420-7E7D-5F41-BA17EA6B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  <a:solidFill>
            <a:srgbClr val="10233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Sales Performance Monitoring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4A61C4-EE12-8AFB-BC67-DFABE5BF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pPr algn="just"/>
            <a:r>
              <a:rPr lang="en-US" b="1" dirty="0"/>
              <a:t>Goals:</a:t>
            </a:r>
          </a:p>
          <a:p>
            <a:pPr marL="0" indent="0" algn="just">
              <a:buNone/>
            </a:pPr>
            <a:r>
              <a:rPr lang="en-US" dirty="0"/>
              <a:t>Provide statistical information to monitoring company’s sales performance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Tools:</a:t>
            </a:r>
          </a:p>
          <a:p>
            <a:pPr marL="0" indent="0" algn="just">
              <a:buNone/>
            </a:pPr>
            <a:r>
              <a:rPr lang="en-US" dirty="0"/>
              <a:t>SQL Server, Power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DD8B9-86C7-200D-D980-DDB41C9AC370}"/>
              </a:ext>
            </a:extLst>
          </p:cNvPr>
          <p:cNvSpPr txBox="1"/>
          <p:nvPr/>
        </p:nvSpPr>
        <p:spPr>
          <a:xfrm>
            <a:off x="838200" y="2152134"/>
            <a:ext cx="331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Client : Manufacturing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9467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erson standing near vegetables">
            <a:extLst>
              <a:ext uri="{FF2B5EF4-FFF2-40B4-BE49-F238E27FC236}">
                <a16:creationId xmlns:a16="http://schemas.microsoft.com/office/drawing/2014/main" id="{509FBAA3-C756-1007-E55E-FFB7C00EB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6"/>
          <a:stretch/>
        </p:blipFill>
        <p:spPr bwMode="auto">
          <a:xfrm>
            <a:off x="0" y="-179830"/>
            <a:ext cx="12192000" cy="70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3C013-A25F-0824-A330-F375ECBA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9" y="2104571"/>
            <a:ext cx="9085942" cy="2648858"/>
          </a:xfrm>
          <a:solidFill>
            <a:schemeClr val="bg1">
              <a:alpha val="75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/>
              <a:t>Dashboard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41260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40B829C-627B-B71F-1ED7-65B7EEA3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" y="0"/>
            <a:ext cx="11860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1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erson standing near vegetables">
            <a:extLst>
              <a:ext uri="{FF2B5EF4-FFF2-40B4-BE49-F238E27FC236}">
                <a16:creationId xmlns:a16="http://schemas.microsoft.com/office/drawing/2014/main" id="{509FBAA3-C756-1007-E55E-FFB7C00EB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6"/>
          <a:stretch/>
        </p:blipFill>
        <p:spPr bwMode="auto">
          <a:xfrm>
            <a:off x="0" y="-179830"/>
            <a:ext cx="12192000" cy="70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3C013-A25F-0824-A330-F375ECBA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9" y="2104571"/>
            <a:ext cx="9085942" cy="2648858"/>
          </a:xfrm>
          <a:solidFill>
            <a:schemeClr val="bg1">
              <a:alpha val="75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 err="1"/>
              <a:t>Terima</a:t>
            </a:r>
            <a:r>
              <a:rPr lang="en-US" b="1" dirty="0"/>
              <a:t> </a:t>
            </a:r>
            <a:r>
              <a:rPr lang="en-US" b="1" dirty="0" err="1"/>
              <a:t>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78192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74B1F-F805-D162-BF32-72FDCEDB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13" y="0"/>
            <a:ext cx="839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6D0B5D-0420-7E7D-5F41-BA17EA6B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  <a:solidFill>
            <a:srgbClr val="102331"/>
          </a:solidFill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Seriveman</a:t>
            </a:r>
            <a:r>
              <a:rPr lang="en-US" b="1" dirty="0">
                <a:solidFill>
                  <a:schemeClr val="bg1"/>
                </a:solidFill>
              </a:rPr>
              <a:t> KPI Dashboard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4A61C4-EE12-8AFB-BC67-DFABE5BF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pPr algn="just"/>
            <a:r>
              <a:rPr lang="en-US" b="1" dirty="0"/>
              <a:t>Goals:</a:t>
            </a:r>
          </a:p>
          <a:p>
            <a:pPr marL="0" indent="0" algn="just">
              <a:buNone/>
            </a:pPr>
            <a:r>
              <a:rPr lang="en-US" dirty="0"/>
              <a:t>Provide statistical information to monitoring company’s serviceman performance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Tools:</a:t>
            </a:r>
          </a:p>
          <a:p>
            <a:pPr marL="0" indent="0" algn="just">
              <a:buNone/>
            </a:pPr>
            <a:r>
              <a:rPr lang="en-US" dirty="0"/>
              <a:t>SQL Server, Power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DD8B9-86C7-200D-D980-DDB41C9AC370}"/>
              </a:ext>
            </a:extLst>
          </p:cNvPr>
          <p:cNvSpPr txBox="1"/>
          <p:nvPr/>
        </p:nvSpPr>
        <p:spPr>
          <a:xfrm>
            <a:off x="838200" y="2152134"/>
            <a:ext cx="331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Client : Manufacturing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2859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B87D3C0-9E70-166F-8078-533D0970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4" y="174310"/>
            <a:ext cx="11406692" cy="65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8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638B8-5ACC-6C65-671A-2070AECB1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7831865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/>
              <a:t>Personal Project</a:t>
            </a:r>
            <a:endParaRPr lang="en-ID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1F68-2301-F3F0-2DA0-1F5429D9E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Aziz Dharmawan Apray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465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4F3E-5A2C-E2E8-5096-340F752E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  <a:solidFill>
            <a:srgbClr val="10233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SALES-PROFIT SUMMARY PERFORMANCE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055B-4B2E-694F-9BD1-4E40A4B5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pPr algn="just"/>
            <a:r>
              <a:rPr lang="en-US" b="1" dirty="0"/>
              <a:t>Goals:</a:t>
            </a:r>
          </a:p>
          <a:p>
            <a:pPr marL="0" indent="0" algn="just">
              <a:buNone/>
            </a:pPr>
            <a:r>
              <a:rPr lang="en-US" dirty="0"/>
              <a:t>Provide information regarding a company performance report of sales and profit.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Tools:</a:t>
            </a:r>
          </a:p>
          <a:p>
            <a:pPr marL="0" indent="0" algn="just">
              <a:buNone/>
            </a:pPr>
            <a:r>
              <a:rPr lang="en-US" dirty="0"/>
              <a:t>PostgreSQL, </a:t>
            </a:r>
            <a:r>
              <a:rPr lang="en-US" dirty="0" err="1"/>
              <a:t>DBeaver</a:t>
            </a:r>
            <a:r>
              <a:rPr lang="en-US" dirty="0"/>
              <a:t>,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6E921-F162-F8F1-B109-852E14CE655C}"/>
              </a:ext>
            </a:extLst>
          </p:cNvPr>
          <p:cNvSpPr txBox="1"/>
          <p:nvPr/>
        </p:nvSpPr>
        <p:spPr>
          <a:xfrm>
            <a:off x="838200" y="2152134"/>
            <a:ext cx="3338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Personal Development Project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760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2" descr="ABC Summary Performance">
            <a:extLst>
              <a:ext uri="{FF2B5EF4-FFF2-40B4-BE49-F238E27FC236}">
                <a16:creationId xmlns:a16="http://schemas.microsoft.com/office/drawing/2014/main" id="{9A10C1F2-6802-FCEB-2049-BC13631A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B238D-0D66-5293-255A-D95A6AD1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73" y="106680"/>
            <a:ext cx="1477447" cy="6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A43E9-8CE5-FF38-298E-450CE331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7DE79-A015-9B48-0F90-2E1DB4747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9"/>
          <a:stretch/>
        </p:blipFill>
        <p:spPr>
          <a:xfrm>
            <a:off x="376327" y="0"/>
            <a:ext cx="11439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244</Words>
  <Application>Microsoft Office PowerPoint</Application>
  <PresentationFormat>Widescreen</PresentationFormat>
  <Paragraphs>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Portfolio</vt:lpstr>
      <vt:lpstr>Sales Performance Monitoring</vt:lpstr>
      <vt:lpstr>PowerPoint Presentation</vt:lpstr>
      <vt:lpstr>Seriveman KPI Dashboard</vt:lpstr>
      <vt:lpstr>PowerPoint Presentation</vt:lpstr>
      <vt:lpstr>Personal Project</vt:lpstr>
      <vt:lpstr>SALES-PROFIT SUMMARY PERFORMANCE</vt:lpstr>
      <vt:lpstr>PowerPoint Presentation</vt:lpstr>
      <vt:lpstr>PowerPoint Presentation</vt:lpstr>
      <vt:lpstr>Analisa Tren Harga Komoditas Pangan di Indonesia Tahun 2018 – 2022 Studi Kasus: Telur Ayam, Daging Ayam, Cabai Rawit</vt:lpstr>
      <vt:lpstr>Latar Belakang</vt:lpstr>
      <vt:lpstr>Tools yang Digunakan</vt:lpstr>
      <vt:lpstr>ETL Process </vt:lpstr>
      <vt:lpstr>ETL Process Row Normaliser</vt:lpstr>
      <vt:lpstr>ETL Process Add Constants</vt:lpstr>
      <vt:lpstr>ETL Process Data Mart</vt:lpstr>
      <vt:lpstr>ETL Process Dimension</vt:lpstr>
      <vt:lpstr>ETL Process Fact Table</vt:lpstr>
      <vt:lpstr>Skema DWH</vt:lpstr>
      <vt:lpstr>Dashboard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 Dharmawan Apray</dc:creator>
  <cp:lastModifiedBy>azizapray</cp:lastModifiedBy>
  <cp:revision>33</cp:revision>
  <dcterms:created xsi:type="dcterms:W3CDTF">2022-08-22T07:32:41Z</dcterms:created>
  <dcterms:modified xsi:type="dcterms:W3CDTF">2023-08-08T07:11:58Z</dcterms:modified>
</cp:coreProperties>
</file>