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RWf7wVXPEpPNaln+8xyHrZyUz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28FA12-106C-492D-9F58-E7B909E11100}">
  <a:tblStyle styleId="{9F28FA12-106C-492D-9F58-E7B909E11100}"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https://rpubs.com/annissanff/laporan4stk473</a:t>
            </a:r>
            <a:endParaRPr/>
          </a:p>
        </p:txBody>
      </p:sp>
      <p:sp>
        <p:nvSpPr>
          <p:cNvPr id="181" name="Google Shape;18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https://dqlab.id/pelajari-jenis-jenis-uji-statistik-parametrik-sebelum-melakukan-penelitian#:~:text=Uji%20t%20pada%20satu%20kelompok,digunakan%20untuk%20menguji%20dua%20kelompok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https://yuvalianda.com/uji-t-satu-sampel/</a:t>
            </a:r>
            <a:endParaRPr/>
          </a:p>
        </p:txBody>
      </p:sp>
      <p:sp>
        <p:nvSpPr>
          <p:cNvPr id="201" name="Google Shape;20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Two-tailed</a:t>
            </a:r>
            <a:endParaRPr/>
          </a:p>
          <a:p>
            <a:pPr indent="0" lvl="0" marL="0" rtl="0" algn="l">
              <a:spcBef>
                <a:spcPts val="0"/>
              </a:spcBef>
              <a:spcAft>
                <a:spcPts val="0"/>
              </a:spcAft>
              <a:buNone/>
            </a:pPr>
            <a:r>
              <a:rPr lang="en-US"/>
              <a:t>Right-tailed</a:t>
            </a:r>
            <a:endParaRPr/>
          </a:p>
          <a:p>
            <a:pPr indent="0" lvl="0" marL="0" rtl="0" algn="l">
              <a:spcBef>
                <a:spcPts val="0"/>
              </a:spcBef>
              <a:spcAft>
                <a:spcPts val="0"/>
              </a:spcAft>
              <a:buNone/>
            </a:pPr>
            <a:r>
              <a:rPr lang="en-US"/>
              <a:t>Left-tailed</a:t>
            </a:r>
            <a:endParaRPr/>
          </a:p>
          <a:p>
            <a:pPr indent="0" lvl="0" marL="0" rtl="0" algn="l">
              <a:spcBef>
                <a:spcPts val="0"/>
              </a:spcBef>
              <a:spcAft>
                <a:spcPts val="0"/>
              </a:spcAft>
              <a:buNone/>
            </a:pPr>
            <a:r>
              <a:rPr lang="en-US"/>
              <a:t>https://ichi.pro/id/statistik-inferensial-untuk-ilmu-data-dijelaskan-30207276830383</a:t>
            </a:r>
            <a:endParaRPr/>
          </a:p>
          <a:p>
            <a:pPr indent="0" lvl="0" marL="0" rtl="0" algn="l">
              <a:spcBef>
                <a:spcPts val="0"/>
              </a:spcBef>
              <a:spcAft>
                <a:spcPts val="0"/>
              </a:spcAft>
              <a:buNone/>
            </a:pPr>
            <a:r>
              <a:rPr lang="en-US"/>
              <a:t>https://ichi.pro/id/mengungkap-pengujian-hipotesis-dengan-contoh-python-sederhana-80915795301012 dan a/b testing</a:t>
            </a:r>
            <a:endParaRPr/>
          </a:p>
          <a:p>
            <a:pPr indent="0" lvl="0" marL="0" rtl="0" algn="l">
              <a:spcBef>
                <a:spcPts val="0"/>
              </a:spcBef>
              <a:spcAft>
                <a:spcPts val="0"/>
              </a:spcAft>
              <a:buNone/>
            </a:pPr>
            <a:r>
              <a:rPr lang="en-US"/>
              <a:t>https://onestringlab.com/statistik-deskriptif-dan-inferensial-pada-python/</a:t>
            </a:r>
            <a:endParaRPr/>
          </a:p>
        </p:txBody>
      </p:sp>
      <p:sp>
        <p:nvSpPr>
          <p:cNvPr id="217" name="Google Shape;21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https://glints.com/id/lowongan/a-b-testing-adalah/#.YfdP1f5Byks</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Sebagai contoh, kamu sedang membuat </a:t>
            </a:r>
            <a:r>
              <a:rPr b="0" i="1" lang="en-US" sz="1200">
                <a:solidFill>
                  <a:schemeClr val="dk1"/>
                </a:solidFill>
                <a:latin typeface="Calibri"/>
                <a:ea typeface="Calibri"/>
                <a:cs typeface="Calibri"/>
                <a:sym typeface="Calibri"/>
              </a:rPr>
              <a:t>landing page </a:t>
            </a:r>
            <a:r>
              <a:rPr b="0" i="0" lang="en-US" sz="1200">
                <a:solidFill>
                  <a:schemeClr val="dk1"/>
                </a:solidFill>
                <a:latin typeface="Calibri"/>
                <a:ea typeface="Calibri"/>
                <a:cs typeface="Calibri"/>
                <a:sym typeface="Calibri"/>
              </a:rPr>
              <a:t>untuk situs perusahaan. Kemudian, kamu ingin membandingkan dua warna </a:t>
            </a:r>
            <a:r>
              <a:rPr b="0" i="1" lang="en-US" sz="1200">
                <a:solidFill>
                  <a:schemeClr val="dk1"/>
                </a:solidFill>
                <a:latin typeface="Calibri"/>
                <a:ea typeface="Calibri"/>
                <a:cs typeface="Calibri"/>
                <a:sym typeface="Calibri"/>
              </a:rPr>
              <a:t>button </a:t>
            </a:r>
            <a:r>
              <a:rPr b="0" i="0" lang="en-US" sz="1200">
                <a:solidFill>
                  <a:schemeClr val="dk1"/>
                </a:solidFill>
                <a:latin typeface="Calibri"/>
                <a:ea typeface="Calibri"/>
                <a:cs typeface="Calibri"/>
                <a:sym typeface="Calibri"/>
              </a:rPr>
              <a:t>yang berbeda.</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Kamu bisa membuat satu </a:t>
            </a:r>
            <a:r>
              <a:rPr b="0" i="1" lang="en-US" sz="1200">
                <a:solidFill>
                  <a:schemeClr val="dk1"/>
                </a:solidFill>
                <a:latin typeface="Calibri"/>
                <a:ea typeface="Calibri"/>
                <a:cs typeface="Calibri"/>
                <a:sym typeface="Calibri"/>
              </a:rPr>
              <a:t>landing page </a:t>
            </a:r>
            <a:r>
              <a:rPr b="0" i="0" lang="en-US" sz="1200">
                <a:solidFill>
                  <a:schemeClr val="dk1"/>
                </a:solidFill>
                <a:latin typeface="Calibri"/>
                <a:ea typeface="Calibri"/>
                <a:cs typeface="Calibri"/>
                <a:sym typeface="Calibri"/>
              </a:rPr>
              <a:t>dengan </a:t>
            </a:r>
            <a:r>
              <a:rPr b="0" i="1" lang="en-US" sz="1200">
                <a:solidFill>
                  <a:schemeClr val="dk1"/>
                </a:solidFill>
                <a:latin typeface="Calibri"/>
                <a:ea typeface="Calibri"/>
                <a:cs typeface="Calibri"/>
                <a:sym typeface="Calibri"/>
              </a:rPr>
              <a:t>button “Subscribe now!” </a:t>
            </a:r>
            <a:r>
              <a:rPr b="0" i="0" lang="en-US" sz="1200">
                <a:solidFill>
                  <a:schemeClr val="dk1"/>
                </a:solidFill>
                <a:latin typeface="Calibri"/>
                <a:ea typeface="Calibri"/>
                <a:cs typeface="Calibri"/>
                <a:sym typeface="Calibri"/>
              </a:rPr>
              <a:t>berwarna biru dan satunya berwarna putih. Kemudian, kamu bandingkan </a:t>
            </a:r>
            <a:r>
              <a:rPr b="0" i="1" lang="en-US" sz="1200">
                <a:solidFill>
                  <a:schemeClr val="dk1"/>
                </a:solidFill>
                <a:latin typeface="Calibri"/>
                <a:ea typeface="Calibri"/>
                <a:cs typeface="Calibri"/>
                <a:sym typeface="Calibri"/>
              </a:rPr>
              <a:t>landing page </a:t>
            </a:r>
            <a:r>
              <a:rPr b="0" i="0" lang="en-US" sz="1200">
                <a:solidFill>
                  <a:schemeClr val="dk1"/>
                </a:solidFill>
                <a:latin typeface="Calibri"/>
                <a:ea typeface="Calibri"/>
                <a:cs typeface="Calibri"/>
                <a:sym typeface="Calibri"/>
              </a:rPr>
              <a:t>mana yang lebih banyak mendorong orang untuk men-</a:t>
            </a:r>
            <a:r>
              <a:rPr b="0" i="1" lang="en-US" sz="1200">
                <a:solidFill>
                  <a:schemeClr val="dk1"/>
                </a:solidFill>
                <a:latin typeface="Calibri"/>
                <a:ea typeface="Calibri"/>
                <a:cs typeface="Calibri"/>
                <a:sym typeface="Calibri"/>
              </a:rPr>
              <a:t>subscribe newsletter </a:t>
            </a:r>
            <a:r>
              <a:rPr b="0" i="0" lang="en-US" sz="1200">
                <a:solidFill>
                  <a:schemeClr val="dk1"/>
                </a:solidFill>
                <a:latin typeface="Calibri"/>
                <a:ea typeface="Calibri"/>
                <a:cs typeface="Calibri"/>
                <a:sym typeface="Calibri"/>
              </a:rPr>
              <a:t>situsmu.</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Umumnya A/B </a:t>
            </a:r>
            <a:r>
              <a:rPr b="0" i="1" lang="en-US" sz="1200">
                <a:solidFill>
                  <a:schemeClr val="dk1"/>
                </a:solidFill>
                <a:latin typeface="Calibri"/>
                <a:ea typeface="Calibri"/>
                <a:cs typeface="Calibri"/>
                <a:sym typeface="Calibri"/>
              </a:rPr>
              <a:t>testing </a:t>
            </a:r>
            <a:r>
              <a:rPr b="0" i="0" lang="en-US" sz="1200">
                <a:solidFill>
                  <a:schemeClr val="dk1"/>
                </a:solidFill>
                <a:latin typeface="Calibri"/>
                <a:ea typeface="Calibri"/>
                <a:cs typeface="Calibri"/>
                <a:sym typeface="Calibri"/>
              </a:rPr>
              <a:t>hanya dilakukan dengan membandingkan satu hingga dua hal minor dalam sebuah strategi pemasaran </a:t>
            </a:r>
            <a:r>
              <a:rPr b="0" i="1" lang="en-US" sz="1200">
                <a:solidFill>
                  <a:schemeClr val="dk1"/>
                </a:solidFill>
                <a:latin typeface="Calibri"/>
                <a:ea typeface="Calibri"/>
                <a:cs typeface="Calibri"/>
                <a:sym typeface="Calibri"/>
              </a:rPr>
              <a:t>online</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Jika membandingkan dua hal yang terlalu berbeda, kamu justru tidak bisa melihat mana bagian yang paling berpengaruh bagi keputusan pelanggan.</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24" name="Google Shape;22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https://id.wikihow.com/Menganalisis-Signifikansi-Statistik</a:t>
            </a:r>
            <a:endParaRPr/>
          </a:p>
        </p:txBody>
      </p:sp>
      <p:sp>
        <p:nvSpPr>
          <p:cNvPr id="232" name="Google Shape;23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https://www.statmat.net/uji-chi-square/</a:t>
            </a:r>
            <a:endParaRPr/>
          </a:p>
          <a:p>
            <a:pPr indent="0" lvl="0" marL="0" rtl="0" algn="l">
              <a:spcBef>
                <a:spcPts val="0"/>
              </a:spcBef>
              <a:spcAft>
                <a:spcPts val="0"/>
              </a:spcAft>
              <a:buNone/>
            </a:pPr>
            <a:r>
              <a:rPr lang="en-US"/>
              <a:t>https://www.statistikian.com/2012/11/rumus-chi-square.html</a:t>
            </a:r>
            <a:endParaRPr/>
          </a:p>
          <a:p>
            <a:pPr indent="0" lvl="0" marL="0" rtl="0" algn="l">
              <a:spcBef>
                <a:spcPts val="0"/>
              </a:spcBef>
              <a:spcAft>
                <a:spcPts val="0"/>
              </a:spcAft>
              <a:buNone/>
            </a:pPr>
            <a:r>
              <a:rPr lang="en-US"/>
              <a:t>https://id.mosg-portal.com/difference-between-ttest-chi-square-8225095-3986</a:t>
            </a:r>
            <a:endParaRPr/>
          </a:p>
        </p:txBody>
      </p:sp>
      <p:sp>
        <p:nvSpPr>
          <p:cNvPr id="258" name="Google Shape;25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https://rpubs.com/annissanff/laporan4stk473</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7"/>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1" name="Google Shape;21;p2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27"/>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6"/>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3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37"/>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7"/>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3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37"/>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2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9"/>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9"/>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9"/>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2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2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30"/>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3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1"/>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31"/>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1"/>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31"/>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3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3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8" name="Google Shape;68;p34"/>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3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5"/>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p:nvPr>
            <p:ph idx="2" type="pic"/>
          </p:nvPr>
        </p:nvSpPr>
        <p:spPr>
          <a:xfrm>
            <a:off x="0" y="-1"/>
            <a:ext cx="12188952" cy="4572000"/>
          </a:xfrm>
          <a:prstGeom prst="rect">
            <a:avLst/>
          </a:prstGeom>
          <a:solidFill>
            <a:srgbClr val="76CEEF"/>
          </a:solidFill>
          <a:ln>
            <a:noFill/>
          </a:ln>
        </p:spPr>
      </p:sp>
      <p:sp>
        <p:nvSpPr>
          <p:cNvPr id="75" name="Google Shape;75;p35"/>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6" name="Google Shape;76;p3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35"/>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6"/>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hbr.org/2017/06/a-refresher-on-ab-testing"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STATISTIKA INFERENSIAL</a:t>
            </a:r>
            <a:endParaRPr/>
          </a:p>
        </p:txBody>
      </p:sp>
      <p:sp>
        <p:nvSpPr>
          <p:cNvPr id="98" name="Google Shape;98;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Sardi Irfansyah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CONTOH SOAL </a:t>
            </a:r>
            <a:endParaRPr/>
          </a:p>
        </p:txBody>
      </p:sp>
      <p:sp>
        <p:nvSpPr>
          <p:cNvPr id="156" name="Google Shape;156;p1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rPr lang="en-US" sz="2000"/>
              <a:t>Tulis klaim berikut sebagai pernyataan matematis. Nyatakan null hipotesis dan alternatif, dan identifikasi mana yang mewakili klaim.</a:t>
            </a:r>
            <a:endParaRPr/>
          </a:p>
          <a:p>
            <a:pPr indent="0" lvl="0" marL="0" rtl="0" algn="l">
              <a:lnSpc>
                <a:spcPct val="90000"/>
              </a:lnSpc>
              <a:spcBef>
                <a:spcPts val="1400"/>
              </a:spcBef>
              <a:spcAft>
                <a:spcPts val="0"/>
              </a:spcAft>
              <a:buSzPts val="2000"/>
              <a:buNone/>
            </a:pPr>
            <a:r>
              <a:t/>
            </a:r>
            <a:endParaRPr sz="2000"/>
          </a:p>
          <a:p>
            <a:pPr indent="-137159" lvl="1" marL="265176" rtl="0" algn="l">
              <a:lnSpc>
                <a:spcPct val="90000"/>
              </a:lnSpc>
              <a:spcBef>
                <a:spcPts val="400"/>
              </a:spcBef>
              <a:spcAft>
                <a:spcPts val="0"/>
              </a:spcAft>
              <a:buSzPts val="2000"/>
              <a:buChar char="🢝"/>
            </a:pPr>
            <a:r>
              <a:rPr lang="en-US" sz="2000"/>
              <a:t>Q1: Sebuah sekolah mengumumkan bahwa proporsi siswa yang terlibat dalam setidaknya satu kegiatan ekstrakurikuler adalah 61% .</a:t>
            </a:r>
            <a:endParaRPr/>
          </a:p>
          <a:p>
            <a:pPr indent="-137159" lvl="1" marL="265176" rtl="0" algn="l">
              <a:lnSpc>
                <a:spcPct val="90000"/>
              </a:lnSpc>
              <a:spcBef>
                <a:spcPts val="600"/>
              </a:spcBef>
              <a:spcAft>
                <a:spcPts val="0"/>
              </a:spcAft>
              <a:buSzPts val="2000"/>
              <a:buChar char="🢝"/>
            </a:pPr>
            <a:r>
              <a:rPr lang="en-US" sz="2000"/>
              <a:t>Q2: Sebuah dealer mobil mengumumkan bahwa waktu rata-rata untuk penggantian oli adalah kurang dari 15 menit. </a:t>
            </a:r>
            <a:endParaRPr sz="2000"/>
          </a:p>
          <a:p>
            <a:pPr indent="-137159" lvl="1" marL="265176" rtl="0" algn="l">
              <a:lnSpc>
                <a:spcPct val="90000"/>
              </a:lnSpc>
              <a:spcBef>
                <a:spcPts val="600"/>
              </a:spcBef>
              <a:spcAft>
                <a:spcPts val="0"/>
              </a:spcAft>
              <a:buSzPts val="2000"/>
              <a:buChar char="🢝"/>
            </a:pPr>
            <a:r>
              <a:rPr lang="en-US" sz="2000"/>
              <a:t>Q3: Sebuah perusahaan mengiklankan bahwa umur rata-rata mesin pengolah makanan dapat bertahan lebih dari 18 tahun.</a:t>
            </a:r>
            <a:endParaRPr/>
          </a:p>
          <a:p>
            <a:pPr indent="0" lvl="1" marL="128016" rtl="0" algn="l">
              <a:lnSpc>
                <a:spcPct val="90000"/>
              </a:lnSpc>
              <a:spcBef>
                <a:spcPts val="600"/>
              </a:spcBef>
              <a:spcAft>
                <a:spcPts val="0"/>
              </a:spcAft>
              <a:buSzPts val="2000"/>
              <a:buNone/>
            </a:pPr>
            <a:r>
              <a:t/>
            </a:r>
            <a:endParaRPr sz="2000"/>
          </a:p>
          <a:p>
            <a:pPr indent="0" lvl="0" marL="91440" rtl="0" algn="l">
              <a:lnSpc>
                <a:spcPct val="90000"/>
              </a:lnSpc>
              <a:spcBef>
                <a:spcPts val="1600"/>
              </a:spcBef>
              <a:spcAft>
                <a:spcPts val="0"/>
              </a:spcAft>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SOLUSI</a:t>
            </a:r>
            <a:endParaRPr/>
          </a:p>
        </p:txBody>
      </p:sp>
      <p:sp>
        <p:nvSpPr>
          <p:cNvPr id="162" name="Google Shape;162;p1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Q1: Sebuah sekolah mengumumkan bahwa proporsi siswa yang terlibat dalam setidaknya satu kegiatan ekstrakurikuler </a:t>
            </a:r>
            <a:r>
              <a:rPr b="1" lang="en-US"/>
              <a:t>adalah 61% </a:t>
            </a:r>
            <a:r>
              <a:rPr lang="en-US"/>
              <a:t>.</a:t>
            </a:r>
            <a:endParaRPr/>
          </a:p>
          <a:p>
            <a:pPr indent="-137159" lvl="1" marL="265176" rtl="0" algn="l">
              <a:lnSpc>
                <a:spcPct val="90000"/>
              </a:lnSpc>
              <a:spcBef>
                <a:spcPts val="400"/>
              </a:spcBef>
              <a:spcAft>
                <a:spcPts val="0"/>
              </a:spcAft>
              <a:buSzPts val="1800"/>
              <a:buChar char="🢝"/>
            </a:pPr>
            <a:r>
              <a:rPr lang="en-US"/>
              <a:t>Klaim dapat ditulis sebagai p= 0.61 .</a:t>
            </a:r>
            <a:endParaRPr/>
          </a:p>
          <a:p>
            <a:pPr indent="-137159" lvl="1" marL="265176" rtl="0" algn="l">
              <a:lnSpc>
                <a:spcPct val="90000"/>
              </a:lnSpc>
              <a:spcBef>
                <a:spcPts val="600"/>
              </a:spcBef>
              <a:spcAft>
                <a:spcPts val="0"/>
              </a:spcAft>
              <a:buSzPts val="1800"/>
              <a:buChar char="🢝"/>
            </a:pPr>
            <a:r>
              <a:rPr lang="en-US"/>
              <a:t>Complement adalah p≠0.61 .</a:t>
            </a:r>
            <a:endParaRPr/>
          </a:p>
          <a:p>
            <a:pPr indent="-137159" lvl="1" marL="265176" rtl="0" algn="l">
              <a:lnSpc>
                <a:spcPct val="90000"/>
              </a:lnSpc>
              <a:spcBef>
                <a:spcPts val="600"/>
              </a:spcBef>
              <a:spcAft>
                <a:spcPts val="0"/>
              </a:spcAft>
              <a:buSzPts val="1800"/>
              <a:buChar char="🢝"/>
            </a:pPr>
            <a:r>
              <a:rPr lang="en-US"/>
              <a:t>Karena  p=0.61 berisi pernyataan kesetaraan, itu menjadi null hipotesis (H0) . </a:t>
            </a:r>
            <a:endParaRPr/>
          </a:p>
          <a:p>
            <a:pPr indent="-137159" lvl="1" marL="265176" rtl="0" algn="l">
              <a:lnSpc>
                <a:spcPct val="90000"/>
              </a:lnSpc>
              <a:spcBef>
                <a:spcPts val="600"/>
              </a:spcBef>
              <a:spcAft>
                <a:spcPts val="0"/>
              </a:spcAft>
              <a:buSzPts val="1800"/>
              <a:buChar char="🢝"/>
            </a:pPr>
            <a:r>
              <a:rPr b="1" lang="en-US"/>
              <a:t>Dalam kasus ini null hypothesis </a:t>
            </a:r>
            <a:r>
              <a:rPr lang="en-US"/>
              <a:t>mewakili</a:t>
            </a:r>
            <a:r>
              <a:rPr b="1" lang="en-US"/>
              <a:t> claim</a:t>
            </a:r>
            <a:r>
              <a:rPr lang="en-US"/>
              <a:t>.</a:t>
            </a:r>
            <a:endParaRPr/>
          </a:p>
          <a:p>
            <a:pPr indent="0" lvl="0" marL="91440" rtl="0" algn="l">
              <a:lnSpc>
                <a:spcPct val="90000"/>
              </a:lnSpc>
              <a:spcBef>
                <a:spcPts val="1600"/>
              </a:spcBef>
              <a:spcAft>
                <a:spcPts val="0"/>
              </a:spcAft>
              <a:buSzPts val="2200"/>
              <a:buNone/>
            </a:pPr>
            <a:r>
              <a:t/>
            </a:r>
            <a:endParaRPr/>
          </a:p>
        </p:txBody>
      </p:sp>
      <p:pic>
        <p:nvPicPr>
          <p:cNvPr id="163" name="Google Shape;163;p11"/>
          <p:cNvPicPr preferRelativeResize="0"/>
          <p:nvPr/>
        </p:nvPicPr>
        <p:blipFill rotWithShape="1">
          <a:blip r:embed="rId3">
            <a:alphaModFix/>
          </a:blip>
          <a:srcRect b="0" l="8474" r="-67" t="3380"/>
          <a:stretch/>
        </p:blipFill>
        <p:spPr>
          <a:xfrm>
            <a:off x="4536179" y="4498788"/>
            <a:ext cx="3358662" cy="18131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SOLUSI</a:t>
            </a:r>
            <a:endParaRPr/>
          </a:p>
        </p:txBody>
      </p:sp>
      <p:sp>
        <p:nvSpPr>
          <p:cNvPr id="169" name="Google Shape;169;p1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Q2: Sebuah dealer mobil mengumumkan bahwa waktu rata-rata untuk penggantian oli adalah </a:t>
            </a:r>
            <a:r>
              <a:rPr b="1" lang="en-US"/>
              <a:t>kurang dari 15 menit</a:t>
            </a:r>
            <a:r>
              <a:rPr lang="en-US"/>
              <a:t>.</a:t>
            </a:r>
            <a:endParaRPr/>
          </a:p>
          <a:p>
            <a:pPr indent="-137159" lvl="1" marL="265176" rtl="0" algn="l">
              <a:lnSpc>
                <a:spcPct val="90000"/>
              </a:lnSpc>
              <a:spcBef>
                <a:spcPts val="400"/>
              </a:spcBef>
              <a:spcAft>
                <a:spcPts val="0"/>
              </a:spcAft>
              <a:buSzPts val="1800"/>
              <a:buChar char="🢝"/>
            </a:pPr>
            <a:r>
              <a:rPr lang="en-US"/>
              <a:t>Klaimnya μ&lt;15 .</a:t>
            </a:r>
            <a:endParaRPr/>
          </a:p>
          <a:p>
            <a:pPr indent="-137159" lvl="1" marL="265176" rtl="0" algn="l">
              <a:lnSpc>
                <a:spcPct val="90000"/>
              </a:lnSpc>
              <a:spcBef>
                <a:spcPts val="600"/>
              </a:spcBef>
              <a:spcAft>
                <a:spcPts val="0"/>
              </a:spcAft>
              <a:buSzPts val="1800"/>
              <a:buChar char="🢝"/>
            </a:pPr>
            <a:r>
              <a:rPr lang="en-US"/>
              <a:t>complementnya  μ≥15 .</a:t>
            </a:r>
            <a:endParaRPr/>
          </a:p>
          <a:p>
            <a:pPr indent="-137159" lvl="1" marL="265176" rtl="0" algn="l">
              <a:lnSpc>
                <a:spcPct val="90000"/>
              </a:lnSpc>
              <a:spcBef>
                <a:spcPts val="600"/>
              </a:spcBef>
              <a:spcAft>
                <a:spcPts val="0"/>
              </a:spcAft>
              <a:buSzPts val="1800"/>
              <a:buChar char="🢝"/>
            </a:pPr>
            <a:r>
              <a:rPr lang="en-US"/>
              <a:t>karena  μ≥15  mengandung equality, maka menjadi </a:t>
            </a:r>
            <a:r>
              <a:rPr b="1" lang="en-US"/>
              <a:t>null hypothesis</a:t>
            </a:r>
            <a:r>
              <a:rPr lang="en-US"/>
              <a:t>.</a:t>
            </a:r>
            <a:endParaRPr/>
          </a:p>
          <a:p>
            <a:pPr indent="-137159" lvl="1" marL="265176" rtl="0" algn="l">
              <a:lnSpc>
                <a:spcPct val="90000"/>
              </a:lnSpc>
              <a:spcBef>
                <a:spcPts val="600"/>
              </a:spcBef>
              <a:spcAft>
                <a:spcPts val="0"/>
              </a:spcAft>
              <a:buSzPts val="1800"/>
              <a:buChar char="🢝"/>
            </a:pPr>
            <a:r>
              <a:rPr lang="en-US"/>
              <a:t>Dalam kasus ini </a:t>
            </a:r>
            <a:r>
              <a:rPr b="1" lang="en-US"/>
              <a:t>alternative hypothesis </a:t>
            </a:r>
            <a:r>
              <a:rPr lang="en-US"/>
              <a:t>mewakili </a:t>
            </a:r>
            <a:r>
              <a:rPr b="1" lang="en-US"/>
              <a:t>claim</a:t>
            </a:r>
            <a:r>
              <a:rPr lang="en-US"/>
              <a:t>.</a:t>
            </a:r>
            <a:endParaRPr/>
          </a:p>
          <a:p>
            <a:pPr indent="0" lvl="0" marL="91440" rtl="0" algn="l">
              <a:lnSpc>
                <a:spcPct val="90000"/>
              </a:lnSpc>
              <a:spcBef>
                <a:spcPts val="1600"/>
              </a:spcBef>
              <a:spcAft>
                <a:spcPts val="0"/>
              </a:spcAft>
              <a:buSzPts val="2200"/>
              <a:buNone/>
            </a:pPr>
            <a:r>
              <a:t/>
            </a:r>
            <a:endParaRPr/>
          </a:p>
        </p:txBody>
      </p:sp>
      <p:pic>
        <p:nvPicPr>
          <p:cNvPr id="170" name="Google Shape;170;p12"/>
          <p:cNvPicPr preferRelativeResize="0"/>
          <p:nvPr/>
        </p:nvPicPr>
        <p:blipFill rotWithShape="1">
          <a:blip r:embed="rId3">
            <a:alphaModFix/>
          </a:blip>
          <a:srcRect b="0" l="0" r="0" t="0"/>
          <a:stretch/>
        </p:blipFill>
        <p:spPr>
          <a:xfrm>
            <a:off x="4585205" y="4380519"/>
            <a:ext cx="2852511" cy="19288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SOLUSI</a:t>
            </a:r>
            <a:endParaRPr/>
          </a:p>
        </p:txBody>
      </p:sp>
      <p:sp>
        <p:nvSpPr>
          <p:cNvPr id="176" name="Google Shape;176;p1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rPr lang="en-US"/>
              <a:t>Q3: Sebuah perusahaan mengiklankan bahwa umur rata-rata mesin pengolah makanan dapat bertahan lebih dari 18 tahun.</a:t>
            </a:r>
            <a:endParaRPr/>
          </a:p>
          <a:p>
            <a:pPr indent="-137159" lvl="1" marL="265176" rtl="0" algn="l">
              <a:lnSpc>
                <a:spcPct val="90000"/>
              </a:lnSpc>
              <a:spcBef>
                <a:spcPts val="400"/>
              </a:spcBef>
              <a:spcAft>
                <a:spcPts val="0"/>
              </a:spcAft>
              <a:buSzPts val="1800"/>
              <a:buChar char="🢝"/>
            </a:pPr>
            <a:r>
              <a:rPr lang="en-US"/>
              <a:t>Klaim dapat ditulis sebagai μ&gt;18 .</a:t>
            </a:r>
            <a:endParaRPr/>
          </a:p>
          <a:p>
            <a:pPr indent="-137159" lvl="1" marL="265176" rtl="0" algn="just">
              <a:lnSpc>
                <a:spcPct val="90000"/>
              </a:lnSpc>
              <a:spcBef>
                <a:spcPts val="600"/>
              </a:spcBef>
              <a:spcAft>
                <a:spcPts val="0"/>
              </a:spcAft>
              <a:buSzPts val="1800"/>
              <a:buChar char="🢝"/>
            </a:pPr>
            <a:r>
              <a:rPr lang="en-US"/>
              <a:t>Pelengkapnya adalah μ≤18 .</a:t>
            </a:r>
            <a:endParaRPr/>
          </a:p>
          <a:p>
            <a:pPr indent="-137159" lvl="1" marL="265176" rtl="0" algn="just">
              <a:lnSpc>
                <a:spcPct val="90000"/>
              </a:lnSpc>
              <a:spcBef>
                <a:spcPts val="600"/>
              </a:spcBef>
              <a:spcAft>
                <a:spcPts val="0"/>
              </a:spcAft>
              <a:buSzPts val="1800"/>
              <a:buChar char="🢝"/>
            </a:pPr>
            <a:r>
              <a:rPr lang="en-US"/>
              <a:t>Karena μ≤18  merupakan equality, maka ini adalah </a:t>
            </a:r>
            <a:r>
              <a:rPr b="1" lang="en-US"/>
              <a:t>null hypothesis</a:t>
            </a:r>
            <a:r>
              <a:rPr lang="en-US"/>
              <a:t>.</a:t>
            </a:r>
            <a:endParaRPr/>
          </a:p>
          <a:p>
            <a:pPr indent="-137159" lvl="1" marL="265176" rtl="0" algn="just">
              <a:lnSpc>
                <a:spcPct val="90000"/>
              </a:lnSpc>
              <a:spcBef>
                <a:spcPts val="600"/>
              </a:spcBef>
              <a:spcAft>
                <a:spcPts val="0"/>
              </a:spcAft>
              <a:buSzPts val="1800"/>
              <a:buChar char="🢝"/>
            </a:pPr>
            <a:r>
              <a:rPr lang="en-US"/>
              <a:t>Dalam kasus ini </a:t>
            </a:r>
            <a:r>
              <a:rPr b="1" lang="en-US"/>
              <a:t>alternative hypothesis </a:t>
            </a:r>
            <a:r>
              <a:rPr lang="en-US"/>
              <a:t>mewakili </a:t>
            </a:r>
            <a:r>
              <a:rPr b="1" lang="en-US"/>
              <a:t>claim</a:t>
            </a:r>
            <a:r>
              <a:rPr lang="en-US"/>
              <a:t>.</a:t>
            </a:r>
            <a:endParaRPr/>
          </a:p>
          <a:p>
            <a:pPr indent="-22859" lvl="1" marL="265176" rtl="0" algn="just">
              <a:lnSpc>
                <a:spcPct val="90000"/>
              </a:lnSpc>
              <a:spcBef>
                <a:spcPts val="600"/>
              </a:spcBef>
              <a:spcAft>
                <a:spcPts val="0"/>
              </a:spcAft>
              <a:buSzPts val="1800"/>
              <a:buNone/>
            </a:pPr>
            <a:r>
              <a:t/>
            </a:r>
            <a:endParaRPr/>
          </a:p>
          <a:p>
            <a:pPr indent="0" lvl="0" marL="91440" rtl="0" algn="l">
              <a:lnSpc>
                <a:spcPct val="90000"/>
              </a:lnSpc>
              <a:spcBef>
                <a:spcPts val="1600"/>
              </a:spcBef>
              <a:spcAft>
                <a:spcPts val="0"/>
              </a:spcAft>
              <a:buSzPts val="2200"/>
              <a:buNone/>
            </a:pPr>
            <a:r>
              <a:t/>
            </a:r>
            <a:endParaRPr/>
          </a:p>
        </p:txBody>
      </p:sp>
      <p:pic>
        <p:nvPicPr>
          <p:cNvPr id="177" name="Google Shape;177;p13"/>
          <p:cNvPicPr preferRelativeResize="0"/>
          <p:nvPr/>
        </p:nvPicPr>
        <p:blipFill rotWithShape="1">
          <a:blip r:embed="rId3">
            <a:alphaModFix/>
          </a:blip>
          <a:srcRect b="0" l="0" r="0" t="0"/>
          <a:stretch/>
        </p:blipFill>
        <p:spPr>
          <a:xfrm>
            <a:off x="4835874" y="4442511"/>
            <a:ext cx="2764588" cy="18693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STATISTICAL SIGNIFICANCE</a:t>
            </a:r>
            <a:endParaRPr/>
          </a:p>
        </p:txBody>
      </p:sp>
      <p:sp>
        <p:nvSpPr>
          <p:cNvPr id="184" name="Google Shape;184;p14"/>
          <p:cNvSpPr txBox="1"/>
          <p:nvPr>
            <p:ph idx="1" type="body"/>
          </p:nvPr>
        </p:nvSpPr>
        <p:spPr>
          <a:xfrm>
            <a:off x="1024128" y="2286000"/>
            <a:ext cx="4333935" cy="402336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Char char=" "/>
            </a:pPr>
            <a:r>
              <a:rPr b="1" lang="en-US">
                <a:solidFill>
                  <a:schemeClr val="dk1"/>
                </a:solidFill>
                <a:latin typeface="Twentieth Century"/>
                <a:ea typeface="Twentieth Century"/>
                <a:cs typeface="Twentieth Century"/>
                <a:sym typeface="Twentieth Century"/>
              </a:rPr>
              <a:t>Signifikansi statistik </a:t>
            </a:r>
            <a:r>
              <a:rPr lang="en-US">
                <a:solidFill>
                  <a:schemeClr val="dk1"/>
                </a:solidFill>
                <a:latin typeface="Twentieth Century"/>
                <a:ea typeface="Twentieth Century"/>
                <a:cs typeface="Twentieth Century"/>
                <a:sym typeface="Twentieth Century"/>
              </a:rPr>
              <a:t>mengacu pada apakah </a:t>
            </a:r>
            <a:r>
              <a:rPr b="1" lang="en-US">
                <a:solidFill>
                  <a:schemeClr val="dk1"/>
                </a:solidFill>
                <a:latin typeface="Twentieth Century"/>
                <a:ea typeface="Twentieth Century"/>
                <a:cs typeface="Twentieth Century"/>
                <a:sym typeface="Twentieth Century"/>
              </a:rPr>
              <a:t>perbedaan data yang diamati </a:t>
            </a:r>
            <a:r>
              <a:rPr lang="en-US">
                <a:solidFill>
                  <a:schemeClr val="dk1"/>
                </a:solidFill>
                <a:latin typeface="Twentieth Century"/>
                <a:ea typeface="Twentieth Century"/>
                <a:cs typeface="Twentieth Century"/>
                <a:sym typeface="Twentieth Century"/>
              </a:rPr>
              <a:t>antara kelompok data yang dipelajari (apakah “real" atau apakah mereka hanya karena kebetulan). </a:t>
            </a:r>
            <a:endParaRPr/>
          </a:p>
          <a:p>
            <a:pPr indent="-129222" lvl="0" marL="91440" rtl="0" algn="l">
              <a:lnSpc>
                <a:spcPct val="90000"/>
              </a:lnSpc>
              <a:spcBef>
                <a:spcPts val="1400"/>
              </a:spcBef>
              <a:spcAft>
                <a:spcPts val="0"/>
              </a:spcAft>
              <a:buSzPct val="100000"/>
              <a:buChar char=" "/>
            </a:pPr>
            <a:r>
              <a:rPr lang="en-US">
                <a:solidFill>
                  <a:schemeClr val="dk1"/>
                </a:solidFill>
                <a:latin typeface="Twentieth Century"/>
                <a:ea typeface="Twentieth Century"/>
                <a:cs typeface="Twentieth Century"/>
                <a:sym typeface="Twentieth Century"/>
              </a:rPr>
              <a:t>Signifikansi statistik dihitung menggunakan </a:t>
            </a:r>
            <a:r>
              <a:rPr b="1" lang="en-US">
                <a:solidFill>
                  <a:schemeClr val="dk1"/>
                </a:solidFill>
                <a:latin typeface="Twentieth Century"/>
                <a:ea typeface="Twentieth Century"/>
                <a:cs typeface="Twentieth Century"/>
                <a:sym typeface="Twentieth Century"/>
              </a:rPr>
              <a:t>nilai p</a:t>
            </a:r>
            <a:r>
              <a:rPr lang="en-US">
                <a:solidFill>
                  <a:schemeClr val="dk1"/>
                </a:solidFill>
                <a:latin typeface="Twentieth Century"/>
                <a:ea typeface="Twentieth Century"/>
                <a:cs typeface="Twentieth Century"/>
                <a:sym typeface="Twentieth Century"/>
              </a:rPr>
              <a:t>, yang menunjukkan besarnya </a:t>
            </a:r>
            <a:r>
              <a:rPr b="1" lang="en-US">
                <a:solidFill>
                  <a:schemeClr val="dk1"/>
                </a:solidFill>
                <a:latin typeface="Twentieth Century"/>
                <a:ea typeface="Twentieth Century"/>
                <a:cs typeface="Twentieth Century"/>
                <a:sym typeface="Twentieth Century"/>
              </a:rPr>
              <a:t>probabilitas</a:t>
            </a:r>
            <a:r>
              <a:rPr lang="en-US">
                <a:solidFill>
                  <a:schemeClr val="dk1"/>
                </a:solidFill>
                <a:latin typeface="Twentieth Century"/>
                <a:ea typeface="Twentieth Century"/>
                <a:cs typeface="Twentieth Century"/>
                <a:sym typeface="Twentieth Century"/>
              </a:rPr>
              <a:t> hasil penelitian, dengan syarat pernyataan tertentu (hipotesis nol) adalah benar.</a:t>
            </a:r>
            <a:endParaRPr baseline="30000"/>
          </a:p>
          <a:p>
            <a:pPr indent="-129222" lvl="0" marL="91440" rtl="0" algn="l">
              <a:lnSpc>
                <a:spcPct val="90000"/>
              </a:lnSpc>
              <a:spcBef>
                <a:spcPts val="1400"/>
              </a:spcBef>
              <a:spcAft>
                <a:spcPts val="0"/>
              </a:spcAft>
              <a:buSzPct val="100000"/>
              <a:buChar char=" "/>
            </a:pPr>
            <a:r>
              <a:rPr lang="en-US">
                <a:solidFill>
                  <a:schemeClr val="dk1"/>
                </a:solidFill>
                <a:latin typeface="Twentieth Century"/>
                <a:ea typeface="Twentieth Century"/>
                <a:cs typeface="Twentieth Century"/>
                <a:sym typeface="Twentieth Century"/>
              </a:rPr>
              <a:t>Jika nilai </a:t>
            </a:r>
            <a:r>
              <a:rPr b="1" lang="en-US">
                <a:solidFill>
                  <a:schemeClr val="dk1"/>
                </a:solidFill>
                <a:latin typeface="Twentieth Century"/>
                <a:ea typeface="Twentieth Century"/>
                <a:cs typeface="Twentieth Century"/>
                <a:sym typeface="Twentieth Century"/>
              </a:rPr>
              <a:t>p kurang </a:t>
            </a:r>
            <a:r>
              <a:rPr lang="en-US">
                <a:solidFill>
                  <a:schemeClr val="dk1"/>
                </a:solidFill>
                <a:latin typeface="Twentieth Century"/>
                <a:ea typeface="Twentieth Century"/>
                <a:cs typeface="Twentieth Century"/>
                <a:sym typeface="Twentieth Century"/>
              </a:rPr>
              <a:t>dari tingkat signifikansi (α) yang telah ditentukan (umumnya 0.05), peneliti dapat menyimpulkan bahwa hipotesis nol tidak benar dan menerima hipotesis alternatif</a:t>
            </a:r>
            <a:endParaRPr/>
          </a:p>
        </p:txBody>
      </p:sp>
      <p:pic>
        <p:nvPicPr>
          <p:cNvPr descr="https://files.cdn.thinkific.com/file_uploads/118220/images/b07/4c8/8f9/1600420022898.jpg" id="185" name="Google Shape;185;p14"/>
          <p:cNvPicPr preferRelativeResize="0"/>
          <p:nvPr/>
        </p:nvPicPr>
        <p:blipFill rotWithShape="1">
          <a:blip r:embed="rId3">
            <a:alphaModFix/>
          </a:blip>
          <a:srcRect b="0" l="0" r="0" t="0"/>
          <a:stretch/>
        </p:blipFill>
        <p:spPr>
          <a:xfrm>
            <a:off x="5884164" y="2285999"/>
            <a:ext cx="6234264" cy="3649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CONTOH SOAL</a:t>
            </a:r>
            <a:endParaRPr/>
          </a:p>
        </p:txBody>
      </p:sp>
      <p:sp>
        <p:nvSpPr>
          <p:cNvPr id="191" name="Google Shape;191;p1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Misal P value dari hypothesis test adalah P=0.0237 . Apa keputusan Anda ketika tingkat signifikansinya adalah:</a:t>
            </a:r>
            <a:endParaRPr/>
          </a:p>
          <a:p>
            <a:pPr indent="-137159" lvl="1" marL="265176" rtl="0" algn="l">
              <a:lnSpc>
                <a:spcPct val="90000"/>
              </a:lnSpc>
              <a:spcBef>
                <a:spcPts val="400"/>
              </a:spcBef>
              <a:spcAft>
                <a:spcPts val="0"/>
              </a:spcAft>
              <a:buSzPts val="1800"/>
              <a:buChar char="🢝"/>
            </a:pPr>
            <a:r>
              <a:rPr lang="en-US"/>
              <a:t>Q1:  α=0.05  and</a:t>
            </a:r>
            <a:endParaRPr/>
          </a:p>
          <a:p>
            <a:pPr indent="-137159" lvl="1" marL="265176" rtl="0" algn="l">
              <a:lnSpc>
                <a:spcPct val="90000"/>
              </a:lnSpc>
              <a:spcBef>
                <a:spcPts val="600"/>
              </a:spcBef>
              <a:spcAft>
                <a:spcPts val="0"/>
              </a:spcAft>
              <a:buSzPts val="1800"/>
              <a:buChar char="🢝"/>
            </a:pPr>
            <a:r>
              <a:rPr lang="en-US"/>
              <a:t>Q2:  α=0.01</a:t>
            </a:r>
            <a:endParaRPr/>
          </a:p>
          <a:p>
            <a:pPr indent="-22859" lvl="1" marL="265176" rtl="0" algn="l">
              <a:lnSpc>
                <a:spcPct val="90000"/>
              </a:lnSpc>
              <a:spcBef>
                <a:spcPts val="600"/>
              </a:spcBef>
              <a:spcAft>
                <a:spcPts val="0"/>
              </a:spcAft>
              <a:buSzPts val="1800"/>
              <a:buNone/>
            </a:pPr>
            <a:r>
              <a:t/>
            </a:r>
            <a:endParaRPr/>
          </a:p>
          <a:p>
            <a:pPr indent="0" lvl="0" marL="91440" rtl="0" algn="l">
              <a:lnSpc>
                <a:spcPct val="90000"/>
              </a:lnSpc>
              <a:spcBef>
                <a:spcPts val="1600"/>
              </a:spcBef>
              <a:spcAft>
                <a:spcPts val="0"/>
              </a:spcAft>
              <a:buSzPts val="2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SOLUSI</a:t>
            </a:r>
            <a:endParaRPr/>
          </a:p>
        </p:txBody>
      </p:sp>
      <p:sp>
        <p:nvSpPr>
          <p:cNvPr id="197" name="Google Shape;197;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90000"/>
              </a:lnSpc>
              <a:spcBef>
                <a:spcPts val="0"/>
              </a:spcBef>
              <a:spcAft>
                <a:spcPts val="0"/>
              </a:spcAft>
              <a:buSzPts val="2200"/>
              <a:buNone/>
            </a:pPr>
            <a:r>
              <a:rPr lang="en-US"/>
              <a:t>Untuk menggunakan nilai P untuk membuat keputusan dalam uji hipotesis, bandingkan nilai P dengan α .</a:t>
            </a:r>
            <a:endParaRPr/>
          </a:p>
          <a:p>
            <a:pPr indent="-139700" lvl="1" marL="265176" rtl="0" algn="l">
              <a:lnSpc>
                <a:spcPct val="90000"/>
              </a:lnSpc>
              <a:spcBef>
                <a:spcPts val="400"/>
              </a:spcBef>
              <a:spcAft>
                <a:spcPts val="0"/>
              </a:spcAft>
              <a:buSzPts val="2200"/>
              <a:buChar char="🢝"/>
            </a:pPr>
            <a:r>
              <a:rPr lang="en-US" sz="2200"/>
              <a:t>If  P≤α , then reject  H0 .</a:t>
            </a:r>
            <a:endParaRPr/>
          </a:p>
          <a:p>
            <a:pPr indent="-139700" lvl="1" marL="265176" rtl="0" algn="l">
              <a:lnSpc>
                <a:spcPct val="90000"/>
              </a:lnSpc>
              <a:spcBef>
                <a:spcPts val="600"/>
              </a:spcBef>
              <a:spcAft>
                <a:spcPts val="0"/>
              </a:spcAft>
              <a:buSzPts val="2200"/>
              <a:buChar char="🢝"/>
            </a:pPr>
            <a:r>
              <a:rPr lang="en-US" sz="2200"/>
              <a:t>If  P&gt;α , then accept (fail to reject)  H0 .</a:t>
            </a:r>
            <a:endParaRPr sz="2200"/>
          </a:p>
          <a:p>
            <a:pPr indent="0" lvl="0" marL="0" rtl="0" algn="l">
              <a:lnSpc>
                <a:spcPct val="90000"/>
              </a:lnSpc>
              <a:spcBef>
                <a:spcPts val="1600"/>
              </a:spcBef>
              <a:spcAft>
                <a:spcPts val="0"/>
              </a:spcAft>
              <a:buSzPts val="2200"/>
              <a:buNone/>
            </a:pPr>
            <a:r>
              <a:t/>
            </a:r>
            <a:endParaRPr/>
          </a:p>
          <a:p>
            <a:pPr indent="-139700" lvl="0" marL="91440" rtl="0" algn="l">
              <a:lnSpc>
                <a:spcPct val="90000"/>
              </a:lnSpc>
              <a:spcBef>
                <a:spcPts val="1400"/>
              </a:spcBef>
              <a:spcAft>
                <a:spcPts val="0"/>
              </a:spcAft>
              <a:buSzPts val="2200"/>
              <a:buChar char=" "/>
            </a:pPr>
            <a:r>
              <a:rPr lang="en-US"/>
              <a:t>Untuk Q1 karena 0,0237 &lt; 0,05, kami menolak hipotesis nol.</a:t>
            </a:r>
            <a:endParaRPr/>
          </a:p>
          <a:p>
            <a:pPr indent="-139700" lvl="0" marL="91440" rtl="0" algn="l">
              <a:lnSpc>
                <a:spcPct val="90000"/>
              </a:lnSpc>
              <a:spcBef>
                <a:spcPts val="1400"/>
              </a:spcBef>
              <a:spcAft>
                <a:spcPts val="0"/>
              </a:spcAft>
              <a:buSzPts val="2200"/>
              <a:buChar char=" "/>
            </a:pPr>
            <a:r>
              <a:rPr lang="en-US"/>
              <a:t>Untuk Q2 karena 0.0237&gt; 0.01, kita gagal menolak hipotesis nol.</a:t>
            </a:r>
            <a:endParaRPr/>
          </a:p>
          <a:p>
            <a:pPr indent="-139700" lvl="0" marL="91440" rtl="0" algn="l">
              <a:lnSpc>
                <a:spcPct val="90000"/>
              </a:lnSpc>
              <a:spcBef>
                <a:spcPts val="1400"/>
              </a:spcBef>
              <a:spcAft>
                <a:spcPts val="0"/>
              </a:spcAft>
              <a:buSzPts val="2200"/>
              <a:buChar char=" "/>
            </a:pPr>
            <a:r>
              <a:rPr lang="en-US"/>
              <a:t>Semakin rendah nilai P, semakin banyak bukti yang mendukung penolakan H0.</a:t>
            </a:r>
            <a:endParaRPr/>
          </a:p>
          <a:p>
            <a:pPr indent="-139700" lvl="0" marL="91440" rtl="0" algn="l">
              <a:lnSpc>
                <a:spcPct val="90000"/>
              </a:lnSpc>
              <a:spcBef>
                <a:spcPts val="1400"/>
              </a:spcBef>
              <a:spcAft>
                <a:spcPts val="0"/>
              </a:spcAft>
              <a:buSzPts val="2200"/>
              <a:buChar char=" "/>
            </a:pPr>
            <a:r>
              <a:rPr lang="en-US"/>
              <a:t>Nilai P memberi Anda tingkat signifikansi terendah di mana statistik sampel memungkinkan Anda untuk menolak hipotesis nol.</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T-TEST</a:t>
            </a:r>
            <a:endParaRPr/>
          </a:p>
        </p:txBody>
      </p:sp>
      <p:sp>
        <p:nvSpPr>
          <p:cNvPr id="204" name="Google Shape;204;p17"/>
          <p:cNvSpPr txBox="1"/>
          <p:nvPr>
            <p:ph idx="1" type="body"/>
          </p:nvPr>
        </p:nvSpPr>
        <p:spPr>
          <a:xfrm>
            <a:off x="1024128" y="2286000"/>
            <a:ext cx="4879367" cy="4023360"/>
          </a:xfrm>
          <a:prstGeom prst="rect">
            <a:avLst/>
          </a:prstGeom>
          <a:noFill/>
          <a:ln>
            <a:noFill/>
          </a:ln>
        </p:spPr>
        <p:txBody>
          <a:bodyPr anchorCtr="0" anchor="t" bIns="45700" lIns="45700" spcFirstLastPara="1" rIns="45700" wrap="square" tIns="45700">
            <a:normAutofit lnSpcReduction="10000"/>
          </a:bodyPr>
          <a:lstStyle/>
          <a:p>
            <a:pPr indent="-127000" lvl="0" marL="91440" rtl="0" algn="l">
              <a:lnSpc>
                <a:spcPct val="90000"/>
              </a:lnSpc>
              <a:spcBef>
                <a:spcPts val="0"/>
              </a:spcBef>
              <a:spcAft>
                <a:spcPts val="0"/>
              </a:spcAft>
              <a:buSzPts val="2000"/>
              <a:buChar char=" "/>
            </a:pPr>
            <a:r>
              <a:rPr b="1" lang="en-US" sz="2000"/>
              <a:t>Uji-T atau T-Test </a:t>
            </a:r>
            <a:r>
              <a:rPr lang="en-US" sz="2000"/>
              <a:t>merupakan salah satu jenis uji statistik parametrik yang digunakan untuk menguji signifikansi dan relevansi dalam satu atau dua kelompok sampel. </a:t>
            </a:r>
            <a:endParaRPr sz="2000"/>
          </a:p>
          <a:p>
            <a:pPr indent="-127000" lvl="0" marL="91440" rtl="0" algn="l">
              <a:lnSpc>
                <a:spcPct val="90000"/>
              </a:lnSpc>
              <a:spcBef>
                <a:spcPts val="1400"/>
              </a:spcBef>
              <a:spcAft>
                <a:spcPts val="0"/>
              </a:spcAft>
              <a:buSzPts val="2000"/>
              <a:buChar char=" "/>
            </a:pPr>
            <a:r>
              <a:rPr lang="en-US" sz="2000"/>
              <a:t>Uji t pada satu kelompok memakai One sample T-Test sedangkan uji t dua kelompok dibagi menjadi dua jenis yaitu Independent Sample T-Test dan Paired Sample T-Test. Independent Sample T-Test digunakan untuk menguji dua kelompok sample yang tidak berhubungan dan </a:t>
            </a:r>
            <a:r>
              <a:rPr b="1" lang="en-US" sz="2000"/>
              <a:t>Paired Sample T-Test </a:t>
            </a:r>
            <a:r>
              <a:rPr lang="en-US" sz="2000"/>
              <a:t>digunakan sebagai </a:t>
            </a:r>
            <a:r>
              <a:rPr b="1" lang="en-US" sz="2000"/>
              <a:t>uji komparatif </a:t>
            </a:r>
            <a:r>
              <a:rPr lang="en-US" sz="2000"/>
              <a:t>atau perbedaan apabila skala data kedua variabel adalah kuantitatif (Interval atau Rasio)</a:t>
            </a:r>
            <a:endParaRPr/>
          </a:p>
        </p:txBody>
      </p:sp>
      <p:pic>
        <p:nvPicPr>
          <p:cNvPr descr="https://lh5.googleusercontent.com/AqbhqZrh2-DKTM1cso77Fo_3AyHT0_ibyyHBb9tzbH7ZPE_tjcIwj3xK01M0dzO1iYNm0t3HctG1Titow2Gbg4p42P6mj61ukADsHN1l6xQnlYBxEcYUVEwNGR-o3g=s0" id="205" name="Google Shape;205;p17"/>
          <p:cNvPicPr preferRelativeResize="0"/>
          <p:nvPr/>
        </p:nvPicPr>
        <p:blipFill rotWithShape="1">
          <a:blip r:embed="rId3">
            <a:alphaModFix/>
          </a:blip>
          <a:srcRect b="0" l="0" r="0" t="0"/>
          <a:stretch/>
        </p:blipFill>
        <p:spPr>
          <a:xfrm>
            <a:off x="6497053" y="2285999"/>
            <a:ext cx="4989094" cy="35636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"TES KIRI / KANAN" ATAU "TES DUA SISI"</a:t>
            </a:r>
            <a:endParaRPr/>
          </a:p>
        </p:txBody>
      </p:sp>
      <p:sp>
        <p:nvSpPr>
          <p:cNvPr id="212" name="Google Shape;212;p18"/>
          <p:cNvSpPr txBox="1"/>
          <p:nvPr>
            <p:ph idx="1" type="body"/>
          </p:nvPr>
        </p:nvSpPr>
        <p:spPr>
          <a:xfrm>
            <a:off x="1024129" y="2286000"/>
            <a:ext cx="6627956"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i="1" lang="en-US"/>
              <a:t>Jika H0 memiliki tanda </a:t>
            </a:r>
            <a:r>
              <a:rPr b="1" i="1" lang="en-US"/>
              <a:t>"="</a:t>
            </a:r>
            <a:r>
              <a:rPr i="1" lang="en-US"/>
              <a:t> di dalamnya, itu berarti mengatakan itu adalah pengujian </a:t>
            </a:r>
            <a:r>
              <a:rPr b="1" i="1" lang="en-US"/>
              <a:t>“dua sisi/two tailed”.</a:t>
            </a:r>
            <a:endParaRPr/>
          </a:p>
          <a:p>
            <a:pPr indent="-139700" lvl="0" marL="91440" rtl="0" algn="l">
              <a:lnSpc>
                <a:spcPct val="90000"/>
              </a:lnSpc>
              <a:spcBef>
                <a:spcPts val="1400"/>
              </a:spcBef>
              <a:spcAft>
                <a:spcPts val="0"/>
              </a:spcAft>
              <a:buSzPts val="2200"/>
              <a:buChar char=" "/>
            </a:pPr>
            <a:r>
              <a:rPr b="1" lang="en-US"/>
              <a:t>Uji dua sisi </a:t>
            </a:r>
            <a:r>
              <a:rPr lang="en-US"/>
              <a:t>digunakan untuk menguji apakah mean yang diamati </a:t>
            </a:r>
            <a:r>
              <a:rPr i="1" lang="en-US">
                <a:solidFill>
                  <a:srgbClr val="FF0000"/>
                </a:solidFill>
              </a:rPr>
              <a:t>sama dengan mean </a:t>
            </a:r>
            <a:r>
              <a:rPr lang="en-US"/>
              <a:t>yang dihipotesiskan.</a:t>
            </a:r>
            <a:endParaRPr/>
          </a:p>
          <a:p>
            <a:pPr indent="-139700" lvl="0" marL="91440" rtl="0" algn="l">
              <a:lnSpc>
                <a:spcPct val="90000"/>
              </a:lnSpc>
              <a:spcBef>
                <a:spcPts val="1400"/>
              </a:spcBef>
              <a:spcAft>
                <a:spcPts val="0"/>
              </a:spcAft>
              <a:buSzPts val="2200"/>
              <a:buChar char=" "/>
            </a:pPr>
            <a:r>
              <a:rPr b="1" lang="en-US"/>
              <a:t>Uji satu sisi </a:t>
            </a:r>
            <a:r>
              <a:rPr lang="en-US"/>
              <a:t>digunakan untuk menguji apakah rata-rata yang diamati secara signifikan </a:t>
            </a:r>
            <a:r>
              <a:rPr i="1" lang="en-US">
                <a:solidFill>
                  <a:srgbClr val="FF0000"/>
                </a:solidFill>
              </a:rPr>
              <a:t>melebihi rata-rata </a:t>
            </a:r>
            <a:r>
              <a:rPr lang="en-US"/>
              <a:t>yang dihipotesiskan atau jika secara signifikan </a:t>
            </a:r>
            <a:r>
              <a:rPr i="1" lang="en-US">
                <a:solidFill>
                  <a:srgbClr val="FF0000"/>
                </a:solidFill>
              </a:rPr>
              <a:t>lebih kecil daripada rata-rata </a:t>
            </a:r>
            <a:r>
              <a:rPr lang="en-US"/>
              <a:t>yang dihipotesiskan. </a:t>
            </a:r>
            <a:r>
              <a:rPr i="1" lang="en-US"/>
              <a:t>Jika </a:t>
            </a:r>
            <a:r>
              <a:rPr b="1" i="1" lang="en-US"/>
              <a:t>Ha</a:t>
            </a:r>
            <a:r>
              <a:rPr i="1" lang="en-US"/>
              <a:t> memiliki tanda </a:t>
            </a:r>
            <a:r>
              <a:rPr b="1" i="1" lang="en-US"/>
              <a:t>“&lt;” </a:t>
            </a:r>
            <a:r>
              <a:rPr i="1" lang="en-US"/>
              <a:t>di dalamnya maka Ha tersebut adalah </a:t>
            </a:r>
            <a:r>
              <a:rPr b="1" i="1" lang="en-US"/>
              <a:t>“tes arah kiri</a:t>
            </a:r>
            <a:r>
              <a:rPr i="1" lang="en-US"/>
              <a:t>”, jika Ha memiliki tanda </a:t>
            </a:r>
            <a:r>
              <a:rPr b="1" i="1" lang="en-US"/>
              <a:t>“&gt;” </a:t>
            </a:r>
            <a:r>
              <a:rPr i="1" lang="en-US"/>
              <a:t>berarti </a:t>
            </a:r>
            <a:r>
              <a:rPr b="1" i="1" lang="en-US"/>
              <a:t>“tes sisi kanan”.</a:t>
            </a:r>
            <a:endParaRPr b="1"/>
          </a:p>
        </p:txBody>
      </p:sp>
      <p:pic>
        <p:nvPicPr>
          <p:cNvPr descr="https://ichi.pro/assets/images/max/724/1*VXxdieFiYCgR6v7nUaq01g.jpeg" id="213" name="Google Shape;213;p18"/>
          <p:cNvPicPr preferRelativeResize="0"/>
          <p:nvPr/>
        </p:nvPicPr>
        <p:blipFill rotWithShape="1">
          <a:blip r:embed="rId3">
            <a:alphaModFix/>
          </a:blip>
          <a:srcRect b="0" l="0" r="0" t="0"/>
          <a:stretch/>
        </p:blipFill>
        <p:spPr>
          <a:xfrm>
            <a:off x="7524243" y="2462463"/>
            <a:ext cx="4300374" cy="29758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000"/>
              <a:buFont typeface="Twentieth Century"/>
              <a:buNone/>
            </a:pPr>
            <a:r>
              <a:rPr lang="en-US" sz="4000"/>
              <a:t>"TES KIRI / KANAN (SINGLE TAILED)" ATAU "TES DUA SISI (TWO TAILED) PADA SATU SAMPLE"</a:t>
            </a:r>
            <a:endParaRPr sz="4000"/>
          </a:p>
        </p:txBody>
      </p:sp>
      <p:graphicFrame>
        <p:nvGraphicFramePr>
          <p:cNvPr id="220" name="Google Shape;220;p19"/>
          <p:cNvGraphicFramePr/>
          <p:nvPr/>
        </p:nvGraphicFramePr>
        <p:xfrm>
          <a:off x="1024128" y="2084832"/>
          <a:ext cx="3000000" cy="3000000"/>
        </p:xfrm>
        <a:graphic>
          <a:graphicData uri="http://schemas.openxmlformats.org/drawingml/2006/table">
            <a:tbl>
              <a:tblPr bandRow="1" firstRow="1">
                <a:noFill/>
                <a:tableStyleId>{9F28FA12-106C-492D-9F58-E7B909E11100}</a:tableStyleId>
              </a:tblPr>
              <a:tblGrid>
                <a:gridCol w="3449900"/>
                <a:gridCol w="4410075"/>
                <a:gridCol w="2489750"/>
              </a:tblGrid>
              <a:tr h="333225">
                <a:tc>
                  <a:txBody>
                    <a:bodyPr/>
                    <a:lstStyle/>
                    <a:p>
                      <a:pPr indent="0" lvl="0" marL="0" marR="0" rtl="0" algn="l">
                        <a:spcBef>
                          <a:spcPts val="0"/>
                        </a:spcBef>
                        <a:spcAft>
                          <a:spcPts val="0"/>
                        </a:spcAft>
                        <a:buNone/>
                      </a:pPr>
                      <a:r>
                        <a:rPr lang="en-US" sz="1600" u="none" cap="none" strike="noStrike"/>
                        <a:t>Klaim atau asumsi</a:t>
                      </a:r>
                      <a:endParaRPr sz="1600"/>
                    </a:p>
                  </a:txBody>
                  <a:tcPr marT="45725" marB="45725" marR="91450" marL="91450"/>
                </a:tc>
                <a:tc>
                  <a:txBody>
                    <a:bodyPr/>
                    <a:lstStyle/>
                    <a:p>
                      <a:pPr indent="0" lvl="0" marL="0" marR="0" rtl="0" algn="l">
                        <a:spcBef>
                          <a:spcPts val="0"/>
                        </a:spcBef>
                        <a:spcAft>
                          <a:spcPts val="0"/>
                        </a:spcAft>
                        <a:buNone/>
                      </a:pPr>
                      <a:r>
                        <a:rPr lang="en-US" sz="1600"/>
                        <a:t>Hypothesis Statements</a:t>
                      </a:r>
                      <a:endParaRPr sz="1600"/>
                    </a:p>
                  </a:txBody>
                  <a:tcPr marT="45725" marB="45725" marR="91450" marL="91450"/>
                </a:tc>
                <a:tc>
                  <a:txBody>
                    <a:bodyPr/>
                    <a:lstStyle/>
                    <a:p>
                      <a:pPr indent="0" lvl="0" marL="0" marR="0" rtl="0" algn="l">
                        <a:spcBef>
                          <a:spcPts val="0"/>
                        </a:spcBef>
                        <a:spcAft>
                          <a:spcPts val="0"/>
                        </a:spcAft>
                        <a:buNone/>
                      </a:pPr>
                      <a:r>
                        <a:rPr lang="en-US" sz="1600"/>
                        <a:t>Test</a:t>
                      </a:r>
                      <a:endParaRPr sz="1600"/>
                    </a:p>
                  </a:txBody>
                  <a:tcPr marT="45725" marB="45725" marR="91450" marL="91450"/>
                </a:tc>
              </a:tr>
              <a:tr h="1332925">
                <a:tc>
                  <a:txBody>
                    <a:bodyPr/>
                    <a:lstStyle/>
                    <a:p>
                      <a:pPr indent="0" lvl="0" marL="0" marR="0" rtl="0" algn="l">
                        <a:spcBef>
                          <a:spcPts val="0"/>
                        </a:spcBef>
                        <a:spcAft>
                          <a:spcPts val="0"/>
                        </a:spcAft>
                        <a:buNone/>
                      </a:pPr>
                      <a:r>
                        <a:rPr lang="en-US" sz="1600"/>
                        <a:t>Bank mengklaim</a:t>
                      </a:r>
                      <a:r>
                        <a:rPr lang="en-US" sz="1600"/>
                        <a:t> rata-rata waktu menunggu di ATM adalah 15 menit</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wentieth Century"/>
                        <a:buNone/>
                      </a:pPr>
                      <a:r>
                        <a:rPr b="1" lang="en-US" sz="1600"/>
                        <a:t>H0</a:t>
                      </a:r>
                      <a:r>
                        <a:rPr lang="en-US" sz="1600"/>
                        <a:t>: </a:t>
                      </a:r>
                      <a:r>
                        <a:rPr lang="en-US" sz="1600"/>
                        <a:t>rata-rata waktu menunggu di ATM = 15 menit atau </a:t>
                      </a:r>
                      <a:r>
                        <a:rPr b="1" lang="en-US" sz="1600"/>
                        <a:t>μ = 15 menit</a:t>
                      </a:r>
                      <a:endParaRPr b="1" sz="1600"/>
                    </a:p>
                    <a:p>
                      <a:pPr indent="0" lvl="0" marL="0" marR="0" rtl="0" algn="l">
                        <a:lnSpc>
                          <a:spcPct val="100000"/>
                        </a:lnSpc>
                        <a:spcBef>
                          <a:spcPts val="0"/>
                        </a:spcBef>
                        <a:spcAft>
                          <a:spcPts val="0"/>
                        </a:spcAft>
                        <a:buClr>
                          <a:schemeClr val="dk1"/>
                        </a:buClr>
                        <a:buSzPts val="1600"/>
                        <a:buFont typeface="Twentieth Century"/>
                        <a:buNone/>
                      </a:pPr>
                      <a:r>
                        <a:rPr b="1" lang="en-US" sz="1600"/>
                        <a:t>Ha: </a:t>
                      </a:r>
                      <a:r>
                        <a:rPr lang="en-US" sz="1600"/>
                        <a:t>rata-rata waktu menunggu di ATM </a:t>
                      </a:r>
                      <a:r>
                        <a:rPr lang="en-US" sz="1600"/>
                        <a:t>≠</a:t>
                      </a:r>
                      <a:r>
                        <a:rPr lang="en-US" sz="1600"/>
                        <a:t> 15 menit atau </a:t>
                      </a:r>
                      <a:r>
                        <a:rPr b="1" lang="en-US" sz="1600"/>
                        <a:t>μ </a:t>
                      </a:r>
                      <a:r>
                        <a:rPr lang="en-US" sz="1600"/>
                        <a:t>≠</a:t>
                      </a:r>
                      <a:r>
                        <a:rPr b="1" lang="en-US" sz="1600"/>
                        <a:t> 15 menit</a:t>
                      </a:r>
                      <a:endParaRPr sz="1600"/>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1083000">
                <a:tc>
                  <a:txBody>
                    <a:bodyPr/>
                    <a:lstStyle/>
                    <a:p>
                      <a:pPr indent="0" lvl="0" marL="0" marR="0" rtl="0" algn="l">
                        <a:spcBef>
                          <a:spcPts val="0"/>
                        </a:spcBef>
                        <a:spcAft>
                          <a:spcPts val="0"/>
                        </a:spcAft>
                        <a:buNone/>
                      </a:pPr>
                      <a:r>
                        <a:rPr lang="en-US" sz="1600"/>
                        <a:t>Pedagan bakso </a:t>
                      </a:r>
                      <a:r>
                        <a:rPr lang="en-US" sz="1600"/>
                        <a:t>mampu membuat bakso lebih dari 50 biji tiap hari ke Anita</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wentieth Century"/>
                        <a:buNone/>
                      </a:pPr>
                      <a:r>
                        <a:rPr b="1" lang="en-US" sz="1600"/>
                        <a:t>H0</a:t>
                      </a:r>
                      <a:r>
                        <a:rPr lang="en-US" sz="1600"/>
                        <a:t>: rata-rata pedagan bakso </a:t>
                      </a:r>
                      <a:r>
                        <a:rPr lang="en-US" sz="1600"/>
                        <a:t>mampu membuat bakso </a:t>
                      </a:r>
                      <a:r>
                        <a:rPr b="1" lang="en-US" sz="1600"/>
                        <a:t>≤</a:t>
                      </a:r>
                      <a:r>
                        <a:rPr lang="en-US" sz="1600"/>
                        <a:t> </a:t>
                      </a:r>
                      <a:r>
                        <a:rPr lang="en-US" sz="1600"/>
                        <a:t>50 biji tiap hari ke Anita</a:t>
                      </a:r>
                      <a:endParaRPr sz="1600"/>
                    </a:p>
                    <a:p>
                      <a:pPr indent="0" lvl="0" marL="0" marR="0" rtl="0" algn="l">
                        <a:lnSpc>
                          <a:spcPct val="100000"/>
                        </a:lnSpc>
                        <a:spcBef>
                          <a:spcPts val="0"/>
                        </a:spcBef>
                        <a:spcAft>
                          <a:spcPts val="0"/>
                        </a:spcAft>
                        <a:buClr>
                          <a:schemeClr val="dk1"/>
                        </a:buClr>
                        <a:buSzPts val="1600"/>
                        <a:buFont typeface="Twentieth Century"/>
                        <a:buNone/>
                      </a:pPr>
                      <a:r>
                        <a:rPr b="1" lang="en-US" sz="1600"/>
                        <a:t>Ha:</a:t>
                      </a:r>
                      <a:r>
                        <a:rPr b="1" lang="en-US" sz="1600"/>
                        <a:t> </a:t>
                      </a:r>
                      <a:r>
                        <a:rPr b="0" lang="en-US" sz="1600"/>
                        <a:t>rata-rata p</a:t>
                      </a:r>
                      <a:r>
                        <a:rPr lang="en-US" sz="1600"/>
                        <a:t>edagan bakso </a:t>
                      </a:r>
                      <a:r>
                        <a:rPr lang="en-US" sz="1600"/>
                        <a:t>mampu membuat bakso lebih dari </a:t>
                      </a:r>
                      <a:r>
                        <a:rPr b="1" lang="en-US" sz="1600"/>
                        <a:t>&gt;</a:t>
                      </a:r>
                      <a:r>
                        <a:rPr lang="en-US" sz="1600"/>
                        <a:t> 50 biji tiap hari ke Anita</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1361000">
                <a:tc>
                  <a:txBody>
                    <a:bodyPr/>
                    <a:lstStyle/>
                    <a:p>
                      <a:pPr indent="0" lvl="0" marL="0" marR="0" rtl="0" algn="l">
                        <a:spcBef>
                          <a:spcPts val="0"/>
                        </a:spcBef>
                        <a:spcAft>
                          <a:spcPts val="0"/>
                        </a:spcAft>
                        <a:buNone/>
                      </a:pPr>
                      <a:r>
                        <a:rPr lang="en-US" sz="1600"/>
                        <a:t>Elita</a:t>
                      </a:r>
                      <a:r>
                        <a:rPr lang="en-US" sz="1600"/>
                        <a:t> </a:t>
                      </a:r>
                      <a:r>
                        <a:rPr b="0" i="0" lang="en-US" sz="1600">
                          <a:solidFill>
                            <a:schemeClr val="dk1"/>
                          </a:solidFill>
                          <a:latin typeface="Twentieth Century"/>
                          <a:ea typeface="Twentieth Century"/>
                          <a:cs typeface="Twentieth Century"/>
                          <a:sym typeface="Twentieth Century"/>
                        </a:rPr>
                        <a:t>mengklaim</a:t>
                      </a:r>
                      <a:r>
                        <a:rPr b="0" i="0" lang="en-US" sz="1600">
                          <a:solidFill>
                            <a:schemeClr val="dk1"/>
                          </a:solidFill>
                          <a:latin typeface="Twentieth Century"/>
                          <a:ea typeface="Twentieth Century"/>
                          <a:cs typeface="Twentieth Century"/>
                          <a:sym typeface="Twentieth Century"/>
                        </a:rPr>
                        <a:t> daya tahan berdiri pelayan tokonya tiap hari</a:t>
                      </a:r>
                      <a:r>
                        <a:rPr b="0" i="0" lang="en-US" sz="1600">
                          <a:solidFill>
                            <a:schemeClr val="dk1"/>
                          </a:solidFill>
                          <a:latin typeface="Twentieth Century"/>
                          <a:ea typeface="Twentieth Century"/>
                          <a:cs typeface="Twentieth Century"/>
                          <a:sym typeface="Twentieth Century"/>
                        </a:rPr>
                        <a:t> kurang dari</a:t>
                      </a:r>
                      <a:r>
                        <a:rPr b="0" i="0" lang="en-US" sz="1600">
                          <a:solidFill>
                            <a:schemeClr val="dk1"/>
                          </a:solidFill>
                          <a:latin typeface="Twentieth Century"/>
                          <a:ea typeface="Twentieth Century"/>
                          <a:cs typeface="Twentieth Century"/>
                          <a:sym typeface="Twentieth Century"/>
                        </a:rPr>
                        <a:t> 10 jam</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wentieth Century"/>
                        <a:buNone/>
                      </a:pPr>
                      <a:r>
                        <a:rPr b="1" lang="en-US" sz="1600"/>
                        <a:t>H0</a:t>
                      </a:r>
                      <a:r>
                        <a:rPr lang="en-US" sz="1600"/>
                        <a:t>: </a:t>
                      </a:r>
                      <a:r>
                        <a:rPr b="0" i="0" lang="en-US" sz="1600">
                          <a:solidFill>
                            <a:schemeClr val="dk1"/>
                          </a:solidFill>
                          <a:latin typeface="Twentieth Century"/>
                          <a:ea typeface="Twentieth Century"/>
                          <a:cs typeface="Twentieth Century"/>
                          <a:sym typeface="Twentieth Century"/>
                        </a:rPr>
                        <a:t>rata-rata daya tahan berdiri pelayan toko</a:t>
                      </a:r>
                      <a:r>
                        <a:rPr b="0" i="0" lang="en-US" sz="1600">
                          <a:solidFill>
                            <a:schemeClr val="dk1"/>
                          </a:solidFill>
                          <a:latin typeface="Twentieth Century"/>
                          <a:ea typeface="Twentieth Century"/>
                          <a:cs typeface="Twentieth Century"/>
                          <a:sym typeface="Twentieth Century"/>
                        </a:rPr>
                        <a:t> Elita</a:t>
                      </a:r>
                      <a:r>
                        <a:rPr b="0" i="0" lang="en-US" sz="1600">
                          <a:solidFill>
                            <a:schemeClr val="dk1"/>
                          </a:solidFill>
                          <a:latin typeface="Twentieth Century"/>
                          <a:ea typeface="Twentieth Century"/>
                          <a:cs typeface="Twentieth Century"/>
                          <a:sym typeface="Twentieth Century"/>
                        </a:rPr>
                        <a:t> tiap hari</a:t>
                      </a:r>
                      <a:r>
                        <a:rPr b="0" i="0" lang="en-US" sz="1600">
                          <a:solidFill>
                            <a:schemeClr val="dk1"/>
                          </a:solidFill>
                          <a:latin typeface="Twentieth Century"/>
                          <a:ea typeface="Twentieth Century"/>
                          <a:cs typeface="Twentieth Century"/>
                          <a:sym typeface="Twentieth Century"/>
                        </a:rPr>
                        <a:t> </a:t>
                      </a:r>
                      <a:r>
                        <a:rPr b="1" lang="en-US" sz="1600"/>
                        <a:t>≥</a:t>
                      </a:r>
                      <a:r>
                        <a:rPr b="0" i="0" lang="en-US" sz="1600">
                          <a:solidFill>
                            <a:schemeClr val="dk1"/>
                          </a:solidFill>
                          <a:latin typeface="Twentieth Century"/>
                          <a:ea typeface="Twentieth Century"/>
                          <a:cs typeface="Twentieth Century"/>
                          <a:sym typeface="Twentieth Century"/>
                        </a:rPr>
                        <a:t> </a:t>
                      </a:r>
                      <a:r>
                        <a:rPr b="0" i="0" lang="en-US" sz="1600">
                          <a:solidFill>
                            <a:schemeClr val="dk1"/>
                          </a:solidFill>
                          <a:latin typeface="Twentieth Century"/>
                          <a:ea typeface="Twentieth Century"/>
                          <a:cs typeface="Twentieth Century"/>
                          <a:sym typeface="Twentieth Century"/>
                        </a:rPr>
                        <a:t>10 jam</a:t>
                      </a:r>
                      <a:endParaRPr/>
                    </a:p>
                    <a:p>
                      <a:pPr indent="0" lvl="0" marL="0" marR="0" rtl="0" algn="l">
                        <a:lnSpc>
                          <a:spcPct val="100000"/>
                        </a:lnSpc>
                        <a:spcBef>
                          <a:spcPts val="0"/>
                        </a:spcBef>
                        <a:spcAft>
                          <a:spcPts val="0"/>
                        </a:spcAft>
                        <a:buClr>
                          <a:schemeClr val="dk1"/>
                        </a:buClr>
                        <a:buSzPts val="1600"/>
                        <a:buFont typeface="Twentieth Century"/>
                        <a:buNone/>
                      </a:pPr>
                      <a:r>
                        <a:rPr b="1" i="0" lang="en-US" sz="1600">
                          <a:solidFill>
                            <a:schemeClr val="dk1"/>
                          </a:solidFill>
                          <a:latin typeface="Twentieth Century"/>
                          <a:ea typeface="Twentieth Century"/>
                          <a:cs typeface="Twentieth Century"/>
                          <a:sym typeface="Twentieth Century"/>
                        </a:rPr>
                        <a:t>Ha</a:t>
                      </a:r>
                      <a:r>
                        <a:rPr b="0" i="0" lang="en-US" sz="1600">
                          <a:solidFill>
                            <a:schemeClr val="dk1"/>
                          </a:solidFill>
                          <a:latin typeface="Twentieth Century"/>
                          <a:ea typeface="Twentieth Century"/>
                          <a:cs typeface="Twentieth Century"/>
                          <a:sym typeface="Twentieth Century"/>
                        </a:rPr>
                        <a:t>:</a:t>
                      </a:r>
                      <a:r>
                        <a:rPr b="0" i="0" lang="en-US" sz="1600">
                          <a:solidFill>
                            <a:schemeClr val="dk1"/>
                          </a:solidFill>
                          <a:latin typeface="Twentieth Century"/>
                          <a:ea typeface="Twentieth Century"/>
                          <a:cs typeface="Twentieth Century"/>
                          <a:sym typeface="Twentieth Century"/>
                        </a:rPr>
                        <a:t> </a:t>
                      </a:r>
                      <a:r>
                        <a:rPr b="0" i="0" lang="en-US" sz="1600">
                          <a:solidFill>
                            <a:schemeClr val="dk1"/>
                          </a:solidFill>
                          <a:latin typeface="Twentieth Century"/>
                          <a:ea typeface="Twentieth Century"/>
                          <a:cs typeface="Twentieth Century"/>
                          <a:sym typeface="Twentieth Century"/>
                        </a:rPr>
                        <a:t>rata-rata daya tahan berdiri pelayan toko</a:t>
                      </a:r>
                      <a:r>
                        <a:rPr b="0" i="0" lang="en-US" sz="1600">
                          <a:solidFill>
                            <a:schemeClr val="dk1"/>
                          </a:solidFill>
                          <a:latin typeface="Twentieth Century"/>
                          <a:ea typeface="Twentieth Century"/>
                          <a:cs typeface="Twentieth Century"/>
                          <a:sym typeface="Twentieth Century"/>
                        </a:rPr>
                        <a:t> Elita</a:t>
                      </a:r>
                      <a:r>
                        <a:rPr b="0" i="0" lang="en-US" sz="1600">
                          <a:solidFill>
                            <a:schemeClr val="dk1"/>
                          </a:solidFill>
                          <a:latin typeface="Twentieth Century"/>
                          <a:ea typeface="Twentieth Century"/>
                          <a:cs typeface="Twentieth Century"/>
                          <a:sym typeface="Twentieth Century"/>
                        </a:rPr>
                        <a:t> tiap hari</a:t>
                      </a:r>
                      <a:r>
                        <a:rPr b="0" i="0" lang="en-US" sz="1600">
                          <a:solidFill>
                            <a:schemeClr val="dk1"/>
                          </a:solidFill>
                          <a:latin typeface="Twentieth Century"/>
                          <a:ea typeface="Twentieth Century"/>
                          <a:cs typeface="Twentieth Century"/>
                          <a:sym typeface="Twentieth Century"/>
                        </a:rPr>
                        <a:t> </a:t>
                      </a:r>
                      <a:r>
                        <a:rPr b="1" i="0" lang="en-US" sz="1600">
                          <a:solidFill>
                            <a:schemeClr val="dk1"/>
                          </a:solidFill>
                          <a:latin typeface="Twentieth Century"/>
                          <a:ea typeface="Twentieth Century"/>
                          <a:cs typeface="Twentieth Century"/>
                          <a:sym typeface="Twentieth Century"/>
                        </a:rPr>
                        <a:t>&lt;</a:t>
                      </a:r>
                      <a:r>
                        <a:rPr b="0" i="0" lang="en-US" sz="1600">
                          <a:solidFill>
                            <a:schemeClr val="dk1"/>
                          </a:solidFill>
                          <a:latin typeface="Twentieth Century"/>
                          <a:ea typeface="Twentieth Century"/>
                          <a:cs typeface="Twentieth Century"/>
                          <a:sym typeface="Twentieth Century"/>
                        </a:rPr>
                        <a:t> </a:t>
                      </a:r>
                      <a:r>
                        <a:rPr b="0" i="0" lang="en-US" sz="1600">
                          <a:solidFill>
                            <a:schemeClr val="dk1"/>
                          </a:solidFill>
                          <a:latin typeface="Twentieth Century"/>
                          <a:ea typeface="Twentieth Century"/>
                          <a:cs typeface="Twentieth Century"/>
                          <a:sym typeface="Twentieth Century"/>
                        </a:rPr>
                        <a:t>10 jam</a:t>
                      </a:r>
                      <a:endParaRPr sz="1600"/>
                    </a:p>
                    <a:p>
                      <a:pPr indent="0" lvl="0" marL="0" marR="0" rtl="0" algn="l">
                        <a:lnSpc>
                          <a:spcPct val="100000"/>
                        </a:lnSpc>
                        <a:spcBef>
                          <a:spcPts val="0"/>
                        </a:spcBef>
                        <a:spcAft>
                          <a:spcPts val="0"/>
                        </a:spcAft>
                        <a:buClr>
                          <a:schemeClr val="dk1"/>
                        </a:buClr>
                        <a:buSzPts val="1600"/>
                        <a:buFont typeface="Twentieth Century"/>
                        <a:buNone/>
                      </a:pPr>
                      <a:r>
                        <a:t/>
                      </a:r>
                      <a:endParaRPr sz="1600"/>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APA ITU STATISTIKA INFERENSIAL</a:t>
            </a:r>
            <a:endParaRPr/>
          </a:p>
        </p:txBody>
      </p:sp>
      <p:sp>
        <p:nvSpPr>
          <p:cNvPr id="104" name="Google Shape;104;p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1" lang="en-US"/>
              <a:t>Statistik inferensial </a:t>
            </a:r>
            <a:r>
              <a:rPr lang="en-US"/>
              <a:t>adalah teknik yang dapat digunakan untuk menganalisis sekelompok kecil sampel dari data induk atau populasi untuk </a:t>
            </a:r>
            <a:r>
              <a:rPr b="1" lang="en-US"/>
              <a:t>membuat prediksi dan kesimpulan</a:t>
            </a:r>
            <a:r>
              <a:rPr lang="en-US"/>
              <a:t> tentang kelompok data induk atau populasi.</a:t>
            </a:r>
            <a:endParaRPr/>
          </a:p>
          <a:p>
            <a:pPr indent="-139700" lvl="0" marL="91440" rtl="0" algn="l">
              <a:lnSpc>
                <a:spcPct val="90000"/>
              </a:lnSpc>
              <a:spcBef>
                <a:spcPts val="1400"/>
              </a:spcBef>
              <a:spcAft>
                <a:spcPts val="0"/>
              </a:spcAft>
              <a:buSzPts val="2200"/>
              <a:buChar char=" "/>
            </a:pPr>
            <a:r>
              <a:rPr lang="en-US"/>
              <a:t>Generalisasi yang terkait dengan inferensi statistik </a:t>
            </a:r>
            <a:r>
              <a:rPr b="1" lang="en-US"/>
              <a:t>tidak pasti karena didasarkan pada informasi parsial</a:t>
            </a:r>
            <a:r>
              <a:rPr lang="en-US"/>
              <a:t> yang diperoleh dari bagian-bagian data. Jadi apa yang didapatkan </a:t>
            </a:r>
            <a:r>
              <a:rPr b="1" lang="en-US"/>
              <a:t>hanyalah prediksi</a:t>
            </a:r>
            <a:r>
              <a:rPr lang="en-US"/>
              <a:t>.</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IMPLEMENTATION A/B TERSTING</a:t>
            </a:r>
            <a:endParaRPr/>
          </a:p>
        </p:txBody>
      </p:sp>
      <p:sp>
        <p:nvSpPr>
          <p:cNvPr id="227" name="Google Shape;227;p20"/>
          <p:cNvSpPr txBox="1"/>
          <p:nvPr>
            <p:ph idx="1" type="body"/>
          </p:nvPr>
        </p:nvSpPr>
        <p:spPr>
          <a:xfrm>
            <a:off x="1024129" y="2286000"/>
            <a:ext cx="5039788" cy="4023360"/>
          </a:xfrm>
          <a:prstGeom prst="rect">
            <a:avLst/>
          </a:prstGeom>
          <a:noFill/>
          <a:ln>
            <a:noFill/>
          </a:ln>
        </p:spPr>
        <p:txBody>
          <a:bodyPr anchorCtr="0" anchor="t" bIns="45700" lIns="45700" spcFirstLastPara="1" rIns="45700" wrap="square" tIns="45700">
            <a:normAutofit lnSpcReduction="10000"/>
          </a:bodyPr>
          <a:lstStyle/>
          <a:p>
            <a:pPr indent="-114300" lvl="0" marL="91440" rtl="0" algn="l">
              <a:lnSpc>
                <a:spcPct val="90000"/>
              </a:lnSpc>
              <a:spcBef>
                <a:spcPts val="0"/>
              </a:spcBef>
              <a:spcAft>
                <a:spcPts val="0"/>
              </a:spcAft>
              <a:buSzPts val="1800"/>
              <a:buFont typeface="Noto Sans Symbols"/>
              <a:buChar char="▪"/>
            </a:pPr>
            <a:r>
              <a:rPr lang="en-US" sz="1800"/>
              <a:t>Pengujian A/B adalah cara untuk </a:t>
            </a:r>
            <a:r>
              <a:rPr b="1" lang="en-US" sz="1800"/>
              <a:t>membandingkan dua versi variabel tunggal</a:t>
            </a:r>
            <a:r>
              <a:rPr lang="en-US" sz="1800"/>
              <a:t>, biasanya dengan menguji respons subjek terhadap varian A terhadap varian B, dan menentukan mana dari dua varian yang lebih efektif.</a:t>
            </a:r>
            <a:endParaRPr/>
          </a:p>
          <a:p>
            <a:pPr indent="-114300" lvl="0" marL="91440" rtl="0" algn="l">
              <a:lnSpc>
                <a:spcPct val="90000"/>
              </a:lnSpc>
              <a:spcBef>
                <a:spcPts val="1400"/>
              </a:spcBef>
              <a:spcAft>
                <a:spcPts val="0"/>
              </a:spcAft>
              <a:buSzPts val="1800"/>
              <a:buFont typeface="Noto Sans Symbols"/>
              <a:buChar char="▪"/>
            </a:pPr>
            <a:r>
              <a:rPr lang="en-US" sz="1800"/>
              <a:t>A/B testing adalah salah satu alat terpenting untuk mengoptimalkan sebagian besar hal yang berinteraksi dengan kita di komputer, ponsel, dan tablet kita. Dari tata letak situs web hingga iklan media sosial dan fitur produk, tombol like dan lainnya mungkin telah A/B testing .</a:t>
            </a:r>
            <a:endParaRPr/>
          </a:p>
          <a:p>
            <a:pPr indent="-114300" lvl="0" marL="91440" rtl="0" algn="l">
              <a:lnSpc>
                <a:spcPct val="90000"/>
              </a:lnSpc>
              <a:spcBef>
                <a:spcPts val="1400"/>
              </a:spcBef>
              <a:spcAft>
                <a:spcPts val="0"/>
              </a:spcAft>
              <a:buSzPts val="1800"/>
              <a:buFont typeface="Noto Sans Symbols"/>
              <a:buChar char="▪"/>
            </a:pPr>
            <a:r>
              <a:rPr lang="en-US" sz="1800"/>
              <a:t>Adapun menurut </a:t>
            </a:r>
            <a:r>
              <a:rPr lang="en-US" sz="1800" u="sng">
                <a:solidFill>
                  <a:schemeClr val="hlink"/>
                </a:solidFill>
                <a:hlinkClick r:id="rId3"/>
              </a:rPr>
              <a:t>Harvard Business Review</a:t>
            </a:r>
            <a:r>
              <a:rPr lang="en-US" sz="1800"/>
              <a:t>, A/B </a:t>
            </a:r>
            <a:r>
              <a:rPr i="1" lang="en-US" sz="1800"/>
              <a:t>testing </a:t>
            </a:r>
            <a:r>
              <a:rPr lang="en-US" sz="1800"/>
              <a:t>adalah cara untuk membandingkan dua versi dari suatu hal demi mengetahui mana yang bekerja lebih baik. </a:t>
            </a:r>
            <a:endParaRPr/>
          </a:p>
        </p:txBody>
      </p:sp>
      <p:pic>
        <p:nvPicPr>
          <p:cNvPr descr="https://upload.wikimedia.org/wikipedia/commons/thumb/2/2e/A-B_testing_example.png/310px-A-B_testing_example.png" id="228" name="Google Shape;228;p20"/>
          <p:cNvPicPr preferRelativeResize="0"/>
          <p:nvPr/>
        </p:nvPicPr>
        <p:blipFill rotWithShape="1">
          <a:blip r:embed="rId4">
            <a:alphaModFix/>
          </a:blip>
          <a:srcRect b="0" l="0" r="0" t="0"/>
          <a:stretch/>
        </p:blipFill>
        <p:spPr>
          <a:xfrm>
            <a:off x="6508247" y="2286000"/>
            <a:ext cx="5175758" cy="30720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STATISTICAL SIGNIFICANCE (T TEST)</a:t>
            </a:r>
            <a:endParaRPr/>
          </a:p>
        </p:txBody>
      </p:sp>
      <p:sp>
        <p:nvSpPr>
          <p:cNvPr id="235" name="Google Shape;235;p2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sz="2000"/>
              <a:t>Langkah pertama </a:t>
            </a:r>
            <a:r>
              <a:rPr lang="en-US" sz="2000"/>
              <a:t>menganalisis signifikansi statistik adalah menentukan pertanyaan penelitian yang ingin Anda jawab dan merumuskan hipotesis Anda. Hipotesis adalah pernyataan tentang data eksperimen Anda dan menerangkan perbedaan yang mungkin ada di dalam populasi penelitian.</a:t>
            </a:r>
            <a:endParaRPr/>
          </a:p>
          <a:p>
            <a:pPr indent="-137159" lvl="1" marL="265176" rtl="0" algn="l">
              <a:lnSpc>
                <a:spcPct val="90000"/>
              </a:lnSpc>
              <a:spcBef>
                <a:spcPts val="400"/>
              </a:spcBef>
              <a:spcAft>
                <a:spcPts val="0"/>
              </a:spcAft>
              <a:buSzPts val="2000"/>
              <a:buChar char="🢝"/>
            </a:pPr>
            <a:r>
              <a:rPr b="1" lang="en-US" sz="2000"/>
              <a:t>Hipotesis nol (H</a:t>
            </a:r>
            <a:r>
              <a:rPr b="1" baseline="-25000" lang="en-US" sz="2000"/>
              <a:t>0</a:t>
            </a:r>
            <a:r>
              <a:rPr b="1" lang="en-US" sz="2000"/>
              <a:t>) </a:t>
            </a:r>
            <a:r>
              <a:rPr lang="en-US" sz="2000"/>
              <a:t>umumnya menyatakan bahwa tidak ada perbedaan antara dua kelompok data. Contoh: kelompok siswa yang membaca materi sebelum kelas dimulai </a:t>
            </a:r>
            <a:r>
              <a:rPr b="1" lang="en-US" sz="2000"/>
              <a:t>tidak mendapat nilai yang lebih baik </a:t>
            </a:r>
            <a:r>
              <a:rPr lang="en-US" sz="2000"/>
              <a:t>dibandingkan kelompok yang tidak membaca materi.</a:t>
            </a:r>
            <a:endParaRPr/>
          </a:p>
          <a:p>
            <a:pPr indent="-137159" lvl="1" marL="265176" rtl="0" algn="l">
              <a:lnSpc>
                <a:spcPct val="90000"/>
              </a:lnSpc>
              <a:spcBef>
                <a:spcPts val="600"/>
              </a:spcBef>
              <a:spcAft>
                <a:spcPts val="0"/>
              </a:spcAft>
              <a:buSzPts val="2000"/>
              <a:buChar char="🢝"/>
            </a:pPr>
            <a:r>
              <a:rPr b="1" lang="en-US" sz="2000"/>
              <a:t>Hipotesis alternatif (H</a:t>
            </a:r>
            <a:r>
              <a:rPr b="1" baseline="-25000" lang="en-US" sz="2000"/>
              <a:t>a</a:t>
            </a:r>
            <a:r>
              <a:rPr b="1" lang="en-US" sz="2000"/>
              <a:t>) </a:t>
            </a:r>
            <a:r>
              <a:rPr lang="en-US" sz="2000"/>
              <a:t>adalah pernyataan yang berlawanan dengan hipotesis nol dan pernyataan yang Anda coba dukung dengan data eksperimen. Contoh: kelompok siswa yang membaca materi sebelum kelas </a:t>
            </a:r>
            <a:r>
              <a:rPr b="1" lang="en-US" sz="2000"/>
              <a:t>mendapat nilai yang lebih baik </a:t>
            </a:r>
            <a:r>
              <a:rPr lang="en-US" sz="2000"/>
              <a:t>daripada kelompok yang tidak membaca materi.</a:t>
            </a:r>
            <a:endParaRPr/>
          </a:p>
          <a:p>
            <a:pPr indent="0" lvl="0" marL="91440" rtl="0" algn="l">
              <a:lnSpc>
                <a:spcPct val="90000"/>
              </a:lnSpc>
              <a:spcBef>
                <a:spcPts val="1600"/>
              </a:spcBef>
              <a:spcAft>
                <a:spcPts val="0"/>
              </a:spcAft>
              <a:buSzPts val="20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STATISTICAL SIGNIFICANCE</a:t>
            </a:r>
            <a:endParaRPr/>
          </a:p>
        </p:txBody>
      </p:sp>
      <p:sp>
        <p:nvSpPr>
          <p:cNvPr id="241" name="Google Shape;241;p2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14300" lvl="0" marL="91440" rtl="0" algn="l">
              <a:lnSpc>
                <a:spcPct val="90000"/>
              </a:lnSpc>
              <a:spcBef>
                <a:spcPts val="0"/>
              </a:spcBef>
              <a:spcAft>
                <a:spcPts val="0"/>
              </a:spcAft>
              <a:buSzPts val="1800"/>
              <a:buChar char=" "/>
            </a:pPr>
            <a:r>
              <a:rPr b="1" lang="en-US" sz="1800"/>
              <a:t>Langkah kedua, Batasi tingkat signifikansi untuk menentukan harus seberapa unik data Anda agar data tersebut dianggap signifikan.</a:t>
            </a:r>
            <a:r>
              <a:rPr lang="en-US" sz="1800"/>
              <a:t> Tingkat signifikansi (alfa) adalah ambang batas yang digunakan untuk menentukan signifikansi. Jika nilai p kurang dari atau sama dengan tingkat signifikansi, data tersebut dianggap signifikan secara statistic.</a:t>
            </a:r>
            <a:endParaRPr/>
          </a:p>
          <a:p>
            <a:pPr indent="-137159" lvl="1" marL="265176" rtl="0" algn="l">
              <a:lnSpc>
                <a:spcPct val="90000"/>
              </a:lnSpc>
              <a:spcBef>
                <a:spcPts val="400"/>
              </a:spcBef>
              <a:spcAft>
                <a:spcPts val="0"/>
              </a:spcAft>
              <a:buSzPts val="1800"/>
              <a:buChar char="🢝"/>
            </a:pPr>
            <a:r>
              <a:rPr lang="en-US"/>
              <a:t>Sebagai aturan umum, tingkat </a:t>
            </a:r>
            <a:r>
              <a:rPr b="1" lang="en-US"/>
              <a:t>signifikansi (alfa) </a:t>
            </a:r>
            <a:r>
              <a:rPr lang="en-US"/>
              <a:t>ditetapkan sebesar </a:t>
            </a:r>
            <a:r>
              <a:rPr b="1" lang="en-US"/>
              <a:t>0,05,</a:t>
            </a:r>
            <a:r>
              <a:rPr lang="en-US"/>
              <a:t> berarti probabilitas kedua kelompok data tersebut sama hanya </a:t>
            </a:r>
            <a:r>
              <a:rPr b="1" lang="en-US"/>
              <a:t>5%.</a:t>
            </a:r>
            <a:endParaRPr/>
          </a:p>
          <a:p>
            <a:pPr indent="-137159" lvl="1" marL="265176" rtl="0" algn="l">
              <a:lnSpc>
                <a:spcPct val="90000"/>
              </a:lnSpc>
              <a:spcBef>
                <a:spcPts val="600"/>
              </a:spcBef>
              <a:spcAft>
                <a:spcPts val="0"/>
              </a:spcAft>
              <a:buSzPts val="1800"/>
              <a:buChar char="🢝"/>
            </a:pPr>
            <a:r>
              <a:rPr lang="en-US"/>
              <a:t>Dengan menggunakan tingkat kepercayaan yang lebih tinggi (nilai </a:t>
            </a:r>
            <a:r>
              <a:rPr b="1" lang="en-US"/>
              <a:t>p</a:t>
            </a:r>
            <a:r>
              <a:rPr lang="en-US"/>
              <a:t> yang lebih rendah) berarti hasil eksperimen akan dianggap lebih signifikan.</a:t>
            </a:r>
            <a:endParaRPr/>
          </a:p>
          <a:p>
            <a:pPr indent="-137159" lvl="1" marL="265176" rtl="0" algn="l">
              <a:lnSpc>
                <a:spcPct val="90000"/>
              </a:lnSpc>
              <a:spcBef>
                <a:spcPts val="600"/>
              </a:spcBef>
              <a:spcAft>
                <a:spcPts val="0"/>
              </a:spcAft>
              <a:buSzPts val="1800"/>
              <a:buChar char="🢝"/>
            </a:pPr>
            <a:r>
              <a:rPr lang="en-US"/>
              <a:t>Jika Anda ingin menaikkan tingkat kepercayaan data Anda, turunkan nilai alpha menjadi 0,01. Nilai alpha yang lebih rendah biasanya digunakan dalam pabrikasi saat mendeteksi cacat produk. Tingkat kepercayaan yang tinggi sangatlah penting untuk memastikan bahwa setiap bagian yang diproduksi bekerja sesuai fungsinya.</a:t>
            </a:r>
            <a:endParaRPr/>
          </a:p>
          <a:p>
            <a:pPr indent="-137159" lvl="1" marL="265176" rtl="0" algn="l">
              <a:lnSpc>
                <a:spcPct val="90000"/>
              </a:lnSpc>
              <a:spcBef>
                <a:spcPts val="600"/>
              </a:spcBef>
              <a:spcAft>
                <a:spcPts val="0"/>
              </a:spcAft>
              <a:buSzPts val="1800"/>
              <a:buChar char="🢝"/>
            </a:pPr>
            <a:r>
              <a:rPr lang="en-US"/>
              <a:t>Untuk eksperimen pengujian hipotesis, tingkat signifikansi 0,05 dapat diterima.</a:t>
            </a:r>
            <a:endParaRPr/>
          </a:p>
          <a:p>
            <a:pPr indent="0" lvl="0" marL="91440" rtl="0" algn="l">
              <a:lnSpc>
                <a:spcPct val="90000"/>
              </a:lnSpc>
              <a:spcBef>
                <a:spcPts val="1600"/>
              </a:spcBef>
              <a:spcAft>
                <a:spcPts val="0"/>
              </a:spcAft>
              <a:buSzPts val="18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STATISTICAL SIGNIFICANCE</a:t>
            </a:r>
            <a:endParaRPr/>
          </a:p>
        </p:txBody>
      </p:sp>
      <p:sp>
        <p:nvSpPr>
          <p:cNvPr id="247" name="Google Shape;247;p2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sz="2000"/>
              <a:t>Langkah ketiga, Putuskan untuk menggunakan uji satu-sisi atau uji dua-sisi. </a:t>
            </a:r>
            <a:r>
              <a:rPr lang="en-US" sz="2000"/>
              <a:t>Salah satu asumsi yang digunakan saat Anda melakukan Uji t adalah data Anda </a:t>
            </a:r>
            <a:r>
              <a:rPr b="1" lang="en-US" sz="2000"/>
              <a:t>terdistribusi normal. </a:t>
            </a:r>
            <a:r>
              <a:rPr lang="en-US" sz="2000"/>
              <a:t>Data yang terdistribusi normal akan membentuk kurva lonceng dengan sebagian besar data berada di tengah kurva.</a:t>
            </a:r>
            <a:endParaRPr/>
          </a:p>
          <a:p>
            <a:pPr indent="-127000" lvl="0" marL="91440" rtl="0" algn="l">
              <a:lnSpc>
                <a:spcPct val="90000"/>
              </a:lnSpc>
              <a:spcBef>
                <a:spcPts val="1400"/>
              </a:spcBef>
              <a:spcAft>
                <a:spcPts val="0"/>
              </a:spcAft>
              <a:buSzPts val="2000"/>
              <a:buChar char=" "/>
            </a:pPr>
            <a:r>
              <a:rPr lang="en-US" sz="2000"/>
              <a:t>Uji t adalah tes matematika yang digunakan untuk melihat </a:t>
            </a:r>
            <a:r>
              <a:rPr i="1" lang="en-US" sz="2000">
                <a:solidFill>
                  <a:srgbClr val="0070C0"/>
                </a:solidFill>
              </a:rPr>
              <a:t>apakah data Anda berada di luar distribusi normal, di bawah atau di atas “ekor” kurva.</a:t>
            </a:r>
            <a:endParaRPr/>
          </a:p>
          <a:p>
            <a:pPr indent="0" lvl="0" marL="91440" rtl="0" algn="l">
              <a:lnSpc>
                <a:spcPct val="90000"/>
              </a:lnSpc>
              <a:spcBef>
                <a:spcPts val="1400"/>
              </a:spcBef>
              <a:spcAft>
                <a:spcPts val="0"/>
              </a:spcAft>
              <a:buSzPts val="2000"/>
              <a:buNone/>
            </a:pPr>
            <a:r>
              <a:t/>
            </a:r>
            <a:endParaRPr sz="2000"/>
          </a:p>
          <a:p>
            <a:pPr indent="-137159" lvl="1" marL="265176" rtl="0" algn="l">
              <a:lnSpc>
                <a:spcPct val="90000"/>
              </a:lnSpc>
              <a:spcBef>
                <a:spcPts val="400"/>
              </a:spcBef>
              <a:spcAft>
                <a:spcPts val="0"/>
              </a:spcAft>
              <a:buSzPts val="2000"/>
              <a:buChar char="🢝"/>
            </a:pPr>
            <a:r>
              <a:rPr lang="en-US" sz="2000"/>
              <a:t>Jika Anda tidak yakin data Anda berada di bawah atau di atas kelompok kontrol, gunakan uji dua-sisi. Uji ini akan memeriksa signifikansi dari dua arah.</a:t>
            </a:r>
            <a:endParaRPr/>
          </a:p>
          <a:p>
            <a:pPr indent="-137159" lvl="1" marL="265176" rtl="0" algn="l">
              <a:lnSpc>
                <a:spcPct val="90000"/>
              </a:lnSpc>
              <a:spcBef>
                <a:spcPts val="600"/>
              </a:spcBef>
              <a:spcAft>
                <a:spcPts val="0"/>
              </a:spcAft>
              <a:buSzPts val="2000"/>
              <a:buChar char="🢝"/>
            </a:pPr>
            <a:r>
              <a:rPr lang="en-US" sz="2000"/>
              <a:t>Jika Anda mengetahui arah tren data Anda, gunakan uji satu-sisi. Menggunakan contoh sebelumnya, Anda menduga bahwa nilai siswa akan meningkat. Oleh karena itu, Anda sebaiknya menggunakan tes satu-sisi.</a:t>
            </a:r>
            <a:endParaRPr/>
          </a:p>
          <a:p>
            <a:pPr indent="0" lvl="0" marL="91440" rtl="0" algn="l">
              <a:lnSpc>
                <a:spcPct val="90000"/>
              </a:lnSpc>
              <a:spcBef>
                <a:spcPts val="1600"/>
              </a:spcBef>
              <a:spcAft>
                <a:spcPts val="0"/>
              </a:spcAft>
              <a:buSzPts val="2000"/>
              <a:buNone/>
            </a:pPr>
            <a:r>
              <a:t/>
            </a:r>
            <a:endParaRPr sz="2000"/>
          </a:p>
          <a:p>
            <a:pPr indent="0" lvl="0" marL="91440" rtl="0" algn="l">
              <a:lnSpc>
                <a:spcPct val="90000"/>
              </a:lnSpc>
              <a:spcBef>
                <a:spcPts val="1400"/>
              </a:spcBef>
              <a:spcAft>
                <a:spcPts val="0"/>
              </a:spcAft>
              <a:buSzPts val="20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ANOVA</a:t>
            </a:r>
            <a:endParaRPr/>
          </a:p>
        </p:txBody>
      </p:sp>
      <p:sp>
        <p:nvSpPr>
          <p:cNvPr id="253" name="Google Shape;253;p24"/>
          <p:cNvSpPr txBox="1"/>
          <p:nvPr>
            <p:ph idx="1" type="body"/>
          </p:nvPr>
        </p:nvSpPr>
        <p:spPr>
          <a:xfrm>
            <a:off x="1024129" y="2286000"/>
            <a:ext cx="4446230" cy="4023360"/>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Char char=" "/>
            </a:pPr>
            <a:r>
              <a:rPr b="1" lang="en-US"/>
              <a:t>The one-way analysis of variance (ANOVA) </a:t>
            </a:r>
            <a:r>
              <a:rPr lang="en-US"/>
              <a:t>digunakan untuk menentukan apakah ada perbedaan yang signifikan secara statistik antara </a:t>
            </a:r>
            <a:r>
              <a:rPr b="1" lang="en-US"/>
              <a:t>rata-rata tiga atau lebih kelompok independen</a:t>
            </a:r>
            <a:r>
              <a:rPr lang="en-US"/>
              <a:t> (tidak terkait). ANOVA dapat digunakan untuk perbandingan antara beberapa grup Kita dapat menghitung tabel ANOVA menggunakan statsmodel.</a:t>
            </a:r>
            <a:endParaRPr/>
          </a:p>
          <a:p>
            <a:pPr indent="0" lvl="0" marL="91440" rtl="0" algn="l">
              <a:lnSpc>
                <a:spcPct val="90000"/>
              </a:lnSpc>
              <a:spcBef>
                <a:spcPts val="1400"/>
              </a:spcBef>
              <a:spcAft>
                <a:spcPts val="0"/>
              </a:spcAft>
              <a:buSzPct val="100000"/>
              <a:buNone/>
            </a:pPr>
            <a:r>
              <a:t/>
            </a:r>
            <a:endParaRPr/>
          </a:p>
          <a:p>
            <a:pPr indent="-129222" lvl="0" marL="91440" rtl="0" algn="l">
              <a:lnSpc>
                <a:spcPct val="90000"/>
              </a:lnSpc>
              <a:spcBef>
                <a:spcPts val="1400"/>
              </a:spcBef>
              <a:spcAft>
                <a:spcPts val="0"/>
              </a:spcAft>
              <a:buSzPct val="100000"/>
              <a:buChar char=" "/>
            </a:pPr>
            <a:r>
              <a:rPr lang="en-US"/>
              <a:t>Statistik F didasarkan pada rasio varians di seluruh rata-rata kelompok. Semakin tinggi rasio ini, semakin signifikan secara statistik hasilnya. </a:t>
            </a:r>
            <a:endParaRPr/>
          </a:p>
        </p:txBody>
      </p:sp>
      <p:pic>
        <p:nvPicPr>
          <p:cNvPr descr="https://lh5.googleusercontent.com/gojrq18cG96POcFX0tU0wg1oDFa48RlQvVcEEyLm87itkBoGGQZzJKcq1N_AcSOUrxybYKIBervt2cmn3sv7evujGyh1tZS1ex41ZI6GnC1YB7NNLXwo4uVpxhrvTg=s0" id="254" name="Google Shape;254;p24"/>
          <p:cNvPicPr preferRelativeResize="0"/>
          <p:nvPr/>
        </p:nvPicPr>
        <p:blipFill rotWithShape="1">
          <a:blip r:embed="rId3">
            <a:alphaModFix/>
          </a:blip>
          <a:srcRect b="0" l="0" r="0" t="0"/>
          <a:stretch/>
        </p:blipFill>
        <p:spPr>
          <a:xfrm>
            <a:off x="6002401" y="2458286"/>
            <a:ext cx="6061262" cy="30601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CHI SQUARE </a:t>
            </a:r>
            <a:endParaRPr/>
          </a:p>
        </p:txBody>
      </p:sp>
      <p:sp>
        <p:nvSpPr>
          <p:cNvPr id="261" name="Google Shape;261;p2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sz="2000"/>
              <a:t>chi-square test atau Fisher’s exact test adalah salah satu cara yang digunakan untuk menyampaikan atau menunjukkan </a:t>
            </a:r>
            <a:r>
              <a:rPr b="1" lang="en-US" sz="2000"/>
              <a:t>keberadaan hubungan</a:t>
            </a:r>
            <a:r>
              <a:rPr lang="en-US" sz="2000"/>
              <a:t> (ada atau tidaknya) antara </a:t>
            </a:r>
            <a:r>
              <a:rPr b="1" lang="en-US" sz="2000"/>
              <a:t>variabel kategori </a:t>
            </a:r>
            <a:r>
              <a:rPr lang="en-US" sz="2000"/>
              <a:t>yang diteliti. </a:t>
            </a:r>
            <a:endParaRPr sz="2000"/>
          </a:p>
          <a:p>
            <a:pPr indent="-127000" lvl="0" marL="91440" rtl="0" algn="l">
              <a:lnSpc>
                <a:spcPct val="90000"/>
              </a:lnSpc>
              <a:spcBef>
                <a:spcPts val="1400"/>
              </a:spcBef>
              <a:spcAft>
                <a:spcPts val="0"/>
              </a:spcAft>
              <a:buSzPts val="2000"/>
              <a:buChar char=" "/>
            </a:pPr>
            <a:r>
              <a:rPr lang="en-US" sz="2000"/>
              <a:t>Misalkan kita sebagai peneliti hendak melakukan uji terhadap perilaku mahasiswa. Karakter yang akan diuji adalah perilaku mahasiswa yang dikategorikan menjadi dua kategori. Kategori tersebut adalah mahasiswa yang mendukung program kampus dan acuh terhadap program kampus.</a:t>
            </a:r>
            <a:endParaRPr/>
          </a:p>
          <a:p>
            <a:pPr indent="-127000" lvl="0" marL="91440" rtl="0" algn="l">
              <a:lnSpc>
                <a:spcPct val="90000"/>
              </a:lnSpc>
              <a:spcBef>
                <a:spcPts val="1400"/>
              </a:spcBef>
              <a:spcAft>
                <a:spcPts val="0"/>
              </a:spcAft>
              <a:buSzPts val="2000"/>
              <a:buChar char=" "/>
            </a:pPr>
            <a:r>
              <a:rPr lang="en-US" sz="2000"/>
              <a:t>Kondisi tersebut memungkinkan kita untuk melakukan</a:t>
            </a:r>
            <a:r>
              <a:rPr b="1" lang="en-US" sz="2000"/>
              <a:t> uji hipotesis</a:t>
            </a:r>
            <a:r>
              <a:rPr lang="en-US" sz="2000"/>
              <a:t> mengenai perbedaan perilaku mahasiswa tersebut dilihat dari frekuensinya.</a:t>
            </a:r>
            <a:endParaRPr/>
          </a:p>
          <a:p>
            <a:pPr indent="-127000" lvl="0" marL="91440" rtl="0" algn="l">
              <a:lnSpc>
                <a:spcPct val="90000"/>
              </a:lnSpc>
              <a:spcBef>
                <a:spcPts val="1400"/>
              </a:spcBef>
              <a:spcAft>
                <a:spcPts val="0"/>
              </a:spcAft>
              <a:buSzPts val="2000"/>
              <a:buChar char=" "/>
            </a:pPr>
            <a:r>
              <a:rPr lang="en-US" sz="2000"/>
              <a:t>𝐻0: Dalam populasi, dua variabel kategoris tidak terkait</a:t>
            </a:r>
            <a:endParaRPr sz="2000"/>
          </a:p>
          <a:p>
            <a:pPr indent="-127000" lvl="0" marL="91440" rtl="0" algn="l">
              <a:lnSpc>
                <a:spcPct val="90000"/>
              </a:lnSpc>
              <a:spcBef>
                <a:spcPts val="1400"/>
              </a:spcBef>
              <a:spcAft>
                <a:spcPts val="0"/>
              </a:spcAft>
              <a:buSzPts val="2000"/>
              <a:buChar char=" "/>
            </a:pPr>
            <a:r>
              <a:rPr lang="en-US" sz="2000"/>
              <a:t>𝐻a: Dalam populasi, kedua variabel kategoris terkait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STATISTIKA INFERENSIAL</a:t>
            </a:r>
            <a:endParaRPr/>
          </a:p>
        </p:txBody>
      </p:sp>
      <p:sp>
        <p:nvSpPr>
          <p:cNvPr id="110" name="Google Shape;110;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lang="en-US"/>
              <a:t>Data populasi dapat memiliki jutaan pengamatan, yang akan membuat kalkulasi pada keseluruhan data menjadi rumit dan lambat. Oleh karena itu, </a:t>
            </a:r>
            <a:r>
              <a:rPr b="1" lang="en-US"/>
              <a:t>kita akan menggunakan ukuran statistik dari data sampel untuk memperkirakan atau menguji hipotesis (asumsi) tentang parameter populasi.</a:t>
            </a:r>
            <a:endParaRPr/>
          </a:p>
          <a:p>
            <a:pPr indent="-139700" lvl="0" marL="91440" rtl="0" algn="l">
              <a:lnSpc>
                <a:spcPct val="90000"/>
              </a:lnSpc>
              <a:spcBef>
                <a:spcPts val="1400"/>
              </a:spcBef>
              <a:spcAft>
                <a:spcPts val="0"/>
              </a:spcAft>
              <a:buSzPts val="2200"/>
              <a:buChar char=" "/>
            </a:pPr>
            <a:r>
              <a:rPr b="1" lang="en-US"/>
              <a:t>Contoh</a:t>
            </a:r>
            <a:r>
              <a:rPr lang="en-US"/>
              <a:t> : Misalnya, Organisasi Kesehatan Dunia (WHO) ingin mempublikasikan catatan tentang umur panjang rata-rata orang India.</a:t>
            </a:r>
            <a:endParaRPr/>
          </a:p>
          <a:p>
            <a:pPr indent="-139700" lvl="0" marL="91440" rtl="0" algn="l">
              <a:lnSpc>
                <a:spcPct val="90000"/>
              </a:lnSpc>
              <a:spcBef>
                <a:spcPts val="1400"/>
              </a:spcBef>
              <a:spcAft>
                <a:spcPts val="0"/>
              </a:spcAft>
              <a:buSzPts val="2200"/>
              <a:buChar char=" "/>
            </a:pPr>
            <a:r>
              <a:rPr lang="en-US"/>
              <a:t>Tidaklah mungkin untuk mempertimbangkan </a:t>
            </a:r>
            <a:r>
              <a:rPr b="1" lang="en-US"/>
              <a:t>semua/populasi</a:t>
            </a:r>
            <a:r>
              <a:rPr lang="en-US"/>
              <a:t> orang India (ini membutuhkan banyak waktu dan banyak uang). Jadi kami mempertimbangkan </a:t>
            </a:r>
            <a:r>
              <a:rPr b="1" lang="en-US"/>
              <a:t>sampel</a:t>
            </a:r>
            <a:r>
              <a:rPr lang="en-US"/>
              <a:t> dari semua orang India.</a:t>
            </a:r>
            <a:endParaRPr/>
          </a:p>
          <a:p>
            <a:pPr indent="-139700" lvl="0" marL="91440" rtl="0" algn="l">
              <a:lnSpc>
                <a:spcPct val="90000"/>
              </a:lnSpc>
              <a:spcBef>
                <a:spcPts val="1400"/>
              </a:spcBef>
              <a:spcAft>
                <a:spcPts val="0"/>
              </a:spcAft>
              <a:buSzPts val="2200"/>
              <a:buChar char=" "/>
            </a:pPr>
            <a:r>
              <a:rPr lang="en-US"/>
              <a:t>Sekarang, WHO telah memutuskan bahwa usia rata-rata bisa menjadi representasi yang tepat dari rata-rata umur panjang. Dalam hal ini mean adalah parameternya. Jadi Statistik (representasi yang tepat dari parameter) akan menjadi mean sampel.</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RESAMPLING</a:t>
            </a:r>
            <a:endParaRPr/>
          </a:p>
        </p:txBody>
      </p:sp>
      <p:sp>
        <p:nvSpPr>
          <p:cNvPr id="117" name="Google Shape;117;p4"/>
          <p:cNvSpPr txBox="1"/>
          <p:nvPr>
            <p:ph idx="1" type="body"/>
          </p:nvPr>
        </p:nvSpPr>
        <p:spPr>
          <a:xfrm>
            <a:off x="1024130" y="2286000"/>
            <a:ext cx="4192448" cy="4023360"/>
          </a:xfrm>
          <a:prstGeom prst="rect">
            <a:avLst/>
          </a:prstGeom>
          <a:solidFill>
            <a:schemeClr val="lt1"/>
          </a:solidFill>
          <a:ln cap="flat" cmpd="sng" w="15875">
            <a:solidFill>
              <a:schemeClr val="accent1"/>
            </a:solidFill>
            <a:prstDash val="solid"/>
            <a:round/>
            <a:headEnd len="sm" w="sm" type="none"/>
            <a:tailEnd len="sm" w="sm" type="none"/>
          </a:ln>
        </p:spPr>
        <p:txBody>
          <a:bodyPr anchorCtr="0" anchor="t" bIns="45700" lIns="45700" spcFirstLastPara="1" rIns="45700" wrap="square" tIns="45700">
            <a:normAutofit fontScale="85000" lnSpcReduction="20000"/>
          </a:bodyPr>
          <a:lstStyle/>
          <a:p>
            <a:pPr indent="-129540" lvl="0" marL="91440" rtl="0" algn="l">
              <a:lnSpc>
                <a:spcPct val="90000"/>
              </a:lnSpc>
              <a:spcBef>
                <a:spcPts val="0"/>
              </a:spcBef>
              <a:spcAft>
                <a:spcPts val="0"/>
              </a:spcAft>
              <a:buSzPct val="100000"/>
              <a:buChar char=" "/>
            </a:pPr>
            <a:r>
              <a:rPr b="1" lang="en-US" sz="2400">
                <a:solidFill>
                  <a:schemeClr val="dk1"/>
                </a:solidFill>
                <a:latin typeface="Twentieth Century"/>
                <a:ea typeface="Twentieth Century"/>
                <a:cs typeface="Twentieth Century"/>
                <a:sym typeface="Twentieth Century"/>
              </a:rPr>
              <a:t>Resampling</a:t>
            </a:r>
            <a:r>
              <a:rPr lang="en-US" sz="2400">
                <a:solidFill>
                  <a:schemeClr val="dk1"/>
                </a:solidFill>
                <a:latin typeface="Twentieth Century"/>
                <a:ea typeface="Twentieth Century"/>
                <a:cs typeface="Twentieth Century"/>
                <a:sym typeface="Twentieth Century"/>
              </a:rPr>
              <a:t> adalah suatu metode yang memungkinkan kita melakukan sampling dari data sampel, sehingga seolah-olah data hasil penelitian tersebut merupakan populasi.</a:t>
            </a:r>
            <a:endParaRPr/>
          </a:p>
          <a:p>
            <a:pPr indent="-129540" lvl="0" marL="91440" rtl="0" algn="l">
              <a:lnSpc>
                <a:spcPct val="90000"/>
              </a:lnSpc>
              <a:spcBef>
                <a:spcPts val="1400"/>
              </a:spcBef>
              <a:spcAft>
                <a:spcPts val="0"/>
              </a:spcAft>
              <a:buSzPct val="100000"/>
              <a:buChar char=" "/>
            </a:pPr>
            <a:r>
              <a:rPr lang="en-US" sz="2400">
                <a:solidFill>
                  <a:schemeClr val="dk1"/>
                </a:solidFill>
                <a:latin typeface="Twentieth Century"/>
                <a:ea typeface="Twentieth Century"/>
                <a:cs typeface="Twentieth Century"/>
                <a:sym typeface="Twentieth Century"/>
              </a:rPr>
              <a:t>Resampling adalah salah satu dari berbagai metode untuk:</a:t>
            </a:r>
            <a:endParaRPr/>
          </a:p>
          <a:p>
            <a:pPr indent="-129540" lvl="1" marL="265176" rtl="0" algn="l">
              <a:lnSpc>
                <a:spcPct val="90000"/>
              </a:lnSpc>
              <a:spcBef>
                <a:spcPts val="400"/>
              </a:spcBef>
              <a:spcAft>
                <a:spcPts val="0"/>
              </a:spcAft>
              <a:buSzPct val="100000"/>
              <a:buChar char="🢝"/>
            </a:pPr>
            <a:r>
              <a:rPr lang="en-US" sz="2400">
                <a:solidFill>
                  <a:schemeClr val="dk1"/>
                </a:solidFill>
                <a:latin typeface="Twentieth Century"/>
                <a:ea typeface="Twentieth Century"/>
                <a:cs typeface="Twentieth Century"/>
                <a:sym typeface="Twentieth Century"/>
              </a:rPr>
              <a:t>Memperkirakan ketepatan statistik sampel (median, varians, persentil),</a:t>
            </a:r>
            <a:endParaRPr/>
          </a:p>
          <a:p>
            <a:pPr indent="-129540" lvl="1" marL="265176" rtl="0" algn="l">
              <a:lnSpc>
                <a:spcPct val="90000"/>
              </a:lnSpc>
              <a:spcBef>
                <a:spcPts val="600"/>
              </a:spcBef>
              <a:spcAft>
                <a:spcPts val="0"/>
              </a:spcAft>
              <a:buSzPct val="100000"/>
              <a:buChar char="🢝"/>
            </a:pPr>
            <a:r>
              <a:rPr lang="en-US" sz="2400">
                <a:solidFill>
                  <a:schemeClr val="dk1"/>
                </a:solidFill>
                <a:latin typeface="Twentieth Century"/>
                <a:ea typeface="Twentieth Century"/>
                <a:cs typeface="Twentieth Century"/>
                <a:sym typeface="Twentieth Century"/>
              </a:rPr>
              <a:t>Bertukar label pada titik data saat melakukan uji signifikansi, dan</a:t>
            </a:r>
            <a:endParaRPr sz="2400"/>
          </a:p>
          <a:p>
            <a:pPr indent="-129540" lvl="1" marL="265176" rtl="0" algn="l">
              <a:lnSpc>
                <a:spcPct val="90000"/>
              </a:lnSpc>
              <a:spcBef>
                <a:spcPts val="600"/>
              </a:spcBef>
              <a:spcAft>
                <a:spcPts val="0"/>
              </a:spcAft>
              <a:buSzPct val="100000"/>
              <a:buChar char="🢝"/>
            </a:pPr>
            <a:r>
              <a:rPr lang="en-US" sz="2400">
                <a:solidFill>
                  <a:schemeClr val="dk1"/>
                </a:solidFill>
                <a:latin typeface="Twentieth Century"/>
                <a:ea typeface="Twentieth Century"/>
                <a:cs typeface="Twentieth Century"/>
                <a:sym typeface="Twentieth Century"/>
              </a:rPr>
              <a:t>Memvalidasi model dengan menggunakan himpunan bagian acak.</a:t>
            </a:r>
            <a:endParaRPr sz="2400"/>
          </a:p>
        </p:txBody>
      </p:sp>
      <p:pic>
        <p:nvPicPr>
          <p:cNvPr descr="13.2. The Bootstrap — Computational and Inferential Thinking" id="118" name="Google Shape;118;p4"/>
          <p:cNvPicPr preferRelativeResize="0"/>
          <p:nvPr/>
        </p:nvPicPr>
        <p:blipFill rotWithShape="1">
          <a:blip r:embed="rId3">
            <a:alphaModFix/>
          </a:blip>
          <a:srcRect b="0" l="0" r="0" t="0"/>
          <a:stretch/>
        </p:blipFill>
        <p:spPr>
          <a:xfrm>
            <a:off x="5316582" y="2495828"/>
            <a:ext cx="6660560" cy="3065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HYPOTHESIS TEST</a:t>
            </a:r>
            <a:endParaRPr/>
          </a:p>
        </p:txBody>
      </p:sp>
      <p:sp>
        <p:nvSpPr>
          <p:cNvPr id="124" name="Google Shape;124;p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71450" lvl="0" marL="171450" rtl="0" algn="just">
              <a:lnSpc>
                <a:spcPct val="90000"/>
              </a:lnSpc>
              <a:spcBef>
                <a:spcPts val="0"/>
              </a:spcBef>
              <a:spcAft>
                <a:spcPts val="0"/>
              </a:spcAft>
              <a:buSzPts val="2200"/>
              <a:buChar char=" "/>
            </a:pPr>
            <a:r>
              <a:rPr b="1" lang="en-US"/>
              <a:t>Uji hipotesis </a:t>
            </a:r>
            <a:r>
              <a:rPr lang="en-US"/>
              <a:t>adalah proses yang menggunakan statistik sampel untuk menguji klaim tentang nilai parameter populasi. </a:t>
            </a:r>
            <a:endParaRPr/>
          </a:p>
          <a:p>
            <a:pPr indent="-171450" lvl="0" marL="171450" rtl="0" algn="just">
              <a:lnSpc>
                <a:spcPct val="90000"/>
              </a:lnSpc>
              <a:spcBef>
                <a:spcPts val="1400"/>
              </a:spcBef>
              <a:spcAft>
                <a:spcPts val="0"/>
              </a:spcAft>
              <a:buSzPts val="2200"/>
              <a:buChar char=" "/>
            </a:pPr>
            <a:r>
              <a:rPr lang="en-US"/>
              <a:t>Para peneliti di bidang-bidang seperti kedokteran, psikologi, dan bisnis mengandalkan pengujian hipotesis untuk </a:t>
            </a:r>
            <a:r>
              <a:rPr b="1" lang="en-US"/>
              <a:t>membuat keputusan</a:t>
            </a:r>
            <a:r>
              <a:rPr lang="en-US"/>
              <a:t> </a:t>
            </a:r>
            <a:r>
              <a:rPr b="1" lang="en-US"/>
              <a:t>yang tepat</a:t>
            </a:r>
            <a:r>
              <a:rPr lang="en-US"/>
              <a:t> tentang obat-obatan baru, treatments, dan strategi pemasaran.</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HYPOTHESIS</a:t>
            </a:r>
            <a:endParaRPr/>
          </a:p>
        </p:txBody>
      </p:sp>
      <p:sp>
        <p:nvSpPr>
          <p:cNvPr id="130" name="Google Shape;130;p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71450" lvl="1" marL="345186" rtl="0" algn="l">
              <a:lnSpc>
                <a:spcPct val="90000"/>
              </a:lnSpc>
              <a:spcBef>
                <a:spcPts val="0"/>
              </a:spcBef>
              <a:spcAft>
                <a:spcPts val="0"/>
              </a:spcAft>
              <a:buSzPts val="2400"/>
              <a:buChar char="🢝"/>
            </a:pPr>
            <a:r>
              <a:rPr lang="en-US" sz="2400"/>
              <a:t>Statement tentang parameter populasi disebut </a:t>
            </a:r>
            <a:r>
              <a:rPr b="1" lang="en-US" sz="2400"/>
              <a:t>hipotesis statistik</a:t>
            </a:r>
            <a:r>
              <a:rPr lang="en-US" sz="2400"/>
              <a:t> .</a:t>
            </a:r>
            <a:endParaRPr/>
          </a:p>
          <a:p>
            <a:pPr indent="-171450" lvl="1" marL="345186" rtl="0" algn="l">
              <a:lnSpc>
                <a:spcPct val="90000"/>
              </a:lnSpc>
              <a:spcBef>
                <a:spcPts val="600"/>
              </a:spcBef>
              <a:spcAft>
                <a:spcPts val="0"/>
              </a:spcAft>
              <a:buSzPts val="2400"/>
              <a:buChar char="🢝"/>
            </a:pPr>
            <a:r>
              <a:rPr lang="en-US" sz="2400"/>
              <a:t>Untuk menguji parameter populasi, Anda harus hati-hati menyatakan sepasang hipotesis. Terdapat satu yang mewakili klaim dan yang lainnya sebagai complement (pelengkapnya).</a:t>
            </a:r>
            <a:endParaRPr/>
          </a:p>
          <a:p>
            <a:pPr indent="-171450" lvl="1" marL="345186" rtl="0" algn="l">
              <a:lnSpc>
                <a:spcPct val="90000"/>
              </a:lnSpc>
              <a:spcBef>
                <a:spcPts val="600"/>
              </a:spcBef>
              <a:spcAft>
                <a:spcPts val="0"/>
              </a:spcAft>
              <a:buSzPts val="2400"/>
              <a:buChar char="🢝"/>
            </a:pPr>
            <a:r>
              <a:rPr lang="en-US" sz="2400"/>
              <a:t>Ketika salah satu hipotesis ini salah, yang lain harus benar. </a:t>
            </a:r>
            <a:endParaRPr sz="2400"/>
          </a:p>
          <a:p>
            <a:pPr indent="-171450" lvl="1" marL="345186" rtl="0" algn="l">
              <a:lnSpc>
                <a:spcPct val="90000"/>
              </a:lnSpc>
              <a:spcBef>
                <a:spcPts val="600"/>
              </a:spcBef>
              <a:spcAft>
                <a:spcPts val="0"/>
              </a:spcAft>
              <a:buSzPts val="2400"/>
              <a:buChar char="🢝"/>
            </a:pPr>
            <a:r>
              <a:rPr lang="en-US" sz="2400"/>
              <a:t>Jika pernyataan dalam </a:t>
            </a:r>
            <a:r>
              <a:rPr b="1" lang="en-US" sz="2400"/>
              <a:t>Null hipotesis</a:t>
            </a:r>
            <a:r>
              <a:rPr lang="en-US" sz="2400"/>
              <a:t> tidak benar, maka </a:t>
            </a:r>
            <a:r>
              <a:rPr b="1" lang="en-US" sz="2400"/>
              <a:t>hipotesis alternatif</a:t>
            </a:r>
            <a:r>
              <a:rPr lang="en-US" sz="2400"/>
              <a:t> harus benar.</a:t>
            </a:r>
            <a:endParaRPr/>
          </a:p>
          <a:p>
            <a:pPr indent="-171450" lvl="1" marL="345186" rtl="0" algn="l">
              <a:lnSpc>
                <a:spcPct val="90000"/>
              </a:lnSpc>
              <a:spcBef>
                <a:spcPts val="600"/>
              </a:spcBef>
              <a:spcAft>
                <a:spcPts val="0"/>
              </a:spcAft>
              <a:buSzPts val="2400"/>
              <a:buChar char="🢝"/>
            </a:pPr>
            <a:r>
              <a:rPr lang="en-US" sz="2400"/>
              <a:t>Istilah </a:t>
            </a:r>
            <a:r>
              <a:rPr b="1" lang="en-US" sz="2400"/>
              <a:t>Null hipotesis</a:t>
            </a:r>
            <a:r>
              <a:rPr lang="en-US" sz="2400"/>
              <a:t> diperkenalkan oleh Ronald Fisher.</a:t>
            </a:r>
            <a:endParaRPr/>
          </a:p>
          <a:p>
            <a:pPr indent="0" lvl="1" marL="173736" rtl="0" algn="l">
              <a:lnSpc>
                <a:spcPct val="90000"/>
              </a:lnSpc>
              <a:spcBef>
                <a:spcPts val="600"/>
              </a:spcBef>
              <a:spcAft>
                <a:spcPts val="0"/>
              </a:spcAft>
              <a:buSzPts val="2400"/>
              <a:buNone/>
            </a:pPr>
            <a:r>
              <a:t/>
            </a:r>
            <a:endParaRPr sz="2400"/>
          </a:p>
          <a:p>
            <a:pPr indent="0" lvl="1" marL="265176" rtl="0" algn="l">
              <a:lnSpc>
                <a:spcPct val="90000"/>
              </a:lnSpc>
              <a:spcBef>
                <a:spcPts val="600"/>
              </a:spcBef>
              <a:spcAft>
                <a:spcPts val="0"/>
              </a:spcAft>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PENDIFINISIAN HYPOTHESIS</a:t>
            </a:r>
            <a:endParaRPr/>
          </a:p>
        </p:txBody>
      </p:sp>
      <p:sp>
        <p:nvSpPr>
          <p:cNvPr id="136" name="Google Shape;136;p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52400" lvl="1" marL="265176" rtl="0" algn="l">
              <a:lnSpc>
                <a:spcPct val="90000"/>
              </a:lnSpc>
              <a:spcBef>
                <a:spcPts val="0"/>
              </a:spcBef>
              <a:spcAft>
                <a:spcPts val="0"/>
              </a:spcAft>
              <a:buSzPts val="2400"/>
              <a:buChar char="🢝"/>
            </a:pPr>
            <a:r>
              <a:rPr lang="en-US" sz="2400"/>
              <a:t>Null hypothesis  </a:t>
            </a:r>
            <a:r>
              <a:rPr b="1" lang="en-US" sz="2400"/>
              <a:t>H0 </a:t>
            </a:r>
            <a:r>
              <a:rPr lang="en-US" sz="2400"/>
              <a:t>adalah hipotesis statistik yang berisi pernyataan kesetaraan (</a:t>
            </a:r>
            <a:r>
              <a:rPr b="1" lang="en-US" sz="2400"/>
              <a:t>equality</a:t>
            </a:r>
            <a:r>
              <a:rPr lang="en-US" sz="2400"/>
              <a:t>), seperti ≤ ,  = , or  ≥ .</a:t>
            </a:r>
            <a:endParaRPr/>
          </a:p>
          <a:p>
            <a:pPr indent="-152400" lvl="1" marL="265176" rtl="0" algn="l">
              <a:lnSpc>
                <a:spcPct val="90000"/>
              </a:lnSpc>
              <a:spcBef>
                <a:spcPts val="600"/>
              </a:spcBef>
              <a:spcAft>
                <a:spcPts val="0"/>
              </a:spcAft>
              <a:buSzPts val="2400"/>
              <a:buChar char="🢝"/>
            </a:pPr>
            <a:r>
              <a:rPr lang="en-US" sz="2400"/>
              <a:t>Alternative hypothesis </a:t>
            </a:r>
            <a:r>
              <a:rPr b="1" lang="en-US" sz="2400"/>
              <a:t>Ha </a:t>
            </a:r>
            <a:r>
              <a:rPr lang="en-US" sz="2400"/>
              <a:t>adalah komplemen dari null hypothesis. Statement ini yang harus benar jika </a:t>
            </a:r>
            <a:r>
              <a:rPr b="1" lang="en-US" sz="2400"/>
              <a:t>H0</a:t>
            </a:r>
            <a:r>
              <a:rPr lang="en-US" sz="2400"/>
              <a:t> salah dan berisi pernyataan ketidaksetaraan (</a:t>
            </a:r>
            <a:r>
              <a:rPr b="1" lang="en-US" sz="2400"/>
              <a:t>inequality</a:t>
            </a:r>
            <a:r>
              <a:rPr lang="en-US" sz="2400"/>
              <a:t>), seperti  &gt; ,  ≠ , or  &lt; .</a:t>
            </a:r>
            <a:endParaRPr/>
          </a:p>
          <a:p>
            <a:pPr indent="0" lvl="1" marL="265176" rtl="0" algn="l">
              <a:lnSpc>
                <a:spcPct val="90000"/>
              </a:lnSpc>
              <a:spcBef>
                <a:spcPts val="600"/>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HYPOTHESIS</a:t>
            </a:r>
            <a:endParaRPr/>
          </a:p>
        </p:txBody>
      </p:sp>
      <p:sp>
        <p:nvSpPr>
          <p:cNvPr id="142" name="Google Shape;142;p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sz="2000"/>
              <a:t>Untuk menulis Null hipotesis dan alternatif, terjemahkan klaim yang dibuat tentang parameter populasi dari </a:t>
            </a:r>
            <a:r>
              <a:rPr b="1" lang="en-US" sz="2000"/>
              <a:t>pernyataan verbal ke pernyataan matematis</a:t>
            </a:r>
            <a:r>
              <a:rPr lang="en-US" sz="2000"/>
              <a:t>. Kemudian, tulis complementnya.</a:t>
            </a:r>
            <a:endParaRPr/>
          </a:p>
          <a:p>
            <a:pPr indent="-127000" lvl="0" marL="91440" rtl="0" algn="l">
              <a:lnSpc>
                <a:spcPct val="90000"/>
              </a:lnSpc>
              <a:spcBef>
                <a:spcPts val="1400"/>
              </a:spcBef>
              <a:spcAft>
                <a:spcPts val="0"/>
              </a:spcAft>
              <a:buSzPts val="2000"/>
              <a:buChar char=" "/>
            </a:pPr>
            <a:r>
              <a:rPr lang="en-US" sz="2000"/>
              <a:t>Misalnya, jika nilai </a:t>
            </a:r>
            <a:r>
              <a:rPr b="1" lang="en-US" sz="2000"/>
              <a:t>klaim</a:t>
            </a:r>
            <a:r>
              <a:rPr lang="en-US" sz="2000"/>
              <a:t> adalah </a:t>
            </a:r>
            <a:r>
              <a:rPr b="1" lang="en-US" sz="2000"/>
              <a:t>K </a:t>
            </a:r>
            <a:r>
              <a:rPr lang="en-US" sz="2000"/>
              <a:t>dan parameter </a:t>
            </a:r>
            <a:r>
              <a:rPr b="1" lang="en-US" sz="2000"/>
              <a:t>populasinya</a:t>
            </a:r>
            <a:r>
              <a:rPr lang="en-US" sz="2000"/>
              <a:t> adalah </a:t>
            </a:r>
            <a:r>
              <a:rPr b="1" lang="en-US" sz="2000"/>
              <a:t>μ</a:t>
            </a:r>
            <a:r>
              <a:rPr lang="en-US" sz="2000"/>
              <a:t>, maka kemungkinan pasangan Null hipotesis dan alternatif adalah:</a:t>
            </a:r>
            <a:endParaRPr/>
          </a:p>
          <a:p>
            <a:pPr indent="0" lvl="0" marL="91440" rtl="0" algn="l">
              <a:lnSpc>
                <a:spcPct val="90000"/>
              </a:lnSpc>
              <a:spcBef>
                <a:spcPts val="1400"/>
              </a:spcBef>
              <a:spcAft>
                <a:spcPts val="0"/>
              </a:spcAft>
              <a:buSzPts val="2000"/>
              <a:buNone/>
            </a:pPr>
            <a:r>
              <a:t/>
            </a:r>
            <a:endParaRPr sz="2000"/>
          </a:p>
          <a:p>
            <a:pPr indent="0" lvl="0" marL="91440" rtl="0" algn="l">
              <a:lnSpc>
                <a:spcPct val="90000"/>
              </a:lnSpc>
              <a:spcBef>
                <a:spcPts val="1400"/>
              </a:spcBef>
              <a:spcAft>
                <a:spcPts val="0"/>
              </a:spcAft>
              <a:buSzPts val="2000"/>
              <a:buNone/>
            </a:pPr>
            <a:r>
              <a:t/>
            </a:r>
            <a:endParaRPr sz="2000"/>
          </a:p>
        </p:txBody>
      </p:sp>
      <p:pic>
        <p:nvPicPr>
          <p:cNvPr id="143" name="Google Shape;143;p8"/>
          <p:cNvPicPr preferRelativeResize="0"/>
          <p:nvPr/>
        </p:nvPicPr>
        <p:blipFill rotWithShape="1">
          <a:blip r:embed="rId3">
            <a:alphaModFix/>
          </a:blip>
          <a:srcRect b="0" l="0" r="0" t="0"/>
          <a:stretch/>
        </p:blipFill>
        <p:spPr>
          <a:xfrm>
            <a:off x="4912213" y="3815028"/>
            <a:ext cx="2629633" cy="2727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HYPOTHESIS</a:t>
            </a:r>
            <a:endParaRPr/>
          </a:p>
        </p:txBody>
      </p:sp>
      <p:sp>
        <p:nvSpPr>
          <p:cNvPr id="149" name="Google Shape;149;p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7159" lvl="1" marL="265176" rtl="0" algn="just">
              <a:lnSpc>
                <a:spcPct val="90000"/>
              </a:lnSpc>
              <a:spcBef>
                <a:spcPts val="0"/>
              </a:spcBef>
              <a:spcAft>
                <a:spcPts val="0"/>
              </a:spcAft>
              <a:buSzPts val="2000"/>
              <a:buChar char="🢝"/>
            </a:pPr>
            <a:r>
              <a:rPr lang="en-US" sz="2000"/>
              <a:t>Tabel berikut menunjukkan hubungan antara kemungkinan pernyataan verbal tentang </a:t>
            </a:r>
            <a:r>
              <a:rPr b="1" lang="en-US" sz="2000"/>
              <a:t>parameter μ</a:t>
            </a:r>
            <a:r>
              <a:rPr lang="en-US" sz="2000"/>
              <a:t>, null hipotesis dan alternatif yang sesuai.</a:t>
            </a:r>
            <a:endParaRPr/>
          </a:p>
          <a:p>
            <a:pPr indent="-137159" lvl="1" marL="265176" rtl="0" algn="just">
              <a:lnSpc>
                <a:spcPct val="90000"/>
              </a:lnSpc>
              <a:spcBef>
                <a:spcPts val="600"/>
              </a:spcBef>
              <a:spcAft>
                <a:spcPts val="0"/>
              </a:spcAft>
              <a:buSzPts val="2000"/>
              <a:buChar char="🢝"/>
            </a:pPr>
            <a:r>
              <a:rPr lang="en-US" sz="2000"/>
              <a:t>Pernyataan serupa dapat dibuat untuk menguji parameter populasi lainnya, seperti: P atau σ.</a:t>
            </a:r>
            <a:endParaRPr/>
          </a:p>
          <a:p>
            <a:pPr indent="0" lvl="1" marL="173736" rtl="0" algn="just">
              <a:lnSpc>
                <a:spcPct val="90000"/>
              </a:lnSpc>
              <a:spcBef>
                <a:spcPts val="600"/>
              </a:spcBef>
              <a:spcAft>
                <a:spcPts val="0"/>
              </a:spcAft>
              <a:buSzPts val="2000"/>
              <a:buNone/>
            </a:pPr>
            <a:r>
              <a:t/>
            </a:r>
            <a:endParaRPr sz="2000"/>
          </a:p>
          <a:p>
            <a:pPr indent="-10159" lvl="1" marL="265176" rtl="0" algn="just">
              <a:lnSpc>
                <a:spcPct val="90000"/>
              </a:lnSpc>
              <a:spcBef>
                <a:spcPts val="600"/>
              </a:spcBef>
              <a:spcAft>
                <a:spcPts val="0"/>
              </a:spcAft>
              <a:buSzPts val="2000"/>
              <a:buNone/>
            </a:pPr>
            <a:r>
              <a:t/>
            </a:r>
            <a:endParaRPr sz="2000"/>
          </a:p>
          <a:p>
            <a:pPr indent="-10159" lvl="1" marL="265176" rtl="0" algn="l">
              <a:lnSpc>
                <a:spcPct val="90000"/>
              </a:lnSpc>
              <a:spcBef>
                <a:spcPts val="600"/>
              </a:spcBef>
              <a:spcAft>
                <a:spcPts val="0"/>
              </a:spcAft>
              <a:buSzPts val="2000"/>
              <a:buNone/>
            </a:pPr>
            <a:r>
              <a:t/>
            </a:r>
            <a:endParaRPr sz="2000"/>
          </a:p>
        </p:txBody>
      </p:sp>
      <p:pic>
        <p:nvPicPr>
          <p:cNvPr id="150" name="Google Shape;150;p9"/>
          <p:cNvPicPr preferRelativeResize="0"/>
          <p:nvPr/>
        </p:nvPicPr>
        <p:blipFill rotWithShape="1">
          <a:blip r:embed="rId3">
            <a:alphaModFix/>
          </a:blip>
          <a:srcRect b="7452" l="7607" r="36530" t="33401"/>
          <a:stretch/>
        </p:blipFill>
        <p:spPr>
          <a:xfrm>
            <a:off x="5365485" y="3480888"/>
            <a:ext cx="5286001" cy="26950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2021-12-30T05:02:20Z</dcterms:created>
  <dc:creator>Microsoft account</dc:creator>
</cp:coreProperties>
</file>