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0"/>
  </p:notesMasterIdLst>
  <p:handoutMasterIdLst>
    <p:handoutMasterId r:id="rId41"/>
  </p:handoutMasterIdLst>
  <p:sldIdLst>
    <p:sldId id="449" r:id="rId5"/>
    <p:sldId id="491" r:id="rId6"/>
    <p:sldId id="459" r:id="rId7"/>
    <p:sldId id="492" r:id="rId8"/>
    <p:sldId id="460" r:id="rId9"/>
    <p:sldId id="499" r:id="rId10"/>
    <p:sldId id="462" r:id="rId11"/>
    <p:sldId id="500" r:id="rId12"/>
    <p:sldId id="464" r:id="rId13"/>
    <p:sldId id="517" r:id="rId14"/>
    <p:sldId id="465" r:id="rId15"/>
    <p:sldId id="519" r:id="rId16"/>
    <p:sldId id="501" r:id="rId17"/>
    <p:sldId id="503" r:id="rId18"/>
    <p:sldId id="506" r:id="rId19"/>
    <p:sldId id="507" r:id="rId20"/>
    <p:sldId id="466" r:id="rId21"/>
    <p:sldId id="504" r:id="rId22"/>
    <p:sldId id="502" r:id="rId23"/>
    <p:sldId id="505" r:id="rId24"/>
    <p:sldId id="508" r:id="rId25"/>
    <p:sldId id="509" r:id="rId26"/>
    <p:sldId id="520" r:id="rId27"/>
    <p:sldId id="521" r:id="rId28"/>
    <p:sldId id="518" r:id="rId29"/>
    <p:sldId id="470" r:id="rId30"/>
    <p:sldId id="515" r:id="rId31"/>
    <p:sldId id="510" r:id="rId32"/>
    <p:sldId id="511" r:id="rId33"/>
    <p:sldId id="512" r:id="rId34"/>
    <p:sldId id="513" r:id="rId35"/>
    <p:sldId id="514" r:id="rId36"/>
    <p:sldId id="516" r:id="rId37"/>
    <p:sldId id="493" r:id="rId38"/>
    <p:sldId id="4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CD4B11"/>
    <a:srgbClr val="464547"/>
    <a:srgbClr val="666666"/>
    <a:srgbClr val="B22746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9" autoAdjust="0"/>
    <p:restoredTop sz="81306" autoAdjust="0"/>
  </p:normalViewPr>
  <p:slideViewPr>
    <p:cSldViewPr snapToGrid="0">
      <p:cViewPr>
        <p:scale>
          <a:sx n="112" d="100"/>
          <a:sy n="112" d="100"/>
        </p:scale>
        <p:origin x="1512" y="48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7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 y) {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y.new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X();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Groovy: public static 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 y) { return new X(y)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m(long l) {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 m(long)" }  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m(Integer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 m(Integer)" }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3" r:id="rId4"/>
    <p:sldLayoutId id="2147483744" r:id="rId5"/>
    <p:sldLayoutId id="2147483745" r:id="rId6"/>
    <p:sldLayoutId id="214748374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0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85836" y="1922035"/>
            <a:ext cx="6910388" cy="609398"/>
          </a:xfrm>
        </p:spPr>
        <p:txBody>
          <a:bodyPr/>
          <a:lstStyle/>
          <a:p>
            <a:r>
              <a:rPr lang="en-US" sz="4100" dirty="0" smtClean="0"/>
              <a:t>Introduction to Groovy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96973" y="3490405"/>
            <a:ext cx="6488113" cy="1200329"/>
          </a:xfrm>
        </p:spPr>
        <p:txBody>
          <a:bodyPr/>
          <a:lstStyle/>
          <a:p>
            <a:r>
              <a:rPr lang="en-US" dirty="0" smtClean="0"/>
              <a:t>CDP </a:t>
            </a:r>
            <a:r>
              <a:rPr lang="en-US" dirty="0" err="1" smtClean="0"/>
              <a:t>JaMP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Andrii</a:t>
            </a:r>
            <a:r>
              <a:rPr lang="en-US" dirty="0" smtClean="0"/>
              <a:t> </a:t>
            </a:r>
            <a:r>
              <a:rPr lang="en-US" dirty="0" err="1" smtClean="0"/>
              <a:t>Korkoshko</a:t>
            </a:r>
            <a:endParaRPr lang="en-US" dirty="0" smtClean="0"/>
          </a:p>
          <a:p>
            <a:r>
              <a:rPr lang="en-US" dirty="0" smtClean="0"/>
              <a:t>Software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OCTOBER 11,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5146912"/>
            <a:ext cx="5625899" cy="647100"/>
          </a:xfrm>
          <a:solidFill>
            <a:srgbClr val="A3C644"/>
          </a:solidFill>
        </p:spPr>
        <p:txBody>
          <a:bodyPr/>
          <a:lstStyle/>
          <a:p>
            <a:r>
              <a:rPr lang="en-US" dirty="0" smtClean="0"/>
              <a:t>Groovy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Differences with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2" y="1178013"/>
            <a:ext cx="8478838" cy="53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/>
              <a:t>In </a:t>
            </a:r>
            <a:r>
              <a:rPr lang="en-US" dirty="0"/>
              <a:t>Groovy, the </a:t>
            </a:r>
            <a:r>
              <a:rPr lang="en-US" b="1" dirty="0"/>
              <a:t>methods</a:t>
            </a:r>
            <a:r>
              <a:rPr lang="en-US" dirty="0"/>
              <a:t> which will be invoked </a:t>
            </a:r>
            <a:r>
              <a:rPr lang="en-US" b="1" dirty="0"/>
              <a:t>are chosen at runtime</a:t>
            </a:r>
            <a:r>
              <a:rPr lang="en-US" dirty="0"/>
              <a:t>. </a:t>
            </a:r>
            <a:endParaRPr lang="en-US" dirty="0" smtClean="0"/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>
                <a:solidFill>
                  <a:srgbClr val="444444"/>
                </a:solidFill>
              </a:rPr>
              <a:t>Default imports</a:t>
            </a:r>
            <a:r>
              <a:rPr lang="ru-RU" b="1" dirty="0">
                <a:solidFill>
                  <a:srgbClr val="444444"/>
                </a:solidFill>
              </a:rPr>
              <a:t>. </a:t>
            </a:r>
            <a:r>
              <a:rPr lang="en-US" dirty="0">
                <a:solidFill>
                  <a:srgbClr val="444444"/>
                </a:solidFill>
              </a:rPr>
              <a:t>All these packages and classes are imported by default, i.e. you do not have to use an explicit import statement to use them:</a:t>
            </a:r>
            <a:r>
              <a:rPr lang="ru-RU" dirty="0">
                <a:solidFill>
                  <a:srgbClr val="444444"/>
                </a:solidFill>
              </a:rPr>
              <a:t> </a:t>
            </a:r>
            <a:r>
              <a:rPr lang="en-US" i="1" dirty="0" err="1">
                <a:solidFill>
                  <a:srgbClr val="444444"/>
                </a:solidFill>
              </a:rPr>
              <a:t>java.io</a:t>
            </a:r>
            <a:r>
              <a:rPr lang="en-US" i="1" dirty="0">
                <a:solidFill>
                  <a:srgbClr val="444444"/>
                </a:solidFill>
              </a:rPr>
              <a:t>.*; </a:t>
            </a:r>
            <a:r>
              <a:rPr lang="en-US" i="1" dirty="0" err="1">
                <a:solidFill>
                  <a:srgbClr val="444444"/>
                </a:solidFill>
              </a:rPr>
              <a:t>java.lang</a:t>
            </a:r>
            <a:r>
              <a:rPr lang="en-US" i="1" dirty="0">
                <a:solidFill>
                  <a:srgbClr val="444444"/>
                </a:solidFill>
              </a:rPr>
              <a:t>.*; </a:t>
            </a:r>
            <a:r>
              <a:rPr lang="en-US" i="1" dirty="0" err="1">
                <a:solidFill>
                  <a:srgbClr val="444444"/>
                </a:solidFill>
              </a:rPr>
              <a:t>java.math.BigDecimal</a:t>
            </a:r>
            <a:r>
              <a:rPr lang="en-US" i="1" dirty="0">
                <a:solidFill>
                  <a:srgbClr val="444444"/>
                </a:solidFill>
              </a:rPr>
              <a:t>; </a:t>
            </a:r>
            <a:r>
              <a:rPr lang="en-US" i="1" dirty="0" err="1">
                <a:solidFill>
                  <a:srgbClr val="444444"/>
                </a:solidFill>
              </a:rPr>
              <a:t>java.math.BigInteger</a:t>
            </a:r>
            <a:r>
              <a:rPr lang="en-US" i="1" dirty="0">
                <a:solidFill>
                  <a:srgbClr val="444444"/>
                </a:solidFill>
              </a:rPr>
              <a:t>; </a:t>
            </a:r>
            <a:r>
              <a:rPr lang="en-US" i="1" dirty="0" err="1">
                <a:solidFill>
                  <a:srgbClr val="444444"/>
                </a:solidFill>
              </a:rPr>
              <a:t>java.net</a:t>
            </a:r>
            <a:r>
              <a:rPr lang="en-US" i="1" dirty="0">
                <a:solidFill>
                  <a:srgbClr val="444444"/>
                </a:solidFill>
              </a:rPr>
              <a:t>.*; </a:t>
            </a:r>
            <a:r>
              <a:rPr lang="en-US" i="1" dirty="0" err="1">
                <a:solidFill>
                  <a:srgbClr val="444444"/>
                </a:solidFill>
              </a:rPr>
              <a:t>java.util</a:t>
            </a:r>
            <a:r>
              <a:rPr lang="en-US" i="1" dirty="0">
                <a:solidFill>
                  <a:srgbClr val="444444"/>
                </a:solidFill>
              </a:rPr>
              <a:t>.* </a:t>
            </a:r>
            <a:r>
              <a:rPr lang="en-US" i="1" dirty="0" err="1">
                <a:solidFill>
                  <a:srgbClr val="444444"/>
                </a:solidFill>
              </a:rPr>
              <a:t>groovy.lang</a:t>
            </a:r>
            <a:r>
              <a:rPr lang="en-US" i="1" dirty="0">
                <a:solidFill>
                  <a:srgbClr val="444444"/>
                </a:solidFill>
              </a:rPr>
              <a:t>.*; </a:t>
            </a:r>
            <a:r>
              <a:rPr lang="en-US" i="1" dirty="0" err="1">
                <a:solidFill>
                  <a:srgbClr val="444444"/>
                </a:solidFill>
              </a:rPr>
              <a:t>groovy.util</a:t>
            </a:r>
            <a:r>
              <a:rPr lang="en-US" i="1" dirty="0" smtClean="0">
                <a:solidFill>
                  <a:srgbClr val="444444"/>
                </a:solidFill>
              </a:rPr>
              <a:t>.*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In Groovy, </a:t>
            </a:r>
            <a:r>
              <a:rPr lang="en-US" b="1" dirty="0"/>
              <a:t>omitting a modifier </a:t>
            </a:r>
            <a:r>
              <a:rPr lang="en-US" dirty="0"/>
              <a:t>on a field means a private field, an associated getter and an associated setter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/>
              <a:t>Array </a:t>
            </a:r>
            <a:r>
              <a:rPr lang="en-US" b="1" dirty="0" smtClean="0"/>
              <a:t>initializers</a:t>
            </a:r>
            <a:r>
              <a:rPr lang="en-US" i="1" dirty="0">
                <a:solidFill>
                  <a:srgbClr val="444444"/>
                </a:solidFill>
              </a:rPr>
              <a:t>: </a:t>
            </a:r>
            <a:r>
              <a:rPr lang="en-US" i="1" dirty="0" err="1">
                <a:solidFill>
                  <a:srgbClr val="444444"/>
                </a:solidFill>
              </a:rPr>
              <a:t>int</a:t>
            </a:r>
            <a:r>
              <a:rPr lang="en-US" i="1" dirty="0">
                <a:solidFill>
                  <a:srgbClr val="444444"/>
                </a:solidFill>
              </a:rPr>
              <a:t>[] array = [1,2,3</a:t>
            </a:r>
            <a:r>
              <a:rPr lang="en-US" i="1" dirty="0" smtClean="0">
                <a:solidFill>
                  <a:srgbClr val="444444"/>
                </a:solidFill>
              </a:rPr>
              <a:t>]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/>
              <a:t>The </a:t>
            </a:r>
            <a:r>
              <a:rPr lang="en-US" dirty="0"/>
              <a:t>implementation of </a:t>
            </a:r>
            <a:r>
              <a:rPr lang="en-US" b="1" dirty="0"/>
              <a:t>anonymous inner classes and nested classes </a:t>
            </a:r>
            <a:r>
              <a:rPr lang="en-US" dirty="0"/>
              <a:t>done looks much like what we do for </a:t>
            </a:r>
            <a:r>
              <a:rPr lang="en-US" dirty="0" err="1" smtClean="0"/>
              <a:t>groovy.lang.Closure</a:t>
            </a:r>
            <a:r>
              <a:rPr lang="en-US" dirty="0" smtClean="0"/>
              <a:t>, but not absolutely like in Java. (Accessing </a:t>
            </a:r>
            <a:r>
              <a:rPr lang="en-US" dirty="0"/>
              <a:t>private fields and methods for example can become a problem, but on the other hand local variables don’t have to be final</a:t>
            </a:r>
            <a:r>
              <a:rPr lang="en-US" dirty="0" smtClean="0"/>
              <a:t>.)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 smtClean="0"/>
              <a:t>Default</a:t>
            </a:r>
            <a:r>
              <a:rPr lang="en-US" dirty="0" smtClean="0"/>
              <a:t> </a:t>
            </a:r>
            <a:r>
              <a:rPr lang="en-US" dirty="0"/>
              <a:t>must be last in </a:t>
            </a:r>
            <a:r>
              <a:rPr lang="en-US" b="1" dirty="0"/>
              <a:t>switch case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87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with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164" y="1413164"/>
            <a:ext cx="755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Groovy, the </a:t>
            </a:r>
            <a:r>
              <a:rPr lang="en-US" b="1" dirty="0"/>
              <a:t>methods</a:t>
            </a:r>
            <a:r>
              <a:rPr lang="en-US" dirty="0"/>
              <a:t> which will be invoked </a:t>
            </a:r>
            <a:r>
              <a:rPr lang="en-US" b="1" dirty="0"/>
              <a:t>are chosen at runtime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Example: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1164" y="205949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method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660066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method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660066"/>
                </a:solidFill>
              </a:rPr>
              <a:t>Object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Object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"Object"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result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method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1164" y="4644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164" y="5068680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assertEquals</a:t>
            </a:r>
            <a:r>
              <a:rPr lang="en-US" dirty="0"/>
              <a:t>(2, result);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1164" y="571501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Groovy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1164" y="617667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assertEquals</a:t>
            </a:r>
            <a:r>
              <a:rPr lang="en-US" dirty="0"/>
              <a:t>(1, result);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15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r>
              <a:rPr lang="ru-RU" dirty="0" smtClean="0"/>
              <a:t> </a:t>
            </a:r>
            <a:r>
              <a:rPr lang="en-US" dirty="0" smtClean="0"/>
              <a:t>and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2" y="1178013"/>
            <a:ext cx="8661718" cy="480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/>
              <a:t>Closures</a:t>
            </a:r>
            <a:r>
              <a:rPr lang="en-US" dirty="0"/>
              <a:t> instead of </a:t>
            </a:r>
            <a:r>
              <a:rPr lang="en-US" dirty="0" smtClean="0"/>
              <a:t>lambdas</a:t>
            </a:r>
            <a:endParaRPr lang="en-US" b="1" dirty="0" smtClean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 err="1" smtClean="0">
                <a:solidFill>
                  <a:srgbClr val="444444"/>
                </a:solidFill>
              </a:rPr>
              <a:t>GStrings</a:t>
            </a:r>
            <a:endParaRPr lang="ru-RU" b="1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/>
              <a:t>Strings</a:t>
            </a:r>
            <a:r>
              <a:rPr lang="ru-RU" dirty="0"/>
              <a:t> — </a:t>
            </a:r>
            <a:r>
              <a:rPr lang="en-US" b="1" dirty="0"/>
              <a:t>single </a:t>
            </a:r>
            <a:r>
              <a:rPr lang="en-US" b="1" dirty="0" smtClean="0"/>
              <a:t>quotes</a:t>
            </a:r>
            <a:r>
              <a:rPr lang="ru-RU" b="1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‘It is Java String’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err="1" smtClean="0"/>
              <a:t>Groovy</a:t>
            </a:r>
            <a:r>
              <a:rPr lang="ru-RU" dirty="0" smtClean="0"/>
              <a:t> </a:t>
            </a:r>
            <a:r>
              <a:rPr lang="ru-RU" dirty="0" err="1"/>
              <a:t>Strings</a:t>
            </a:r>
            <a:r>
              <a:rPr lang="ru-RU" dirty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GStrings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b="1" dirty="0"/>
              <a:t>— </a:t>
            </a:r>
            <a:r>
              <a:rPr lang="en-US" b="1" dirty="0" smtClean="0"/>
              <a:t>double quotes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And this is a value of variable: ${variable}”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M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ultiline String </a:t>
            </a:r>
            <a:r>
              <a:rPr lang="en-US" b="1" dirty="0" smtClean="0">
                <a:solidFill>
                  <a:srgbClr val="444444"/>
                </a:solidFill>
                <a:cs typeface="Courier New" panose="02070309020205020404" pitchFamily="49" charset="0"/>
              </a:rPr>
              <a:t>- triple </a:t>
            </a:r>
            <a:r>
              <a:rPr lang="en-US" b="1" dirty="0">
                <a:solidFill>
                  <a:srgbClr val="444444"/>
                </a:solidFill>
                <a:cs typeface="Courier New" panose="02070309020205020404" pitchFamily="49" charset="0"/>
              </a:rPr>
              <a:t>quotes </a:t>
            </a:r>
            <a:endParaRPr lang="ru-RU" b="1" dirty="0" smtClean="0">
              <a:solidFill>
                <a:srgbClr val="444444"/>
              </a:solidFill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Because Groovy uses Objects for everything, it </a:t>
            </a:r>
            <a:r>
              <a:rPr lang="en-US" b="1" dirty="0" err="1"/>
              <a:t>autowraps</a:t>
            </a:r>
            <a:r>
              <a:rPr lang="en-US" b="1" dirty="0"/>
              <a:t> references to primitives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In Groovy </a:t>
            </a:r>
            <a:r>
              <a:rPr lang="en-US" b="1" dirty="0"/>
              <a:t>==</a:t>
            </a:r>
            <a:r>
              <a:rPr lang="en-US" dirty="0"/>
              <a:t> translates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(b)==0</a:t>
            </a:r>
            <a:r>
              <a:rPr lang="en-US" dirty="0"/>
              <a:t>, </a:t>
            </a:r>
            <a:r>
              <a:rPr lang="en-US" dirty="0" smtClean="0"/>
              <a:t>if </a:t>
            </a:r>
            <a:r>
              <a:rPr lang="en-US" dirty="0"/>
              <a:t>they are Comparable,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b="1" dirty="0"/>
              <a:t> </a:t>
            </a:r>
            <a:r>
              <a:rPr lang="en-US" dirty="0"/>
              <a:t>otherwise. To check for identity, there is </a:t>
            </a:r>
            <a:r>
              <a:rPr lang="en-US" b="1" dirty="0" err="1">
                <a:solidFill>
                  <a:srgbClr val="00B050"/>
                </a:solidFill>
              </a:rPr>
              <a:t>is</a:t>
            </a:r>
            <a:r>
              <a:rPr lang="en-US" dirty="0"/>
              <a:t>. E.g.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a.is(b)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Java does automatic widening and narrowing conversions. Groovy expands greatly on this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There are a few more keywords in Groovy than in Java. Don’t use them for variable </a:t>
            </a:r>
            <a:r>
              <a:rPr lang="en-US" dirty="0" smtClean="0"/>
              <a:t>names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 def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 in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 trait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beans OR private is not private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481" y="678360"/>
            <a:ext cx="8495313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  <a:cs typeface="Courier New" panose="02070309020205020404" pitchFamily="49" charset="0"/>
            </a:endParaRPr>
          </a:p>
        </p:txBody>
      </p:sp>
      <p:pic>
        <p:nvPicPr>
          <p:cNvPr id="4098" name="Picture 2" descr="http://i.imgur.com/vW6YFL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72" y="1225231"/>
            <a:ext cx="5564588" cy="37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1" y="1225232"/>
            <a:ext cx="3039357" cy="25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Lists and Arrays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603" y="1092337"/>
            <a:ext cx="8239940" cy="5272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/>
              <a:t>Groovy uses a comma-separated list of values, surrounded by square brackets, to denote </a:t>
            </a:r>
            <a:r>
              <a:rPr lang="en-US" dirty="0" smtClean="0"/>
              <a:t>lists: [1, 2, 3]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 smtClean="0"/>
              <a:t>To change list implementation: [1, 2, 3] as </a:t>
            </a:r>
            <a:r>
              <a:rPr lang="en-US" dirty="0" err="1" smtClean="0"/>
              <a:t>LinkedList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 smtClean="0"/>
              <a:t>Accessing elements: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 smtClean="0"/>
              <a:t>	def </a:t>
            </a:r>
            <a:r>
              <a:rPr lang="en-US" dirty="0"/>
              <a:t>letters = ['a', 'b', 'c', 'd</a:t>
            </a:r>
            <a:r>
              <a:rPr lang="en-US" dirty="0" smtClean="0"/>
              <a:t>']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/>
              <a:t>	letters[1] == </a:t>
            </a:r>
            <a:r>
              <a:rPr lang="en-US" dirty="0" smtClean="0"/>
              <a:t>'b‘   							gets element by number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/>
              <a:t>	</a:t>
            </a:r>
            <a:r>
              <a:rPr lang="en-US" dirty="0" smtClean="0"/>
              <a:t>letters</a:t>
            </a:r>
            <a:r>
              <a:rPr lang="en-US" dirty="0"/>
              <a:t>[-2] == </a:t>
            </a:r>
            <a:r>
              <a:rPr lang="en-US" dirty="0" smtClean="0"/>
              <a:t>'c‘							gets element by number from the end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/>
              <a:t>	</a:t>
            </a:r>
            <a:r>
              <a:rPr lang="en-US" dirty="0" smtClean="0"/>
              <a:t>letters[2</a:t>
            </a:r>
            <a:r>
              <a:rPr lang="en-US" dirty="0"/>
              <a:t>] = 'C' </a:t>
            </a:r>
            <a:r>
              <a:rPr lang="en-US" dirty="0" smtClean="0"/>
              <a:t>								sets element by number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nb-NO" dirty="0" smtClean="0"/>
              <a:t>	letters </a:t>
            </a:r>
            <a:r>
              <a:rPr lang="nb-NO" dirty="0"/>
              <a:t>&lt;&lt; 'e'             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 smtClean="0"/>
              <a:t>	letters[1</a:t>
            </a:r>
            <a:r>
              <a:rPr lang="en-US" dirty="0"/>
              <a:t>, 3] == ['b', 'd']         </a:t>
            </a:r>
            <a:r>
              <a:rPr lang="en-US" dirty="0" smtClean="0"/>
              <a:t>				gets elements by numbers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 smtClean="0"/>
              <a:t>	assert </a:t>
            </a:r>
            <a:r>
              <a:rPr lang="en-US" dirty="0"/>
              <a:t>letters[2..4] == ['C', 'd', 'e</a:t>
            </a:r>
            <a:r>
              <a:rPr lang="en-US" dirty="0" smtClean="0"/>
              <a:t>']			gets elements by range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3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Maps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603" y="1092337"/>
            <a:ext cx="8239940" cy="5272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/>
              <a:t>Sometimes called dictionaries or associative arrays in other languages, Groovy features maps. Maps associate keys to values, separating keys and values with colons, and each key/value pairs with commas, and the whole keys and values surrounded by square </a:t>
            </a:r>
            <a:r>
              <a:rPr lang="en-US" dirty="0" smtClean="0"/>
              <a:t>brackets.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/>
              <a:t>Groovy creates maps that are actually instances of </a:t>
            </a:r>
            <a:r>
              <a:rPr lang="en-US" dirty="0" err="1"/>
              <a:t>java.util.LinkedHashMap</a:t>
            </a:r>
            <a:endParaRPr lang="en-US" dirty="0"/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 smtClean="0"/>
              <a:t>Accessing elements: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/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colors = [red: '#FF0000', green: '#00FF00', blue: '#0000FF'] 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colors['red'] == '#FF0000'  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== '#00FF00'  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['pink'] = '#FF00FF'         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colors.yellow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'#FFFF00'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'name‘								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person = [(key):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'Guillaume‘]  	</a:t>
            </a:r>
            <a:r>
              <a:rPr lang="en-US" sz="1400" dirty="0" smtClean="0">
                <a:cs typeface="Courier New" panose="02070309020205020404" pitchFamily="49" charset="0"/>
              </a:rPr>
              <a:t>to </a:t>
            </a:r>
            <a:r>
              <a:rPr lang="en-US" sz="1400" dirty="0">
                <a:cs typeface="Courier New" panose="02070309020205020404" pitchFamily="49" charset="0"/>
              </a:rPr>
              <a:t>use variable as a key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481" y="678360"/>
            <a:ext cx="8495313" cy="617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Groovy has ** operator, which is power operator.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 ** 3 = 8</a:t>
            </a: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/>
              <a:t>Safe navigation operator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person?.name </a:t>
            </a:r>
            <a:endParaRPr lang="en-US" dirty="0" smtClean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If </a:t>
            </a: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 is null, the </a:t>
            </a: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 also will be null. </a:t>
            </a:r>
            <a:r>
              <a:rPr lang="en-US" dirty="0" err="1" smtClean="0">
                <a:solidFill>
                  <a:srgbClr val="444444"/>
                </a:solidFill>
                <a:cs typeface="Courier New" panose="02070309020205020404" pitchFamily="49" charset="0"/>
              </a:rPr>
              <a:t>NullPointerExcepion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 will not be thrown.</a:t>
            </a: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b="1" dirty="0" smtClean="0"/>
              <a:t>Field accessors.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person.name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-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calls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the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getter (equals to </a:t>
            </a:r>
            <a:r>
              <a:rPr lang="en-US" dirty="0" err="1" smtClean="0">
                <a:solidFill>
                  <a:srgbClr val="444444"/>
                </a:solidFill>
                <a:cs typeface="Courier New" panose="02070309020205020404" pitchFamily="49" charset="0"/>
              </a:rPr>
              <a:t>person.getName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() in Java)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person.@name</a:t>
            </a:r>
            <a:r>
              <a:rPr lang="en-US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- use of .@ forces usage of the field instead of the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getter</a:t>
            </a: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/>
              <a:t>The </a:t>
            </a:r>
            <a:r>
              <a:rPr lang="en-US" dirty="0"/>
              <a:t>method pointer </a:t>
            </a:r>
            <a:r>
              <a:rPr lang="en-US" dirty="0" smtClean="0"/>
              <a:t>operator.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 = fun()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/>
              <a:t> Stores </a:t>
            </a:r>
            <a:r>
              <a:rPr lang="en-US" dirty="0"/>
              <a:t>a reference to a method in a variable, in order to call it </a:t>
            </a:r>
            <a:r>
              <a:rPr lang="en-US" dirty="0" smtClean="0"/>
              <a:t>later.</a:t>
            </a:r>
            <a:endParaRPr lang="en-US" dirty="0">
              <a:solidFill>
                <a:srgbClr val="444444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91603" y="3244334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Groovy operators</a:t>
            </a:r>
          </a:p>
        </p:txBody>
      </p:sp>
    </p:spTree>
    <p:extLst>
      <p:ext uri="{BB962C8B-B14F-4D97-AF65-F5344CB8AC3E}">
        <p14:creationId xmlns:p14="http://schemas.microsoft.com/office/powerpoint/2010/main" val="38784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841" y="466344"/>
            <a:ext cx="8495313" cy="626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Range operator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0..5                        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(0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..5).collect() == [0, 1, 2, 3, 4, 5]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0..&lt;5).collect() == [0, 1, 2, 3, 4]         </a:t>
            </a:r>
            <a:endParaRPr lang="en-US" sz="1400" dirty="0" smtClean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0..5)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          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0..5).size() == 6 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You can create a range from any Comparable object that has next() and previous() methods to determine the next / previous item in the range. </a:t>
            </a: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spaceship operator (&lt;=&gt;) delegates to the </a:t>
            </a:r>
            <a:r>
              <a:rPr lang="en-US" dirty="0" err="1">
                <a:solidFill>
                  <a:srgbClr val="444444"/>
                </a:solidFill>
                <a:cs typeface="Courier New" panose="02070309020205020404" pitchFamily="49" charset="0"/>
              </a:rPr>
              <a:t>compareTo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method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The membership operator (in) is equivalent to calling the </a:t>
            </a:r>
            <a:r>
              <a:rPr lang="en-US" dirty="0" err="1">
                <a:solidFill>
                  <a:srgbClr val="444444"/>
                </a:solidFill>
                <a:cs typeface="Courier New" panose="02070309020205020404" pitchFamily="49" charset="0"/>
              </a:rPr>
              <a:t>isCase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 method. In the context of a List, it is equivalent to calling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contains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The call operator () is used to call a method named call implicitly. For any object which defines a call method, you can omit the .call part and use the call operator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instead: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MyCallable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call(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2*x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 = new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MyCallable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mc(2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4 </a:t>
            </a:r>
            <a:endParaRPr lang="en-US" sz="1400" dirty="0" smtClean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operators. Spread 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59488"/>
            <a:ext cx="8495313" cy="605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The Spread Operator (*.) is used to invoke an action on all items of an aggregate object. It is equivalent to calling the action on each item and collecting the result into a list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400" dirty="0" smtClean="0"/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/>
              <a:t>	The </a:t>
            </a:r>
            <a:r>
              <a:rPr lang="en-US" dirty="0"/>
              <a:t>spread operator is </a:t>
            </a:r>
            <a:r>
              <a:rPr lang="en-US" dirty="0" smtClean="0"/>
              <a:t>null-safe.</a:t>
            </a:r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Spread list elements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[4,5]                      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[1,2,3,*items,6] 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Spread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function arguments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pPr marL="0" indent="0">
              <a:lnSpc>
                <a:spcPct val="100000"/>
              </a:lnSpc>
              <a:buClr>
                <a:srgbClr val="2FC2D9"/>
              </a:buClr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x*</a:t>
            </a:r>
            <a:r>
              <a:rPr lang="en-US" sz="1400" dirty="0" err="1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y+z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def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[4,5,6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assert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function(*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26</a:t>
            </a:r>
            <a:endParaRPr lang="en-US" sz="1400" dirty="0" smtClean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16000" y="1617865"/>
            <a:ext cx="566212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Arial" panose="020B0604020202020204" pitchFamily="34" charset="0"/>
              </a:rPr>
              <a:t>[Anna 23, Andrew 21]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43844"/>
            <a:ext cx="7770177" cy="408253"/>
            <a:chOff x="357780" y="1435606"/>
            <a:chExt cx="7770177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12757" y="1452592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What</a:t>
              </a:r>
              <a:r>
                <a:rPr lang="ru-RU" sz="1600" dirty="0" smtClean="0"/>
                <a:t> </a:t>
              </a:r>
              <a:r>
                <a:rPr lang="en-US" sz="1600" dirty="0" smtClean="0"/>
                <a:t>is</a:t>
              </a:r>
              <a:r>
                <a:rPr lang="ru-RU" sz="1600" dirty="0" smtClean="0"/>
                <a:t> </a:t>
              </a:r>
              <a:r>
                <a:rPr lang="en-US" sz="1600" dirty="0" smtClean="0"/>
                <a:t>Groovy?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Getting started with </a:t>
              </a:r>
              <a:r>
                <a:rPr lang="en-US" sz="1600" dirty="0" smtClean="0"/>
                <a:t>Groovy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Differences between Java and Groovy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33319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Groovy features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57780" y="3964014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Testing with Groovy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0" y="4589752"/>
            <a:ext cx="7780439" cy="408253"/>
            <a:chOff x="357780" y="3964014"/>
            <a:chExt cx="7780439" cy="408253"/>
          </a:xfrm>
        </p:grpSpPr>
        <p:sp>
          <p:nvSpPr>
            <p:cNvPr id="29" name="TextBox 28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Grails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Operator overloading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603" y="1092337"/>
            <a:ext cx="8239940" cy="527221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dirty="0"/>
              <a:t>Groovy allows you to overload the various operators so that they can be used with your own </a:t>
            </a:r>
            <a:r>
              <a:rPr lang="en-US" dirty="0" smtClean="0"/>
              <a:t>classes</a:t>
            </a:r>
            <a:r>
              <a:rPr lang="en-US" dirty="0"/>
              <a:t>. Consider this simple </a:t>
            </a:r>
            <a:r>
              <a:rPr lang="en-US" dirty="0" smtClean="0"/>
              <a:t>class: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198" y="4123957"/>
            <a:ext cx="523252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1198" y="4998034"/>
            <a:ext cx="3710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Result: </a:t>
            </a:r>
            <a:r>
              <a:rPr lang="en-US" sz="1600" dirty="0" err="1" smtClean="0"/>
              <a:t>com.anna.test.Bucket</a:t>
            </a:r>
            <a:r>
              <a:rPr lang="en-US" sz="1600" dirty="0" smtClean="0"/>
              <a:t>(size:15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3798" y="1901712"/>
            <a:ext cx="544732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Closures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603" y="1092337"/>
            <a:ext cx="8239940" cy="5272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>
                <a:cs typeface="Courier New" panose="02070309020205020404" pitchFamily="49" charset="0"/>
              </a:rPr>
              <a:t>A closure in Groovy is an open, anonymous, block of code that can take arguments, return a value and be assigned to a variable. </a:t>
            </a:r>
            <a:r>
              <a:rPr lang="en-US" dirty="0" smtClean="0">
                <a:cs typeface="Courier New" panose="02070309020205020404" pitchFamily="49" charset="0"/>
              </a:rPr>
              <a:t>Closure </a:t>
            </a:r>
            <a:r>
              <a:rPr lang="en-US" dirty="0">
                <a:cs typeface="Courier New" panose="02070309020205020404" pitchFamily="49" charset="0"/>
              </a:rPr>
              <a:t>in the Groovy language can </a:t>
            </a:r>
            <a:r>
              <a:rPr lang="en-US" dirty="0" smtClean="0">
                <a:cs typeface="Courier New" panose="02070309020205020404" pitchFamily="49" charset="0"/>
              </a:rPr>
              <a:t>contain </a:t>
            </a:r>
            <a:r>
              <a:rPr lang="en-US" dirty="0">
                <a:cs typeface="Courier New" panose="02070309020205020404" pitchFamily="49" charset="0"/>
              </a:rPr>
              <a:t>free variables which are defined outside of its surrounding scope. 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] statements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item++ }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1400" dirty="0" smtClean="0">
                <a:cs typeface="Courier New" panose="02070309020205020404" pitchFamily="49" charset="0"/>
              </a:rPr>
              <a:t>variable from scope outside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}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	</a:t>
            </a:r>
            <a:r>
              <a:rPr lang="en-US" sz="1400" dirty="0" smtClean="0">
                <a:cs typeface="Courier New" panose="02070309020205020404" pitchFamily="49" charset="0"/>
              </a:rPr>
              <a:t>implicit parameter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String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-&gt;                                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"hey ${x} the value is ${y}"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reader -&gt;                                         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line.trim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439863" indent="-273050"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Closures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603" y="1092337"/>
            <a:ext cx="8239940" cy="5272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 smtClean="0"/>
              <a:t>To call closure 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dirty="0" smtClean="0"/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b="1" i="1" dirty="0" smtClean="0">
                <a:cs typeface="Courier New" panose="02070309020205020404" pitchFamily="49" charset="0"/>
              </a:rPr>
              <a:t>it</a:t>
            </a:r>
            <a:r>
              <a:rPr lang="en-US" i="1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implicit parameter: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A3C644"/>
              </a:buClr>
            </a:pPr>
            <a:r>
              <a:rPr lang="en-US" dirty="0"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o prevent using implicit parameter use -&gt; operator</a:t>
            </a:r>
          </a:p>
          <a:p>
            <a:pPr>
              <a:lnSpc>
                <a:spcPct val="100000"/>
              </a:lnSpc>
              <a:spcAft>
                <a:spcPts val="800"/>
              </a:spcAft>
              <a:buClr>
                <a:srgbClr val="2FC2D9"/>
              </a:buClr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64" y="1477861"/>
            <a:ext cx="426591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 = 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closure.call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6664" y="2838970"/>
            <a:ext cx="179568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 =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it++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6664" y="4409175"/>
            <a:ext cx="750237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 = { -&gt;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"constant"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Will produce exception:</a:t>
            </a:r>
            <a:endParaRPr lang="en-US" alt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Caught: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groovy.lang.MissingMethodException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signature of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400" dirty="0" smtClean="0">
                <a:latin typeface="Arial" panose="020B0604020202020204" pitchFamily="34" charset="0"/>
              </a:rPr>
              <a:t> …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Closures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94" y="1187135"/>
            <a:ext cx="8329612" cy="1820225"/>
          </a:xfrm>
        </p:spPr>
        <p:txBody>
          <a:bodyPr>
            <a:normAutofit lnSpcReduction="10000"/>
          </a:bodyPr>
          <a:lstStyle/>
          <a:p>
            <a:pPr>
              <a:buClr>
                <a:srgbClr val="A3C644"/>
              </a:buClr>
            </a:pPr>
            <a:r>
              <a:rPr lang="en-US" b="1" dirty="0"/>
              <a:t>this</a:t>
            </a:r>
            <a:r>
              <a:rPr lang="en-US" dirty="0"/>
              <a:t>: refers to the instance of the class that the closure was defined in.</a:t>
            </a:r>
          </a:p>
          <a:p>
            <a:pPr>
              <a:buClr>
                <a:srgbClr val="A3C644"/>
              </a:buClr>
            </a:pPr>
            <a:r>
              <a:rPr lang="en-US" b="1" dirty="0"/>
              <a:t>owner</a:t>
            </a:r>
            <a:r>
              <a:rPr lang="en-US" dirty="0"/>
              <a:t>: is the same as </a:t>
            </a:r>
            <a:r>
              <a:rPr lang="en-US" i="1" dirty="0"/>
              <a:t>this</a:t>
            </a:r>
            <a:r>
              <a:rPr lang="en-US" dirty="0"/>
              <a:t>, unless the closure was defined inside another closure in which case the owner refers to the outer closure.</a:t>
            </a:r>
          </a:p>
          <a:p>
            <a:pPr>
              <a:buClr>
                <a:srgbClr val="A3C644"/>
              </a:buClr>
            </a:pPr>
            <a:r>
              <a:rPr lang="en-US" b="1" dirty="0"/>
              <a:t>delegate</a:t>
            </a:r>
            <a:r>
              <a:rPr lang="en-US" dirty="0"/>
              <a:t>: is the same as owner. But, it is the only one that can be programmatically changed, and it is the one that makes Groovy closures really powerful.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9760" y="2999084"/>
            <a:ext cx="577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D4B11"/>
                </a:solidFill>
              </a:rPr>
              <a:t>class </a:t>
            </a:r>
            <a:r>
              <a:rPr lang="en-US" sz="1400" dirty="0" err="1"/>
              <a:t>MyClass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>
                <a:solidFill>
                  <a:srgbClr val="CD4B11"/>
                </a:solidFill>
              </a:rPr>
              <a:t>def</a:t>
            </a:r>
            <a:r>
              <a:rPr lang="en-US" sz="1400" dirty="0">
                <a:solidFill>
                  <a:srgbClr val="CD4B11"/>
                </a:solidFill>
              </a:rPr>
              <a:t> </a:t>
            </a:r>
            <a:r>
              <a:rPr lang="en-US" sz="1400" dirty="0" err="1"/>
              <a:t>outerClosure</a:t>
            </a:r>
            <a:r>
              <a:rPr lang="en-US" sz="1400" dirty="0"/>
              <a:t> =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D4B11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030A0"/>
                </a:solidFill>
              </a:rPr>
              <a:t>class.name</a:t>
            </a:r>
            <a:r>
              <a:rPr lang="en-US" sz="1400" dirty="0"/>
              <a:t>    </a:t>
            </a:r>
            <a:r>
              <a:rPr lang="en-US" sz="1400" dirty="0">
                <a:solidFill>
                  <a:srgbClr val="00B050"/>
                </a:solidFill>
              </a:rPr>
              <a:t>// outputs </a:t>
            </a:r>
            <a:r>
              <a:rPr lang="en-US" sz="1400" dirty="0" err="1">
                <a:solidFill>
                  <a:srgbClr val="00B050"/>
                </a:solidFill>
              </a:rPr>
              <a:t>MyClass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owner.class.name</a:t>
            </a:r>
            <a:r>
              <a:rPr lang="en-US" sz="1400" dirty="0"/>
              <a:t>    </a:t>
            </a:r>
            <a:r>
              <a:rPr lang="en-US" sz="1400" dirty="0">
                <a:solidFill>
                  <a:srgbClr val="00B050"/>
                </a:solidFill>
              </a:rPr>
              <a:t>// outputs </a:t>
            </a:r>
            <a:r>
              <a:rPr lang="en-US" sz="1400" dirty="0" err="1">
                <a:solidFill>
                  <a:srgbClr val="00B050"/>
                </a:solidFill>
              </a:rPr>
              <a:t>MyClass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delegate.class.name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//outputs </a:t>
            </a:r>
            <a:r>
              <a:rPr lang="en-US" sz="1400" dirty="0" err="1">
                <a:solidFill>
                  <a:srgbClr val="00B050"/>
                </a:solidFill>
              </a:rPr>
              <a:t>MyClass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>
                <a:solidFill>
                  <a:srgbClr val="CD4B11"/>
                </a:solidFill>
              </a:rPr>
              <a:t>def</a:t>
            </a:r>
            <a:r>
              <a:rPr lang="en-US" sz="1400" dirty="0">
                <a:solidFill>
                  <a:srgbClr val="CD4B11"/>
                </a:solidFill>
              </a:rPr>
              <a:t> </a:t>
            </a:r>
            <a:r>
              <a:rPr lang="en-US" sz="1400" dirty="0" err="1"/>
              <a:t>nestedClosure</a:t>
            </a:r>
            <a:r>
              <a:rPr lang="en-US" sz="1400" dirty="0"/>
              <a:t> = 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D4B11"/>
                </a:solidFill>
              </a:rPr>
              <a:t>this</a:t>
            </a:r>
            <a:r>
              <a:rPr lang="en-US" sz="1400" dirty="0" err="1">
                <a:solidFill>
                  <a:srgbClr val="7030A0"/>
                </a:solidFill>
              </a:rPr>
              <a:t>.class.name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outputs </a:t>
            </a:r>
            <a:r>
              <a:rPr lang="en-US" sz="1400" dirty="0" err="1">
                <a:solidFill>
                  <a:srgbClr val="00B050"/>
                </a:solidFill>
              </a:rPr>
              <a:t>MyClass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owner.class.name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outputs MyClass$_closure1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println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delegate.class.name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outputs MyClass$_closure1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nestedClosure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>
                <a:solidFill>
                  <a:srgbClr val="CD4B11"/>
                </a:solidFill>
              </a:rPr>
              <a:t>def</a:t>
            </a:r>
            <a:r>
              <a:rPr lang="en-US" sz="1400" dirty="0">
                <a:solidFill>
                  <a:srgbClr val="CD4B11"/>
                </a:solidFill>
              </a:rPr>
              <a:t> </a:t>
            </a:r>
            <a:r>
              <a:rPr lang="en-US" sz="1400" dirty="0"/>
              <a:t>closure = </a:t>
            </a:r>
            <a:r>
              <a:rPr lang="en-US" sz="1400" dirty="0">
                <a:solidFill>
                  <a:srgbClr val="CD4B11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/>
              <a:t>MyClass</a:t>
            </a:r>
            <a:r>
              <a:rPr lang="en-US" sz="1400" dirty="0" smtClean="0"/>
              <a:t>().</a:t>
            </a:r>
            <a:r>
              <a:rPr lang="en-US" sz="1400" dirty="0" err="1" smtClean="0"/>
              <a:t>outerClosure</a:t>
            </a:r>
            <a:r>
              <a:rPr lang="en-US" sz="1400" dirty="0" smtClean="0"/>
              <a:t>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closure()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22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Closures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94" y="3280095"/>
            <a:ext cx="8329612" cy="2267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closure has a property called </a:t>
            </a:r>
            <a:r>
              <a:rPr lang="en-US" i="1" dirty="0" err="1"/>
              <a:t>resolvedStrategy</a:t>
            </a:r>
            <a:r>
              <a:rPr lang="en-US" dirty="0"/>
              <a:t>. This can be set to:</a:t>
            </a:r>
          </a:p>
          <a:p>
            <a:pPr>
              <a:buClr>
                <a:srgbClr val="A3C644"/>
              </a:buClr>
            </a:pPr>
            <a:r>
              <a:rPr lang="en-US" dirty="0" err="1"/>
              <a:t>Closure.OWNER_FIRST</a:t>
            </a:r>
            <a:endParaRPr lang="en-US" dirty="0"/>
          </a:p>
          <a:p>
            <a:pPr>
              <a:buClr>
                <a:srgbClr val="A3C644"/>
              </a:buClr>
            </a:pPr>
            <a:r>
              <a:rPr lang="en-US" dirty="0" err="1"/>
              <a:t>Closure.DELEGATE_FIRST</a:t>
            </a:r>
            <a:endParaRPr lang="en-US" dirty="0"/>
          </a:p>
          <a:p>
            <a:pPr>
              <a:buClr>
                <a:srgbClr val="A3C644"/>
              </a:buClr>
            </a:pPr>
            <a:r>
              <a:rPr lang="en-US" dirty="0" err="1"/>
              <a:t>Closure.OWNER_ONLY</a:t>
            </a:r>
            <a:endParaRPr lang="en-US" dirty="0"/>
          </a:p>
          <a:p>
            <a:pPr>
              <a:buClr>
                <a:srgbClr val="A3C644"/>
              </a:buClr>
            </a:pPr>
            <a:r>
              <a:rPr lang="en-US" dirty="0" err="1" smtClean="0"/>
              <a:t>Closure.DELEGATE_ONLY</a:t>
            </a:r>
            <a:endParaRPr lang="en-US" dirty="0"/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07194" y="1318400"/>
            <a:ext cx="8329612" cy="2267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Default resolving </a:t>
            </a:r>
            <a:r>
              <a:rPr lang="en-US" dirty="0" smtClean="0"/>
              <a:t>strategy</a:t>
            </a:r>
            <a:endParaRPr lang="en-US" dirty="0"/>
          </a:p>
          <a:p>
            <a:pPr marL="342900" indent="-342900">
              <a:buClr>
                <a:srgbClr val="A3C644"/>
              </a:buClr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his</a:t>
            </a:r>
            <a:endParaRPr lang="en-US" dirty="0"/>
          </a:p>
          <a:p>
            <a:pPr marL="342900" indent="-342900">
              <a:buClr>
                <a:srgbClr val="A3C644"/>
              </a:buClr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wner</a:t>
            </a:r>
            <a:endParaRPr lang="en-US" dirty="0"/>
          </a:p>
          <a:p>
            <a:pPr marL="342900" indent="-342900">
              <a:buClr>
                <a:srgbClr val="A3C644"/>
              </a:buClr>
              <a:buFont typeface="+mj-lt"/>
              <a:buAutoNum type="arabicPeriod"/>
            </a:pPr>
            <a:r>
              <a:rPr lang="en-US" dirty="0" smtClean="0"/>
              <a:t>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5146912"/>
            <a:ext cx="5172122" cy="647100"/>
          </a:xfrm>
          <a:solidFill>
            <a:srgbClr val="A3C644"/>
          </a:solidFill>
        </p:spPr>
        <p:txBody>
          <a:bodyPr/>
          <a:lstStyle/>
          <a:p>
            <a:r>
              <a:rPr lang="en-US" dirty="0" smtClean="0"/>
              <a:t>Groovy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Groovy Testing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194" y="1254185"/>
            <a:ext cx="8329612" cy="17363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1800" b="1" dirty="0" smtClean="0"/>
              <a:t>Power Assertions</a:t>
            </a:r>
          </a:p>
          <a:p>
            <a:pPr marL="0" indent="0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dirty="0" smtClean="0"/>
              <a:t>Groovy comes with a powerful variant of assert also known as </a:t>
            </a:r>
            <a:r>
              <a:rPr lang="en-US" i="1" dirty="0" smtClean="0"/>
              <a:t>power assertion </a:t>
            </a:r>
            <a:r>
              <a:rPr lang="en-US" dirty="0" smtClean="0"/>
              <a:t>statement. </a:t>
            </a:r>
            <a:r>
              <a:rPr lang="en-US" dirty="0" err="1" smtClean="0"/>
              <a:t>Groovy’s</a:t>
            </a:r>
            <a:r>
              <a:rPr lang="en-US" dirty="0" smtClean="0"/>
              <a:t> power assert differs from the Java version in its output given the </a:t>
            </a:r>
            <a:r>
              <a:rPr lang="en-US" dirty="0" err="1" smtClean="0"/>
              <a:t>boolean</a:t>
            </a:r>
            <a:r>
              <a:rPr lang="en-US" dirty="0" smtClean="0"/>
              <a:t> expression validates to false:</a:t>
            </a:r>
          </a:p>
          <a:p>
            <a:pPr marL="0" indent="0">
              <a:lnSpc>
                <a:spcPts val="22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69" y="2971816"/>
            <a:ext cx="3957412" cy="278484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4" y="3141179"/>
            <a:ext cx="2711217" cy="24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932688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Map &amp; closure coercion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8421" y="1213904"/>
            <a:ext cx="83471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TranslationService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TranslationService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8421" y="4240736"/>
            <a:ext cx="71657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TranslationService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7680" y="2413429"/>
            <a:ext cx="1706880" cy="312939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Map coercion</a:t>
            </a:r>
            <a:endParaRPr lang="en-US" sz="160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87680" y="3805884"/>
            <a:ext cx="2032000" cy="312939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Closure coercion</a:t>
            </a:r>
            <a:endParaRPr lang="en-US" sz="16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8421" y="5032184"/>
            <a:ext cx="598433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service.doSomething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 Mocking and </a:t>
            </a:r>
            <a:r>
              <a:rPr lang="en-US" b="1" dirty="0" smtClean="0"/>
              <a:t>Stubbing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005" y="1190736"/>
            <a:ext cx="857798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StubFor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demand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.getFirst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demand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mock.use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functionality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f.nameOfMother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.verify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data generation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74" y="1168761"/>
            <a:ext cx="8726646" cy="368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Combinations:</a:t>
            </a:r>
          </a:p>
          <a:p>
            <a:pPr marL="0" indent="0">
              <a:buNone/>
            </a:pPr>
            <a:r>
              <a:rPr lang="en-US" b="1" dirty="0"/>
              <a:t>The combinations method that is added on </a:t>
            </a:r>
            <a:r>
              <a:rPr lang="en-US" b="1" dirty="0" err="1"/>
              <a:t>java.lang.Iterable</a:t>
            </a:r>
            <a:r>
              <a:rPr lang="en-US" b="1" dirty="0"/>
              <a:t> compliant classes can be used to get a list of combinations from a list containing two or more sub-lists</a:t>
            </a:r>
            <a:r>
              <a:rPr lang="en-US" b="1" dirty="0" smtClean="0"/>
              <a:t>: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testCombinations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combinations = [[2, 3],[4, 5, 6]].combinations()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assert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combinations == [[2, 4], [3, 4], [2, 5], [3, 5], [2, 6], [3, 6]]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sz="1400" b="1" dirty="0" err="1" smtClean="0"/>
              <a:t>EachCombination</a:t>
            </a:r>
            <a:r>
              <a:rPr lang="en-US" sz="1400" b="1" dirty="0" smtClean="0"/>
              <a:t>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200"/>
              </a:lnSpc>
              <a:spcAft>
                <a:spcPts val="400"/>
              </a:spcAft>
              <a:buClr>
                <a:srgbClr val="2FC2D9"/>
              </a:buClr>
              <a:buNone/>
            </a:pPr>
            <a:r>
              <a:rPr lang="en-US" sz="1300" dirty="0" err="1" smtClean="0">
                <a:cs typeface="Courier New" panose="02070309020205020404" pitchFamily="49" charset="0"/>
              </a:rPr>
              <a:t>EachCombination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dirty="0">
                <a:cs typeface="Courier New" panose="02070309020205020404" pitchFamily="49" charset="0"/>
              </a:rPr>
              <a:t>is a GDK method that is added to all classes conforming to the </a:t>
            </a:r>
            <a:r>
              <a:rPr lang="en-US" sz="1300" dirty="0" err="1">
                <a:cs typeface="Courier New" panose="02070309020205020404" pitchFamily="49" charset="0"/>
              </a:rPr>
              <a:t>java.lang.Iterable</a:t>
            </a:r>
            <a:r>
              <a:rPr lang="en-US" sz="1300" dirty="0">
                <a:cs typeface="Courier New" panose="02070309020205020404" pitchFamily="49" charset="0"/>
              </a:rPr>
              <a:t> interface. It applies a function on each combination of the input lists</a:t>
            </a:r>
            <a:r>
              <a:rPr lang="en-US" sz="13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2200"/>
              </a:lnSpc>
              <a:spcAft>
                <a:spcPts val="400"/>
              </a:spcAft>
              <a:buClr>
                <a:srgbClr val="2FC2D9"/>
              </a:buClr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testEachCombination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200"/>
              </a:lnSpc>
              <a:spcAft>
                <a:spcPts val="400"/>
              </a:spcAft>
              <a:buClr>
                <a:srgbClr val="2FC2D9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2, 3],[4, 5, 6]].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eachCombination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it[0] + it[1] }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640998" y="5294253"/>
            <a:ext cx="875770" cy="346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Clone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60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5146912"/>
            <a:ext cx="5353389" cy="647100"/>
          </a:xfrm>
          <a:solidFill>
            <a:srgbClr val="A3C644"/>
          </a:solidFill>
        </p:spPr>
        <p:txBody>
          <a:bodyPr/>
          <a:lstStyle/>
          <a:p>
            <a:r>
              <a:rPr lang="en-US" dirty="0"/>
              <a:t>WHAT IS GROOVY?</a:t>
            </a:r>
          </a:p>
        </p:txBody>
      </p:sp>
    </p:spTree>
    <p:extLst>
      <p:ext uri="{BB962C8B-B14F-4D97-AF65-F5344CB8AC3E}">
        <p14:creationId xmlns:p14="http://schemas.microsoft.com/office/powerpoint/2010/main" val="897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Unit Tests with </a:t>
            </a:r>
            <a:r>
              <a:rPr lang="en-US" b="1" dirty="0" smtClean="0"/>
              <a:t>JUnit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194" y="1302943"/>
            <a:ext cx="8329612" cy="50377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 err="1"/>
              <a:t>GroovyTestCase</a:t>
            </a:r>
            <a:r>
              <a:rPr lang="en-US" b="1" dirty="0"/>
              <a:t> is inherited from </a:t>
            </a:r>
            <a:r>
              <a:rPr lang="en-US" b="1" dirty="0" err="1"/>
              <a:t>junit.framework.TestCase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therefore it inherits a large number of assertion methods being available to be called in every test method</a:t>
            </a:r>
            <a:r>
              <a:rPr lang="en-US" b="1" dirty="0" smtClean="0"/>
              <a:t>: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GroovyTestCase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400" dirty="0"/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testAssertions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== 1)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must not be null"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x, x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testScriptAssertions()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assertScript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x = 1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y =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FR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assert x + y == 3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6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Unit Tests with </a:t>
            </a:r>
            <a:r>
              <a:rPr lang="en-US" b="1" dirty="0" smtClean="0"/>
              <a:t>JUnit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194" y="1113757"/>
            <a:ext cx="8329612" cy="56497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 smtClean="0">
                <a:cs typeface="Courier New" panose="02070309020205020404" pitchFamily="49" charset="0"/>
              </a:rPr>
              <a:t>ShouldFail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can be used to check whether the given code block fails or not. In case it fails, the assertion does hold, otherwise the assertion fails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: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testInvalidIndexAccess1()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[1,2,3,4]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shouldFail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testInvalidIndexAccess2() 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[1,2,3,4]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shouldFail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msg.contains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'Index: 4, Size: 4'</a:t>
            </a:r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2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If anything other than </a:t>
            </a:r>
            <a:r>
              <a:rPr lang="en-US" dirty="0" err="1">
                <a:cs typeface="Courier New" panose="02070309020205020404" pitchFamily="49" charset="0"/>
              </a:rPr>
              <a:t>IndexOutOfBoundsException</a:t>
            </a:r>
            <a:r>
              <a:rPr lang="en-US" dirty="0">
                <a:cs typeface="Courier New" panose="02070309020205020404" pitchFamily="49" charset="0"/>
              </a:rPr>
              <a:t> (or a descendant class of it) is thrown, the test case will fail.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A pretty nice feature of </a:t>
            </a:r>
            <a:r>
              <a:rPr lang="en-US" dirty="0" err="1">
                <a:cs typeface="Courier New" panose="02070309020205020404" pitchFamily="49" charset="0"/>
              </a:rPr>
              <a:t>shouldFail</a:t>
            </a:r>
            <a:r>
              <a:rPr lang="en-US" dirty="0">
                <a:cs typeface="Courier New" panose="02070309020205020404" pitchFamily="49" charset="0"/>
              </a:rPr>
              <a:t> hasn’t been visible so far: it returns the exception message. This is really useful if you want to assert on the exception error </a:t>
            </a:r>
            <a:r>
              <a:rPr lang="en-US" dirty="0" smtClean="0">
                <a:cs typeface="Courier New" panose="02070309020205020404" pitchFamily="49" charset="0"/>
              </a:rPr>
              <a:t>message</a:t>
            </a:r>
            <a:r>
              <a:rPr lang="en-US" sz="12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Aft>
                <a:spcPts val="300"/>
              </a:spcAft>
              <a:buNone/>
            </a:pPr>
            <a:endParaRPr lang="en-US" sz="12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Specifications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194" y="932688"/>
            <a:ext cx="8329612" cy="57107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Spock specification classes are derived from </a:t>
            </a:r>
            <a:r>
              <a:rPr lang="en-US" dirty="0" err="1">
                <a:solidFill>
                  <a:srgbClr val="C00000"/>
                </a:solidFill>
                <a:cs typeface="Courier New" panose="02070309020205020404" pitchFamily="49" charset="0"/>
              </a:rPr>
              <a:t>spock.lang.Specification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. A concrete specification class might consist of fields, fixture methods, features methods and helper methods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Let’s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have a look at a simple specification with a single feature method for an imaginary </a:t>
            </a: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Stack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 class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:</a:t>
            </a:r>
            <a:endParaRPr lang="en-US" sz="1200" dirty="0" smtClean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StackSpec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"adding an element leads to size increase"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(1)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new stack instance is created"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(2)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= new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stack.size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1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1. Feature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method, is by convention named with a String literal.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2. Setup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block, here is where any setup work for this feature needs to be done.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3. When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block describes a stimulus, a certain action under target by this feature specification.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4. Then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block any expressions that can be used to validate the result of the code that was triggered by the when block.</a:t>
            </a:r>
          </a:p>
          <a:p>
            <a:pPr marL="0" indent="0">
              <a:spcAft>
                <a:spcPts val="300"/>
              </a:spcAft>
              <a:buNone/>
            </a:pPr>
            <a:endParaRPr lang="en-US" sz="12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Grails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360363" y="1028308"/>
            <a:ext cx="804066" cy="357021"/>
          </a:xfrm>
          <a:solidFill>
            <a:srgbClr val="A3C644"/>
          </a:solidFill>
        </p:spPr>
        <p:txBody>
          <a:bodyPr/>
          <a:lstStyle/>
          <a:p>
            <a:r>
              <a:rPr lang="en-US" sz="1600" dirty="0" smtClean="0"/>
              <a:t>Grails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79563" y="2516643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https://grails.org/download.html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363" y="932688"/>
            <a:ext cx="8704739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		</a:t>
            </a:r>
            <a:r>
              <a:rPr lang="en-US" dirty="0" smtClean="0"/>
              <a:t>is </a:t>
            </a:r>
            <a:r>
              <a:rPr lang="en-US" dirty="0"/>
              <a:t>a powerful web framework, for the Java platform aimed at multiplying developers’ productivity thanks to a Convention-over-Configuration, sensible defaults and opinionated APIs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smtClean="0"/>
              <a:t>Download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grails create-app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grails&gt; create-controller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grails&gt; create-domain-class hello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grails&gt; generate-view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grails&gt; run-app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5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005" y="2620763"/>
            <a:ext cx="7574494" cy="1668470"/>
          </a:xfrm>
        </p:spPr>
        <p:txBody>
          <a:bodyPr>
            <a:spAutoFit/>
          </a:bodyPr>
          <a:lstStyle/>
          <a:p>
            <a:pPr algn="ctr"/>
            <a:r>
              <a:rPr lang="en-US" sz="6000" dirty="0" smtClean="0"/>
              <a:t>Do you have any questions?</a:t>
            </a:r>
            <a:endParaRPr lang="en-US" sz="6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-2252594" y="417141"/>
            <a:ext cx="7574494" cy="8836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FontTx/>
              <a:buNone/>
              <a:defRPr sz="38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56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005" y="2620763"/>
            <a:ext cx="7574494" cy="883640"/>
          </a:xfrm>
        </p:spPr>
        <p:txBody>
          <a:bodyPr>
            <a:sp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89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smtClean="0"/>
              <a:t>Groovy?</a:t>
            </a:r>
            <a:endParaRPr lang="ru-RU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068" y="1224835"/>
            <a:ext cx="1097615" cy="382092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Groovy</a:t>
            </a:r>
            <a:endParaRPr lang="en-US" sz="2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011271" y="1224835"/>
            <a:ext cx="8329612" cy="34515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Aft>
                <a:spcPts val="1000"/>
              </a:spcAft>
              <a:buFont typeface="Arial"/>
              <a:buNone/>
            </a:pPr>
            <a:endParaRPr lang="en-US" sz="1400" dirty="0">
              <a:solidFill>
                <a:srgbClr val="444444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4682" y="1234518"/>
            <a:ext cx="75798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is </a:t>
            </a:r>
            <a:r>
              <a:rPr lang="en-US" sz="1900" dirty="0"/>
              <a:t>an object-oriented programming language for the Java platform.</a:t>
            </a:r>
            <a:endParaRPr lang="ru-RU" sz="19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2068716"/>
            <a:ext cx="8329612" cy="34515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Aft>
                <a:spcPts val="1000"/>
              </a:spcAft>
              <a:buFont typeface="Arial"/>
              <a:buNone/>
            </a:pPr>
            <a:endParaRPr lang="en-US" sz="1400" dirty="0">
              <a:solidFill>
                <a:srgbClr val="444444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19172" y="2068716"/>
            <a:ext cx="8495313" cy="24191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sz="1800" dirty="0">
                <a:solidFill>
                  <a:srgbClr val="444444"/>
                </a:solidFill>
              </a:rPr>
              <a:t>It is a dynamic language </a:t>
            </a:r>
            <a:r>
              <a:rPr lang="en-US" sz="1800" dirty="0">
                <a:solidFill>
                  <a:srgbClr val="444444"/>
                </a:solidFill>
              </a:rPr>
              <a:t>for the Java platform with </a:t>
            </a:r>
            <a:r>
              <a:rPr lang="en-US" sz="1800" dirty="0">
                <a:solidFill>
                  <a:srgbClr val="444444"/>
                </a:solidFill>
              </a:rPr>
              <a:t>features similar to those of Python, Ruby, Perl, and Smalltalk</a:t>
            </a:r>
            <a:r>
              <a:rPr lang="en-US" sz="1800" dirty="0">
                <a:solidFill>
                  <a:srgbClr val="444444"/>
                </a:solidFill>
              </a:rPr>
              <a:t>.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sz="1800" dirty="0">
                <a:solidFill>
                  <a:srgbClr val="444444"/>
                </a:solidFill>
              </a:rPr>
              <a:t>Groovy </a:t>
            </a:r>
            <a:r>
              <a:rPr lang="en-US" sz="1800" dirty="0">
                <a:solidFill>
                  <a:srgbClr val="444444"/>
                </a:solidFill>
              </a:rPr>
              <a:t>is dynamically compiled to Java Virtual Machine (JVM) </a:t>
            </a:r>
            <a:r>
              <a:rPr lang="en-US" sz="1800" dirty="0">
                <a:solidFill>
                  <a:srgbClr val="444444"/>
                </a:solidFill>
              </a:rPr>
              <a:t>bytecode.</a:t>
            </a: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sz="1800" dirty="0">
                <a:solidFill>
                  <a:srgbClr val="444444"/>
                </a:solidFill>
              </a:rPr>
              <a:t>Seamlessly </a:t>
            </a:r>
            <a:r>
              <a:rPr lang="en-US" sz="1800" dirty="0">
                <a:solidFill>
                  <a:srgbClr val="444444"/>
                </a:solidFill>
              </a:rPr>
              <a:t>and transparently integrates and interoperates with Java and any third-party </a:t>
            </a:r>
            <a:r>
              <a:rPr lang="en-US" sz="1800" dirty="0">
                <a:solidFill>
                  <a:srgbClr val="444444"/>
                </a:solidFill>
              </a:rPr>
              <a:t>libraries.</a:t>
            </a:r>
            <a:endParaRPr lang="en-US" sz="1800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A3C644"/>
              </a:buClr>
            </a:pPr>
            <a:r>
              <a:rPr lang="en-US" sz="1800" dirty="0">
                <a:solidFill>
                  <a:srgbClr val="444444"/>
                </a:solidFill>
              </a:rPr>
              <a:t>It can be </a:t>
            </a:r>
            <a:r>
              <a:rPr lang="en-US" sz="1800" dirty="0">
                <a:solidFill>
                  <a:srgbClr val="444444"/>
                </a:solidFill>
              </a:rPr>
              <a:t>used as a scripting language for the Java </a:t>
            </a:r>
            <a:r>
              <a:rPr lang="en-US" sz="1800" dirty="0" smtClean="0">
                <a:solidFill>
                  <a:srgbClr val="444444"/>
                </a:solidFill>
              </a:rPr>
              <a:t>Platform.</a:t>
            </a:r>
            <a:endParaRPr lang="en-US" sz="18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Ok, that’s cool. But why do I need it?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43844"/>
            <a:ext cx="7770177" cy="408253"/>
            <a:chOff x="357780" y="1435606"/>
            <a:chExt cx="7770177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12757" y="1452592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Extend view about platform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Discover new things, which you can easily use in you projects 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To show you new abilities for the future self development 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3331912"/>
            <a:ext cx="7770177" cy="408253"/>
            <a:chOff x="357780" y="3331911"/>
            <a:chExt cx="7770177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12757" y="3356090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To extend </a:t>
              </a: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your 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comprehension</a:t>
              </a:r>
              <a:r>
                <a:rPr lang="uk-UA" sz="1600" dirty="0" smtClean="0">
                  <a:solidFill>
                    <a:srgbClr val="444444"/>
                  </a:solidFill>
                  <a:cs typeface="Trebuchet MS"/>
                </a:rPr>
                <a:t> 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about different programming approaches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A3C64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8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5146912"/>
            <a:ext cx="5410905" cy="647100"/>
          </a:xfrm>
          <a:solidFill>
            <a:srgbClr val="A3C644"/>
          </a:solidFill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installation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544" y="1696995"/>
            <a:ext cx="8495313" cy="1534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A3C644"/>
              </a:buClr>
              <a:buAutoNum type="arabicPeriod"/>
            </a:pPr>
            <a:r>
              <a:rPr lang="en-US" dirty="0" smtClean="0">
                <a:solidFill>
                  <a:srgbClr val="444444"/>
                </a:solidFill>
              </a:rPr>
              <a:t>Download from official site</a:t>
            </a:r>
            <a:r>
              <a:rPr lang="en-US" dirty="0">
                <a:solidFill>
                  <a:srgbClr val="444444"/>
                </a:solidFill>
              </a:rPr>
              <a:t>: http://</a:t>
            </a:r>
            <a:r>
              <a:rPr lang="en-US" dirty="0" smtClean="0">
                <a:solidFill>
                  <a:srgbClr val="444444"/>
                </a:solidFill>
              </a:rPr>
              <a:t>groovy-lang.org/download.html</a:t>
            </a:r>
          </a:p>
          <a:p>
            <a:pPr marL="342900" indent="-342900">
              <a:lnSpc>
                <a:spcPct val="130000"/>
              </a:lnSpc>
              <a:buClr>
                <a:srgbClr val="A3C644"/>
              </a:buClr>
              <a:buAutoNum type="arabicPeriod"/>
            </a:pPr>
            <a:r>
              <a:rPr lang="en-US" dirty="0" smtClean="0">
                <a:solidFill>
                  <a:srgbClr val="444444"/>
                </a:solidFill>
              </a:rPr>
              <a:t>Unpack somewhere and add the environment variable: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export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GROOVY_HOME=~/path/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/groovy/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export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PATH=$GROOVY_HOME/bin:$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en-US" sz="11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74544" y="1225869"/>
            <a:ext cx="2349887" cy="295466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to the system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74544" y="3406921"/>
            <a:ext cx="1394300" cy="295466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IDE plugin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574543" y="3878047"/>
            <a:ext cx="7877479" cy="1606081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Clr>
                <a:srgbClr val="A3C644"/>
              </a:buClr>
              <a:buFont typeface="Arial"/>
              <a:buAutoNum type="arabicPeriod"/>
            </a:pPr>
            <a:r>
              <a:rPr lang="en-US" dirty="0" smtClean="0">
                <a:solidFill>
                  <a:srgbClr val="444444"/>
                </a:solidFill>
              </a:rPr>
              <a:t>For </a:t>
            </a:r>
            <a:r>
              <a:rPr lang="en-US" b="1" dirty="0" err="1" smtClean="0">
                <a:solidFill>
                  <a:srgbClr val="444444"/>
                </a:solidFill>
              </a:rPr>
              <a:t>Intellij</a:t>
            </a:r>
            <a:r>
              <a:rPr lang="en-US" b="1" dirty="0" smtClean="0">
                <a:solidFill>
                  <a:srgbClr val="444444"/>
                </a:solidFill>
              </a:rPr>
              <a:t> Idea </a:t>
            </a:r>
            <a:r>
              <a:rPr lang="en-US" dirty="0" smtClean="0">
                <a:solidFill>
                  <a:srgbClr val="444444"/>
                </a:solidFill>
              </a:rPr>
              <a:t>you can use groovy plugin for making your work easier: 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https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://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www.jetbrains.com/idea/help/getting-started-with-groovy.html</a:t>
            </a:r>
          </a:p>
          <a:p>
            <a:pPr marL="342900" indent="-342900">
              <a:lnSpc>
                <a:spcPct val="130000"/>
              </a:lnSpc>
              <a:buClr>
                <a:srgbClr val="A3C644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Plugin for </a:t>
            </a:r>
            <a:r>
              <a:rPr lang="en-US" b="1" dirty="0" smtClean="0">
                <a:solidFill>
                  <a:srgbClr val="444444"/>
                </a:solidFill>
                <a:cs typeface="Courier New" panose="02070309020205020404" pitchFamily="49" charset="0"/>
              </a:rPr>
              <a:t>Eclipse</a:t>
            </a: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also exists: </a:t>
            </a:r>
            <a:endParaRPr lang="en-US" dirty="0" smtClean="0">
              <a:solidFill>
                <a:srgbClr val="444444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 smtClean="0">
                <a:solidFill>
                  <a:srgbClr val="444444"/>
                </a:solidFill>
                <a:cs typeface="Courier New" panose="02070309020205020404" pitchFamily="49" charset="0"/>
              </a:rPr>
              <a:t>http</a:t>
            </a:r>
            <a:r>
              <a:rPr lang="en-US" dirty="0">
                <a:solidFill>
                  <a:srgbClr val="444444"/>
                </a:solidFill>
                <a:cs typeface="Courier New" panose="02070309020205020404" pitchFamily="49" charset="0"/>
              </a:rPr>
              <a:t>://docs.groovy-lang.org/latest/html/documentation/tools-groovyeclipse.html</a:t>
            </a:r>
          </a:p>
        </p:txBody>
      </p:sp>
    </p:spTree>
    <p:extLst>
      <p:ext uri="{BB962C8B-B14F-4D97-AF65-F5344CB8AC3E}">
        <p14:creationId xmlns:p14="http://schemas.microsoft.com/office/powerpoint/2010/main" val="10697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Groovy installation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544" y="1696995"/>
            <a:ext cx="8495313" cy="4516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A3C644"/>
              </a:buClr>
              <a:buAutoNum type="arabicPeriod"/>
            </a:pPr>
            <a:r>
              <a:rPr lang="en-US" dirty="0"/>
              <a:t>Just the core of Groovy without the </a:t>
            </a:r>
            <a:r>
              <a:rPr lang="en-US" dirty="0" smtClean="0"/>
              <a:t>modules</a:t>
            </a:r>
          </a:p>
          <a:p>
            <a:pPr marL="342900" indent="-342900">
              <a:lnSpc>
                <a:spcPct val="130000"/>
              </a:lnSpc>
              <a:buClr>
                <a:srgbClr val="2FC2D9"/>
              </a:buClr>
              <a:buAutoNum type="arabicPeriod"/>
            </a:pPr>
            <a:endParaRPr lang="en-US" dirty="0"/>
          </a:p>
          <a:p>
            <a:pPr marL="342900" indent="-342900">
              <a:lnSpc>
                <a:spcPct val="130000"/>
              </a:lnSpc>
              <a:buClr>
                <a:srgbClr val="2FC2D9"/>
              </a:buClr>
              <a:buAutoNum type="arabicPeriod"/>
            </a:pPr>
            <a:endParaRPr lang="en-US" dirty="0" smtClean="0"/>
          </a:p>
          <a:p>
            <a:pPr marL="342900" indent="-342900">
              <a:lnSpc>
                <a:spcPct val="130000"/>
              </a:lnSpc>
              <a:buClr>
                <a:srgbClr val="A3C644"/>
              </a:buClr>
              <a:buAutoNum type="arabicPeriod"/>
            </a:pPr>
            <a:r>
              <a:rPr lang="en-US" dirty="0"/>
              <a:t> </a:t>
            </a:r>
            <a:r>
              <a:rPr lang="en-US" dirty="0"/>
              <a:t>Different </a:t>
            </a:r>
            <a:r>
              <a:rPr lang="en-US" dirty="0" smtClean="0"/>
              <a:t>groovy </a:t>
            </a:r>
            <a:r>
              <a:rPr lang="en-US" dirty="0"/>
              <a:t>modules </a:t>
            </a:r>
            <a:r>
              <a:rPr lang="en-US" dirty="0" smtClean="0"/>
              <a:t>("ant", "</a:t>
            </a:r>
            <a:r>
              <a:rPr lang="en-US" dirty="0" err="1" smtClean="0"/>
              <a:t>bsf</a:t>
            </a:r>
            <a:r>
              <a:rPr lang="en-US" dirty="0" smtClean="0"/>
              <a:t>", "</a:t>
            </a:r>
            <a:r>
              <a:rPr lang="en-US" dirty="0"/>
              <a:t>console", "</a:t>
            </a:r>
            <a:r>
              <a:rPr lang="en-US" dirty="0" err="1"/>
              <a:t>docgenerator</a:t>
            </a:r>
            <a:r>
              <a:rPr lang="en-US" dirty="0"/>
              <a:t>", "</a:t>
            </a:r>
            <a:r>
              <a:rPr lang="en-US" dirty="0" err="1"/>
              <a:t>groovydoc</a:t>
            </a:r>
            <a:r>
              <a:rPr lang="en-US" dirty="0"/>
              <a:t>", "</a:t>
            </a:r>
            <a:r>
              <a:rPr lang="en-US" dirty="0" err="1"/>
              <a:t>groovysh</a:t>
            </a:r>
            <a:r>
              <a:rPr lang="en-US" dirty="0"/>
              <a:t>", "</a:t>
            </a:r>
            <a:r>
              <a:rPr lang="en-US" dirty="0" err="1"/>
              <a:t>jmx</a:t>
            </a:r>
            <a:r>
              <a:rPr lang="en-US" dirty="0"/>
              <a:t>", "</a:t>
            </a:r>
            <a:r>
              <a:rPr lang="en-US" dirty="0" err="1"/>
              <a:t>json</a:t>
            </a:r>
            <a:r>
              <a:rPr lang="en-US" dirty="0"/>
              <a:t>", "jsr223", "</a:t>
            </a:r>
            <a:r>
              <a:rPr lang="en-US" dirty="0" err="1"/>
              <a:t>nio</a:t>
            </a:r>
            <a:r>
              <a:rPr lang="en-US" dirty="0"/>
              <a:t>", "servlet", "</a:t>
            </a:r>
            <a:r>
              <a:rPr lang="en-US" dirty="0" err="1"/>
              <a:t>sql</a:t>
            </a:r>
            <a:r>
              <a:rPr lang="en-US" dirty="0"/>
              <a:t>", "swing", "test", "templates", "</a:t>
            </a:r>
            <a:r>
              <a:rPr lang="en-US" dirty="0" err="1"/>
              <a:t>testng</a:t>
            </a:r>
            <a:r>
              <a:rPr lang="en-US" dirty="0"/>
              <a:t>" and "</a:t>
            </a:r>
            <a:r>
              <a:rPr lang="en-US" dirty="0" smtClean="0"/>
              <a:t>xml“)</a:t>
            </a:r>
          </a:p>
          <a:p>
            <a:pPr marL="342900" indent="-342900">
              <a:lnSpc>
                <a:spcPct val="130000"/>
              </a:lnSpc>
              <a:buClr>
                <a:srgbClr val="2FC2D9"/>
              </a:buClr>
              <a:buAutoNum type="arabicPeriod"/>
            </a:pPr>
            <a:endParaRPr lang="en-US" dirty="0"/>
          </a:p>
          <a:p>
            <a:pPr marL="342900" indent="-342900">
              <a:lnSpc>
                <a:spcPct val="130000"/>
              </a:lnSpc>
              <a:buClr>
                <a:srgbClr val="2FC2D9"/>
              </a:buClr>
              <a:buAutoNum type="arabicPeriod"/>
            </a:pPr>
            <a:endParaRPr lang="en-US" dirty="0" smtClean="0"/>
          </a:p>
          <a:p>
            <a:pPr marL="342900" indent="-342900">
              <a:lnSpc>
                <a:spcPct val="130000"/>
              </a:lnSpc>
              <a:buClr>
                <a:srgbClr val="A3C644"/>
              </a:buClr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core plus all the modules.</a:t>
            </a:r>
            <a:endParaRPr lang="en-US" dirty="0" smtClean="0"/>
          </a:p>
          <a:p>
            <a:pPr marL="342900" indent="-342900">
              <a:lnSpc>
                <a:spcPct val="130000"/>
              </a:lnSpc>
              <a:buClr>
                <a:srgbClr val="2FC2D9"/>
              </a:buClr>
              <a:buAutoNum type="arabicPeriod"/>
            </a:pPr>
            <a:endParaRPr lang="en-US" dirty="0"/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74544" y="1225869"/>
            <a:ext cx="2819445" cy="295466"/>
          </a:xfrm>
          <a:prstGeom prst="rect">
            <a:avLst/>
          </a:prstGeom>
          <a:solidFill>
            <a:srgbClr val="A3C644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dependency in building tool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4486" y="2174562"/>
            <a:ext cx="3764692" cy="73866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org.codehaus.groovy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groovy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x.y.z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94486" y="4129456"/>
            <a:ext cx="4184822" cy="73866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org.codehaus.groovy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groovy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-$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module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x.y.z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94486" y="5451021"/>
            <a:ext cx="5058033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org.codehaus.groovy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groupId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groovy-all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artifactId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x.y.z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10" name="Picture 4" descr="http://i.imgur.com/KVuUZ2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6" y="1067956"/>
            <a:ext cx="5273161" cy="36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44" y="2975148"/>
            <a:ext cx="4958278" cy="3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45043</TotalTime>
  <Words>1341</Words>
  <Application>Microsoft Macintosh PowerPoint</Application>
  <PresentationFormat>Экран (4:3)</PresentationFormat>
  <Paragraphs>352</Paragraphs>
  <Slides>35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 Black</vt:lpstr>
      <vt:lpstr>Calibri</vt:lpstr>
      <vt:lpstr>Courier New</vt:lpstr>
      <vt:lpstr>Source Code Pro</vt:lpstr>
      <vt:lpstr>Trebuchet MS</vt:lpstr>
      <vt:lpstr>Arial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Пользователь Microsoft Office</cp:lastModifiedBy>
  <cp:revision>1176</cp:revision>
  <cp:lastPrinted>2014-07-09T13:30:36Z</cp:lastPrinted>
  <dcterms:created xsi:type="dcterms:W3CDTF">2014-07-08T13:27:24Z</dcterms:created>
  <dcterms:modified xsi:type="dcterms:W3CDTF">2016-10-16T20:23:23Z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