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23"/>
  </p:notesMasterIdLst>
  <p:handoutMasterIdLst>
    <p:handoutMasterId r:id="rId24"/>
  </p:handoutMasterIdLst>
  <p:sldIdLst>
    <p:sldId id="449" r:id="rId6"/>
    <p:sldId id="353" r:id="rId7"/>
    <p:sldId id="341" r:id="rId8"/>
    <p:sldId id="455" r:id="rId9"/>
    <p:sldId id="456" r:id="rId10"/>
    <p:sldId id="458" r:id="rId11"/>
    <p:sldId id="457" r:id="rId12"/>
    <p:sldId id="459" r:id="rId13"/>
    <p:sldId id="445" r:id="rId14"/>
    <p:sldId id="460" r:id="rId15"/>
    <p:sldId id="465" r:id="rId16"/>
    <p:sldId id="467" r:id="rId17"/>
    <p:sldId id="462" r:id="rId18"/>
    <p:sldId id="464" r:id="rId19"/>
    <p:sldId id="463" r:id="rId20"/>
    <p:sldId id="468" r:id="rId21"/>
    <p:sldId id="45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Maksym Zinkevych" initials="MZ" lastIdx="1" clrIdx="2">
    <p:extLst>
      <p:ext uri="{19B8F6BF-5375-455C-9EA6-DF929625EA0E}">
        <p15:presenceInfo xmlns:p15="http://schemas.microsoft.com/office/powerpoint/2012/main" userId="S-1-5-21-3465154619-3282790773-2173923322-247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7" autoAdjust="0"/>
    <p:restoredTop sz="96719" autoAdjust="0"/>
  </p:normalViewPr>
  <p:slideViewPr>
    <p:cSldViewPr snapToGrid="0">
      <p:cViewPr varScale="1">
        <p:scale>
          <a:sx n="114" d="100"/>
          <a:sy n="114" d="100"/>
        </p:scale>
        <p:origin x="852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openxmlformats.org/officeDocument/2006/relationships/customXml" Target="../customXml/item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88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52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54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74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3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64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21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23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4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7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kg.jenkins-ci.org/debian/jenkins-ci.org.key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617140" y="2507377"/>
            <a:ext cx="5757328" cy="609398"/>
          </a:xfrm>
        </p:spPr>
        <p:txBody>
          <a:bodyPr/>
          <a:lstStyle/>
          <a:p>
            <a:r>
              <a:rPr lang="en-US" sz="4100" dirty="0" smtClean="0">
                <a:solidFill>
                  <a:schemeClr val="accent1">
                    <a:lumMod val="25000"/>
                  </a:schemeClr>
                </a:solidFill>
              </a:rPr>
              <a:t>CI / CD using Jenkins</a:t>
            </a:r>
            <a:endParaRPr lang="en-US" sz="41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70506" y="5084579"/>
            <a:ext cx="6488113" cy="374904"/>
          </a:xfrm>
        </p:spPr>
        <p:txBody>
          <a:bodyPr/>
          <a:lstStyle/>
          <a:p>
            <a:r>
              <a:rPr lang="en-US" dirty="0" smtClean="0"/>
              <a:t>Maksym Zinkevych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73030" y="5437621"/>
            <a:ext cx="3649662" cy="373063"/>
          </a:xfrm>
        </p:spPr>
        <p:txBody>
          <a:bodyPr/>
          <a:lstStyle/>
          <a:p>
            <a:r>
              <a:rPr lang="en-US" dirty="0" smtClean="0"/>
              <a:t>MARCH 1, 2016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Installation and initial setup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63827" y="1215215"/>
            <a:ext cx="2011680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Jenkins main menu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891" y="1362948"/>
            <a:ext cx="2371725" cy="4895850"/>
          </a:xfrm>
          <a:prstGeom prst="rect">
            <a:avLst/>
          </a:prstGeom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557" y="1793208"/>
            <a:ext cx="2247900" cy="2657475"/>
          </a:xfrm>
          <a:prstGeom prst="rect">
            <a:avLst/>
          </a:prstGeom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25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Jenkins slaves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8368" y="1215215"/>
            <a:ext cx="2011680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Jenkins nodes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8" y="1934135"/>
            <a:ext cx="8587264" cy="19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CI/CD with Jenkins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60363" y="1552292"/>
            <a:ext cx="8329612" cy="35276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Main and Advanced project options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Source Code Management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Build Triggers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Build Environment options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Pre Steps (optional)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Build Steps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Post Steps (optional)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Post-build Actions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60363" y="1157514"/>
            <a:ext cx="2454555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Jenkins project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CI/CD with Jenkins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54996" y="2176484"/>
            <a:ext cx="1368000" cy="1064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Build &amp; unit tests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27204" y="2166683"/>
            <a:ext cx="1656184" cy="1073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Automated acceptance tests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87444" y="2176484"/>
            <a:ext cx="1656184" cy="1064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User acceptance tests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47836" y="2172001"/>
            <a:ext cx="1368000" cy="1073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Release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2100790" y="4433896"/>
            <a:ext cx="73509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4139372" y="4464752"/>
            <a:ext cx="73509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284599" y="4464752"/>
            <a:ext cx="73509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8" idx="3"/>
            <a:endCxn id="29" idx="1"/>
          </p:cNvCxnSpPr>
          <p:nvPr/>
        </p:nvCxnSpPr>
        <p:spPr>
          <a:xfrm>
            <a:off x="6443628" y="2708968"/>
            <a:ext cx="5042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  <a:endCxn id="28" idx="1"/>
          </p:cNvCxnSpPr>
          <p:nvPr/>
        </p:nvCxnSpPr>
        <p:spPr>
          <a:xfrm>
            <a:off x="4283388" y="2703650"/>
            <a:ext cx="504056" cy="53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3"/>
            <a:endCxn id="27" idx="1"/>
          </p:cNvCxnSpPr>
          <p:nvPr/>
        </p:nvCxnSpPr>
        <p:spPr>
          <a:xfrm flipV="1">
            <a:off x="2122996" y="2703650"/>
            <a:ext cx="504208" cy="49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Content Placeholder 30"/>
          <p:cNvPicPr>
            <a:picLocks noGrp="1" noChangeAspect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46" y="3530271"/>
            <a:ext cx="1714500" cy="17145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05" y="4111934"/>
            <a:ext cx="1141381" cy="107289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15" y="4104712"/>
            <a:ext cx="1141381" cy="107289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55" y="4104712"/>
            <a:ext cx="1141381" cy="1072898"/>
          </a:xfrm>
          <a:prstGeom prst="rect">
            <a:avLst/>
          </a:prstGeom>
        </p:spPr>
      </p:pic>
      <p:sp>
        <p:nvSpPr>
          <p:cNvPr id="4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8368" y="1215215"/>
            <a:ext cx="2088314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Copy artifact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CI/CD with Jenkins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47564" y="1004085"/>
            <a:ext cx="7848872" cy="2250832"/>
            <a:chOff x="323528" y="683404"/>
            <a:chExt cx="7848872" cy="2250832"/>
          </a:xfrm>
        </p:grpSpPr>
        <p:sp>
          <p:nvSpPr>
            <p:cNvPr id="8" name="Rectangle 7"/>
            <p:cNvSpPr/>
            <p:nvPr/>
          </p:nvSpPr>
          <p:spPr>
            <a:xfrm>
              <a:off x="611560" y="1336093"/>
              <a:ext cx="1368000" cy="10641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sx="104000" sy="10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>
                  <a:solidFill>
                    <a:schemeClr val="tx1"/>
                  </a:solidFill>
                </a:rPr>
                <a:t>Build &amp; unit tests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83768" y="1326292"/>
              <a:ext cx="1656184" cy="10739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sx="104000" sy="10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>
                  <a:solidFill>
                    <a:schemeClr val="tx1"/>
                  </a:solidFill>
                </a:rPr>
                <a:t>Automated acceptance tests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4008" y="1336093"/>
              <a:ext cx="1656184" cy="1064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sx="104000" sy="10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>
                  <a:solidFill>
                    <a:schemeClr val="tx1"/>
                  </a:solidFill>
                </a:rPr>
                <a:t>User acceptance tests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04400" y="1331610"/>
              <a:ext cx="1368000" cy="10739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sx="104000" sy="10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>
                  <a:solidFill>
                    <a:schemeClr val="tx1"/>
                  </a:solidFill>
                </a:rPr>
                <a:t>Release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2" name="Curved Up Arrow 11"/>
            <p:cNvSpPr/>
            <p:nvPr/>
          </p:nvSpPr>
          <p:spPr>
            <a:xfrm>
              <a:off x="3957454" y="2462206"/>
              <a:ext cx="1005085" cy="37538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urved Up Arrow 12"/>
            <p:cNvSpPr/>
            <p:nvPr/>
          </p:nvSpPr>
          <p:spPr>
            <a:xfrm>
              <a:off x="6087195" y="2477551"/>
              <a:ext cx="1005085" cy="37538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urved Up Arrow 13"/>
            <p:cNvSpPr/>
            <p:nvPr/>
          </p:nvSpPr>
          <p:spPr>
            <a:xfrm>
              <a:off x="1763688" y="2477551"/>
              <a:ext cx="1005085" cy="37538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urved Up Arrow 14"/>
            <p:cNvSpPr/>
            <p:nvPr/>
          </p:nvSpPr>
          <p:spPr>
            <a:xfrm rot="10800000">
              <a:off x="1691681" y="893375"/>
              <a:ext cx="1005085" cy="37538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urved Up Arrow 15"/>
            <p:cNvSpPr/>
            <p:nvPr/>
          </p:nvSpPr>
          <p:spPr>
            <a:xfrm rot="10800000">
              <a:off x="3854947" y="893375"/>
              <a:ext cx="1005085" cy="37538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Up Arrow 16"/>
            <p:cNvSpPr/>
            <p:nvPr/>
          </p:nvSpPr>
          <p:spPr>
            <a:xfrm rot="10800000">
              <a:off x="6015187" y="893376"/>
              <a:ext cx="1005085" cy="37538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5536" y="256490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83404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TRIGGER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19" idx="3"/>
            </p:cNvCxnSpPr>
            <p:nvPr/>
          </p:nvCxnSpPr>
          <p:spPr>
            <a:xfrm>
              <a:off x="1465187" y="868070"/>
              <a:ext cx="298501" cy="18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8" idx="3"/>
            </p:cNvCxnSpPr>
            <p:nvPr/>
          </p:nvCxnSpPr>
          <p:spPr>
            <a:xfrm flipV="1">
              <a:off x="1041867" y="2564904"/>
              <a:ext cx="649813" cy="18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1" idx="1"/>
            </p:cNvCxnSpPr>
            <p:nvPr/>
          </p:nvCxnSpPr>
          <p:spPr>
            <a:xfrm>
              <a:off x="6300192" y="1868577"/>
              <a:ext cx="5042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>
            <a:xfrm>
              <a:off x="4139952" y="1863259"/>
              <a:ext cx="504056" cy="53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3"/>
              <a:endCxn id="9" idx="1"/>
            </p:cNvCxnSpPr>
            <p:nvPr/>
          </p:nvCxnSpPr>
          <p:spPr>
            <a:xfrm flipV="1">
              <a:off x="1979560" y="1863259"/>
              <a:ext cx="504208" cy="49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Content Placeholder 9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26315"/>
            <a:ext cx="8077200" cy="29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CI/CD with Jenkins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19572" y="1894415"/>
            <a:ext cx="7704856" cy="4083867"/>
            <a:chOff x="467544" y="1239996"/>
            <a:chExt cx="7704856" cy="4083867"/>
          </a:xfrm>
        </p:grpSpPr>
        <p:sp>
          <p:nvSpPr>
            <p:cNvPr id="27" name="Rectangle 26"/>
            <p:cNvSpPr/>
            <p:nvPr/>
          </p:nvSpPr>
          <p:spPr>
            <a:xfrm>
              <a:off x="467544" y="2293259"/>
              <a:ext cx="1440008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sx="104000" sy="10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>
                  <a:solidFill>
                    <a:schemeClr val="tx1"/>
                  </a:solidFill>
                </a:rPr>
                <a:t>Build &amp; unit tests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55776" y="4382327"/>
              <a:ext cx="1440160" cy="93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sx="104000" sy="10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>
                  <a:solidFill>
                    <a:schemeClr val="tx1"/>
                  </a:solidFill>
                </a:rPr>
                <a:t>Integration tests</a:t>
              </a:r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72000" y="2293259"/>
              <a:ext cx="1656184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sx="104000" sy="10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>
                  <a:solidFill>
                    <a:schemeClr val="tx1"/>
                  </a:solidFill>
                </a:rPr>
                <a:t>User acceptance tests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32392" y="2283458"/>
              <a:ext cx="1440008" cy="93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sx="104000" sy="10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>
                  <a:solidFill>
                    <a:schemeClr val="tx1"/>
                  </a:solidFill>
                </a:rPr>
                <a:t>Release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7584" y="4387863"/>
              <a:ext cx="1440312" cy="93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sx="104000" sy="10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>
                  <a:solidFill>
                    <a:schemeClr val="tx1"/>
                  </a:solidFill>
                </a:rPr>
                <a:t>Functional tests</a:t>
              </a:r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83816" y="4387863"/>
              <a:ext cx="1440312" cy="93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sx="104000" sy="10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>
                  <a:solidFill>
                    <a:schemeClr val="tx1"/>
                  </a:solidFill>
                </a:rPr>
                <a:t>Selenium tests</a:t>
              </a:r>
              <a:endParaRPr lang="en-US" u="sng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83920" y="2293259"/>
              <a:ext cx="1440008" cy="93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sx="104000" sy="104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>
                  <a:solidFill>
                    <a:schemeClr val="tx1"/>
                  </a:solidFill>
                </a:rPr>
                <a:t>Auto tests</a:t>
              </a:r>
              <a:endParaRPr lang="en-US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29" idx="3"/>
              <a:endCxn id="30" idx="1"/>
            </p:cNvCxnSpPr>
            <p:nvPr/>
          </p:nvCxnSpPr>
          <p:spPr>
            <a:xfrm flipV="1">
              <a:off x="6228184" y="2751458"/>
              <a:ext cx="504208" cy="980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3"/>
              <a:endCxn id="29" idx="1"/>
            </p:cNvCxnSpPr>
            <p:nvPr/>
          </p:nvCxnSpPr>
          <p:spPr>
            <a:xfrm>
              <a:off x="3923928" y="2761259"/>
              <a:ext cx="6480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3"/>
              <a:endCxn id="33" idx="1"/>
            </p:cNvCxnSpPr>
            <p:nvPr/>
          </p:nvCxnSpPr>
          <p:spPr>
            <a:xfrm>
              <a:off x="1907552" y="2761259"/>
              <a:ext cx="5763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rved Up Arrow 36"/>
            <p:cNvSpPr/>
            <p:nvPr/>
          </p:nvSpPr>
          <p:spPr>
            <a:xfrm rot="10800000">
              <a:off x="1691681" y="1882014"/>
              <a:ext cx="1005085" cy="37538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0061" y="1239996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TRIGGER</a:t>
              </a:r>
              <a:endParaRPr lang="en-US" dirty="0"/>
            </a:p>
          </p:txBody>
        </p:sp>
        <p:cxnSp>
          <p:nvCxnSpPr>
            <p:cNvPr id="39" name="Straight Connector 38"/>
            <p:cNvCxnSpPr>
              <a:stCxn id="38" idx="3"/>
            </p:cNvCxnSpPr>
            <p:nvPr/>
          </p:nvCxnSpPr>
          <p:spPr>
            <a:xfrm>
              <a:off x="2051720" y="1424662"/>
              <a:ext cx="142503" cy="457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rved Up Arrow 39"/>
            <p:cNvSpPr/>
            <p:nvPr/>
          </p:nvSpPr>
          <p:spPr>
            <a:xfrm rot="10800000">
              <a:off x="3710931" y="1882015"/>
              <a:ext cx="1005085" cy="37538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urved Up Arrow 40"/>
            <p:cNvSpPr/>
            <p:nvPr/>
          </p:nvSpPr>
          <p:spPr>
            <a:xfrm rot="10800000">
              <a:off x="5943179" y="1882015"/>
              <a:ext cx="1005085" cy="37538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Down Arrow 41"/>
            <p:cNvSpPr/>
            <p:nvPr/>
          </p:nvSpPr>
          <p:spPr>
            <a:xfrm rot="2680571">
              <a:off x="2060897" y="3106895"/>
              <a:ext cx="242316" cy="14324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 Arrow 42"/>
            <p:cNvSpPr/>
            <p:nvPr/>
          </p:nvSpPr>
          <p:spPr>
            <a:xfrm rot="18880571">
              <a:off x="4144373" y="3111651"/>
              <a:ext cx="242316" cy="14324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/>
            <p:cNvSpPr/>
            <p:nvPr/>
          </p:nvSpPr>
          <p:spPr>
            <a:xfrm rot="21580571">
              <a:off x="3135887" y="3338197"/>
              <a:ext cx="242316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99592" y="36975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</a:t>
              </a:r>
              <a:endParaRPr lang="en-US" dirty="0"/>
            </a:p>
          </p:txBody>
        </p:sp>
        <p:cxnSp>
          <p:nvCxnSpPr>
            <p:cNvPr id="46" name="Straight Connector 45"/>
            <p:cNvCxnSpPr>
              <a:stCxn id="45" idx="3"/>
            </p:cNvCxnSpPr>
            <p:nvPr/>
          </p:nvCxnSpPr>
          <p:spPr>
            <a:xfrm flipV="1">
              <a:off x="1545923" y="3697560"/>
              <a:ext cx="649813" cy="18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5-Point Star 46"/>
            <p:cNvSpPr/>
            <p:nvPr/>
          </p:nvSpPr>
          <p:spPr>
            <a:xfrm>
              <a:off x="1036672" y="1883640"/>
              <a:ext cx="301752" cy="301752"/>
            </a:xfrm>
            <a:prstGeom prst="star5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3053048" y="1897360"/>
              <a:ext cx="301752" cy="301752"/>
            </a:xfrm>
            <a:prstGeom prst="star5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5220072" y="1883640"/>
              <a:ext cx="301752" cy="301752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30068" y="1239996"/>
              <a:ext cx="2472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PROMOTION  STATUS</a:t>
              </a:r>
              <a:endParaRPr lang="en-US" dirty="0"/>
            </a:p>
          </p:txBody>
        </p:sp>
        <p:cxnSp>
          <p:nvCxnSpPr>
            <p:cNvPr id="51" name="Straight Connector 50"/>
            <p:cNvCxnSpPr>
              <a:stCxn id="50" idx="2"/>
              <a:endCxn id="49" idx="0"/>
            </p:cNvCxnSpPr>
            <p:nvPr/>
          </p:nvCxnSpPr>
          <p:spPr>
            <a:xfrm flipH="1">
              <a:off x="5370948" y="1609328"/>
              <a:ext cx="895196" cy="2743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8368" y="1215215"/>
            <a:ext cx="2339326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Promoted builds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CI/CD with Jenkins</a:t>
            </a:r>
            <a:endParaRPr lang="en-US" dirty="0"/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8368" y="1215215"/>
            <a:ext cx="2339326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Promoted builds plugin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907534"/>
            <a:ext cx="7429500" cy="4010025"/>
          </a:xfrm>
          <a:prstGeom prst="rect">
            <a:avLst/>
          </a:prstGeom>
          <a:noFill/>
          <a:ln>
            <a:noFill/>
          </a:ln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00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648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674311" y="4038136"/>
            <a:ext cx="3499035" cy="64710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57780" y="1435606"/>
            <a:ext cx="7780439" cy="408253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CI/CD basics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57780" y="2067708"/>
            <a:ext cx="7780439" cy="408253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Meet Jenkins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57780" y="2699810"/>
            <a:ext cx="7780439" cy="408253"/>
            <a:chOff x="357780" y="2699810"/>
            <a:chExt cx="7780439" cy="408253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Installation and initial setup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57780" y="3345443"/>
            <a:ext cx="7780439" cy="408253"/>
            <a:chOff x="357780" y="3964014"/>
            <a:chExt cx="7780439" cy="408253"/>
          </a:xfrm>
        </p:grpSpPr>
        <p:sp>
          <p:nvSpPr>
            <p:cNvPr id="65" name="TextBox 64"/>
            <p:cNvSpPr txBox="1"/>
            <p:nvPr/>
          </p:nvSpPr>
          <p:spPr>
            <a:xfrm>
              <a:off x="823019" y="3988194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Jenkins slaves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357780" y="3964014"/>
              <a:ext cx="411480" cy="408253"/>
              <a:chOff x="448467" y="4140826"/>
              <a:chExt cx="464582" cy="46458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357780" y="3995479"/>
            <a:ext cx="7780439" cy="408253"/>
            <a:chOff x="357780" y="4596118"/>
            <a:chExt cx="7780439" cy="408253"/>
          </a:xfrm>
        </p:grpSpPr>
        <p:sp>
          <p:nvSpPr>
            <p:cNvPr id="70" name="TextBox 69"/>
            <p:cNvSpPr txBox="1"/>
            <p:nvPr/>
          </p:nvSpPr>
          <p:spPr>
            <a:xfrm>
              <a:off x="823019" y="4620298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CI/CD using Jenkins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1" name="Group 70"/>
            <p:cNvGrpSpPr>
              <a:grpSpLocks noChangeAspect="1"/>
            </p:cNvGrpSpPr>
            <p:nvPr/>
          </p:nvGrpSpPr>
          <p:grpSpPr>
            <a:xfrm>
              <a:off x="357780" y="4596118"/>
              <a:ext cx="411480" cy="408253"/>
              <a:chOff x="448467" y="4140826"/>
              <a:chExt cx="464582" cy="46458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CI/CD basics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776415"/>
            <a:ext cx="8329612" cy="43483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Deliver software as soon as </a:t>
            </a:r>
            <a:r>
              <a:rPr lang="en-US" dirty="0" smtClean="0">
                <a:solidFill>
                  <a:srgbClr val="444444"/>
                </a:solidFill>
              </a:rPr>
              <a:t>possible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Always ready to release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Bugs are detected early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Constant high </a:t>
            </a:r>
            <a:r>
              <a:rPr lang="en-US" dirty="0" smtClean="0">
                <a:solidFill>
                  <a:srgbClr val="444444"/>
                </a:solidFill>
              </a:rPr>
              <a:t>quality of code</a:t>
            </a:r>
          </a:p>
          <a:p>
            <a:pPr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Fast feedback between customers users and developers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Optimal </a:t>
            </a:r>
            <a:r>
              <a:rPr lang="en-US" dirty="0">
                <a:solidFill>
                  <a:srgbClr val="444444"/>
                </a:solidFill>
              </a:rPr>
              <a:t>using of human resources </a:t>
            </a:r>
          </a:p>
          <a:p>
            <a:pPr>
              <a:lnSpc>
                <a:spcPts val="2200"/>
              </a:lnSpc>
              <a:spcAft>
                <a:spcPts val="1000"/>
              </a:spcAft>
              <a:buClr>
                <a:srgbClr val="2FC2D9"/>
              </a:buClr>
              <a:buNone/>
            </a:pPr>
            <a:endParaRPr lang="en-US" dirty="0" smtClean="0">
              <a:solidFill>
                <a:srgbClr val="444444"/>
              </a:solidFill>
            </a:endParaRPr>
          </a:p>
          <a:p>
            <a:pPr>
              <a:lnSpc>
                <a:spcPts val="2200"/>
              </a:lnSpc>
              <a:spcAft>
                <a:spcPts val="1000"/>
              </a:spcAft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Overhead to support CI/CD</a:t>
            </a:r>
            <a:endParaRPr lang="en-US" dirty="0">
              <a:solidFill>
                <a:srgbClr val="444444"/>
              </a:solidFill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Potential necessity in a dedicated </a:t>
            </a:r>
            <a:r>
              <a:rPr lang="en-US" dirty="0" smtClean="0">
                <a:solidFill>
                  <a:srgbClr val="444444"/>
                </a:solidFill>
              </a:rPr>
              <a:t>server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2011680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CI/CD benefits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18148" y="4848322"/>
            <a:ext cx="2011680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CD\CD drawbacks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CI/CD basics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3" y="1776415"/>
            <a:ext cx="8329612" cy="30793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Use a revision control system </a:t>
            </a:r>
            <a:r>
              <a:rPr lang="en-US" dirty="0">
                <a:solidFill>
                  <a:srgbClr val="444444"/>
                </a:solidFill>
              </a:rPr>
              <a:t>(</a:t>
            </a:r>
            <a:r>
              <a:rPr lang="en-US" dirty="0" err="1" smtClean="0">
                <a:solidFill>
                  <a:srgbClr val="444444"/>
                </a:solidFill>
              </a:rPr>
              <a:t>Git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Subvesion</a:t>
            </a:r>
            <a:r>
              <a:rPr lang="en-US" dirty="0" smtClean="0">
                <a:solidFill>
                  <a:srgbClr val="444444"/>
                </a:solidFill>
              </a:rPr>
              <a:t> etc</a:t>
            </a:r>
            <a:r>
              <a:rPr lang="en-US" dirty="0" smtClean="0">
                <a:solidFill>
                  <a:srgbClr val="444444"/>
                </a:solidFill>
              </a:rPr>
              <a:t>.)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Commit frequently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Create scripts to build and deploy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Create auto tests</a:t>
            </a:r>
          </a:p>
          <a:p>
            <a:pPr>
              <a:lnSpc>
                <a:spcPct val="130000"/>
              </a:lnSpc>
              <a:spcAft>
                <a:spcPts val="1000"/>
              </a:spcAft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Create a delivery pipeline with fast feedback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Manage configuration and dependencies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Make sure that your development team agree to use these principles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2011680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CI/CD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CI/CD basics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206562"/>
            <a:ext cx="2011680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Delivery pipeline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57" y="1775902"/>
            <a:ext cx="6314285" cy="4522540"/>
          </a:xfrm>
        </p:spPr>
      </p:pic>
    </p:spTree>
    <p:extLst>
      <p:ext uri="{BB962C8B-B14F-4D97-AF65-F5344CB8AC3E}">
        <p14:creationId xmlns:p14="http://schemas.microsoft.com/office/powerpoint/2010/main" val="142434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Meet Jenkins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60363" y="1552292"/>
            <a:ext cx="8329612" cy="48726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Multi-platform (written in Java)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Easy to install and configure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Get code from a revision control system (</a:t>
            </a:r>
            <a:r>
              <a:rPr lang="en-US" dirty="0" err="1" smtClean="0">
                <a:solidFill>
                  <a:srgbClr val="444444"/>
                </a:solidFill>
              </a:rPr>
              <a:t>Subvesion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Git</a:t>
            </a:r>
            <a:r>
              <a:rPr lang="en-US" dirty="0" smtClean="0">
                <a:solidFill>
                  <a:srgbClr val="444444"/>
                </a:solidFill>
              </a:rPr>
              <a:t> etc.)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Build a project by an event, a schedule or on demand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Ability to build projects in parallel or on a grid of nodes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Run auto tests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Run scripts in Unix shell, Windows shell, Groovy or Python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Notify about results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Visualize status of a project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Has a REST API and CLI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Has more than 1000 plugins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60363" y="1157514"/>
            <a:ext cx="2033213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Jenkins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Meet Jenkins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49" y="1560738"/>
            <a:ext cx="8702302" cy="4655517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0849" y="1098980"/>
            <a:ext cx="2011680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Jenkins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Installation and initial setup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" y="1497743"/>
            <a:ext cx="8118158" cy="4877753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63827" y="1067482"/>
            <a:ext cx="2011680" cy="2954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http://jenkins-ci.org/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Installation and initial setup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610" y="939800"/>
            <a:ext cx="716427" cy="556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3076250"/>
            <a:ext cx="9144002" cy="1577594"/>
            <a:chOff x="0" y="3076250"/>
            <a:chExt cx="9144002" cy="1577594"/>
          </a:xfrm>
        </p:grpSpPr>
        <p:sp>
          <p:nvSpPr>
            <p:cNvPr id="5" name="Content Placeholder 45"/>
            <p:cNvSpPr txBox="1">
              <a:spLocks/>
            </p:cNvSpPr>
            <p:nvPr/>
          </p:nvSpPr>
          <p:spPr>
            <a:xfrm>
              <a:off x="2737429" y="3076250"/>
              <a:ext cx="5901267" cy="1414917"/>
            </a:xfrm>
            <a:prstGeom prst="rect">
              <a:avLst/>
            </a:prstGeom>
            <a:solidFill>
              <a:schemeClr val="accent1">
                <a:lumMod val="10000"/>
              </a:schemeClr>
            </a:solidFill>
          </p:spPr>
          <p:txBody>
            <a:bodyPr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/</a:t>
              </a:r>
              <a:r>
                <a:rPr lang="en-US" sz="1400" dirty="0" err="1" smtClean="0">
                  <a:solidFill>
                    <a:schemeClr val="bg1">
                      <a:lumMod val="95000"/>
                    </a:schemeClr>
                  </a:solidFill>
                </a:rPr>
                <a:t>etc</a:t>
              </a: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/apt/</a:t>
              </a:r>
              <a:r>
                <a:rPr lang="en-US" sz="1400" dirty="0" err="1" smtClean="0">
                  <a:solidFill>
                    <a:schemeClr val="bg1">
                      <a:lumMod val="95000"/>
                    </a:schemeClr>
                  </a:solidFill>
                </a:rPr>
                <a:t>source.list</a:t>
              </a: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:</a:t>
              </a:r>
            </a:p>
            <a:p>
              <a:pPr marL="0" indent="0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deb http://pkg.jenkins-ci.org/debian binary/</a:t>
              </a:r>
              <a:endParaRPr lang="en-US" sz="14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" name="Content Placeholder 46"/>
            <p:cNvSpPr txBox="1">
              <a:spLocks/>
            </p:cNvSpPr>
            <p:nvPr/>
          </p:nvSpPr>
          <p:spPr>
            <a:xfrm>
              <a:off x="994521" y="3329699"/>
              <a:ext cx="16906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latin typeface="Arial Black"/>
                  <a:cs typeface="Arial Black"/>
                </a:rPr>
                <a:t>UPDATE REPOSITORYLIST</a:t>
              </a:r>
              <a:endParaRPr lang="en-US" sz="1600" dirty="0">
                <a:latin typeface="Arial Black"/>
                <a:cs typeface="Arial Black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58788" y="3484575"/>
              <a:ext cx="464582" cy="464582"/>
            </a:xfrm>
            <a:prstGeom prst="ellipse">
              <a:avLst/>
            </a:prstGeom>
            <a:solidFill>
              <a:srgbClr val="2FC2D9"/>
            </a:solidFill>
            <a:ln w="25400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Arial Black"/>
                  <a:cs typeface="Arial Black"/>
                </a:rPr>
                <a:t>2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0" y="4653844"/>
              <a:ext cx="9144002" cy="0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0" y="1204671"/>
            <a:ext cx="9144002" cy="1573615"/>
            <a:chOff x="0" y="1204671"/>
            <a:chExt cx="9144002" cy="1573615"/>
          </a:xfrm>
        </p:grpSpPr>
        <p:sp>
          <p:nvSpPr>
            <p:cNvPr id="8" name="Oval 7"/>
            <p:cNvSpPr/>
            <p:nvPr/>
          </p:nvSpPr>
          <p:spPr>
            <a:xfrm>
              <a:off x="458788" y="1630375"/>
              <a:ext cx="464582" cy="46458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1</a:t>
              </a:r>
              <a:endParaRPr lang="en-US" sz="20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0" y="2778286"/>
              <a:ext cx="9144002" cy="0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ontent Placeholder 45"/>
            <p:cNvSpPr txBox="1">
              <a:spLocks/>
            </p:cNvSpPr>
            <p:nvPr/>
          </p:nvSpPr>
          <p:spPr>
            <a:xfrm>
              <a:off x="2737429" y="1204671"/>
              <a:ext cx="5901267" cy="1414917"/>
            </a:xfrm>
            <a:prstGeom prst="rect">
              <a:avLst/>
            </a:prstGeom>
            <a:solidFill>
              <a:schemeClr val="accent1">
                <a:lumMod val="10000"/>
              </a:schemeClr>
            </a:solidFill>
          </p:spPr>
          <p:txBody>
            <a:bodyPr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</a:rPr>
                <a:t>wget -q -O </a:t>
              </a:r>
              <a:r>
                <a:rPr lang="pt-BR" sz="1400" dirty="0" smtClean="0">
                  <a:solidFill>
                    <a:schemeClr val="bg1">
                      <a:lumMod val="95000"/>
                    </a:schemeClr>
                  </a:solidFill>
                </a:rPr>
                <a:t>key </a:t>
              </a:r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hlinkClick r:id="rId2"/>
                </a:rPr>
                <a:t>http://</a:t>
              </a:r>
              <a:r>
                <a:rPr lang="pt-BR" sz="1400" dirty="0" smtClean="0">
                  <a:solidFill>
                    <a:schemeClr val="bg1">
                      <a:lumMod val="95000"/>
                    </a:schemeClr>
                  </a:solidFill>
                  <a:hlinkClick r:id="rId2"/>
                </a:rPr>
                <a:t>pkg.jenkins-ci.org/debian/jenkins-ci.org.key</a:t>
              </a:r>
              <a:endParaRPr lang="pt-BR" sz="14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0" indent="0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-US" sz="1400" dirty="0" err="1" smtClean="0">
                  <a:solidFill>
                    <a:schemeClr val="bg1">
                      <a:lumMod val="95000"/>
                    </a:schemeClr>
                  </a:solidFill>
                </a:rPr>
                <a:t>sudo</a:t>
              </a: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 apt-key add key</a:t>
              </a:r>
            </a:p>
          </p:txBody>
        </p:sp>
        <p:sp>
          <p:nvSpPr>
            <p:cNvPr id="14" name="Content Placeholder 46"/>
            <p:cNvSpPr txBox="1">
              <a:spLocks/>
            </p:cNvSpPr>
            <p:nvPr/>
          </p:nvSpPr>
          <p:spPr>
            <a:xfrm>
              <a:off x="994521" y="1458120"/>
              <a:ext cx="17269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latin typeface="Arial Black"/>
                  <a:cs typeface="Arial Black"/>
                </a:rPr>
                <a:t>GET REPOSITORY KEY</a:t>
              </a:r>
              <a:endParaRPr lang="en-US" sz="1600" dirty="0">
                <a:latin typeface="Arial Black"/>
                <a:cs typeface="Arial Blac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8788" y="4947829"/>
            <a:ext cx="8179908" cy="1414917"/>
            <a:chOff x="458788" y="4947829"/>
            <a:chExt cx="8179908" cy="1414917"/>
          </a:xfrm>
        </p:grpSpPr>
        <p:sp>
          <p:nvSpPr>
            <p:cNvPr id="10" name="Oval 9"/>
            <p:cNvSpPr/>
            <p:nvPr/>
          </p:nvSpPr>
          <p:spPr>
            <a:xfrm>
              <a:off x="458788" y="5347242"/>
              <a:ext cx="464582" cy="464582"/>
            </a:xfrm>
            <a:prstGeom prst="ellipse">
              <a:avLst/>
            </a:prstGeom>
            <a:solidFill>
              <a:srgbClr val="2FC2D9"/>
            </a:solidFill>
            <a:ln w="25400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Arial Black"/>
                  <a:cs typeface="Arial Black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5" name="Content Placeholder 45"/>
            <p:cNvSpPr txBox="1">
              <a:spLocks/>
            </p:cNvSpPr>
            <p:nvPr/>
          </p:nvSpPr>
          <p:spPr>
            <a:xfrm>
              <a:off x="2737429" y="4947829"/>
              <a:ext cx="5901267" cy="1414917"/>
            </a:xfrm>
            <a:prstGeom prst="rect">
              <a:avLst/>
            </a:prstGeom>
            <a:solidFill>
              <a:schemeClr val="accent1">
                <a:lumMod val="10000"/>
              </a:schemeClr>
            </a:solidFill>
          </p:spPr>
          <p:txBody>
            <a:bodyPr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-US" sz="1400" dirty="0" err="1" smtClean="0">
                  <a:solidFill>
                    <a:schemeClr val="bg1">
                      <a:lumMod val="95000"/>
                    </a:schemeClr>
                  </a:solidFill>
                </a:rPr>
                <a:t>sudo</a:t>
              </a: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 apt-get update</a:t>
              </a:r>
            </a:p>
            <a:p>
              <a:pPr marL="0" indent="0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-US" sz="1400" dirty="0" err="1" smtClean="0">
                  <a:solidFill>
                    <a:schemeClr val="bg1">
                      <a:lumMod val="95000"/>
                    </a:schemeClr>
                  </a:solidFill>
                </a:rPr>
                <a:t>sudo</a:t>
              </a:r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</a:rPr>
                <a:t> apt-get install </a:t>
              </a:r>
              <a:r>
                <a:rPr lang="en-US" sz="1400" dirty="0" err="1" smtClean="0">
                  <a:solidFill>
                    <a:schemeClr val="bg1">
                      <a:lumMod val="95000"/>
                    </a:schemeClr>
                  </a:solidFill>
                </a:rPr>
                <a:t>jenkins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Content Placeholder 46"/>
            <p:cNvSpPr txBox="1">
              <a:spLocks/>
            </p:cNvSpPr>
            <p:nvPr/>
          </p:nvSpPr>
          <p:spPr>
            <a:xfrm>
              <a:off x="994520" y="5201278"/>
              <a:ext cx="173900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latin typeface="Arial Black"/>
                  <a:cs typeface="Arial Black"/>
                </a:rPr>
                <a:t>INSTALL PACKAGE</a:t>
              </a:r>
              <a:endParaRPr lang="en-US" sz="1600" dirty="0">
                <a:latin typeface="Arial Black"/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0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2DDDE56B25884D874D72D626DED60D" ma:contentTypeVersion="1" ma:contentTypeDescription="Create a new document." ma:contentTypeScope="" ma:versionID="a4b11164e5a106cd72a628f69bcc8eeb">
  <xsd:schema xmlns:xsd="http://www.w3.org/2001/XMLSchema" xmlns:xs="http://www.w3.org/2001/XMLSchema" xmlns:p="http://schemas.microsoft.com/office/2006/metadata/properties" xmlns:ns2="b51e7609-5b06-40a7-a4be-e5c8ed5bc5fe" targetNamespace="http://schemas.microsoft.com/office/2006/metadata/properties" ma:root="true" ma:fieldsID="bfe32b79540cb92a287943cf18cc14f1" ns2:_="">
    <xsd:import namespace="b51e7609-5b06-40a7-a4be-e5c8ed5bc5f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e7609-5b06-40a7-a4be-e5c8ed5bc5f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51e7609-5b06-40a7-a4be-e5c8ed5bc5fe">C34HNKV52RCN-18-10334</_dlc_DocId>
    <_dlc_DocIdUrl xmlns="b51e7609-5b06-40a7-a4be-e5c8ed5bc5fe">
      <Url>https://cdp.epam.com/catalog/_layouts/15/DocIdRedir.aspx?ID=C34HNKV52RCN-18-10334</Url>
      <Description>C34HNKV52RCN-18-10334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CFBCD24-4E34-4D6D-B4D5-42817B43AE84}"/>
</file>

<file path=customXml/itemProps2.xml><?xml version="1.0" encoding="utf-8"?>
<ds:datastoreItem xmlns:ds="http://schemas.openxmlformats.org/officeDocument/2006/customXml" ds:itemID="{D5E3C081-4081-47AD-A9A6-9F18F525DA1D}"/>
</file>

<file path=customXml/itemProps3.xml><?xml version="1.0" encoding="utf-8"?>
<ds:datastoreItem xmlns:ds="http://schemas.openxmlformats.org/officeDocument/2006/customXml" ds:itemID="{14883F0F-DE57-4ECA-B9BB-F22E8C5B5D82}"/>
</file>

<file path=customXml/itemProps4.xml><?xml version="1.0" encoding="utf-8"?>
<ds:datastoreItem xmlns:ds="http://schemas.openxmlformats.org/officeDocument/2006/customXml" ds:itemID="{EA2BB9F6-0BD1-4DB6-866B-A2FF0E04671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26660</TotalTime>
  <Words>394</Words>
  <Application>Microsoft Office PowerPoint</Application>
  <PresentationFormat>On-screen Show (4:3)</PresentationFormat>
  <Paragraphs>124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Arial Black</vt:lpstr>
      <vt:lpstr>Calibri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CI and CD</dc:title>
  <dc:creator>Michelle Canning</dc:creator>
  <cp:lastModifiedBy>Maksym Zinkevych</cp:lastModifiedBy>
  <cp:revision>1026</cp:revision>
  <cp:lastPrinted>2014-07-09T13:30:36Z</cp:lastPrinted>
  <dcterms:created xsi:type="dcterms:W3CDTF">2014-07-08T13:27:24Z</dcterms:created>
  <dcterms:modified xsi:type="dcterms:W3CDTF">2016-02-29T15:56:50Z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0x010100F62DDDE56B25884D874D72D626DED60D</vt:lpwstr>
  </property>
  <property fmtid="{D5CDD505-2E9C-101B-9397-08002B2CF9AE}" pid="3" name="_dlc_DocIdItemGuid">
    <vt:lpwstr>f7d92623-6a3f-4725-885b-05f2c4977e67</vt:lpwstr>
  </property>
</Properties>
</file>