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6428-3977-4B82-8EEC-E8DF7BC99D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378ED7D-8C02-4DC6-B31C-8C5815DE9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C65ADDB-6C98-4F9B-B9BF-ADFE85157C74}"/>
              </a:ext>
            </a:extLst>
          </p:cNvPr>
          <p:cNvSpPr>
            <a:spLocks noGrp="1"/>
          </p:cNvSpPr>
          <p:nvPr>
            <p:ph type="dt" sz="half" idx="10"/>
          </p:nvPr>
        </p:nvSpPr>
        <p:spPr/>
        <p:txBody>
          <a:bodyPr/>
          <a:lstStyle/>
          <a:p>
            <a:fld id="{E07E2B65-F2DD-4F95-B8AE-BF5089840ACC}" type="datetimeFigureOut">
              <a:rPr lang="en-GB" smtClean="0"/>
              <a:t>04/08/2020</a:t>
            </a:fld>
            <a:endParaRPr lang="en-GB"/>
          </a:p>
        </p:txBody>
      </p:sp>
      <p:sp>
        <p:nvSpPr>
          <p:cNvPr id="5" name="Footer Placeholder 4">
            <a:extLst>
              <a:ext uri="{FF2B5EF4-FFF2-40B4-BE49-F238E27FC236}">
                <a16:creationId xmlns:a16="http://schemas.microsoft.com/office/drawing/2014/main" id="{045804CC-FCF7-4EF1-8CA2-B8B9C59B44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FD0783-18B1-48D8-AD87-6AF357D418BD}"/>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275756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657C-0BDC-4AA2-8358-F44C902B136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BF79C8-13DD-498D-A360-3751366749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2C7037-59FC-4ACF-8B51-8B3BF3D263E3}"/>
              </a:ext>
            </a:extLst>
          </p:cNvPr>
          <p:cNvSpPr>
            <a:spLocks noGrp="1"/>
          </p:cNvSpPr>
          <p:nvPr>
            <p:ph type="dt" sz="half" idx="10"/>
          </p:nvPr>
        </p:nvSpPr>
        <p:spPr/>
        <p:txBody>
          <a:bodyPr/>
          <a:lstStyle/>
          <a:p>
            <a:fld id="{E07E2B65-F2DD-4F95-B8AE-BF5089840ACC}" type="datetimeFigureOut">
              <a:rPr lang="en-GB" smtClean="0"/>
              <a:t>04/08/2020</a:t>
            </a:fld>
            <a:endParaRPr lang="en-GB"/>
          </a:p>
        </p:txBody>
      </p:sp>
      <p:sp>
        <p:nvSpPr>
          <p:cNvPr id="5" name="Footer Placeholder 4">
            <a:extLst>
              <a:ext uri="{FF2B5EF4-FFF2-40B4-BE49-F238E27FC236}">
                <a16:creationId xmlns:a16="http://schemas.microsoft.com/office/drawing/2014/main" id="{1322E74F-6C43-418D-B0E7-3E41766C0F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B43A05-D184-4E02-9551-F7FBC189E046}"/>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270396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E4D4A-D160-46A2-B66F-42780BAC84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E1DC0D4-CF5A-462C-A393-3D5B7E444A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E7B8-852A-4542-9BDC-5C4FC60DC77B}"/>
              </a:ext>
            </a:extLst>
          </p:cNvPr>
          <p:cNvSpPr>
            <a:spLocks noGrp="1"/>
          </p:cNvSpPr>
          <p:nvPr>
            <p:ph type="dt" sz="half" idx="10"/>
          </p:nvPr>
        </p:nvSpPr>
        <p:spPr/>
        <p:txBody>
          <a:bodyPr/>
          <a:lstStyle/>
          <a:p>
            <a:fld id="{E07E2B65-F2DD-4F95-B8AE-BF5089840ACC}" type="datetimeFigureOut">
              <a:rPr lang="en-GB" smtClean="0"/>
              <a:t>04/08/2020</a:t>
            </a:fld>
            <a:endParaRPr lang="en-GB"/>
          </a:p>
        </p:txBody>
      </p:sp>
      <p:sp>
        <p:nvSpPr>
          <p:cNvPr id="5" name="Footer Placeholder 4">
            <a:extLst>
              <a:ext uri="{FF2B5EF4-FFF2-40B4-BE49-F238E27FC236}">
                <a16:creationId xmlns:a16="http://schemas.microsoft.com/office/drawing/2014/main" id="{E6728454-586F-4522-9758-99917FFD2F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E93D6A-3C23-473F-B381-BEF4B9F824D2}"/>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347701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A812-C77A-4167-92B5-C4669E467E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112F21D-90A7-4ED5-AD5F-7DD57C94AA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1717A-4695-44E8-8272-50B3B0AD6FA4}"/>
              </a:ext>
            </a:extLst>
          </p:cNvPr>
          <p:cNvSpPr>
            <a:spLocks noGrp="1"/>
          </p:cNvSpPr>
          <p:nvPr>
            <p:ph type="dt" sz="half" idx="10"/>
          </p:nvPr>
        </p:nvSpPr>
        <p:spPr/>
        <p:txBody>
          <a:bodyPr/>
          <a:lstStyle/>
          <a:p>
            <a:fld id="{E07E2B65-F2DD-4F95-B8AE-BF5089840ACC}" type="datetimeFigureOut">
              <a:rPr lang="en-GB" smtClean="0"/>
              <a:t>04/08/2020</a:t>
            </a:fld>
            <a:endParaRPr lang="en-GB"/>
          </a:p>
        </p:txBody>
      </p:sp>
      <p:sp>
        <p:nvSpPr>
          <p:cNvPr id="5" name="Footer Placeholder 4">
            <a:extLst>
              <a:ext uri="{FF2B5EF4-FFF2-40B4-BE49-F238E27FC236}">
                <a16:creationId xmlns:a16="http://schemas.microsoft.com/office/drawing/2014/main" id="{0763D329-34CF-4BB0-B61B-79671F5DEB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5A59C0-8925-48A9-9CCA-125B5FCE8F6A}"/>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425973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E4AA-9CD3-4EFF-9748-3CD1F5348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1DD3B2-BE30-495F-80D5-54A6AB700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6EDE57-E9C4-4279-ACB8-6DDE764117C9}"/>
              </a:ext>
            </a:extLst>
          </p:cNvPr>
          <p:cNvSpPr>
            <a:spLocks noGrp="1"/>
          </p:cNvSpPr>
          <p:nvPr>
            <p:ph type="dt" sz="half" idx="10"/>
          </p:nvPr>
        </p:nvSpPr>
        <p:spPr/>
        <p:txBody>
          <a:bodyPr/>
          <a:lstStyle/>
          <a:p>
            <a:fld id="{E07E2B65-F2DD-4F95-B8AE-BF5089840ACC}" type="datetimeFigureOut">
              <a:rPr lang="en-GB" smtClean="0"/>
              <a:t>04/08/2020</a:t>
            </a:fld>
            <a:endParaRPr lang="en-GB"/>
          </a:p>
        </p:txBody>
      </p:sp>
      <p:sp>
        <p:nvSpPr>
          <p:cNvPr id="5" name="Footer Placeholder 4">
            <a:extLst>
              <a:ext uri="{FF2B5EF4-FFF2-40B4-BE49-F238E27FC236}">
                <a16:creationId xmlns:a16="http://schemas.microsoft.com/office/drawing/2014/main" id="{FB922074-983E-4FDD-9C32-93C4372C9C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444637-BB3C-4E47-9504-E7588A43A36A}"/>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3735724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DD1C-64DF-4796-AA9F-501509F430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877A0F-4086-4DF1-A75A-14C99521A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6C66BC-4B90-40A2-BCEE-9C75BFAEF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201862-A6C3-46E9-946C-4EEE6140B82A}"/>
              </a:ext>
            </a:extLst>
          </p:cNvPr>
          <p:cNvSpPr>
            <a:spLocks noGrp="1"/>
          </p:cNvSpPr>
          <p:nvPr>
            <p:ph type="dt" sz="half" idx="10"/>
          </p:nvPr>
        </p:nvSpPr>
        <p:spPr/>
        <p:txBody>
          <a:bodyPr/>
          <a:lstStyle/>
          <a:p>
            <a:fld id="{E07E2B65-F2DD-4F95-B8AE-BF5089840ACC}" type="datetimeFigureOut">
              <a:rPr lang="en-GB" smtClean="0"/>
              <a:t>04/08/2020</a:t>
            </a:fld>
            <a:endParaRPr lang="en-GB"/>
          </a:p>
        </p:txBody>
      </p:sp>
      <p:sp>
        <p:nvSpPr>
          <p:cNvPr id="6" name="Footer Placeholder 5">
            <a:extLst>
              <a:ext uri="{FF2B5EF4-FFF2-40B4-BE49-F238E27FC236}">
                <a16:creationId xmlns:a16="http://schemas.microsoft.com/office/drawing/2014/main" id="{2D5027B3-F464-418F-893C-F70F9E8570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25D22F-E811-4C72-9199-7C4C12778BE9}"/>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244429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C0D6-C5F3-4855-B96E-D0DE52AE611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6161C7-3549-4283-A051-CF8317F2D9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A624AB-D809-4CD8-BB50-7FB1637844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A7FF76-1ADC-48E7-9ED1-EE5154ABB8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5994-8CEA-4F66-87B5-1410CB44B8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6BCE3CB-E685-4B94-950B-0251B540E4C5}"/>
              </a:ext>
            </a:extLst>
          </p:cNvPr>
          <p:cNvSpPr>
            <a:spLocks noGrp="1"/>
          </p:cNvSpPr>
          <p:nvPr>
            <p:ph type="dt" sz="half" idx="10"/>
          </p:nvPr>
        </p:nvSpPr>
        <p:spPr/>
        <p:txBody>
          <a:bodyPr/>
          <a:lstStyle/>
          <a:p>
            <a:fld id="{E07E2B65-F2DD-4F95-B8AE-BF5089840ACC}" type="datetimeFigureOut">
              <a:rPr lang="en-GB" smtClean="0"/>
              <a:t>04/08/2020</a:t>
            </a:fld>
            <a:endParaRPr lang="en-GB"/>
          </a:p>
        </p:txBody>
      </p:sp>
      <p:sp>
        <p:nvSpPr>
          <p:cNvPr id="8" name="Footer Placeholder 7">
            <a:extLst>
              <a:ext uri="{FF2B5EF4-FFF2-40B4-BE49-F238E27FC236}">
                <a16:creationId xmlns:a16="http://schemas.microsoft.com/office/drawing/2014/main" id="{FB4D8983-F0E2-4E6B-92A4-6088D63700B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BDED993-0455-4F96-B5C7-6BA4B4948324}"/>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286084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952A-3D6A-49D6-A30E-8452333D23B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DCA6985-F664-4805-928F-A68EA89F91F8}"/>
              </a:ext>
            </a:extLst>
          </p:cNvPr>
          <p:cNvSpPr>
            <a:spLocks noGrp="1"/>
          </p:cNvSpPr>
          <p:nvPr>
            <p:ph type="dt" sz="half" idx="10"/>
          </p:nvPr>
        </p:nvSpPr>
        <p:spPr/>
        <p:txBody>
          <a:bodyPr/>
          <a:lstStyle/>
          <a:p>
            <a:fld id="{E07E2B65-F2DD-4F95-B8AE-BF5089840ACC}" type="datetimeFigureOut">
              <a:rPr lang="en-GB" smtClean="0"/>
              <a:t>04/08/2020</a:t>
            </a:fld>
            <a:endParaRPr lang="en-GB"/>
          </a:p>
        </p:txBody>
      </p:sp>
      <p:sp>
        <p:nvSpPr>
          <p:cNvPr id="4" name="Footer Placeholder 3">
            <a:extLst>
              <a:ext uri="{FF2B5EF4-FFF2-40B4-BE49-F238E27FC236}">
                <a16:creationId xmlns:a16="http://schemas.microsoft.com/office/drawing/2014/main" id="{C936AF06-D41E-4F9A-B744-335ECD0B6F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1B76DDD-AA12-44E6-A04F-B44B5BCFD832}"/>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400551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13C59-DA2D-4454-BE79-FB3389649CE0}"/>
              </a:ext>
            </a:extLst>
          </p:cNvPr>
          <p:cNvSpPr>
            <a:spLocks noGrp="1"/>
          </p:cNvSpPr>
          <p:nvPr>
            <p:ph type="dt" sz="half" idx="10"/>
          </p:nvPr>
        </p:nvSpPr>
        <p:spPr/>
        <p:txBody>
          <a:bodyPr/>
          <a:lstStyle/>
          <a:p>
            <a:fld id="{E07E2B65-F2DD-4F95-B8AE-BF5089840ACC}" type="datetimeFigureOut">
              <a:rPr lang="en-GB" smtClean="0"/>
              <a:t>04/08/2020</a:t>
            </a:fld>
            <a:endParaRPr lang="en-GB"/>
          </a:p>
        </p:txBody>
      </p:sp>
      <p:sp>
        <p:nvSpPr>
          <p:cNvPr id="3" name="Footer Placeholder 2">
            <a:extLst>
              <a:ext uri="{FF2B5EF4-FFF2-40B4-BE49-F238E27FC236}">
                <a16:creationId xmlns:a16="http://schemas.microsoft.com/office/drawing/2014/main" id="{C5FE114E-03DB-4DF8-A433-95E093B6AD6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4491851-E800-4E95-BC99-A6C0FCB5B3B6}"/>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365465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EE42-A8BD-4069-8A5F-89B14672E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D739006-93CB-4078-A845-E47898005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D536E7-CD40-45DB-852D-A8266FD85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99238-6252-4856-8557-BA8730C4425B}"/>
              </a:ext>
            </a:extLst>
          </p:cNvPr>
          <p:cNvSpPr>
            <a:spLocks noGrp="1"/>
          </p:cNvSpPr>
          <p:nvPr>
            <p:ph type="dt" sz="half" idx="10"/>
          </p:nvPr>
        </p:nvSpPr>
        <p:spPr/>
        <p:txBody>
          <a:bodyPr/>
          <a:lstStyle/>
          <a:p>
            <a:fld id="{E07E2B65-F2DD-4F95-B8AE-BF5089840ACC}" type="datetimeFigureOut">
              <a:rPr lang="en-GB" smtClean="0"/>
              <a:t>04/08/2020</a:t>
            </a:fld>
            <a:endParaRPr lang="en-GB"/>
          </a:p>
        </p:txBody>
      </p:sp>
      <p:sp>
        <p:nvSpPr>
          <p:cNvPr id="6" name="Footer Placeholder 5">
            <a:extLst>
              <a:ext uri="{FF2B5EF4-FFF2-40B4-BE49-F238E27FC236}">
                <a16:creationId xmlns:a16="http://schemas.microsoft.com/office/drawing/2014/main" id="{344A7E01-DFFD-4C96-841C-29A0E16BE3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EF826D-054F-40DF-915C-F985A900C9B1}"/>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401928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4D9-6778-482C-B7A8-BFB31398B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4D9C595-2321-460C-80FB-63038D7AD4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EE9014-F619-4E9E-928B-E255FE95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6FCFB-15E0-406B-A637-5462E98BE6EE}"/>
              </a:ext>
            </a:extLst>
          </p:cNvPr>
          <p:cNvSpPr>
            <a:spLocks noGrp="1"/>
          </p:cNvSpPr>
          <p:nvPr>
            <p:ph type="dt" sz="half" idx="10"/>
          </p:nvPr>
        </p:nvSpPr>
        <p:spPr/>
        <p:txBody>
          <a:bodyPr/>
          <a:lstStyle/>
          <a:p>
            <a:fld id="{E07E2B65-F2DD-4F95-B8AE-BF5089840ACC}" type="datetimeFigureOut">
              <a:rPr lang="en-GB" smtClean="0"/>
              <a:t>04/08/2020</a:t>
            </a:fld>
            <a:endParaRPr lang="en-GB"/>
          </a:p>
        </p:txBody>
      </p:sp>
      <p:sp>
        <p:nvSpPr>
          <p:cNvPr id="6" name="Footer Placeholder 5">
            <a:extLst>
              <a:ext uri="{FF2B5EF4-FFF2-40B4-BE49-F238E27FC236}">
                <a16:creationId xmlns:a16="http://schemas.microsoft.com/office/drawing/2014/main" id="{A40F7340-8172-4E84-B5CD-FE2192B4EB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D8049A-24A2-4686-BE73-9C9E6446FACE}"/>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279484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BE1EA-5199-4B0A-919D-51BDC196A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34C02C-E70F-493A-9E45-3D7154050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C1C957-45D2-440A-8CDA-3B81652F8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E2B65-F2DD-4F95-B8AE-BF5089840ACC}" type="datetimeFigureOut">
              <a:rPr lang="en-GB" smtClean="0"/>
              <a:t>04/08/2020</a:t>
            </a:fld>
            <a:endParaRPr lang="en-GB"/>
          </a:p>
        </p:txBody>
      </p:sp>
      <p:sp>
        <p:nvSpPr>
          <p:cNvPr id="5" name="Footer Placeholder 4">
            <a:extLst>
              <a:ext uri="{FF2B5EF4-FFF2-40B4-BE49-F238E27FC236}">
                <a16:creationId xmlns:a16="http://schemas.microsoft.com/office/drawing/2014/main" id="{E9CB77C4-BA09-4744-87D8-B01920E44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7C8243-B17F-408B-A804-C12266028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BD842-F643-43C9-A319-09FDDA06633B}" type="slidenum">
              <a:rPr lang="en-GB" smtClean="0"/>
              <a:t>‹#›</a:t>
            </a:fld>
            <a:endParaRPr lang="en-GB"/>
          </a:p>
        </p:txBody>
      </p:sp>
    </p:spTree>
    <p:extLst>
      <p:ext uri="{BB962C8B-B14F-4D97-AF65-F5344CB8AC3E}">
        <p14:creationId xmlns:p14="http://schemas.microsoft.com/office/powerpoint/2010/main" val="141535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ACA0-9B22-4CE1-8F43-7D5C5B2A3543}"/>
              </a:ext>
            </a:extLst>
          </p:cNvPr>
          <p:cNvSpPr>
            <a:spLocks noGrp="1"/>
          </p:cNvSpPr>
          <p:nvPr>
            <p:ph type="ctrTitle"/>
          </p:nvPr>
        </p:nvSpPr>
        <p:spPr/>
        <p:txBody>
          <a:bodyPr/>
          <a:lstStyle/>
          <a:p>
            <a:r>
              <a:rPr lang="en-IN" dirty="0"/>
              <a:t>Abstract Factory Pattern</a:t>
            </a:r>
            <a:endParaRPr lang="en-GB" dirty="0"/>
          </a:p>
        </p:txBody>
      </p:sp>
    </p:spTree>
    <p:extLst>
      <p:ext uri="{BB962C8B-B14F-4D97-AF65-F5344CB8AC3E}">
        <p14:creationId xmlns:p14="http://schemas.microsoft.com/office/powerpoint/2010/main" val="295256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6240-8107-4232-84C0-B6311EF12B5D}"/>
              </a:ext>
            </a:extLst>
          </p:cNvPr>
          <p:cNvSpPr>
            <a:spLocks noGrp="1"/>
          </p:cNvSpPr>
          <p:nvPr>
            <p:ph type="title"/>
          </p:nvPr>
        </p:nvSpPr>
        <p:spPr/>
        <p:txBody>
          <a:bodyPr/>
          <a:lstStyle/>
          <a:p>
            <a:r>
              <a:rPr lang="en-IN" dirty="0"/>
              <a:t>What is Abstract Factory?</a:t>
            </a:r>
            <a:endParaRPr lang="en-GB" dirty="0"/>
          </a:p>
        </p:txBody>
      </p:sp>
      <p:sp>
        <p:nvSpPr>
          <p:cNvPr id="3" name="Content Placeholder 2">
            <a:extLst>
              <a:ext uri="{FF2B5EF4-FFF2-40B4-BE49-F238E27FC236}">
                <a16:creationId xmlns:a16="http://schemas.microsoft.com/office/drawing/2014/main" id="{3CF6223A-EB63-4A70-B0B6-F3C7FA7BB139}"/>
              </a:ext>
            </a:extLst>
          </p:cNvPr>
          <p:cNvSpPr>
            <a:spLocks noGrp="1"/>
          </p:cNvSpPr>
          <p:nvPr>
            <p:ph idx="1"/>
          </p:nvPr>
        </p:nvSpPr>
        <p:spPr/>
        <p:txBody>
          <a:bodyPr/>
          <a:lstStyle/>
          <a:p>
            <a:r>
              <a:rPr lang="en-IN" dirty="0"/>
              <a:t>In Simple terms, </a:t>
            </a:r>
            <a:r>
              <a:rPr lang="en-IN" dirty="0" err="1"/>
              <a:t>AbstractFactory</a:t>
            </a:r>
            <a:r>
              <a:rPr lang="en-IN" dirty="0"/>
              <a:t> pattern is factory of factory patterns.</a:t>
            </a:r>
          </a:p>
          <a:p>
            <a:pPr marL="0" indent="0">
              <a:buNone/>
            </a:pPr>
            <a:r>
              <a:rPr lang="en-IN" sz="1800" dirty="0"/>
              <a:t>(***Please read Factory Design pattern first***)</a:t>
            </a:r>
          </a:p>
          <a:p>
            <a:pPr marL="0" indent="0">
              <a:buNone/>
            </a:pPr>
            <a:endParaRPr lang="en-IN" sz="1800" dirty="0"/>
          </a:p>
          <a:p>
            <a:pPr marL="0" indent="0">
              <a:buNone/>
            </a:pPr>
            <a:endParaRPr lang="en-IN" sz="1800" dirty="0"/>
          </a:p>
          <a:p>
            <a:pPr marL="0" indent="0">
              <a:buNone/>
            </a:pPr>
            <a:endParaRPr lang="en-IN" sz="1800" dirty="0"/>
          </a:p>
          <a:p>
            <a:r>
              <a:rPr lang="en-GB" dirty="0"/>
              <a:t>An Abstract Factory “provides an interface for creating families of related or dependent objects without specifying their concrete classes”.</a:t>
            </a:r>
            <a:endParaRPr lang="en-IN" dirty="0"/>
          </a:p>
          <a:p>
            <a:pPr marL="0" indent="0">
              <a:buNone/>
            </a:pPr>
            <a:endParaRPr lang="en-IN" dirty="0"/>
          </a:p>
          <a:p>
            <a:pPr marL="0" indent="0">
              <a:buNone/>
            </a:pPr>
            <a:endParaRPr lang="en-GB" sz="1800" dirty="0"/>
          </a:p>
        </p:txBody>
      </p:sp>
    </p:spTree>
    <p:extLst>
      <p:ext uri="{BB962C8B-B14F-4D97-AF65-F5344CB8AC3E}">
        <p14:creationId xmlns:p14="http://schemas.microsoft.com/office/powerpoint/2010/main" val="324083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34D4-D81D-4F71-A2F3-624A5ECABE21}"/>
              </a:ext>
            </a:extLst>
          </p:cNvPr>
          <p:cNvSpPr>
            <a:spLocks noGrp="1"/>
          </p:cNvSpPr>
          <p:nvPr>
            <p:ph type="title"/>
          </p:nvPr>
        </p:nvSpPr>
        <p:spPr>
          <a:xfrm>
            <a:off x="923260" y="584791"/>
            <a:ext cx="10515600" cy="5124893"/>
          </a:xfrm>
        </p:spPr>
        <p:txBody>
          <a:bodyPr>
            <a:noAutofit/>
          </a:bodyPr>
          <a:lstStyle/>
          <a:p>
            <a:r>
              <a:rPr lang="en-GB" sz="2400" dirty="0"/>
              <a:t>Before we get into the technicalities of the Abstract Factory Design Pattern, let us try to understand the application of the pattern in real life.</a:t>
            </a:r>
            <a:br>
              <a:rPr lang="en-GB" sz="2400" dirty="0"/>
            </a:br>
            <a:br>
              <a:rPr lang="en-GB" sz="2400" dirty="0"/>
            </a:br>
            <a:r>
              <a:rPr lang="en-GB" sz="2400" dirty="0"/>
              <a:t>In the next slide, the chief chef is the abstract layer between the actual chefs and the menu for items. There are a bunch of items that can be ordered – which is similar to a bunch of objects that can be created. Once the implementing or application class needs a relevant object, it will always create an object of the Abstract Class and initialize it with the respective class. In this manner, maintaining a type strict list of objects in a generic collection becomes simpler. In addition to that, the methods being exposed by every class underneath the abstract layer will have a similar signature.</a:t>
            </a:r>
          </a:p>
        </p:txBody>
      </p:sp>
    </p:spTree>
    <p:extLst>
      <p:ext uri="{BB962C8B-B14F-4D97-AF65-F5344CB8AC3E}">
        <p14:creationId xmlns:p14="http://schemas.microsoft.com/office/powerpoint/2010/main" val="115516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Java Abstract Factory Design Pattern - Real world example">
            <a:extLst>
              <a:ext uri="{FF2B5EF4-FFF2-40B4-BE49-F238E27FC236}">
                <a16:creationId xmlns:a16="http://schemas.microsoft.com/office/drawing/2014/main" id="{0E04BAC6-A3AA-417B-8E76-4924140B6CE4}"/>
              </a:ext>
            </a:extLst>
          </p:cNvPr>
          <p:cNvSpPr>
            <a:spLocks noGrp="1" noChangeAspect="1" noChangeArrowheads="1"/>
          </p:cNvSpPr>
          <p:nvPr>
            <p:ph idx="1"/>
          </p:nvPr>
        </p:nvSpPr>
        <p:spPr bwMode="auto">
          <a:xfrm>
            <a:off x="838200" y="528810"/>
            <a:ext cx="10515600" cy="56481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62500" lnSpcReduction="20000"/>
          </a:bodyPr>
          <a:lstStyle/>
          <a:p>
            <a:pPr marL="0" indent="0">
              <a:buNone/>
            </a:pPr>
            <a:r>
              <a:rPr lang="en-IN" dirty="0"/>
              <a:t>            </a:t>
            </a:r>
          </a:p>
          <a:p>
            <a:pPr marL="0" indent="0">
              <a:buNone/>
            </a:pPr>
            <a:r>
              <a:rPr lang="en-IN" sz="2000" dirty="0"/>
              <a:t>                                                                                                                                                                                  </a:t>
            </a:r>
          </a:p>
          <a:p>
            <a:pPr marL="0" indent="0">
              <a:buNone/>
            </a:pPr>
            <a:endParaRPr lang="en-IN" sz="2000" dirty="0"/>
          </a:p>
          <a:p>
            <a:pPr marL="1371600" lvl="3" indent="0">
              <a:buNone/>
            </a:pPr>
            <a:r>
              <a:rPr lang="en-IN" sz="1000" dirty="0"/>
              <a:t>                                                                                                                       </a:t>
            </a:r>
          </a:p>
          <a:p>
            <a:pPr marL="1371600" lvl="3" indent="0">
              <a:buNone/>
            </a:pPr>
            <a:r>
              <a:rPr lang="en-IN" sz="2400" dirty="0"/>
              <a:t>1.Order a dish from Menu</a:t>
            </a:r>
            <a:endParaRPr lang="en-IN" sz="2100" dirty="0"/>
          </a:p>
          <a:p>
            <a:pPr marL="1371600" lvl="3" indent="0">
              <a:buNone/>
            </a:pPr>
            <a:endParaRPr lang="en-IN" sz="2100" dirty="0"/>
          </a:p>
          <a:p>
            <a:pPr marL="1371600" lvl="3" indent="0">
              <a:buNone/>
            </a:pPr>
            <a:r>
              <a:rPr lang="en-IN" sz="2100" dirty="0"/>
              <a:t>                                                                                                                                                                                                 </a:t>
            </a:r>
            <a:r>
              <a:rPr lang="en-IN" sz="2400" dirty="0"/>
              <a:t> Chinese Chef</a:t>
            </a:r>
            <a:endParaRPr lang="en-IN" sz="2100" dirty="0"/>
          </a:p>
          <a:p>
            <a:pPr marL="1371600" lvl="3" indent="0">
              <a:buNone/>
            </a:pPr>
            <a:endParaRPr lang="en-IN" sz="2100" dirty="0"/>
          </a:p>
          <a:p>
            <a:pPr marL="1371600" lvl="3" indent="0">
              <a:buNone/>
            </a:pPr>
            <a:endParaRPr lang="en-IN" sz="2100" dirty="0"/>
          </a:p>
          <a:p>
            <a:pPr marL="1371600" lvl="3" indent="0">
              <a:buNone/>
            </a:pPr>
            <a:endParaRPr lang="en-IN" sz="2100" dirty="0"/>
          </a:p>
          <a:p>
            <a:pPr marL="1371600" lvl="3" indent="0">
              <a:buNone/>
            </a:pPr>
            <a:endParaRPr lang="en-IN" sz="2100" dirty="0"/>
          </a:p>
          <a:p>
            <a:pPr marL="1371600" lvl="3" indent="0">
              <a:buNone/>
            </a:pPr>
            <a:endParaRPr lang="en-IN" sz="2100" dirty="0"/>
          </a:p>
          <a:p>
            <a:pPr marL="1371600" lvl="3" indent="0">
              <a:buNone/>
            </a:pPr>
            <a:endParaRPr lang="en-IN" sz="2100" dirty="0"/>
          </a:p>
          <a:p>
            <a:pPr marL="1371600" lvl="3" indent="0">
              <a:buNone/>
            </a:pPr>
            <a:r>
              <a:rPr lang="en-IN" sz="2100" dirty="0"/>
              <a:t>									</a:t>
            </a:r>
            <a:r>
              <a:rPr lang="en-IN" sz="2400" dirty="0"/>
              <a:t> Italian Chef</a:t>
            </a:r>
            <a:r>
              <a:rPr lang="en-IN" sz="2100" dirty="0"/>
              <a:t>																</a:t>
            </a:r>
            <a:r>
              <a:rPr lang="en-IN" sz="2000" dirty="0"/>
              <a:t> 2. Receive the Order </a:t>
            </a:r>
            <a:r>
              <a:rPr lang="en-IN" sz="2100" dirty="0"/>
              <a:t>	</a:t>
            </a:r>
          </a:p>
          <a:p>
            <a:pPr marL="1371600" lvl="3" indent="0">
              <a:buNone/>
            </a:pPr>
            <a:endParaRPr lang="en-IN" sz="2100" dirty="0"/>
          </a:p>
          <a:p>
            <a:pPr marL="1371600" lvl="3" indent="0">
              <a:buNone/>
            </a:pPr>
            <a:r>
              <a:rPr lang="en-IN" sz="2100" dirty="0"/>
              <a:t>4. Delivers the food</a:t>
            </a:r>
          </a:p>
          <a:p>
            <a:pPr marL="3657600" lvl="8" indent="0">
              <a:buNone/>
            </a:pPr>
            <a:r>
              <a:rPr lang="en-IN" sz="2000" dirty="0"/>
              <a:t>                                                                                                        </a:t>
            </a:r>
          </a:p>
          <a:p>
            <a:pPr marL="3657600" lvl="8" indent="0">
              <a:buNone/>
            </a:pPr>
            <a:endParaRPr lang="en-IN" sz="2000" dirty="0"/>
          </a:p>
          <a:p>
            <a:pPr marL="3657600" lvl="8" indent="0">
              <a:buNone/>
            </a:pPr>
            <a:r>
              <a:rPr lang="en-IN" sz="2000" dirty="0"/>
              <a:t>                                                                                                                                  </a:t>
            </a:r>
            <a:endParaRPr lang="en-IN" sz="1000" dirty="0"/>
          </a:p>
          <a:p>
            <a:pPr marL="3657600" lvl="8" indent="0">
              <a:buNone/>
            </a:pPr>
            <a:r>
              <a:rPr lang="en-IN" sz="1000" dirty="0"/>
              <a:t> 		</a:t>
            </a:r>
            <a:endParaRPr lang="en-IN" sz="2200" dirty="0"/>
          </a:p>
          <a:p>
            <a:pPr lvl="8"/>
            <a:endParaRPr lang="en-IN" sz="1000" dirty="0"/>
          </a:p>
          <a:p>
            <a:pPr marL="3657600" lvl="8" indent="0">
              <a:buNone/>
            </a:pPr>
            <a:endParaRPr lang="en-IN" sz="1000" dirty="0"/>
          </a:p>
          <a:p>
            <a:pPr marL="3657600" lvl="8" indent="0">
              <a:buNone/>
            </a:pPr>
            <a:r>
              <a:rPr lang="en-IN" sz="1000" dirty="0"/>
              <a:t>                                                                                                                                    </a:t>
            </a:r>
            <a:r>
              <a:rPr lang="en-IN" sz="2200" dirty="0"/>
              <a:t>                </a:t>
            </a:r>
            <a:r>
              <a:rPr lang="en-IN" sz="1000" dirty="0"/>
              <a:t>                                                                                                                                                                                                                              		</a:t>
            </a:r>
            <a:endParaRPr lang="en-IN" sz="2000" dirty="0"/>
          </a:p>
          <a:p>
            <a:endParaRPr lang="en-IN" sz="2000" dirty="0"/>
          </a:p>
          <a:p>
            <a:pPr marL="0" indent="0">
              <a:buNone/>
            </a:pPr>
            <a:r>
              <a:rPr lang="en-GB" sz="2000" dirty="0"/>
              <a:t>                </a:t>
            </a:r>
          </a:p>
        </p:txBody>
      </p:sp>
      <p:grpSp>
        <p:nvGrpSpPr>
          <p:cNvPr id="39" name="Group 38">
            <a:extLst>
              <a:ext uri="{FF2B5EF4-FFF2-40B4-BE49-F238E27FC236}">
                <a16:creationId xmlns:a16="http://schemas.microsoft.com/office/drawing/2014/main" id="{514D6432-6545-4DB2-9A61-2A2842308988}"/>
              </a:ext>
            </a:extLst>
          </p:cNvPr>
          <p:cNvGrpSpPr/>
          <p:nvPr/>
        </p:nvGrpSpPr>
        <p:grpSpPr>
          <a:xfrm>
            <a:off x="1276380" y="1024568"/>
            <a:ext cx="9446075" cy="3597966"/>
            <a:chOff x="1276380" y="1024568"/>
            <a:chExt cx="9446075" cy="3597966"/>
          </a:xfrm>
        </p:grpSpPr>
        <p:cxnSp>
          <p:nvCxnSpPr>
            <p:cNvPr id="10" name="Straight Connector 9">
              <a:extLst>
                <a:ext uri="{FF2B5EF4-FFF2-40B4-BE49-F238E27FC236}">
                  <a16:creationId xmlns:a16="http://schemas.microsoft.com/office/drawing/2014/main" id="{5C62A3FB-8987-45E1-88D3-44C0A14FEC5F}"/>
                </a:ext>
              </a:extLst>
            </p:cNvPr>
            <p:cNvCxnSpPr/>
            <p:nvPr/>
          </p:nvCxnSpPr>
          <p:spPr>
            <a:xfrm>
              <a:off x="5917523" y="1115405"/>
              <a:ext cx="0" cy="3507129"/>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F19B8E89-8F03-4824-87AC-9E89B0A2EDDF}"/>
                </a:ext>
              </a:extLst>
            </p:cNvPr>
            <p:cNvGrpSpPr/>
            <p:nvPr/>
          </p:nvGrpSpPr>
          <p:grpSpPr>
            <a:xfrm>
              <a:off x="4135194" y="1915184"/>
              <a:ext cx="1301682" cy="1973770"/>
              <a:chOff x="4135194" y="1915184"/>
              <a:chExt cx="1301682" cy="1973770"/>
            </a:xfrm>
          </p:grpSpPr>
          <p:cxnSp>
            <p:nvCxnSpPr>
              <p:cNvPr id="22" name="Straight Arrow Connector 21">
                <a:extLst>
                  <a:ext uri="{FF2B5EF4-FFF2-40B4-BE49-F238E27FC236}">
                    <a16:creationId xmlns:a16="http://schemas.microsoft.com/office/drawing/2014/main" id="{A76A4E33-7BF2-4580-BFC8-6665359C2246}"/>
                  </a:ext>
                </a:extLst>
              </p:cNvPr>
              <p:cNvCxnSpPr>
                <a:cxnSpLocks/>
              </p:cNvCxnSpPr>
              <p:nvPr/>
            </p:nvCxnSpPr>
            <p:spPr>
              <a:xfrm>
                <a:off x="4428832" y="1915184"/>
                <a:ext cx="1008044" cy="523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Graphic 23" descr="Waiter">
                <a:extLst>
                  <a:ext uri="{FF2B5EF4-FFF2-40B4-BE49-F238E27FC236}">
                    <a16:creationId xmlns:a16="http://schemas.microsoft.com/office/drawing/2014/main" id="{A47144C0-A8F1-45DF-98E0-E2AA217E7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5194" y="2124312"/>
                <a:ext cx="914400" cy="914400"/>
              </a:xfrm>
              <a:prstGeom prst="rect">
                <a:avLst/>
              </a:prstGeom>
            </p:spPr>
          </p:pic>
          <p:cxnSp>
            <p:nvCxnSpPr>
              <p:cNvPr id="29" name="Straight Arrow Connector 28">
                <a:extLst>
                  <a:ext uri="{FF2B5EF4-FFF2-40B4-BE49-F238E27FC236}">
                    <a16:creationId xmlns:a16="http://schemas.microsoft.com/office/drawing/2014/main" id="{B21A7889-85E2-4702-9BBF-AC88376D39AC}"/>
                  </a:ext>
                </a:extLst>
              </p:cNvPr>
              <p:cNvCxnSpPr/>
              <p:nvPr/>
            </p:nvCxnSpPr>
            <p:spPr>
              <a:xfrm flipH="1">
                <a:off x="4351663" y="3183875"/>
                <a:ext cx="1002535" cy="705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2412EFF4-82F6-4347-AF1C-6C1DAFAFD705}"/>
                </a:ext>
              </a:extLst>
            </p:cNvPr>
            <p:cNvGrpSpPr/>
            <p:nvPr/>
          </p:nvGrpSpPr>
          <p:grpSpPr>
            <a:xfrm>
              <a:off x="1276380" y="1938968"/>
              <a:ext cx="1389790" cy="1762699"/>
              <a:chOff x="1276380" y="1938968"/>
              <a:chExt cx="1389790" cy="1762699"/>
            </a:xfrm>
          </p:grpSpPr>
          <p:pic>
            <p:nvPicPr>
              <p:cNvPr id="8" name="Graphic 7" descr="Smiling face outline">
                <a:extLst>
                  <a:ext uri="{FF2B5EF4-FFF2-40B4-BE49-F238E27FC236}">
                    <a16:creationId xmlns:a16="http://schemas.microsoft.com/office/drawing/2014/main" id="{96EF9D53-8AE2-40E7-A5F8-6724ECC92B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76380" y="2132575"/>
                <a:ext cx="914400" cy="914400"/>
              </a:xfrm>
              <a:prstGeom prst="rect">
                <a:avLst/>
              </a:prstGeom>
            </p:spPr>
          </p:pic>
          <p:cxnSp>
            <p:nvCxnSpPr>
              <p:cNvPr id="20" name="Straight Arrow Connector 19">
                <a:extLst>
                  <a:ext uri="{FF2B5EF4-FFF2-40B4-BE49-F238E27FC236}">
                    <a16:creationId xmlns:a16="http://schemas.microsoft.com/office/drawing/2014/main" id="{99B09A72-C28E-4056-94C9-4C28165D94A6}"/>
                  </a:ext>
                </a:extLst>
              </p:cNvPr>
              <p:cNvCxnSpPr/>
              <p:nvPr/>
            </p:nvCxnSpPr>
            <p:spPr>
              <a:xfrm flipV="1">
                <a:off x="2247529" y="1938968"/>
                <a:ext cx="418641" cy="616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26D0C15-544B-4AAE-9673-71EA9AF4E40F}"/>
                  </a:ext>
                </a:extLst>
              </p:cNvPr>
              <p:cNvCxnSpPr/>
              <p:nvPr/>
            </p:nvCxnSpPr>
            <p:spPr>
              <a:xfrm flipH="1" flipV="1">
                <a:off x="1872867" y="3183875"/>
                <a:ext cx="374662" cy="517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5E636DBA-3B49-4A99-8620-B8877FE4DD45}"/>
                </a:ext>
              </a:extLst>
            </p:cNvPr>
            <p:cNvGrpSpPr/>
            <p:nvPr/>
          </p:nvGrpSpPr>
          <p:grpSpPr>
            <a:xfrm>
              <a:off x="6217863" y="1024568"/>
              <a:ext cx="4504592" cy="3490597"/>
              <a:chOff x="6217863" y="1024568"/>
              <a:chExt cx="4504592" cy="3490597"/>
            </a:xfrm>
          </p:grpSpPr>
          <p:pic>
            <p:nvPicPr>
              <p:cNvPr id="12" name="Graphic 11" descr="Chef">
                <a:extLst>
                  <a:ext uri="{FF2B5EF4-FFF2-40B4-BE49-F238E27FC236}">
                    <a16:creationId xmlns:a16="http://schemas.microsoft.com/office/drawing/2014/main" id="{623A329F-517C-4D1B-8B8E-3642418159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17863" y="2411769"/>
                <a:ext cx="914400" cy="914400"/>
              </a:xfrm>
              <a:prstGeom prst="rect">
                <a:avLst/>
              </a:prstGeom>
            </p:spPr>
          </p:pic>
          <p:pic>
            <p:nvPicPr>
              <p:cNvPr id="14" name="Graphic 13" descr="Noodles">
                <a:extLst>
                  <a:ext uri="{FF2B5EF4-FFF2-40B4-BE49-F238E27FC236}">
                    <a16:creationId xmlns:a16="http://schemas.microsoft.com/office/drawing/2014/main" id="{CB22924E-DFCC-44BC-88F8-0642C6F811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64836" y="1024568"/>
                <a:ext cx="914400" cy="914400"/>
              </a:xfrm>
              <a:prstGeom prst="rect">
                <a:avLst/>
              </a:prstGeom>
            </p:spPr>
          </p:pic>
          <p:pic>
            <p:nvPicPr>
              <p:cNvPr id="16" name="Graphic 15" descr="Whole pizza">
                <a:extLst>
                  <a:ext uri="{FF2B5EF4-FFF2-40B4-BE49-F238E27FC236}">
                    <a16:creationId xmlns:a16="http://schemas.microsoft.com/office/drawing/2014/main" id="{74CD55AF-F9A0-43F8-9054-ECB77DCA72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08055" y="3600765"/>
                <a:ext cx="914400" cy="914400"/>
              </a:xfrm>
              <a:prstGeom prst="rect">
                <a:avLst/>
              </a:prstGeom>
            </p:spPr>
          </p:pic>
          <p:cxnSp>
            <p:nvCxnSpPr>
              <p:cNvPr id="33" name="Straight Arrow Connector 32">
                <a:extLst>
                  <a:ext uri="{FF2B5EF4-FFF2-40B4-BE49-F238E27FC236}">
                    <a16:creationId xmlns:a16="http://schemas.microsoft.com/office/drawing/2014/main" id="{4EFA06F8-2014-49AE-87B4-FD1F3E07893A}"/>
                  </a:ext>
                </a:extLst>
              </p:cNvPr>
              <p:cNvCxnSpPr/>
              <p:nvPr/>
            </p:nvCxnSpPr>
            <p:spPr>
              <a:xfrm flipV="1">
                <a:off x="7821976" y="1828800"/>
                <a:ext cx="1266940" cy="727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8CC974B-1CDB-4610-991D-9F48EE88B662}"/>
                  </a:ext>
                </a:extLst>
              </p:cNvPr>
              <p:cNvCxnSpPr/>
              <p:nvPr/>
            </p:nvCxnSpPr>
            <p:spPr>
              <a:xfrm>
                <a:off x="7954178" y="3038712"/>
                <a:ext cx="1531345" cy="740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70034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A8BD-14F7-4A5F-A68C-EE921C811C41}"/>
              </a:ext>
            </a:extLst>
          </p:cNvPr>
          <p:cNvSpPr>
            <a:spLocks noGrp="1"/>
          </p:cNvSpPr>
          <p:nvPr>
            <p:ph type="title"/>
          </p:nvPr>
        </p:nvSpPr>
        <p:spPr>
          <a:xfrm>
            <a:off x="1061483" y="2640492"/>
            <a:ext cx="10515600" cy="1325563"/>
          </a:xfrm>
        </p:spPr>
        <p:txBody>
          <a:bodyPr>
            <a:noAutofit/>
          </a:bodyPr>
          <a:lstStyle/>
          <a:p>
            <a:br>
              <a:rPr lang="en-GB" sz="3200" dirty="0"/>
            </a:br>
            <a:r>
              <a:rPr lang="en-GB" sz="3200" dirty="0"/>
              <a:t>In the previous slide, ordering of an item depicts the creation of object, the chef plays the role of an abstract factory class and the outsourced chefs are the depiction of actual object factories. These factories create the objects as per the guidelines set by the abstract factory – The chef in the picture and deliver the output or the created object to the end user – the application.</a:t>
            </a:r>
            <a:br>
              <a:rPr lang="en-GB" sz="3200" dirty="0"/>
            </a:br>
            <a:r>
              <a:rPr lang="en-GB" sz="3200" dirty="0"/>
              <a:t>In this manner, this abstract class basically plays the role of abstract the underlying classes and forcing them to provide methods as per the abstract factory class that they extend. This helps in systematic creation of objects and henceforth better memory management.</a:t>
            </a:r>
          </a:p>
        </p:txBody>
      </p:sp>
    </p:spTree>
    <p:extLst>
      <p:ext uri="{BB962C8B-B14F-4D97-AF65-F5344CB8AC3E}">
        <p14:creationId xmlns:p14="http://schemas.microsoft.com/office/powerpoint/2010/main" val="242321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A0BE1C15-C293-42F2-857B-CCC7D6BCC78E}"/>
              </a:ext>
            </a:extLst>
          </p:cNvPr>
          <p:cNvGrpSpPr/>
          <p:nvPr/>
        </p:nvGrpSpPr>
        <p:grpSpPr>
          <a:xfrm>
            <a:off x="1194390" y="568841"/>
            <a:ext cx="9335386" cy="5537768"/>
            <a:chOff x="1194390" y="568841"/>
            <a:chExt cx="9335386" cy="5537768"/>
          </a:xfrm>
        </p:grpSpPr>
        <p:grpSp>
          <p:nvGrpSpPr>
            <p:cNvPr id="6" name="Group 5">
              <a:extLst>
                <a:ext uri="{FF2B5EF4-FFF2-40B4-BE49-F238E27FC236}">
                  <a16:creationId xmlns:a16="http://schemas.microsoft.com/office/drawing/2014/main" id="{B91474EA-97D4-4172-AFEA-636186972160}"/>
                </a:ext>
              </a:extLst>
            </p:cNvPr>
            <p:cNvGrpSpPr/>
            <p:nvPr/>
          </p:nvGrpSpPr>
          <p:grpSpPr>
            <a:xfrm>
              <a:off x="1595771" y="568841"/>
              <a:ext cx="2712187" cy="646813"/>
              <a:chOff x="4550735" y="637953"/>
              <a:chExt cx="2658139" cy="1329070"/>
            </a:xfrm>
          </p:grpSpPr>
          <p:sp>
            <p:nvSpPr>
              <p:cNvPr id="7" name="Rectangle 6">
                <a:extLst>
                  <a:ext uri="{FF2B5EF4-FFF2-40B4-BE49-F238E27FC236}">
                    <a16:creationId xmlns:a16="http://schemas.microsoft.com/office/drawing/2014/main" id="{382E0E1A-2C6A-4DF8-BA8B-A02AE729F07C}"/>
                  </a:ext>
                </a:extLst>
              </p:cNvPr>
              <p:cNvSpPr/>
              <p:nvPr/>
            </p:nvSpPr>
            <p:spPr>
              <a:xfrm>
                <a:off x="4550735" y="637953"/>
                <a:ext cx="2658139" cy="4359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Ab</a:t>
                </a:r>
                <a:r>
                  <a:rPr lang="en-IN" sz="1400" dirty="0" err="1">
                    <a:ln w="0"/>
                    <a:solidFill>
                      <a:schemeClr val="tx1"/>
                    </a:solidFill>
                    <a:effectLst>
                      <a:outerShdw blurRad="38100" dist="19050" dir="2700000" algn="tl" rotWithShape="0">
                        <a:schemeClr val="dk1">
                          <a:alpha val="40000"/>
                        </a:schemeClr>
                      </a:outerShdw>
                    </a:effectLst>
                  </a:rPr>
                  <a:t>Customer</a:t>
                </a:r>
                <a:endParaRPr lang="en-GB" sz="1400" dirty="0"/>
              </a:p>
            </p:txBody>
          </p:sp>
          <p:sp>
            <p:nvSpPr>
              <p:cNvPr id="8" name="Rectangle 7">
                <a:extLst>
                  <a:ext uri="{FF2B5EF4-FFF2-40B4-BE49-F238E27FC236}">
                    <a16:creationId xmlns:a16="http://schemas.microsoft.com/office/drawing/2014/main" id="{45654883-DB20-41E7-99DC-7104823B6D2E}"/>
                  </a:ext>
                </a:extLst>
              </p:cNvPr>
              <p:cNvSpPr/>
              <p:nvPr/>
            </p:nvSpPr>
            <p:spPr>
              <a:xfrm>
                <a:off x="4550735" y="1073888"/>
                <a:ext cx="2658139" cy="893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AbstractFood</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placeOrder</a:t>
                </a:r>
                <a:r>
                  <a:rPr lang="en-IN" sz="1200" dirty="0">
                    <a:ln w="0"/>
                    <a:solidFill>
                      <a:schemeClr val="tx1"/>
                    </a:solidFill>
                    <a:effectLst>
                      <a:outerShdw blurRad="38100" dist="19050" dir="2700000" algn="tl" rotWithShape="0">
                        <a:schemeClr val="dk1">
                          <a:alpha val="40000"/>
                        </a:schemeClr>
                      </a:outerShdw>
                    </a:effectLst>
                  </a:rPr>
                  <a:t>(String, int)</a:t>
                </a:r>
                <a:endParaRPr lang="en-GB" sz="1200" dirty="0"/>
              </a:p>
            </p:txBody>
          </p:sp>
        </p:grpSp>
        <p:grpSp>
          <p:nvGrpSpPr>
            <p:cNvPr id="46" name="Group 45">
              <a:extLst>
                <a:ext uri="{FF2B5EF4-FFF2-40B4-BE49-F238E27FC236}">
                  <a16:creationId xmlns:a16="http://schemas.microsoft.com/office/drawing/2014/main" id="{5B5C8E9D-C88A-48C0-AA63-5E8CA33505CD}"/>
                </a:ext>
              </a:extLst>
            </p:cNvPr>
            <p:cNvGrpSpPr/>
            <p:nvPr/>
          </p:nvGrpSpPr>
          <p:grpSpPr>
            <a:xfrm>
              <a:off x="4820092" y="779719"/>
              <a:ext cx="5709684" cy="3156137"/>
              <a:chOff x="4820092" y="779719"/>
              <a:chExt cx="5709684" cy="3156137"/>
            </a:xfrm>
          </p:grpSpPr>
          <p:grpSp>
            <p:nvGrpSpPr>
              <p:cNvPr id="25" name="Group 24">
                <a:extLst>
                  <a:ext uri="{FF2B5EF4-FFF2-40B4-BE49-F238E27FC236}">
                    <a16:creationId xmlns:a16="http://schemas.microsoft.com/office/drawing/2014/main" id="{C91A2F33-5E60-49AB-A346-4A7227225398}"/>
                  </a:ext>
                </a:extLst>
              </p:cNvPr>
              <p:cNvGrpSpPr/>
              <p:nvPr/>
            </p:nvGrpSpPr>
            <p:grpSpPr>
              <a:xfrm>
                <a:off x="7871637" y="2606786"/>
                <a:ext cx="2658139" cy="1329070"/>
                <a:chOff x="7967330" y="3127781"/>
                <a:chExt cx="2658139" cy="1329070"/>
              </a:xfrm>
            </p:grpSpPr>
            <p:sp>
              <p:nvSpPr>
                <p:cNvPr id="3" name="Rectangle 2">
                  <a:extLst>
                    <a:ext uri="{FF2B5EF4-FFF2-40B4-BE49-F238E27FC236}">
                      <a16:creationId xmlns:a16="http://schemas.microsoft.com/office/drawing/2014/main" id="{7F68CC74-C609-4CE2-B19A-BF48545F00D2}"/>
                    </a:ext>
                  </a:extLst>
                </p:cNvPr>
                <p:cNvSpPr/>
                <p:nvPr/>
              </p:nvSpPr>
              <p:spPr>
                <a:xfrm>
                  <a:off x="7967330" y="3127781"/>
                  <a:ext cx="2658139" cy="4359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Ab</a:t>
                  </a:r>
                  <a:r>
                    <a:rPr lang="en-IN" sz="1400" dirty="0" err="1">
                      <a:ln w="0"/>
                      <a:solidFill>
                        <a:schemeClr val="tx1"/>
                      </a:solidFill>
                      <a:effectLst>
                        <a:outerShdw blurRad="38100" dist="19050" dir="2700000" algn="tl" rotWithShape="0">
                          <a:schemeClr val="dk1">
                            <a:alpha val="40000"/>
                          </a:schemeClr>
                        </a:outerShdw>
                      </a:effectLst>
                    </a:rPr>
                    <a:t>ItalianFoodFactory</a:t>
                  </a:r>
                  <a:endParaRPr lang="en-GB" sz="1400" dirty="0"/>
                </a:p>
              </p:txBody>
            </p:sp>
            <p:sp>
              <p:nvSpPr>
                <p:cNvPr id="4" name="Rectangle 3">
                  <a:extLst>
                    <a:ext uri="{FF2B5EF4-FFF2-40B4-BE49-F238E27FC236}">
                      <a16:creationId xmlns:a16="http://schemas.microsoft.com/office/drawing/2014/main" id="{181FB3DE-A84E-44A5-80A1-BF4B6A65F64C}"/>
                    </a:ext>
                  </a:extLst>
                </p:cNvPr>
                <p:cNvSpPr/>
                <p:nvPr/>
              </p:nvSpPr>
              <p:spPr>
                <a:xfrm>
                  <a:off x="7967330" y="3563716"/>
                  <a:ext cx="2658139" cy="893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AbstractFood</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placeOrder</a:t>
                  </a:r>
                  <a:r>
                    <a:rPr lang="en-IN" sz="1200" dirty="0">
                      <a:ln w="0"/>
                      <a:solidFill>
                        <a:schemeClr val="tx1"/>
                      </a:solidFill>
                      <a:effectLst>
                        <a:outerShdw blurRad="38100" dist="19050" dir="2700000" algn="tl" rotWithShape="0">
                          <a:schemeClr val="dk1">
                            <a:alpha val="40000"/>
                          </a:schemeClr>
                        </a:outerShdw>
                      </a:effectLst>
                    </a:rPr>
                    <a:t>(String, int)</a:t>
                  </a:r>
                  <a:endParaRPr lang="en-GB" sz="1200" dirty="0"/>
                </a:p>
              </p:txBody>
            </p:sp>
          </p:grpSp>
          <p:cxnSp>
            <p:nvCxnSpPr>
              <p:cNvPr id="10" name="Straight Arrow Connector 9">
                <a:extLst>
                  <a:ext uri="{FF2B5EF4-FFF2-40B4-BE49-F238E27FC236}">
                    <a16:creationId xmlns:a16="http://schemas.microsoft.com/office/drawing/2014/main" id="{34FDE4F5-784A-470D-95FA-FBA6C9D0C5ED}"/>
                  </a:ext>
                </a:extLst>
              </p:cNvPr>
              <p:cNvCxnSpPr>
                <a:cxnSpLocks/>
              </p:cNvCxnSpPr>
              <p:nvPr/>
            </p:nvCxnSpPr>
            <p:spPr>
              <a:xfrm flipV="1">
                <a:off x="6932428" y="1752638"/>
                <a:ext cx="676940" cy="773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ADCFFCF-D6E0-486E-9A99-76819DE2B190}"/>
                  </a:ext>
                </a:extLst>
              </p:cNvPr>
              <p:cNvGrpSpPr/>
              <p:nvPr/>
            </p:nvGrpSpPr>
            <p:grpSpPr>
              <a:xfrm>
                <a:off x="4820092" y="2526137"/>
                <a:ext cx="2450806" cy="1329070"/>
                <a:chOff x="4550735" y="637953"/>
                <a:chExt cx="2658139" cy="1329070"/>
              </a:xfrm>
            </p:grpSpPr>
            <p:sp>
              <p:nvSpPr>
                <p:cNvPr id="12" name="Rectangle 11">
                  <a:extLst>
                    <a:ext uri="{FF2B5EF4-FFF2-40B4-BE49-F238E27FC236}">
                      <a16:creationId xmlns:a16="http://schemas.microsoft.com/office/drawing/2014/main" id="{22E7A5A6-0403-4983-B9FC-4571C8EA0CDF}"/>
                    </a:ext>
                  </a:extLst>
                </p:cNvPr>
                <p:cNvSpPr/>
                <p:nvPr/>
              </p:nvSpPr>
              <p:spPr>
                <a:xfrm>
                  <a:off x="4550735" y="637953"/>
                  <a:ext cx="2658139" cy="4359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Ab</a:t>
                  </a:r>
                  <a:r>
                    <a:rPr lang="en-IN" sz="1400" dirty="0" err="1">
                      <a:ln w="0"/>
                      <a:solidFill>
                        <a:schemeClr val="tx1"/>
                      </a:solidFill>
                      <a:effectLst>
                        <a:outerShdw blurRad="38100" dist="19050" dir="2700000" algn="tl" rotWithShape="0">
                          <a:schemeClr val="dk1">
                            <a:alpha val="40000"/>
                          </a:schemeClr>
                        </a:outerShdw>
                      </a:effectLst>
                    </a:rPr>
                    <a:t>ChineseFoodFactory</a:t>
                  </a:r>
                  <a:endParaRPr lang="en-GB" sz="1400" dirty="0"/>
                </a:p>
              </p:txBody>
            </p:sp>
            <p:sp>
              <p:nvSpPr>
                <p:cNvPr id="13" name="Rectangle 12">
                  <a:extLst>
                    <a:ext uri="{FF2B5EF4-FFF2-40B4-BE49-F238E27FC236}">
                      <a16:creationId xmlns:a16="http://schemas.microsoft.com/office/drawing/2014/main" id="{B1E62735-2B9D-46C9-8546-8799B084D8C3}"/>
                    </a:ext>
                  </a:extLst>
                </p:cNvPr>
                <p:cNvSpPr/>
                <p:nvPr/>
              </p:nvSpPr>
              <p:spPr>
                <a:xfrm>
                  <a:off x="4550735" y="1073888"/>
                  <a:ext cx="2658139" cy="8931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AbstractFood</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placeOrder</a:t>
                  </a:r>
                  <a:r>
                    <a:rPr lang="en-IN" sz="1200" dirty="0">
                      <a:ln w="0"/>
                      <a:solidFill>
                        <a:schemeClr val="tx1"/>
                      </a:solidFill>
                      <a:effectLst>
                        <a:outerShdw blurRad="38100" dist="19050" dir="2700000" algn="tl" rotWithShape="0">
                          <a:schemeClr val="dk1">
                            <a:alpha val="40000"/>
                          </a:schemeClr>
                        </a:outerShdw>
                      </a:effectLst>
                    </a:rPr>
                    <a:t>(String, int)</a:t>
                  </a:r>
                  <a:endParaRPr lang="en-GB" sz="1200" dirty="0"/>
                </a:p>
              </p:txBody>
            </p:sp>
          </p:grpSp>
          <p:grpSp>
            <p:nvGrpSpPr>
              <p:cNvPr id="14" name="Group 13">
                <a:extLst>
                  <a:ext uri="{FF2B5EF4-FFF2-40B4-BE49-F238E27FC236}">
                    <a16:creationId xmlns:a16="http://schemas.microsoft.com/office/drawing/2014/main" id="{CFCFD6BC-7B6C-4DA3-9BB2-984B57EC5F00}"/>
                  </a:ext>
                </a:extLst>
              </p:cNvPr>
              <p:cNvGrpSpPr/>
              <p:nvPr/>
            </p:nvGrpSpPr>
            <p:grpSpPr>
              <a:xfrm>
                <a:off x="6248401" y="779719"/>
                <a:ext cx="2658140" cy="972918"/>
                <a:chOff x="4550735" y="637953"/>
                <a:chExt cx="2658139" cy="1329070"/>
              </a:xfrm>
            </p:grpSpPr>
            <p:sp>
              <p:nvSpPr>
                <p:cNvPr id="15" name="Rectangle 14">
                  <a:extLst>
                    <a:ext uri="{FF2B5EF4-FFF2-40B4-BE49-F238E27FC236}">
                      <a16:creationId xmlns:a16="http://schemas.microsoft.com/office/drawing/2014/main" id="{D595CD81-55C4-42A2-86AA-4A9D1B82625D}"/>
                    </a:ext>
                  </a:extLst>
                </p:cNvPr>
                <p:cNvSpPr/>
                <p:nvPr/>
              </p:nvSpPr>
              <p:spPr>
                <a:xfrm>
                  <a:off x="4550735" y="637953"/>
                  <a:ext cx="2658139" cy="4359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Ab</a:t>
                  </a:r>
                  <a:r>
                    <a:rPr lang="en-IN" sz="1400" dirty="0" err="1">
                      <a:ln w="0"/>
                      <a:solidFill>
                        <a:schemeClr val="tx1"/>
                      </a:solidFill>
                      <a:effectLst>
                        <a:outerShdw blurRad="38100" dist="19050" dir="2700000" algn="tl" rotWithShape="0">
                          <a:schemeClr val="dk1">
                            <a:alpha val="40000"/>
                          </a:schemeClr>
                        </a:outerShdw>
                      </a:effectLst>
                    </a:rPr>
                    <a:t>AbstractFoodFactory</a:t>
                  </a:r>
                  <a:endParaRPr lang="en-GB" sz="1400" dirty="0"/>
                </a:p>
              </p:txBody>
            </p:sp>
            <p:sp>
              <p:nvSpPr>
                <p:cNvPr id="16" name="Rectangle 15">
                  <a:extLst>
                    <a:ext uri="{FF2B5EF4-FFF2-40B4-BE49-F238E27FC236}">
                      <a16:creationId xmlns:a16="http://schemas.microsoft.com/office/drawing/2014/main" id="{B884E1D4-E5B9-4030-959A-800CD6E5E021}"/>
                    </a:ext>
                  </a:extLst>
                </p:cNvPr>
                <p:cNvSpPr/>
                <p:nvPr/>
              </p:nvSpPr>
              <p:spPr>
                <a:xfrm>
                  <a:off x="4550735" y="1073888"/>
                  <a:ext cx="2658139" cy="893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AbstractFood</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placeOrder</a:t>
                  </a:r>
                  <a:r>
                    <a:rPr lang="en-IN" sz="1200" dirty="0">
                      <a:ln w="0"/>
                      <a:solidFill>
                        <a:schemeClr val="tx1"/>
                      </a:solidFill>
                      <a:effectLst>
                        <a:outerShdw blurRad="38100" dist="19050" dir="2700000" algn="tl" rotWithShape="0">
                          <a:schemeClr val="dk1">
                            <a:alpha val="40000"/>
                          </a:schemeClr>
                        </a:outerShdw>
                      </a:effectLst>
                    </a:rPr>
                    <a:t>(String, int)</a:t>
                  </a:r>
                  <a:endParaRPr lang="en-GB" sz="1200" dirty="0"/>
                </a:p>
              </p:txBody>
            </p:sp>
          </p:grpSp>
          <p:cxnSp>
            <p:nvCxnSpPr>
              <p:cNvPr id="20" name="Straight Arrow Connector 19">
                <a:extLst>
                  <a:ext uri="{FF2B5EF4-FFF2-40B4-BE49-F238E27FC236}">
                    <a16:creationId xmlns:a16="http://schemas.microsoft.com/office/drawing/2014/main" id="{D6ED0DE9-4302-495C-B221-7E2A65CD6278}"/>
                  </a:ext>
                </a:extLst>
              </p:cNvPr>
              <p:cNvCxnSpPr>
                <a:cxnSpLocks/>
              </p:cNvCxnSpPr>
              <p:nvPr/>
            </p:nvCxnSpPr>
            <p:spPr>
              <a:xfrm flipH="1" flipV="1">
                <a:off x="7609368" y="1742833"/>
                <a:ext cx="726558" cy="862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2F3CC90-D186-46C6-A097-344F64BD8B84}"/>
                </a:ext>
              </a:extLst>
            </p:cNvPr>
            <p:cNvGrpSpPr/>
            <p:nvPr/>
          </p:nvGrpSpPr>
          <p:grpSpPr>
            <a:xfrm>
              <a:off x="1194390" y="2482878"/>
              <a:ext cx="4612760" cy="3623731"/>
              <a:chOff x="1194390" y="2482878"/>
              <a:chExt cx="4612760" cy="3623731"/>
            </a:xfrm>
          </p:grpSpPr>
          <p:grpSp>
            <p:nvGrpSpPr>
              <p:cNvPr id="26" name="Group 25">
                <a:extLst>
                  <a:ext uri="{FF2B5EF4-FFF2-40B4-BE49-F238E27FC236}">
                    <a16:creationId xmlns:a16="http://schemas.microsoft.com/office/drawing/2014/main" id="{5762E7A2-6EAC-44B2-90A6-1CBEB25056B2}"/>
                  </a:ext>
                </a:extLst>
              </p:cNvPr>
              <p:cNvGrpSpPr/>
              <p:nvPr/>
            </p:nvGrpSpPr>
            <p:grpSpPr>
              <a:xfrm>
                <a:off x="1194390" y="4591450"/>
                <a:ext cx="2080438" cy="1515159"/>
                <a:chOff x="4550735" y="637952"/>
                <a:chExt cx="2658140" cy="1329071"/>
              </a:xfrm>
            </p:grpSpPr>
            <p:sp>
              <p:nvSpPr>
                <p:cNvPr id="27" name="Rectangle 26">
                  <a:extLst>
                    <a:ext uri="{FF2B5EF4-FFF2-40B4-BE49-F238E27FC236}">
                      <a16:creationId xmlns:a16="http://schemas.microsoft.com/office/drawing/2014/main" id="{55E4477F-3622-4BB6-9A68-153115D18EC7}"/>
                    </a:ext>
                  </a:extLst>
                </p:cNvPr>
                <p:cNvSpPr/>
                <p:nvPr/>
              </p:nvSpPr>
              <p:spPr>
                <a:xfrm>
                  <a:off x="4550736" y="637952"/>
                  <a:ext cx="2658139" cy="4359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n w="0"/>
                      <a:solidFill>
                        <a:schemeClr val="tx1"/>
                      </a:solidFill>
                      <a:effectLst>
                        <a:outerShdw blurRad="38100" dist="19050" dir="2700000" algn="tl" rotWithShape="0">
                          <a:schemeClr val="dk1">
                            <a:alpha val="40000"/>
                          </a:schemeClr>
                        </a:outerShdw>
                      </a:effectLst>
                    </a:rPr>
                    <a:t>ChinesFood</a:t>
                  </a:r>
                  <a:endParaRPr lang="en-GB" sz="1400" dirty="0">
                    <a:solidFill>
                      <a:schemeClr val="tx1"/>
                    </a:solidFill>
                  </a:endParaRPr>
                </a:p>
              </p:txBody>
            </p:sp>
            <p:sp>
              <p:nvSpPr>
                <p:cNvPr id="28" name="Rectangle 27">
                  <a:extLst>
                    <a:ext uri="{FF2B5EF4-FFF2-40B4-BE49-F238E27FC236}">
                      <a16:creationId xmlns:a16="http://schemas.microsoft.com/office/drawing/2014/main" id="{F76B81BD-067A-443B-815D-AC4B264EE316}"/>
                    </a:ext>
                  </a:extLst>
                </p:cNvPr>
                <p:cNvSpPr/>
                <p:nvPr/>
              </p:nvSpPr>
              <p:spPr>
                <a:xfrm>
                  <a:off x="4550735" y="1073888"/>
                  <a:ext cx="2658139" cy="893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String </a:t>
                  </a:r>
                  <a:r>
                    <a:rPr lang="en-IN" sz="1200" dirty="0" err="1">
                      <a:solidFill>
                        <a:schemeClr val="tx1"/>
                      </a:solidFill>
                    </a:rPr>
                    <a:t>itemName</a:t>
                  </a:r>
                  <a:r>
                    <a:rPr lang="en-IN" sz="1200" dirty="0">
                      <a:solidFill>
                        <a:schemeClr val="tx1"/>
                      </a:solidFill>
                    </a:rPr>
                    <a:t>;</a:t>
                  </a:r>
                </a:p>
                <a:p>
                  <a:pPr algn="ctr"/>
                  <a:r>
                    <a:rPr lang="en-IN" sz="1200" dirty="0">
                      <a:solidFill>
                        <a:schemeClr val="tx1"/>
                      </a:solidFill>
                    </a:rPr>
                    <a:t>Int quantity;</a:t>
                  </a:r>
                </a:p>
                <a:p>
                  <a:pPr algn="ctr"/>
                  <a:r>
                    <a:rPr lang="en-IN" sz="1200" dirty="0">
                      <a:solidFill>
                        <a:schemeClr val="tx1"/>
                      </a:solidFill>
                    </a:rPr>
                    <a:t>String delivered;</a:t>
                  </a:r>
                </a:p>
                <a:p>
                  <a:pPr algn="ctr"/>
                  <a:endParaRPr lang="en-GB" sz="1200" dirty="0">
                    <a:solidFill>
                      <a:schemeClr val="tx1"/>
                    </a:solidFill>
                  </a:endParaRPr>
                </a:p>
              </p:txBody>
            </p:sp>
          </p:grpSp>
          <p:grpSp>
            <p:nvGrpSpPr>
              <p:cNvPr id="42" name="Group 41">
                <a:extLst>
                  <a:ext uri="{FF2B5EF4-FFF2-40B4-BE49-F238E27FC236}">
                    <a16:creationId xmlns:a16="http://schemas.microsoft.com/office/drawing/2014/main" id="{18ACE139-D41A-499E-BB75-2D9D37F5BA90}"/>
                  </a:ext>
                </a:extLst>
              </p:cNvPr>
              <p:cNvGrpSpPr/>
              <p:nvPr/>
            </p:nvGrpSpPr>
            <p:grpSpPr>
              <a:xfrm>
                <a:off x="2227521" y="2482878"/>
                <a:ext cx="2080438" cy="1515159"/>
                <a:chOff x="1378688" y="2573097"/>
                <a:chExt cx="2080438" cy="1515159"/>
              </a:xfrm>
            </p:grpSpPr>
            <p:sp>
              <p:nvSpPr>
                <p:cNvPr id="30" name="Rectangle 29">
                  <a:extLst>
                    <a:ext uri="{FF2B5EF4-FFF2-40B4-BE49-F238E27FC236}">
                      <a16:creationId xmlns:a16="http://schemas.microsoft.com/office/drawing/2014/main" id="{A469A105-571A-4842-9930-F5EC72D6035E}"/>
                    </a:ext>
                  </a:extLst>
                </p:cNvPr>
                <p:cNvSpPr/>
                <p:nvPr/>
              </p:nvSpPr>
              <p:spPr>
                <a:xfrm>
                  <a:off x="1378689" y="2573097"/>
                  <a:ext cx="2080437" cy="4969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n w="0"/>
                      <a:solidFill>
                        <a:schemeClr val="tx1"/>
                      </a:solidFill>
                      <a:effectLst>
                        <a:outerShdw blurRad="38100" dist="19050" dir="2700000" algn="tl" rotWithShape="0">
                          <a:schemeClr val="dk1">
                            <a:alpha val="40000"/>
                          </a:schemeClr>
                        </a:outerShdw>
                      </a:effectLst>
                    </a:rPr>
                    <a:t>AbstractFood</a:t>
                  </a:r>
                  <a:endParaRPr lang="en-GB" sz="1400" dirty="0">
                    <a:solidFill>
                      <a:schemeClr val="tx1"/>
                    </a:solidFill>
                  </a:endParaRPr>
                </a:p>
              </p:txBody>
            </p:sp>
            <p:sp>
              <p:nvSpPr>
                <p:cNvPr id="31" name="Rectangle 30">
                  <a:extLst>
                    <a:ext uri="{FF2B5EF4-FFF2-40B4-BE49-F238E27FC236}">
                      <a16:creationId xmlns:a16="http://schemas.microsoft.com/office/drawing/2014/main" id="{454C5000-FB55-48F5-9970-02DDE460241B}"/>
                    </a:ext>
                  </a:extLst>
                </p:cNvPr>
                <p:cNvSpPr/>
                <p:nvPr/>
              </p:nvSpPr>
              <p:spPr>
                <a:xfrm>
                  <a:off x="1378688" y="3070070"/>
                  <a:ext cx="2080437" cy="101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String </a:t>
                  </a:r>
                  <a:r>
                    <a:rPr lang="en-IN" sz="1200" dirty="0" err="1">
                      <a:solidFill>
                        <a:schemeClr val="tx1"/>
                      </a:solidFill>
                    </a:rPr>
                    <a:t>itemName</a:t>
                  </a:r>
                  <a:r>
                    <a:rPr lang="en-IN" sz="1200" dirty="0">
                      <a:solidFill>
                        <a:schemeClr val="tx1"/>
                      </a:solidFill>
                    </a:rPr>
                    <a:t>;</a:t>
                  </a:r>
                </a:p>
                <a:p>
                  <a:pPr algn="ctr"/>
                  <a:r>
                    <a:rPr lang="en-IN" sz="1200" dirty="0">
                      <a:solidFill>
                        <a:schemeClr val="tx1"/>
                      </a:solidFill>
                    </a:rPr>
                    <a:t>Int quantity;</a:t>
                  </a:r>
                </a:p>
                <a:p>
                  <a:pPr algn="ctr"/>
                  <a:r>
                    <a:rPr lang="en-IN" sz="1200" dirty="0">
                      <a:solidFill>
                        <a:schemeClr val="tx1"/>
                      </a:solidFill>
                    </a:rPr>
                    <a:t>String delivered;</a:t>
                  </a:r>
                </a:p>
                <a:p>
                  <a:pPr algn="ctr"/>
                  <a:endParaRPr lang="en-GB" sz="1200" dirty="0">
                    <a:solidFill>
                      <a:schemeClr val="tx1"/>
                    </a:solidFill>
                  </a:endParaRPr>
                </a:p>
              </p:txBody>
            </p:sp>
          </p:grpSp>
          <p:grpSp>
            <p:nvGrpSpPr>
              <p:cNvPr id="32" name="Group 31">
                <a:extLst>
                  <a:ext uri="{FF2B5EF4-FFF2-40B4-BE49-F238E27FC236}">
                    <a16:creationId xmlns:a16="http://schemas.microsoft.com/office/drawing/2014/main" id="{7EAAE67B-26F6-4806-94D8-421495528CC2}"/>
                  </a:ext>
                </a:extLst>
              </p:cNvPr>
              <p:cNvGrpSpPr/>
              <p:nvPr/>
            </p:nvGrpSpPr>
            <p:grpSpPr>
              <a:xfrm>
                <a:off x="3726712" y="4591450"/>
                <a:ext cx="2080438" cy="1515159"/>
                <a:chOff x="4550735" y="637952"/>
                <a:chExt cx="2658140" cy="1329071"/>
              </a:xfrm>
            </p:grpSpPr>
            <p:sp>
              <p:nvSpPr>
                <p:cNvPr id="33" name="Rectangle 32">
                  <a:extLst>
                    <a:ext uri="{FF2B5EF4-FFF2-40B4-BE49-F238E27FC236}">
                      <a16:creationId xmlns:a16="http://schemas.microsoft.com/office/drawing/2014/main" id="{5183F427-3207-4303-9557-3FCB9391D2B3}"/>
                    </a:ext>
                  </a:extLst>
                </p:cNvPr>
                <p:cNvSpPr/>
                <p:nvPr/>
              </p:nvSpPr>
              <p:spPr>
                <a:xfrm>
                  <a:off x="4550736" y="637952"/>
                  <a:ext cx="2658139" cy="4359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n w="0"/>
                      <a:solidFill>
                        <a:schemeClr val="tx1"/>
                      </a:solidFill>
                      <a:effectLst>
                        <a:outerShdw blurRad="38100" dist="19050" dir="2700000" algn="tl" rotWithShape="0">
                          <a:schemeClr val="dk1">
                            <a:alpha val="40000"/>
                          </a:schemeClr>
                        </a:outerShdw>
                      </a:effectLst>
                    </a:rPr>
                    <a:t>ItalianFood</a:t>
                  </a:r>
                  <a:endParaRPr lang="en-GB" sz="1400" dirty="0">
                    <a:solidFill>
                      <a:schemeClr val="tx1"/>
                    </a:solidFill>
                  </a:endParaRPr>
                </a:p>
              </p:txBody>
            </p:sp>
            <p:sp>
              <p:nvSpPr>
                <p:cNvPr id="34" name="Rectangle 33">
                  <a:extLst>
                    <a:ext uri="{FF2B5EF4-FFF2-40B4-BE49-F238E27FC236}">
                      <a16:creationId xmlns:a16="http://schemas.microsoft.com/office/drawing/2014/main" id="{B6BDC8FA-8569-43EE-8E7C-0B5FF42E6A77}"/>
                    </a:ext>
                  </a:extLst>
                </p:cNvPr>
                <p:cNvSpPr/>
                <p:nvPr/>
              </p:nvSpPr>
              <p:spPr>
                <a:xfrm>
                  <a:off x="4550735" y="1073888"/>
                  <a:ext cx="2658139" cy="893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String </a:t>
                  </a:r>
                  <a:r>
                    <a:rPr lang="en-IN" sz="1200" dirty="0" err="1">
                      <a:solidFill>
                        <a:schemeClr val="tx1"/>
                      </a:solidFill>
                    </a:rPr>
                    <a:t>itemName</a:t>
                  </a:r>
                  <a:r>
                    <a:rPr lang="en-IN" sz="1200" dirty="0">
                      <a:solidFill>
                        <a:schemeClr val="tx1"/>
                      </a:solidFill>
                    </a:rPr>
                    <a:t>;</a:t>
                  </a:r>
                </a:p>
                <a:p>
                  <a:pPr algn="ctr"/>
                  <a:r>
                    <a:rPr lang="en-IN" sz="1200" dirty="0">
                      <a:solidFill>
                        <a:schemeClr val="tx1"/>
                      </a:solidFill>
                    </a:rPr>
                    <a:t>Int quantity;</a:t>
                  </a:r>
                </a:p>
                <a:p>
                  <a:pPr algn="ctr"/>
                  <a:r>
                    <a:rPr lang="en-IN" sz="1200" dirty="0">
                      <a:solidFill>
                        <a:schemeClr val="tx1"/>
                      </a:solidFill>
                    </a:rPr>
                    <a:t>String delivered;</a:t>
                  </a:r>
                </a:p>
                <a:p>
                  <a:pPr algn="ctr"/>
                  <a:endParaRPr lang="en-GB" sz="1200" dirty="0">
                    <a:solidFill>
                      <a:schemeClr val="tx1"/>
                    </a:solidFill>
                  </a:endParaRPr>
                </a:p>
              </p:txBody>
            </p:sp>
          </p:grpSp>
          <p:cxnSp>
            <p:nvCxnSpPr>
              <p:cNvPr id="37" name="Straight Arrow Connector 36">
                <a:extLst>
                  <a:ext uri="{FF2B5EF4-FFF2-40B4-BE49-F238E27FC236}">
                    <a16:creationId xmlns:a16="http://schemas.microsoft.com/office/drawing/2014/main" id="{275716DA-EFC7-4EDE-AF3A-F6EC5186F1BB}"/>
                  </a:ext>
                </a:extLst>
              </p:cNvPr>
              <p:cNvCxnSpPr/>
              <p:nvPr/>
            </p:nvCxnSpPr>
            <p:spPr>
              <a:xfrm flipV="1">
                <a:off x="2743200" y="4028593"/>
                <a:ext cx="223284" cy="503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86D7FA6D-E985-48E3-8B16-5E83959266BE}"/>
                  </a:ext>
                </a:extLst>
              </p:cNvPr>
              <p:cNvCxnSpPr>
                <a:cxnSpLocks/>
              </p:cNvCxnSpPr>
              <p:nvPr/>
            </p:nvCxnSpPr>
            <p:spPr>
              <a:xfrm flipH="1" flipV="1">
                <a:off x="3553048" y="4038175"/>
                <a:ext cx="476692" cy="553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85488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013E8-B0CB-4AE1-AD6A-A15F68CC4A8E}"/>
              </a:ext>
            </a:extLst>
          </p:cNvPr>
          <p:cNvSpPr>
            <a:spLocks noGrp="1"/>
          </p:cNvSpPr>
          <p:nvPr>
            <p:ph type="title"/>
          </p:nvPr>
        </p:nvSpPr>
        <p:spPr/>
        <p:txBody>
          <a:bodyPr/>
          <a:lstStyle/>
          <a:p>
            <a:r>
              <a:rPr lang="en-IN" dirty="0"/>
              <a:t>Real Time Examples</a:t>
            </a:r>
            <a:endParaRPr lang="en-GB" dirty="0"/>
          </a:p>
        </p:txBody>
      </p:sp>
      <p:sp>
        <p:nvSpPr>
          <p:cNvPr id="3" name="Content Placeholder 2">
            <a:extLst>
              <a:ext uri="{FF2B5EF4-FFF2-40B4-BE49-F238E27FC236}">
                <a16:creationId xmlns:a16="http://schemas.microsoft.com/office/drawing/2014/main" id="{F341E08E-C049-434E-931B-69B88C8ABA40}"/>
              </a:ext>
            </a:extLst>
          </p:cNvPr>
          <p:cNvSpPr>
            <a:spLocks noGrp="1"/>
          </p:cNvSpPr>
          <p:nvPr>
            <p:ph idx="1"/>
          </p:nvPr>
        </p:nvSpPr>
        <p:spPr/>
        <p:txBody>
          <a:bodyPr>
            <a:normAutofit lnSpcReduction="10000"/>
          </a:bodyPr>
          <a:lstStyle/>
          <a:p>
            <a:r>
              <a:rPr lang="en-GB" dirty="0"/>
              <a:t>A real life example for the use of the Abstract Factory pattern is providing data access to two different data sources (e.g. a SQL Database and a XML file). You have two different data access classes (a gateway to the datastore). Both inherit from a base class that defines the common methods to be implemented (e.g. Load, Save, Delete).</a:t>
            </a:r>
            <a:endParaRPr lang="en-GB" b="0" dirty="0">
              <a:effectLst/>
            </a:endParaRPr>
          </a:p>
          <a:p>
            <a:r>
              <a:rPr lang="en-GB" dirty="0"/>
              <a:t>Which data source shall be used shouldn't change the way client code retrieves it's data access class. Your Abstract Factory knows which data source shall be used and returns an appropriate instance on request. The factory returns this instance as the base class type.</a:t>
            </a:r>
            <a:br>
              <a:rPr lang="en-GB" dirty="0"/>
            </a:br>
            <a:endParaRPr lang="en-GB" dirty="0"/>
          </a:p>
        </p:txBody>
      </p:sp>
    </p:spTree>
    <p:extLst>
      <p:ext uri="{BB962C8B-B14F-4D97-AF65-F5344CB8AC3E}">
        <p14:creationId xmlns:p14="http://schemas.microsoft.com/office/powerpoint/2010/main" val="288888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5850</TotalTime>
  <Words>565</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Abstract Factory Pattern</vt:lpstr>
      <vt:lpstr>What is Abstract Factory?</vt:lpstr>
      <vt:lpstr>Before we get into the technicalities of the Abstract Factory Design Pattern, let us try to understand the application of the pattern in real life.  In the next slide, the chief chef is the abstract layer between the actual chefs and the menu for items. There are a bunch of items that can be ordered – which is similar to a bunch of objects that can be created. Once the implementing or application class needs a relevant object, it will always create an object of the Abstract Class and initialize it with the respective class. In this manner, maintaining a type strict list of objects in a generic collection becomes simpler. In addition to that, the methods being exposed by every class underneath the abstract layer will have a similar signature.</vt:lpstr>
      <vt:lpstr>PowerPoint Presentation</vt:lpstr>
      <vt:lpstr> In the previous slide, ordering of an item depicts the creation of object, the chef plays the role of an abstract factory class and the outsourced chefs are the depiction of actual object factories. These factories create the objects as per the guidelines set by the abstract factory – The chef in the picture and deliver the output or the created object to the end user – the application. In this manner, this abstract class basically plays the role of abstract the underlying classes and forcing them to provide methods as per the abstract factory class that they extend. This helps in systematic creation of objects and henceforth better memory management.</vt:lpstr>
      <vt:lpstr>PowerPoint Presentation</vt:lpstr>
      <vt:lpstr>Real Time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 Design Pattern</dc:title>
  <dc:creator>sandhya achanta</dc:creator>
  <cp:lastModifiedBy>sandhya achanta</cp:lastModifiedBy>
  <cp:revision>17</cp:revision>
  <dcterms:created xsi:type="dcterms:W3CDTF">2020-07-24T13:29:50Z</dcterms:created>
  <dcterms:modified xsi:type="dcterms:W3CDTF">2020-08-04T14:46:16Z</dcterms:modified>
</cp:coreProperties>
</file>