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EF7-4523-494F-88F1-CA7D67FF40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8416480-A26C-4F57-A110-217FF34B04BA}"/>
              </a:ext>
            </a:extLst>
          </p:cNvPr>
          <p:cNvSpPr>
            <a:spLocks noGrp="1"/>
          </p:cNvSpPr>
          <p:nvPr>
            <p:ph type="dt" sz="half" idx="10"/>
          </p:nvPr>
        </p:nvSpPr>
        <p:spPr/>
        <p:txBody>
          <a:bodyPr/>
          <a:lstStyle/>
          <a:p>
            <a:fld id="{DA8EAEAD-F3D7-45F4-AEB5-C95729391195}" type="datetimeFigureOut">
              <a:rPr lang="en-GB" smtClean="0"/>
              <a:t>04/08/2020</a:t>
            </a:fld>
            <a:endParaRPr lang="en-GB"/>
          </a:p>
        </p:txBody>
      </p:sp>
      <p:sp>
        <p:nvSpPr>
          <p:cNvPr id="4" name="Footer Placeholder 3">
            <a:extLst>
              <a:ext uri="{FF2B5EF4-FFF2-40B4-BE49-F238E27FC236}">
                <a16:creationId xmlns:a16="http://schemas.microsoft.com/office/drawing/2014/main" id="{C214BC1B-30C7-4C46-AADE-EAB4FAF84D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72DBF7-BE4A-4FDA-AEEE-B90E46BAE8AE}"/>
              </a:ext>
            </a:extLst>
          </p:cNvPr>
          <p:cNvSpPr>
            <a:spLocks noGrp="1"/>
          </p:cNvSpPr>
          <p:nvPr>
            <p:ph type="sldNum" sz="quarter" idx="12"/>
          </p:nvPr>
        </p:nvSpPr>
        <p:spPr/>
        <p:txBody>
          <a:bodyPr/>
          <a:lstStyle/>
          <a:p>
            <a:fld id="{E4498486-5773-43E8-BCFB-C66E6EABC826}" type="slidenum">
              <a:rPr lang="en-GB" smtClean="0"/>
              <a:t>‹#›</a:t>
            </a:fld>
            <a:endParaRPr lang="en-GB"/>
          </a:p>
        </p:txBody>
      </p:sp>
    </p:spTree>
    <p:extLst>
      <p:ext uri="{BB962C8B-B14F-4D97-AF65-F5344CB8AC3E}">
        <p14:creationId xmlns:p14="http://schemas.microsoft.com/office/powerpoint/2010/main" val="15122629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A2F11-2EFD-4C45-B93C-DCCA61278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17A90C-D756-4CB5-A2B9-E40435018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C59DE1-50DA-4F92-A715-98258CDBE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EAEAD-F3D7-45F4-AEB5-C95729391195}" type="datetimeFigureOut">
              <a:rPr lang="en-GB" smtClean="0"/>
              <a:t>04/08/2020</a:t>
            </a:fld>
            <a:endParaRPr lang="en-GB"/>
          </a:p>
        </p:txBody>
      </p:sp>
      <p:sp>
        <p:nvSpPr>
          <p:cNvPr id="5" name="Footer Placeholder 4">
            <a:extLst>
              <a:ext uri="{FF2B5EF4-FFF2-40B4-BE49-F238E27FC236}">
                <a16:creationId xmlns:a16="http://schemas.microsoft.com/office/drawing/2014/main" id="{8A14FA4D-9CCD-4C32-B936-FF646C482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787F8-1B52-4800-B5FE-16129BCA1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98486-5773-43E8-BCFB-C66E6EABC826}" type="slidenum">
              <a:rPr lang="en-GB" smtClean="0"/>
              <a:t>‹#›</a:t>
            </a:fld>
            <a:endParaRPr lang="en-GB"/>
          </a:p>
        </p:txBody>
      </p:sp>
    </p:spTree>
    <p:extLst>
      <p:ext uri="{BB962C8B-B14F-4D97-AF65-F5344CB8AC3E}">
        <p14:creationId xmlns:p14="http://schemas.microsoft.com/office/powerpoint/2010/main" val="3880988520"/>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1.5.0/docs/api/java/lang/StringBuffer.html#append%28java.lang.CharSequence%29" TargetMode="External"/><Relationship Id="rId2" Type="http://schemas.openxmlformats.org/officeDocument/2006/relationships/hyperlink" Target="https://docs.oracle.com/javase/7/docs/api/java/lang/StringBuilder.html#append%28java.lang.CharSequence%29" TargetMode="External"/><Relationship Id="rId1" Type="http://schemas.openxmlformats.org/officeDocument/2006/relationships/slideLayout" Target="../slideLayouts/slideLayout1.xml"/><Relationship Id="rId4" Type="http://schemas.openxmlformats.org/officeDocument/2006/relationships/hyperlink" Target="https://docs.oracle.com/javase/6/docs/api/java/nio/ByteBuffer.html#put%28java.nio.ByteBuffer%2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6BEB3BF-CD20-4A0F-A368-FD9C8464067C}"/>
              </a:ext>
            </a:extLst>
          </p:cNvPr>
          <p:cNvSpPr>
            <a:spLocks noGrp="1"/>
          </p:cNvSpPr>
          <p:nvPr>
            <p:ph type="title"/>
          </p:nvPr>
        </p:nvSpPr>
        <p:spPr/>
        <p:txBody>
          <a:bodyPr/>
          <a:lstStyle/>
          <a:p>
            <a:r>
              <a:rPr lang="en-IN"/>
              <a:t>Builder Design Pattern</a:t>
            </a:r>
            <a:endParaRPr lang="en-GB" dirty="0"/>
          </a:p>
        </p:txBody>
      </p:sp>
      <p:pic>
        <p:nvPicPr>
          <p:cNvPr id="3" name="Picture 2">
            <a:extLst>
              <a:ext uri="{FF2B5EF4-FFF2-40B4-BE49-F238E27FC236}">
                <a16:creationId xmlns:a16="http://schemas.microsoft.com/office/drawing/2014/main" id="{8C53E7B6-3111-466B-AAF2-895A17A770E0}"/>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053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0B4BAF7-5A5B-428E-A44D-EBC958BD6ACD}"/>
              </a:ext>
            </a:extLst>
          </p:cNvPr>
          <p:cNvSpPr>
            <a:spLocks noGrp="1"/>
          </p:cNvSpPr>
          <p:nvPr>
            <p:ph type="title"/>
          </p:nvPr>
        </p:nvSpPr>
        <p:spPr/>
        <p:txBody>
          <a:bodyPr>
            <a:normAutofit fontScale="90000"/>
          </a:bodyPr>
          <a:lstStyle/>
          <a:p>
            <a:r>
              <a:rPr lang="en-GB" sz="2800"/>
              <a:t>The Builder Design Pattern separates the construction of a complex object from its representation.</a:t>
            </a:r>
            <a:br>
              <a:rPr lang="en-GB" sz="2800"/>
            </a:br>
            <a:br>
              <a:rPr lang="en-GB" sz="2800"/>
            </a:br>
            <a:r>
              <a:rPr lang="en-GB" sz="2800"/>
              <a:t>This is done via a nested static that assigns   the required values before the instance is returned.</a:t>
            </a:r>
            <a:br>
              <a:rPr lang="en-GB" sz="2800"/>
            </a:br>
            <a:br>
              <a:rPr lang="en-GB" sz="2800"/>
            </a:br>
            <a:r>
              <a:rPr lang="en-GB" sz="2800"/>
              <a:t>Another thing to note is that the Builder Pattern is often used to create immutable objects. The existence of setter methods pretty much defies immutability, and since we don't use them when we have the Builder Pattern in place, it's a lot easier to make immutable objects - without having to pass all parameters in the constructor call.</a:t>
            </a:r>
            <a:endParaRPr lang="en-GB" sz="2800" dirty="0"/>
          </a:p>
        </p:txBody>
      </p:sp>
      <p:pic>
        <p:nvPicPr>
          <p:cNvPr id="3" name="Picture 2">
            <a:extLst>
              <a:ext uri="{FF2B5EF4-FFF2-40B4-BE49-F238E27FC236}">
                <a16:creationId xmlns:a16="http://schemas.microsoft.com/office/drawing/2014/main" id="{1EE68DC0-5E8B-4462-89BB-72B4EC0F81D6}"/>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0625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2B5F62-6330-4E1B-B559-37AD7BBDA6DC}"/>
              </a:ext>
            </a:extLst>
          </p:cNvPr>
          <p:cNvSpPr>
            <a:spLocks noGrp="1"/>
          </p:cNvSpPr>
          <p:nvPr>
            <p:ph type="title"/>
          </p:nvPr>
        </p:nvSpPr>
        <p:spPr/>
        <p:txBody>
          <a:bodyPr>
            <a:normAutofit fontScale="90000"/>
          </a:bodyPr>
          <a:lstStyle/>
          <a:p>
            <a:r>
              <a:rPr lang="en-IN" sz="2800"/>
              <a:t>In case if we have too many fields, it will be difficult to create objects with all fields. </a:t>
            </a:r>
            <a:br>
              <a:rPr lang="en-IN" sz="2800"/>
            </a:br>
            <a:r>
              <a:rPr lang="en-IN" sz="2800"/>
              <a:t>Otherwise we need to create many constructors with all the possible permutations and combinations. </a:t>
            </a:r>
            <a:br>
              <a:rPr lang="en-IN" sz="2800"/>
            </a:br>
            <a:br>
              <a:rPr lang="en-IN" sz="2800"/>
            </a:br>
            <a:r>
              <a:rPr lang="en-IN" sz="2800"/>
              <a:t>We can avoid this using Builder pattern.</a:t>
            </a:r>
            <a:endParaRPr lang="en-GB" sz="2800" dirty="0"/>
          </a:p>
        </p:txBody>
      </p:sp>
      <p:pic>
        <p:nvPicPr>
          <p:cNvPr id="3" name="Picture 2">
            <a:extLst>
              <a:ext uri="{FF2B5EF4-FFF2-40B4-BE49-F238E27FC236}">
                <a16:creationId xmlns:a16="http://schemas.microsoft.com/office/drawing/2014/main" id="{EBDE419A-496A-41DE-B0D4-CC6D1F62BCA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5921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FCF4681-7E3A-498F-8188-944357478FF0}"/>
              </a:ext>
            </a:extLst>
          </p:cNvPr>
          <p:cNvSpPr>
            <a:spLocks noGrp="1"/>
          </p:cNvSpPr>
          <p:nvPr>
            <p:ph type="title"/>
          </p:nvPr>
        </p:nvSpPr>
        <p:spPr/>
        <p:txBody>
          <a:bodyPr>
            <a:normAutofit fontScale="90000"/>
          </a:bodyPr>
          <a:lstStyle/>
          <a:p>
            <a:r>
              <a:rPr lang="en-IN" sz="2800"/>
              <a:t>By using this pattern </a:t>
            </a:r>
            <a:r>
              <a:rPr lang="en-GB" sz="2800"/>
              <a:t>You can change the implementation of the object any way you'd like, and simply update the methods. The end-user is faced with an abstract interface through the static builder class and doesn't concern themselves with the underlying implementation.</a:t>
            </a:r>
            <a:br>
              <a:rPr lang="en-GB" sz="2800"/>
            </a:br>
            <a:br>
              <a:rPr lang="en-GB" sz="2800"/>
            </a:br>
            <a:r>
              <a:rPr lang="en-GB" sz="2800"/>
              <a:t>It supports encapsulation by decoupling the representation of the object from the construction.</a:t>
            </a:r>
            <a:br>
              <a:rPr lang="en-GB" sz="2800"/>
            </a:br>
            <a:endParaRPr lang="en-GB" sz="2800" dirty="0"/>
          </a:p>
        </p:txBody>
      </p:sp>
      <p:pic>
        <p:nvPicPr>
          <p:cNvPr id="3" name="Picture 2">
            <a:extLst>
              <a:ext uri="{FF2B5EF4-FFF2-40B4-BE49-F238E27FC236}">
                <a16:creationId xmlns:a16="http://schemas.microsoft.com/office/drawing/2014/main" id="{53D64851-845E-49F0-87EB-44032B1CA0C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8300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1FAC207-7ACE-4904-824F-FE272883553D}"/>
              </a:ext>
            </a:extLst>
          </p:cNvPr>
          <p:cNvSpPr>
            <a:spLocks noGrp="1"/>
          </p:cNvSpPr>
          <p:nvPr>
            <p:ph type="title"/>
          </p:nvPr>
        </p:nvSpPr>
        <p:spPr/>
        <p:txBody>
          <a:bodyPr/>
          <a:lstStyle/>
          <a:p>
            <a:endParaRPr lang="en-GB"/>
          </a:p>
        </p:txBody>
      </p:sp>
      <p:pic>
        <p:nvPicPr>
          <p:cNvPr id="3" name="Picture 2">
            <a:extLst>
              <a:ext uri="{FF2B5EF4-FFF2-40B4-BE49-F238E27FC236}">
                <a16:creationId xmlns:a16="http://schemas.microsoft.com/office/drawing/2014/main" id="{77CE52A5-24B5-4094-9A8A-6B5BEE8DA47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8381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C2FF-B5AD-4382-ADCE-14A3C23F899F}"/>
              </a:ext>
            </a:extLst>
          </p:cNvPr>
          <p:cNvSpPr>
            <a:spLocks noGrp="1"/>
          </p:cNvSpPr>
          <p:nvPr>
            <p:ph type="title"/>
          </p:nvPr>
        </p:nvSpPr>
        <p:spPr>
          <a:xfrm>
            <a:off x="838200" y="365125"/>
            <a:ext cx="10515600" cy="5550253"/>
          </a:xfrm>
        </p:spPr>
        <p:txBody>
          <a:bodyPr>
            <a:normAutofit/>
          </a:bodyPr>
          <a:lstStyle/>
          <a:p>
            <a:r>
              <a:rPr lang="en-IN" sz="2800" dirty="0"/>
              <a:t>Implementations from JDK : </a:t>
            </a:r>
            <a:br>
              <a:rPr lang="en-IN" sz="2800" dirty="0"/>
            </a:br>
            <a:br>
              <a:rPr lang="en-GB" sz="2800" dirty="0"/>
            </a:br>
            <a:r>
              <a:rPr lang="en-GB" sz="2800" dirty="0" err="1">
                <a:hlinkClick r:id="rId2" tooltip="StringBuilder">
                  <a:extLst>
                    <a:ext uri="{A12FA001-AC4F-418D-AE19-62706E023703}">
                      <ahyp:hlinkClr xmlns:ahyp="http://schemas.microsoft.com/office/drawing/2018/hyperlinkcolor" val="tx"/>
                    </a:ext>
                  </a:extLst>
                </a:hlinkClick>
              </a:rPr>
              <a:t>java.lang.StringBuilder#append</a:t>
            </a:r>
            <a:r>
              <a:rPr lang="en-GB" sz="2800" dirty="0">
                <a:hlinkClick r:id="rId2" tooltip="StringBuilder">
                  <a:extLst>
                    <a:ext uri="{A12FA001-AC4F-418D-AE19-62706E023703}">
                      <ahyp:hlinkClr xmlns:ahyp="http://schemas.microsoft.com/office/drawing/2018/hyperlinkcolor" val="tx"/>
                    </a:ext>
                  </a:extLst>
                </a:hlinkClick>
              </a:rPr>
              <a:t>()</a:t>
            </a:r>
            <a:r>
              <a:rPr lang="en-GB" sz="2800" dirty="0"/>
              <a:t> [Unsynchronized class]</a:t>
            </a:r>
            <a:br>
              <a:rPr lang="en-GB" sz="2800" dirty="0"/>
            </a:br>
            <a:r>
              <a:rPr lang="en-GB" sz="2800" dirty="0" err="1">
                <a:hlinkClick r:id="rId3" tooltip="StringBuffer">
                  <a:extLst>
                    <a:ext uri="{A12FA001-AC4F-418D-AE19-62706E023703}">
                      <ahyp:hlinkClr xmlns:ahyp="http://schemas.microsoft.com/office/drawing/2018/hyperlinkcolor" val="tx"/>
                    </a:ext>
                  </a:extLst>
                </a:hlinkClick>
              </a:rPr>
              <a:t>java.lang.StringBuffer#append</a:t>
            </a:r>
            <a:r>
              <a:rPr lang="en-GB" sz="2800" dirty="0">
                <a:hlinkClick r:id="rId3" tooltip="StringBuffer">
                  <a:extLst>
                    <a:ext uri="{A12FA001-AC4F-418D-AE19-62706E023703}">
                      <ahyp:hlinkClr xmlns:ahyp="http://schemas.microsoft.com/office/drawing/2018/hyperlinkcolor" val="tx"/>
                    </a:ext>
                  </a:extLst>
                </a:hlinkClick>
              </a:rPr>
              <a:t>()</a:t>
            </a:r>
            <a:r>
              <a:rPr lang="en-GB" sz="2800" dirty="0"/>
              <a:t> [Synchronized class]</a:t>
            </a:r>
            <a:br>
              <a:rPr lang="en-GB" sz="2800" dirty="0"/>
            </a:br>
            <a:r>
              <a:rPr lang="en-GB" sz="2800" dirty="0" err="1">
                <a:hlinkClick r:id="rId4" tooltip="ByteBuffer">
                  <a:extLst>
                    <a:ext uri="{A12FA001-AC4F-418D-AE19-62706E023703}">
                      <ahyp:hlinkClr xmlns:ahyp="http://schemas.microsoft.com/office/drawing/2018/hyperlinkcolor" val="tx"/>
                    </a:ext>
                  </a:extLst>
                </a:hlinkClick>
              </a:rPr>
              <a:t>java.nio.ByteBuffer#put</a:t>
            </a:r>
            <a:r>
              <a:rPr lang="en-GB" sz="2800" dirty="0">
                <a:hlinkClick r:id="rId4" tooltip="ByteBuffer">
                  <a:extLst>
                    <a:ext uri="{A12FA001-AC4F-418D-AE19-62706E023703}">
                      <ahyp:hlinkClr xmlns:ahyp="http://schemas.microsoft.com/office/drawing/2018/hyperlinkcolor" val="tx"/>
                    </a:ext>
                  </a:extLst>
                </a:hlinkClick>
              </a:rPr>
              <a:t>()</a:t>
            </a:r>
            <a:r>
              <a:rPr lang="en-GB" sz="2800" dirty="0"/>
              <a:t> (also on </a:t>
            </a:r>
            <a:r>
              <a:rPr lang="en-GB" sz="2800" dirty="0" err="1"/>
              <a:t>CharBuffer</a:t>
            </a:r>
            <a:r>
              <a:rPr lang="en-GB" sz="2800" dirty="0"/>
              <a:t>, </a:t>
            </a:r>
            <a:r>
              <a:rPr lang="en-GB" sz="2800" dirty="0" err="1"/>
              <a:t>ShortBuffer</a:t>
            </a:r>
            <a:r>
              <a:rPr lang="en-GB" sz="2800" dirty="0"/>
              <a:t>, </a:t>
            </a:r>
            <a:r>
              <a:rPr lang="en-GB" sz="2800" dirty="0" err="1"/>
              <a:t>IntBuffer</a:t>
            </a:r>
            <a:r>
              <a:rPr lang="en-GB" sz="2800" dirty="0"/>
              <a:t>, </a:t>
            </a:r>
            <a:r>
              <a:rPr lang="en-GB" sz="2800" dirty="0" err="1"/>
              <a:t>LongBuffer</a:t>
            </a:r>
            <a:r>
              <a:rPr lang="en-GB" sz="2800" dirty="0"/>
              <a:t>, </a:t>
            </a:r>
            <a:r>
              <a:rPr lang="en-GB" sz="2800" dirty="0" err="1"/>
              <a:t>FloatBuffer</a:t>
            </a:r>
            <a:r>
              <a:rPr lang="en-GB" sz="2800" dirty="0"/>
              <a:t> and </a:t>
            </a:r>
            <a:r>
              <a:rPr lang="en-GB" sz="2800" dirty="0" err="1"/>
              <a:t>DoubleBuffer</a:t>
            </a:r>
            <a:r>
              <a:rPr lang="en-GB" sz="2800" dirty="0"/>
              <a:t>)</a:t>
            </a:r>
            <a:br>
              <a:rPr lang="en-GB" sz="2800" dirty="0"/>
            </a:br>
            <a:br>
              <a:rPr lang="en-GB" sz="2800" dirty="0"/>
            </a:br>
            <a:br>
              <a:rPr lang="en-IN" sz="2800" dirty="0"/>
            </a:br>
            <a:endParaRPr lang="en-GB" sz="2800" dirty="0"/>
          </a:p>
        </p:txBody>
      </p:sp>
    </p:spTree>
    <p:extLst>
      <p:ext uri="{BB962C8B-B14F-4D97-AF65-F5344CB8AC3E}">
        <p14:creationId xmlns:p14="http://schemas.microsoft.com/office/powerpoint/2010/main" val="902838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268</Words>
  <Application>Microsoft Office PowerPoint</Application>
  <PresentationFormat>Widescreen</PresentationFormat>
  <Paragraphs>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Builder Design Pattern</vt:lpstr>
      <vt:lpstr>The Builder Design Pattern separates the construction of a complex object from its representation.  This is done via a nested static that assigns   the required values before the instance is returned.  Another thing to note is that the Builder Pattern is often used to create immutable objects. The existence of setter methods pretty much defies immutability, and since we don't use them when we have the Builder Pattern in place, it's a lot easier to make immutable objects - without having to pass all parameters in the constructor call.</vt:lpstr>
      <vt:lpstr>In case if we have too many fields, it will be difficult to create objects with all fields.  Otherwise we need to create many constructors with all the possible permutations and combinations.   We can avoid this using Builder pattern.</vt:lpstr>
      <vt:lpstr>By using this pattern You can change the implementation of the object any way you'd like, and simply update the methods. The end-user is faced with an abstract interface through the static builder class and doesn't concern themselves with the underlying implementation.  It supports encapsulation by decoupling the representation of the object from the construction. </vt:lpstr>
      <vt:lpstr>PowerPoint Presentation</vt:lpstr>
      <vt:lpstr>Implementations from JDK :   java.lang.StringBuilder#append() [Unsynchronized class] java.lang.StringBuffer#append() [Synchronized class] java.nio.ByteBuffer#put() (also on CharBuffer, ShortBuffer, IntBuffer, LongBuffer, FloatBuffer and DoubleBuffer)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Design Pattern</dc:title>
  <dc:creator>sandhya achanta</dc:creator>
  <cp:lastModifiedBy>sandhya achanta</cp:lastModifiedBy>
  <cp:revision>4</cp:revision>
  <dcterms:created xsi:type="dcterms:W3CDTF">2020-08-02T14:28:13Z</dcterms:created>
  <dcterms:modified xsi:type="dcterms:W3CDTF">2020-08-04T14:47:05Z</dcterms:modified>
</cp:coreProperties>
</file>