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6" r:id="rId8"/>
    <p:sldId id="264" r:id="rId9"/>
    <p:sldId id="265" r:id="rId10"/>
    <p:sldId id="262" r:id="rId11"/>
    <p:sldId id="267" r:id="rId12"/>
    <p:sldId id="268"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9D0-C9C5-49E3-A535-12E4A0FD65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0E48090-C421-4B6D-B3DC-444B8FE2E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265EF9-5C27-43F2-9268-1E5499EE3024}"/>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5" name="Footer Placeholder 4">
            <a:extLst>
              <a:ext uri="{FF2B5EF4-FFF2-40B4-BE49-F238E27FC236}">
                <a16:creationId xmlns:a16="http://schemas.microsoft.com/office/drawing/2014/main" id="{C5432821-20F0-4248-8907-798E990065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8C7BF4-3D36-43B8-B2F1-345A2459B936}"/>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138258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DFB4-00E3-4BC8-8576-F8E4FB34D4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9BE3F4-F271-4093-96B1-03196D92D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CB5B02-E588-496D-B7A9-7ED7FA84A34D}"/>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5" name="Footer Placeholder 4">
            <a:extLst>
              <a:ext uri="{FF2B5EF4-FFF2-40B4-BE49-F238E27FC236}">
                <a16:creationId xmlns:a16="http://schemas.microsoft.com/office/drawing/2014/main" id="{0E1ED4EF-9E0B-4FF3-80AB-B1A4FB60C4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72715-3C57-4336-B23F-ADE4DDA69C24}"/>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58600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BCCEC-6AFA-4504-9FFC-4BFE0C06C0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C53773-D38E-47E1-9FB6-0A5F79FDD2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A28346-B59B-4905-ABA2-463E3143A544}"/>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5" name="Footer Placeholder 4">
            <a:extLst>
              <a:ext uri="{FF2B5EF4-FFF2-40B4-BE49-F238E27FC236}">
                <a16:creationId xmlns:a16="http://schemas.microsoft.com/office/drawing/2014/main" id="{F42F63D3-63FD-400F-9344-BBEF740749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6ABEBD-C303-47E7-AD77-5592FB68D331}"/>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229363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FE8F-871C-48D6-8025-C98816F58A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83B26A-4600-4ED6-A7FE-0E6092539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EBC1F3-D4EA-472D-ADF9-AF9C2F904918}"/>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5" name="Footer Placeholder 4">
            <a:extLst>
              <a:ext uri="{FF2B5EF4-FFF2-40B4-BE49-F238E27FC236}">
                <a16:creationId xmlns:a16="http://schemas.microsoft.com/office/drawing/2014/main" id="{6AB4DC89-04CB-4E06-AC34-8EE0D99F0F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FBD2CD-432A-4E64-BD81-719446FE31AA}"/>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6868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4355-F84D-46C8-A992-ADF414132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29569E-5C8C-4279-B9E1-CB2A9A9A9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8276CA-CE4C-4C3E-9D6B-F35043607B98}"/>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5" name="Footer Placeholder 4">
            <a:extLst>
              <a:ext uri="{FF2B5EF4-FFF2-40B4-BE49-F238E27FC236}">
                <a16:creationId xmlns:a16="http://schemas.microsoft.com/office/drawing/2014/main" id="{61CBC073-E5AB-45D4-B0F5-4D917F019F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FACF67-F379-4340-ACDD-663CEC2C8EB3}"/>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59579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3754-C77A-4F11-A0B9-9B8BEA2372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27425C-C4F2-4A2E-BFA1-D2E12D83D4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68105C-E5D6-4685-B39F-CE6DCF1E70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C8AA51-3244-42B9-8970-8D5268BB63D2}"/>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6" name="Footer Placeholder 5">
            <a:extLst>
              <a:ext uri="{FF2B5EF4-FFF2-40B4-BE49-F238E27FC236}">
                <a16:creationId xmlns:a16="http://schemas.microsoft.com/office/drawing/2014/main" id="{39E083D7-8117-4296-864B-5D87F22C14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337AE8-A424-41C0-8172-8EBFA20F6A7F}"/>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46955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934C-7CBA-4E5C-A0BD-BFCABF71C5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831F0E-6AC4-483F-9990-F0F3E184F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94156-5AE5-4C4E-AA2F-A9DDB471F7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A834B2-0245-49AD-A3E8-3301EB139D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D26EE-30E3-4387-8CDA-6DFA048CC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8CA88A-D1E2-4D5B-B57D-7B4F006A2B20}"/>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8" name="Footer Placeholder 7">
            <a:extLst>
              <a:ext uri="{FF2B5EF4-FFF2-40B4-BE49-F238E27FC236}">
                <a16:creationId xmlns:a16="http://schemas.microsoft.com/office/drawing/2014/main" id="{FCA11623-A1A8-4B6F-9833-B5EE8201E96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03B478-D838-4E7E-9D58-76D420A93CC5}"/>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2802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E186-1A28-4C62-B3CC-520FB8AA526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E581CD-C97D-4AFD-B4CC-A511B5C0A06B}"/>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4" name="Footer Placeholder 3">
            <a:extLst>
              <a:ext uri="{FF2B5EF4-FFF2-40B4-BE49-F238E27FC236}">
                <a16:creationId xmlns:a16="http://schemas.microsoft.com/office/drawing/2014/main" id="{3770840B-5E59-40A5-A50E-C3C593F4DD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82FCF38-38B6-4F15-B953-9A922BE9CA12}"/>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20982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FB8A4-6D9D-4AD0-8EFC-11656B1E8689}"/>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3" name="Footer Placeholder 2">
            <a:extLst>
              <a:ext uri="{FF2B5EF4-FFF2-40B4-BE49-F238E27FC236}">
                <a16:creationId xmlns:a16="http://schemas.microsoft.com/office/drawing/2014/main" id="{4274A8D3-89D7-449D-A034-5F6FB59A302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E955C7-7580-424A-94B1-7A2F387BEE9B}"/>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52613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FCC6-5705-4F3F-A546-1E93D296C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D403AD1-CC02-4DF7-BA52-518C2A9B11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F16D10-F1F2-4E13-8C1A-6B24DB8F6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9B837-3DB7-4F36-9203-07B4498A083A}"/>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6" name="Footer Placeholder 5">
            <a:extLst>
              <a:ext uri="{FF2B5EF4-FFF2-40B4-BE49-F238E27FC236}">
                <a16:creationId xmlns:a16="http://schemas.microsoft.com/office/drawing/2014/main" id="{D179A981-0AE7-4781-88FE-97EF78BED6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6880B1-327A-4822-B161-F04ECEAB1769}"/>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319811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1DA9-97F3-4E01-A188-BF97F16E1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21B382F-95DC-45E2-96B0-E3BA3233E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DD3C821-A188-4453-BB65-5947BD27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8D6F3-B376-4C1D-8D07-380B823EC7D3}"/>
              </a:ext>
            </a:extLst>
          </p:cNvPr>
          <p:cNvSpPr>
            <a:spLocks noGrp="1"/>
          </p:cNvSpPr>
          <p:nvPr>
            <p:ph type="dt" sz="half" idx="10"/>
          </p:nvPr>
        </p:nvSpPr>
        <p:spPr/>
        <p:txBody>
          <a:bodyPr/>
          <a:lstStyle/>
          <a:p>
            <a:fld id="{61C31F36-39B3-4644-996F-4C144EC72A83}" type="datetimeFigureOut">
              <a:rPr lang="en-GB" smtClean="0"/>
              <a:t>04/08/2020</a:t>
            </a:fld>
            <a:endParaRPr lang="en-GB"/>
          </a:p>
        </p:txBody>
      </p:sp>
      <p:sp>
        <p:nvSpPr>
          <p:cNvPr id="6" name="Footer Placeholder 5">
            <a:extLst>
              <a:ext uri="{FF2B5EF4-FFF2-40B4-BE49-F238E27FC236}">
                <a16:creationId xmlns:a16="http://schemas.microsoft.com/office/drawing/2014/main" id="{519B7CB2-FEE4-4AF4-8249-72B66D454E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F89692-09F3-4032-AE75-AB2C5D66DDAF}"/>
              </a:ext>
            </a:extLst>
          </p:cNvPr>
          <p:cNvSpPr>
            <a:spLocks noGrp="1"/>
          </p:cNvSpPr>
          <p:nvPr>
            <p:ph type="sldNum" sz="quarter" idx="12"/>
          </p:nvPr>
        </p:nvSpPr>
        <p:spPr/>
        <p:txBody>
          <a:bodyPr/>
          <a:lstStyle/>
          <a:p>
            <a:fld id="{3EF3C0A5-CDED-4B42-9585-4ED50C75B008}" type="slidenum">
              <a:rPr lang="en-GB" smtClean="0"/>
              <a:t>‹#›</a:t>
            </a:fld>
            <a:endParaRPr lang="en-GB"/>
          </a:p>
        </p:txBody>
      </p:sp>
    </p:spTree>
    <p:extLst>
      <p:ext uri="{BB962C8B-B14F-4D97-AF65-F5344CB8AC3E}">
        <p14:creationId xmlns:p14="http://schemas.microsoft.com/office/powerpoint/2010/main" val="144499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A5840-DA91-4300-8659-2D1C1AAD6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DF0E9A-F42E-4D72-A6B2-B2103758E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5D5D05-A164-4999-8209-FB3153A9F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31F36-39B3-4644-996F-4C144EC72A83}" type="datetimeFigureOut">
              <a:rPr lang="en-GB" smtClean="0"/>
              <a:t>04/08/2020</a:t>
            </a:fld>
            <a:endParaRPr lang="en-GB"/>
          </a:p>
        </p:txBody>
      </p:sp>
      <p:sp>
        <p:nvSpPr>
          <p:cNvPr id="5" name="Footer Placeholder 4">
            <a:extLst>
              <a:ext uri="{FF2B5EF4-FFF2-40B4-BE49-F238E27FC236}">
                <a16:creationId xmlns:a16="http://schemas.microsoft.com/office/drawing/2014/main" id="{77D86738-65FD-4F8F-BAD6-84ACA2311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2B1C030-C768-4086-88B6-F01B11CFC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3C0A5-CDED-4B42-9585-4ED50C75B008}" type="slidenum">
              <a:rPr lang="en-GB" smtClean="0"/>
              <a:t>‹#›</a:t>
            </a:fld>
            <a:endParaRPr lang="en-GB"/>
          </a:p>
        </p:txBody>
      </p:sp>
    </p:spTree>
    <p:extLst>
      <p:ext uri="{BB962C8B-B14F-4D97-AF65-F5344CB8AC3E}">
        <p14:creationId xmlns:p14="http://schemas.microsoft.com/office/powerpoint/2010/main" val="66244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A33E-6CE8-4BCB-8FAB-03316E73FBA1}"/>
              </a:ext>
            </a:extLst>
          </p:cNvPr>
          <p:cNvSpPr>
            <a:spLocks noGrp="1"/>
          </p:cNvSpPr>
          <p:nvPr>
            <p:ph type="ctrTitle"/>
          </p:nvPr>
        </p:nvSpPr>
        <p:spPr/>
        <p:txBody>
          <a:bodyPr/>
          <a:lstStyle/>
          <a:p>
            <a:r>
              <a:rPr lang="en-IN" dirty="0"/>
              <a:t>Singleton Design Pattern</a:t>
            </a:r>
            <a:endParaRPr lang="en-GB" dirty="0"/>
          </a:p>
        </p:txBody>
      </p:sp>
    </p:spTree>
    <p:extLst>
      <p:ext uri="{BB962C8B-B14F-4D97-AF65-F5344CB8AC3E}">
        <p14:creationId xmlns:p14="http://schemas.microsoft.com/office/powerpoint/2010/main" val="304168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07D7-4458-4AC8-B80A-28D3239FD53D}"/>
              </a:ext>
            </a:extLst>
          </p:cNvPr>
          <p:cNvSpPr>
            <a:spLocks noGrp="1"/>
          </p:cNvSpPr>
          <p:nvPr>
            <p:ph type="title"/>
          </p:nvPr>
        </p:nvSpPr>
        <p:spPr>
          <a:xfrm>
            <a:off x="838200" y="609600"/>
            <a:ext cx="10515600" cy="5391149"/>
          </a:xfrm>
        </p:spPr>
        <p:txBody>
          <a:bodyPr>
            <a:noAutofit/>
          </a:bodyPr>
          <a:lstStyle/>
          <a:p>
            <a:r>
              <a:rPr lang="en-GB" dirty="0"/>
              <a:t>Thread Safe Singleton </a:t>
            </a:r>
            <a:br>
              <a:rPr lang="en-GB" sz="2400" dirty="0"/>
            </a:br>
            <a:br>
              <a:rPr lang="en-GB" sz="2400" dirty="0"/>
            </a:br>
            <a:r>
              <a:rPr lang="en-GB" sz="1800" dirty="0">
                <a:solidFill>
                  <a:srgbClr val="1D1F20"/>
                </a:solidFill>
                <a:latin typeface="Roboto"/>
                <a:ea typeface="+mn-ea"/>
                <a:cs typeface="+mn-cs"/>
              </a:rPr>
              <a:t>Thread safe Singleton means a Singleton class which returns exactly same instance even if exposed to multiple threads.</a:t>
            </a:r>
            <a:br>
              <a:rPr lang="en-GB" sz="1800" dirty="0">
                <a:solidFill>
                  <a:srgbClr val="1D1F20"/>
                </a:solidFill>
                <a:latin typeface="Roboto"/>
                <a:ea typeface="+mn-ea"/>
                <a:cs typeface="+mn-cs"/>
              </a:rPr>
            </a:br>
            <a:br>
              <a:rPr lang="en-GB" sz="1800" dirty="0">
                <a:solidFill>
                  <a:srgbClr val="1D1F20"/>
                </a:solidFill>
                <a:latin typeface="Roboto"/>
                <a:ea typeface="+mn-ea"/>
                <a:cs typeface="+mn-cs"/>
              </a:rPr>
            </a:br>
            <a:r>
              <a:rPr lang="en-GB" sz="1800" dirty="0">
                <a:solidFill>
                  <a:srgbClr val="1D1F20"/>
                </a:solidFill>
                <a:latin typeface="Roboto"/>
                <a:ea typeface="+mn-ea"/>
                <a:cs typeface="+mn-cs"/>
              </a:rPr>
              <a:t>The easier way to create a thread-safe singleton class is to make the global access method synchronized, so that only one thread can execute this method at a time.</a:t>
            </a:r>
            <a:br>
              <a:rPr lang="en-GB" sz="2400" dirty="0"/>
            </a:br>
            <a:br>
              <a:rPr lang="en-GB" sz="3200" dirty="0"/>
            </a:br>
            <a:endParaRPr lang="en-GB" sz="3200" dirty="0"/>
          </a:p>
        </p:txBody>
      </p:sp>
    </p:spTree>
    <p:extLst>
      <p:ext uri="{BB962C8B-B14F-4D97-AF65-F5344CB8AC3E}">
        <p14:creationId xmlns:p14="http://schemas.microsoft.com/office/powerpoint/2010/main" val="333904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54BA-0E9A-4BA5-8BAB-8ECF8E17F3CB}"/>
              </a:ext>
            </a:extLst>
          </p:cNvPr>
          <p:cNvSpPr>
            <a:spLocks noGrp="1"/>
          </p:cNvSpPr>
          <p:nvPr>
            <p:ph type="title"/>
          </p:nvPr>
        </p:nvSpPr>
        <p:spPr>
          <a:xfrm>
            <a:off x="443089" y="331258"/>
            <a:ext cx="10515600" cy="5016500"/>
          </a:xfrm>
        </p:spPr>
        <p:txBody>
          <a:bodyPr>
            <a:normAutofit/>
          </a:bodyPr>
          <a:lstStyle/>
          <a:p>
            <a:r>
              <a:rPr lang="en-IN" dirty="0"/>
              <a:t>Bill </a:t>
            </a:r>
            <a:r>
              <a:rPr lang="en-IN" dirty="0" err="1"/>
              <a:t>pugh</a:t>
            </a:r>
            <a:r>
              <a:rPr lang="en-IN" dirty="0"/>
              <a:t> Singleton</a:t>
            </a:r>
            <a:br>
              <a:rPr lang="en-IN" dirty="0"/>
            </a:br>
            <a:br>
              <a:rPr lang="en-IN" dirty="0"/>
            </a:br>
            <a:r>
              <a:rPr lang="en-GB" sz="1800" dirty="0">
                <a:solidFill>
                  <a:srgbClr val="1D1F20"/>
                </a:solidFill>
                <a:latin typeface="Roboto"/>
                <a:ea typeface="+mn-ea"/>
                <a:cs typeface="+mn-cs"/>
              </a:rPr>
              <a:t>Prior to Java 5, java memory model had a lot of issues and the above approaches used to fail in certain scenarios where too many threads try to get the instance of the Singleton class simultaneously. So Bill Pugh came up with a different approach to create the Singleton class using an inner static helper class.</a:t>
            </a:r>
          </a:p>
        </p:txBody>
      </p:sp>
    </p:spTree>
    <p:extLst>
      <p:ext uri="{BB962C8B-B14F-4D97-AF65-F5344CB8AC3E}">
        <p14:creationId xmlns:p14="http://schemas.microsoft.com/office/powerpoint/2010/main" val="426290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AB54-6079-4420-A81E-85F93A324FDA}"/>
              </a:ext>
            </a:extLst>
          </p:cNvPr>
          <p:cNvSpPr>
            <a:spLocks noGrp="1"/>
          </p:cNvSpPr>
          <p:nvPr>
            <p:ph type="title"/>
          </p:nvPr>
        </p:nvSpPr>
        <p:spPr>
          <a:xfrm>
            <a:off x="838200" y="1079500"/>
            <a:ext cx="10515600" cy="1325563"/>
          </a:xfrm>
        </p:spPr>
        <p:txBody>
          <a:bodyPr/>
          <a:lstStyle/>
          <a:p>
            <a:r>
              <a:rPr lang="en-IN" dirty="0"/>
              <a:t>Enum Singleton</a:t>
            </a:r>
            <a:endParaRPr lang="en-GB" dirty="0"/>
          </a:p>
        </p:txBody>
      </p:sp>
      <p:sp>
        <p:nvSpPr>
          <p:cNvPr id="3" name="Rectangle 2">
            <a:extLst>
              <a:ext uri="{FF2B5EF4-FFF2-40B4-BE49-F238E27FC236}">
                <a16:creationId xmlns:a16="http://schemas.microsoft.com/office/drawing/2014/main" id="{6D293D5B-18B7-448F-AE9A-27A32C02E62D}"/>
              </a:ext>
            </a:extLst>
          </p:cNvPr>
          <p:cNvSpPr/>
          <p:nvPr/>
        </p:nvSpPr>
        <p:spPr>
          <a:xfrm>
            <a:off x="657225" y="2551837"/>
            <a:ext cx="10429875" cy="2031325"/>
          </a:xfrm>
          <a:prstGeom prst="rect">
            <a:avLst/>
          </a:prstGeom>
        </p:spPr>
        <p:txBody>
          <a:bodyPr wrap="square">
            <a:spAutoFit/>
          </a:bodyPr>
          <a:lstStyle/>
          <a:p>
            <a:r>
              <a:rPr lang="en-GB" b="0" i="0" dirty="0">
                <a:solidFill>
                  <a:srgbClr val="1D1F20"/>
                </a:solidFill>
                <a:effectLst/>
                <a:latin typeface="Roboto"/>
              </a:rPr>
              <a:t>Java ensures that any </a:t>
            </a:r>
            <a:r>
              <a:rPr lang="en-GB" b="0" i="0" dirty="0" err="1">
                <a:solidFill>
                  <a:srgbClr val="1D1F20"/>
                </a:solidFill>
                <a:effectLst/>
                <a:latin typeface="Roboto"/>
              </a:rPr>
              <a:t>enum</a:t>
            </a:r>
            <a:r>
              <a:rPr lang="en-GB" b="0" i="0" dirty="0">
                <a:solidFill>
                  <a:srgbClr val="1D1F20"/>
                </a:solidFill>
                <a:effectLst/>
                <a:latin typeface="Roboto"/>
              </a:rPr>
              <a:t> value is instantiated only once in a Java program.</a:t>
            </a:r>
          </a:p>
          <a:p>
            <a:endParaRPr lang="en-GB" dirty="0">
              <a:solidFill>
                <a:srgbClr val="1D1F20"/>
              </a:solidFill>
              <a:latin typeface="Roboto"/>
            </a:endParaRPr>
          </a:p>
          <a:p>
            <a:r>
              <a:rPr lang="en-GB" b="0" i="0" dirty="0">
                <a:solidFill>
                  <a:srgbClr val="1D1F20"/>
                </a:solidFill>
                <a:effectLst/>
                <a:latin typeface="Roboto"/>
              </a:rPr>
              <a:t>Since </a:t>
            </a:r>
            <a:r>
              <a:rPr lang="en-GB" b="0" i="0" u="none" strike="noStrike" dirty="0">
                <a:effectLst/>
                <a:latin typeface="Roboto"/>
              </a:rPr>
              <a:t>Java Enum</a:t>
            </a:r>
            <a:r>
              <a:rPr lang="en-GB" b="0" i="0" dirty="0">
                <a:effectLst/>
                <a:latin typeface="Roboto"/>
              </a:rPr>
              <a:t> </a:t>
            </a:r>
            <a:r>
              <a:rPr lang="en-GB" b="0" i="0" dirty="0">
                <a:solidFill>
                  <a:srgbClr val="1D1F20"/>
                </a:solidFill>
                <a:effectLst/>
                <a:latin typeface="Roboto"/>
              </a:rPr>
              <a:t>values are globally accessible, so is the singleton. </a:t>
            </a:r>
          </a:p>
          <a:p>
            <a:endParaRPr lang="en-GB" dirty="0">
              <a:solidFill>
                <a:srgbClr val="1D1F20"/>
              </a:solidFill>
              <a:latin typeface="Roboto"/>
            </a:endParaRPr>
          </a:p>
          <a:p>
            <a:r>
              <a:rPr lang="en-GB" b="0" i="0" dirty="0">
                <a:solidFill>
                  <a:srgbClr val="1D1F20"/>
                </a:solidFill>
                <a:effectLst/>
                <a:latin typeface="Roboto"/>
              </a:rPr>
              <a:t>The drawback is that the </a:t>
            </a:r>
            <a:r>
              <a:rPr lang="en-GB" b="0" i="0" dirty="0" err="1">
                <a:solidFill>
                  <a:srgbClr val="1D1F20"/>
                </a:solidFill>
                <a:effectLst/>
                <a:latin typeface="Roboto"/>
              </a:rPr>
              <a:t>enum</a:t>
            </a:r>
            <a:r>
              <a:rPr lang="en-GB" b="0" i="0" dirty="0">
                <a:solidFill>
                  <a:srgbClr val="1D1F20"/>
                </a:solidFill>
                <a:effectLst/>
                <a:latin typeface="Roboto"/>
              </a:rPr>
              <a:t> type is somewhat inflexible; for example, it does not allow lazy initialization. But it overcomes the Reflection(If you are not beginner to the Design Patterns, try to understand how Reflection makes the Singleton to fail)</a:t>
            </a:r>
            <a:endParaRPr lang="en-GB" dirty="0"/>
          </a:p>
        </p:txBody>
      </p:sp>
    </p:spTree>
    <p:extLst>
      <p:ext uri="{BB962C8B-B14F-4D97-AF65-F5344CB8AC3E}">
        <p14:creationId xmlns:p14="http://schemas.microsoft.com/office/powerpoint/2010/main" val="179516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8BE6-982E-4E9B-A097-58E7BD9CB3CC}"/>
              </a:ext>
            </a:extLst>
          </p:cNvPr>
          <p:cNvSpPr>
            <a:spLocks noGrp="1"/>
          </p:cNvSpPr>
          <p:nvPr>
            <p:ph type="title"/>
          </p:nvPr>
        </p:nvSpPr>
        <p:spPr>
          <a:xfrm>
            <a:off x="555625" y="1392237"/>
            <a:ext cx="10515600" cy="1752600"/>
          </a:xfrm>
        </p:spPr>
        <p:txBody>
          <a:bodyPr/>
          <a:lstStyle/>
          <a:p>
            <a:r>
              <a:rPr lang="en-GB" sz="4400" dirty="0"/>
              <a:t>Serialization and Singleton</a:t>
            </a:r>
            <a:br>
              <a:rPr lang="en-GB" b="1" dirty="0"/>
            </a:br>
            <a:endParaRPr lang="en-GB" dirty="0"/>
          </a:p>
        </p:txBody>
      </p:sp>
      <p:sp>
        <p:nvSpPr>
          <p:cNvPr id="3" name="Text Placeholder 2">
            <a:extLst>
              <a:ext uri="{FF2B5EF4-FFF2-40B4-BE49-F238E27FC236}">
                <a16:creationId xmlns:a16="http://schemas.microsoft.com/office/drawing/2014/main" id="{E38AB37F-9954-4406-A20F-5308C5095ADF}"/>
              </a:ext>
            </a:extLst>
          </p:cNvPr>
          <p:cNvSpPr>
            <a:spLocks noGrp="1"/>
          </p:cNvSpPr>
          <p:nvPr>
            <p:ph type="body" idx="1"/>
          </p:nvPr>
        </p:nvSpPr>
        <p:spPr>
          <a:xfrm>
            <a:off x="1289050" y="2582862"/>
            <a:ext cx="10515600" cy="1500187"/>
          </a:xfrm>
        </p:spPr>
        <p:txBody>
          <a:bodyPr>
            <a:normAutofit/>
          </a:bodyPr>
          <a:lstStyle/>
          <a:p>
            <a:r>
              <a:rPr lang="en-GB" sz="1800" dirty="0">
                <a:solidFill>
                  <a:srgbClr val="1D1F20"/>
                </a:solidFill>
                <a:latin typeface="Roboto"/>
              </a:rPr>
              <a:t>Sometimes in distributed systems, we need to implement Serializable interface in Singleton class so that we can store its state in the file system and retrieve it at a later point of time</a:t>
            </a:r>
          </a:p>
        </p:txBody>
      </p:sp>
    </p:spTree>
    <p:extLst>
      <p:ext uri="{BB962C8B-B14F-4D97-AF65-F5344CB8AC3E}">
        <p14:creationId xmlns:p14="http://schemas.microsoft.com/office/powerpoint/2010/main" val="414861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AB51-A2FA-4B48-BF64-FB454F241DB5}"/>
              </a:ext>
            </a:extLst>
          </p:cNvPr>
          <p:cNvSpPr>
            <a:spLocks noGrp="1"/>
          </p:cNvSpPr>
          <p:nvPr>
            <p:ph type="title"/>
          </p:nvPr>
        </p:nvSpPr>
        <p:spPr>
          <a:xfrm>
            <a:off x="838200" y="365125"/>
            <a:ext cx="10515600" cy="4714875"/>
          </a:xfrm>
        </p:spPr>
        <p:txBody>
          <a:bodyPr/>
          <a:lstStyle/>
          <a:p>
            <a:r>
              <a:rPr lang="en-IN" dirty="0"/>
              <a:t>Implementation in JDK </a:t>
            </a:r>
            <a:br>
              <a:rPr lang="en-IN" dirty="0"/>
            </a:br>
            <a:endParaRPr lang="en-GB" dirty="0"/>
          </a:p>
        </p:txBody>
      </p:sp>
      <p:sp>
        <p:nvSpPr>
          <p:cNvPr id="6" name="Rectangle 5">
            <a:extLst>
              <a:ext uri="{FF2B5EF4-FFF2-40B4-BE49-F238E27FC236}">
                <a16:creationId xmlns:a16="http://schemas.microsoft.com/office/drawing/2014/main" id="{193F371A-905B-4419-9478-09EF0FA98AF5}"/>
              </a:ext>
            </a:extLst>
          </p:cNvPr>
          <p:cNvSpPr/>
          <p:nvPr/>
        </p:nvSpPr>
        <p:spPr>
          <a:xfrm>
            <a:off x="971550" y="2967335"/>
            <a:ext cx="8172450" cy="646331"/>
          </a:xfrm>
          <a:prstGeom prst="rect">
            <a:avLst/>
          </a:prstGeom>
        </p:spPr>
        <p:txBody>
          <a:bodyPr wrap="square">
            <a:spAutoFit/>
          </a:bodyPr>
          <a:lstStyle/>
          <a:p>
            <a:endParaRPr lang="en-GB" dirty="0"/>
          </a:p>
          <a:p>
            <a:r>
              <a:rPr lang="en-GB" dirty="0" err="1"/>
              <a:t>java.lang.Runtime</a:t>
            </a:r>
            <a:r>
              <a:rPr lang="en-GB" dirty="0"/>
              <a:t>, </a:t>
            </a:r>
            <a:r>
              <a:rPr lang="en-GB" dirty="0" err="1"/>
              <a:t>java.awt.Desktop</a:t>
            </a:r>
            <a:r>
              <a:rPr lang="en-GB" dirty="0"/>
              <a:t>.</a:t>
            </a:r>
          </a:p>
        </p:txBody>
      </p:sp>
    </p:spTree>
    <p:extLst>
      <p:ext uri="{BB962C8B-B14F-4D97-AF65-F5344CB8AC3E}">
        <p14:creationId xmlns:p14="http://schemas.microsoft.com/office/powerpoint/2010/main" val="9323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8EE14-31B1-4655-9AD4-2C7E9F8B657B}"/>
              </a:ext>
            </a:extLst>
          </p:cNvPr>
          <p:cNvSpPr>
            <a:spLocks noGrp="1"/>
          </p:cNvSpPr>
          <p:nvPr>
            <p:ph idx="1"/>
          </p:nvPr>
        </p:nvSpPr>
        <p:spPr>
          <a:xfrm>
            <a:off x="838200" y="1825625"/>
            <a:ext cx="10515600" cy="2736850"/>
          </a:xfrm>
        </p:spPr>
        <p:txBody>
          <a:bodyPr/>
          <a:lstStyle/>
          <a:p>
            <a:r>
              <a:rPr lang="en-GB" sz="2400" dirty="0"/>
              <a:t>Singleton Pattern says that just "define a class that has only one instance and provides a global point of access to it".</a:t>
            </a:r>
          </a:p>
          <a:p>
            <a:r>
              <a:rPr lang="en-GB" sz="2400" dirty="0"/>
              <a:t>In other words, a class must ensure that only single instance should be created and single object can be used by all other classes</a:t>
            </a:r>
            <a:r>
              <a:rPr lang="en-GB" dirty="0"/>
              <a:t>.</a:t>
            </a:r>
          </a:p>
          <a:p>
            <a:pPr lvl="1"/>
            <a:endParaRPr lang="en-GB" dirty="0"/>
          </a:p>
        </p:txBody>
      </p:sp>
    </p:spTree>
    <p:extLst>
      <p:ext uri="{BB962C8B-B14F-4D97-AF65-F5344CB8AC3E}">
        <p14:creationId xmlns:p14="http://schemas.microsoft.com/office/powerpoint/2010/main" val="409468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ABAE-0ED5-4747-8F4C-6DCDD91FAC4E}"/>
              </a:ext>
            </a:extLst>
          </p:cNvPr>
          <p:cNvSpPr>
            <a:spLocks noGrp="1"/>
          </p:cNvSpPr>
          <p:nvPr>
            <p:ph type="title"/>
          </p:nvPr>
        </p:nvSpPr>
        <p:spPr>
          <a:xfrm>
            <a:off x="1076325" y="806273"/>
            <a:ext cx="10515600" cy="5245453"/>
          </a:xfrm>
        </p:spPr>
        <p:txBody>
          <a:bodyPr>
            <a:noAutofit/>
          </a:bodyPr>
          <a:lstStyle/>
          <a:p>
            <a:r>
              <a:rPr lang="en-GB" sz="2400" dirty="0">
                <a:latin typeface="+mn-lt"/>
                <a:ea typeface="+mn-ea"/>
                <a:cs typeface="+mn-cs"/>
              </a:rPr>
              <a:t>Singleton pattern restricts the instantiation of a class and ensures that only one instance of the class exists in the java virtual machine.</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The singleton class must provide a global access point to get the instance of the class.</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Singleton pattern is used for logging, drivers objects, caching and thread pool.</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Singleton design pattern is also used in other design patterns like Abstract Factory, Builder, Prototype, Facade etc.</a:t>
            </a:r>
            <a:br>
              <a:rPr lang="en-GB" sz="2400" dirty="0"/>
            </a:br>
            <a:endParaRPr lang="en-GB" sz="2400" dirty="0"/>
          </a:p>
        </p:txBody>
      </p:sp>
    </p:spTree>
    <p:extLst>
      <p:ext uri="{BB962C8B-B14F-4D97-AF65-F5344CB8AC3E}">
        <p14:creationId xmlns:p14="http://schemas.microsoft.com/office/powerpoint/2010/main" val="59945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2C25-44B4-4564-9E82-B2A4B94D3534}"/>
              </a:ext>
            </a:extLst>
          </p:cNvPr>
          <p:cNvSpPr>
            <a:spLocks noGrp="1"/>
          </p:cNvSpPr>
          <p:nvPr>
            <p:ph type="title"/>
          </p:nvPr>
        </p:nvSpPr>
        <p:spPr/>
        <p:txBody>
          <a:bodyPr/>
          <a:lstStyle/>
          <a:p>
            <a:r>
              <a:rPr lang="en-IN" dirty="0" err="1"/>
              <a:t>Implemention</a:t>
            </a:r>
            <a:endParaRPr lang="en-GB" dirty="0"/>
          </a:p>
        </p:txBody>
      </p:sp>
      <p:sp>
        <p:nvSpPr>
          <p:cNvPr id="3" name="Rectangle 2">
            <a:extLst>
              <a:ext uri="{FF2B5EF4-FFF2-40B4-BE49-F238E27FC236}">
                <a16:creationId xmlns:a16="http://schemas.microsoft.com/office/drawing/2014/main" id="{B9B1B5A6-7A03-4B5E-87B7-20C111A2018E}"/>
              </a:ext>
            </a:extLst>
          </p:cNvPr>
          <p:cNvSpPr/>
          <p:nvPr/>
        </p:nvSpPr>
        <p:spPr>
          <a:xfrm>
            <a:off x="838200" y="1997839"/>
            <a:ext cx="8305800" cy="2585323"/>
          </a:xfrm>
          <a:prstGeom prst="rect">
            <a:avLst/>
          </a:prstGeom>
        </p:spPr>
        <p:txBody>
          <a:bodyPr wrap="square">
            <a:spAutoFit/>
          </a:bodyPr>
          <a:lstStyle/>
          <a:p>
            <a:r>
              <a:rPr lang="en-GB" b="0" i="0" dirty="0">
                <a:effectLst/>
                <a:latin typeface="Roboto"/>
              </a:rPr>
              <a:t>To implement a Singleton pattern, we have different approaches but all of them have the following common concepts.</a:t>
            </a:r>
          </a:p>
          <a:p>
            <a:endParaRPr lang="en-GB" b="0" i="0" dirty="0">
              <a:effectLst/>
              <a:latin typeface="Roboto"/>
            </a:endParaRPr>
          </a:p>
          <a:p>
            <a:pPr>
              <a:buFont typeface="Arial" panose="020B0604020202020204" pitchFamily="34" charset="0"/>
              <a:buChar char="•"/>
            </a:pPr>
            <a:r>
              <a:rPr lang="en-GB" b="0" i="0" dirty="0">
                <a:effectLst/>
                <a:latin typeface="Roboto"/>
              </a:rPr>
              <a:t>Private constructor to restrict instantiation of the class from other classes.</a:t>
            </a:r>
          </a:p>
          <a:p>
            <a:pPr>
              <a:buFont typeface="Arial" panose="020B0604020202020204" pitchFamily="34" charset="0"/>
              <a:buChar char="•"/>
            </a:pPr>
            <a:endParaRPr lang="en-GB" b="0" i="0" dirty="0">
              <a:effectLst/>
              <a:latin typeface="Roboto"/>
            </a:endParaRPr>
          </a:p>
          <a:p>
            <a:pPr>
              <a:buFont typeface="Arial" panose="020B0604020202020204" pitchFamily="34" charset="0"/>
              <a:buChar char="•"/>
            </a:pPr>
            <a:r>
              <a:rPr lang="en-GB" b="0" i="0" dirty="0">
                <a:effectLst/>
                <a:latin typeface="Roboto"/>
              </a:rPr>
              <a:t>Private static variable of the same class that is the only instance of the class.</a:t>
            </a:r>
          </a:p>
          <a:p>
            <a:pPr>
              <a:buFont typeface="Arial" panose="020B0604020202020204" pitchFamily="34" charset="0"/>
              <a:buChar char="•"/>
            </a:pPr>
            <a:endParaRPr lang="en-GB" dirty="0">
              <a:latin typeface="Roboto"/>
            </a:endParaRPr>
          </a:p>
          <a:p>
            <a:pPr>
              <a:buFont typeface="Arial" panose="020B0604020202020204" pitchFamily="34" charset="0"/>
              <a:buChar char="•"/>
            </a:pPr>
            <a:r>
              <a:rPr lang="en-GB" b="0" i="0" dirty="0">
                <a:effectLst/>
                <a:latin typeface="Roboto"/>
              </a:rPr>
              <a:t>Public static method that returns the instance of the class, this is the global access point for outer world to get the instance of the singleton class.</a:t>
            </a:r>
          </a:p>
        </p:txBody>
      </p:sp>
    </p:spTree>
    <p:extLst>
      <p:ext uri="{BB962C8B-B14F-4D97-AF65-F5344CB8AC3E}">
        <p14:creationId xmlns:p14="http://schemas.microsoft.com/office/powerpoint/2010/main" val="6737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0E60-35D3-4C43-AEA5-1E289E1F0310}"/>
              </a:ext>
            </a:extLst>
          </p:cNvPr>
          <p:cNvSpPr>
            <a:spLocks noGrp="1"/>
          </p:cNvSpPr>
          <p:nvPr>
            <p:ph type="title"/>
          </p:nvPr>
        </p:nvSpPr>
        <p:spPr>
          <a:xfrm>
            <a:off x="1228725" y="860425"/>
            <a:ext cx="10515600" cy="5505097"/>
          </a:xfrm>
        </p:spPr>
        <p:txBody>
          <a:bodyPr>
            <a:normAutofit/>
          </a:bodyPr>
          <a:lstStyle/>
          <a:p>
            <a:r>
              <a:rPr lang="en-GB" sz="2400" dirty="0">
                <a:latin typeface="+mn-lt"/>
                <a:ea typeface="+mn-ea"/>
                <a:cs typeface="+mn-cs"/>
              </a:rPr>
              <a:t>Eager initialization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Static block initialization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Lazy Initialization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Thread Safe Singleton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Bill Pugh Singleton Implementation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Enum Singleton</a:t>
            </a:r>
            <a:br>
              <a:rPr lang="en-GB" sz="2400" dirty="0">
                <a:latin typeface="+mn-lt"/>
                <a:ea typeface="+mn-ea"/>
                <a:cs typeface="+mn-cs"/>
              </a:rPr>
            </a:br>
            <a:br>
              <a:rPr lang="en-GB" sz="2400" dirty="0">
                <a:latin typeface="+mn-lt"/>
                <a:ea typeface="+mn-ea"/>
                <a:cs typeface="+mn-cs"/>
              </a:rPr>
            </a:br>
            <a:r>
              <a:rPr lang="en-GB" sz="2400" dirty="0">
                <a:latin typeface="+mn-lt"/>
                <a:ea typeface="+mn-ea"/>
                <a:cs typeface="+mn-cs"/>
              </a:rPr>
              <a:t>Serialization and Singleton</a:t>
            </a:r>
            <a:br>
              <a:rPr lang="en-GB" sz="2400" u="sng" dirty="0"/>
            </a:br>
            <a:endParaRPr lang="en-GB" sz="2400" u="sng" dirty="0"/>
          </a:p>
        </p:txBody>
      </p:sp>
    </p:spTree>
    <p:extLst>
      <p:ext uri="{BB962C8B-B14F-4D97-AF65-F5344CB8AC3E}">
        <p14:creationId xmlns:p14="http://schemas.microsoft.com/office/powerpoint/2010/main" val="385364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4D22-3559-4F25-BF55-03E00618CB1B}"/>
              </a:ext>
            </a:extLst>
          </p:cNvPr>
          <p:cNvSpPr>
            <a:spLocks noGrp="1"/>
          </p:cNvSpPr>
          <p:nvPr>
            <p:ph type="title"/>
          </p:nvPr>
        </p:nvSpPr>
        <p:spPr>
          <a:xfrm>
            <a:off x="838200" y="879475"/>
            <a:ext cx="10515600" cy="1325563"/>
          </a:xfrm>
        </p:spPr>
        <p:txBody>
          <a:bodyPr/>
          <a:lstStyle/>
          <a:p>
            <a:r>
              <a:rPr lang="en-IN" dirty="0"/>
              <a:t>Eager Initialization</a:t>
            </a:r>
            <a:endParaRPr lang="en-GB" dirty="0"/>
          </a:p>
        </p:txBody>
      </p:sp>
      <p:sp>
        <p:nvSpPr>
          <p:cNvPr id="3" name="Rectangle 2">
            <a:extLst>
              <a:ext uri="{FF2B5EF4-FFF2-40B4-BE49-F238E27FC236}">
                <a16:creationId xmlns:a16="http://schemas.microsoft.com/office/drawing/2014/main" id="{57DCF99A-E504-4760-9B9E-0BFA05E03D78}"/>
              </a:ext>
            </a:extLst>
          </p:cNvPr>
          <p:cNvSpPr/>
          <p:nvPr/>
        </p:nvSpPr>
        <p:spPr>
          <a:xfrm>
            <a:off x="1061156" y="2690336"/>
            <a:ext cx="8082844" cy="1200329"/>
          </a:xfrm>
          <a:prstGeom prst="rect">
            <a:avLst/>
          </a:prstGeom>
        </p:spPr>
        <p:txBody>
          <a:bodyPr wrap="square">
            <a:spAutoFit/>
          </a:bodyPr>
          <a:lstStyle/>
          <a:p>
            <a:r>
              <a:rPr lang="en-GB" b="0" i="0" dirty="0">
                <a:solidFill>
                  <a:srgbClr val="1D1F20"/>
                </a:solidFill>
                <a:effectLst/>
                <a:latin typeface="Roboto"/>
              </a:rPr>
              <a:t>In eager initialization, the instance of Singleton Class is created at the time of class loading, this is the easiest method to create a singleton class but it has a drawback that instance is created even though client application might not be using it.</a:t>
            </a:r>
            <a:endParaRPr lang="en-GB" dirty="0"/>
          </a:p>
        </p:txBody>
      </p:sp>
    </p:spTree>
    <p:extLst>
      <p:ext uri="{BB962C8B-B14F-4D97-AF65-F5344CB8AC3E}">
        <p14:creationId xmlns:p14="http://schemas.microsoft.com/office/powerpoint/2010/main" val="387981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91F3-471A-4498-A4CC-C2B11E0B138E}"/>
              </a:ext>
            </a:extLst>
          </p:cNvPr>
          <p:cNvSpPr>
            <a:spLocks noGrp="1"/>
          </p:cNvSpPr>
          <p:nvPr>
            <p:ph type="title"/>
          </p:nvPr>
        </p:nvSpPr>
        <p:spPr>
          <a:xfrm>
            <a:off x="657225" y="965200"/>
            <a:ext cx="10515600" cy="1325563"/>
          </a:xfrm>
        </p:spPr>
        <p:txBody>
          <a:bodyPr/>
          <a:lstStyle/>
          <a:p>
            <a:r>
              <a:rPr lang="en-IN" dirty="0"/>
              <a:t>Static block Initialization</a:t>
            </a:r>
            <a:endParaRPr lang="en-GB" dirty="0"/>
          </a:p>
        </p:txBody>
      </p:sp>
      <p:sp>
        <p:nvSpPr>
          <p:cNvPr id="3" name="Rectangle 2">
            <a:extLst>
              <a:ext uri="{FF2B5EF4-FFF2-40B4-BE49-F238E27FC236}">
                <a16:creationId xmlns:a16="http://schemas.microsoft.com/office/drawing/2014/main" id="{C477073C-C383-4A7B-B17E-86AA799940D9}"/>
              </a:ext>
            </a:extLst>
          </p:cNvPr>
          <p:cNvSpPr/>
          <p:nvPr/>
        </p:nvSpPr>
        <p:spPr>
          <a:xfrm>
            <a:off x="923925" y="2967335"/>
            <a:ext cx="8220075" cy="923330"/>
          </a:xfrm>
          <a:prstGeom prst="rect">
            <a:avLst/>
          </a:prstGeom>
        </p:spPr>
        <p:txBody>
          <a:bodyPr wrap="square">
            <a:spAutoFit/>
          </a:bodyPr>
          <a:lstStyle/>
          <a:p>
            <a:r>
              <a:rPr lang="en-GB" b="0" i="0" u="none" strike="noStrike" dirty="0">
                <a:effectLst/>
                <a:latin typeface="Roboto"/>
              </a:rPr>
              <a:t>Static block</a:t>
            </a:r>
            <a:r>
              <a:rPr lang="en-GB" b="0" i="0" dirty="0">
                <a:solidFill>
                  <a:srgbClr val="1D1F20"/>
                </a:solidFill>
                <a:effectLst/>
                <a:latin typeface="Roboto"/>
              </a:rPr>
              <a:t> initialization implementation is similar to eager initialization, except that instance of class is created in the static block that provides option for </a:t>
            </a:r>
            <a:r>
              <a:rPr lang="en-GB" b="0" i="0" u="none" strike="noStrike" dirty="0">
                <a:effectLst/>
                <a:latin typeface="Roboto"/>
              </a:rPr>
              <a:t>exception handling</a:t>
            </a:r>
            <a:r>
              <a:rPr lang="en-GB" b="0" i="0" dirty="0">
                <a:effectLst/>
                <a:latin typeface="Roboto"/>
              </a:rPr>
              <a:t>.</a:t>
            </a:r>
            <a:endParaRPr lang="en-GB" dirty="0"/>
          </a:p>
        </p:txBody>
      </p:sp>
    </p:spTree>
    <p:extLst>
      <p:ext uri="{BB962C8B-B14F-4D97-AF65-F5344CB8AC3E}">
        <p14:creationId xmlns:p14="http://schemas.microsoft.com/office/powerpoint/2010/main" val="191770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CDF7-2103-44A6-AF42-59DBD8662E6B}"/>
              </a:ext>
            </a:extLst>
          </p:cNvPr>
          <p:cNvSpPr>
            <a:spLocks noGrp="1"/>
          </p:cNvSpPr>
          <p:nvPr>
            <p:ph type="title"/>
          </p:nvPr>
        </p:nvSpPr>
        <p:spPr>
          <a:xfrm>
            <a:off x="838200" y="1279525"/>
            <a:ext cx="10515600" cy="1325563"/>
          </a:xfrm>
        </p:spPr>
        <p:txBody>
          <a:bodyPr/>
          <a:lstStyle/>
          <a:p>
            <a:r>
              <a:rPr lang="en-IN" dirty="0"/>
              <a:t>Lazy Initialization</a:t>
            </a:r>
            <a:endParaRPr lang="en-GB" dirty="0"/>
          </a:p>
        </p:txBody>
      </p:sp>
      <p:sp>
        <p:nvSpPr>
          <p:cNvPr id="3" name="Rectangle 2">
            <a:extLst>
              <a:ext uri="{FF2B5EF4-FFF2-40B4-BE49-F238E27FC236}">
                <a16:creationId xmlns:a16="http://schemas.microsoft.com/office/drawing/2014/main" id="{EF1DBE72-641F-4F58-B276-A0EF11673F11}"/>
              </a:ext>
            </a:extLst>
          </p:cNvPr>
          <p:cNvSpPr/>
          <p:nvPr/>
        </p:nvSpPr>
        <p:spPr>
          <a:xfrm>
            <a:off x="1076325" y="3105835"/>
            <a:ext cx="8067675" cy="646331"/>
          </a:xfrm>
          <a:prstGeom prst="rect">
            <a:avLst/>
          </a:prstGeom>
        </p:spPr>
        <p:txBody>
          <a:bodyPr wrap="square">
            <a:spAutoFit/>
          </a:bodyPr>
          <a:lstStyle/>
          <a:p>
            <a:r>
              <a:rPr lang="en-GB" b="0" i="0" dirty="0">
                <a:solidFill>
                  <a:srgbClr val="1D1F20"/>
                </a:solidFill>
                <a:effectLst/>
                <a:latin typeface="Roboto"/>
              </a:rPr>
              <a:t>Lazy initialization method to implement Singleton pattern creates the instance in the global access method</a:t>
            </a:r>
            <a:endParaRPr lang="en-GB" dirty="0"/>
          </a:p>
        </p:txBody>
      </p:sp>
    </p:spTree>
    <p:extLst>
      <p:ext uri="{BB962C8B-B14F-4D97-AF65-F5344CB8AC3E}">
        <p14:creationId xmlns:p14="http://schemas.microsoft.com/office/powerpoint/2010/main" val="81188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15F4-48D9-4D5D-BBD0-0985221506BA}"/>
              </a:ext>
            </a:extLst>
          </p:cNvPr>
          <p:cNvSpPr>
            <a:spLocks noGrp="1"/>
          </p:cNvSpPr>
          <p:nvPr>
            <p:ph type="title"/>
          </p:nvPr>
        </p:nvSpPr>
        <p:spPr/>
        <p:txBody>
          <a:bodyPr/>
          <a:lstStyle/>
          <a:p>
            <a:r>
              <a:rPr lang="en-IN" dirty="0"/>
              <a:t>Eager initialization vs Lazy</a:t>
            </a:r>
            <a:endParaRPr lang="en-GB" dirty="0"/>
          </a:p>
        </p:txBody>
      </p:sp>
      <p:sp>
        <p:nvSpPr>
          <p:cNvPr id="3" name="Content Placeholder 2">
            <a:extLst>
              <a:ext uri="{FF2B5EF4-FFF2-40B4-BE49-F238E27FC236}">
                <a16:creationId xmlns:a16="http://schemas.microsoft.com/office/drawing/2014/main" id="{4E620D2E-24CA-478E-86B5-C3F11339A4F7}"/>
              </a:ext>
            </a:extLst>
          </p:cNvPr>
          <p:cNvSpPr>
            <a:spLocks noGrp="1"/>
          </p:cNvSpPr>
          <p:nvPr>
            <p:ph sz="half" idx="1"/>
          </p:nvPr>
        </p:nvSpPr>
        <p:spPr/>
        <p:txBody>
          <a:bodyPr>
            <a:normAutofit/>
          </a:bodyPr>
          <a:lstStyle/>
          <a:p>
            <a:pPr marL="0" indent="0">
              <a:buNone/>
            </a:pPr>
            <a:r>
              <a:rPr lang="en-IN" sz="2000" b="1" dirty="0"/>
              <a:t>Eager Initialization</a:t>
            </a:r>
          </a:p>
          <a:p>
            <a:pPr marL="514350" indent="-514350">
              <a:buAutoNum type="arabicPeriod"/>
            </a:pPr>
            <a:r>
              <a:rPr lang="en-GB" sz="2000" dirty="0"/>
              <a:t>Make Constructor as Private</a:t>
            </a:r>
          </a:p>
          <a:p>
            <a:pPr marL="514350" indent="-514350">
              <a:buAutoNum type="arabicPeriod"/>
            </a:pPr>
            <a:r>
              <a:rPr lang="en-GB" sz="2000" dirty="0"/>
              <a:t>Make a private constant static instance (class-member) of this Singleton class.</a:t>
            </a:r>
          </a:p>
          <a:p>
            <a:pPr marL="514350" indent="-514350">
              <a:buAutoNum type="arabicPeriod"/>
            </a:pPr>
            <a:r>
              <a:rPr lang="en-GB" sz="2000" dirty="0"/>
              <a:t>Write a static/factory method that returns the object of the singleton class that we have created as a class-member instance.</a:t>
            </a:r>
          </a:p>
          <a:p>
            <a:pPr marL="514350" indent="-514350">
              <a:buAutoNum type="arabicPeriod"/>
            </a:pPr>
            <a:r>
              <a:rPr lang="en-GB" sz="2100" dirty="0"/>
              <a:t>We can also mark a static member as public to access constant static instance directly. </a:t>
            </a:r>
          </a:p>
          <a:p>
            <a:pPr marL="514350" indent="-514350">
              <a:buAutoNum type="arabicPeriod"/>
            </a:pPr>
            <a:endParaRPr lang="en-GB" sz="2000" dirty="0"/>
          </a:p>
        </p:txBody>
      </p:sp>
      <p:sp>
        <p:nvSpPr>
          <p:cNvPr id="4" name="Content Placeholder 3">
            <a:extLst>
              <a:ext uri="{FF2B5EF4-FFF2-40B4-BE49-F238E27FC236}">
                <a16:creationId xmlns:a16="http://schemas.microsoft.com/office/drawing/2014/main" id="{51F3C174-952E-4FC9-A8CF-A8AD6B304063}"/>
              </a:ext>
            </a:extLst>
          </p:cNvPr>
          <p:cNvSpPr>
            <a:spLocks noGrp="1"/>
          </p:cNvSpPr>
          <p:nvPr>
            <p:ph sz="half" idx="2"/>
          </p:nvPr>
        </p:nvSpPr>
        <p:spPr/>
        <p:txBody>
          <a:bodyPr>
            <a:normAutofit/>
          </a:bodyPr>
          <a:lstStyle/>
          <a:p>
            <a:pPr marL="0" indent="0">
              <a:buNone/>
            </a:pPr>
            <a:r>
              <a:rPr lang="en-IN" sz="2000" b="1" dirty="0"/>
              <a:t>Lazy Initialization</a:t>
            </a:r>
          </a:p>
          <a:p>
            <a:pPr marL="514350" indent="-514350">
              <a:buAutoNum type="arabicPeriod"/>
            </a:pPr>
            <a:r>
              <a:rPr lang="en-GB" sz="2100" dirty="0"/>
              <a:t>Make Constructor as Private</a:t>
            </a:r>
          </a:p>
          <a:p>
            <a:pPr marL="514350" indent="-514350">
              <a:buAutoNum type="arabicPeriod"/>
            </a:pPr>
            <a:r>
              <a:rPr lang="en-GB" sz="2100" dirty="0"/>
              <a:t>Make a private static instance (class-member) of this singleton class. </a:t>
            </a:r>
            <a:r>
              <a:rPr lang="en-GB" sz="2100" dirty="0">
                <a:highlight>
                  <a:srgbClr val="FFFF00"/>
                </a:highlight>
              </a:rPr>
              <a:t>But, DO NOT instantiate it.</a:t>
            </a:r>
          </a:p>
          <a:p>
            <a:pPr marL="514350" indent="-514350">
              <a:buAutoNum type="arabicPeriod"/>
            </a:pPr>
            <a:r>
              <a:rPr lang="en-GB" sz="2100" dirty="0"/>
              <a:t>Write a static/factory method that checks the static instance member for null and creates the instance. At last, it returns an object of the singleton class.</a:t>
            </a:r>
          </a:p>
        </p:txBody>
      </p:sp>
    </p:spTree>
    <p:extLst>
      <p:ext uri="{BB962C8B-B14F-4D97-AF65-F5344CB8AC3E}">
        <p14:creationId xmlns:p14="http://schemas.microsoft.com/office/powerpoint/2010/main" val="626863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719</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Singleton Design Pattern</vt:lpstr>
      <vt:lpstr>PowerPoint Presentation</vt:lpstr>
      <vt:lpstr>Singleton pattern restricts the instantiation of a class and ensures that only one instance of the class exists in the java virtual machine.  The singleton class must provide a global access point to get the instance of the class.  Singleton pattern is used for logging, drivers objects, caching and thread pool.  Singleton design pattern is also used in other design patterns like Abstract Factory, Builder, Prototype, Facade etc. </vt:lpstr>
      <vt:lpstr>Implemention</vt:lpstr>
      <vt:lpstr>Eager initialization  Static block initialization  Lazy Initialization  Thread Safe Singleton  Bill Pugh Singleton Implementation  Enum Singleton  Serialization and Singleton </vt:lpstr>
      <vt:lpstr>Eager Initialization</vt:lpstr>
      <vt:lpstr>Static block Initialization</vt:lpstr>
      <vt:lpstr>Lazy Initialization</vt:lpstr>
      <vt:lpstr>Eager initialization vs Lazy</vt:lpstr>
      <vt:lpstr>Thread Safe Singleton   Thread safe Singleton means a Singleton class which returns exactly same instance even if exposed to multiple threads.  The easier way to create a thread-safe singleton class is to make the global access method synchronized, so that only one thread can execute this method at a time.  </vt:lpstr>
      <vt:lpstr>Bill pugh Singleton  Prior to Java 5, java memory model had a lot of issues and the above approaches used to fail in certain scenarios where too many threads try to get the instance of the Singleton class simultaneously. So Bill Pugh came up with a different approach to create the Singleton class using an inner static helper class.</vt:lpstr>
      <vt:lpstr>Enum Singleton</vt:lpstr>
      <vt:lpstr>Serialization and Singleton </vt:lpstr>
      <vt:lpstr>Implementation in JDK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Design Pattern</dc:title>
  <dc:creator>sandhya achanta</dc:creator>
  <cp:lastModifiedBy>sandhya achanta</cp:lastModifiedBy>
  <cp:revision>34</cp:revision>
  <dcterms:created xsi:type="dcterms:W3CDTF">2020-08-03T20:21:00Z</dcterms:created>
  <dcterms:modified xsi:type="dcterms:W3CDTF">2020-08-04T14:55:50Z</dcterms:modified>
</cp:coreProperties>
</file>