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 id="2147483730" r:id="rId5"/>
  </p:sldMasterIdLst>
  <p:notesMasterIdLst>
    <p:notesMasterId r:id="rId91"/>
  </p:notesMasterIdLst>
  <p:handoutMasterIdLst>
    <p:handoutMasterId r:id="rId92"/>
  </p:handoutMasterIdLst>
  <p:sldIdLst>
    <p:sldId id="449" r:id="rId6"/>
    <p:sldId id="353" r:id="rId7"/>
    <p:sldId id="454" r:id="rId8"/>
    <p:sldId id="455" r:id="rId9"/>
    <p:sldId id="456" r:id="rId10"/>
    <p:sldId id="457" r:id="rId11"/>
    <p:sldId id="458" r:id="rId12"/>
    <p:sldId id="459" r:id="rId13"/>
    <p:sldId id="460" r:id="rId14"/>
    <p:sldId id="461" r:id="rId15"/>
    <p:sldId id="462" r:id="rId16"/>
    <p:sldId id="463" r:id="rId17"/>
    <p:sldId id="465" r:id="rId18"/>
    <p:sldId id="466" r:id="rId19"/>
    <p:sldId id="464" r:id="rId20"/>
    <p:sldId id="467" r:id="rId21"/>
    <p:sldId id="468" r:id="rId22"/>
    <p:sldId id="469" r:id="rId23"/>
    <p:sldId id="470" r:id="rId24"/>
    <p:sldId id="471" r:id="rId25"/>
    <p:sldId id="472" r:id="rId26"/>
    <p:sldId id="473" r:id="rId27"/>
    <p:sldId id="474" r:id="rId28"/>
    <p:sldId id="475" r:id="rId29"/>
    <p:sldId id="477" r:id="rId30"/>
    <p:sldId id="476" r:id="rId31"/>
    <p:sldId id="478" r:id="rId32"/>
    <p:sldId id="479" r:id="rId33"/>
    <p:sldId id="480" r:id="rId34"/>
    <p:sldId id="481" r:id="rId35"/>
    <p:sldId id="482" r:id="rId36"/>
    <p:sldId id="483" r:id="rId37"/>
    <p:sldId id="484" r:id="rId38"/>
    <p:sldId id="485" r:id="rId39"/>
    <p:sldId id="486" r:id="rId40"/>
    <p:sldId id="487" r:id="rId41"/>
    <p:sldId id="488" r:id="rId42"/>
    <p:sldId id="489" r:id="rId43"/>
    <p:sldId id="490" r:id="rId44"/>
    <p:sldId id="491" r:id="rId45"/>
    <p:sldId id="492" r:id="rId46"/>
    <p:sldId id="493" r:id="rId47"/>
    <p:sldId id="494" r:id="rId48"/>
    <p:sldId id="495" r:id="rId49"/>
    <p:sldId id="496" r:id="rId50"/>
    <p:sldId id="497" r:id="rId51"/>
    <p:sldId id="498" r:id="rId52"/>
    <p:sldId id="499" r:id="rId53"/>
    <p:sldId id="500" r:id="rId54"/>
    <p:sldId id="501" r:id="rId55"/>
    <p:sldId id="502" r:id="rId56"/>
    <p:sldId id="503" r:id="rId57"/>
    <p:sldId id="504" r:id="rId58"/>
    <p:sldId id="505" r:id="rId59"/>
    <p:sldId id="506" r:id="rId60"/>
    <p:sldId id="507" r:id="rId61"/>
    <p:sldId id="508" r:id="rId62"/>
    <p:sldId id="509" r:id="rId63"/>
    <p:sldId id="510" r:id="rId64"/>
    <p:sldId id="511" r:id="rId65"/>
    <p:sldId id="512" r:id="rId66"/>
    <p:sldId id="513" r:id="rId67"/>
    <p:sldId id="514" r:id="rId68"/>
    <p:sldId id="515" r:id="rId69"/>
    <p:sldId id="516" r:id="rId70"/>
    <p:sldId id="518" r:id="rId71"/>
    <p:sldId id="519" r:id="rId72"/>
    <p:sldId id="520" r:id="rId73"/>
    <p:sldId id="521" r:id="rId74"/>
    <p:sldId id="522" r:id="rId75"/>
    <p:sldId id="523" r:id="rId76"/>
    <p:sldId id="524" r:id="rId77"/>
    <p:sldId id="525" r:id="rId78"/>
    <p:sldId id="526" r:id="rId79"/>
    <p:sldId id="527" r:id="rId80"/>
    <p:sldId id="528" r:id="rId81"/>
    <p:sldId id="529" r:id="rId82"/>
    <p:sldId id="530" r:id="rId83"/>
    <p:sldId id="531" r:id="rId84"/>
    <p:sldId id="533" r:id="rId85"/>
    <p:sldId id="534" r:id="rId86"/>
    <p:sldId id="535" r:id="rId87"/>
    <p:sldId id="536" r:id="rId88"/>
    <p:sldId id="537" r:id="rId89"/>
    <p:sldId id="453" r:id="rId9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224506-9171-41CA-ADA3-ED9C0810C0D9}">
          <p14:sldIdLst>
            <p14:sldId id="449"/>
            <p14:sldId id="353"/>
            <p14:sldId id="454"/>
            <p14:sldId id="455"/>
            <p14:sldId id="456"/>
            <p14:sldId id="457"/>
            <p14:sldId id="458"/>
            <p14:sldId id="459"/>
            <p14:sldId id="460"/>
            <p14:sldId id="461"/>
            <p14:sldId id="462"/>
            <p14:sldId id="463"/>
            <p14:sldId id="465"/>
            <p14:sldId id="466"/>
            <p14:sldId id="464"/>
            <p14:sldId id="467"/>
            <p14:sldId id="468"/>
            <p14:sldId id="469"/>
            <p14:sldId id="470"/>
            <p14:sldId id="471"/>
            <p14:sldId id="472"/>
            <p14:sldId id="473"/>
            <p14:sldId id="474"/>
            <p14:sldId id="475"/>
            <p14:sldId id="477"/>
            <p14:sldId id="476"/>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8"/>
            <p14:sldId id="519"/>
            <p14:sldId id="520"/>
            <p14:sldId id="521"/>
            <p14:sldId id="522"/>
            <p14:sldId id="523"/>
            <p14:sldId id="524"/>
            <p14:sldId id="525"/>
            <p14:sldId id="526"/>
            <p14:sldId id="527"/>
            <p14:sldId id="528"/>
            <p14:sldId id="529"/>
            <p14:sldId id="530"/>
            <p14:sldId id="531"/>
            <p14:sldId id="533"/>
            <p14:sldId id="534"/>
            <p14:sldId id="535"/>
            <p14:sldId id="536"/>
            <p14:sldId id="537"/>
            <p14:sldId id="453"/>
          </p14:sldIdLst>
        </p14:section>
      </p14:sectionLst>
    </p:ext>
    <p:ext uri="{EFAFB233-063F-42B5-8137-9DF3F51BA10A}">
      <p15:sldGuideLst xmlns:p15="http://schemas.microsoft.com/office/powerpoint/2012/main">
        <p15:guide id="1" orient="horz" pos="373">
          <p15:clr>
            <a:srgbClr val="A4A3A4"/>
          </p15:clr>
        </p15:guide>
        <p15:guide id="2" orient="horz" pos="764">
          <p15:clr>
            <a:srgbClr val="A4A3A4"/>
          </p15:clr>
        </p15:guide>
        <p15:guide id="3" orient="horz" pos="3544">
          <p15:clr>
            <a:srgbClr val="A4A3A4"/>
          </p15:clr>
        </p15:guide>
        <p15:guide id="4" orient="horz" pos="2159">
          <p15:clr>
            <a:srgbClr val="A4A3A4"/>
          </p15:clr>
        </p15:guide>
        <p15:guide id="5" orient="horz" pos="1374">
          <p15:clr>
            <a:srgbClr val="A4A3A4"/>
          </p15:clr>
        </p15:guide>
        <p15:guide id="6" orient="horz" pos="3699">
          <p15:clr>
            <a:srgbClr val="A4A3A4"/>
          </p15:clr>
        </p15:guide>
        <p15:guide id="7" orient="horz" pos="1151">
          <p15:clr>
            <a:srgbClr val="A4A3A4"/>
          </p15:clr>
        </p15:guide>
        <p15:guide id="8" pos="2922">
          <p15:clr>
            <a:srgbClr val="A4A3A4"/>
          </p15:clr>
        </p15:guide>
        <p15:guide id="9" pos="391">
          <p15:clr>
            <a:srgbClr val="A4A3A4"/>
          </p15:clr>
        </p15:guide>
        <p15:guide id="10" pos="3158">
          <p15:clr>
            <a:srgbClr val="A4A3A4"/>
          </p15:clr>
        </p15:guide>
        <p15:guide id="11" pos="5474">
          <p15:clr>
            <a:srgbClr val="A4A3A4"/>
          </p15:clr>
        </p15:guide>
        <p15:guide id="12" pos="3987">
          <p15:clr>
            <a:srgbClr val="A4A3A4"/>
          </p15:clr>
        </p15:guide>
        <p15:guide id="13" pos="218">
          <p15:clr>
            <a:srgbClr val="A4A3A4"/>
          </p15:clr>
        </p15:guide>
        <p15:guide id="14" pos="257">
          <p15:clr>
            <a:srgbClr val="A4A3A4"/>
          </p15:clr>
        </p15:guide>
        <p15:guide id="15" pos="5107">
          <p15:clr>
            <a:srgbClr val="A4A3A4"/>
          </p15:clr>
        </p15:guide>
        <p15:guide id="16" pos="5166">
          <p15:clr>
            <a:srgbClr val="A4A3A4"/>
          </p15:clr>
        </p15:guide>
        <p15:guide id="17" pos="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547"/>
    <a:srgbClr val="666666"/>
    <a:srgbClr val="B22746"/>
    <a:srgbClr val="A3C644"/>
    <a:srgbClr val="E6E6E6"/>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2" autoAdjust="0"/>
    <p:restoredTop sz="78893" autoAdjust="0"/>
  </p:normalViewPr>
  <p:slideViewPr>
    <p:cSldViewPr snapToGrid="0">
      <p:cViewPr varScale="1">
        <p:scale>
          <a:sx n="87" d="100"/>
          <a:sy n="87" d="100"/>
        </p:scale>
        <p:origin x="2442" y="84"/>
      </p:cViewPr>
      <p:guideLst>
        <p:guide orient="horz" pos="373"/>
        <p:guide orient="horz" pos="764"/>
        <p:guide orient="horz" pos="3544"/>
        <p:guide orient="horz" pos="2159"/>
        <p:guide orient="horz" pos="1374"/>
        <p:guide orient="horz" pos="3699"/>
        <p:guide orient="horz" pos="1151"/>
        <p:guide pos="2922"/>
        <p:guide pos="391"/>
        <p:guide pos="3158"/>
        <p:guide pos="5474"/>
        <p:guide pos="3987"/>
        <p:guide pos="218"/>
        <p:guide pos="257"/>
        <p:guide pos="5107"/>
        <p:guide pos="5166"/>
        <p:guide pos="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viewProps" Target="viewProp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commentAuthors" Target="commentAuthors.xml"/><Relationship Id="rId98"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15-Jun-17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15-Jun-17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s.spring.io/spring/docs/current/spring-framework-reference/htmlsingle/#beans-beanfactor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docs.spring.io/spring/docs/5.0.0.RC1/spring-framework-reference/data-access.html#orm-hibernate" TargetMode="External"/><Relationship Id="rId7" Type="http://schemas.openxmlformats.org/officeDocument/2006/relationships/hyperlink" Target="http://docs.spring.io/spring/docs/5.0.0.RC1/spring-framework-reference/core.html#aop-introduc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docs.spring.io/spring/docs/5.0.0.RC1/spring-framework-reference/web.html#web-reactive" TargetMode="External"/><Relationship Id="rId5" Type="http://schemas.openxmlformats.org/officeDocument/2006/relationships/hyperlink" Target="http://docs.spring.io/spring/docs/5.0.0.RC1/spring-framework-reference/web.html#mvc-introduction" TargetMode="External"/><Relationship Id="rId4" Type="http://schemas.openxmlformats.org/officeDocument/2006/relationships/hyperlink" Target="http://docs.spring.io/spring/docs/5.0.0.RC1/spring-framework-reference/data-access.html#jdbc-introduction"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docs.spring.io/spring/docs/current/spring-framework-reference/htmlsingle/#beans-servicelocator"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docs.spring.io/spring/docs/current/spring-framework-reference/htmlsingle/#beans-factory-autowire" TargetMode="External"/><Relationship Id="rId4" Type="http://schemas.openxmlformats.org/officeDocument/2006/relationships/hyperlink" Target="http://docs.spring.io/spring/docs/current/spring-framework-reference/htmlsingle/#beans-inner-beans"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docs.spring.io/spring/docs/5.0.0.RC1/spring-framework-reference/data-access.html#orm-hibernate" TargetMode="External"/><Relationship Id="rId7" Type="http://schemas.openxmlformats.org/officeDocument/2006/relationships/hyperlink" Target="http://docs.spring.io/spring/docs/5.0.0.RC1/spring-framework-reference/core.html#aop-introduc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docs.spring.io/spring/docs/5.0.0.RC1/spring-framework-reference/web.html#web-reactive" TargetMode="External"/><Relationship Id="rId5" Type="http://schemas.openxmlformats.org/officeDocument/2006/relationships/hyperlink" Target="http://docs.spring.io/spring/docs/5.0.0.RC1/spring-framework-reference/web.html#mvc-introduction" TargetMode="External"/><Relationship Id="rId4" Type="http://schemas.openxmlformats.org/officeDocument/2006/relationships/hyperlink" Target="http://docs.spring.io/spring/docs/5.0.0.RC1/spring-framework-reference/data-access.html#jdbc-introduction"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docs.spring.io/spring/docs/current/spring-framework-reference/htmlsingle/#beans-factory-scopes-singleton"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single/#beans-java" TargetMode="External"/><Relationship Id="rId2" Type="http://schemas.openxmlformats.org/officeDocument/2006/relationships/slide" Target="../slides/slide61.xml"/><Relationship Id="rId1" Type="http://schemas.openxmlformats.org/officeDocument/2006/relationships/notesMaster" Target="../notesMasters/notesMaster1.xml"/><Relationship Id="rId4" Type="http://schemas.openxmlformats.org/officeDocument/2006/relationships/hyperlink" Target="https://spring.io/tools/sts" TargetMode="Externa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docs.spring.io/spring-framework/docs/4.3.9.RELEASE/javadoc-api/org/springframework/beans/factory/annotation/AutowiredAnnotationBeanPostProcessor.html" TargetMode="External"/><Relationship Id="rId7" Type="http://schemas.openxmlformats.org/officeDocument/2006/relationships/hyperlink" Target="https://docs.spring.io/spring/docs/current/spring-framework-reference/htmlsingle/#mvc-servlet"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docs.spring.io/spring-framework/docs/4.3.9.RELEASE/javadoc-api/org/springframework/beans/factory/annotation/RequiredAnnotationBeanPostProcessor.html" TargetMode="External"/><Relationship Id="rId5" Type="http://schemas.openxmlformats.org/officeDocument/2006/relationships/hyperlink" Target="http://docs.spring.io/spring-framework/docs/4.3.9.RELEASE/javadoc-api/org/springframework/orm/jpa/support/PersistenceAnnotationBeanPostProcessor.html" TargetMode="External"/><Relationship Id="rId4" Type="http://schemas.openxmlformats.org/officeDocument/2006/relationships/hyperlink" Target="http://docs.spring.io/spring-framework/docs/4.3.9.RELEASE/javadoc-api/org/springframework/context/annotation/CommonAnnotationBeanPostProcessor.html" TargetMode="Externa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docs.spring.io/spring/docs/current/spring-framework-reference/htmlsingle/#beans-standard-annotations"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a:t>
            </a:fld>
            <a:endParaRPr lang="en-US"/>
          </a:p>
        </p:txBody>
      </p:sp>
    </p:spTree>
    <p:extLst>
      <p:ext uri="{BB962C8B-B14F-4D97-AF65-F5344CB8AC3E}">
        <p14:creationId xmlns:p14="http://schemas.microsoft.com/office/powerpoint/2010/main" val="1099663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90441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173625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667163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31247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short, the </a:t>
            </a:r>
            <a:r>
              <a:rPr lang="en-GB" sz="1200" b="0" i="0" kern="1200" dirty="0" err="1">
                <a:solidFill>
                  <a:schemeClr val="tx1"/>
                </a:solidFill>
                <a:effectLst/>
                <a:latin typeface="+mn-lt"/>
                <a:ea typeface="+mn-ea"/>
                <a:cs typeface="+mn-cs"/>
              </a:rPr>
              <a:t>BeanFactory</a:t>
            </a:r>
            <a:r>
              <a:rPr lang="en-GB" sz="1200" b="0" i="0" kern="1200" dirty="0">
                <a:solidFill>
                  <a:schemeClr val="tx1"/>
                </a:solidFill>
                <a:effectLst/>
                <a:latin typeface="+mn-lt"/>
                <a:ea typeface="+mn-ea"/>
                <a:cs typeface="+mn-cs"/>
              </a:rPr>
              <a:t> provides the configuration framework and basic functionality, and the </a:t>
            </a:r>
            <a:r>
              <a:rPr lang="en-GB" sz="1200" b="0" i="0" kern="1200" dirty="0" err="1">
                <a:solidFill>
                  <a:schemeClr val="tx1"/>
                </a:solidFill>
                <a:effectLst/>
                <a:latin typeface="+mn-lt"/>
                <a:ea typeface="+mn-ea"/>
                <a:cs typeface="+mn-cs"/>
              </a:rPr>
              <a:t>ApplicationContext</a:t>
            </a:r>
            <a:r>
              <a:rPr lang="en-GB" sz="1200" b="0" i="0" kern="1200" dirty="0">
                <a:solidFill>
                  <a:schemeClr val="tx1"/>
                </a:solidFill>
                <a:effectLst/>
                <a:latin typeface="+mn-lt"/>
                <a:ea typeface="+mn-ea"/>
                <a:cs typeface="+mn-cs"/>
              </a:rPr>
              <a:t> adds more enterprise-specific functionality. The </a:t>
            </a:r>
            <a:r>
              <a:rPr lang="en-GB" sz="1200" b="0" i="0" kern="1200" dirty="0" err="1">
                <a:solidFill>
                  <a:schemeClr val="tx1"/>
                </a:solidFill>
                <a:effectLst/>
                <a:latin typeface="+mn-lt"/>
                <a:ea typeface="+mn-ea"/>
                <a:cs typeface="+mn-cs"/>
              </a:rPr>
              <a:t>ApplicationContext</a:t>
            </a:r>
            <a:r>
              <a:rPr lang="en-GB" sz="1200" b="0" i="0" kern="1200" dirty="0">
                <a:solidFill>
                  <a:schemeClr val="tx1"/>
                </a:solidFill>
                <a:effectLst/>
                <a:latin typeface="+mn-lt"/>
                <a:ea typeface="+mn-ea"/>
                <a:cs typeface="+mn-cs"/>
              </a:rPr>
              <a:t> is a complete superset of the </a:t>
            </a:r>
            <a:r>
              <a:rPr lang="en-GB" sz="1200" b="0" i="0" kern="1200" dirty="0" err="1">
                <a:solidFill>
                  <a:schemeClr val="tx1"/>
                </a:solidFill>
                <a:effectLst/>
                <a:latin typeface="+mn-lt"/>
                <a:ea typeface="+mn-ea"/>
                <a:cs typeface="+mn-cs"/>
              </a:rPr>
              <a:t>BeanFactory</a:t>
            </a:r>
            <a:r>
              <a:rPr lang="en-GB" sz="1200" b="0" i="0" kern="1200" dirty="0">
                <a:solidFill>
                  <a:schemeClr val="tx1"/>
                </a:solidFill>
                <a:effectLst/>
                <a:latin typeface="+mn-lt"/>
                <a:ea typeface="+mn-ea"/>
                <a:cs typeface="+mn-cs"/>
              </a:rPr>
              <a:t>, and is used exclusively in this chapter in descriptions of Spring’s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container. For more information on using the </a:t>
            </a:r>
            <a:r>
              <a:rPr lang="en-GB" sz="1200" b="0" i="0" kern="1200" dirty="0" err="1">
                <a:solidFill>
                  <a:schemeClr val="tx1"/>
                </a:solidFill>
                <a:effectLst/>
                <a:latin typeface="+mn-lt"/>
                <a:ea typeface="+mn-ea"/>
                <a:cs typeface="+mn-cs"/>
              </a:rPr>
              <a:t>BeanFactory</a:t>
            </a:r>
            <a:r>
              <a:rPr lang="en-GB" sz="1200" b="0" i="0" kern="1200" dirty="0">
                <a:solidFill>
                  <a:schemeClr val="tx1"/>
                </a:solidFill>
                <a:effectLst/>
                <a:latin typeface="+mn-lt"/>
                <a:ea typeface="+mn-ea"/>
                <a:cs typeface="+mn-cs"/>
              </a:rPr>
              <a:t> instead of the </a:t>
            </a:r>
            <a:r>
              <a:rPr lang="en-GB" sz="1200" b="0" i="0" kern="1200" dirty="0" err="1">
                <a:solidFill>
                  <a:schemeClr val="tx1"/>
                </a:solidFill>
                <a:effectLst/>
                <a:latin typeface="+mn-lt"/>
                <a:ea typeface="+mn-ea"/>
                <a:cs typeface="+mn-cs"/>
              </a:rPr>
              <a:t>ApplicationContext</a:t>
            </a:r>
            <a:r>
              <a:rPr lang="en-GB" sz="1200" b="0" i="0" kern="1200" dirty="0">
                <a:solidFill>
                  <a:schemeClr val="tx1"/>
                </a:solidFill>
                <a:effectLst/>
                <a:latin typeface="+mn-lt"/>
                <a:ea typeface="+mn-ea"/>
                <a:cs typeface="+mn-cs"/>
              </a:rPr>
              <a:t>, refer to </a:t>
            </a:r>
            <a:r>
              <a:rPr lang="en-GB" sz="1200" b="0" i="0" u="none" strike="noStrike" kern="1200" dirty="0">
                <a:solidFill>
                  <a:schemeClr val="tx1"/>
                </a:solidFill>
                <a:effectLst/>
                <a:latin typeface="+mn-lt"/>
                <a:ea typeface="+mn-ea"/>
                <a:cs typeface="+mn-cs"/>
                <a:hlinkClick r:id="rId3" tooltip="7.16 The BeanFactory"/>
              </a:rPr>
              <a:t>Section 7.16, “The </a:t>
            </a:r>
            <a:r>
              <a:rPr lang="en-GB" sz="1200" b="0" i="0" u="none" strike="noStrike" kern="1200" dirty="0" err="1">
                <a:solidFill>
                  <a:schemeClr val="tx1"/>
                </a:solidFill>
                <a:effectLst/>
                <a:latin typeface="+mn-lt"/>
                <a:ea typeface="+mn-ea"/>
                <a:cs typeface="+mn-cs"/>
                <a:hlinkClick r:id="rId3" tooltip="7.16 The BeanFactory"/>
              </a:rPr>
              <a:t>BeanFactory</a:t>
            </a:r>
            <a:r>
              <a:rPr lang="en-GB" sz="1200" b="0" i="0" u="none" strike="noStrike" kern="1200" dirty="0">
                <a:solidFill>
                  <a:schemeClr val="tx1"/>
                </a:solidFill>
                <a:effectLst/>
                <a:latin typeface="+mn-lt"/>
                <a:ea typeface="+mn-ea"/>
                <a:cs typeface="+mn-cs"/>
                <a:hlinkClick r:id="rId3" tooltip="7.16 The BeanFactory"/>
              </a:rPr>
              <a:t>”</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In Spring, the objects that form the backbone of your application and that are managed by the Spring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a:t>
            </a:r>
            <a:r>
              <a:rPr lang="en-GB" sz="1200" b="0" i="1" kern="1200" dirty="0">
                <a:solidFill>
                  <a:schemeClr val="tx1"/>
                </a:solidFill>
                <a:effectLst/>
                <a:latin typeface="+mn-lt"/>
                <a:ea typeface="+mn-ea"/>
                <a:cs typeface="+mn-cs"/>
              </a:rPr>
              <a:t>container</a:t>
            </a:r>
            <a:r>
              <a:rPr lang="en-GB" sz="1200" b="0" i="0" kern="1200" dirty="0">
                <a:solidFill>
                  <a:schemeClr val="tx1"/>
                </a:solidFill>
                <a:effectLst/>
                <a:latin typeface="+mn-lt"/>
                <a:ea typeface="+mn-ea"/>
                <a:cs typeface="+mn-cs"/>
              </a:rPr>
              <a:t> are called </a:t>
            </a:r>
            <a:r>
              <a:rPr lang="en-GB" sz="1200" b="0" i="1" kern="1200" dirty="0">
                <a:solidFill>
                  <a:schemeClr val="tx1"/>
                </a:solidFill>
                <a:effectLst/>
                <a:latin typeface="+mn-lt"/>
                <a:ea typeface="+mn-ea"/>
                <a:cs typeface="+mn-cs"/>
              </a:rPr>
              <a:t>beans</a:t>
            </a:r>
            <a:r>
              <a:rPr lang="en-GB" sz="1200" b="0" i="0" kern="1200" dirty="0">
                <a:solidFill>
                  <a:schemeClr val="tx1"/>
                </a:solidFill>
                <a:effectLst/>
                <a:latin typeface="+mn-lt"/>
                <a:ea typeface="+mn-ea"/>
                <a:cs typeface="+mn-cs"/>
              </a:rPr>
              <a:t>. A bean is an object that is instantiated, assembled, and otherwise managed by a Spring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container. Otherwise, a bean is simply one of many objects in your application. Beans, and the </a:t>
            </a:r>
            <a:r>
              <a:rPr lang="en-GB" sz="1200" b="0" i="1" kern="1200" dirty="0">
                <a:solidFill>
                  <a:schemeClr val="tx1"/>
                </a:solidFill>
                <a:effectLst/>
                <a:latin typeface="+mn-lt"/>
                <a:ea typeface="+mn-ea"/>
                <a:cs typeface="+mn-cs"/>
              </a:rPr>
              <a:t>dependencies</a:t>
            </a:r>
            <a:r>
              <a:rPr lang="en-GB" sz="1200" b="0" i="0" kern="1200" dirty="0">
                <a:solidFill>
                  <a:schemeClr val="tx1"/>
                </a:solidFill>
                <a:effectLst/>
                <a:latin typeface="+mn-lt"/>
                <a:ea typeface="+mn-ea"/>
                <a:cs typeface="+mn-cs"/>
              </a:rPr>
              <a:t> among them, are reflected in the </a:t>
            </a:r>
            <a:r>
              <a:rPr lang="en-GB" sz="1200" b="0" i="1" kern="1200" dirty="0">
                <a:solidFill>
                  <a:schemeClr val="tx1"/>
                </a:solidFill>
                <a:effectLst/>
                <a:latin typeface="+mn-lt"/>
                <a:ea typeface="+mn-ea"/>
                <a:cs typeface="+mn-cs"/>
              </a:rPr>
              <a:t>configuration metadata</a:t>
            </a:r>
            <a:r>
              <a:rPr lang="en-GB" sz="1200" b="0" i="0" kern="1200" dirty="0">
                <a:solidFill>
                  <a:schemeClr val="tx1"/>
                </a:solidFill>
                <a:effectLst/>
                <a:latin typeface="+mn-lt"/>
                <a:ea typeface="+mn-ea"/>
                <a:cs typeface="+mn-cs"/>
              </a:rPr>
              <a:t> used by a container.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1903175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2821271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157060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475736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4207232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In the preceding example, external bean definitions are loaded from three files: </a:t>
            </a:r>
            <a:r>
              <a:rPr lang="en-GB" dirty="0"/>
              <a:t>services.xml</a:t>
            </a:r>
            <a:r>
              <a:rPr lang="en-GB" sz="1200" b="0" i="0" kern="1200" dirty="0">
                <a:solidFill>
                  <a:schemeClr val="tx1"/>
                </a:solidFill>
                <a:effectLst/>
                <a:latin typeface="+mn-lt"/>
                <a:ea typeface="+mn-ea"/>
                <a:cs typeface="+mn-cs"/>
              </a:rPr>
              <a:t>, </a:t>
            </a:r>
            <a:r>
              <a:rPr lang="en-GB" dirty="0"/>
              <a:t>messageSource.xml</a:t>
            </a:r>
            <a:r>
              <a:rPr lang="en-GB" sz="1200" b="0" i="0" kern="1200" dirty="0">
                <a:solidFill>
                  <a:schemeClr val="tx1"/>
                </a:solidFill>
                <a:effectLst/>
                <a:latin typeface="+mn-lt"/>
                <a:ea typeface="+mn-ea"/>
                <a:cs typeface="+mn-cs"/>
              </a:rPr>
              <a:t>, and </a:t>
            </a:r>
            <a:r>
              <a:rPr lang="en-GB" dirty="0"/>
              <a:t>themeSource.xml</a:t>
            </a:r>
            <a:r>
              <a:rPr lang="en-GB" sz="1200" b="0" i="0" kern="1200" dirty="0">
                <a:solidFill>
                  <a:schemeClr val="tx1"/>
                </a:solidFill>
                <a:effectLst/>
                <a:latin typeface="+mn-lt"/>
                <a:ea typeface="+mn-ea"/>
                <a:cs typeface="+mn-cs"/>
              </a:rPr>
              <a:t>. All location paths are relative to the definition file doing the importing, so </a:t>
            </a:r>
            <a:r>
              <a:rPr lang="en-GB" dirty="0"/>
              <a:t>services.xml</a:t>
            </a:r>
            <a:r>
              <a:rPr lang="en-GB" sz="1200" b="0" i="0" kern="1200" dirty="0">
                <a:solidFill>
                  <a:schemeClr val="tx1"/>
                </a:solidFill>
                <a:effectLst/>
                <a:latin typeface="+mn-lt"/>
                <a:ea typeface="+mn-ea"/>
                <a:cs typeface="+mn-cs"/>
              </a:rPr>
              <a:t> must be in the same directory or </a:t>
            </a:r>
            <a:r>
              <a:rPr lang="en-GB" sz="1200" b="0" i="0" kern="1200" dirty="0" err="1">
                <a:solidFill>
                  <a:schemeClr val="tx1"/>
                </a:solidFill>
                <a:effectLst/>
                <a:latin typeface="+mn-lt"/>
                <a:ea typeface="+mn-ea"/>
                <a:cs typeface="+mn-cs"/>
              </a:rPr>
              <a:t>classpath</a:t>
            </a:r>
            <a:r>
              <a:rPr lang="en-GB" sz="1200" b="0" i="0" kern="1200" dirty="0">
                <a:solidFill>
                  <a:schemeClr val="tx1"/>
                </a:solidFill>
                <a:effectLst/>
                <a:latin typeface="+mn-lt"/>
                <a:ea typeface="+mn-ea"/>
                <a:cs typeface="+mn-cs"/>
              </a:rPr>
              <a:t> location as the file doing the importing, while</a:t>
            </a:r>
            <a:r>
              <a:rPr lang="en-GB" dirty="0"/>
              <a:t>messageSource.xml</a:t>
            </a:r>
            <a:r>
              <a:rPr lang="en-GB" sz="1200" b="0" i="0" kern="1200" dirty="0">
                <a:solidFill>
                  <a:schemeClr val="tx1"/>
                </a:solidFill>
                <a:effectLst/>
                <a:latin typeface="+mn-lt"/>
                <a:ea typeface="+mn-ea"/>
                <a:cs typeface="+mn-cs"/>
              </a:rPr>
              <a:t> and </a:t>
            </a:r>
            <a:r>
              <a:rPr lang="en-GB" dirty="0"/>
              <a:t>themeSource.xml</a:t>
            </a:r>
            <a:r>
              <a:rPr lang="en-GB" sz="1200" b="0" i="0" kern="1200" dirty="0">
                <a:solidFill>
                  <a:schemeClr val="tx1"/>
                </a:solidFill>
                <a:effectLst/>
                <a:latin typeface="+mn-lt"/>
                <a:ea typeface="+mn-ea"/>
                <a:cs typeface="+mn-cs"/>
              </a:rPr>
              <a:t> must be in a </a:t>
            </a:r>
            <a:r>
              <a:rPr lang="en-GB" dirty="0"/>
              <a:t>resources</a:t>
            </a:r>
            <a:r>
              <a:rPr lang="en-GB" sz="1200" b="0" i="0" kern="1200" dirty="0">
                <a:solidFill>
                  <a:schemeClr val="tx1"/>
                </a:solidFill>
                <a:effectLst/>
                <a:latin typeface="+mn-lt"/>
                <a:ea typeface="+mn-ea"/>
                <a:cs typeface="+mn-cs"/>
              </a:rPr>
              <a:t> location below the location of the importing file. As you can see, a leading slash is ignored, but given that these paths are relative, it is better form not to use the slash at all. The contents of the files being imported, including the top level </a:t>
            </a:r>
            <a:r>
              <a:rPr lang="en-GB" dirty="0"/>
              <a:t>&lt;beans/&gt;</a:t>
            </a:r>
            <a:r>
              <a:rPr lang="en-GB" sz="1200" b="0" i="0" kern="1200" dirty="0">
                <a:solidFill>
                  <a:schemeClr val="tx1"/>
                </a:solidFill>
                <a:effectLst/>
                <a:latin typeface="+mn-lt"/>
                <a:ea typeface="+mn-ea"/>
                <a:cs typeface="+mn-cs"/>
              </a:rPr>
              <a:t> element, must be valid XML bean definitions according to the Spring Schema.</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394064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Spring Framework is a lightweight solution and a potential one-stop-shop for building your enterprise-ready applications. However, Spring is modular, allowing you to use only those parts that you need, without having to bring in the rest. You can use the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container, with any web framework on top, but you can also use only the </a:t>
            </a:r>
            <a:r>
              <a:rPr lang="en-GB" sz="1200" b="0" i="0" u="sng" kern="1200" dirty="0">
                <a:solidFill>
                  <a:schemeClr val="tx1"/>
                </a:solidFill>
                <a:effectLst/>
                <a:latin typeface="+mn-lt"/>
                <a:ea typeface="+mn-ea"/>
                <a:cs typeface="+mn-cs"/>
                <a:hlinkClick r:id="rId3"/>
              </a:rPr>
              <a:t>Hibernate integration code</a:t>
            </a:r>
            <a:r>
              <a:rPr lang="en-GB" sz="1200" b="0" i="0" kern="1200" dirty="0">
                <a:solidFill>
                  <a:schemeClr val="tx1"/>
                </a:solidFill>
                <a:effectLst/>
                <a:latin typeface="+mn-lt"/>
                <a:ea typeface="+mn-ea"/>
                <a:cs typeface="+mn-cs"/>
              </a:rPr>
              <a:t> or the </a:t>
            </a:r>
            <a:r>
              <a:rPr lang="en-GB" sz="1200" b="0" i="0" u="sng" kern="1200" dirty="0">
                <a:solidFill>
                  <a:schemeClr val="tx1"/>
                </a:solidFill>
                <a:effectLst/>
                <a:latin typeface="+mn-lt"/>
                <a:ea typeface="+mn-ea"/>
                <a:cs typeface="+mn-cs"/>
                <a:hlinkClick r:id="rId4"/>
              </a:rPr>
              <a:t>JDBC abstraction layer</a:t>
            </a:r>
            <a:r>
              <a:rPr lang="en-GB" sz="1200" b="0" i="0" kern="1200" dirty="0">
                <a:solidFill>
                  <a:schemeClr val="tx1"/>
                </a:solidFill>
                <a:effectLst/>
                <a:latin typeface="+mn-lt"/>
                <a:ea typeface="+mn-ea"/>
                <a:cs typeface="+mn-cs"/>
              </a:rPr>
              <a:t>. The Spring Framework supports declarative transaction management, remote access to your logic through RMI or web services, and various options for persisting your data. It offers full-featured web frameworks such as </a:t>
            </a:r>
            <a:r>
              <a:rPr lang="en-GB" sz="1200" b="0" i="0" u="sng" kern="1200" dirty="0">
                <a:solidFill>
                  <a:schemeClr val="tx1"/>
                </a:solidFill>
                <a:effectLst/>
                <a:latin typeface="+mn-lt"/>
                <a:ea typeface="+mn-ea"/>
                <a:cs typeface="+mn-cs"/>
                <a:hlinkClick r:id="rId5"/>
              </a:rPr>
              <a:t>Spring MVC</a:t>
            </a:r>
            <a:r>
              <a:rPr lang="en-GB" sz="1200" b="0" i="0" kern="1200" dirty="0">
                <a:solidFill>
                  <a:schemeClr val="tx1"/>
                </a:solidFill>
                <a:effectLst/>
                <a:latin typeface="+mn-lt"/>
                <a:ea typeface="+mn-ea"/>
                <a:cs typeface="+mn-cs"/>
              </a:rPr>
              <a:t> and </a:t>
            </a:r>
            <a:r>
              <a:rPr lang="en-GB" sz="1200" b="0" i="0" u="sng" kern="1200" dirty="0">
                <a:solidFill>
                  <a:schemeClr val="tx1"/>
                </a:solidFill>
                <a:effectLst/>
                <a:latin typeface="+mn-lt"/>
                <a:ea typeface="+mn-ea"/>
                <a:cs typeface="+mn-cs"/>
                <a:hlinkClick r:id="rId6"/>
              </a:rPr>
              <a:t>Spring </a:t>
            </a:r>
            <a:r>
              <a:rPr lang="en-GB" sz="1200" b="0" i="0" u="sng" kern="1200" dirty="0" err="1">
                <a:solidFill>
                  <a:schemeClr val="tx1"/>
                </a:solidFill>
                <a:effectLst/>
                <a:latin typeface="+mn-lt"/>
                <a:ea typeface="+mn-ea"/>
                <a:cs typeface="+mn-cs"/>
                <a:hlinkClick r:id="rId6"/>
              </a:rPr>
              <a:t>WebFlux</a:t>
            </a:r>
            <a:r>
              <a:rPr lang="en-GB" sz="1200" b="0" i="0" kern="1200" dirty="0">
                <a:solidFill>
                  <a:schemeClr val="tx1"/>
                </a:solidFill>
                <a:effectLst/>
                <a:latin typeface="+mn-lt"/>
                <a:ea typeface="+mn-ea"/>
                <a:cs typeface="+mn-cs"/>
              </a:rPr>
              <a:t>; and it enables you to integrate </a:t>
            </a:r>
            <a:r>
              <a:rPr lang="en-GB" sz="1200" b="0" i="0" u="sng" kern="1200" dirty="0">
                <a:solidFill>
                  <a:schemeClr val="tx1"/>
                </a:solidFill>
                <a:effectLst/>
                <a:latin typeface="+mn-lt"/>
                <a:ea typeface="+mn-ea"/>
                <a:cs typeface="+mn-cs"/>
                <a:hlinkClick r:id="rId7"/>
              </a:rPr>
              <a:t>AOP</a:t>
            </a:r>
            <a:r>
              <a:rPr lang="en-GB" sz="1200" b="0" i="0" kern="1200" dirty="0">
                <a:solidFill>
                  <a:schemeClr val="tx1"/>
                </a:solidFill>
                <a:effectLst/>
                <a:latin typeface="+mn-lt"/>
                <a:ea typeface="+mn-ea"/>
                <a:cs typeface="+mn-cs"/>
              </a:rPr>
              <a:t> transparently into your software.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a:t>
            </a:fld>
            <a:endParaRPr lang="en-US"/>
          </a:p>
        </p:txBody>
      </p:sp>
    </p:spTree>
    <p:extLst>
      <p:ext uri="{BB962C8B-B14F-4D97-AF65-F5344CB8AC3E}">
        <p14:creationId xmlns:p14="http://schemas.microsoft.com/office/powerpoint/2010/main" val="1482761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1298582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429111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4137180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Every bean has one or more identifiers. These identifiers must be unique within the container that hosts the bean. A bean usually has only one identifier, but if it requires more than one, the extra ones can be considered aliases.</a:t>
            </a:r>
          </a:p>
          <a:p>
            <a:r>
              <a:rPr lang="en-GB" sz="1200" b="0" i="0" kern="1200" dirty="0">
                <a:solidFill>
                  <a:schemeClr val="tx1"/>
                </a:solidFill>
                <a:effectLst/>
                <a:latin typeface="+mn-lt"/>
                <a:ea typeface="+mn-ea"/>
                <a:cs typeface="+mn-cs"/>
              </a:rPr>
              <a:t>In XML-based configuration metadata, you use the id and/or name attributes to specify the bean identifier(s). The id attribute allows you to specify exactly one id. Conventionally these names are alphanumeric ('</a:t>
            </a:r>
            <a:r>
              <a:rPr lang="en-GB" sz="1200" b="0" i="0" kern="1200" dirty="0" err="1">
                <a:solidFill>
                  <a:schemeClr val="tx1"/>
                </a:solidFill>
                <a:effectLst/>
                <a:latin typeface="+mn-lt"/>
                <a:ea typeface="+mn-ea"/>
                <a:cs typeface="+mn-cs"/>
              </a:rPr>
              <a:t>myBean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fooService</a:t>
            </a:r>
            <a:r>
              <a:rPr lang="en-GB" sz="1200" b="0" i="0" kern="1200" dirty="0">
                <a:solidFill>
                  <a:schemeClr val="tx1"/>
                </a:solidFill>
                <a:effectLst/>
                <a:latin typeface="+mn-lt"/>
                <a:ea typeface="+mn-ea"/>
                <a:cs typeface="+mn-cs"/>
              </a:rPr>
              <a:t>', etc.), but may contain special characters as well. If you want to introduce other aliases to the bean, you can also specify them in the name attribute, separated by a comma (,), semicolon (;), or white space. As a historical note, in versions prior to Spring 3.1, the id attribute was defined as an </a:t>
            </a:r>
            <a:r>
              <a:rPr lang="en-GB" sz="1200" b="0" i="0" kern="1200" dirty="0" err="1">
                <a:solidFill>
                  <a:schemeClr val="tx1"/>
                </a:solidFill>
                <a:effectLst/>
                <a:latin typeface="+mn-lt"/>
                <a:ea typeface="+mn-ea"/>
                <a:cs typeface="+mn-cs"/>
              </a:rPr>
              <a:t>xsd:ID</a:t>
            </a:r>
            <a:r>
              <a:rPr lang="en-GB" sz="1200" b="0" i="0" kern="1200" dirty="0">
                <a:solidFill>
                  <a:schemeClr val="tx1"/>
                </a:solidFill>
                <a:effectLst/>
                <a:latin typeface="+mn-lt"/>
                <a:ea typeface="+mn-ea"/>
                <a:cs typeface="+mn-cs"/>
              </a:rPr>
              <a:t> type, which constrained possible characters. As of 3.1, it is defined as an </a:t>
            </a:r>
            <a:r>
              <a:rPr lang="en-GB" sz="1200" b="0" i="0" kern="1200" dirty="0" err="1">
                <a:solidFill>
                  <a:schemeClr val="tx1"/>
                </a:solidFill>
                <a:effectLst/>
                <a:latin typeface="+mn-lt"/>
                <a:ea typeface="+mn-ea"/>
                <a:cs typeface="+mn-cs"/>
              </a:rPr>
              <a:t>xsd:string</a:t>
            </a:r>
            <a:r>
              <a:rPr lang="en-GB" sz="1200" b="0" i="0" kern="1200" dirty="0">
                <a:solidFill>
                  <a:schemeClr val="tx1"/>
                </a:solidFill>
                <a:effectLst/>
                <a:latin typeface="+mn-lt"/>
                <a:ea typeface="+mn-ea"/>
                <a:cs typeface="+mn-cs"/>
              </a:rPr>
              <a:t> type. Note that bean id uniqueness is still enforced by the container, though no longer by XML parsers.</a:t>
            </a:r>
          </a:p>
          <a:p>
            <a:r>
              <a:rPr lang="en-GB" sz="1200" b="0" i="0" kern="1200" dirty="0">
                <a:solidFill>
                  <a:schemeClr val="tx1"/>
                </a:solidFill>
                <a:effectLst/>
                <a:latin typeface="+mn-lt"/>
                <a:ea typeface="+mn-ea"/>
                <a:cs typeface="+mn-cs"/>
              </a:rPr>
              <a:t>You are not required to supply a name or id for a bean. If no name or id is supplied explicitly, the container generates a unique name for that bean. However, if you want to refer to that bean by name, through the use of the ref element or </a:t>
            </a:r>
            <a:r>
              <a:rPr lang="en-GB" sz="1200" b="0" i="0" u="none" strike="noStrike" kern="1200" dirty="0">
                <a:solidFill>
                  <a:schemeClr val="tx1"/>
                </a:solidFill>
                <a:effectLst/>
                <a:latin typeface="+mn-lt"/>
                <a:ea typeface="+mn-ea"/>
                <a:cs typeface="+mn-cs"/>
                <a:hlinkClick r:id="rId3" tooltip="7.16.2 Glue code and the evil singleton"/>
              </a:rPr>
              <a:t>Service Locator</a:t>
            </a:r>
            <a:r>
              <a:rPr lang="en-GB" sz="1200" b="0" i="0" kern="1200" dirty="0">
                <a:solidFill>
                  <a:schemeClr val="tx1"/>
                </a:solidFill>
                <a:effectLst/>
                <a:latin typeface="+mn-lt"/>
                <a:ea typeface="+mn-ea"/>
                <a:cs typeface="+mn-cs"/>
              </a:rPr>
              <a:t> style lookup, you must provide a name. Motivations for not supplying a name are related to using </a:t>
            </a:r>
            <a:r>
              <a:rPr lang="en-GB" sz="1200" b="0" i="0" u="none" strike="noStrike" kern="1200" dirty="0">
                <a:solidFill>
                  <a:schemeClr val="tx1"/>
                </a:solidFill>
                <a:effectLst/>
                <a:latin typeface="+mn-lt"/>
                <a:ea typeface="+mn-ea"/>
                <a:cs typeface="+mn-cs"/>
                <a:hlinkClick r:id="rId4" tooltip="Inner beans"/>
              </a:rPr>
              <a:t>inner beans</a:t>
            </a:r>
            <a:r>
              <a:rPr lang="en-GB" sz="1200" b="0" i="0" kern="1200" dirty="0">
                <a:solidFill>
                  <a:schemeClr val="tx1"/>
                </a:solidFill>
                <a:effectLst/>
                <a:latin typeface="+mn-lt"/>
                <a:ea typeface="+mn-ea"/>
                <a:cs typeface="+mn-cs"/>
              </a:rPr>
              <a:t> and </a:t>
            </a:r>
            <a:r>
              <a:rPr lang="en-GB" sz="1200" b="0" i="0" u="none" strike="noStrike" kern="1200" dirty="0" err="1">
                <a:solidFill>
                  <a:schemeClr val="tx1"/>
                </a:solidFill>
                <a:effectLst/>
                <a:latin typeface="+mn-lt"/>
                <a:ea typeface="+mn-ea"/>
                <a:cs typeface="+mn-cs"/>
                <a:hlinkClick r:id="rId5" tooltip="7.4.5 Autowiring collaborators"/>
              </a:rPr>
              <a:t>autowiring</a:t>
            </a:r>
            <a:r>
              <a:rPr lang="en-GB" sz="1200" b="0" i="0" u="none" strike="noStrike" kern="1200" dirty="0">
                <a:solidFill>
                  <a:schemeClr val="tx1"/>
                </a:solidFill>
                <a:effectLst/>
                <a:latin typeface="+mn-lt"/>
                <a:ea typeface="+mn-ea"/>
                <a:cs typeface="+mn-cs"/>
                <a:hlinkClick r:id="rId5" tooltip="7.4.5 Autowiring collaborators"/>
              </a:rPr>
              <a:t> collaborators</a:t>
            </a:r>
            <a:r>
              <a:rPr lang="en-GB"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690310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970681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3812700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2650891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3263227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19933631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30</a:t>
            </a:fld>
            <a:endParaRPr lang="en-US"/>
          </a:p>
        </p:txBody>
      </p:sp>
    </p:spTree>
    <p:extLst>
      <p:ext uri="{BB962C8B-B14F-4D97-AF65-F5344CB8AC3E}">
        <p14:creationId xmlns:p14="http://schemas.microsoft.com/office/powerpoint/2010/main" val="1789956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Spring Framework is a lightweight solution and a potential one-stop-shop for building your enterprise-ready applications. However, Spring is modular, allowing you to use only those parts that you need, without having to bring in the rest. You can use the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container, with any web framework on top, but you can also use only the </a:t>
            </a:r>
            <a:r>
              <a:rPr lang="en-GB" sz="1200" b="0" i="0" u="sng" kern="1200" dirty="0">
                <a:solidFill>
                  <a:schemeClr val="tx1"/>
                </a:solidFill>
                <a:effectLst/>
                <a:latin typeface="+mn-lt"/>
                <a:ea typeface="+mn-ea"/>
                <a:cs typeface="+mn-cs"/>
                <a:hlinkClick r:id="rId3"/>
              </a:rPr>
              <a:t>Hibernate integration code</a:t>
            </a:r>
            <a:r>
              <a:rPr lang="en-GB" sz="1200" b="0" i="0" kern="1200" dirty="0">
                <a:solidFill>
                  <a:schemeClr val="tx1"/>
                </a:solidFill>
                <a:effectLst/>
                <a:latin typeface="+mn-lt"/>
                <a:ea typeface="+mn-ea"/>
                <a:cs typeface="+mn-cs"/>
              </a:rPr>
              <a:t> or the </a:t>
            </a:r>
            <a:r>
              <a:rPr lang="en-GB" sz="1200" b="0" i="0" u="sng" kern="1200" dirty="0">
                <a:solidFill>
                  <a:schemeClr val="tx1"/>
                </a:solidFill>
                <a:effectLst/>
                <a:latin typeface="+mn-lt"/>
                <a:ea typeface="+mn-ea"/>
                <a:cs typeface="+mn-cs"/>
                <a:hlinkClick r:id="rId4"/>
              </a:rPr>
              <a:t>JDBC abstraction layer</a:t>
            </a:r>
            <a:r>
              <a:rPr lang="en-GB" sz="1200" b="0" i="0" kern="1200" dirty="0">
                <a:solidFill>
                  <a:schemeClr val="tx1"/>
                </a:solidFill>
                <a:effectLst/>
                <a:latin typeface="+mn-lt"/>
                <a:ea typeface="+mn-ea"/>
                <a:cs typeface="+mn-cs"/>
              </a:rPr>
              <a:t>. The Spring Framework supports declarative transaction management, remote access to your logic through RMI or web services, and various options for persisting your data. It offers full-featured web frameworks such as </a:t>
            </a:r>
            <a:r>
              <a:rPr lang="en-GB" sz="1200" b="0" i="0" u="sng" kern="1200" dirty="0">
                <a:solidFill>
                  <a:schemeClr val="tx1"/>
                </a:solidFill>
                <a:effectLst/>
                <a:latin typeface="+mn-lt"/>
                <a:ea typeface="+mn-ea"/>
                <a:cs typeface="+mn-cs"/>
                <a:hlinkClick r:id="rId5"/>
              </a:rPr>
              <a:t>Spring MVC</a:t>
            </a:r>
            <a:r>
              <a:rPr lang="en-GB" sz="1200" b="0" i="0" kern="1200" dirty="0">
                <a:solidFill>
                  <a:schemeClr val="tx1"/>
                </a:solidFill>
                <a:effectLst/>
                <a:latin typeface="+mn-lt"/>
                <a:ea typeface="+mn-ea"/>
                <a:cs typeface="+mn-cs"/>
              </a:rPr>
              <a:t> and </a:t>
            </a:r>
            <a:r>
              <a:rPr lang="en-GB" sz="1200" b="0" i="0" u="sng" kern="1200" dirty="0">
                <a:solidFill>
                  <a:schemeClr val="tx1"/>
                </a:solidFill>
                <a:effectLst/>
                <a:latin typeface="+mn-lt"/>
                <a:ea typeface="+mn-ea"/>
                <a:cs typeface="+mn-cs"/>
                <a:hlinkClick r:id="rId6"/>
              </a:rPr>
              <a:t>Spring </a:t>
            </a:r>
            <a:r>
              <a:rPr lang="en-GB" sz="1200" b="0" i="0" u="sng" kern="1200" dirty="0" err="1">
                <a:solidFill>
                  <a:schemeClr val="tx1"/>
                </a:solidFill>
                <a:effectLst/>
                <a:latin typeface="+mn-lt"/>
                <a:ea typeface="+mn-ea"/>
                <a:cs typeface="+mn-cs"/>
                <a:hlinkClick r:id="rId6"/>
              </a:rPr>
              <a:t>WebFlux</a:t>
            </a:r>
            <a:r>
              <a:rPr lang="en-GB" sz="1200" b="0" i="0" kern="1200" dirty="0">
                <a:solidFill>
                  <a:schemeClr val="tx1"/>
                </a:solidFill>
                <a:effectLst/>
                <a:latin typeface="+mn-lt"/>
                <a:ea typeface="+mn-ea"/>
                <a:cs typeface="+mn-cs"/>
              </a:rPr>
              <a:t>; and it enables you to integrate </a:t>
            </a:r>
            <a:r>
              <a:rPr lang="en-GB" sz="1200" b="0" i="0" u="sng" kern="1200" dirty="0">
                <a:solidFill>
                  <a:schemeClr val="tx1"/>
                </a:solidFill>
                <a:effectLst/>
                <a:latin typeface="+mn-lt"/>
                <a:ea typeface="+mn-ea"/>
                <a:cs typeface="+mn-cs"/>
                <a:hlinkClick r:id="rId7"/>
              </a:rPr>
              <a:t>AOP</a:t>
            </a:r>
            <a:r>
              <a:rPr lang="en-GB" sz="1200" b="0" i="0" kern="1200" dirty="0">
                <a:solidFill>
                  <a:schemeClr val="tx1"/>
                </a:solidFill>
                <a:effectLst/>
                <a:latin typeface="+mn-lt"/>
                <a:ea typeface="+mn-ea"/>
                <a:cs typeface="+mn-cs"/>
              </a:rPr>
              <a:t> transparently into your software.</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2894005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952916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19218042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33</a:t>
            </a:fld>
            <a:endParaRPr lang="en-US"/>
          </a:p>
        </p:txBody>
      </p:sp>
    </p:spTree>
    <p:extLst>
      <p:ext uri="{BB962C8B-B14F-4D97-AF65-F5344CB8AC3E}">
        <p14:creationId xmlns:p14="http://schemas.microsoft.com/office/powerpoint/2010/main" val="3970771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34</a:t>
            </a:fld>
            <a:endParaRPr lang="en-US"/>
          </a:p>
        </p:txBody>
      </p:sp>
    </p:spTree>
    <p:extLst>
      <p:ext uri="{BB962C8B-B14F-4D97-AF65-F5344CB8AC3E}">
        <p14:creationId xmlns:p14="http://schemas.microsoft.com/office/powerpoint/2010/main" val="3606503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35</a:t>
            </a:fld>
            <a:endParaRPr lang="en-US"/>
          </a:p>
        </p:txBody>
      </p:sp>
    </p:spTree>
    <p:extLst>
      <p:ext uri="{BB962C8B-B14F-4D97-AF65-F5344CB8AC3E}">
        <p14:creationId xmlns:p14="http://schemas.microsoft.com/office/powerpoint/2010/main" val="9798490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36</a:t>
            </a:fld>
            <a:endParaRPr lang="en-US"/>
          </a:p>
        </p:txBody>
      </p:sp>
    </p:spTree>
    <p:extLst>
      <p:ext uri="{BB962C8B-B14F-4D97-AF65-F5344CB8AC3E}">
        <p14:creationId xmlns:p14="http://schemas.microsoft.com/office/powerpoint/2010/main" val="18355247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37</a:t>
            </a:fld>
            <a:endParaRPr lang="en-US"/>
          </a:p>
        </p:txBody>
      </p:sp>
    </p:spTree>
    <p:extLst>
      <p:ext uri="{BB962C8B-B14F-4D97-AF65-F5344CB8AC3E}">
        <p14:creationId xmlns:p14="http://schemas.microsoft.com/office/powerpoint/2010/main" val="790036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38</a:t>
            </a:fld>
            <a:endParaRPr lang="en-US"/>
          </a:p>
        </p:txBody>
      </p:sp>
    </p:spTree>
    <p:extLst>
      <p:ext uri="{BB962C8B-B14F-4D97-AF65-F5344CB8AC3E}">
        <p14:creationId xmlns:p14="http://schemas.microsoft.com/office/powerpoint/2010/main" val="1641231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39</a:t>
            </a:fld>
            <a:endParaRPr lang="en-US"/>
          </a:p>
        </p:txBody>
      </p:sp>
    </p:spTree>
    <p:extLst>
      <p:ext uri="{BB962C8B-B14F-4D97-AF65-F5344CB8AC3E}">
        <p14:creationId xmlns:p14="http://schemas.microsoft.com/office/powerpoint/2010/main" val="39442383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40</a:t>
            </a:fld>
            <a:endParaRPr lang="en-US"/>
          </a:p>
        </p:txBody>
      </p:sp>
    </p:spTree>
    <p:extLst>
      <p:ext uri="{BB962C8B-B14F-4D97-AF65-F5344CB8AC3E}">
        <p14:creationId xmlns:p14="http://schemas.microsoft.com/office/powerpoint/2010/main" val="3903826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34581908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41</a:t>
            </a:fld>
            <a:endParaRPr lang="en-US"/>
          </a:p>
        </p:txBody>
      </p:sp>
    </p:spTree>
    <p:extLst>
      <p:ext uri="{BB962C8B-B14F-4D97-AF65-F5344CB8AC3E}">
        <p14:creationId xmlns:p14="http://schemas.microsoft.com/office/powerpoint/2010/main" val="2870839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42</a:t>
            </a:fld>
            <a:endParaRPr lang="en-US"/>
          </a:p>
        </p:txBody>
      </p:sp>
    </p:spTree>
    <p:extLst>
      <p:ext uri="{BB962C8B-B14F-4D97-AF65-F5344CB8AC3E}">
        <p14:creationId xmlns:p14="http://schemas.microsoft.com/office/powerpoint/2010/main" val="2326927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By default, </a:t>
            </a:r>
            <a:r>
              <a:rPr lang="en-GB" dirty="0" err="1"/>
              <a:t>ApplicationContext</a:t>
            </a:r>
            <a:r>
              <a:rPr lang="en-GB" sz="1200" b="0" i="0" kern="1200" dirty="0">
                <a:solidFill>
                  <a:schemeClr val="tx1"/>
                </a:solidFill>
                <a:effectLst/>
                <a:latin typeface="+mn-lt"/>
                <a:ea typeface="+mn-ea"/>
                <a:cs typeface="+mn-cs"/>
              </a:rPr>
              <a:t> implementations eagerly create and configure all </a:t>
            </a:r>
            <a:r>
              <a:rPr lang="en-GB" sz="1200" b="0" i="0" u="none" strike="noStrike" kern="1200" dirty="0">
                <a:solidFill>
                  <a:schemeClr val="tx1"/>
                </a:solidFill>
                <a:effectLst/>
                <a:latin typeface="+mn-lt"/>
                <a:ea typeface="+mn-ea"/>
                <a:cs typeface="+mn-cs"/>
                <a:hlinkClick r:id="rId3" tooltip="7.5.1 The singleton scope"/>
              </a:rPr>
              <a:t>singleton</a:t>
            </a:r>
            <a:r>
              <a:rPr lang="en-GB" sz="1200" b="0" i="0" kern="1200" dirty="0">
                <a:solidFill>
                  <a:schemeClr val="tx1"/>
                </a:solidFill>
                <a:effectLst/>
                <a:latin typeface="+mn-lt"/>
                <a:ea typeface="+mn-ea"/>
                <a:cs typeface="+mn-cs"/>
              </a:rPr>
              <a:t> beans as part of the initialization process. Generally, this pre-instantiation is desirable, because errors in the configuration or surrounding environment are discovered immediately, as opposed to hours or even days later. When this </a:t>
            </a:r>
            <a:r>
              <a:rPr lang="en-GB" sz="1200" b="0" i="0" kern="1200" dirty="0" err="1">
                <a:solidFill>
                  <a:schemeClr val="tx1"/>
                </a:solidFill>
                <a:effectLst/>
                <a:latin typeface="+mn-lt"/>
                <a:ea typeface="+mn-ea"/>
                <a:cs typeface="+mn-cs"/>
              </a:rPr>
              <a:t>behavior</a:t>
            </a:r>
            <a:r>
              <a:rPr lang="en-GB" sz="1200" b="0" i="0" kern="1200" dirty="0">
                <a:solidFill>
                  <a:schemeClr val="tx1"/>
                </a:solidFill>
                <a:effectLst/>
                <a:latin typeface="+mn-lt"/>
                <a:ea typeface="+mn-ea"/>
                <a:cs typeface="+mn-cs"/>
              </a:rPr>
              <a:t> is </a:t>
            </a:r>
            <a:r>
              <a:rPr lang="en-GB" sz="1200" b="0" i="1" kern="1200" dirty="0">
                <a:solidFill>
                  <a:schemeClr val="tx1"/>
                </a:solidFill>
                <a:effectLst/>
                <a:latin typeface="+mn-lt"/>
                <a:ea typeface="+mn-ea"/>
                <a:cs typeface="+mn-cs"/>
              </a:rPr>
              <a:t>not</a:t>
            </a:r>
            <a:r>
              <a:rPr lang="en-GB" sz="1200" b="0" i="0" kern="1200" dirty="0">
                <a:solidFill>
                  <a:schemeClr val="tx1"/>
                </a:solidFill>
                <a:effectLst/>
                <a:latin typeface="+mn-lt"/>
                <a:ea typeface="+mn-ea"/>
                <a:cs typeface="+mn-cs"/>
              </a:rPr>
              <a:t> desirable, you can prevent pre-instantiation of a singleton bean by marking the bean definition as lazy-initialized. A lazy-initialized bean tells the </a:t>
            </a:r>
            <a:r>
              <a:rPr lang="en-GB" sz="1200" b="0" i="0" kern="1200" dirty="0" err="1">
                <a:solidFill>
                  <a:schemeClr val="tx1"/>
                </a:solidFill>
                <a:effectLst/>
                <a:latin typeface="+mn-lt"/>
                <a:ea typeface="+mn-ea"/>
                <a:cs typeface="+mn-cs"/>
              </a:rPr>
              <a:t>IoC</a:t>
            </a:r>
            <a:r>
              <a:rPr lang="en-GB" sz="1200" b="0" i="0" kern="1200" dirty="0">
                <a:solidFill>
                  <a:schemeClr val="tx1"/>
                </a:solidFill>
                <a:effectLst/>
                <a:latin typeface="+mn-lt"/>
                <a:ea typeface="+mn-ea"/>
                <a:cs typeface="+mn-cs"/>
              </a:rPr>
              <a:t> container to create a bean instance when it is first requested, rather than at </a:t>
            </a:r>
            <a:r>
              <a:rPr lang="en-GB" sz="1200" b="0" i="0" kern="1200" dirty="0" err="1">
                <a:solidFill>
                  <a:schemeClr val="tx1"/>
                </a:solidFill>
                <a:effectLst/>
                <a:latin typeface="+mn-lt"/>
                <a:ea typeface="+mn-ea"/>
                <a:cs typeface="+mn-cs"/>
              </a:rPr>
              <a:t>startup</a:t>
            </a:r>
            <a:r>
              <a:rPr lang="en-GB" sz="1200" b="0" i="0" kern="1200" dirty="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However, when a lazy-initialized bean is a dependency of a singleton bean that is </a:t>
            </a:r>
            <a:r>
              <a:rPr lang="en-GB" sz="1200" b="0" i="1" kern="1200" dirty="0">
                <a:solidFill>
                  <a:schemeClr val="tx1"/>
                </a:solidFill>
                <a:effectLst/>
                <a:latin typeface="+mn-lt"/>
                <a:ea typeface="+mn-ea"/>
                <a:cs typeface="+mn-cs"/>
              </a:rPr>
              <a:t>not</a:t>
            </a:r>
            <a:r>
              <a:rPr lang="en-GB" sz="1200" b="0" i="0" kern="1200" dirty="0">
                <a:solidFill>
                  <a:schemeClr val="tx1"/>
                </a:solidFill>
                <a:effectLst/>
                <a:latin typeface="+mn-lt"/>
                <a:ea typeface="+mn-ea"/>
                <a:cs typeface="+mn-cs"/>
              </a:rPr>
              <a:t> lazy-initialized, the </a:t>
            </a:r>
            <a:r>
              <a:rPr lang="en-GB" dirty="0" err="1"/>
              <a:t>ApplicationContext</a:t>
            </a:r>
            <a:r>
              <a:rPr lang="en-GB" sz="1200" b="0" i="0" kern="1200" dirty="0">
                <a:solidFill>
                  <a:schemeClr val="tx1"/>
                </a:solidFill>
                <a:effectLst/>
                <a:latin typeface="+mn-lt"/>
                <a:ea typeface="+mn-ea"/>
                <a:cs typeface="+mn-cs"/>
              </a:rPr>
              <a:t> creates the lazy-initialized bean at </a:t>
            </a:r>
            <a:r>
              <a:rPr lang="en-GB" sz="1200" b="0" i="0" kern="1200" dirty="0" err="1">
                <a:solidFill>
                  <a:schemeClr val="tx1"/>
                </a:solidFill>
                <a:effectLst/>
                <a:latin typeface="+mn-lt"/>
                <a:ea typeface="+mn-ea"/>
                <a:cs typeface="+mn-cs"/>
              </a:rPr>
              <a:t>startup</a:t>
            </a:r>
            <a:r>
              <a:rPr lang="en-GB" sz="1200" b="0" i="0" kern="1200" dirty="0">
                <a:solidFill>
                  <a:schemeClr val="tx1"/>
                </a:solidFill>
                <a:effectLst/>
                <a:latin typeface="+mn-lt"/>
                <a:ea typeface="+mn-ea"/>
                <a:cs typeface="+mn-cs"/>
              </a:rPr>
              <a:t>, because it must satisfy the singleton’s dependencies. The lazy-initialized bean is injected into a singleton bean elsewhere that is not lazy-initialized.</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43</a:t>
            </a:fld>
            <a:endParaRPr lang="en-US"/>
          </a:p>
        </p:txBody>
      </p:sp>
    </p:spTree>
    <p:extLst>
      <p:ext uri="{BB962C8B-B14F-4D97-AF65-F5344CB8AC3E}">
        <p14:creationId xmlns:p14="http://schemas.microsoft.com/office/powerpoint/2010/main" val="40461286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44</a:t>
            </a:fld>
            <a:endParaRPr lang="en-US"/>
          </a:p>
        </p:txBody>
      </p:sp>
    </p:spTree>
    <p:extLst>
      <p:ext uri="{BB962C8B-B14F-4D97-AF65-F5344CB8AC3E}">
        <p14:creationId xmlns:p14="http://schemas.microsoft.com/office/powerpoint/2010/main" val="36089323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45</a:t>
            </a:fld>
            <a:endParaRPr lang="en-US"/>
          </a:p>
        </p:txBody>
      </p:sp>
    </p:spTree>
    <p:extLst>
      <p:ext uri="{BB962C8B-B14F-4D97-AF65-F5344CB8AC3E}">
        <p14:creationId xmlns:p14="http://schemas.microsoft.com/office/powerpoint/2010/main" val="376155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46</a:t>
            </a:fld>
            <a:endParaRPr lang="en-US"/>
          </a:p>
        </p:txBody>
      </p:sp>
    </p:spTree>
    <p:extLst>
      <p:ext uri="{BB962C8B-B14F-4D97-AF65-F5344CB8AC3E}">
        <p14:creationId xmlns:p14="http://schemas.microsoft.com/office/powerpoint/2010/main" val="29786888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47</a:t>
            </a:fld>
            <a:endParaRPr lang="en-US"/>
          </a:p>
        </p:txBody>
      </p:sp>
    </p:spTree>
    <p:extLst>
      <p:ext uri="{BB962C8B-B14F-4D97-AF65-F5344CB8AC3E}">
        <p14:creationId xmlns:p14="http://schemas.microsoft.com/office/powerpoint/2010/main" val="32036925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48</a:t>
            </a:fld>
            <a:endParaRPr lang="en-US"/>
          </a:p>
        </p:txBody>
      </p:sp>
    </p:spTree>
    <p:extLst>
      <p:ext uri="{BB962C8B-B14F-4D97-AF65-F5344CB8AC3E}">
        <p14:creationId xmlns:p14="http://schemas.microsoft.com/office/powerpoint/2010/main" val="29459877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49</a:t>
            </a:fld>
            <a:endParaRPr lang="en-US"/>
          </a:p>
        </p:txBody>
      </p:sp>
    </p:spTree>
    <p:extLst>
      <p:ext uri="{BB962C8B-B14F-4D97-AF65-F5344CB8AC3E}">
        <p14:creationId xmlns:p14="http://schemas.microsoft.com/office/powerpoint/2010/main" val="22376075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50</a:t>
            </a:fld>
            <a:endParaRPr lang="en-US"/>
          </a:p>
        </p:txBody>
      </p:sp>
    </p:spTree>
    <p:extLst>
      <p:ext uri="{BB962C8B-B14F-4D97-AF65-F5344CB8AC3E}">
        <p14:creationId xmlns:p14="http://schemas.microsoft.com/office/powerpoint/2010/main" val="2056553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287985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51</a:t>
            </a:fld>
            <a:endParaRPr lang="en-US"/>
          </a:p>
        </p:txBody>
      </p:sp>
    </p:spTree>
    <p:extLst>
      <p:ext uri="{BB962C8B-B14F-4D97-AF65-F5344CB8AC3E}">
        <p14:creationId xmlns:p14="http://schemas.microsoft.com/office/powerpoint/2010/main" val="4296033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52</a:t>
            </a:fld>
            <a:endParaRPr lang="en-US"/>
          </a:p>
        </p:txBody>
      </p:sp>
    </p:spTree>
    <p:extLst>
      <p:ext uri="{BB962C8B-B14F-4D97-AF65-F5344CB8AC3E}">
        <p14:creationId xmlns:p14="http://schemas.microsoft.com/office/powerpoint/2010/main" val="3651273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53</a:t>
            </a:fld>
            <a:endParaRPr lang="en-US"/>
          </a:p>
        </p:txBody>
      </p:sp>
    </p:spTree>
    <p:extLst>
      <p:ext uri="{BB962C8B-B14F-4D97-AF65-F5344CB8AC3E}">
        <p14:creationId xmlns:p14="http://schemas.microsoft.com/office/powerpoint/2010/main" val="18621947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54</a:t>
            </a:fld>
            <a:endParaRPr lang="en-US"/>
          </a:p>
        </p:txBody>
      </p:sp>
    </p:spTree>
    <p:extLst>
      <p:ext uri="{BB962C8B-B14F-4D97-AF65-F5344CB8AC3E}">
        <p14:creationId xmlns:p14="http://schemas.microsoft.com/office/powerpoint/2010/main" val="36908858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55</a:t>
            </a:fld>
            <a:endParaRPr lang="en-US"/>
          </a:p>
        </p:txBody>
      </p:sp>
    </p:spTree>
    <p:extLst>
      <p:ext uri="{BB962C8B-B14F-4D97-AF65-F5344CB8AC3E}">
        <p14:creationId xmlns:p14="http://schemas.microsoft.com/office/powerpoint/2010/main" val="24417011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56</a:t>
            </a:fld>
            <a:endParaRPr lang="en-US"/>
          </a:p>
        </p:txBody>
      </p:sp>
    </p:spTree>
    <p:extLst>
      <p:ext uri="{BB962C8B-B14F-4D97-AF65-F5344CB8AC3E}">
        <p14:creationId xmlns:p14="http://schemas.microsoft.com/office/powerpoint/2010/main" val="142874790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57</a:t>
            </a:fld>
            <a:endParaRPr lang="en-US"/>
          </a:p>
        </p:txBody>
      </p:sp>
    </p:spTree>
    <p:extLst>
      <p:ext uri="{BB962C8B-B14F-4D97-AF65-F5344CB8AC3E}">
        <p14:creationId xmlns:p14="http://schemas.microsoft.com/office/powerpoint/2010/main" val="228646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58</a:t>
            </a:fld>
            <a:endParaRPr lang="en-US"/>
          </a:p>
        </p:txBody>
      </p:sp>
    </p:spTree>
    <p:extLst>
      <p:ext uri="{BB962C8B-B14F-4D97-AF65-F5344CB8AC3E}">
        <p14:creationId xmlns:p14="http://schemas.microsoft.com/office/powerpoint/2010/main" val="5944435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bean definition can contain a lot of configuration information, including constructor arguments, property values, and container-specific information such as initialization method, static factory method name, and so on. A child bean definition inherits configuration data from a parent definition. The child definition can override some values, or add others, as needed. Using parent and child bean definitions can save a lot of typing. Effectively, this is a form of templating.</a:t>
            </a:r>
          </a:p>
          <a:p>
            <a:r>
              <a:rPr lang="en-GB" sz="1200" b="0" i="0" kern="1200" dirty="0">
                <a:solidFill>
                  <a:schemeClr val="tx1"/>
                </a:solidFill>
                <a:effectLst/>
                <a:latin typeface="+mn-lt"/>
                <a:ea typeface="+mn-ea"/>
                <a:cs typeface="+mn-cs"/>
              </a:rPr>
              <a:t>If you work with an </a:t>
            </a:r>
            <a:r>
              <a:rPr lang="en-GB" sz="1200" b="0" i="0" kern="1200" dirty="0" err="1">
                <a:solidFill>
                  <a:schemeClr val="tx1"/>
                </a:solidFill>
                <a:effectLst/>
                <a:latin typeface="+mn-lt"/>
                <a:ea typeface="+mn-ea"/>
                <a:cs typeface="+mn-cs"/>
              </a:rPr>
              <a:t>ApplicationContext</a:t>
            </a:r>
            <a:r>
              <a:rPr lang="en-GB" sz="1200" b="0" i="0" kern="1200" dirty="0">
                <a:solidFill>
                  <a:schemeClr val="tx1"/>
                </a:solidFill>
                <a:effectLst/>
                <a:latin typeface="+mn-lt"/>
                <a:ea typeface="+mn-ea"/>
                <a:cs typeface="+mn-cs"/>
              </a:rPr>
              <a:t> interface programmatically, child bean definitions are represented by the </a:t>
            </a:r>
            <a:r>
              <a:rPr lang="en-GB" sz="1200" b="0" i="0" kern="1200" dirty="0" err="1">
                <a:solidFill>
                  <a:schemeClr val="tx1"/>
                </a:solidFill>
                <a:effectLst/>
                <a:latin typeface="+mn-lt"/>
                <a:ea typeface="+mn-ea"/>
                <a:cs typeface="+mn-cs"/>
              </a:rPr>
              <a:t>ChildBeanDefinition</a:t>
            </a:r>
            <a:r>
              <a:rPr lang="en-GB" sz="1200" b="0" i="0" kern="1200" dirty="0">
                <a:solidFill>
                  <a:schemeClr val="tx1"/>
                </a:solidFill>
                <a:effectLst/>
                <a:latin typeface="+mn-lt"/>
                <a:ea typeface="+mn-ea"/>
                <a:cs typeface="+mn-cs"/>
              </a:rPr>
              <a:t> class. Most users do not work with them on this level, instead configuring bean definitions declaratively in something like the </a:t>
            </a:r>
            <a:r>
              <a:rPr lang="en-GB" sz="1200" b="0" i="0" kern="1200" dirty="0" err="1">
                <a:solidFill>
                  <a:schemeClr val="tx1"/>
                </a:solidFill>
                <a:effectLst/>
                <a:latin typeface="+mn-lt"/>
                <a:ea typeface="+mn-ea"/>
                <a:cs typeface="+mn-cs"/>
              </a:rPr>
              <a:t>ClassPathXmlApplicationContext</a:t>
            </a:r>
            <a:r>
              <a:rPr lang="en-GB" sz="1200" b="0" i="0" kern="1200" dirty="0">
                <a:solidFill>
                  <a:schemeClr val="tx1"/>
                </a:solidFill>
                <a:effectLst/>
                <a:latin typeface="+mn-lt"/>
                <a:ea typeface="+mn-ea"/>
                <a:cs typeface="+mn-cs"/>
              </a:rPr>
              <a:t>. When you use XML-based configuration metadata, you indicate a child bean definition by using the parent attribute, specifying the parent bean as the value of this attribute.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59</a:t>
            </a:fld>
            <a:endParaRPr lang="en-US"/>
          </a:p>
        </p:txBody>
      </p:sp>
    </p:spTree>
    <p:extLst>
      <p:ext uri="{BB962C8B-B14F-4D97-AF65-F5344CB8AC3E}">
        <p14:creationId xmlns:p14="http://schemas.microsoft.com/office/powerpoint/2010/main" val="26711894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Example: The </a:t>
            </a:r>
            <a:r>
              <a:rPr lang="en-US" sz="1200" b="1" i="0" kern="1200" dirty="0" err="1">
                <a:solidFill>
                  <a:schemeClr val="tx1"/>
                </a:solidFill>
                <a:effectLst/>
                <a:latin typeface="+mn-lt"/>
                <a:ea typeface="+mn-ea"/>
                <a:cs typeface="+mn-cs"/>
              </a:rPr>
              <a:t>RequiredAnnotationBeanPostProcessor</a:t>
            </a:r>
            <a:endParaRPr lang="en-US" sz="1200" b="1"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http://docs.spring.io/spring/docs/current/spring-framework-reference/htmlsingle/#beans-factory-extension-bpp</a:t>
            </a:r>
          </a:p>
        </p:txBody>
      </p:sp>
      <p:sp>
        <p:nvSpPr>
          <p:cNvPr id="4" name="Slide Number Placeholder 3"/>
          <p:cNvSpPr>
            <a:spLocks noGrp="1"/>
          </p:cNvSpPr>
          <p:nvPr>
            <p:ph type="sldNum" sz="quarter" idx="10"/>
          </p:nvPr>
        </p:nvSpPr>
        <p:spPr/>
        <p:txBody>
          <a:bodyPr/>
          <a:lstStyle/>
          <a:p>
            <a:fld id="{7AE90029-A909-AD4E-9775-A0D64990AD22}" type="slidenum">
              <a:rPr lang="en-US" smtClean="0"/>
              <a:t>60</a:t>
            </a:fld>
            <a:endParaRPr lang="en-US"/>
          </a:p>
        </p:txBody>
      </p:sp>
    </p:spTree>
    <p:extLst>
      <p:ext uri="{BB962C8B-B14F-4D97-AF65-F5344CB8AC3E}">
        <p14:creationId xmlns:p14="http://schemas.microsoft.com/office/powerpoint/2010/main" val="333940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7540265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Are annotations better than XML for configuring Spring?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introduction of annotation-based configurations raised the question of whether this approach is 'better' than XML. The short answer is </a:t>
            </a:r>
            <a:r>
              <a:rPr lang="en-US" sz="1200" b="0" i="1" kern="1200" dirty="0" smtClean="0">
                <a:solidFill>
                  <a:schemeClr val="tx1"/>
                </a:solidFill>
                <a:effectLst/>
                <a:latin typeface="+mn-lt"/>
                <a:ea typeface="+mn-ea"/>
                <a:cs typeface="+mn-cs"/>
              </a:rPr>
              <a:t>it depends</a:t>
            </a:r>
            <a:r>
              <a:rPr lang="en-US" sz="1200" b="0" i="0" kern="1200" dirty="0" smtClean="0">
                <a:solidFill>
                  <a:schemeClr val="tx1"/>
                </a:solidFill>
                <a:effectLst/>
                <a:latin typeface="+mn-lt"/>
                <a:ea typeface="+mn-ea"/>
                <a:cs typeface="+mn-cs"/>
              </a:rPr>
              <a:t>. The long answer is that each approach has its pros and cons, and usually it is up to the developer to decide which strategy suits them better. Due to the way they are defined, annotations provide a lot of context in their declaration, leading to shorter and more concise configuration. However, XML excels at wiring up components without touching their source code or recompiling them. Some developers prefer having the wiring close to the source while others argue that annotated classes are no longer POJOs and, furthermore, that the configuration becomes decentralized and harder to control.</a:t>
            </a:r>
          </a:p>
          <a:p>
            <a:r>
              <a:rPr lang="en-US" sz="1200" b="0" i="0" kern="1200" dirty="0" smtClean="0">
                <a:solidFill>
                  <a:schemeClr val="tx1"/>
                </a:solidFill>
                <a:effectLst/>
                <a:latin typeface="+mn-lt"/>
                <a:ea typeface="+mn-ea"/>
                <a:cs typeface="+mn-cs"/>
              </a:rPr>
              <a:t>No matter the choice, Spring can accommodate both styles and even mix them together. It’s worth pointing out that through its </a:t>
            </a:r>
            <a:r>
              <a:rPr lang="en-US" sz="1200" b="0" i="0" u="none" strike="noStrike" kern="1200" dirty="0" err="1" smtClean="0">
                <a:solidFill>
                  <a:schemeClr val="tx1"/>
                </a:solidFill>
                <a:effectLst/>
                <a:latin typeface="+mn-lt"/>
                <a:ea typeface="+mn-ea"/>
                <a:cs typeface="+mn-cs"/>
                <a:hlinkClick r:id="rId3" tooltip="7.12 Java-based container configuration"/>
              </a:rPr>
              <a:t>JavaConfig</a:t>
            </a:r>
            <a:r>
              <a:rPr lang="en-US" sz="1200" b="0" i="0" kern="1200" dirty="0" smtClean="0">
                <a:solidFill>
                  <a:schemeClr val="tx1"/>
                </a:solidFill>
                <a:effectLst/>
                <a:latin typeface="+mn-lt"/>
                <a:ea typeface="+mn-ea"/>
                <a:cs typeface="+mn-cs"/>
              </a:rPr>
              <a:t> option, Spring allows annotations to be used in a non-invasive way, without touching the target components source code and that in terms of tooling, all configuration styles are supported by the </a:t>
            </a:r>
            <a:r>
              <a:rPr lang="en-US" sz="1200" b="0" i="0" u="none" strike="noStrike" kern="1200" dirty="0" smtClean="0">
                <a:solidFill>
                  <a:schemeClr val="tx1"/>
                </a:solidFill>
                <a:effectLst/>
                <a:latin typeface="+mn-lt"/>
                <a:ea typeface="+mn-ea"/>
                <a:cs typeface="+mn-cs"/>
                <a:hlinkClick r:id="rId4"/>
              </a:rPr>
              <a:t>Spring Tool Suite</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61</a:t>
            </a:fld>
            <a:endParaRPr lang="en-US"/>
          </a:p>
        </p:txBody>
      </p:sp>
    </p:spTree>
    <p:extLst>
      <p:ext uri="{BB962C8B-B14F-4D97-AF65-F5344CB8AC3E}">
        <p14:creationId xmlns:p14="http://schemas.microsoft.com/office/powerpoint/2010/main" val="13761023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implicitly registered post-processors include </a:t>
            </a:r>
            <a:r>
              <a:rPr lang="en-US" sz="1200" b="0" i="0" u="none" strike="noStrike" kern="1200" dirty="0" err="1" smtClean="0">
                <a:solidFill>
                  <a:schemeClr val="tx1"/>
                </a:solidFill>
                <a:effectLst/>
                <a:latin typeface="+mn-lt"/>
                <a:ea typeface="+mn-ea"/>
                <a:cs typeface="+mn-cs"/>
                <a:hlinkClick r:id="rId3"/>
              </a:rPr>
              <a:t>AutowiredAnnotationBeanPostProcessor</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CommonAnnotationBeanPostProcessor</a:t>
            </a:r>
            <a:r>
              <a:rPr lang="en-US" sz="1200" b="0" i="0" kern="1200" dirty="0" smtClean="0">
                <a:solidFill>
                  <a:schemeClr val="tx1"/>
                </a:solidFill>
                <a:effectLst/>
                <a:latin typeface="+mn-lt"/>
                <a:ea typeface="+mn-ea"/>
                <a:cs typeface="+mn-cs"/>
              </a:rPr>
              <a:t>,</a:t>
            </a:r>
            <a:r>
              <a:rPr lang="en-US" sz="1200" b="0" i="0" u="none" strike="noStrike" kern="1200" dirty="0" smtClean="0">
                <a:solidFill>
                  <a:schemeClr val="tx1"/>
                </a:solidFill>
                <a:effectLst/>
                <a:latin typeface="+mn-lt"/>
                <a:ea typeface="+mn-ea"/>
                <a:cs typeface="+mn-cs"/>
                <a:hlinkClick r:id="rId5"/>
              </a:rPr>
              <a:t>PersistenceAnnotationBeanPostProcessor</a:t>
            </a:r>
            <a:r>
              <a:rPr lang="en-US" sz="1200" b="0" i="0" kern="1200" dirty="0" smtClean="0">
                <a:solidFill>
                  <a:schemeClr val="tx1"/>
                </a:solidFill>
                <a:effectLst/>
                <a:latin typeface="+mn-lt"/>
                <a:ea typeface="+mn-ea"/>
                <a:cs typeface="+mn-cs"/>
              </a:rPr>
              <a:t>, as well as the aforementioned </a:t>
            </a:r>
            <a:r>
              <a:rPr lang="en-US" sz="1200" b="0" i="0" u="none" strike="noStrike" kern="1200" dirty="0" err="1" smtClean="0">
                <a:solidFill>
                  <a:schemeClr val="tx1"/>
                </a:solidFill>
                <a:effectLst/>
                <a:latin typeface="+mn-lt"/>
                <a:ea typeface="+mn-ea"/>
                <a:cs typeface="+mn-cs"/>
                <a:hlinkClick r:id="rId6"/>
              </a:rPr>
              <a:t>RequiredAnnotationBeanPostProcessor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&lt;</a:t>
            </a:r>
            <a:r>
              <a:rPr lang="en-US" sz="1200" b="0" i="0" kern="1200" dirty="0" err="1" smtClean="0">
                <a:solidFill>
                  <a:schemeClr val="tx1"/>
                </a:solidFill>
                <a:effectLst/>
                <a:latin typeface="+mn-lt"/>
                <a:ea typeface="+mn-ea"/>
                <a:cs typeface="+mn-cs"/>
              </a:rPr>
              <a:t>context:annotation-config</a:t>
            </a:r>
            <a:r>
              <a:rPr lang="en-US" sz="1200" b="0" i="0" kern="1200" dirty="0" smtClean="0">
                <a:solidFill>
                  <a:schemeClr val="tx1"/>
                </a:solidFill>
                <a:effectLst/>
                <a:latin typeface="+mn-lt"/>
                <a:ea typeface="+mn-ea"/>
                <a:cs typeface="+mn-cs"/>
              </a:rPr>
              <a:t>/&gt; only looks for annotations on beans in the same application context in which it is defined. This means that, if you put&lt;</a:t>
            </a:r>
            <a:r>
              <a:rPr lang="en-US" sz="1200" b="0" i="0" kern="1200" dirty="0" err="1" smtClean="0">
                <a:solidFill>
                  <a:schemeClr val="tx1"/>
                </a:solidFill>
                <a:effectLst/>
                <a:latin typeface="+mn-lt"/>
                <a:ea typeface="+mn-ea"/>
                <a:cs typeface="+mn-cs"/>
              </a:rPr>
              <a:t>context:annotation-config</a:t>
            </a:r>
            <a:r>
              <a:rPr lang="en-US" sz="1200" b="0" i="0" kern="1200" dirty="0" smtClean="0">
                <a:solidFill>
                  <a:schemeClr val="tx1"/>
                </a:solidFill>
                <a:effectLst/>
                <a:latin typeface="+mn-lt"/>
                <a:ea typeface="+mn-ea"/>
                <a:cs typeface="+mn-cs"/>
              </a:rPr>
              <a:t>/&gt; in a </a:t>
            </a:r>
            <a:r>
              <a:rPr lang="en-US" sz="1200" b="0" i="0" kern="1200" dirty="0" err="1" smtClean="0">
                <a:solidFill>
                  <a:schemeClr val="tx1"/>
                </a:solidFill>
                <a:effectLst/>
                <a:latin typeface="+mn-lt"/>
                <a:ea typeface="+mn-ea"/>
                <a:cs typeface="+mn-cs"/>
              </a:rPr>
              <a:t>WebApplicationContext</a:t>
            </a:r>
            <a:r>
              <a:rPr lang="en-US" sz="1200" b="0" i="0" kern="1200" dirty="0" smtClean="0">
                <a:solidFill>
                  <a:schemeClr val="tx1"/>
                </a:solidFill>
                <a:effectLst/>
                <a:latin typeface="+mn-lt"/>
                <a:ea typeface="+mn-ea"/>
                <a:cs typeface="+mn-cs"/>
              </a:rPr>
              <a:t> for a </a:t>
            </a:r>
            <a:r>
              <a:rPr lang="en-US" sz="1200" b="0" i="0" kern="1200" dirty="0" err="1" smtClean="0">
                <a:solidFill>
                  <a:schemeClr val="tx1"/>
                </a:solidFill>
                <a:effectLst/>
                <a:latin typeface="+mn-lt"/>
                <a:ea typeface="+mn-ea"/>
                <a:cs typeface="+mn-cs"/>
              </a:rPr>
              <a:t>DispatcherServlet</a:t>
            </a:r>
            <a:r>
              <a:rPr lang="en-US" sz="1200" b="0" i="0" kern="1200" dirty="0" smtClean="0">
                <a:solidFill>
                  <a:schemeClr val="tx1"/>
                </a:solidFill>
                <a:effectLst/>
                <a:latin typeface="+mn-lt"/>
                <a:ea typeface="+mn-ea"/>
                <a:cs typeface="+mn-cs"/>
              </a:rPr>
              <a:t>, it only checks for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beans in your controllers, and not your services. See </a:t>
            </a:r>
            <a:r>
              <a:rPr lang="en-US" sz="1200" b="0" i="0" u="none" strike="noStrike" kern="1200" dirty="0" smtClean="0">
                <a:solidFill>
                  <a:schemeClr val="tx1"/>
                </a:solidFill>
                <a:effectLst/>
                <a:latin typeface="+mn-lt"/>
                <a:ea typeface="+mn-ea"/>
                <a:cs typeface="+mn-cs"/>
                <a:hlinkClick r:id="rId7" tooltip="22.2 The DispatcherServlet"/>
              </a:rPr>
              <a:t>Section 22.2, “The </a:t>
            </a:r>
            <a:r>
              <a:rPr lang="en-US" sz="1200" b="0" i="0" u="none" strike="noStrike" kern="1200" dirty="0" err="1" smtClean="0">
                <a:solidFill>
                  <a:schemeClr val="tx1"/>
                </a:solidFill>
                <a:effectLst/>
                <a:latin typeface="+mn-lt"/>
                <a:ea typeface="+mn-ea"/>
                <a:cs typeface="+mn-cs"/>
                <a:hlinkClick r:id="rId7" tooltip="22.2 The DispatcherServlet"/>
              </a:rPr>
              <a:t>DispatcherServlet</a:t>
            </a:r>
            <a:r>
              <a:rPr lang="en-US" sz="1200" b="0" i="0" u="none" strike="noStrike" kern="1200" dirty="0" smtClean="0">
                <a:solidFill>
                  <a:schemeClr val="tx1"/>
                </a:solidFill>
                <a:effectLst/>
                <a:latin typeface="+mn-lt"/>
                <a:ea typeface="+mn-ea"/>
                <a:cs typeface="+mn-cs"/>
                <a:hlinkClick r:id="rId7" tooltip="22.2 The DispatcherServlet"/>
              </a:rPr>
              <a:t>”</a:t>
            </a:r>
            <a:r>
              <a:rPr lang="en-US" sz="1200" b="0" i="0" kern="1200" dirty="0" smtClean="0">
                <a:solidFill>
                  <a:schemeClr val="tx1"/>
                </a:solidFill>
                <a:effectLst/>
                <a:latin typeface="+mn-lt"/>
                <a:ea typeface="+mn-ea"/>
                <a:cs typeface="+mn-cs"/>
              </a:rPr>
              <a:t> for more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62</a:t>
            </a:fld>
            <a:endParaRPr lang="en-US"/>
          </a:p>
        </p:txBody>
      </p:sp>
    </p:spTree>
    <p:extLst>
      <p:ext uri="{BB962C8B-B14F-4D97-AF65-F5344CB8AC3E}">
        <p14:creationId xmlns:p14="http://schemas.microsoft.com/office/powerpoint/2010/main" val="9038250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This annotation simply indicates that the affected bean property must be populated at configuration time, through an explicit property value in a bean definition or through </a:t>
            </a:r>
            <a:r>
              <a:rPr lang="en-US" sz="1200" b="0" i="0" kern="1200" dirty="0" err="1" smtClean="0">
                <a:solidFill>
                  <a:schemeClr val="tx1"/>
                </a:solidFill>
                <a:effectLst/>
                <a:latin typeface="+mn-lt"/>
                <a:ea typeface="+mn-ea"/>
                <a:cs typeface="+mn-cs"/>
              </a:rPr>
              <a:t>autowiring</a:t>
            </a:r>
            <a:r>
              <a:rPr lang="en-US" sz="1200" b="0" i="0" kern="1200" dirty="0" smtClean="0">
                <a:solidFill>
                  <a:schemeClr val="tx1"/>
                </a:solidFill>
                <a:effectLst/>
                <a:latin typeface="+mn-lt"/>
                <a:ea typeface="+mn-ea"/>
                <a:cs typeface="+mn-cs"/>
              </a:rPr>
              <a:t>. The container throws an exception if the affected bean property has not been populated; this allows for eager and explicit failure, avoiding </a:t>
            </a:r>
            <a:r>
              <a:rPr lang="en-US" dirty="0" err="1" smtClean="0"/>
              <a:t>NullPointerException</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or the like later on. It is still recommended that you put assertions into the bean class itself, for example, into an </a:t>
            </a:r>
            <a:r>
              <a:rPr lang="en-US" sz="1200" b="0" i="0" kern="1200" dirty="0" err="1" smtClean="0">
                <a:solidFill>
                  <a:schemeClr val="tx1"/>
                </a:solidFill>
                <a:effectLst/>
                <a:latin typeface="+mn-lt"/>
                <a:ea typeface="+mn-ea"/>
                <a:cs typeface="+mn-cs"/>
              </a:rPr>
              <a:t>init</a:t>
            </a:r>
            <a:r>
              <a:rPr lang="en-US" sz="1200" b="0" i="0" kern="1200" dirty="0" smtClean="0">
                <a:solidFill>
                  <a:schemeClr val="tx1"/>
                </a:solidFill>
                <a:effectLst/>
                <a:latin typeface="+mn-lt"/>
                <a:ea typeface="+mn-ea"/>
                <a:cs typeface="+mn-cs"/>
              </a:rPr>
              <a:t> method. Doing so enforces those required references and values even when you use the class outside of a container.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63</a:t>
            </a:fld>
            <a:endParaRPr lang="en-US"/>
          </a:p>
        </p:txBody>
      </p:sp>
    </p:spTree>
    <p:extLst>
      <p:ext uri="{BB962C8B-B14F-4D97-AF65-F5344CB8AC3E}">
        <p14:creationId xmlns:p14="http://schemas.microsoft.com/office/powerpoint/2010/main" val="28382203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JSR 330’s </a:t>
            </a:r>
            <a:r>
              <a:rPr lang="en-US" dirty="0" smtClean="0"/>
              <a:t>@Inject</a:t>
            </a:r>
            <a:r>
              <a:rPr lang="en-US" sz="1200" b="0" i="0" kern="1200" dirty="0" smtClean="0">
                <a:solidFill>
                  <a:schemeClr val="tx1"/>
                </a:solidFill>
                <a:effectLst/>
                <a:latin typeface="+mn-lt"/>
                <a:ea typeface="+mn-ea"/>
                <a:cs typeface="+mn-cs"/>
              </a:rPr>
              <a:t> annotation can be used in place of Spring’s </a:t>
            </a:r>
            <a:r>
              <a:rPr lang="en-US" dirty="0" smtClean="0"/>
              <a:t>@</a:t>
            </a:r>
            <a:r>
              <a:rPr lang="en-US" dirty="0" err="1" smtClean="0"/>
              <a:t>Autowired</a:t>
            </a:r>
            <a:r>
              <a:rPr lang="en-US" sz="1200" b="0" i="0" kern="1200" dirty="0" smtClean="0">
                <a:solidFill>
                  <a:schemeClr val="tx1"/>
                </a:solidFill>
                <a:effectLst/>
                <a:latin typeface="+mn-lt"/>
                <a:ea typeface="+mn-ea"/>
                <a:cs typeface="+mn-cs"/>
              </a:rPr>
              <a:t> annotation in the examples below. See </a:t>
            </a:r>
            <a:r>
              <a:rPr lang="en-US" sz="1200" b="0" i="0" u="none" strike="noStrike" kern="1200" dirty="0" smtClean="0">
                <a:solidFill>
                  <a:schemeClr val="tx1"/>
                </a:solidFill>
                <a:effectLst/>
                <a:latin typeface="+mn-lt"/>
                <a:ea typeface="+mn-ea"/>
                <a:cs typeface="+mn-cs"/>
                <a:hlinkClick r:id="rId3" tooltip="7.11 Using JSR 330 Standard Annotations"/>
              </a:rPr>
              <a:t>here</a:t>
            </a:r>
            <a:r>
              <a:rPr lang="en-US" sz="1200" b="0" i="0" kern="1200" dirty="0" smtClean="0">
                <a:solidFill>
                  <a:schemeClr val="tx1"/>
                </a:solidFill>
                <a:effectLst/>
                <a:latin typeface="+mn-lt"/>
                <a:ea typeface="+mn-ea"/>
                <a:cs typeface="+mn-cs"/>
              </a:rPr>
              <a:t> for more details.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64</a:t>
            </a:fld>
            <a:endParaRPr lang="en-US"/>
          </a:p>
        </p:txBody>
      </p:sp>
    </p:spTree>
    <p:extLst>
      <p:ext uri="{BB962C8B-B14F-4D97-AF65-F5344CB8AC3E}">
        <p14:creationId xmlns:p14="http://schemas.microsoft.com/office/powerpoint/2010/main" val="37346975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65</a:t>
            </a:fld>
            <a:endParaRPr lang="en-US"/>
          </a:p>
        </p:txBody>
      </p:sp>
    </p:spTree>
    <p:extLst>
      <p:ext uri="{BB962C8B-B14F-4D97-AF65-F5344CB8AC3E}">
        <p14:creationId xmlns:p14="http://schemas.microsoft.com/office/powerpoint/2010/main" val="40555419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66</a:t>
            </a:fld>
            <a:endParaRPr lang="en-US"/>
          </a:p>
        </p:txBody>
      </p:sp>
    </p:spTree>
    <p:extLst>
      <p:ext uri="{BB962C8B-B14F-4D97-AF65-F5344CB8AC3E}">
        <p14:creationId xmlns:p14="http://schemas.microsoft.com/office/powerpoint/2010/main" val="3284113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67</a:t>
            </a:fld>
            <a:endParaRPr lang="en-US"/>
          </a:p>
        </p:txBody>
      </p:sp>
    </p:spTree>
    <p:extLst>
      <p:ext uri="{BB962C8B-B14F-4D97-AF65-F5344CB8AC3E}">
        <p14:creationId xmlns:p14="http://schemas.microsoft.com/office/powerpoint/2010/main" val="5432361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Your beans can implement the </a:t>
            </a:r>
            <a:r>
              <a:rPr lang="en-US" dirty="0" err="1" smtClean="0"/>
              <a:t>org.springframework.core.Ordered</a:t>
            </a:r>
            <a:r>
              <a:rPr lang="en-US" sz="1200" b="0" i="0" kern="1200" dirty="0" smtClean="0">
                <a:solidFill>
                  <a:schemeClr val="tx1"/>
                </a:solidFill>
                <a:effectLst/>
                <a:latin typeface="+mn-lt"/>
                <a:ea typeface="+mn-ea"/>
                <a:cs typeface="+mn-cs"/>
              </a:rPr>
              <a:t> interface or either use the </a:t>
            </a:r>
            <a:r>
              <a:rPr lang="en-US" dirty="0" smtClean="0"/>
              <a:t>@Order</a:t>
            </a:r>
            <a:r>
              <a:rPr lang="en-US" sz="1200" b="0" i="0" kern="1200" dirty="0" smtClean="0">
                <a:solidFill>
                  <a:schemeClr val="tx1"/>
                </a:solidFill>
                <a:effectLst/>
                <a:latin typeface="+mn-lt"/>
                <a:ea typeface="+mn-ea"/>
                <a:cs typeface="+mn-cs"/>
              </a:rPr>
              <a:t> or standard </a:t>
            </a:r>
            <a:r>
              <a:rPr lang="en-US" dirty="0" smtClean="0"/>
              <a:t>@Priority</a:t>
            </a:r>
            <a:r>
              <a:rPr lang="en-US" sz="1200" b="0" i="0" kern="1200" dirty="0" smtClean="0">
                <a:solidFill>
                  <a:schemeClr val="tx1"/>
                </a:solidFill>
                <a:effectLst/>
                <a:latin typeface="+mn-lt"/>
                <a:ea typeface="+mn-ea"/>
                <a:cs typeface="+mn-cs"/>
              </a:rPr>
              <a:t> annotation if you want items in the array or list to be sorted into a specific order.</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68</a:t>
            </a:fld>
            <a:endParaRPr lang="en-US"/>
          </a:p>
        </p:txBody>
      </p:sp>
    </p:spTree>
    <p:extLst>
      <p:ext uri="{BB962C8B-B14F-4D97-AF65-F5344CB8AC3E}">
        <p14:creationId xmlns:p14="http://schemas.microsoft.com/office/powerpoint/2010/main" val="23215951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Even typed Maps can be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as long as the expected key type is </a:t>
            </a:r>
            <a:r>
              <a:rPr lang="en-US" dirty="0" smtClean="0"/>
              <a:t>String</a:t>
            </a:r>
            <a:r>
              <a:rPr lang="en-US" sz="1200" b="0" i="0" kern="1200" dirty="0" smtClean="0">
                <a:solidFill>
                  <a:schemeClr val="tx1"/>
                </a:solidFill>
                <a:effectLst/>
                <a:latin typeface="+mn-lt"/>
                <a:ea typeface="+mn-ea"/>
                <a:cs typeface="+mn-cs"/>
              </a:rPr>
              <a:t>. The Map values will contain all beans of the expected type, and the keys will contain the corresponding bean names: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69</a:t>
            </a:fld>
            <a:endParaRPr lang="en-US"/>
          </a:p>
        </p:txBody>
      </p:sp>
    </p:spTree>
    <p:extLst>
      <p:ext uri="{BB962C8B-B14F-4D97-AF65-F5344CB8AC3E}">
        <p14:creationId xmlns:p14="http://schemas.microsoft.com/office/powerpoint/2010/main" val="7614586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Only </a:t>
            </a:r>
            <a:r>
              <a:rPr lang="en-US" sz="1200" b="0" i="1" kern="1200" dirty="0" smtClean="0">
                <a:solidFill>
                  <a:schemeClr val="tx1"/>
                </a:solidFill>
                <a:effectLst/>
                <a:latin typeface="+mn-lt"/>
                <a:ea typeface="+mn-ea"/>
                <a:cs typeface="+mn-cs"/>
              </a:rPr>
              <a:t>one annotated constructor per-class</a:t>
            </a:r>
            <a:r>
              <a:rPr lang="en-US" sz="1200" b="0" i="0" kern="1200" dirty="0" smtClean="0">
                <a:solidFill>
                  <a:schemeClr val="tx1"/>
                </a:solidFill>
                <a:effectLst/>
                <a:latin typeface="+mn-lt"/>
                <a:ea typeface="+mn-ea"/>
                <a:cs typeface="+mn-cs"/>
              </a:rPr>
              <a:t> can be marked as </a:t>
            </a:r>
            <a:r>
              <a:rPr lang="en-US" sz="1200" b="0" i="1" kern="1200" dirty="0" smtClean="0">
                <a:solidFill>
                  <a:schemeClr val="tx1"/>
                </a:solidFill>
                <a:effectLst/>
                <a:latin typeface="+mn-lt"/>
                <a:ea typeface="+mn-ea"/>
                <a:cs typeface="+mn-cs"/>
              </a:rPr>
              <a:t>required</a:t>
            </a:r>
            <a:r>
              <a:rPr lang="en-US" sz="1200" b="0" i="0" kern="1200" dirty="0" smtClean="0">
                <a:solidFill>
                  <a:schemeClr val="tx1"/>
                </a:solidFill>
                <a:effectLst/>
                <a:latin typeface="+mn-lt"/>
                <a:ea typeface="+mn-ea"/>
                <a:cs typeface="+mn-cs"/>
              </a:rPr>
              <a:t>, but multiple non-required constructors can be annotated. In that case, each is considered among the candidates and Spring uses the </a:t>
            </a:r>
            <a:r>
              <a:rPr lang="en-US" sz="1200" b="0" i="1" kern="1200" dirty="0" smtClean="0">
                <a:solidFill>
                  <a:schemeClr val="tx1"/>
                </a:solidFill>
                <a:effectLst/>
                <a:latin typeface="+mn-lt"/>
                <a:ea typeface="+mn-ea"/>
                <a:cs typeface="+mn-cs"/>
              </a:rPr>
              <a:t>greediest</a:t>
            </a:r>
            <a:r>
              <a:rPr lang="en-US" sz="1200" b="0" i="0" kern="1200" dirty="0" smtClean="0">
                <a:solidFill>
                  <a:schemeClr val="tx1"/>
                </a:solidFill>
                <a:effectLst/>
                <a:latin typeface="+mn-lt"/>
                <a:ea typeface="+mn-ea"/>
                <a:cs typeface="+mn-cs"/>
              </a:rPr>
              <a:t> constructor whose dependencies can be satisfied, that is the constructor that has the largest number of arguments.</a:t>
            </a:r>
          </a:p>
          <a:p>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Autowired’s</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required</a:t>
            </a:r>
            <a:r>
              <a:rPr lang="en-US" sz="1200" b="0" i="0" kern="1200" dirty="0" smtClean="0">
                <a:solidFill>
                  <a:schemeClr val="tx1"/>
                </a:solidFill>
                <a:effectLst/>
                <a:latin typeface="+mn-lt"/>
                <a:ea typeface="+mn-ea"/>
                <a:cs typeface="+mn-cs"/>
              </a:rPr>
              <a:t> attribute is recommended over the `@Required annotation. The </a:t>
            </a:r>
            <a:r>
              <a:rPr lang="en-US" sz="1200" b="0" i="1" kern="1200" dirty="0" smtClean="0">
                <a:solidFill>
                  <a:schemeClr val="tx1"/>
                </a:solidFill>
                <a:effectLst/>
                <a:latin typeface="+mn-lt"/>
                <a:ea typeface="+mn-ea"/>
                <a:cs typeface="+mn-cs"/>
              </a:rPr>
              <a:t>required</a:t>
            </a:r>
            <a:r>
              <a:rPr lang="en-US" sz="1200" b="0" i="0" kern="1200" dirty="0" smtClean="0">
                <a:solidFill>
                  <a:schemeClr val="tx1"/>
                </a:solidFill>
                <a:effectLst/>
                <a:latin typeface="+mn-lt"/>
                <a:ea typeface="+mn-ea"/>
                <a:cs typeface="+mn-cs"/>
              </a:rPr>
              <a:t> attribute indicates that the property is not required for </a:t>
            </a:r>
            <a:r>
              <a:rPr lang="en-US" sz="1200" b="0" i="0" kern="1200" dirty="0" err="1" smtClean="0">
                <a:solidFill>
                  <a:schemeClr val="tx1"/>
                </a:solidFill>
                <a:effectLst/>
                <a:latin typeface="+mn-lt"/>
                <a:ea typeface="+mn-ea"/>
                <a:cs typeface="+mn-cs"/>
              </a:rPr>
              <a:t>autowiring</a:t>
            </a:r>
            <a:r>
              <a:rPr lang="en-US" sz="1200" b="0" i="0" kern="1200" dirty="0" smtClean="0">
                <a:solidFill>
                  <a:schemeClr val="tx1"/>
                </a:solidFill>
                <a:effectLst/>
                <a:latin typeface="+mn-lt"/>
                <a:ea typeface="+mn-ea"/>
                <a:cs typeface="+mn-cs"/>
              </a:rPr>
              <a:t> purposes, the property is ignored if it cannot be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@Required, on the other hand, is stronger in that it enforces the property that was set by any means supported by the container. If no value is injected, a corresponding exception is raised.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70</a:t>
            </a:fld>
            <a:endParaRPr lang="en-US"/>
          </a:p>
        </p:txBody>
      </p:sp>
    </p:spTree>
    <p:extLst>
      <p:ext uri="{BB962C8B-B14F-4D97-AF65-F5344CB8AC3E}">
        <p14:creationId xmlns:p14="http://schemas.microsoft.com/office/powerpoint/2010/main" val="370668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301900097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also use </a:t>
            </a:r>
            <a:r>
              <a:rPr lang="en-US" dirty="0" smtClean="0"/>
              <a:t>@</a:t>
            </a:r>
            <a:r>
              <a:rPr lang="en-US" dirty="0" err="1" smtClean="0"/>
              <a:t>Autowired</a:t>
            </a:r>
            <a:r>
              <a:rPr lang="en-US" sz="1200" b="0" i="0" kern="1200" dirty="0" smtClean="0">
                <a:solidFill>
                  <a:schemeClr val="tx1"/>
                </a:solidFill>
                <a:effectLst/>
                <a:latin typeface="+mn-lt"/>
                <a:ea typeface="+mn-ea"/>
                <a:cs typeface="+mn-cs"/>
              </a:rPr>
              <a:t> for interfaces that are well-known resolvable dependencies: </a:t>
            </a:r>
            <a:r>
              <a:rPr lang="en-US" dirty="0" err="1" smtClean="0"/>
              <a:t>BeanFactory</a:t>
            </a:r>
            <a:r>
              <a:rPr lang="en-US" sz="1200" b="0" i="0" kern="1200" dirty="0" smtClean="0">
                <a:solidFill>
                  <a:schemeClr val="tx1"/>
                </a:solidFill>
                <a:effectLst/>
                <a:latin typeface="+mn-lt"/>
                <a:ea typeface="+mn-ea"/>
                <a:cs typeface="+mn-cs"/>
              </a:rPr>
              <a:t>, </a:t>
            </a:r>
            <a:r>
              <a:rPr lang="en-US" dirty="0" err="1" smtClean="0"/>
              <a:t>ApplicationContext</a:t>
            </a:r>
            <a:r>
              <a:rPr lang="en-US" sz="1200" b="0" i="0" kern="1200" dirty="0" smtClean="0">
                <a:solidFill>
                  <a:schemeClr val="tx1"/>
                </a:solidFill>
                <a:effectLst/>
                <a:latin typeface="+mn-lt"/>
                <a:ea typeface="+mn-ea"/>
                <a:cs typeface="+mn-cs"/>
              </a:rPr>
              <a:t>, </a:t>
            </a:r>
            <a:r>
              <a:rPr lang="en-US" dirty="0" smtClean="0"/>
              <a:t>Environment</a:t>
            </a:r>
            <a:r>
              <a:rPr lang="en-US" sz="1200" b="0" i="0" kern="1200" dirty="0" smtClean="0">
                <a:solidFill>
                  <a:schemeClr val="tx1"/>
                </a:solidFill>
                <a:effectLst/>
                <a:latin typeface="+mn-lt"/>
                <a:ea typeface="+mn-ea"/>
                <a:cs typeface="+mn-cs"/>
              </a:rPr>
              <a:t>, </a:t>
            </a:r>
            <a:r>
              <a:rPr lang="en-US" dirty="0" err="1" smtClean="0"/>
              <a:t>ResourceLoader</a:t>
            </a:r>
            <a:r>
              <a:rPr lang="en-US" sz="1200" b="0" i="0" kern="1200" dirty="0" err="1" smtClean="0">
                <a:solidFill>
                  <a:schemeClr val="tx1"/>
                </a:solidFill>
                <a:effectLst/>
                <a:latin typeface="+mn-lt"/>
                <a:ea typeface="+mn-ea"/>
                <a:cs typeface="+mn-cs"/>
              </a:rPr>
              <a:t>,</a:t>
            </a:r>
            <a:r>
              <a:rPr lang="en-US" dirty="0" err="1" smtClean="0"/>
              <a:t>ApplicationEventPublisher</a:t>
            </a:r>
            <a:r>
              <a:rPr lang="en-US" sz="1200" b="0" i="0" kern="1200" dirty="0" smtClean="0">
                <a:solidFill>
                  <a:schemeClr val="tx1"/>
                </a:solidFill>
                <a:effectLst/>
                <a:latin typeface="+mn-lt"/>
                <a:ea typeface="+mn-ea"/>
                <a:cs typeface="+mn-cs"/>
              </a:rPr>
              <a:t>, and </a:t>
            </a:r>
            <a:r>
              <a:rPr lang="en-US" dirty="0" err="1" smtClean="0"/>
              <a:t>MessageSource</a:t>
            </a:r>
            <a:r>
              <a:rPr lang="en-US" sz="1200" b="0" i="0" kern="1200" dirty="0" smtClean="0">
                <a:solidFill>
                  <a:schemeClr val="tx1"/>
                </a:solidFill>
                <a:effectLst/>
                <a:latin typeface="+mn-lt"/>
                <a:ea typeface="+mn-ea"/>
                <a:cs typeface="+mn-cs"/>
              </a:rPr>
              <a:t>. These interfaces and their extended interfaces, such as </a:t>
            </a:r>
            <a:r>
              <a:rPr lang="en-US" dirty="0" err="1" smtClean="0"/>
              <a:t>ConfigurableApplicationContext</a:t>
            </a:r>
            <a:r>
              <a:rPr lang="en-US" sz="1200" b="0" i="0" kern="1200" dirty="0" smtClean="0">
                <a:solidFill>
                  <a:schemeClr val="tx1"/>
                </a:solidFill>
                <a:effectLst/>
                <a:latin typeface="+mn-lt"/>
                <a:ea typeface="+mn-ea"/>
                <a:cs typeface="+mn-cs"/>
              </a:rPr>
              <a:t> or </a:t>
            </a:r>
            <a:r>
              <a:rPr lang="en-US" dirty="0" err="1" smtClean="0"/>
              <a:t>ResourcePatternResolver</a:t>
            </a:r>
            <a:r>
              <a:rPr lang="en-US" sz="1200" b="0" i="0" kern="1200" dirty="0" smtClean="0">
                <a:solidFill>
                  <a:schemeClr val="tx1"/>
                </a:solidFill>
                <a:effectLst/>
                <a:latin typeface="+mn-lt"/>
                <a:ea typeface="+mn-ea"/>
                <a:cs typeface="+mn-cs"/>
              </a:rPr>
              <a:t>, are automatically resolved, with no special setup necessary.</a:t>
            </a:r>
          </a:p>
          <a:p>
            <a:endParaRPr lang="en-US" sz="1200" b="0" i="0" kern="1200" dirty="0" smtClean="0">
              <a:solidFill>
                <a:schemeClr val="tx1"/>
              </a:solidFill>
              <a:effectLst/>
              <a:latin typeface="+mn-lt"/>
              <a:ea typeface="+mn-ea"/>
              <a:cs typeface="+mn-cs"/>
            </a:endParaRPr>
          </a:p>
          <a:p>
            <a:r>
              <a:rPr lang="en-US" dirty="0" smtClean="0"/>
              <a:t>@</a:t>
            </a:r>
            <a:r>
              <a:rPr lang="en-US" dirty="0" err="1" smtClean="0"/>
              <a:t>Autowired</a:t>
            </a:r>
            <a:r>
              <a:rPr lang="en-US" sz="1200" b="0" i="0" kern="1200" dirty="0" smtClean="0">
                <a:solidFill>
                  <a:schemeClr val="tx1"/>
                </a:solidFill>
                <a:effectLst/>
                <a:latin typeface="+mn-lt"/>
                <a:ea typeface="+mn-ea"/>
                <a:cs typeface="+mn-cs"/>
              </a:rPr>
              <a:t>, </a:t>
            </a:r>
            <a:r>
              <a:rPr lang="en-US" dirty="0" smtClean="0"/>
              <a:t>@Inject has not required</a:t>
            </a:r>
            <a:r>
              <a:rPr lang="en-US" sz="1200" b="0" i="0" kern="1200" dirty="0" smtClean="0">
                <a:solidFill>
                  <a:schemeClr val="tx1"/>
                </a:solidFill>
                <a:effectLst/>
                <a:latin typeface="+mn-lt"/>
                <a:ea typeface="+mn-ea"/>
                <a:cs typeface="+mn-cs"/>
              </a:rPr>
              <a:t>, </a:t>
            </a:r>
            <a:r>
              <a:rPr lang="en-US" dirty="0" smtClean="0"/>
              <a:t>@Resource – name, ignore </a:t>
            </a:r>
            <a:r>
              <a:rPr lang="en-US" dirty="0" err="1" smtClean="0"/>
              <a:t>qulifier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71</a:t>
            </a:fld>
            <a:endParaRPr lang="en-US"/>
          </a:p>
        </p:txBody>
      </p:sp>
    </p:spTree>
    <p:extLst>
      <p:ext uri="{BB962C8B-B14F-4D97-AF65-F5344CB8AC3E}">
        <p14:creationId xmlns:p14="http://schemas.microsoft.com/office/powerpoint/2010/main" val="3444634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Because </a:t>
            </a:r>
            <a:r>
              <a:rPr lang="en-US" sz="1200" b="0" i="0" kern="1200" dirty="0" err="1" smtClean="0">
                <a:solidFill>
                  <a:schemeClr val="tx1"/>
                </a:solidFill>
                <a:effectLst/>
                <a:latin typeface="+mn-lt"/>
                <a:ea typeface="+mn-ea"/>
                <a:cs typeface="+mn-cs"/>
              </a:rPr>
              <a:t>autowiring</a:t>
            </a:r>
            <a:r>
              <a:rPr lang="en-US" sz="1200" b="0" i="0" kern="1200" dirty="0" smtClean="0">
                <a:solidFill>
                  <a:schemeClr val="tx1"/>
                </a:solidFill>
                <a:effectLst/>
                <a:latin typeface="+mn-lt"/>
                <a:ea typeface="+mn-ea"/>
                <a:cs typeface="+mn-cs"/>
              </a:rPr>
              <a:t> by type may lead to multiple candidates, it is often necessary to have more control over the selection process. One way to accomplish this is with Spring’s @Primary annotation. @Primary indicates that a particular bean should be given preference when multiple beans are candidates to be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to a single-valued dependency. If exactly one 'primary' bean exists among the candidates, it will be the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value.</a:t>
            </a:r>
          </a:p>
          <a:p>
            <a:r>
              <a:rPr lang="en-US" sz="1200" b="0" i="0" kern="1200" dirty="0" smtClean="0">
                <a:solidFill>
                  <a:schemeClr val="tx1"/>
                </a:solidFill>
                <a:effectLst/>
                <a:latin typeface="+mn-lt"/>
                <a:ea typeface="+mn-ea"/>
                <a:cs typeface="+mn-cs"/>
              </a:rPr>
              <a:t>Let’s assume we have the following configuration that defines </a:t>
            </a:r>
            <a:r>
              <a:rPr lang="en-US" sz="1200" b="0" i="0" kern="1200" dirty="0" err="1" smtClean="0">
                <a:solidFill>
                  <a:schemeClr val="tx1"/>
                </a:solidFill>
                <a:effectLst/>
                <a:latin typeface="+mn-lt"/>
                <a:ea typeface="+mn-ea"/>
                <a:cs typeface="+mn-cs"/>
              </a:rPr>
              <a:t>firstMovieCatalog</a:t>
            </a:r>
            <a:r>
              <a:rPr lang="en-US" sz="1200" b="0" i="0" kern="1200" dirty="0" smtClean="0">
                <a:solidFill>
                  <a:schemeClr val="tx1"/>
                </a:solidFill>
                <a:effectLst/>
                <a:latin typeface="+mn-lt"/>
                <a:ea typeface="+mn-ea"/>
                <a:cs typeface="+mn-cs"/>
              </a:rPr>
              <a:t> as the </a:t>
            </a:r>
            <a:r>
              <a:rPr lang="en-US" sz="1200" b="0" i="1" kern="1200" dirty="0" smtClean="0">
                <a:solidFill>
                  <a:schemeClr val="tx1"/>
                </a:solidFill>
                <a:effectLst/>
                <a:latin typeface="+mn-lt"/>
                <a:ea typeface="+mn-ea"/>
                <a:cs typeface="+mn-cs"/>
              </a:rPr>
              <a:t>primary</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MovieCatalog</a:t>
            </a:r>
            <a:r>
              <a:rPr lang="en-US" sz="1200" b="0" i="0" kern="1200" dirty="0" smtClean="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72</a:t>
            </a:fld>
            <a:endParaRPr lang="en-US"/>
          </a:p>
        </p:txBody>
      </p:sp>
    </p:spTree>
    <p:extLst>
      <p:ext uri="{BB962C8B-B14F-4D97-AF65-F5344CB8AC3E}">
        <p14:creationId xmlns:p14="http://schemas.microsoft.com/office/powerpoint/2010/main" val="31668151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73</a:t>
            </a:fld>
            <a:endParaRPr lang="en-US"/>
          </a:p>
        </p:txBody>
      </p:sp>
    </p:spTree>
    <p:extLst>
      <p:ext uri="{BB962C8B-B14F-4D97-AF65-F5344CB8AC3E}">
        <p14:creationId xmlns:p14="http://schemas.microsoft.com/office/powerpoint/2010/main" val="37998108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74</a:t>
            </a:fld>
            <a:endParaRPr lang="en-US"/>
          </a:p>
        </p:txBody>
      </p:sp>
    </p:spTree>
    <p:extLst>
      <p:ext uri="{BB962C8B-B14F-4D97-AF65-F5344CB8AC3E}">
        <p14:creationId xmlns:p14="http://schemas.microsoft.com/office/powerpoint/2010/main" val="35952991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For a fallback match, the bean name is considered a default qualifier value. Thus you can define the bean with an id "main" instead of the nested qualifier element, leading to the same matching result. However, although you can use this convention to refer to specific beans by name,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is fundamentally about type-driven injection with optional semantic qualifiers. This means that qualifier values, even with the bean name fallback, always have narrowing semantics within the set of type matches; they do not semantically express a reference to a unique bean id. Good qualifier values are "main" or "EMEA" or "persistent", expressing characteristics of a specific component that are independent from the bean id, which may be auto-generated in case of an anonymous bean definition like the one in the preceding example.</a:t>
            </a:r>
          </a:p>
          <a:p>
            <a:r>
              <a:rPr lang="en-US" sz="1200" b="0" i="0" kern="1200" dirty="0" smtClean="0">
                <a:solidFill>
                  <a:schemeClr val="tx1"/>
                </a:solidFill>
                <a:effectLst/>
                <a:latin typeface="+mn-lt"/>
                <a:ea typeface="+mn-ea"/>
                <a:cs typeface="+mn-cs"/>
              </a:rPr>
              <a:t>Qualifiers also apply to typed collections, as discussed above, for example, to Set&lt;</a:t>
            </a:r>
            <a:r>
              <a:rPr lang="en-US" sz="1200" b="0" i="0" kern="1200" dirty="0" err="1" smtClean="0">
                <a:solidFill>
                  <a:schemeClr val="tx1"/>
                </a:solidFill>
                <a:effectLst/>
                <a:latin typeface="+mn-lt"/>
                <a:ea typeface="+mn-ea"/>
                <a:cs typeface="+mn-cs"/>
              </a:rPr>
              <a:t>MovieCatalog</a:t>
            </a:r>
            <a:r>
              <a:rPr lang="en-US" sz="1200" b="0" i="0" kern="1200" dirty="0" smtClean="0">
                <a:solidFill>
                  <a:schemeClr val="tx1"/>
                </a:solidFill>
                <a:effectLst/>
                <a:latin typeface="+mn-lt"/>
                <a:ea typeface="+mn-ea"/>
                <a:cs typeface="+mn-cs"/>
              </a:rPr>
              <a:t>&gt;. In this case, all matching beans according to the declared qualifiers are injected as a collection. This implies that qualifiers do not have to be unique; they rather simply constitute filtering criteria. For example, you can define multiple </a:t>
            </a:r>
            <a:r>
              <a:rPr lang="en-US" sz="1200" b="0" i="0" kern="1200" dirty="0" err="1" smtClean="0">
                <a:solidFill>
                  <a:schemeClr val="tx1"/>
                </a:solidFill>
                <a:effectLst/>
                <a:latin typeface="+mn-lt"/>
                <a:ea typeface="+mn-ea"/>
                <a:cs typeface="+mn-cs"/>
              </a:rPr>
              <a:t>MovieCatalog</a:t>
            </a:r>
            <a:r>
              <a:rPr lang="en-US" sz="1200" b="0" i="0" kern="1200" dirty="0" smtClean="0">
                <a:solidFill>
                  <a:schemeClr val="tx1"/>
                </a:solidFill>
                <a:effectLst/>
                <a:latin typeface="+mn-lt"/>
                <a:ea typeface="+mn-ea"/>
                <a:cs typeface="+mn-cs"/>
              </a:rPr>
              <a:t> beans with the same qualifier value "action", all of which would be injected into a Set&lt;</a:t>
            </a:r>
            <a:r>
              <a:rPr lang="en-US" sz="1200" b="0" i="0" kern="1200" dirty="0" err="1" smtClean="0">
                <a:solidFill>
                  <a:schemeClr val="tx1"/>
                </a:solidFill>
                <a:effectLst/>
                <a:latin typeface="+mn-lt"/>
                <a:ea typeface="+mn-ea"/>
                <a:cs typeface="+mn-cs"/>
              </a:rPr>
              <a:t>MovieCatalog</a:t>
            </a:r>
            <a:r>
              <a:rPr lang="en-US" sz="1200" b="0" i="0" kern="1200" dirty="0" smtClean="0">
                <a:solidFill>
                  <a:schemeClr val="tx1"/>
                </a:solidFill>
                <a:effectLst/>
                <a:latin typeface="+mn-lt"/>
                <a:ea typeface="+mn-ea"/>
                <a:cs typeface="+mn-cs"/>
              </a:rPr>
              <a:t>&gt; annotated with @Qualifier("action").</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75</a:t>
            </a:fld>
            <a:endParaRPr lang="en-US"/>
          </a:p>
        </p:txBody>
      </p:sp>
    </p:spTree>
    <p:extLst>
      <p:ext uri="{BB962C8B-B14F-4D97-AF65-F5344CB8AC3E}">
        <p14:creationId xmlns:p14="http://schemas.microsoft.com/office/powerpoint/2010/main" val="298083591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76</a:t>
            </a:fld>
            <a:endParaRPr lang="en-US"/>
          </a:p>
        </p:txBody>
      </p:sp>
    </p:spTree>
    <p:extLst>
      <p:ext uri="{BB962C8B-B14F-4D97-AF65-F5344CB8AC3E}">
        <p14:creationId xmlns:p14="http://schemas.microsoft.com/office/powerpoint/2010/main" val="3800231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77</a:t>
            </a:fld>
            <a:endParaRPr lang="en-US"/>
          </a:p>
        </p:txBody>
      </p:sp>
    </p:spTree>
    <p:extLst>
      <p:ext uri="{BB962C8B-B14F-4D97-AF65-F5344CB8AC3E}">
        <p14:creationId xmlns:p14="http://schemas.microsoft.com/office/powerpoint/2010/main" val="35979976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78</a:t>
            </a:fld>
            <a:endParaRPr lang="en-US"/>
          </a:p>
        </p:txBody>
      </p:sp>
    </p:spTree>
    <p:extLst>
      <p:ext uri="{BB962C8B-B14F-4D97-AF65-F5344CB8AC3E}">
        <p14:creationId xmlns:p14="http://schemas.microsoft.com/office/powerpoint/2010/main" val="13762397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79</a:t>
            </a:fld>
            <a:endParaRPr lang="en-US"/>
          </a:p>
        </p:txBody>
      </p:sp>
    </p:spTree>
    <p:extLst>
      <p:ext uri="{BB962C8B-B14F-4D97-AF65-F5344CB8AC3E}">
        <p14:creationId xmlns:p14="http://schemas.microsoft.com/office/powerpoint/2010/main" val="7855375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80</a:t>
            </a:fld>
            <a:endParaRPr lang="en-US"/>
          </a:p>
        </p:txBody>
      </p:sp>
    </p:spTree>
    <p:extLst>
      <p:ext uri="{BB962C8B-B14F-4D97-AF65-F5344CB8AC3E}">
        <p14:creationId xmlns:p14="http://schemas.microsoft.com/office/powerpoint/2010/main" val="2100012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31320576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81</a:t>
            </a:fld>
            <a:endParaRPr lang="en-US"/>
          </a:p>
        </p:txBody>
      </p:sp>
    </p:spTree>
    <p:extLst>
      <p:ext uri="{BB962C8B-B14F-4D97-AF65-F5344CB8AC3E}">
        <p14:creationId xmlns:p14="http://schemas.microsoft.com/office/powerpoint/2010/main" val="13085566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@Configuration</a:t>
            </a:r>
            <a:r>
              <a:rPr lang="en-US" dirty="0" smtClean="0"/>
              <a:t> </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ComponentScan</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basePackages</a:t>
            </a:r>
            <a:r>
              <a:rPr lang="en-US" sz="1200" i="1" kern="1200" dirty="0" smtClean="0">
                <a:solidFill>
                  <a:schemeClr val="tx1"/>
                </a:solidFill>
                <a:effectLst/>
                <a:latin typeface="+mn-lt"/>
                <a:ea typeface="+mn-ea"/>
                <a:cs typeface="+mn-cs"/>
              </a:rPr>
              <a:t> = "</a:t>
            </a:r>
            <a:r>
              <a:rPr lang="en-US" sz="1200" i="1" kern="1200" dirty="0" err="1" smtClean="0">
                <a:solidFill>
                  <a:schemeClr val="tx1"/>
                </a:solidFill>
                <a:effectLst/>
                <a:latin typeface="+mn-lt"/>
                <a:ea typeface="+mn-ea"/>
                <a:cs typeface="+mn-cs"/>
              </a:rPr>
              <a:t>org.example</a:t>
            </a:r>
            <a:r>
              <a:rPr lang="en-US" sz="1200" i="1" kern="1200" dirty="0" smtClean="0">
                <a:solidFill>
                  <a:schemeClr val="tx1"/>
                </a:solidFill>
                <a:effectLst/>
                <a:latin typeface="+mn-lt"/>
                <a:ea typeface="+mn-ea"/>
                <a:cs typeface="+mn-cs"/>
              </a:rPr>
              <a:t>", </a:t>
            </a:r>
            <a:r>
              <a:rPr lang="en-US" sz="1200" i="1" kern="1200" dirty="0" err="1" smtClean="0">
                <a:solidFill>
                  <a:schemeClr val="tx1"/>
                </a:solidFill>
                <a:effectLst/>
                <a:latin typeface="+mn-lt"/>
                <a:ea typeface="+mn-ea"/>
                <a:cs typeface="+mn-cs"/>
              </a:rPr>
              <a:t>includeFilters</a:t>
            </a:r>
            <a:r>
              <a:rPr lang="en-US" sz="1200" i="1" kern="1200" dirty="0" smtClean="0">
                <a:solidFill>
                  <a:schemeClr val="tx1"/>
                </a:solidFill>
                <a:effectLst/>
                <a:latin typeface="+mn-lt"/>
                <a:ea typeface="+mn-ea"/>
                <a:cs typeface="+mn-cs"/>
              </a:rPr>
              <a:t> = @Filter(type = </a:t>
            </a:r>
            <a:r>
              <a:rPr lang="en-US" sz="1200" i="1" kern="1200" dirty="0" err="1" smtClean="0">
                <a:solidFill>
                  <a:schemeClr val="tx1"/>
                </a:solidFill>
                <a:effectLst/>
                <a:latin typeface="+mn-lt"/>
                <a:ea typeface="+mn-ea"/>
                <a:cs typeface="+mn-cs"/>
              </a:rPr>
              <a:t>FilterType.REGEX</a:t>
            </a:r>
            <a:r>
              <a:rPr lang="en-US" sz="1200" i="1" kern="1200" dirty="0" smtClean="0">
                <a:solidFill>
                  <a:schemeClr val="tx1"/>
                </a:solidFill>
                <a:effectLst/>
                <a:latin typeface="+mn-lt"/>
                <a:ea typeface="+mn-ea"/>
                <a:cs typeface="+mn-cs"/>
              </a:rPr>
              <a:t>, pattern = ".*Stub.*Repository"), </a:t>
            </a:r>
            <a:r>
              <a:rPr lang="en-US" sz="1200" i="1" kern="1200" dirty="0" err="1" smtClean="0">
                <a:solidFill>
                  <a:schemeClr val="tx1"/>
                </a:solidFill>
                <a:effectLst/>
                <a:latin typeface="+mn-lt"/>
                <a:ea typeface="+mn-ea"/>
                <a:cs typeface="+mn-cs"/>
              </a:rPr>
              <a:t>excludeFilters</a:t>
            </a:r>
            <a:r>
              <a:rPr lang="en-US" sz="1200" i="1" kern="1200" dirty="0" smtClean="0">
                <a:solidFill>
                  <a:schemeClr val="tx1"/>
                </a:solidFill>
                <a:effectLst/>
                <a:latin typeface="+mn-lt"/>
                <a:ea typeface="+mn-ea"/>
                <a:cs typeface="+mn-cs"/>
              </a:rPr>
              <a:t> = @Filter(</a:t>
            </a:r>
            <a:r>
              <a:rPr lang="en-US" sz="1200" i="1" kern="1200" dirty="0" err="1" smtClean="0">
                <a:solidFill>
                  <a:schemeClr val="tx1"/>
                </a:solidFill>
                <a:effectLst/>
                <a:latin typeface="+mn-lt"/>
                <a:ea typeface="+mn-ea"/>
                <a:cs typeface="+mn-cs"/>
              </a:rPr>
              <a:t>Repository.class</a:t>
            </a:r>
            <a:r>
              <a:rPr lang="en-US" sz="1200" i="1" kern="1200" dirty="0" smtClean="0">
                <a:solidFill>
                  <a:schemeClr val="tx1"/>
                </a:solidFill>
                <a:effectLst/>
                <a:latin typeface="+mn-lt"/>
                <a:ea typeface="+mn-ea"/>
                <a:cs typeface="+mn-cs"/>
              </a:rPr>
              <a:t>))</a:t>
            </a:r>
            <a:r>
              <a:rPr lang="en-US" dirty="0" smtClean="0"/>
              <a:t> </a:t>
            </a:r>
            <a:r>
              <a:rPr lang="en-US" sz="1200" b="1" kern="1200" dirty="0" smtClean="0">
                <a:solidFill>
                  <a:schemeClr val="tx1"/>
                </a:solidFill>
                <a:effectLst/>
                <a:latin typeface="+mn-lt"/>
                <a:ea typeface="+mn-ea"/>
                <a:cs typeface="+mn-cs"/>
              </a:rPr>
              <a:t>public</a:t>
            </a:r>
            <a:r>
              <a:rPr lang="en-US" dirty="0" smtClean="0"/>
              <a:t> </a:t>
            </a:r>
            <a:r>
              <a:rPr lang="en-US" sz="1200" b="1" kern="1200" dirty="0" smtClean="0">
                <a:solidFill>
                  <a:schemeClr val="tx1"/>
                </a:solidFill>
                <a:effectLst/>
                <a:latin typeface="+mn-lt"/>
                <a:ea typeface="+mn-ea"/>
                <a:cs typeface="+mn-cs"/>
              </a:rPr>
              <a:t>class</a:t>
            </a:r>
            <a:r>
              <a:rPr lang="en-US" dirty="0" smtClean="0"/>
              <a:t> </a:t>
            </a:r>
            <a:r>
              <a:rPr lang="en-US" dirty="0" err="1" smtClean="0"/>
              <a:t>AppConfig</a:t>
            </a:r>
            <a:r>
              <a:rPr lang="en-US" dirty="0" smtClean="0"/>
              <a:t> { ...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82</a:t>
            </a:fld>
            <a:endParaRPr lang="en-US"/>
          </a:p>
        </p:txBody>
      </p:sp>
    </p:spTree>
    <p:extLst>
      <p:ext uri="{BB962C8B-B14F-4D97-AF65-F5344CB8AC3E}">
        <p14:creationId xmlns:p14="http://schemas.microsoft.com/office/powerpoint/2010/main" val="125959610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class is a Spring component that has application-specific code contained in its </a:t>
            </a:r>
            <a:r>
              <a:rPr lang="en-US" dirty="0" err="1" smtClean="0"/>
              <a:t>doWork</a:t>
            </a:r>
            <a:r>
              <a:rPr lang="en-US" dirty="0" smtClean="0"/>
              <a:t>()</a:t>
            </a:r>
            <a:r>
              <a:rPr lang="en-US" sz="1200" b="0" i="0" kern="1200" dirty="0" smtClean="0">
                <a:solidFill>
                  <a:schemeClr val="tx1"/>
                </a:solidFill>
                <a:effectLst/>
                <a:latin typeface="+mn-lt"/>
                <a:ea typeface="+mn-ea"/>
                <a:cs typeface="+mn-cs"/>
              </a:rPr>
              <a:t> method. However, it also contributes a bean definition that has a factory method referring to the method </a:t>
            </a:r>
            <a:r>
              <a:rPr lang="en-US" dirty="0" err="1" smtClean="0"/>
              <a:t>publicInstance</a:t>
            </a:r>
            <a:r>
              <a:rPr lang="en-US" dirty="0" smtClean="0"/>
              <a:t>()</a:t>
            </a:r>
            <a:r>
              <a:rPr lang="en-US" sz="1200" b="0" i="0" kern="1200" dirty="0" smtClean="0">
                <a:solidFill>
                  <a:schemeClr val="tx1"/>
                </a:solidFill>
                <a:effectLst/>
                <a:latin typeface="+mn-lt"/>
                <a:ea typeface="+mn-ea"/>
                <a:cs typeface="+mn-cs"/>
              </a:rPr>
              <a:t>. The </a:t>
            </a:r>
            <a:r>
              <a:rPr lang="en-US" dirty="0" smtClean="0"/>
              <a:t>@Bean</a:t>
            </a:r>
            <a:r>
              <a:rPr lang="en-US" sz="1200" b="0" i="0" kern="1200" dirty="0" smtClean="0">
                <a:solidFill>
                  <a:schemeClr val="tx1"/>
                </a:solidFill>
                <a:effectLst/>
                <a:latin typeface="+mn-lt"/>
                <a:ea typeface="+mn-ea"/>
                <a:cs typeface="+mn-cs"/>
              </a:rPr>
              <a:t> annotation identifies the factory method and other bean definition properties, such as a qualifier value through the </a:t>
            </a:r>
            <a:r>
              <a:rPr lang="en-US" dirty="0" smtClean="0"/>
              <a:t>@Qualifier</a:t>
            </a:r>
            <a:r>
              <a:rPr lang="en-US" sz="1200" b="0" i="0" kern="1200" dirty="0" smtClean="0">
                <a:solidFill>
                  <a:schemeClr val="tx1"/>
                </a:solidFill>
                <a:effectLst/>
                <a:latin typeface="+mn-lt"/>
                <a:ea typeface="+mn-ea"/>
                <a:cs typeface="+mn-cs"/>
              </a:rPr>
              <a:t> annotation. Other method level annotations that can be specified are </a:t>
            </a:r>
            <a:r>
              <a:rPr lang="en-US" dirty="0" smtClean="0"/>
              <a:t>@Scope</a:t>
            </a:r>
            <a:r>
              <a:rPr lang="en-US" sz="1200" b="0" i="0" kern="1200" dirty="0" smtClean="0">
                <a:solidFill>
                  <a:schemeClr val="tx1"/>
                </a:solidFill>
                <a:effectLst/>
                <a:latin typeface="+mn-lt"/>
                <a:ea typeface="+mn-ea"/>
                <a:cs typeface="+mn-cs"/>
              </a:rPr>
              <a:t>, </a:t>
            </a:r>
            <a:r>
              <a:rPr lang="en-US" dirty="0" smtClean="0"/>
              <a:t>@Lazy</a:t>
            </a:r>
            <a:r>
              <a:rPr lang="en-US" sz="1200" b="0" i="0" kern="1200" dirty="0" smtClean="0">
                <a:solidFill>
                  <a:schemeClr val="tx1"/>
                </a:solidFill>
                <a:effectLst/>
                <a:latin typeface="+mn-lt"/>
                <a:ea typeface="+mn-ea"/>
                <a:cs typeface="+mn-cs"/>
              </a:rPr>
              <a:t>, and custom qualifier annotations.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83</a:t>
            </a:fld>
            <a:endParaRPr lang="en-US"/>
          </a:p>
        </p:txBody>
      </p:sp>
    </p:spTree>
    <p:extLst>
      <p:ext uri="{BB962C8B-B14F-4D97-AF65-F5344CB8AC3E}">
        <p14:creationId xmlns:p14="http://schemas.microsoft.com/office/powerpoint/2010/main" val="23637799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AE90029-A909-AD4E-9775-A0D64990AD22}" type="slidenum">
              <a:rPr lang="en-US" smtClean="0"/>
              <a:t>84</a:t>
            </a:fld>
            <a:endParaRPr lang="en-US"/>
          </a:p>
        </p:txBody>
      </p:sp>
    </p:spTree>
    <p:extLst>
      <p:ext uri="{BB962C8B-B14F-4D97-AF65-F5344CB8AC3E}">
        <p14:creationId xmlns:p14="http://schemas.microsoft.com/office/powerpoint/2010/main" val="247185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830662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11770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Steps">
    <p:spTree>
      <p:nvGrpSpPr>
        <p:cNvPr id="1" name=""/>
        <p:cNvGrpSpPr/>
        <p:nvPr/>
      </p:nvGrpSpPr>
      <p:grpSpPr>
        <a:xfrm>
          <a:off x="0" y="0"/>
          <a:ext cx="0" cy="0"/>
          <a:chOff x="0" y="0"/>
          <a:chExt cx="0" cy="0"/>
        </a:xfrm>
      </p:grpSpPr>
      <p:sp>
        <p:nvSpPr>
          <p:cNvPr id="3" name="Rectangle 2"/>
          <p:cNvSpPr/>
          <p:nvPr userDrawn="1"/>
        </p:nvSpPr>
        <p:spPr>
          <a:xfrm>
            <a:off x="1" y="926332"/>
            <a:ext cx="778669" cy="557606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68580" tIns="34290" rIns="68580" bIns="34290" rtlCol="0" anchor="ctr"/>
          <a:lstStyle/>
          <a:p>
            <a:pPr algn="ctr"/>
            <a:endParaRPr lang="en-US" dirty="0">
              <a:solidFill>
                <a:srgbClr val="2FC2D9"/>
              </a:solidFill>
            </a:endParaRPr>
          </a:p>
        </p:txBody>
      </p:sp>
      <p:sp>
        <p:nvSpPr>
          <p:cNvPr id="4" name="Oval 3"/>
          <p:cNvSpPr/>
          <p:nvPr userDrawn="1"/>
        </p:nvSpPr>
        <p:spPr>
          <a:xfrm>
            <a:off x="575866" y="3477648"/>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2</a:t>
            </a:r>
          </a:p>
        </p:txBody>
      </p:sp>
      <p:cxnSp>
        <p:nvCxnSpPr>
          <p:cNvPr id="6" name="Straight Connector 5"/>
          <p:cNvCxnSpPr/>
          <p:nvPr userDrawn="1"/>
        </p:nvCxnSpPr>
        <p:spPr>
          <a:xfrm flipH="1">
            <a:off x="0" y="4633576"/>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7" name="Oval 6"/>
          <p:cNvSpPr/>
          <p:nvPr userDrawn="1"/>
        </p:nvSpPr>
        <p:spPr>
          <a:xfrm>
            <a:off x="575866" y="1630376"/>
            <a:ext cx="411480" cy="411480"/>
          </a:xfrm>
          <a:prstGeom prst="ellipse">
            <a:avLst/>
          </a:prstGeom>
          <a:solidFill>
            <a:schemeClr val="accent2"/>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chemeClr val="bg1"/>
                </a:solidFill>
                <a:latin typeface="Arial Black"/>
                <a:cs typeface="Arial Black"/>
              </a:rPr>
              <a:t>1</a:t>
            </a:r>
          </a:p>
        </p:txBody>
      </p:sp>
      <p:cxnSp>
        <p:nvCxnSpPr>
          <p:cNvPr id="8" name="Straight Connector 7"/>
          <p:cNvCxnSpPr/>
          <p:nvPr userDrawn="1"/>
        </p:nvCxnSpPr>
        <p:spPr>
          <a:xfrm flipH="1">
            <a:off x="0" y="2786304"/>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9" name="Oval 8"/>
          <p:cNvSpPr/>
          <p:nvPr userDrawn="1"/>
        </p:nvSpPr>
        <p:spPr>
          <a:xfrm>
            <a:off x="575866" y="5324921"/>
            <a:ext cx="411480" cy="411480"/>
          </a:xfrm>
          <a:prstGeom prst="ellipse">
            <a:avLst/>
          </a:prstGeom>
          <a:solidFill>
            <a:srgbClr val="2FC2D9"/>
          </a:solidFill>
          <a:ln w="25400">
            <a:solidFill>
              <a:srgbClr val="FFFFFF"/>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1500" dirty="0">
                <a:solidFill>
                  <a:srgbClr val="FFFFFF"/>
                </a:solidFill>
                <a:latin typeface="Arial Black"/>
                <a:cs typeface="Arial Black"/>
              </a:rPr>
              <a:t>3</a:t>
            </a:r>
          </a:p>
        </p:txBody>
      </p:sp>
      <p:sp>
        <p:nvSpPr>
          <p:cNvPr id="10" name="Text Placeholder 9"/>
          <p:cNvSpPr>
            <a:spLocks noGrp="1"/>
          </p:cNvSpPr>
          <p:nvPr>
            <p:ph type="body" sz="quarter" idx="23" hasCustomPrompt="1"/>
          </p:nvPr>
        </p:nvSpPr>
        <p:spPr>
          <a:xfrm>
            <a:off x="1117600" y="14224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12" name="Content Placeholder 11"/>
          <p:cNvSpPr>
            <a:spLocks noGrp="1"/>
          </p:cNvSpPr>
          <p:nvPr>
            <p:ph sz="quarter" idx="24" hasCustomPrompt="1"/>
          </p:nvPr>
        </p:nvSpPr>
        <p:spPr>
          <a:xfrm>
            <a:off x="3086100" y="12065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19" name="Text Placeholder 9"/>
          <p:cNvSpPr>
            <a:spLocks noGrp="1"/>
          </p:cNvSpPr>
          <p:nvPr>
            <p:ph type="body" sz="quarter" idx="25" hasCustomPrompt="1"/>
          </p:nvPr>
        </p:nvSpPr>
        <p:spPr>
          <a:xfrm>
            <a:off x="1117600" y="32385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0" name="Content Placeholder 11"/>
          <p:cNvSpPr>
            <a:spLocks noGrp="1"/>
          </p:cNvSpPr>
          <p:nvPr>
            <p:ph sz="quarter" idx="26" hasCustomPrompt="1"/>
          </p:nvPr>
        </p:nvSpPr>
        <p:spPr>
          <a:xfrm>
            <a:off x="3086100" y="30226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1" name="Text Placeholder 9"/>
          <p:cNvSpPr>
            <a:spLocks noGrp="1"/>
          </p:cNvSpPr>
          <p:nvPr>
            <p:ph type="body" sz="quarter" idx="27" hasCustomPrompt="1"/>
          </p:nvPr>
        </p:nvSpPr>
        <p:spPr>
          <a:xfrm>
            <a:off x="1117600" y="5080000"/>
            <a:ext cx="1790700" cy="889000"/>
          </a:xfrm>
          <a:prstGeom prst="rect">
            <a:avLst/>
          </a:prstGeom>
        </p:spPr>
        <p:txBody>
          <a:bodyPr vert="horz" anchor="ctr" anchorCtr="0"/>
          <a:lstStyle>
            <a:lvl1pPr marL="0" indent="0">
              <a:buNone/>
              <a:defRPr sz="1600" baseline="0">
                <a:latin typeface="Arial Black"/>
                <a:cs typeface="Arial Black"/>
              </a:defRPr>
            </a:lvl1pPr>
          </a:lstStyle>
          <a:p>
            <a:pPr lvl="0"/>
            <a:r>
              <a:rPr lang="en-US" dirty="0"/>
              <a:t>LOREM IPSUM DOLOR SIT AMET DIAM</a:t>
            </a:r>
          </a:p>
        </p:txBody>
      </p:sp>
      <p:sp>
        <p:nvSpPr>
          <p:cNvPr id="22" name="Content Placeholder 11"/>
          <p:cNvSpPr>
            <a:spLocks noGrp="1"/>
          </p:cNvSpPr>
          <p:nvPr>
            <p:ph sz="quarter" idx="28" hasCustomPrompt="1"/>
          </p:nvPr>
        </p:nvSpPr>
        <p:spPr>
          <a:xfrm>
            <a:off x="3086100" y="4864100"/>
            <a:ext cx="5664200" cy="1333500"/>
          </a:xfrm>
          <a:prstGeom prst="rect">
            <a:avLst/>
          </a:prstGeom>
        </p:spPr>
        <p:txBody>
          <a:bodyPr vert="horz" anchor="ctr" anchorCtr="0"/>
          <a:lstStyle>
            <a:lvl1pPr marL="173736" marR="0" indent="-173736" algn="l" defTabSz="457200" rtl="0" eaLnBrk="1" fontAlgn="auto" latinLnBrk="0" hangingPunct="1">
              <a:lnSpc>
                <a:spcPct val="120000"/>
              </a:lnSpc>
              <a:spcBef>
                <a:spcPts val="0"/>
              </a:spcBef>
              <a:spcAft>
                <a:spcPts val="800"/>
              </a:spcAft>
              <a:buClr>
                <a:schemeClr val="accent2"/>
              </a:buClr>
              <a:buSzTx/>
              <a:buFont typeface="Arial"/>
              <a:buChar char="•"/>
              <a:tabLst/>
              <a:defRPr sz="1400" baseline="0"/>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a:p>
            <a:pPr lvl="0"/>
            <a:r>
              <a:rPr lang="en-US" dirty="0"/>
              <a:t>Se </a:t>
            </a:r>
            <a:r>
              <a:rPr lang="en-US" dirty="0" err="1"/>
              <a:t>diam</a:t>
            </a:r>
            <a:r>
              <a:rPr lang="en-US" dirty="0"/>
              <a:t> </a:t>
            </a:r>
            <a:r>
              <a:rPr lang="en-US" dirty="0" err="1"/>
              <a:t>nonummy</a:t>
            </a:r>
            <a:r>
              <a:rPr lang="en-US" dirty="0"/>
              <a:t> </a:t>
            </a:r>
            <a:r>
              <a:rPr lang="en-US" dirty="0" err="1"/>
              <a:t>nibh</a:t>
            </a:r>
            <a:r>
              <a:rPr lang="en-US" dirty="0"/>
              <a:t> </a:t>
            </a:r>
            <a:r>
              <a:rPr lang="en-US" dirty="0" err="1"/>
              <a:t>tincidunt</a:t>
            </a:r>
            <a:r>
              <a:rPr lang="en-US" dirty="0"/>
              <a:t> </a:t>
            </a:r>
            <a:r>
              <a:rPr lang="en-US" dirty="0" err="1"/>
              <a:t>ut</a:t>
            </a:r>
            <a:r>
              <a:rPr lang="en-US" dirty="0"/>
              <a:t> </a:t>
            </a:r>
            <a:r>
              <a:rPr lang="en-US" dirty="0" err="1"/>
              <a:t>laoreet</a:t>
            </a:r>
            <a:r>
              <a:rPr lang="en-US" dirty="0"/>
              <a:t> magna </a:t>
            </a:r>
            <a:r>
              <a:rPr lang="en-US" dirty="0" err="1"/>
              <a:t>erat</a:t>
            </a:r>
            <a:r>
              <a:rPr lang="en-US" dirty="0"/>
              <a:t> </a:t>
            </a:r>
            <a:r>
              <a:rPr lang="en-US" dirty="0" err="1"/>
              <a:t>volutpat</a:t>
            </a:r>
            <a:endParaRPr lang="en-US" dirty="0"/>
          </a:p>
          <a:p>
            <a:pPr marL="173736" marR="0" lvl="0" indent="-173736" algn="l" defTabSz="457200" rtl="0" eaLnBrk="1" fontAlgn="auto" latinLnBrk="0" hangingPunct="1">
              <a:lnSpc>
                <a:spcPct val="120000"/>
              </a:lnSpc>
              <a:spcBef>
                <a:spcPts val="0"/>
              </a:spcBef>
              <a:spcAft>
                <a:spcPts val="80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2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04106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se Study - without image">
    <p:spTree>
      <p:nvGrpSpPr>
        <p:cNvPr id="1" name=""/>
        <p:cNvGrpSpPr/>
        <p:nvPr/>
      </p:nvGrpSpPr>
      <p:grpSpPr>
        <a:xfrm>
          <a:off x="0" y="0"/>
          <a:ext cx="0" cy="0"/>
          <a:chOff x="0" y="0"/>
          <a:chExt cx="0" cy="0"/>
        </a:xfrm>
      </p:grpSpPr>
      <p:sp>
        <p:nvSpPr>
          <p:cNvPr id="12" name="Rectangle 11"/>
          <p:cNvSpPr/>
          <p:nvPr userDrawn="1"/>
        </p:nvSpPr>
        <p:spPr>
          <a:xfrm>
            <a:off x="0" y="-4"/>
            <a:ext cx="9144000" cy="929991"/>
          </a:xfrm>
          <a:prstGeom prst="rect">
            <a:avLst/>
          </a:prstGeom>
          <a:solidFill>
            <a:schemeClr val="bg1"/>
          </a:solidFill>
          <a:ln>
            <a:noFill/>
          </a:ln>
          <a:effectLst>
            <a:outerShdw blurRad="40000" dist="25400" dir="5400000"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itle Placeholder 1"/>
          <p:cNvSpPr>
            <a:spLocks noGrp="1"/>
          </p:cNvSpPr>
          <p:nvPr>
            <p:ph type="title" hasCustomPrompt="1"/>
          </p:nvPr>
        </p:nvSpPr>
        <p:spPr>
          <a:xfrm>
            <a:off x="1808738" y="119512"/>
            <a:ext cx="6457956" cy="724866"/>
          </a:xfrm>
          <a:prstGeom prst="rect">
            <a:avLst/>
          </a:prstGeom>
        </p:spPr>
        <p:txBody>
          <a:bodyPr vert="horz" lIns="91440" tIns="0" rIns="91440" bIns="45720" rtlCol="0" anchor="ctr">
            <a:normAutofit/>
          </a:bodyPr>
          <a:lstStyle>
            <a:lvl1pPr>
              <a:defRPr baseline="0"/>
            </a:lvl1pPr>
          </a:lstStyle>
          <a:p>
            <a:r>
              <a:rPr lang="en-US" dirty="0"/>
              <a:t>client name</a:t>
            </a:r>
          </a:p>
        </p:txBody>
      </p:sp>
      <p:cxnSp>
        <p:nvCxnSpPr>
          <p:cNvPr id="11" name="Straight Connector 10"/>
          <p:cNvCxnSpPr/>
          <p:nvPr userDrawn="1"/>
        </p:nvCxnSpPr>
        <p:spPr>
          <a:xfrm>
            <a:off x="1667934" y="328466"/>
            <a:ext cx="0" cy="274320"/>
          </a:xfrm>
          <a:prstGeom prst="line">
            <a:avLst/>
          </a:prstGeom>
          <a:ln w="635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9144000" y="943717"/>
            <a:ext cx="0" cy="5598499"/>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2"/>
          <p:cNvSpPr>
            <a:spLocks noGrp="1"/>
          </p:cNvSpPr>
          <p:nvPr>
            <p:ph idx="1" hasCustomPrompt="1"/>
          </p:nvPr>
        </p:nvSpPr>
        <p:spPr>
          <a:xfrm>
            <a:off x="4777866" y="1761513"/>
            <a:ext cx="3931920" cy="3657600"/>
          </a:xfrm>
          <a:prstGeom prst="rect">
            <a:avLst/>
          </a:prstGeom>
        </p:spPr>
        <p:txBody>
          <a:bodyPr vert="horz" lIns="91440" tIns="45720" rIns="91440" bIns="45720" rtlCol="0">
            <a:noAutofit/>
          </a:bodyPr>
          <a:lstStyle>
            <a:lvl1pPr marL="173038" indent="-173038">
              <a:lnSpc>
                <a:spcPts val="1600"/>
              </a:lnSpc>
              <a:spcBef>
                <a:spcPts val="0"/>
              </a:spcBef>
              <a:spcAft>
                <a:spcPts val="1300"/>
              </a:spcAft>
              <a:buClr>
                <a:srgbClr val="2FC2D9"/>
              </a:buClr>
              <a:buFont typeface="Arial"/>
              <a:buChar char="•"/>
              <a:defRPr sz="1600" baseline="0">
                <a:solidFill>
                  <a:schemeClr val="tx1"/>
                </a:solidFill>
              </a:defRPr>
            </a:lvl1pPr>
            <a:lvl2pPr>
              <a:defRPr sz="1600"/>
            </a:lvl2pPr>
            <a:lvl3pPr>
              <a:defRPr sz="1400"/>
            </a:lvl3pPr>
          </a:lstStyle>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a:p>
            <a:pPr marL="173038" indent="-173038">
              <a:buClr>
                <a:srgbClr val="2FC2D9"/>
              </a:buClr>
            </a:pPr>
            <a:r>
              <a:rPr lang="en-US" dirty="0">
                <a:solidFill>
                  <a:srgbClr val="444444"/>
                </a:solidFill>
              </a:rPr>
              <a:t>Click to add bulleted list</a:t>
            </a:r>
          </a:p>
        </p:txBody>
      </p:sp>
      <p:sp>
        <p:nvSpPr>
          <p:cNvPr id="23" name="Content Placeholder 22"/>
          <p:cNvSpPr>
            <a:spLocks noGrp="1"/>
          </p:cNvSpPr>
          <p:nvPr>
            <p:ph sz="quarter" idx="10" hasCustomPrompt="1"/>
          </p:nvPr>
        </p:nvSpPr>
        <p:spPr>
          <a:xfrm>
            <a:off x="363536" y="1761513"/>
            <a:ext cx="3931920" cy="3657600"/>
          </a:xfrm>
          <a:prstGeom prst="rect">
            <a:avLst/>
          </a:prstGeom>
        </p:spPr>
        <p:txBody>
          <a:bodyPr tIns="45720">
            <a:noAutofit/>
          </a:bodyPr>
          <a:lstStyle>
            <a:lvl1pPr marL="0" indent="0">
              <a:lnSpc>
                <a:spcPct val="110000"/>
              </a:lnSpc>
              <a:spcBef>
                <a:spcPts val="0"/>
              </a:spcBef>
              <a:spcAft>
                <a:spcPts val="1300"/>
              </a:spcAft>
              <a:buNone/>
              <a:defRPr sz="1600"/>
            </a:lvl1pPr>
            <a:lvl2pPr>
              <a:defRPr sz="1300"/>
            </a:lvl2pPr>
            <a:lvl3pPr>
              <a:defRPr sz="1300"/>
            </a:lvl3pPr>
            <a:lvl4pPr>
              <a:defRPr sz="1300"/>
            </a:lvl4pPr>
            <a:lvl5pPr>
              <a:defRPr sz="1300"/>
            </a:lvl5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adipiscing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endParaRPr lang="en-US" dirty="0"/>
          </a:p>
        </p:txBody>
      </p:sp>
      <p:sp>
        <p:nvSpPr>
          <p:cNvPr id="4" name="Picture Placeholder 3"/>
          <p:cNvSpPr>
            <a:spLocks noGrp="1"/>
          </p:cNvSpPr>
          <p:nvPr>
            <p:ph type="pic" sz="quarter" idx="13" hasCustomPrompt="1"/>
          </p:nvPr>
        </p:nvSpPr>
        <p:spPr>
          <a:xfrm>
            <a:off x="400004" y="256310"/>
            <a:ext cx="1135543" cy="482600"/>
          </a:xfrm>
          <a:prstGeom prst="rect">
            <a:avLst/>
          </a:prstGeom>
        </p:spPr>
        <p:txBody>
          <a:bodyPr>
            <a:normAutofit/>
          </a:bodyPr>
          <a:lstStyle>
            <a:lvl1pPr marL="0" indent="0">
              <a:buNone/>
              <a:defRPr sz="1200" baseline="0"/>
            </a:lvl1pPr>
          </a:lstStyle>
          <a:p>
            <a:r>
              <a:rPr lang="en-US" dirty="0"/>
              <a:t>Insert logo</a:t>
            </a:r>
          </a:p>
        </p:txBody>
      </p:sp>
      <p:sp>
        <p:nvSpPr>
          <p:cNvPr id="16" name="Text Placeholder 2"/>
          <p:cNvSpPr>
            <a:spLocks noGrp="1"/>
          </p:cNvSpPr>
          <p:nvPr>
            <p:ph type="body" sz="quarter" idx="14"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
        <p:nvSpPr>
          <p:cNvPr id="20" name="Text Placeholder 2"/>
          <p:cNvSpPr>
            <a:spLocks noGrp="1"/>
          </p:cNvSpPr>
          <p:nvPr>
            <p:ph type="body" sz="quarter" idx="16" hasCustomPrompt="1"/>
          </p:nvPr>
        </p:nvSpPr>
        <p:spPr>
          <a:xfrm>
            <a:off x="48250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389958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ase Study with image">
    <p:spTree>
      <p:nvGrpSpPr>
        <p:cNvPr id="1" name=""/>
        <p:cNvGrpSpPr/>
        <p:nvPr/>
      </p:nvGrpSpPr>
      <p:grpSpPr>
        <a:xfrm>
          <a:off x="0" y="0"/>
          <a:ext cx="0" cy="0"/>
          <a:chOff x="0" y="0"/>
          <a:chExt cx="0" cy="0"/>
        </a:xfrm>
      </p:grpSpPr>
      <p:sp>
        <p:nvSpPr>
          <p:cNvPr id="6" name="Picture Placeholder 5"/>
          <p:cNvSpPr>
            <a:spLocks noGrp="1"/>
          </p:cNvSpPr>
          <p:nvPr>
            <p:ph type="pic" sz="quarter" idx="10" hasCustomPrompt="1"/>
          </p:nvPr>
        </p:nvSpPr>
        <p:spPr>
          <a:xfrm>
            <a:off x="0" y="0"/>
            <a:ext cx="9144000" cy="6858000"/>
          </a:xfrm>
          <a:prstGeom prst="rect">
            <a:avLst/>
          </a:prstGeom>
        </p:spPr>
        <p:txBody>
          <a:bodyPr anchor="ctr"/>
          <a:lstStyle>
            <a:lvl1pPr marL="0" indent="0" algn="ctr">
              <a:buNone/>
              <a:defRPr/>
            </a:lvl1pPr>
          </a:lstStyle>
          <a:p>
            <a:pPr lvl="0"/>
            <a:r>
              <a:rPr lang="en-US" dirty="0"/>
              <a:t>Insert Case Study Image</a:t>
            </a:r>
          </a:p>
        </p:txBody>
      </p:sp>
      <p:sp>
        <p:nvSpPr>
          <p:cNvPr id="9" name="Rectangle 8"/>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itle 1"/>
          <p:cNvSpPr>
            <a:spLocks noGrp="1"/>
          </p:cNvSpPr>
          <p:nvPr>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Tree>
    <p:extLst>
      <p:ext uri="{BB962C8B-B14F-4D97-AF65-F5344CB8AC3E}">
        <p14:creationId xmlns:p14="http://schemas.microsoft.com/office/powerpoint/2010/main" val="252858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4" name="Picture Placeholder 23"/>
          <p:cNvSpPr>
            <a:spLocks noGrp="1"/>
          </p:cNvSpPr>
          <p:nvPr>
            <p:ph type="pic" sz="quarter" idx="17" hasCustomPrompt="1"/>
          </p:nvPr>
        </p:nvSpPr>
        <p:spPr>
          <a:xfrm>
            <a:off x="0" y="0"/>
            <a:ext cx="9144000" cy="6858000"/>
          </a:xfrm>
          <a:prstGeom prst="rect">
            <a:avLst/>
          </a:prstGeom>
        </p:spPr>
        <p:txBody>
          <a:bodyPr vert="horz" anchor="ctr" anchorCtr="0"/>
          <a:lstStyle>
            <a:lvl1pPr marL="0" indent="0" algn="ctr">
              <a:buNone/>
              <a:defRPr baseline="0"/>
            </a:lvl1pPr>
          </a:lstStyle>
          <a:p>
            <a:r>
              <a:rPr lang="en-US" dirty="0"/>
              <a:t>CASE STUDY IMAGERY</a:t>
            </a:r>
          </a:p>
        </p:txBody>
      </p:sp>
      <p:sp>
        <p:nvSpPr>
          <p:cNvPr id="11" name="Rectangle 10"/>
          <p:cNvSpPr/>
          <p:nvPr/>
        </p:nvSpPr>
        <p:spPr>
          <a:xfrm>
            <a:off x="6488844" y="0"/>
            <a:ext cx="2655156" cy="6858000"/>
          </a:xfrm>
          <a:prstGeom prst="rect">
            <a:avLst/>
          </a:prstGeom>
          <a:solidFill>
            <a:schemeClr val="bg1"/>
          </a:solidFill>
          <a:ln>
            <a:noFill/>
          </a:ln>
          <a:effectLst>
            <a:outerShdw blurRad="50800" dist="38100" dir="10800000" algn="tl" rotWithShape="0">
              <a:srgbClr val="000000">
                <a:alpha val="3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Text Placeholder 2"/>
          <p:cNvSpPr>
            <a:spLocks noGrp="1"/>
          </p:cNvSpPr>
          <p:nvPr>
            <p:ph type="body" sz="quarter" idx="16" hasCustomPrompt="1"/>
          </p:nvPr>
        </p:nvSpPr>
        <p:spPr>
          <a:xfrm>
            <a:off x="6780848" y="939062"/>
            <a:ext cx="2044896"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baseline="0">
                <a:solidFill>
                  <a:schemeClr val="bg1"/>
                </a:solidFill>
                <a:latin typeface="Arial Black"/>
                <a:cs typeface="Arial Black"/>
              </a:defRPr>
            </a:lvl1pPr>
          </a:lstStyle>
          <a:p>
            <a:pPr lvl="0"/>
            <a:r>
              <a:rPr lang="en-US" dirty="0"/>
              <a:t>SUBTITLE GOES HERE</a:t>
            </a:r>
          </a:p>
        </p:txBody>
      </p:sp>
      <p:sp>
        <p:nvSpPr>
          <p:cNvPr id="12" name="Content Placeholder 10"/>
          <p:cNvSpPr txBox="1">
            <a:spLocks/>
          </p:cNvSpPr>
          <p:nvPr/>
        </p:nvSpPr>
        <p:spPr>
          <a:xfrm>
            <a:off x="6683021" y="1422399"/>
            <a:ext cx="2286000" cy="4357893"/>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3736" indent="-173736">
              <a:lnSpc>
                <a:spcPct val="120000"/>
              </a:lnSpc>
              <a:spcBef>
                <a:spcPts val="0"/>
              </a:spcBef>
              <a:spcAft>
                <a:spcPts val="1000"/>
              </a:spcAft>
              <a:buClr>
                <a:schemeClr val="accent2"/>
              </a:buClr>
            </a:pPr>
            <a:r>
              <a:rPr lang="en-US" sz="1400" dirty="0">
                <a:solidFill>
                  <a:srgbClr val="444444"/>
                </a:solidFill>
                <a:latin typeface="Trebuchet MS"/>
                <a:ea typeface="ＭＳ Ｐゴシック" pitchFamily="34" charset="-128"/>
                <a:cs typeface="Trebuchet MS"/>
              </a:rPr>
              <a:t>Lorem </a:t>
            </a:r>
            <a:r>
              <a:rPr lang="en-US" sz="1400" dirty="0" err="1">
                <a:solidFill>
                  <a:srgbClr val="444444"/>
                </a:solidFill>
                <a:latin typeface="Trebuchet MS"/>
                <a:cs typeface="Trebuchet MS"/>
              </a:rPr>
              <a:t>ipsum</a:t>
            </a:r>
            <a:r>
              <a:rPr lang="en-US" sz="1400" dirty="0">
                <a:solidFill>
                  <a:srgbClr val="444444"/>
                </a:solidFill>
                <a:latin typeface="Trebuchet MS"/>
                <a:cs typeface="Trebuchet MS"/>
              </a:rPr>
              <a:t> dolor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minum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consec</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tetur</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elit</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odio</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lorem</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venenatis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egestas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Donec</a:t>
            </a:r>
            <a:r>
              <a:rPr lang="en-US" sz="1400" dirty="0">
                <a:solidFill>
                  <a:srgbClr val="444444"/>
                </a:solidFill>
                <a:latin typeface="Trebuchet MS"/>
                <a:cs typeface="Trebuchet MS"/>
              </a:rPr>
              <a:t> vitae </a:t>
            </a:r>
            <a:r>
              <a:rPr lang="en-US" sz="1400" dirty="0" err="1">
                <a:solidFill>
                  <a:srgbClr val="444444"/>
                </a:solidFill>
                <a:latin typeface="Trebuchet MS"/>
                <a:cs typeface="Trebuchet MS"/>
              </a:rPr>
              <a:t>molestie</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enim</a:t>
            </a:r>
            <a:r>
              <a:rPr lang="en-US" sz="1400" dirty="0">
                <a:solidFill>
                  <a:srgbClr val="444444"/>
                </a:solidFill>
                <a:latin typeface="Trebuchet MS"/>
                <a:cs typeface="Trebuchet MS"/>
              </a:rPr>
              <a:t>. </a:t>
            </a:r>
          </a:p>
          <a:p>
            <a:pPr marL="173736" indent="-173736">
              <a:lnSpc>
                <a:spcPct val="120000"/>
              </a:lnSpc>
              <a:spcBef>
                <a:spcPts val="0"/>
              </a:spcBef>
              <a:spcAft>
                <a:spcPts val="1000"/>
              </a:spcAft>
              <a:buClr>
                <a:schemeClr val="accent2"/>
              </a:buClr>
            </a:pPr>
            <a:r>
              <a:rPr lang="en-US" sz="1400" dirty="0" err="1">
                <a:solidFill>
                  <a:srgbClr val="444444"/>
                </a:solidFill>
                <a:latin typeface="Trebuchet MS"/>
                <a:cs typeface="Trebuchet MS"/>
              </a:rPr>
              <a:t>Aenean</a:t>
            </a:r>
            <a:r>
              <a:rPr lang="en-US" sz="1400" dirty="0">
                <a:solidFill>
                  <a:srgbClr val="444444"/>
                </a:solidFill>
                <a:latin typeface="Trebuchet MS"/>
                <a:cs typeface="Trebuchet MS"/>
              </a:rPr>
              <a:t> id </a:t>
            </a:r>
            <a:r>
              <a:rPr lang="en-US" sz="1400" dirty="0" err="1">
                <a:solidFill>
                  <a:srgbClr val="444444"/>
                </a:solidFill>
                <a:latin typeface="Trebuchet MS"/>
                <a:cs typeface="Trebuchet MS"/>
              </a:rPr>
              <a:t>mauris</a:t>
            </a:r>
            <a:r>
              <a:rPr lang="en-US" sz="1400" dirty="0">
                <a:solidFill>
                  <a:srgbClr val="444444"/>
                </a:solidFill>
                <a:latin typeface="Trebuchet MS"/>
                <a:cs typeface="Trebuchet MS"/>
              </a:rPr>
              <a:t> adipiscing </a:t>
            </a:r>
            <a:r>
              <a:rPr lang="en-US" sz="1400" dirty="0" err="1">
                <a:solidFill>
                  <a:srgbClr val="444444"/>
                </a:solidFill>
                <a:latin typeface="Trebuchet MS"/>
                <a:cs typeface="Trebuchet MS"/>
              </a:rPr>
              <a:t>accumsan</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iaculis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urna</a:t>
            </a:r>
            <a:r>
              <a:rPr lang="en-US" sz="1400" dirty="0">
                <a:solidFill>
                  <a:srgbClr val="444444"/>
                </a:solidFill>
                <a:latin typeface="Trebuchet MS"/>
                <a:cs typeface="Trebuchet MS"/>
              </a:rPr>
              <a:t> sit </a:t>
            </a:r>
            <a:r>
              <a:rPr lang="en-US" sz="1400" dirty="0" err="1">
                <a:solidFill>
                  <a:srgbClr val="444444"/>
                </a:solidFill>
                <a:latin typeface="Trebuchet MS"/>
                <a:cs typeface="Trebuchet MS"/>
              </a:rPr>
              <a:t>amet</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facilisis</a:t>
            </a:r>
            <a:r>
              <a:rPr lang="en-US" sz="1400" dirty="0">
                <a:solidFill>
                  <a:srgbClr val="444444"/>
                </a:solidFill>
                <a:latin typeface="Trebuchet MS"/>
                <a:cs typeface="Trebuchet MS"/>
              </a:rPr>
              <a:t> </a:t>
            </a:r>
            <a:r>
              <a:rPr lang="en-US" sz="1400" dirty="0" err="1">
                <a:solidFill>
                  <a:srgbClr val="444444"/>
                </a:solidFill>
                <a:latin typeface="Trebuchet MS"/>
                <a:cs typeface="Trebuchet MS"/>
              </a:rPr>
              <a:t>velit</a:t>
            </a:r>
            <a:r>
              <a:rPr lang="en-US" sz="1400" dirty="0">
                <a:solidFill>
                  <a:srgbClr val="444444"/>
                </a:solidFill>
                <a:latin typeface="Trebuchet MS"/>
                <a:cs typeface="Trebuchet MS"/>
              </a:rPr>
              <a:t>.</a:t>
            </a:r>
          </a:p>
        </p:txBody>
      </p:sp>
      <p:cxnSp>
        <p:nvCxnSpPr>
          <p:cNvPr id="14" name="Straight Connector 13"/>
          <p:cNvCxnSpPr/>
          <p:nvPr/>
        </p:nvCxnSpPr>
        <p:spPr>
          <a:xfrm flipH="1">
            <a:off x="6671724" y="757317"/>
            <a:ext cx="2283749"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itle 1"/>
          <p:cNvSpPr>
            <a:spLocks noGrp="1"/>
          </p:cNvSpPr>
          <p:nvPr userDrawn="1">
            <p:ph type="title" idx="4294967295" hasCustomPrompt="1"/>
          </p:nvPr>
        </p:nvSpPr>
        <p:spPr>
          <a:xfrm>
            <a:off x="272273" y="269597"/>
            <a:ext cx="5709427" cy="724866"/>
          </a:xfrm>
          <a:prstGeom prst="rect">
            <a:avLst/>
          </a:prstGeom>
        </p:spPr>
        <p:txBody>
          <a:bodyPr/>
          <a:lstStyle>
            <a:lvl1pPr>
              <a:defRPr baseline="0"/>
            </a:lvl1pPr>
          </a:lstStyle>
          <a:p>
            <a:r>
              <a:rPr lang="en-US" dirty="0"/>
              <a:t>CASE STUDY CLIENT NAME</a:t>
            </a:r>
            <a:endParaRPr lang="en-US" sz="1800" dirty="0"/>
          </a:p>
        </p:txBody>
      </p:sp>
      <p:sp>
        <p:nvSpPr>
          <p:cNvPr id="9" name="Picture Placeholder 3"/>
          <p:cNvSpPr>
            <a:spLocks noGrp="1"/>
          </p:cNvSpPr>
          <p:nvPr>
            <p:ph type="pic" sz="quarter" idx="13" hasCustomPrompt="1"/>
          </p:nvPr>
        </p:nvSpPr>
        <p:spPr>
          <a:xfrm>
            <a:off x="6683021" y="200557"/>
            <a:ext cx="1135543" cy="455167"/>
          </a:xfrm>
          <a:prstGeom prst="rect">
            <a:avLst/>
          </a:prstGeom>
        </p:spPr>
        <p:txBody>
          <a:bodyPr>
            <a:normAutofit/>
          </a:bodyPr>
          <a:lstStyle>
            <a:lvl1pPr marL="0" indent="0">
              <a:buNone/>
              <a:defRPr sz="1200" baseline="0"/>
            </a:lvl1pPr>
          </a:lstStyle>
          <a:p>
            <a:r>
              <a:rPr lang="en-US" dirty="0"/>
              <a:t>Insert logo</a:t>
            </a:r>
          </a:p>
        </p:txBody>
      </p:sp>
    </p:spTree>
    <p:extLst>
      <p:ext uri="{BB962C8B-B14F-4D97-AF65-F5344CB8AC3E}">
        <p14:creationId xmlns:p14="http://schemas.microsoft.com/office/powerpoint/2010/main" val="3955958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4" name="Rectangle 13"/>
          <p:cNvSpPr/>
          <p:nvPr userDrawn="1"/>
        </p:nvSpPr>
        <p:spPr>
          <a:xfrm>
            <a:off x="0" y="6349742"/>
            <a:ext cx="9144000" cy="50825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5"/>
          <p:cNvSpPr>
            <a:spLocks noGrp="1"/>
          </p:cNvSpPr>
          <p:nvPr>
            <p:ph type="pic" sz="quarter" idx="10" hasCustomPrompt="1"/>
          </p:nvPr>
        </p:nvSpPr>
        <p:spPr>
          <a:xfrm>
            <a:off x="0" y="0"/>
            <a:ext cx="9144000" cy="6858000"/>
          </a:xfrm>
          <a:prstGeom prst="rect">
            <a:avLst/>
          </a:prstGeom>
        </p:spPr>
        <p:txBody>
          <a:bodyPr anchor="t"/>
          <a:lstStyle>
            <a:lvl1pPr marL="0" indent="0" algn="ctr">
              <a:buNone/>
              <a:defRPr/>
            </a:lvl1pPr>
          </a:lstStyle>
          <a:p>
            <a:pPr lvl="0"/>
            <a:r>
              <a:rPr lang="en-US" dirty="0"/>
              <a:t>Insert Image</a:t>
            </a:r>
          </a:p>
        </p:txBody>
      </p:sp>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7"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8"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20"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21"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2953686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9" name="Picture Placeholder 6" descr="Pattern_ppt.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prstGeom prst="rect">
            <a:avLst/>
          </a:prstGeom>
        </p:spPr>
      </p:pic>
      <p:sp>
        <p:nvSpPr>
          <p:cNvPr id="8" name="Text Placeholder 13"/>
          <p:cNvSpPr txBox="1">
            <a:spLocks/>
          </p:cNvSpPr>
          <p:nvPr userDrawn="1"/>
        </p:nvSpPr>
        <p:spPr>
          <a:xfrm>
            <a:off x="781353" y="3328611"/>
            <a:ext cx="6488113" cy="92333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p:txBody>
      </p:sp>
      <p:sp>
        <p:nvSpPr>
          <p:cNvPr id="10" name="Text Placeholder 12"/>
          <p:cNvSpPr>
            <a:spLocks noGrp="1"/>
          </p:cNvSpPr>
          <p:nvPr>
            <p:ph type="body" sz="quarter" idx="15" hasCustomPrompt="1"/>
          </p:nvPr>
        </p:nvSpPr>
        <p:spPr>
          <a:xfrm>
            <a:off x="872405" y="5136641"/>
            <a:ext cx="5014975"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And Line 3 Here</a:t>
            </a:r>
          </a:p>
        </p:txBody>
      </p:sp>
      <p:sp>
        <p:nvSpPr>
          <p:cNvPr id="11" name="Text Placeholder 12"/>
          <p:cNvSpPr>
            <a:spLocks noGrp="1"/>
          </p:cNvSpPr>
          <p:nvPr>
            <p:ph type="body" sz="quarter" idx="16" hasCustomPrompt="1"/>
          </p:nvPr>
        </p:nvSpPr>
        <p:spPr>
          <a:xfrm>
            <a:off x="872405" y="4479647"/>
            <a:ext cx="368842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Line 2 Here</a:t>
            </a:r>
          </a:p>
        </p:txBody>
      </p:sp>
      <p:sp>
        <p:nvSpPr>
          <p:cNvPr id="14" name="Text Placeholder 14"/>
          <p:cNvSpPr>
            <a:spLocks noGrp="1"/>
          </p:cNvSpPr>
          <p:nvPr>
            <p:ph type="body" sz="quarter" idx="17" hasCustomPrompt="1"/>
          </p:nvPr>
        </p:nvSpPr>
        <p:spPr>
          <a:xfrm>
            <a:off x="866629" y="3276170"/>
            <a:ext cx="3731155" cy="284693"/>
          </a:xfrm>
          <a:prstGeom prst="rect">
            <a:avLst/>
          </a:prstGeom>
          <a:solidFill>
            <a:schemeClr val="accent2"/>
          </a:solidFill>
        </p:spPr>
        <p:txBody>
          <a:bodyPr vert="horz" wrap="none" lIns="68580" tIns="34290" rIns="68580" bIns="34290">
            <a:spAutoFit/>
          </a:bodyPr>
          <a:lstStyle>
            <a:lvl1pPr marL="0" indent="0">
              <a:buNone/>
              <a:defRPr sz="1400">
                <a:solidFill>
                  <a:srgbClr val="FFFFFF"/>
                </a:solidFill>
                <a:latin typeface="Arial Black"/>
                <a:cs typeface="Arial Black"/>
              </a:defRPr>
            </a:lvl1pPr>
          </a:lstStyle>
          <a:p>
            <a:pPr lvl="0"/>
            <a:r>
              <a:rPr lang="en-US" dirty="0"/>
              <a:t>OPTIONAL EYEBROW HEADER HERE</a:t>
            </a:r>
          </a:p>
        </p:txBody>
      </p:sp>
      <p:sp>
        <p:nvSpPr>
          <p:cNvPr id="16" name="Text Placeholder 12"/>
          <p:cNvSpPr>
            <a:spLocks noGrp="1"/>
          </p:cNvSpPr>
          <p:nvPr>
            <p:ph type="body" sz="quarter" idx="18" hasCustomPrompt="1"/>
          </p:nvPr>
        </p:nvSpPr>
        <p:spPr>
          <a:xfrm>
            <a:off x="872405" y="3831947"/>
            <a:ext cx="5285757" cy="647100"/>
          </a:xfrm>
          <a:prstGeom prst="rect">
            <a:avLst/>
          </a:prstGeom>
          <a:solidFill>
            <a:srgbClr val="2FC2D9"/>
          </a:solidFill>
        </p:spPr>
        <p:txBody>
          <a:bodyPr wrap="none" lIns="137160" tIns="27432" rIns="137160" bIns="34290">
            <a:spAutoFit/>
          </a:bodyPr>
          <a:lstStyle>
            <a:lvl1pPr marL="0" indent="0">
              <a:buNone/>
              <a:defRPr sz="3800" b="0" i="0" cap="all">
                <a:solidFill>
                  <a:schemeClr val="bg1"/>
                </a:solidFill>
                <a:latin typeface="Arial Black"/>
                <a:cs typeface="Arial Black"/>
              </a:defRPr>
            </a:lvl1pPr>
            <a:lvl2pPr marL="342900" indent="0">
              <a:buNone/>
              <a:defRPr sz="3800" b="0" i="0" cap="all">
                <a:latin typeface="Arial Black"/>
                <a:cs typeface="Arial Black"/>
              </a:defRPr>
            </a:lvl2pPr>
            <a:lvl3pPr marL="685800" indent="0">
              <a:buNone/>
              <a:defRPr sz="3800" b="0" i="0" cap="all">
                <a:latin typeface="Arial Black"/>
                <a:cs typeface="Arial Black"/>
              </a:defRPr>
            </a:lvl3pPr>
            <a:lvl4pPr marL="1028700" indent="0">
              <a:buNone/>
              <a:defRPr sz="3800" b="0" i="0" cap="all">
                <a:latin typeface="Arial Black"/>
                <a:cs typeface="Arial Black"/>
              </a:defRPr>
            </a:lvl4pPr>
            <a:lvl5pPr marL="1371600" indent="0">
              <a:buNone/>
              <a:defRPr sz="3800" b="0" i="0" cap="all">
                <a:latin typeface="Arial Black"/>
                <a:cs typeface="Arial Black"/>
              </a:defRPr>
            </a:lvl5pPr>
          </a:lstStyle>
          <a:p>
            <a:pPr lvl="0"/>
            <a:r>
              <a:rPr lang="en-US" dirty="0"/>
              <a:t>Type Line 1 Here</a:t>
            </a:r>
          </a:p>
        </p:txBody>
      </p:sp>
    </p:spTree>
    <p:extLst>
      <p:ext uri="{BB962C8B-B14F-4D97-AF65-F5344CB8AC3E}">
        <p14:creationId xmlns:p14="http://schemas.microsoft.com/office/powerpoint/2010/main" val="64281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lor Background Slide">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gradFill flip="none" rotWithShape="1">
            <a:gsLst>
              <a:gs pos="0">
                <a:srgbClr val="1A9CB0"/>
              </a:gs>
              <a:gs pos="100000">
                <a:srgbClr val="2FC2D9"/>
              </a:gs>
            </a:gsLst>
            <a:lin ang="1764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5000"/>
              </a:lnSpc>
            </a:pPr>
            <a:endParaRPr lang="en-US" dirty="0"/>
          </a:p>
        </p:txBody>
      </p:sp>
      <p:sp>
        <p:nvSpPr>
          <p:cNvPr id="6" name="Text Placeholder 2"/>
          <p:cNvSpPr>
            <a:spLocks noGrp="1"/>
          </p:cNvSpPr>
          <p:nvPr>
            <p:ph idx="1" hasCustomPrompt="1"/>
          </p:nvPr>
        </p:nvSpPr>
        <p:spPr>
          <a:xfrm>
            <a:off x="626531" y="3197413"/>
            <a:ext cx="7574494" cy="2921872"/>
          </a:xfrm>
          <a:prstGeom prst="rect">
            <a:avLst/>
          </a:prstGeom>
        </p:spPr>
        <p:txBody>
          <a:bodyPr vert="horz" lIns="91440" tIns="45720" rIns="91440" bIns="45720" rtlCol="0">
            <a:noAutofit/>
          </a:bodyPr>
          <a:lstStyle>
            <a:lvl1pPr marL="0" indent="0">
              <a:lnSpc>
                <a:spcPct val="85000"/>
              </a:lnSpc>
              <a:spcBef>
                <a:spcPts val="0"/>
              </a:spcBef>
              <a:buFontTx/>
              <a:buNone/>
              <a:defRPr sz="3800">
                <a:solidFill>
                  <a:schemeClr val="bg1"/>
                </a:solidFill>
                <a:latin typeface="Arial Black"/>
                <a:cs typeface="Arial Black"/>
              </a:defRPr>
            </a:lvl1pPr>
            <a:lvl2pPr>
              <a:defRPr sz="1600"/>
            </a:lvl2pPr>
            <a:lvl3pPr>
              <a:defRPr sz="1600"/>
            </a:lvl3pPr>
            <a:lvl4pPr>
              <a:defRPr sz="1600"/>
            </a:lvl4pPr>
            <a:lvl5pPr>
              <a:defRPr sz="1600"/>
            </a:lvl5pPr>
          </a:lstStyle>
          <a:p>
            <a:pPr lvl="0"/>
            <a:r>
              <a:rPr lang="en-US" dirty="0"/>
              <a:t>CLICK TO ADD HEADLINE</a:t>
            </a:r>
          </a:p>
        </p:txBody>
      </p:sp>
      <p:pic>
        <p:nvPicPr>
          <p:cNvPr id="10" name="Picture 9"/>
          <p:cNvPicPr>
            <a:picLocks noChangeAspect="1"/>
          </p:cNvPicPr>
          <p:nvPr userDrawn="1"/>
        </p:nvPicPr>
        <p:blipFill>
          <a:blip r:embed="rId2">
            <a:alphaModFix amt="25000"/>
          </a:blip>
          <a:stretch>
            <a:fillRect/>
          </a:stretch>
        </p:blipFill>
        <p:spPr>
          <a:xfrm>
            <a:off x="-1642264" y="0"/>
            <a:ext cx="12428528" cy="7213600"/>
          </a:xfrm>
          <a:prstGeom prst="rect">
            <a:avLst/>
          </a:prstGeom>
        </p:spPr>
      </p:pic>
    </p:spTree>
    <p:extLst>
      <p:ext uri="{BB962C8B-B14F-4D97-AF65-F5344CB8AC3E}">
        <p14:creationId xmlns:p14="http://schemas.microsoft.com/office/powerpoint/2010/main" val="2050748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531930536"/>
              </p:ext>
            </p:extLst>
          </p:nvPr>
        </p:nvGraphicFramePr>
        <p:xfrm>
          <a:off x="-1" y="935107"/>
          <a:ext cx="9144000" cy="5530349"/>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gridCol w="7620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62000">
                  <a:extLst>
                    <a:ext uri="{9D8B030D-6E8A-4147-A177-3AD203B41FA5}">
                      <a16:colId xmlns:a16="http://schemas.microsoft.com/office/drawing/2014/main" val="20011"/>
                    </a:ext>
                  </a:extLst>
                </a:gridCol>
              </a:tblGrid>
              <a:tr h="362760">
                <a:tc>
                  <a:txBody>
                    <a:bodyPr/>
                    <a:lstStyle/>
                    <a:p>
                      <a:pPr algn="ctr"/>
                      <a:r>
                        <a:rPr lang="en-US" sz="1200" b="1" i="0" dirty="0">
                          <a:solidFill>
                            <a:schemeClr val="bg1"/>
                          </a:solidFill>
                          <a:latin typeface="Trebuchet MS"/>
                          <a:cs typeface="Trebuchet MS"/>
                        </a:rPr>
                        <a:t>M1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M3</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algn="ctr"/>
                      <a:r>
                        <a:rPr lang="en-US" sz="1200" b="1" i="0" dirty="0">
                          <a:solidFill>
                            <a:schemeClr val="bg1"/>
                          </a:solidFill>
                          <a:latin typeface="Trebuchet MS"/>
                          <a:cs typeface="Trebuchet MS"/>
                        </a:rPr>
                        <a:t>M4</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M5</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M6</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M7</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M8</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M9</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M10</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M11</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1" i="0" dirty="0">
                          <a:solidFill>
                            <a:schemeClr val="bg1"/>
                          </a:solidFill>
                          <a:latin typeface="Trebuchet MS"/>
                          <a:cs typeface="Trebuchet MS"/>
                        </a:rPr>
                        <a:t>M12</a:t>
                      </a:r>
                    </a:p>
                  </a:txBody>
                  <a:tcPr marL="68580" marR="68580" anchor="ctr">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67589">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70000"/>
                      </a:schemeClr>
                    </a:solidFill>
                  </a:tcPr>
                </a:tc>
                <a:tc>
                  <a:txBody>
                    <a:bodyPr/>
                    <a:lstStyle/>
                    <a:p>
                      <a:endParaRPr lang="en-US" sz="1900" dirty="0"/>
                    </a:p>
                  </a:txBody>
                  <a:tcPr marL="68580" marR="68580">
                    <a:lnL w="3175" cap="flat" cmpd="sng" algn="ctr">
                      <a:solidFill>
                        <a:srgbClr val="FFFFFF"/>
                      </a:solidFill>
                      <a:prstDash val="solid"/>
                      <a:round/>
                      <a:headEnd type="none" w="med" len="med"/>
                      <a:tailEnd type="none" w="med" len="med"/>
                    </a:lnL>
                    <a:lnR w="3175" cap="flat" cmpd="sng" algn="ctr">
                      <a:solidFill>
                        <a:srgbClr val="FFFFFF"/>
                      </a:solidFill>
                      <a:prstDash val="solid"/>
                      <a:round/>
                      <a:headEnd type="none" w="med" len="med"/>
                      <a:tailEnd type="none" w="med" len="med"/>
                    </a:lnR>
                    <a:lnT w="3175" cap="flat" cmpd="sng" algn="ctr">
                      <a:solidFill>
                        <a:srgbClr val="FFFFFF"/>
                      </a:solidFill>
                      <a:prstDash val="solid"/>
                      <a:round/>
                      <a:headEnd type="none" w="med" len="med"/>
                      <a:tailEnd type="none" w="med" len="med"/>
                    </a:lnT>
                    <a:lnB w="3175" cap="flat" cmpd="sng" algn="ctr">
                      <a:solidFill>
                        <a:srgbClr val="FFFFFF"/>
                      </a:solidFill>
                      <a:prstDash val="solid"/>
                      <a:round/>
                      <a:headEnd type="none" w="med" len="med"/>
                      <a:tailEnd type="none" w="med" len="med"/>
                    </a:lnB>
                    <a:solidFill>
                      <a:schemeClr val="accent1">
                        <a:alpha val="20000"/>
                      </a:schemeClr>
                    </a:solidFill>
                  </a:tcPr>
                </a:tc>
                <a:extLst>
                  <a:ext uri="{0D108BD9-81ED-4DB2-BD59-A6C34878D82A}">
                    <a16:rowId xmlns:a16="http://schemas.microsoft.com/office/drawing/2014/main" val="10001"/>
                  </a:ext>
                </a:extLst>
              </a:tr>
            </a:tbl>
          </a:graphicData>
        </a:graphic>
      </p:graphicFrame>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688353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03395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631825" y="5455612"/>
            <a:ext cx="64008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631825" y="4466209"/>
            <a:ext cx="3382957"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2286351" y="504825"/>
            <a:ext cx="141159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073088"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a:xfrm>
            <a:off x="0" y="0"/>
            <a:ext cx="9144000" cy="914400"/>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8" name="Text Placeholder 2"/>
          <p:cNvSpPr>
            <a:spLocks noGrp="1"/>
          </p:cNvSpPr>
          <p:nvPr>
            <p:ph idx="1" hasCustomPrompt="1"/>
          </p:nvPr>
        </p:nvSpPr>
        <p:spPr>
          <a:xfrm>
            <a:off x="356616" y="1435607"/>
            <a:ext cx="8430768" cy="4572000"/>
          </a:xfrm>
          <a:prstGeom prst="rect">
            <a:avLst/>
          </a:prstGeom>
        </p:spPr>
        <p:txBody>
          <a:bodyPr vert="horz" lIns="91440" tIns="45720" rIns="91440" bIns="45720" rtlCol="0">
            <a:normAutofit/>
          </a:bodyPr>
          <a:lstStyle>
            <a:lvl1pPr marL="0" indent="0">
              <a:lnSpc>
                <a:spcPct val="120000"/>
              </a:lnSpc>
              <a:spcBef>
                <a:spcPts val="0"/>
              </a:spcBef>
              <a:buNone/>
              <a:defRPr sz="1600"/>
            </a:lvl1pPr>
            <a:lvl2pPr>
              <a:defRPr sz="1600"/>
            </a:lvl2pPr>
            <a:lvl3pPr>
              <a:defRPr sz="1400"/>
            </a:lvl3pPr>
          </a:lstStyle>
          <a:p>
            <a:pPr lvl="0"/>
            <a:r>
              <a:rPr lang="en-US" dirty="0">
                <a:solidFill>
                  <a:srgbClr val="444444"/>
                </a:solidFill>
              </a:rPr>
              <a:t>Click to add text - Lorem </a:t>
            </a:r>
            <a:r>
              <a:rPr lang="en-US" dirty="0" err="1">
                <a:solidFill>
                  <a:srgbClr val="444444"/>
                </a:solidFill>
              </a:rPr>
              <a:t>ipsum</a:t>
            </a:r>
            <a:r>
              <a:rPr lang="en-US" dirty="0">
                <a:solidFill>
                  <a:srgbClr val="444444"/>
                </a:solidFill>
              </a:rPr>
              <a:t> dolor sit </a:t>
            </a:r>
            <a:r>
              <a:rPr lang="en-US" dirty="0" err="1">
                <a:solidFill>
                  <a:srgbClr val="444444"/>
                </a:solidFill>
              </a:rPr>
              <a:t>amet</a:t>
            </a:r>
            <a:r>
              <a:rPr lang="en-US" dirty="0">
                <a:solidFill>
                  <a:srgbClr val="444444"/>
                </a:solidFill>
              </a:rPr>
              <a:t>, </a:t>
            </a:r>
            <a:r>
              <a:rPr lang="en-US" dirty="0" err="1">
                <a:solidFill>
                  <a:srgbClr val="444444"/>
                </a:solidFill>
              </a:rPr>
              <a:t>consectetur</a:t>
            </a:r>
            <a:r>
              <a:rPr lang="en-US" dirty="0">
                <a:solidFill>
                  <a:srgbClr val="444444"/>
                </a:solidFill>
              </a:rPr>
              <a:t> adipiscing </a:t>
            </a:r>
            <a:r>
              <a:rPr lang="en-US" dirty="0" err="1">
                <a:solidFill>
                  <a:srgbClr val="444444"/>
                </a:solidFill>
              </a:rPr>
              <a:t>elit</a:t>
            </a:r>
            <a:r>
              <a:rPr lang="en-US" dirty="0">
                <a:solidFill>
                  <a:srgbClr val="444444"/>
                </a:solidFill>
              </a:rPr>
              <a:t>. </a:t>
            </a:r>
            <a:r>
              <a:rPr lang="en-US" dirty="0" err="1">
                <a:solidFill>
                  <a:srgbClr val="444444"/>
                </a:solidFill>
              </a:rPr>
              <a:t>Ut</a:t>
            </a:r>
            <a:r>
              <a:rPr lang="en-US" dirty="0">
                <a:solidFill>
                  <a:srgbClr val="444444"/>
                </a:solidFill>
              </a:rPr>
              <a:t> vitae </a:t>
            </a:r>
            <a:r>
              <a:rPr lang="en-US" dirty="0" err="1">
                <a:solidFill>
                  <a:srgbClr val="444444"/>
                </a:solidFill>
              </a:rPr>
              <a:t>laoreet</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Sed</a:t>
            </a:r>
            <a:r>
              <a:rPr lang="en-US" dirty="0">
                <a:solidFill>
                  <a:srgbClr val="444444"/>
                </a:solidFill>
              </a:rPr>
              <a:t> </a:t>
            </a:r>
            <a:r>
              <a:rPr lang="en-US" dirty="0" err="1">
                <a:solidFill>
                  <a:srgbClr val="444444"/>
                </a:solidFill>
              </a:rPr>
              <a:t>eleifend</a:t>
            </a:r>
            <a:r>
              <a:rPr lang="en-US" dirty="0">
                <a:solidFill>
                  <a:srgbClr val="444444"/>
                </a:solidFill>
              </a:rPr>
              <a:t> </a:t>
            </a:r>
            <a:r>
              <a:rPr lang="en-US" dirty="0" err="1">
                <a:solidFill>
                  <a:srgbClr val="444444"/>
                </a:solidFill>
              </a:rPr>
              <a:t>lorem</a:t>
            </a:r>
            <a:r>
              <a:rPr lang="en-US" dirty="0">
                <a:solidFill>
                  <a:srgbClr val="444444"/>
                </a:solidFill>
              </a:rPr>
              <a:t> a </a:t>
            </a:r>
            <a:r>
              <a:rPr lang="en-US" dirty="0" err="1">
                <a:solidFill>
                  <a:srgbClr val="444444"/>
                </a:solidFill>
              </a:rPr>
              <a:t>purus</a:t>
            </a:r>
            <a:r>
              <a:rPr lang="en-US" dirty="0">
                <a:solidFill>
                  <a:srgbClr val="444444"/>
                </a:solidFill>
              </a:rPr>
              <a:t> </a:t>
            </a:r>
            <a:r>
              <a:rPr lang="en-US" dirty="0" err="1">
                <a:solidFill>
                  <a:srgbClr val="444444"/>
                </a:solidFill>
              </a:rPr>
              <a:t>tincidunt</a:t>
            </a:r>
            <a:r>
              <a:rPr lang="en-US" dirty="0">
                <a:solidFill>
                  <a:srgbClr val="444444"/>
                </a:solidFill>
              </a:rPr>
              <a:t>, a </a:t>
            </a:r>
            <a:r>
              <a:rPr lang="en-US" dirty="0" err="1">
                <a:solidFill>
                  <a:srgbClr val="444444"/>
                </a:solidFill>
              </a:rPr>
              <a:t>malesuada</a:t>
            </a:r>
            <a:r>
              <a:rPr lang="en-US" dirty="0">
                <a:solidFill>
                  <a:srgbClr val="444444"/>
                </a:solidFill>
              </a:rPr>
              <a:t> </a:t>
            </a:r>
            <a:r>
              <a:rPr lang="en-US" dirty="0" err="1">
                <a:solidFill>
                  <a:srgbClr val="444444"/>
                </a:solidFill>
              </a:rPr>
              <a:t>mauris</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Praesent</a:t>
            </a:r>
            <a:r>
              <a:rPr lang="en-US" dirty="0">
                <a:solidFill>
                  <a:srgbClr val="444444"/>
                </a:solidFill>
              </a:rPr>
              <a:t> </a:t>
            </a:r>
            <a:r>
              <a:rPr lang="en-US" dirty="0" err="1">
                <a:solidFill>
                  <a:srgbClr val="444444"/>
                </a:solidFill>
              </a:rPr>
              <a:t>bibendum</a:t>
            </a:r>
            <a:r>
              <a:rPr lang="en-US" dirty="0">
                <a:solidFill>
                  <a:srgbClr val="444444"/>
                </a:solidFill>
              </a:rPr>
              <a:t> </a:t>
            </a:r>
            <a:r>
              <a:rPr lang="en-US" dirty="0" err="1">
                <a:solidFill>
                  <a:srgbClr val="444444"/>
                </a:solidFill>
              </a:rPr>
              <a:t>justo</a:t>
            </a:r>
            <a:r>
              <a:rPr lang="en-US" dirty="0">
                <a:solidFill>
                  <a:srgbClr val="444444"/>
                </a:solidFill>
              </a:rPr>
              <a:t> </a:t>
            </a:r>
            <a:r>
              <a:rPr lang="en-US" dirty="0" err="1">
                <a:solidFill>
                  <a:srgbClr val="444444"/>
                </a:solidFill>
              </a:rPr>
              <a:t>nec</a:t>
            </a:r>
            <a:r>
              <a:rPr lang="en-US" dirty="0">
                <a:solidFill>
                  <a:srgbClr val="444444"/>
                </a:solidFill>
              </a:rPr>
              <a:t> </a:t>
            </a:r>
            <a:r>
              <a:rPr lang="en-US" dirty="0" err="1">
                <a:solidFill>
                  <a:srgbClr val="444444"/>
                </a:solidFill>
              </a:rPr>
              <a:t>metus</a:t>
            </a:r>
            <a:r>
              <a:rPr lang="en-US" dirty="0">
                <a:solidFill>
                  <a:srgbClr val="444444"/>
                </a:solidFill>
              </a:rPr>
              <a:t> </a:t>
            </a:r>
            <a:r>
              <a:rPr lang="en-US" dirty="0" err="1">
                <a:solidFill>
                  <a:srgbClr val="444444"/>
                </a:solidFill>
              </a:rPr>
              <a:t>auctor</a:t>
            </a:r>
            <a:r>
              <a:rPr lang="en-US" dirty="0">
                <a:solidFill>
                  <a:srgbClr val="444444"/>
                </a:solidFill>
              </a:rPr>
              <a:t> </a:t>
            </a:r>
            <a:r>
              <a:rPr lang="en-US" dirty="0" err="1">
                <a:solidFill>
                  <a:srgbClr val="444444"/>
                </a:solidFill>
              </a:rPr>
              <a:t>volutpat</a:t>
            </a:r>
            <a:r>
              <a:rPr lang="en-US" dirty="0">
                <a:solidFill>
                  <a:srgbClr val="444444"/>
                </a:solidFill>
              </a:rPr>
              <a:t>. </a:t>
            </a:r>
            <a:r>
              <a:rPr lang="en-US" dirty="0" err="1">
                <a:solidFill>
                  <a:srgbClr val="444444"/>
                </a:solidFill>
              </a:rPr>
              <a:t>Morbi</a:t>
            </a:r>
            <a:r>
              <a:rPr lang="en-US" dirty="0">
                <a:solidFill>
                  <a:srgbClr val="444444"/>
                </a:solidFill>
              </a:rPr>
              <a:t> </a:t>
            </a:r>
            <a:r>
              <a:rPr lang="en-US" dirty="0" err="1">
                <a:solidFill>
                  <a:srgbClr val="444444"/>
                </a:solidFill>
              </a:rPr>
              <a:t>malesuada</a:t>
            </a:r>
            <a:r>
              <a:rPr lang="en-US" dirty="0">
                <a:solidFill>
                  <a:srgbClr val="444444"/>
                </a:solidFill>
              </a:rPr>
              <a:t> </a:t>
            </a:r>
            <a:r>
              <a:rPr lang="en-US" dirty="0" err="1">
                <a:solidFill>
                  <a:srgbClr val="444444"/>
                </a:solidFill>
              </a:rPr>
              <a:t>mattis</a:t>
            </a:r>
            <a:r>
              <a:rPr lang="en-US" dirty="0">
                <a:solidFill>
                  <a:srgbClr val="444444"/>
                </a:solidFill>
              </a:rPr>
              <a:t> </a:t>
            </a:r>
            <a:r>
              <a:rPr lang="en-US" dirty="0" err="1">
                <a:solidFill>
                  <a:srgbClr val="444444"/>
                </a:solidFill>
              </a:rPr>
              <a:t>eros</a:t>
            </a:r>
            <a:r>
              <a:rPr lang="en-US" dirty="0">
                <a:solidFill>
                  <a:srgbClr val="444444"/>
                </a:solidFill>
              </a:rPr>
              <a:t>, </a:t>
            </a:r>
            <a:r>
              <a:rPr lang="en-US" dirty="0" err="1">
                <a:solidFill>
                  <a:srgbClr val="444444"/>
                </a:solidFill>
              </a:rPr>
              <a:t>adipiscing</a:t>
            </a:r>
            <a:r>
              <a:rPr lang="en-US" dirty="0">
                <a:solidFill>
                  <a:srgbClr val="444444"/>
                </a:solidFill>
              </a:rPr>
              <a:t> </a:t>
            </a:r>
            <a:r>
              <a:rPr lang="en-US" dirty="0" err="1">
                <a:solidFill>
                  <a:srgbClr val="444444"/>
                </a:solidFill>
              </a:rPr>
              <a:t>tempor</a:t>
            </a:r>
            <a:r>
              <a:rPr lang="en-US" dirty="0">
                <a:solidFill>
                  <a:srgbClr val="444444"/>
                </a:solidFill>
              </a:rPr>
              <a:t> </a:t>
            </a:r>
            <a:r>
              <a:rPr lang="en-US" dirty="0" err="1">
                <a:solidFill>
                  <a:srgbClr val="444444"/>
                </a:solidFill>
              </a:rPr>
              <a:t>lorem</a:t>
            </a:r>
            <a:r>
              <a:rPr lang="en-US" dirty="0">
                <a:solidFill>
                  <a:srgbClr val="444444"/>
                </a:solidFill>
              </a:rPr>
              <a:t> </a:t>
            </a:r>
            <a:r>
              <a:rPr lang="en-US" dirty="0" err="1">
                <a:solidFill>
                  <a:srgbClr val="444444"/>
                </a:solidFill>
              </a:rPr>
              <a:t>varius</a:t>
            </a:r>
            <a:r>
              <a:rPr lang="en-US" dirty="0">
                <a:solidFill>
                  <a:srgbClr val="444444"/>
                </a:solidFill>
              </a:rPr>
              <a:t> </a:t>
            </a:r>
            <a:r>
              <a:rPr lang="en-US" dirty="0" err="1">
                <a:solidFill>
                  <a:srgbClr val="444444"/>
                </a:solidFill>
              </a:rPr>
              <a:t>eget</a:t>
            </a:r>
            <a:r>
              <a:rPr lang="en-US" dirty="0">
                <a:solidFill>
                  <a:srgbClr val="444444"/>
                </a:solidFill>
              </a:rPr>
              <a:t>…</a:t>
            </a:r>
            <a:endParaRPr lang="en-US" dirty="0"/>
          </a:p>
        </p:txBody>
      </p:sp>
      <p:sp>
        <p:nvSpPr>
          <p:cNvPr id="4"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24276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9144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631825" y="2075578"/>
            <a:ext cx="6910388"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631825" y="4453468"/>
            <a:ext cx="6488113"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631825" y="5459483"/>
            <a:ext cx="3649662"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627880" y="504826"/>
            <a:ext cx="1243502"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52473" y="1439863"/>
            <a:ext cx="8430768" cy="4572000"/>
          </a:xfrm>
          <a:prstGeom prst="rect">
            <a:avLst/>
          </a:prstGeom>
        </p:spPr>
        <p:txBody>
          <a:bodyPr>
            <a:noAutofit/>
          </a:bodyPr>
          <a:lstStyle>
            <a:lvl1pPr marL="457200" indent="-457200">
              <a:lnSpc>
                <a:spcPct val="120000"/>
              </a:lnSpc>
              <a:spcBef>
                <a:spcPts val="0"/>
              </a:spcBef>
              <a:spcAft>
                <a:spcPts val="1800"/>
              </a:spcAft>
              <a:buSzPct val="140000"/>
              <a:buFont typeface="+mj-lt"/>
              <a:buAutoNum type="arabicPeriod"/>
              <a:defRPr sz="1600" baseline="0"/>
            </a:lvl1pPr>
            <a:lvl2pPr>
              <a:defRPr sz="1800"/>
            </a:lvl2pPr>
            <a:lvl3pPr>
              <a:defRPr sz="1600"/>
            </a:lvl3pPr>
            <a:lvl4pPr>
              <a:defRPr sz="1300"/>
            </a:lvl4pPr>
            <a:lvl5pPr>
              <a:defRPr sz="1100"/>
            </a:lvl5pPr>
            <a:lvl6pPr>
              <a:defRPr sz="2000"/>
            </a:lvl6pPr>
            <a:lvl7pPr>
              <a:defRPr sz="2000"/>
            </a:lvl7pPr>
            <a:lvl8pPr>
              <a:defRPr sz="2000"/>
            </a:lvl8pPr>
            <a:lvl9pPr>
              <a:defRPr sz="2000"/>
            </a:lvl9pPr>
          </a:lstStyle>
          <a:p>
            <a:pPr lvl="0"/>
            <a:r>
              <a:rPr lang="en-US" dirty="0"/>
              <a:t>Click to add numbered list</a:t>
            </a:r>
          </a:p>
          <a:p>
            <a:pPr lvl="0"/>
            <a:r>
              <a:rPr lang="en-US" dirty="0"/>
              <a:t>Click to add numbered list</a:t>
            </a:r>
          </a:p>
          <a:p>
            <a:pPr lvl="0"/>
            <a:r>
              <a:rPr lang="en-US" dirty="0"/>
              <a:t>Click to add numbered list</a:t>
            </a:r>
          </a:p>
          <a:p>
            <a:pPr lvl="0"/>
            <a:r>
              <a:rPr lang="en-US" dirty="0"/>
              <a:t>Click to add numbered list</a:t>
            </a:r>
          </a:p>
        </p:txBody>
      </p:sp>
      <p:sp>
        <p:nvSpPr>
          <p:cNvPr id="5"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35737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6" name="Text Placeholder 2"/>
          <p:cNvSpPr>
            <a:spLocks noGrp="1"/>
          </p:cNvSpPr>
          <p:nvPr>
            <p:ph idx="1" hasCustomPrompt="1"/>
          </p:nvPr>
        </p:nvSpPr>
        <p:spPr>
          <a:xfrm>
            <a:off x="360363" y="1439862"/>
            <a:ext cx="8430768"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marL="557784" indent="-210312">
              <a:lnSpc>
                <a:spcPct val="120000"/>
              </a:lnSpc>
              <a:spcBef>
                <a:spcPts val="288"/>
              </a:spcBef>
              <a:buSzPct val="100000"/>
              <a:buFont typeface="Lucida Grande"/>
              <a:buChar char="–"/>
              <a:defRPr sz="1400" baseline="0"/>
            </a:lvl2pPr>
            <a:lvl3pPr marL="859536" indent="-173736">
              <a:lnSpc>
                <a:spcPct val="120000"/>
              </a:lnSpc>
              <a:spcBef>
                <a:spcPts val="264"/>
              </a:spcBef>
              <a:defRPr sz="1400" baseline="0"/>
            </a:lvl3pPr>
            <a:lvl4pPr>
              <a:defRPr sz="1600"/>
            </a:lvl4pPr>
            <a:lvl5pPr>
              <a:defRPr sz="1600"/>
            </a:lvl5pPr>
          </a:lstStyle>
          <a:p>
            <a:pPr lvl="0"/>
            <a:r>
              <a:rPr lang="en-US" dirty="0"/>
              <a:t>Click to add bulleted list</a:t>
            </a:r>
          </a:p>
          <a:p>
            <a:pPr lvl="1"/>
            <a:r>
              <a:rPr lang="en-US" dirty="0"/>
              <a:t>Second Level Bullet</a:t>
            </a:r>
          </a:p>
          <a:p>
            <a:pPr lvl="2"/>
            <a:r>
              <a:rPr lang="en-US" dirty="0"/>
              <a:t>Third Level Bullet</a:t>
            </a:r>
            <a:br>
              <a:rPr lang="en-US" dirty="0"/>
            </a:br>
            <a:endParaRPr lang="en-US" dirty="0"/>
          </a:p>
          <a:p>
            <a:pPr lvl="0"/>
            <a:r>
              <a:rPr lang="en-US" dirty="0"/>
              <a:t>Click to add bulleted list</a:t>
            </a:r>
          </a:p>
          <a:p>
            <a:pPr lvl="0"/>
            <a:r>
              <a:rPr lang="en-US" dirty="0"/>
              <a:t>Click to add bulleted list</a:t>
            </a:r>
          </a:p>
          <a:p>
            <a:pPr lvl="0"/>
            <a:r>
              <a:rPr lang="en-US" dirty="0"/>
              <a:t>Click to add bulleted list</a:t>
            </a:r>
          </a:p>
        </p:txBody>
      </p:sp>
      <p:sp>
        <p:nvSpPr>
          <p:cNvPr id="7"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1754562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List with Graphic">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5029200" y="910939"/>
            <a:ext cx="4114800" cy="5577840"/>
          </a:xfrm>
          <a:prstGeom prst="rect">
            <a:avLst/>
          </a:prstGeom>
        </p:spPr>
        <p:txBody>
          <a:bodyPr vert="horz" anchor="ctr"/>
          <a:lstStyle>
            <a:lvl1pPr marL="0" indent="0" algn="ctr">
              <a:buNone/>
              <a:defRPr/>
            </a:lvl1pPr>
          </a:lstStyle>
          <a:p>
            <a:r>
              <a:rPr lang="en-US" dirty="0"/>
              <a:t> </a:t>
            </a:r>
          </a:p>
        </p:txBody>
      </p:sp>
      <p:sp>
        <p:nvSpPr>
          <p:cNvPr id="3" name="Text Placeholder 2"/>
          <p:cNvSpPr>
            <a:spLocks noGrp="1"/>
          </p:cNvSpPr>
          <p:nvPr>
            <p:ph idx="1" hasCustomPrompt="1"/>
          </p:nvPr>
        </p:nvSpPr>
        <p:spPr>
          <a:xfrm>
            <a:off x="360363" y="1439862"/>
            <a:ext cx="4343400" cy="4572000"/>
          </a:xfrm>
          <a:prstGeom prst="rect">
            <a:avLst/>
          </a:prstGeom>
        </p:spPr>
        <p:txBody>
          <a:bodyPr vert="horz" lIns="91440" tIns="45720" rIns="91440" bIns="45720" rtlCol="0">
            <a:normAutofit/>
          </a:bodyPr>
          <a:lstStyle>
            <a:lvl1pPr marL="173736" marR="0" indent="-173736" algn="l" defTabSz="4572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600"/>
            </a:lvl2pPr>
            <a:lvl3pPr>
              <a:defRPr sz="1600"/>
            </a:lvl3pPr>
            <a:lvl4pPr>
              <a:defRPr sz="1600"/>
            </a:lvl4pPr>
            <a:lvl5pPr>
              <a:defRPr sz="16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4"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406131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Bulleted list">
    <p:spTree>
      <p:nvGrpSpPr>
        <p:cNvPr id="1" name=""/>
        <p:cNvGrpSpPr/>
        <p:nvPr/>
      </p:nvGrpSpPr>
      <p:grpSpPr>
        <a:xfrm>
          <a:off x="0" y="0"/>
          <a:ext cx="0" cy="0"/>
          <a:chOff x="0" y="0"/>
          <a:chExt cx="0" cy="0"/>
        </a:xfrm>
      </p:grpSpPr>
      <p:sp>
        <p:nvSpPr>
          <p:cNvPr id="6" name="Text Placeholder 6"/>
          <p:cNvSpPr>
            <a:spLocks noGrp="1"/>
          </p:cNvSpPr>
          <p:nvPr>
            <p:ph type="body" sz="quarter" idx="11"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7" name="Text Placeholder 2"/>
          <p:cNvSpPr>
            <a:spLocks noGrp="1"/>
          </p:cNvSpPr>
          <p:nvPr>
            <p:ph idx="1" hasCustomPrompt="1"/>
          </p:nvPr>
        </p:nvSpPr>
        <p:spPr>
          <a:xfrm>
            <a:off x="360363" y="1776415"/>
            <a:ext cx="8329612" cy="4196433"/>
          </a:xfrm>
          <a:prstGeom prst="rect">
            <a:avLst/>
          </a:prstGeom>
        </p:spPr>
        <p:txBody>
          <a:bodyPr vert="horz" lIns="68580" tIns="34290" rIns="68580" bIns="34290" rtlCol="0">
            <a:normAutofit/>
          </a:bodyPr>
          <a:lstStyle>
            <a:lvl1pPr marL="173736" marR="0" indent="-173736" algn="l" defTabSz="342900" rtl="0" eaLnBrk="1" fontAlgn="auto" latinLnBrk="0" hangingPunct="1">
              <a:lnSpc>
                <a:spcPct val="120000"/>
              </a:lnSpc>
              <a:spcBef>
                <a:spcPts val="0"/>
              </a:spcBef>
              <a:spcAft>
                <a:spcPts val="1000"/>
              </a:spcAft>
              <a:buClr>
                <a:schemeClr val="accent2"/>
              </a:buClr>
              <a:buSzTx/>
              <a:buFont typeface="Arial"/>
              <a:buChar char="•"/>
              <a:tabLst/>
              <a:defRPr sz="1600" baseline="0"/>
            </a:lvl1pPr>
            <a:lvl2pPr>
              <a:defRPr sz="1200"/>
            </a:lvl2pPr>
            <a:lvl3pPr>
              <a:defRPr sz="1200"/>
            </a:lvl3pPr>
            <a:lvl4pPr>
              <a:defRPr sz="1200"/>
            </a:lvl4pPr>
            <a:lvl5pPr>
              <a:defRPr sz="1200"/>
            </a:lvl5pPr>
          </a:lstStyle>
          <a:p>
            <a:pPr lvl="0"/>
            <a:r>
              <a:rPr lang="en-US" dirty="0"/>
              <a:t>Click to add bulleted list</a:t>
            </a:r>
          </a:p>
          <a:p>
            <a:pPr lvl="0"/>
            <a:r>
              <a:rPr lang="en-US" dirty="0"/>
              <a:t>Click to add bulleted list</a:t>
            </a:r>
          </a:p>
          <a:p>
            <a:pPr lvl="0"/>
            <a:r>
              <a:rPr lang="en-US" dirty="0"/>
              <a:t>Click to add bulleted list</a:t>
            </a:r>
          </a:p>
          <a:p>
            <a:pPr lvl="0"/>
            <a:r>
              <a:rPr lang="en-US" dirty="0"/>
              <a:t>Click to add bulleted list</a:t>
            </a:r>
          </a:p>
        </p:txBody>
      </p:sp>
      <p:sp>
        <p:nvSpPr>
          <p:cNvPr id="8" name="Text Placeholder 2"/>
          <p:cNvSpPr>
            <a:spLocks noGrp="1"/>
          </p:cNvSpPr>
          <p:nvPr>
            <p:ph type="body" sz="quarter" idx="12" hasCustomPrompt="1"/>
          </p:nvPr>
        </p:nvSpPr>
        <p:spPr>
          <a:xfrm>
            <a:off x="418148" y="1345462"/>
            <a:ext cx="1748991" cy="295466"/>
          </a:xfrm>
          <a:prstGeom prst="rect">
            <a:avLst/>
          </a:prstGeom>
          <a:solidFill>
            <a:schemeClr val="accent2"/>
          </a:solidFill>
          <a:ln>
            <a:noFill/>
          </a:ln>
        </p:spPr>
        <p:txBody>
          <a:bodyPr wrap="none" lIns="68580" tIns="54864" rIns="68580" bIns="54864" anchor="ctr" anchorCtr="0">
            <a:spAutoFit/>
          </a:bodyPr>
          <a:lstStyle>
            <a:lvl1pPr marL="0" indent="0" algn="l">
              <a:spcBef>
                <a:spcPts val="0"/>
              </a:spcBef>
              <a:buNone/>
              <a:defRPr sz="1200">
                <a:solidFill>
                  <a:schemeClr val="bg1"/>
                </a:solidFill>
                <a:latin typeface="Arial Black"/>
                <a:cs typeface="Arial Black"/>
              </a:defRPr>
            </a:lvl1pPr>
          </a:lstStyle>
          <a:p>
            <a:pPr lvl="0"/>
            <a:r>
              <a:rPr lang="en-US" dirty="0"/>
              <a:t>TITLE TO GO HERE</a:t>
            </a:r>
          </a:p>
        </p:txBody>
      </p:sp>
    </p:spTree>
    <p:extLst>
      <p:ext uri="{BB962C8B-B14F-4D97-AF65-F5344CB8AC3E}">
        <p14:creationId xmlns:p14="http://schemas.microsoft.com/office/powerpoint/2010/main" val="2238060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4" name="Straight Connector 3"/>
          <p:cNvCxnSpPr/>
          <p:nvPr userDrawn="1"/>
        </p:nvCxnSpPr>
        <p:spPr>
          <a:xfrm flipV="1">
            <a:off x="3048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userDrawn="1"/>
        </p:nvCxnSpPr>
        <p:spPr>
          <a:xfrm flipV="1">
            <a:off x="6096000" y="923636"/>
            <a:ext cx="0" cy="557645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3" name="Text Placeholder 6"/>
          <p:cNvSpPr>
            <a:spLocks noGrp="1"/>
          </p:cNvSpPr>
          <p:nvPr userDrawn="1">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cxnSp>
        <p:nvCxnSpPr>
          <p:cNvPr id="6" name="Straight Connector 5"/>
          <p:cNvCxnSpPr/>
          <p:nvPr userDrawn="1"/>
        </p:nvCxnSpPr>
        <p:spPr>
          <a:xfrm flipH="1">
            <a:off x="0" y="3712442"/>
            <a:ext cx="9144000" cy="0"/>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156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Members">
    <p:spTree>
      <p:nvGrpSpPr>
        <p:cNvPr id="1" name=""/>
        <p:cNvGrpSpPr/>
        <p:nvPr/>
      </p:nvGrpSpPr>
      <p:grpSpPr>
        <a:xfrm>
          <a:off x="0" y="0"/>
          <a:ext cx="0" cy="0"/>
          <a:chOff x="0" y="0"/>
          <a:chExt cx="0" cy="0"/>
        </a:xfrm>
      </p:grpSpPr>
      <p:sp>
        <p:nvSpPr>
          <p:cNvPr id="24" name="Text Placeholder 2"/>
          <p:cNvSpPr>
            <a:spLocks noGrp="1"/>
          </p:cNvSpPr>
          <p:nvPr>
            <p:ph type="body" sz="quarter" idx="11" hasCustomPrompt="1"/>
          </p:nvPr>
        </p:nvSpPr>
        <p:spPr>
          <a:xfrm>
            <a:off x="2847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7" name="Text Placeholder 6"/>
          <p:cNvSpPr>
            <a:spLocks noGrp="1"/>
          </p:cNvSpPr>
          <p:nvPr>
            <p:ph type="body" sz="quarter" idx="16" hasCustomPrompt="1"/>
          </p:nvPr>
        </p:nvSpPr>
        <p:spPr>
          <a:xfrm>
            <a:off x="2442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28" name="Picture Placeholder 3"/>
          <p:cNvSpPr>
            <a:spLocks noGrp="1"/>
          </p:cNvSpPr>
          <p:nvPr>
            <p:ph type="pic" sz="quarter" idx="18" hasCustomPrompt="1"/>
          </p:nvPr>
        </p:nvSpPr>
        <p:spPr>
          <a:xfrm>
            <a:off x="571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33" name="Text Placeholder 2"/>
          <p:cNvSpPr>
            <a:spLocks noGrp="1"/>
          </p:cNvSpPr>
          <p:nvPr>
            <p:ph type="body" sz="quarter" idx="19" hasCustomPrompt="1"/>
          </p:nvPr>
        </p:nvSpPr>
        <p:spPr>
          <a:xfrm>
            <a:off x="561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4" name="Text Placeholder 6"/>
          <p:cNvSpPr>
            <a:spLocks noGrp="1"/>
          </p:cNvSpPr>
          <p:nvPr>
            <p:ph type="body" sz="quarter" idx="20" hasCustomPrompt="1"/>
          </p:nvPr>
        </p:nvSpPr>
        <p:spPr>
          <a:xfrm>
            <a:off x="156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37" name="Text Placeholder 2"/>
          <p:cNvSpPr>
            <a:spLocks noGrp="1"/>
          </p:cNvSpPr>
          <p:nvPr>
            <p:ph type="body" sz="quarter" idx="23" hasCustomPrompt="1"/>
          </p:nvPr>
        </p:nvSpPr>
        <p:spPr>
          <a:xfrm>
            <a:off x="5133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38" name="Text Placeholder 6"/>
          <p:cNvSpPr>
            <a:spLocks noGrp="1"/>
          </p:cNvSpPr>
          <p:nvPr>
            <p:ph type="body" sz="quarter" idx="24" hasCustomPrompt="1"/>
          </p:nvPr>
        </p:nvSpPr>
        <p:spPr>
          <a:xfrm>
            <a:off x="4728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1" name="Text Placeholder 2"/>
          <p:cNvSpPr>
            <a:spLocks noGrp="1"/>
          </p:cNvSpPr>
          <p:nvPr>
            <p:ph type="body" sz="quarter" idx="27" hasCustomPrompt="1"/>
          </p:nvPr>
        </p:nvSpPr>
        <p:spPr>
          <a:xfrm>
            <a:off x="7419629" y="2612360"/>
            <a:ext cx="1162743" cy="295466"/>
          </a:xfrm>
          <a:prstGeom prst="rect">
            <a:avLst/>
          </a:prstGeom>
          <a:solidFill>
            <a:schemeClr val="accent2"/>
          </a:solidFill>
          <a:ln>
            <a:noFill/>
          </a:ln>
        </p:spPr>
        <p:txBody>
          <a:bodyPr wrap="none" lIns="68580" tIns="54864" rIns="68580" bIns="54864" anchor="ctr" anchorCtr="0">
            <a:spAutoFit/>
          </a:bodyPr>
          <a:lstStyle>
            <a:lvl1pPr marL="0" indent="0" algn="ctr">
              <a:spcBef>
                <a:spcPts val="0"/>
              </a:spcBef>
              <a:buNone/>
              <a:defRPr sz="1200">
                <a:solidFill>
                  <a:schemeClr val="bg1"/>
                </a:solidFill>
                <a:latin typeface="Arial Black"/>
                <a:cs typeface="Arial Black"/>
              </a:defRPr>
            </a:lvl1pPr>
          </a:lstStyle>
          <a:p>
            <a:pPr lvl="0"/>
            <a:r>
              <a:rPr lang="en-US" dirty="0"/>
              <a:t>NAME HERE</a:t>
            </a:r>
          </a:p>
        </p:txBody>
      </p:sp>
      <p:sp>
        <p:nvSpPr>
          <p:cNvPr id="42" name="Text Placeholder 6"/>
          <p:cNvSpPr>
            <a:spLocks noGrp="1"/>
          </p:cNvSpPr>
          <p:nvPr>
            <p:ph type="body" sz="quarter" idx="28" hasCustomPrompt="1"/>
          </p:nvPr>
        </p:nvSpPr>
        <p:spPr>
          <a:xfrm>
            <a:off x="7014369" y="2954875"/>
            <a:ext cx="1973262" cy="339429"/>
          </a:xfrm>
          <a:prstGeom prst="rect">
            <a:avLst/>
          </a:prstGeom>
        </p:spPr>
        <p:txBody>
          <a:bodyPr vert="horz"/>
          <a:lstStyle>
            <a:lvl1pPr marL="0" indent="0" algn="ctr">
              <a:buNone/>
              <a:defRPr sz="1000"/>
            </a:lvl1pPr>
            <a:lvl2pPr marL="342900" indent="0">
              <a:buNone/>
              <a:defRPr sz="800"/>
            </a:lvl2pPr>
            <a:lvl3pPr marL="685800" indent="0">
              <a:buNone/>
              <a:defRPr sz="800"/>
            </a:lvl3pPr>
            <a:lvl4pPr marL="1028700" indent="0">
              <a:buNone/>
              <a:defRPr sz="800"/>
            </a:lvl4pPr>
            <a:lvl5pPr marL="1371600" indent="0">
              <a:buNone/>
              <a:defRPr sz="800"/>
            </a:lvl5pPr>
          </a:lstStyle>
          <a:p>
            <a:pPr lvl="0"/>
            <a:r>
              <a:rPr lang="en-US" dirty="0"/>
              <a:t>Title Here</a:t>
            </a:r>
          </a:p>
        </p:txBody>
      </p:sp>
      <p:sp>
        <p:nvSpPr>
          <p:cNvPr id="44" name="Picture Placeholder 3"/>
          <p:cNvSpPr>
            <a:spLocks noGrp="1"/>
          </p:cNvSpPr>
          <p:nvPr>
            <p:ph type="pic" sz="quarter" idx="30" hasCustomPrompt="1"/>
          </p:nvPr>
        </p:nvSpPr>
        <p:spPr>
          <a:xfrm>
            <a:off x="2857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5" name="Picture Placeholder 3"/>
          <p:cNvSpPr>
            <a:spLocks noGrp="1"/>
          </p:cNvSpPr>
          <p:nvPr>
            <p:ph type="pic" sz="quarter" idx="31" hasCustomPrompt="1"/>
          </p:nvPr>
        </p:nvSpPr>
        <p:spPr>
          <a:xfrm>
            <a:off x="5143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sp>
        <p:nvSpPr>
          <p:cNvPr id="46" name="Picture Placeholder 3"/>
          <p:cNvSpPr>
            <a:spLocks noGrp="1"/>
          </p:cNvSpPr>
          <p:nvPr>
            <p:ph type="pic" sz="quarter" idx="32" hasCustomPrompt="1"/>
          </p:nvPr>
        </p:nvSpPr>
        <p:spPr>
          <a:xfrm>
            <a:off x="7429500" y="1200727"/>
            <a:ext cx="1143000" cy="1143000"/>
          </a:xfrm>
          <a:prstGeom prst="rect">
            <a:avLst/>
          </a:prstGeom>
        </p:spPr>
        <p:txBody>
          <a:bodyPr vert="horz" anchor="ctr"/>
          <a:lstStyle>
            <a:lvl1pPr marL="0" marR="0" indent="0" algn="ctr" defTabSz="342900" rtl="0" eaLnBrk="1" fontAlgn="auto" latinLnBrk="0" hangingPunct="1">
              <a:lnSpc>
                <a:spcPct val="100000"/>
              </a:lnSpc>
              <a:spcBef>
                <a:spcPct val="20000"/>
              </a:spcBef>
              <a:spcAft>
                <a:spcPts val="0"/>
              </a:spcAft>
              <a:buClr>
                <a:srgbClr val="39C2D7"/>
              </a:buClr>
              <a:buSzTx/>
              <a:buFont typeface="Arial"/>
              <a:buNone/>
              <a:tabLst/>
              <a:defRPr sz="1200"/>
            </a:lvl1pPr>
          </a:lstStyle>
          <a:p>
            <a:r>
              <a:rPr lang="en-US" dirty="0"/>
              <a:t>Headshot</a:t>
            </a:r>
          </a:p>
        </p:txBody>
      </p:sp>
      <p:cxnSp>
        <p:nvCxnSpPr>
          <p:cNvPr id="22" name="Straight Connector 21"/>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2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 name="Text Placeholder 2"/>
          <p:cNvSpPr>
            <a:spLocks noGrp="1"/>
          </p:cNvSpPr>
          <p:nvPr>
            <p:ph type="body" sz="quarter" idx="33" hasCustomPrompt="1"/>
          </p:nvPr>
        </p:nvSpPr>
        <p:spPr>
          <a:xfrm>
            <a:off x="228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7" name="Text Placeholder 2"/>
          <p:cNvSpPr>
            <a:spLocks noGrp="1"/>
          </p:cNvSpPr>
          <p:nvPr>
            <p:ph type="body" sz="quarter" idx="34" hasCustomPrompt="1"/>
          </p:nvPr>
        </p:nvSpPr>
        <p:spPr>
          <a:xfrm>
            <a:off x="2514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29" name="Text Placeholder 2"/>
          <p:cNvSpPr>
            <a:spLocks noGrp="1"/>
          </p:cNvSpPr>
          <p:nvPr>
            <p:ph type="body" sz="quarter" idx="35" hasCustomPrompt="1"/>
          </p:nvPr>
        </p:nvSpPr>
        <p:spPr>
          <a:xfrm>
            <a:off x="4800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0" name="Text Placeholder 2"/>
          <p:cNvSpPr>
            <a:spLocks noGrp="1"/>
          </p:cNvSpPr>
          <p:nvPr>
            <p:ph type="body" sz="quarter" idx="36" hasCustomPrompt="1"/>
          </p:nvPr>
        </p:nvSpPr>
        <p:spPr>
          <a:xfrm>
            <a:off x="7086600" y="3505200"/>
            <a:ext cx="1828800" cy="2743200"/>
          </a:xfrm>
          <a:prstGeom prst="rect">
            <a:avLst/>
          </a:prstGeom>
        </p:spPr>
        <p:txBody>
          <a:bodyPr vert="horz"/>
          <a:lstStyle>
            <a:lvl1pPr marL="0" indent="0">
              <a:lnSpc>
                <a:spcPct val="100000"/>
              </a:lnSpc>
              <a:spcBef>
                <a:spcPts val="0"/>
              </a:spcBef>
              <a:buNone/>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40999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17" name="Rectangle 16"/>
          <p:cNvSpPr/>
          <p:nvPr userDrawn="1"/>
        </p:nvSpPr>
        <p:spPr>
          <a:xfrm>
            <a:off x="0" y="939800"/>
            <a:ext cx="9144000" cy="371168"/>
          </a:xfrm>
          <a:prstGeom prst="rect">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Oval 18"/>
          <p:cNvSpPr/>
          <p:nvPr userDrawn="1"/>
        </p:nvSpPr>
        <p:spPr>
          <a:xfrm>
            <a:off x="910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dirty="0">
                <a:solidFill>
                  <a:schemeClr val="bg1"/>
                </a:solidFill>
                <a:latin typeface="Arial Black"/>
                <a:cs typeface="Arial Black"/>
              </a:rPr>
              <a:t>1</a:t>
            </a:r>
          </a:p>
        </p:txBody>
      </p:sp>
      <p:sp>
        <p:nvSpPr>
          <p:cNvPr id="21" name="Oval 20"/>
          <p:cNvSpPr/>
          <p:nvPr userDrawn="1"/>
        </p:nvSpPr>
        <p:spPr>
          <a:xfrm>
            <a:off x="3196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2</a:t>
            </a:r>
          </a:p>
        </p:txBody>
      </p:sp>
      <p:sp>
        <p:nvSpPr>
          <p:cNvPr id="22" name="Oval 21"/>
          <p:cNvSpPr/>
          <p:nvPr userDrawn="1"/>
        </p:nvSpPr>
        <p:spPr>
          <a:xfrm>
            <a:off x="7768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4</a:t>
            </a:r>
          </a:p>
        </p:txBody>
      </p:sp>
      <p:sp>
        <p:nvSpPr>
          <p:cNvPr id="24" name="Oval 23"/>
          <p:cNvSpPr/>
          <p:nvPr userDrawn="1"/>
        </p:nvSpPr>
        <p:spPr>
          <a:xfrm>
            <a:off x="5482709" y="1214873"/>
            <a:ext cx="464582" cy="464582"/>
          </a:xfrm>
          <a:prstGeom prst="ellipse">
            <a:avLst/>
          </a:prstGeom>
          <a:solidFill>
            <a:srgbClr val="2FC2D9"/>
          </a:solidFill>
          <a:ln w="25400">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27432" rIns="0" rtlCol="0" anchor="ctr" anchorCtr="0"/>
          <a:lstStyle/>
          <a:p>
            <a:pPr algn="ctr"/>
            <a:r>
              <a:rPr lang="en-US" sz="2000" b="1" dirty="0">
                <a:solidFill>
                  <a:schemeClr val="bg1"/>
                </a:solidFill>
                <a:latin typeface="Arial Black"/>
                <a:cs typeface="Arial Black"/>
              </a:rPr>
              <a:t>3</a:t>
            </a:r>
          </a:p>
        </p:txBody>
      </p:sp>
      <p:cxnSp>
        <p:nvCxnSpPr>
          <p:cNvPr id="9" name="Straight Connector 8"/>
          <p:cNvCxnSpPr/>
          <p:nvPr userDrawn="1"/>
        </p:nvCxnSpPr>
        <p:spPr>
          <a:xfrm flipV="1">
            <a:off x="2286000" y="932690"/>
            <a:ext cx="0" cy="5536205"/>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71999" y="944425"/>
            <a:ext cx="1" cy="5524471"/>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flipV="1">
            <a:off x="6857999" y="932689"/>
            <a:ext cx="1" cy="5536207"/>
          </a:xfrm>
          <a:prstGeom prst="line">
            <a:avLst/>
          </a:prstGeom>
          <a:ln w="12700">
            <a:solidFill>
              <a:srgbClr val="E6E6E6"/>
            </a:solidFill>
          </a:ln>
          <a:effectLst/>
        </p:spPr>
        <p:style>
          <a:lnRef idx="2">
            <a:schemeClr val="accent1"/>
          </a:lnRef>
          <a:fillRef idx="0">
            <a:schemeClr val="accent1"/>
          </a:fillRef>
          <a:effectRef idx="1">
            <a:schemeClr val="accent1"/>
          </a:effectRef>
          <a:fontRef idx="minor">
            <a:schemeClr val="tx1"/>
          </a:fontRef>
        </p:style>
      </p:cxnSp>
      <p:sp>
        <p:nvSpPr>
          <p:cNvPr id="16" name="Text Placeholder 6"/>
          <p:cNvSpPr>
            <a:spLocks noGrp="1"/>
          </p:cNvSpPr>
          <p:nvPr>
            <p:ph type="body" sz="quarter" idx="10" hasCustomPrompt="1"/>
          </p:nvPr>
        </p:nvSpPr>
        <p:spPr>
          <a:xfrm>
            <a:off x="0" y="0"/>
            <a:ext cx="9144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
        <p:nvSpPr>
          <p:cNvPr id="31" name="Text Placeholder 2"/>
          <p:cNvSpPr>
            <a:spLocks noGrp="1"/>
          </p:cNvSpPr>
          <p:nvPr>
            <p:ph type="body" sz="quarter" idx="33" hasCustomPrompt="1"/>
          </p:nvPr>
        </p:nvSpPr>
        <p:spPr>
          <a:xfrm>
            <a:off x="228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2" name="Text Placeholder 2"/>
          <p:cNvSpPr>
            <a:spLocks noGrp="1"/>
          </p:cNvSpPr>
          <p:nvPr>
            <p:ph type="body" sz="quarter" idx="34" hasCustomPrompt="1"/>
          </p:nvPr>
        </p:nvSpPr>
        <p:spPr>
          <a:xfrm>
            <a:off x="2514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4" name="Text Placeholder 2"/>
          <p:cNvSpPr>
            <a:spLocks noGrp="1"/>
          </p:cNvSpPr>
          <p:nvPr>
            <p:ph type="body" sz="quarter" idx="35" hasCustomPrompt="1"/>
          </p:nvPr>
        </p:nvSpPr>
        <p:spPr>
          <a:xfrm>
            <a:off x="4800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5" name="Text Placeholder 2"/>
          <p:cNvSpPr>
            <a:spLocks noGrp="1"/>
          </p:cNvSpPr>
          <p:nvPr>
            <p:ph type="body" sz="quarter" idx="36" hasCustomPrompt="1"/>
          </p:nvPr>
        </p:nvSpPr>
        <p:spPr>
          <a:xfrm>
            <a:off x="7086600" y="2601468"/>
            <a:ext cx="1828800" cy="3200400"/>
          </a:xfrm>
          <a:prstGeom prst="rect">
            <a:avLst/>
          </a:prstGeom>
        </p:spPr>
        <p:txBody>
          <a:bodyPr vert="horz"/>
          <a:lstStyle>
            <a:lvl1pPr marL="128016" marR="0" indent="-128016" algn="l" defTabSz="457200" rtl="0" eaLnBrk="1" fontAlgn="auto" latinLnBrk="0" hangingPunct="1">
              <a:lnSpc>
                <a:spcPct val="100000"/>
              </a:lnSpc>
              <a:spcBef>
                <a:spcPts val="0"/>
              </a:spcBef>
              <a:spcAft>
                <a:spcPts val="750"/>
              </a:spcAft>
              <a:buClr>
                <a:schemeClr val="accent2"/>
              </a:buClr>
              <a:buSzTx/>
              <a:buFont typeface="Arial"/>
              <a:buChar char="•"/>
              <a:tabLst/>
              <a:defRPr sz="12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128016" marR="0" lvl="0" indent="-128016" algn="l" defTabSz="457200" rtl="0" eaLnBrk="1" fontAlgn="auto" latinLnBrk="0" hangingPunct="1">
              <a:lnSpc>
                <a:spcPct val="100000"/>
              </a:lnSpc>
              <a:spcBef>
                <a:spcPts val="0"/>
              </a:spcBef>
              <a:spcAft>
                <a:spcPts val="750"/>
              </a:spcAft>
              <a:buClr>
                <a:schemeClr val="accent2"/>
              </a:buClr>
              <a:buSzTx/>
              <a:buFont typeface="Arial"/>
              <a:buChar char="•"/>
              <a:tabLst/>
              <a:defRPr/>
            </a:pPr>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36" name="Text Placeholder 2"/>
          <p:cNvSpPr>
            <a:spLocks noGrp="1"/>
          </p:cNvSpPr>
          <p:nvPr>
            <p:ph type="body" sz="quarter" idx="37" hasCustomPrompt="1"/>
          </p:nvPr>
        </p:nvSpPr>
        <p:spPr>
          <a:xfrm>
            <a:off x="228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7" name="Text Placeholder 2"/>
          <p:cNvSpPr>
            <a:spLocks noGrp="1"/>
          </p:cNvSpPr>
          <p:nvPr>
            <p:ph type="body" sz="quarter" idx="38" hasCustomPrompt="1"/>
          </p:nvPr>
        </p:nvSpPr>
        <p:spPr>
          <a:xfrm>
            <a:off x="2514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8" name="Text Placeholder 2"/>
          <p:cNvSpPr>
            <a:spLocks noGrp="1"/>
          </p:cNvSpPr>
          <p:nvPr>
            <p:ph type="body" sz="quarter" idx="39" hasCustomPrompt="1"/>
          </p:nvPr>
        </p:nvSpPr>
        <p:spPr>
          <a:xfrm>
            <a:off x="4800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
        <p:nvSpPr>
          <p:cNvPr id="39" name="Text Placeholder 2"/>
          <p:cNvSpPr>
            <a:spLocks noGrp="1"/>
          </p:cNvSpPr>
          <p:nvPr>
            <p:ph type="body" sz="quarter" idx="40" hasCustomPrompt="1"/>
          </p:nvPr>
        </p:nvSpPr>
        <p:spPr>
          <a:xfrm>
            <a:off x="7086600" y="1801368"/>
            <a:ext cx="1828800" cy="713232"/>
          </a:xfrm>
          <a:prstGeom prst="rect">
            <a:avLst/>
          </a:prstGeom>
        </p:spPr>
        <p:txBody>
          <a:bodyPr vert="horz"/>
          <a:lstStyle>
            <a:lvl1pPr marL="0" marR="0" indent="0" algn="ctr" defTabSz="457200" rtl="0" eaLnBrk="1" fontAlgn="auto" latinLnBrk="0" hangingPunct="1">
              <a:lnSpc>
                <a:spcPct val="100000"/>
              </a:lnSpc>
              <a:spcBef>
                <a:spcPts val="0"/>
              </a:spcBef>
              <a:spcAft>
                <a:spcPts val="750"/>
              </a:spcAft>
              <a:buClr>
                <a:schemeClr val="accent2"/>
              </a:buClr>
              <a:buSzTx/>
              <a:buFont typeface="Arial"/>
              <a:buNone/>
              <a:tabLst/>
              <a:defRPr sz="1400" baseline="0">
                <a:latin typeface="Arial Black"/>
                <a:cs typeface="Arial Black"/>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LOREM</a:t>
            </a:r>
            <a:br>
              <a:rPr lang="en-US" dirty="0"/>
            </a:br>
            <a:r>
              <a:rPr lang="en-US" dirty="0"/>
              <a:t>IPSUM DOLOR</a:t>
            </a:r>
            <a:br>
              <a:rPr lang="en-US" dirty="0"/>
            </a:br>
            <a:r>
              <a:rPr lang="en-US" dirty="0"/>
              <a:t>SIT AMET</a:t>
            </a:r>
          </a:p>
        </p:txBody>
      </p:sp>
    </p:spTree>
    <p:extLst>
      <p:ext uri="{BB962C8B-B14F-4D97-AF65-F5344CB8AC3E}">
        <p14:creationId xmlns:p14="http://schemas.microsoft.com/office/powerpoint/2010/main" val="179748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500707"/>
            <a:ext cx="9144000" cy="36576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TextBox 12"/>
          <p:cNvSpPr txBox="1"/>
          <p:nvPr/>
        </p:nvSpPr>
        <p:spPr>
          <a:xfrm>
            <a:off x="7281115" y="6560477"/>
            <a:ext cx="1493520" cy="246221"/>
          </a:xfrm>
          <a:prstGeom prst="rect">
            <a:avLst/>
          </a:prstGeom>
          <a:noFill/>
        </p:spPr>
        <p:txBody>
          <a:bodyPr wrap="square" rtlCol="0">
            <a:spAutoFit/>
          </a:bodyPr>
          <a:lstStyle/>
          <a:p>
            <a:pPr algn="r"/>
            <a:fld id="{C2C0EDAD-27A0-9447-9004-E733B36B95C3}" type="slidenum">
              <a:rPr lang="en-US" sz="1000" b="0" i="0" smtClean="0">
                <a:solidFill>
                  <a:srgbClr val="CCCCCC"/>
                </a:solidFill>
                <a:latin typeface="Trebuchet MS"/>
                <a:cs typeface="Trebuchet MS"/>
              </a:rPr>
              <a:pPr algn="r"/>
              <a:t>‹#›</a:t>
            </a:fld>
            <a:endParaRPr lang="en-US" sz="1000" b="0" i="0" dirty="0">
              <a:solidFill>
                <a:srgbClr val="CCCCCC"/>
              </a:solidFill>
              <a:latin typeface="Trebuchet MS"/>
              <a:cs typeface="Trebuchet MS"/>
            </a:endParaRPr>
          </a:p>
        </p:txBody>
      </p:sp>
      <p:sp>
        <p:nvSpPr>
          <p:cNvPr id="38" name="TextBox 37"/>
          <p:cNvSpPr txBox="1"/>
          <p:nvPr userDrawn="1"/>
        </p:nvSpPr>
        <p:spPr>
          <a:xfrm>
            <a:off x="1172210" y="6564320"/>
            <a:ext cx="2316480" cy="215444"/>
          </a:xfrm>
          <a:prstGeom prst="rect">
            <a:avLst/>
          </a:prstGeom>
          <a:noFill/>
        </p:spPr>
        <p:txBody>
          <a:bodyPr wrap="square" rtlCol="0">
            <a:spAutoFit/>
          </a:bodyPr>
          <a:lstStyle/>
          <a:p>
            <a:r>
              <a:rPr lang="en-US" sz="800" b="0" i="0" kern="0" spc="20" dirty="0">
                <a:solidFill>
                  <a:schemeClr val="accent1"/>
                </a:solidFill>
                <a:latin typeface="Trebuchet MS"/>
                <a:cs typeface="Trebuchet MS"/>
              </a:rPr>
              <a:t>CONFIDENTIAL</a:t>
            </a:r>
          </a:p>
        </p:txBody>
      </p:sp>
      <p:cxnSp>
        <p:nvCxnSpPr>
          <p:cNvPr id="7" name="Straight Connector 6"/>
          <p:cNvCxnSpPr/>
          <p:nvPr userDrawn="1"/>
        </p:nvCxnSpPr>
        <p:spPr>
          <a:xfrm>
            <a:off x="1104900" y="6601291"/>
            <a:ext cx="0" cy="164592"/>
          </a:xfrm>
          <a:prstGeom prst="line">
            <a:avLst/>
          </a:prstGeom>
          <a:ln w="3175" cmpd="sng">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8" name="Picture 7" descr="logo_footer.png"/>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466830" y="6615683"/>
            <a:ext cx="476250" cy="169417"/>
          </a:xfrm>
          <a:prstGeom prst="rect">
            <a:avLst/>
          </a:prstGeom>
        </p:spPr>
      </p:pic>
    </p:spTree>
    <p:extLst>
      <p:ext uri="{BB962C8B-B14F-4D97-AF65-F5344CB8AC3E}">
        <p14:creationId xmlns:p14="http://schemas.microsoft.com/office/powerpoint/2010/main" val="2855529258"/>
      </p:ext>
    </p:extLst>
  </p:cSld>
  <p:clrMap bg1="lt1" tx1="dk1" bg2="lt2" tx2="dk2" accent1="accent1" accent2="accent2" accent3="accent3" accent4="accent4" accent5="accent5" accent6="accent6" hlink="hlink" folHlink="folHlink"/>
  <p:sldLayoutIdLst>
    <p:sldLayoutId id="2147483654" r:id="rId1"/>
    <p:sldLayoutId id="2147483705" r:id="rId2"/>
    <p:sldLayoutId id="2147483702" r:id="rId3"/>
    <p:sldLayoutId id="2147483711" r:id="rId4"/>
    <p:sldLayoutId id="2147483728" r:id="rId5"/>
    <p:sldLayoutId id="2147483712" r:id="rId6"/>
    <p:sldLayoutId id="2147483734" r:id="rId7"/>
    <p:sldLayoutId id="2147483736" r:id="rId8"/>
    <p:sldLayoutId id="2147483735" r:id="rId9"/>
    <p:sldLayoutId id="2147483737" r:id="rId10"/>
    <p:sldLayoutId id="2147483713" r:id="rId11"/>
    <p:sldLayoutId id="2147483727" r:id="rId12"/>
    <p:sldLayoutId id="2147483741" r:id="rId13"/>
    <p:sldLayoutId id="2147483698" r:id="rId14"/>
    <p:sldLayoutId id="2147483733" r:id="rId15"/>
    <p:sldLayoutId id="2147483706" r:id="rId16"/>
    <p:sldLayoutId id="2147483738" r:id="rId17"/>
    <p:sldLayoutId id="2147483739" r:id="rId18"/>
  </p:sldLayoutIdLst>
  <p:hf sldNum="0" hdr="0" dt="0"/>
  <p:txStyles>
    <p:titleStyle>
      <a:lvl1pPr algn="l" defTabSz="457200" rtl="0" eaLnBrk="1" latinLnBrk="0" hangingPunct="1">
        <a:spcBef>
          <a:spcPct val="0"/>
        </a:spcBef>
        <a:buNone/>
        <a:defRPr sz="2600" kern="1200" cap="all" baseline="0">
          <a:solidFill>
            <a:schemeClr val="tx1"/>
          </a:solidFill>
          <a:latin typeface="Arial Black"/>
          <a:ea typeface="+mj-ea"/>
          <a:cs typeface="Arial Black"/>
        </a:defRPr>
      </a:lvl1pPr>
    </p:titleStyle>
    <p:body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6.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4.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5.w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26.w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27.wmf"/><Relationship Id="rId4"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vmlDrawing" Target="../drawings/vmlDrawing12.vml"/><Relationship Id="rId5" Type="http://schemas.openxmlformats.org/officeDocument/2006/relationships/image" Target="../media/image30.wmf"/><Relationship Id="rId4" Type="http://schemas.openxmlformats.org/officeDocument/2006/relationships/oleObject" Target="../embeddings/oleObject12.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vmlDrawing" Target="../drawings/vmlDrawing13.vml"/><Relationship Id="rId5" Type="http://schemas.openxmlformats.org/officeDocument/2006/relationships/image" Target="../media/image31.wmf"/><Relationship Id="rId4" Type="http://schemas.openxmlformats.org/officeDocument/2006/relationships/oleObject" Target="../embeddings/oleObject13.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1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image" Target="../media/image34.wmf"/><Relationship Id="rId4" Type="http://schemas.openxmlformats.org/officeDocument/2006/relationships/oleObject" Target="../embeddings/oleObject1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vmlDrawing" Target="../drawings/vmlDrawing16.vml"/><Relationship Id="rId5" Type="http://schemas.openxmlformats.org/officeDocument/2006/relationships/image" Target="../media/image34.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vmlDrawing" Target="../drawings/vmlDrawing17.vml"/><Relationship Id="rId5" Type="http://schemas.openxmlformats.org/officeDocument/2006/relationships/image" Target="../media/image35.wmf"/><Relationship Id="rId4" Type="http://schemas.openxmlformats.org/officeDocument/2006/relationships/oleObject" Target="../embeddings/oleObject1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vmlDrawing" Target="../drawings/vmlDrawing18.vml"/><Relationship Id="rId5" Type="http://schemas.openxmlformats.org/officeDocument/2006/relationships/image" Target="../media/image36.wmf"/><Relationship Id="rId4"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36.w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20.vml"/><Relationship Id="rId5" Type="http://schemas.openxmlformats.org/officeDocument/2006/relationships/image" Target="../media/image37.w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vmlDrawing" Target="../drawings/vmlDrawing21.vml"/><Relationship Id="rId5" Type="http://schemas.openxmlformats.org/officeDocument/2006/relationships/image" Target="../media/image38.wmf"/><Relationship Id="rId4" Type="http://schemas.openxmlformats.org/officeDocument/2006/relationships/oleObject" Target="../embeddings/oleObject21.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vmlDrawing" Target="../drawings/vmlDrawing22.vml"/><Relationship Id="rId5" Type="http://schemas.openxmlformats.org/officeDocument/2006/relationships/image" Target="../media/image39.wmf"/><Relationship Id="rId4" Type="http://schemas.openxmlformats.org/officeDocument/2006/relationships/oleObject" Target="../embeddings/oleObject22.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vmlDrawing" Target="../drawings/vmlDrawing23.vml"/><Relationship Id="rId5" Type="http://schemas.openxmlformats.org/officeDocument/2006/relationships/image" Target="../media/image40.wmf"/><Relationship Id="rId4" Type="http://schemas.openxmlformats.org/officeDocument/2006/relationships/oleObject" Target="../embeddings/oleObject2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vmlDrawing" Target="../drawings/vmlDrawing24.vml"/><Relationship Id="rId5" Type="http://schemas.openxmlformats.org/officeDocument/2006/relationships/image" Target="../media/image41.wmf"/><Relationship Id="rId4"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8" Type="http://schemas.openxmlformats.org/officeDocument/2006/relationships/hyperlink" Target="http://docs.spring.io/spring/docs/current/spring-framework-reference/htmlsingle/#beans-factory-scopes-application" TargetMode="External"/><Relationship Id="rId3" Type="http://schemas.openxmlformats.org/officeDocument/2006/relationships/hyperlink" Target="http://docs.spring.io/spring/docs/current/spring-framework-reference/htmlsingle/#beans-factory-scopes-singleton" TargetMode="External"/><Relationship Id="rId7" Type="http://schemas.openxmlformats.org/officeDocument/2006/relationships/hyperlink" Target="http://docs.spring.io/spring/docs/current/spring-framework-reference/htmlsingle/#beans-factory-scopes-global-session"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docs.spring.io/spring/docs/current/spring-framework-reference/htmlsingle/#beans-factory-scopes-session" TargetMode="External"/><Relationship Id="rId5" Type="http://schemas.openxmlformats.org/officeDocument/2006/relationships/hyperlink" Target="http://docs.spring.io/spring/docs/current/spring-framework-reference/htmlsingle/#beans-factory-scopes-request" TargetMode="External"/><Relationship Id="rId4" Type="http://schemas.openxmlformats.org/officeDocument/2006/relationships/hyperlink" Target="http://docs.spring.io/spring/docs/current/spring-framework-reference/htmlsingle/#beans-factory-scopes-prototype" TargetMode="External"/><Relationship Id="rId9" Type="http://schemas.openxmlformats.org/officeDocument/2006/relationships/hyperlink" Target="http://docs.spring.io/spring/docs/current/spring-framework-reference/htmlsingle/#websocket-stomp-websocket-scop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vmlDrawing" Target="../drawings/vmlDrawing25.vml"/><Relationship Id="rId5" Type="http://schemas.openxmlformats.org/officeDocument/2006/relationships/image" Target="../media/image46.w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vmlDrawing" Target="../drawings/vmlDrawing26.vml"/><Relationship Id="rId5" Type="http://schemas.openxmlformats.org/officeDocument/2006/relationships/image" Target="../media/image47.wmf"/><Relationship Id="rId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27.vml"/><Relationship Id="rId5" Type="http://schemas.openxmlformats.org/officeDocument/2006/relationships/image" Target="../media/image48.w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28.vml"/><Relationship Id="rId5" Type="http://schemas.openxmlformats.org/officeDocument/2006/relationships/image" Target="../media/image49.w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vmlDrawing" Target="../drawings/vmlDrawing29.vml"/><Relationship Id="rId5" Type="http://schemas.openxmlformats.org/officeDocument/2006/relationships/image" Target="../media/image50.wmf"/><Relationship Id="rId4"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xml"/><Relationship Id="rId1" Type="http://schemas.openxmlformats.org/officeDocument/2006/relationships/vmlDrawing" Target="../drawings/vmlDrawing30.vml"/><Relationship Id="rId5" Type="http://schemas.openxmlformats.org/officeDocument/2006/relationships/image" Target="../media/image51.wmf"/><Relationship Id="rId4"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vmlDrawing" Target="../drawings/vmlDrawing31.vml"/><Relationship Id="rId5" Type="http://schemas.openxmlformats.org/officeDocument/2006/relationships/image" Target="../media/image52.wmf"/><Relationship Id="rId4"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vmlDrawing" Target="../drawings/vmlDrawing32.vml"/><Relationship Id="rId5" Type="http://schemas.openxmlformats.org/officeDocument/2006/relationships/image" Target="../media/image53.wmf"/><Relationship Id="rId4" Type="http://schemas.openxmlformats.org/officeDocument/2006/relationships/oleObject" Target="../embeddings/oleObject32.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vmlDrawing" Target="../drawings/vmlDrawing33.vml"/><Relationship Id="rId5" Type="http://schemas.openxmlformats.org/officeDocument/2006/relationships/image" Target="../media/image54.wmf"/><Relationship Id="rId4" Type="http://schemas.openxmlformats.org/officeDocument/2006/relationships/oleObject" Target="../embeddings/oleObject33.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vmlDrawing" Target="../drawings/vmlDrawing34.vml"/><Relationship Id="rId5" Type="http://schemas.openxmlformats.org/officeDocument/2006/relationships/image" Target="../media/image55.wmf"/><Relationship Id="rId4"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vmlDrawing" Target="../drawings/vmlDrawing35.vml"/><Relationship Id="rId5" Type="http://schemas.openxmlformats.org/officeDocument/2006/relationships/image" Target="../media/image56.wmf"/><Relationship Id="rId4" Type="http://schemas.openxmlformats.org/officeDocument/2006/relationships/oleObject" Target="../embeddings/oleObject35.bin"/></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xml"/><Relationship Id="rId1" Type="http://schemas.openxmlformats.org/officeDocument/2006/relationships/vmlDrawing" Target="../drawings/vmlDrawing36.vml"/><Relationship Id="rId5" Type="http://schemas.openxmlformats.org/officeDocument/2006/relationships/image" Target="../media/image58.wmf"/><Relationship Id="rId4"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xml"/><Relationship Id="rId1" Type="http://schemas.openxmlformats.org/officeDocument/2006/relationships/vmlDrawing" Target="../drawings/vmlDrawing37.vml"/><Relationship Id="rId5" Type="http://schemas.openxmlformats.org/officeDocument/2006/relationships/image" Target="../media/image59.wmf"/><Relationship Id="rId4" Type="http://schemas.openxmlformats.org/officeDocument/2006/relationships/oleObject" Target="../embeddings/oleObject3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xml"/><Relationship Id="rId1" Type="http://schemas.openxmlformats.org/officeDocument/2006/relationships/vmlDrawing" Target="../drawings/vmlDrawing38.vml"/><Relationship Id="rId5" Type="http://schemas.openxmlformats.org/officeDocument/2006/relationships/image" Target="../media/image60.wmf"/><Relationship Id="rId4" Type="http://schemas.openxmlformats.org/officeDocument/2006/relationships/oleObject" Target="../embeddings/oleObject38.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vmlDrawing" Target="../drawings/vmlDrawing39.vml"/><Relationship Id="rId5" Type="http://schemas.openxmlformats.org/officeDocument/2006/relationships/image" Target="../media/image61.wmf"/><Relationship Id="rId4" Type="http://schemas.openxmlformats.org/officeDocument/2006/relationships/oleObject" Target="../embeddings/oleObject3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xml"/><Relationship Id="rId1" Type="http://schemas.openxmlformats.org/officeDocument/2006/relationships/vmlDrawing" Target="../drawings/vmlDrawing40.vml"/><Relationship Id="rId5" Type="http://schemas.openxmlformats.org/officeDocument/2006/relationships/image" Target="../media/image62.wmf"/><Relationship Id="rId4" Type="http://schemas.openxmlformats.org/officeDocument/2006/relationships/oleObject" Target="../embeddings/oleObject40.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xml"/><Relationship Id="rId1" Type="http://schemas.openxmlformats.org/officeDocument/2006/relationships/vmlDrawing" Target="../drawings/vmlDrawing41.vml"/><Relationship Id="rId5" Type="http://schemas.openxmlformats.org/officeDocument/2006/relationships/image" Target="../media/image63.wmf"/><Relationship Id="rId4" Type="http://schemas.openxmlformats.org/officeDocument/2006/relationships/oleObject" Target="../embeddings/oleObject41.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xml"/><Relationship Id="rId1" Type="http://schemas.openxmlformats.org/officeDocument/2006/relationships/vmlDrawing" Target="../drawings/vmlDrawing42.vml"/><Relationship Id="rId5" Type="http://schemas.openxmlformats.org/officeDocument/2006/relationships/image" Target="../media/image64.wmf"/><Relationship Id="rId4" Type="http://schemas.openxmlformats.org/officeDocument/2006/relationships/oleObject" Target="../embeddings/oleObject42.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xml"/><Relationship Id="rId1" Type="http://schemas.openxmlformats.org/officeDocument/2006/relationships/vmlDrawing" Target="../drawings/vmlDrawing43.vml"/><Relationship Id="rId5" Type="http://schemas.openxmlformats.org/officeDocument/2006/relationships/image" Target="../media/image65.wmf"/><Relationship Id="rId4"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xml"/><Relationship Id="rId1" Type="http://schemas.openxmlformats.org/officeDocument/2006/relationships/vmlDrawing" Target="../drawings/vmlDrawing44.vml"/><Relationship Id="rId5" Type="http://schemas.openxmlformats.org/officeDocument/2006/relationships/image" Target="../media/image66.wmf"/><Relationship Id="rId4" Type="http://schemas.openxmlformats.org/officeDocument/2006/relationships/oleObject" Target="../embeddings/oleObject44.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vmlDrawing" Target="../drawings/vmlDrawing45.vml"/><Relationship Id="rId5" Type="http://schemas.openxmlformats.org/officeDocument/2006/relationships/image" Target="../media/image67.wmf"/><Relationship Id="rId4" Type="http://schemas.openxmlformats.org/officeDocument/2006/relationships/oleObject" Target="../embeddings/oleObject45.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xml"/><Relationship Id="rId1" Type="http://schemas.openxmlformats.org/officeDocument/2006/relationships/vmlDrawing" Target="../drawings/vmlDrawing46.vml"/><Relationship Id="rId5" Type="http://schemas.openxmlformats.org/officeDocument/2006/relationships/image" Target="../media/image68.wmf"/><Relationship Id="rId4" Type="http://schemas.openxmlformats.org/officeDocument/2006/relationships/oleObject" Target="../embeddings/oleObject46.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vmlDrawing" Target="../drawings/vmlDrawing47.vml"/><Relationship Id="rId5" Type="http://schemas.openxmlformats.org/officeDocument/2006/relationships/image" Target="../media/image69.wmf"/><Relationship Id="rId4" Type="http://schemas.openxmlformats.org/officeDocument/2006/relationships/oleObject" Target="../embeddings/oleObject4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xml"/><Relationship Id="rId1" Type="http://schemas.openxmlformats.org/officeDocument/2006/relationships/vmlDrawing" Target="../drawings/vmlDrawing48.vml"/><Relationship Id="rId5" Type="http://schemas.openxmlformats.org/officeDocument/2006/relationships/image" Target="../media/image70.wmf"/><Relationship Id="rId4" Type="http://schemas.openxmlformats.org/officeDocument/2006/relationships/oleObject" Target="../embeddings/oleObject4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xml"/><Relationship Id="rId1" Type="http://schemas.openxmlformats.org/officeDocument/2006/relationships/vmlDrawing" Target="../drawings/vmlDrawing49.vml"/><Relationship Id="rId5" Type="http://schemas.openxmlformats.org/officeDocument/2006/relationships/image" Target="../media/image71.wmf"/><Relationship Id="rId4" Type="http://schemas.openxmlformats.org/officeDocument/2006/relationships/oleObject" Target="../embeddings/oleObject4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xml"/><Relationship Id="rId1" Type="http://schemas.openxmlformats.org/officeDocument/2006/relationships/vmlDrawing" Target="../drawings/vmlDrawing50.vml"/><Relationship Id="rId5" Type="http://schemas.openxmlformats.org/officeDocument/2006/relationships/image" Target="../media/image72.wmf"/><Relationship Id="rId4" Type="http://schemas.openxmlformats.org/officeDocument/2006/relationships/oleObject" Target="../embeddings/oleObject50.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xml"/><Relationship Id="rId1" Type="http://schemas.openxmlformats.org/officeDocument/2006/relationships/vmlDrawing" Target="../drawings/vmlDrawing51.vml"/><Relationship Id="rId5" Type="http://schemas.openxmlformats.org/officeDocument/2006/relationships/image" Target="../media/image73.wmf"/><Relationship Id="rId4" Type="http://schemas.openxmlformats.org/officeDocument/2006/relationships/oleObject" Target="../embeddings/oleObject51.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vmlDrawing" Target="../drawings/vmlDrawing52.vml"/><Relationship Id="rId5" Type="http://schemas.openxmlformats.org/officeDocument/2006/relationships/image" Target="../media/image74.wmf"/><Relationship Id="rId4" Type="http://schemas.openxmlformats.org/officeDocument/2006/relationships/oleObject" Target="../embeddings/oleObject52.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vmlDrawing" Target="../drawings/vmlDrawing53.vml"/><Relationship Id="rId5" Type="http://schemas.openxmlformats.org/officeDocument/2006/relationships/image" Target="../media/image75.wmf"/><Relationship Id="rId4" Type="http://schemas.openxmlformats.org/officeDocument/2006/relationships/oleObject" Target="../embeddings/oleObject53.bin"/></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vmlDrawing" Target="../drawings/vmlDrawing54.vml"/><Relationship Id="rId5" Type="http://schemas.openxmlformats.org/officeDocument/2006/relationships/image" Target="../media/image76.wmf"/><Relationship Id="rId4" Type="http://schemas.openxmlformats.org/officeDocument/2006/relationships/oleObject" Target="../embeddings/oleObject54.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vmlDrawing" Target="../drawings/vmlDrawing55.vml"/><Relationship Id="rId5" Type="http://schemas.openxmlformats.org/officeDocument/2006/relationships/image" Target="../media/image77.wmf"/><Relationship Id="rId4" Type="http://schemas.openxmlformats.org/officeDocument/2006/relationships/oleObject" Target="../embeddings/oleObject55.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vmlDrawing" Target="../drawings/vmlDrawing56.vml"/><Relationship Id="rId5" Type="http://schemas.openxmlformats.org/officeDocument/2006/relationships/image" Target="../media/image78.wmf"/><Relationship Id="rId4" Type="http://schemas.openxmlformats.org/officeDocument/2006/relationships/oleObject" Target="../embeddings/oleObject56.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xml"/><Relationship Id="rId1" Type="http://schemas.openxmlformats.org/officeDocument/2006/relationships/vmlDrawing" Target="../drawings/vmlDrawing57.vml"/><Relationship Id="rId5" Type="http://schemas.openxmlformats.org/officeDocument/2006/relationships/image" Target="../media/image79.wmf"/><Relationship Id="rId4" Type="http://schemas.openxmlformats.org/officeDocument/2006/relationships/oleObject" Target="../embeddings/oleObject57.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vmlDrawing" Target="../drawings/vmlDrawing58.vml"/><Relationship Id="rId5" Type="http://schemas.openxmlformats.org/officeDocument/2006/relationships/image" Target="../media/image80.wmf"/><Relationship Id="rId4" Type="http://schemas.openxmlformats.org/officeDocument/2006/relationships/oleObject" Target="../embeddings/oleObject58.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r="11459"/>
          <a:stretch/>
        </p:blipFill>
        <p:spPr>
          <a:xfrm flipH="1">
            <a:off x="0" y="-1"/>
            <a:ext cx="9144000" cy="6858002"/>
          </a:xfrm>
        </p:spPr>
      </p:pic>
      <p:sp>
        <p:nvSpPr>
          <p:cNvPr id="2" name="Text Placeholder 1"/>
          <p:cNvSpPr>
            <a:spLocks noGrp="1"/>
          </p:cNvSpPr>
          <p:nvPr>
            <p:ph type="body" sz="quarter" idx="15"/>
          </p:nvPr>
        </p:nvSpPr>
        <p:spPr>
          <a:xfrm>
            <a:off x="997217" y="1799184"/>
            <a:ext cx="5757328" cy="1114151"/>
          </a:xfrm>
        </p:spPr>
        <p:txBody>
          <a:bodyPr/>
          <a:lstStyle/>
          <a:p>
            <a:r>
              <a:rPr lang="en-US" sz="4100" dirty="0"/>
              <a:t>Spring</a:t>
            </a:r>
          </a:p>
          <a:p>
            <a:r>
              <a:rPr lang="en-US" dirty="0"/>
              <a:t>Concepts</a:t>
            </a:r>
            <a:endParaRPr lang="en-US" sz="4100" dirty="0"/>
          </a:p>
        </p:txBody>
      </p:sp>
      <p:sp>
        <p:nvSpPr>
          <p:cNvPr id="3" name="Text Placeholder 2"/>
          <p:cNvSpPr>
            <a:spLocks noGrp="1"/>
          </p:cNvSpPr>
          <p:nvPr>
            <p:ph type="body" sz="quarter" idx="16"/>
          </p:nvPr>
        </p:nvSpPr>
        <p:spPr>
          <a:xfrm>
            <a:off x="631824" y="4905618"/>
            <a:ext cx="6488113" cy="646331"/>
          </a:xfrm>
        </p:spPr>
        <p:txBody>
          <a:bodyPr/>
          <a:lstStyle/>
          <a:p>
            <a:r>
              <a:rPr lang="en-US" dirty="0"/>
              <a:t>Maksym Oleshchuk</a:t>
            </a:r>
          </a:p>
          <a:p>
            <a:r>
              <a:rPr lang="en-US" dirty="0"/>
              <a:t>Senior Software Engineer</a:t>
            </a:r>
          </a:p>
        </p:txBody>
      </p:sp>
      <p:sp>
        <p:nvSpPr>
          <p:cNvPr id="4" name="Text Placeholder 3"/>
          <p:cNvSpPr>
            <a:spLocks noGrp="1"/>
          </p:cNvSpPr>
          <p:nvPr>
            <p:ph type="body" sz="quarter" idx="17"/>
          </p:nvPr>
        </p:nvSpPr>
        <p:spPr/>
        <p:txBody>
          <a:bodyPr/>
          <a:lstStyle/>
          <a:p>
            <a:r>
              <a:rPr lang="en-US" dirty="0"/>
              <a:t>July 4, 2017</a:t>
            </a:r>
          </a:p>
        </p:txBody>
      </p:sp>
      <p:pic>
        <p:nvPicPr>
          <p:cNvPr id="8" name="Picture Placeholder 7" descr="logo_cover_5.png"/>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t="3538" b="3538"/>
          <a:stretch>
            <a:fillRect/>
          </a:stretch>
        </p:blipFill>
        <p:spPr/>
      </p:pic>
    </p:spTree>
    <p:extLst>
      <p:ext uri="{BB962C8B-B14F-4D97-AF65-F5344CB8AC3E}">
        <p14:creationId xmlns:p14="http://schemas.microsoft.com/office/powerpoint/2010/main" val="118476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projects in real</a:t>
            </a:r>
          </a:p>
        </p:txBody>
      </p:sp>
      <p:pic>
        <p:nvPicPr>
          <p:cNvPr id="3" name="Picture 2">
            <a:extLst>
              <a:ext uri="{FF2B5EF4-FFF2-40B4-BE49-F238E27FC236}">
                <a16:creationId xmlns:a16="http://schemas.microsoft.com/office/drawing/2014/main" id="{04955240-7A87-4424-8E9B-A621A575C532}"/>
              </a:ext>
            </a:extLst>
          </p:cNvPr>
          <p:cNvPicPr>
            <a:picLocks noChangeAspect="1"/>
          </p:cNvPicPr>
          <p:nvPr/>
        </p:nvPicPr>
        <p:blipFill>
          <a:blip r:embed="rId3"/>
          <a:stretch>
            <a:fillRect/>
          </a:stretch>
        </p:blipFill>
        <p:spPr>
          <a:xfrm>
            <a:off x="290512" y="1352243"/>
            <a:ext cx="8562975" cy="4743450"/>
          </a:xfrm>
          <a:prstGeom prst="rect">
            <a:avLst/>
          </a:prstGeom>
        </p:spPr>
      </p:pic>
    </p:spTree>
    <p:extLst>
      <p:ext uri="{BB962C8B-B14F-4D97-AF65-F5344CB8AC3E}">
        <p14:creationId xmlns:p14="http://schemas.microsoft.com/office/powerpoint/2010/main" val="107572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as for me</a:t>
            </a:r>
          </a:p>
        </p:txBody>
      </p:sp>
      <p:sp>
        <p:nvSpPr>
          <p:cNvPr id="2" name="Rectangle 1">
            <a:extLst>
              <a:ext uri="{FF2B5EF4-FFF2-40B4-BE49-F238E27FC236}">
                <a16:creationId xmlns:a16="http://schemas.microsoft.com/office/drawing/2014/main" id="{06F52373-9426-4795-AA1F-877059215ED8}"/>
              </a:ext>
            </a:extLst>
          </p:cNvPr>
          <p:cNvSpPr/>
          <p:nvPr/>
        </p:nvSpPr>
        <p:spPr>
          <a:xfrm>
            <a:off x="580103" y="4306530"/>
            <a:ext cx="7836309" cy="1268362"/>
          </a:xfrm>
          <a:prstGeom prst="rect">
            <a:avLst/>
          </a:prstGeom>
        </p:spPr>
        <p:style>
          <a:lnRef idx="3">
            <a:schemeClr val="lt1"/>
          </a:lnRef>
          <a:fillRef idx="1">
            <a:schemeClr val="accent2"/>
          </a:fillRef>
          <a:effectRef idx="1">
            <a:schemeClr val="accent2"/>
          </a:effectRef>
          <a:fontRef idx="minor">
            <a:schemeClr val="lt1"/>
          </a:fontRef>
        </p:style>
        <p:txBody>
          <a:bodyPr rtlCol="0" anchor="t"/>
          <a:lstStyle/>
          <a:p>
            <a:pPr algn="ctr"/>
            <a:r>
              <a:rPr lang="en-US" sz="3200" dirty="0"/>
              <a:t>Core</a:t>
            </a:r>
          </a:p>
        </p:txBody>
      </p:sp>
      <p:sp>
        <p:nvSpPr>
          <p:cNvPr id="4" name="Rectangle: Rounded Corners 3">
            <a:extLst>
              <a:ext uri="{FF2B5EF4-FFF2-40B4-BE49-F238E27FC236}">
                <a16:creationId xmlns:a16="http://schemas.microsoft.com/office/drawing/2014/main" id="{96DC6A14-0FC0-49FF-9972-2D23180820A9}"/>
              </a:ext>
            </a:extLst>
          </p:cNvPr>
          <p:cNvSpPr/>
          <p:nvPr/>
        </p:nvSpPr>
        <p:spPr>
          <a:xfrm>
            <a:off x="816076" y="4876801"/>
            <a:ext cx="1130711" cy="6095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Core</a:t>
            </a:r>
          </a:p>
        </p:txBody>
      </p:sp>
      <p:sp>
        <p:nvSpPr>
          <p:cNvPr id="7" name="Rectangle: Rounded Corners 6">
            <a:extLst>
              <a:ext uri="{FF2B5EF4-FFF2-40B4-BE49-F238E27FC236}">
                <a16:creationId xmlns:a16="http://schemas.microsoft.com/office/drawing/2014/main" id="{405FF247-A1C6-4DDD-8488-6BDDF1FB3B67}"/>
              </a:ext>
            </a:extLst>
          </p:cNvPr>
          <p:cNvSpPr/>
          <p:nvPr/>
        </p:nvSpPr>
        <p:spPr>
          <a:xfrm>
            <a:off x="2359742" y="4871887"/>
            <a:ext cx="1130711" cy="6095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Beans</a:t>
            </a:r>
          </a:p>
        </p:txBody>
      </p:sp>
      <p:sp>
        <p:nvSpPr>
          <p:cNvPr id="8" name="Rectangle: Rounded Corners 7">
            <a:extLst>
              <a:ext uri="{FF2B5EF4-FFF2-40B4-BE49-F238E27FC236}">
                <a16:creationId xmlns:a16="http://schemas.microsoft.com/office/drawing/2014/main" id="{6DA56CBE-1E30-40B3-9186-3C8B47905655}"/>
              </a:ext>
            </a:extLst>
          </p:cNvPr>
          <p:cNvSpPr/>
          <p:nvPr/>
        </p:nvSpPr>
        <p:spPr>
          <a:xfrm>
            <a:off x="3903408" y="4871887"/>
            <a:ext cx="1130711" cy="6095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Context</a:t>
            </a:r>
          </a:p>
        </p:txBody>
      </p:sp>
      <p:sp>
        <p:nvSpPr>
          <p:cNvPr id="9" name="Rectangle: Rounded Corners 8">
            <a:extLst>
              <a:ext uri="{FF2B5EF4-FFF2-40B4-BE49-F238E27FC236}">
                <a16:creationId xmlns:a16="http://schemas.microsoft.com/office/drawing/2014/main" id="{6FF759B7-726B-4A30-8783-D2DF6C8AEBED}"/>
              </a:ext>
            </a:extLst>
          </p:cNvPr>
          <p:cNvSpPr/>
          <p:nvPr/>
        </p:nvSpPr>
        <p:spPr>
          <a:xfrm>
            <a:off x="5447074" y="4871886"/>
            <a:ext cx="1130711" cy="6095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EL</a:t>
            </a:r>
          </a:p>
        </p:txBody>
      </p:sp>
      <p:sp>
        <p:nvSpPr>
          <p:cNvPr id="10" name="Rectangle: Rounded Corners 9">
            <a:extLst>
              <a:ext uri="{FF2B5EF4-FFF2-40B4-BE49-F238E27FC236}">
                <a16:creationId xmlns:a16="http://schemas.microsoft.com/office/drawing/2014/main" id="{95A780D7-A960-4D70-97A6-3447D4070AA0}"/>
              </a:ext>
            </a:extLst>
          </p:cNvPr>
          <p:cNvSpPr/>
          <p:nvPr/>
        </p:nvSpPr>
        <p:spPr>
          <a:xfrm>
            <a:off x="6990740" y="4871885"/>
            <a:ext cx="1130711" cy="60959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AOP</a:t>
            </a:r>
          </a:p>
        </p:txBody>
      </p:sp>
      <p:sp>
        <p:nvSpPr>
          <p:cNvPr id="5" name="Trapezoid 4">
            <a:extLst>
              <a:ext uri="{FF2B5EF4-FFF2-40B4-BE49-F238E27FC236}">
                <a16:creationId xmlns:a16="http://schemas.microsoft.com/office/drawing/2014/main" id="{C82ED5C2-ABBD-4DF7-ABB4-C029E5A5FA9D}"/>
              </a:ext>
            </a:extLst>
          </p:cNvPr>
          <p:cNvSpPr/>
          <p:nvPr/>
        </p:nvSpPr>
        <p:spPr>
          <a:xfrm>
            <a:off x="816076" y="2487563"/>
            <a:ext cx="2133600" cy="1769807"/>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Data</a:t>
            </a:r>
          </a:p>
          <a:p>
            <a:pPr algn="ctr"/>
            <a:r>
              <a:rPr lang="en-US" sz="2400" dirty="0"/>
              <a:t>Access</a:t>
            </a:r>
          </a:p>
        </p:txBody>
      </p:sp>
      <p:sp>
        <p:nvSpPr>
          <p:cNvPr id="12" name="Trapezoid 11">
            <a:extLst>
              <a:ext uri="{FF2B5EF4-FFF2-40B4-BE49-F238E27FC236}">
                <a16:creationId xmlns:a16="http://schemas.microsoft.com/office/drawing/2014/main" id="{C2C10E2D-D390-427E-84EE-47C062BF301F}"/>
              </a:ext>
            </a:extLst>
          </p:cNvPr>
          <p:cNvSpPr/>
          <p:nvPr/>
        </p:nvSpPr>
        <p:spPr>
          <a:xfrm>
            <a:off x="3431455" y="2487563"/>
            <a:ext cx="2133600" cy="1769807"/>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t>WEB</a:t>
            </a:r>
          </a:p>
        </p:txBody>
      </p:sp>
      <p:sp>
        <p:nvSpPr>
          <p:cNvPr id="16" name="Trapezoid 15">
            <a:extLst>
              <a:ext uri="{FF2B5EF4-FFF2-40B4-BE49-F238E27FC236}">
                <a16:creationId xmlns:a16="http://schemas.microsoft.com/office/drawing/2014/main" id="{7F5F88A9-AF27-4B28-B52E-719408BFD469}"/>
              </a:ext>
            </a:extLst>
          </p:cNvPr>
          <p:cNvSpPr/>
          <p:nvPr/>
        </p:nvSpPr>
        <p:spPr>
          <a:xfrm>
            <a:off x="6046834" y="2487563"/>
            <a:ext cx="2133600" cy="1769807"/>
          </a:xfrm>
          <a:prstGeom prst="trapezoi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Integration</a:t>
            </a:r>
          </a:p>
        </p:txBody>
      </p:sp>
      <p:sp>
        <p:nvSpPr>
          <p:cNvPr id="11" name="Rectangle: Top Corners Snipped 10">
            <a:extLst>
              <a:ext uri="{FF2B5EF4-FFF2-40B4-BE49-F238E27FC236}">
                <a16:creationId xmlns:a16="http://schemas.microsoft.com/office/drawing/2014/main" id="{F16AE6A8-809D-4EA8-A718-452839B7234F}"/>
              </a:ext>
            </a:extLst>
          </p:cNvPr>
          <p:cNvSpPr/>
          <p:nvPr/>
        </p:nvSpPr>
        <p:spPr>
          <a:xfrm>
            <a:off x="1435510" y="1435510"/>
            <a:ext cx="6125497" cy="963561"/>
          </a:xfrm>
          <a:prstGeom prst="snip2Same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t>Testing</a:t>
            </a:r>
          </a:p>
        </p:txBody>
      </p:sp>
    </p:spTree>
    <p:extLst>
      <p:ext uri="{BB962C8B-B14F-4D97-AF65-F5344CB8AC3E}">
        <p14:creationId xmlns:p14="http://schemas.microsoft.com/office/powerpoint/2010/main" val="35226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ppt_w</p:attrName>
                                        </p:attrNameLst>
                                      </p:cBhvr>
                                      <p:tavLst>
                                        <p:tav tm="0">
                                          <p:val>
                                            <p:fltVal val="0"/>
                                          </p:val>
                                        </p:tav>
                                        <p:tav tm="100000">
                                          <p:val>
                                            <p:strVal val="#ppt_w"/>
                                          </p:val>
                                        </p:tav>
                                      </p:tavLst>
                                    </p:anim>
                                    <p:anim calcmode="lin" valueType="num">
                                      <p:cBhvr>
                                        <p:cTn id="29" dur="500" fill="hold"/>
                                        <p:tgtEl>
                                          <p:spTgt spid="8"/>
                                        </p:tgtEl>
                                        <p:attrNameLst>
                                          <p:attrName>ppt_h</p:attrName>
                                        </p:attrNameLst>
                                      </p:cBhvr>
                                      <p:tavLst>
                                        <p:tav tm="0">
                                          <p:val>
                                            <p:fltVal val="0"/>
                                          </p:val>
                                        </p:tav>
                                        <p:tav tm="100000">
                                          <p:val>
                                            <p:strVal val="#ppt_h"/>
                                          </p:val>
                                        </p:tav>
                                      </p:tavLst>
                                    </p:anim>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0" fill="hold"/>
                                        <p:tgtEl>
                                          <p:spTgt spid="5"/>
                                        </p:tgtEl>
                                        <p:attrNameLst>
                                          <p:attrName>ppt_w</p:attrName>
                                        </p:attrNameLst>
                                      </p:cBhvr>
                                      <p:tavLst>
                                        <p:tav tm="0">
                                          <p:val>
                                            <p:fltVal val="0"/>
                                          </p:val>
                                        </p:tav>
                                        <p:tav tm="100000">
                                          <p:val>
                                            <p:strVal val="#ppt_w"/>
                                          </p:val>
                                        </p:tav>
                                      </p:tavLst>
                                    </p:anim>
                                    <p:anim calcmode="lin" valueType="num">
                                      <p:cBhvr>
                                        <p:cTn id="50" dur="1000" fill="hold"/>
                                        <p:tgtEl>
                                          <p:spTgt spid="5"/>
                                        </p:tgtEl>
                                        <p:attrNameLst>
                                          <p:attrName>ppt_h</p:attrName>
                                        </p:attrNameLst>
                                      </p:cBhvr>
                                      <p:tavLst>
                                        <p:tav tm="0">
                                          <p:val>
                                            <p:fltVal val="0"/>
                                          </p:val>
                                        </p:tav>
                                        <p:tav tm="100000">
                                          <p:val>
                                            <p:strVal val="#ppt_h"/>
                                          </p:val>
                                        </p:tav>
                                      </p:tavLst>
                                    </p:anim>
                                    <p:anim calcmode="lin" valueType="num">
                                      <p:cBhvr>
                                        <p:cTn id="51" dur="1000" fill="hold"/>
                                        <p:tgtEl>
                                          <p:spTgt spid="5"/>
                                        </p:tgtEl>
                                        <p:attrNameLst>
                                          <p:attrName>style.rotation</p:attrName>
                                        </p:attrNameLst>
                                      </p:cBhvr>
                                      <p:tavLst>
                                        <p:tav tm="0">
                                          <p:val>
                                            <p:fltVal val="90"/>
                                          </p:val>
                                        </p:tav>
                                        <p:tav tm="100000">
                                          <p:val>
                                            <p:fltVal val="0"/>
                                          </p:val>
                                        </p:tav>
                                      </p:tavLst>
                                    </p:anim>
                                    <p:animEffect transition="in" filter="fade">
                                      <p:cBhvr>
                                        <p:cTn id="52" dur="10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1000" fill="hold"/>
                                        <p:tgtEl>
                                          <p:spTgt spid="12"/>
                                        </p:tgtEl>
                                        <p:attrNameLst>
                                          <p:attrName>ppt_w</p:attrName>
                                        </p:attrNameLst>
                                      </p:cBhvr>
                                      <p:tavLst>
                                        <p:tav tm="0">
                                          <p:val>
                                            <p:fltVal val="0"/>
                                          </p:val>
                                        </p:tav>
                                        <p:tav tm="100000">
                                          <p:val>
                                            <p:strVal val="#ppt_w"/>
                                          </p:val>
                                        </p:tav>
                                      </p:tavLst>
                                    </p:anim>
                                    <p:anim calcmode="lin" valueType="num">
                                      <p:cBhvr>
                                        <p:cTn id="58" dur="1000" fill="hold"/>
                                        <p:tgtEl>
                                          <p:spTgt spid="12"/>
                                        </p:tgtEl>
                                        <p:attrNameLst>
                                          <p:attrName>ppt_h</p:attrName>
                                        </p:attrNameLst>
                                      </p:cBhvr>
                                      <p:tavLst>
                                        <p:tav tm="0">
                                          <p:val>
                                            <p:fltVal val="0"/>
                                          </p:val>
                                        </p:tav>
                                        <p:tav tm="100000">
                                          <p:val>
                                            <p:strVal val="#ppt_h"/>
                                          </p:val>
                                        </p:tav>
                                      </p:tavLst>
                                    </p:anim>
                                    <p:anim calcmode="lin" valueType="num">
                                      <p:cBhvr>
                                        <p:cTn id="59" dur="1000" fill="hold"/>
                                        <p:tgtEl>
                                          <p:spTgt spid="12"/>
                                        </p:tgtEl>
                                        <p:attrNameLst>
                                          <p:attrName>style.rotation</p:attrName>
                                        </p:attrNameLst>
                                      </p:cBhvr>
                                      <p:tavLst>
                                        <p:tav tm="0">
                                          <p:val>
                                            <p:fltVal val="90"/>
                                          </p:val>
                                        </p:tav>
                                        <p:tav tm="100000">
                                          <p:val>
                                            <p:fltVal val="0"/>
                                          </p:val>
                                        </p:tav>
                                      </p:tavLst>
                                    </p:anim>
                                    <p:animEffect transition="in" filter="fade">
                                      <p:cBhvr>
                                        <p:cTn id="60" dur="1000"/>
                                        <p:tgtEl>
                                          <p:spTgt spid="12"/>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p:cTn id="65" dur="1000" fill="hold"/>
                                        <p:tgtEl>
                                          <p:spTgt spid="16"/>
                                        </p:tgtEl>
                                        <p:attrNameLst>
                                          <p:attrName>ppt_w</p:attrName>
                                        </p:attrNameLst>
                                      </p:cBhvr>
                                      <p:tavLst>
                                        <p:tav tm="0">
                                          <p:val>
                                            <p:fltVal val="0"/>
                                          </p:val>
                                        </p:tav>
                                        <p:tav tm="100000">
                                          <p:val>
                                            <p:strVal val="#ppt_w"/>
                                          </p:val>
                                        </p:tav>
                                      </p:tavLst>
                                    </p:anim>
                                    <p:anim calcmode="lin" valueType="num">
                                      <p:cBhvr>
                                        <p:cTn id="66" dur="1000" fill="hold"/>
                                        <p:tgtEl>
                                          <p:spTgt spid="16"/>
                                        </p:tgtEl>
                                        <p:attrNameLst>
                                          <p:attrName>ppt_h</p:attrName>
                                        </p:attrNameLst>
                                      </p:cBhvr>
                                      <p:tavLst>
                                        <p:tav tm="0">
                                          <p:val>
                                            <p:fltVal val="0"/>
                                          </p:val>
                                        </p:tav>
                                        <p:tav tm="100000">
                                          <p:val>
                                            <p:strVal val="#ppt_h"/>
                                          </p:val>
                                        </p:tav>
                                      </p:tavLst>
                                    </p:anim>
                                    <p:anim calcmode="lin" valueType="num">
                                      <p:cBhvr>
                                        <p:cTn id="67" dur="1000" fill="hold"/>
                                        <p:tgtEl>
                                          <p:spTgt spid="16"/>
                                        </p:tgtEl>
                                        <p:attrNameLst>
                                          <p:attrName>style.rotation</p:attrName>
                                        </p:attrNameLst>
                                      </p:cBhvr>
                                      <p:tavLst>
                                        <p:tav tm="0">
                                          <p:val>
                                            <p:fltVal val="90"/>
                                          </p:val>
                                        </p:tav>
                                        <p:tav tm="100000">
                                          <p:val>
                                            <p:fltVal val="0"/>
                                          </p:val>
                                        </p:tav>
                                      </p:tavLst>
                                    </p:anim>
                                    <p:animEffect transition="in" filter="fade">
                                      <p:cBhvr>
                                        <p:cTn id="68" dur="1000"/>
                                        <p:tgtEl>
                                          <p:spTgt spid="16"/>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barn(inVertical)">
                                      <p:cBhvr>
                                        <p:cTn id="7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9" grpId="0" animBg="1"/>
      <p:bldP spid="10" grpId="0" animBg="1"/>
      <p:bldP spid="5" grpId="0" animBg="1"/>
      <p:bldP spid="12" grpId="0" animBg="1"/>
      <p:bldP spid="16"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Problem</a:t>
            </a:r>
          </a:p>
        </p:txBody>
      </p:sp>
      <p:pic>
        <p:nvPicPr>
          <p:cNvPr id="2" name="Picture 2" descr="Ff921087.35d9aa8f-1568-431b-9d7f-db477ae067dc(en-us,PandP.10).png">
            <a:extLst>
              <a:ext uri="{FF2B5EF4-FFF2-40B4-BE49-F238E27FC236}">
                <a16:creationId xmlns:a16="http://schemas.microsoft.com/office/drawing/2014/main" id="{576F3A89-F644-4729-B865-BC6C859AF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165" y="1758132"/>
            <a:ext cx="4369670" cy="3281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103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Solution #1</a:t>
            </a:r>
          </a:p>
        </p:txBody>
      </p:sp>
      <p:pic>
        <p:nvPicPr>
          <p:cNvPr id="2050" name="Picture 2" descr="Ff921087.bbfbea6f-4b25-4d01-8761-770a91838669(en-us,PandP.10).png">
            <a:extLst>
              <a:ext uri="{FF2B5EF4-FFF2-40B4-BE49-F238E27FC236}">
                <a16:creationId xmlns:a16="http://schemas.microsoft.com/office/drawing/2014/main" id="{F54C813F-08FC-4302-B082-2173FB8498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5368"/>
          <a:stretch/>
        </p:blipFill>
        <p:spPr bwMode="auto">
          <a:xfrm>
            <a:off x="1888297" y="1837558"/>
            <a:ext cx="5367405" cy="36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98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Solution #2</a:t>
            </a:r>
          </a:p>
        </p:txBody>
      </p:sp>
      <p:pic>
        <p:nvPicPr>
          <p:cNvPr id="3074" name="Picture 2" descr="Ff921087.bbfbea6f-4b25-4d01-8761-770a91838669(en-us,PandP.10).png">
            <a:extLst>
              <a:ext uri="{FF2B5EF4-FFF2-40B4-BE49-F238E27FC236}">
                <a16:creationId xmlns:a16="http://schemas.microsoft.com/office/drawing/2014/main" id="{BF66FC4E-2E3B-405D-BAF7-285315D793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797"/>
          <a:stretch/>
        </p:blipFill>
        <p:spPr bwMode="auto">
          <a:xfrm>
            <a:off x="2321737" y="1631080"/>
            <a:ext cx="4500525" cy="3717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75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a:t>
            </a:r>
            <a:r>
              <a:rPr lang="en-US" sz="2800" dirty="0" err="1"/>
              <a:t>IoC</a:t>
            </a:r>
            <a:endParaRPr lang="en-US" sz="2800" dirty="0"/>
          </a:p>
        </p:txBody>
      </p:sp>
      <p:pic>
        <p:nvPicPr>
          <p:cNvPr id="1026" name="Picture 2" descr="Результат пошуку зображень за запитом &quot;spring ioc&quot;">
            <a:extLst>
              <a:ext uri="{FF2B5EF4-FFF2-40B4-BE49-F238E27FC236}">
                <a16:creationId xmlns:a16="http://schemas.microsoft.com/office/drawing/2014/main" id="{F3500C9B-DCE2-4CCA-B847-5FA207548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3" y="2338844"/>
            <a:ext cx="8540754" cy="23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433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Container</a:t>
            </a:r>
          </a:p>
        </p:txBody>
      </p:sp>
      <p:pic>
        <p:nvPicPr>
          <p:cNvPr id="4100" name="Picture 4" descr="Image result for spring container">
            <a:extLst>
              <a:ext uri="{FF2B5EF4-FFF2-40B4-BE49-F238E27FC236}">
                <a16:creationId xmlns:a16="http://schemas.microsoft.com/office/drawing/2014/main" id="{B9845648-1131-4663-AD1E-E9F1758C0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880" y="1689613"/>
            <a:ext cx="4197673" cy="363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00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Bean declaration</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726065261"/>
              </p:ext>
            </p:extLst>
          </p:nvPr>
        </p:nvGraphicFramePr>
        <p:xfrm>
          <a:off x="749659" y="1766581"/>
          <a:ext cx="7840662" cy="5013325"/>
        </p:xfrm>
        <a:graphic>
          <a:graphicData uri="http://schemas.openxmlformats.org/presentationml/2006/ole">
            <mc:AlternateContent xmlns:mc="http://schemas.openxmlformats.org/markup-compatibility/2006">
              <mc:Choice xmlns:v="urn:schemas-microsoft-com:vml" Requires="v">
                <p:oleObj spid="_x0000_s5144" name="Document" r:id="rId4" imgW="6346800" imgH="4064040" progId="Word.OpenDocumentText.12">
                  <p:embed/>
                </p:oleObj>
              </mc:Choice>
              <mc:Fallback>
                <p:oleObj name="Document" r:id="rId4" imgW="6346800" imgH="4064040" progId="Word.OpenDocumentText.12">
                  <p:embed/>
                  <p:pic>
                    <p:nvPicPr>
                      <p:cNvPr id="0" name=""/>
                      <p:cNvPicPr/>
                      <p:nvPr/>
                    </p:nvPicPr>
                    <p:blipFill>
                      <a:blip r:embed="rId5"/>
                      <a:stretch>
                        <a:fillRect/>
                      </a:stretch>
                    </p:blipFill>
                    <p:spPr>
                      <a:xfrm>
                        <a:off x="749659" y="1766581"/>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380034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Instantiating a container</a:t>
            </a:r>
            <a:r>
              <a:rPr lang="en-US" sz="2800" dirty="0"/>
              <a:t> </a:t>
            </a:r>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732521053"/>
              </p:ext>
            </p:extLst>
          </p:nvPr>
        </p:nvGraphicFramePr>
        <p:xfrm>
          <a:off x="759491" y="2897290"/>
          <a:ext cx="7840662" cy="5013325"/>
        </p:xfrm>
        <a:graphic>
          <a:graphicData uri="http://schemas.openxmlformats.org/presentationml/2006/ole">
            <mc:AlternateContent xmlns:mc="http://schemas.openxmlformats.org/markup-compatibility/2006">
              <mc:Choice xmlns:v="urn:schemas-microsoft-com:vml" Requires="v">
                <p:oleObj spid="_x0000_s6166"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759491" y="2897290"/>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2504335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declaration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2970979576"/>
              </p:ext>
            </p:extLst>
          </p:nvPr>
        </p:nvGraphicFramePr>
        <p:xfrm>
          <a:off x="651669" y="1569531"/>
          <a:ext cx="7840662" cy="5013325"/>
        </p:xfrm>
        <a:graphic>
          <a:graphicData uri="http://schemas.openxmlformats.org/presentationml/2006/ole">
            <mc:AlternateContent xmlns:mc="http://schemas.openxmlformats.org/markup-compatibility/2006">
              <mc:Choice xmlns:v="urn:schemas-microsoft-com:vml" Requires="v">
                <p:oleObj spid="_x0000_s7189"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51669" y="1569531"/>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1738203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CONTENTS</a:t>
            </a:r>
          </a:p>
        </p:txBody>
      </p:sp>
      <p:grpSp>
        <p:nvGrpSpPr>
          <p:cNvPr id="25" name="Group 24"/>
          <p:cNvGrpSpPr/>
          <p:nvPr/>
        </p:nvGrpSpPr>
        <p:grpSpPr>
          <a:xfrm>
            <a:off x="357780" y="1435606"/>
            <a:ext cx="7780439" cy="408253"/>
            <a:chOff x="357780" y="1435606"/>
            <a:chExt cx="7780439" cy="408253"/>
          </a:xfrm>
        </p:grpSpPr>
        <p:sp>
          <p:nvSpPr>
            <p:cNvPr id="35" name="TextBox 34"/>
            <p:cNvSpPr txBox="1"/>
            <p:nvPr/>
          </p:nvSpPr>
          <p:spPr>
            <a:xfrm>
              <a:off x="823019" y="1459785"/>
              <a:ext cx="7315200" cy="369332"/>
            </a:xfrm>
            <a:prstGeom prst="rect">
              <a:avLst/>
            </a:prstGeom>
            <a:noFill/>
          </p:spPr>
          <p:txBody>
            <a:bodyPr wrap="square" rtlCol="0">
              <a:spAutoFit/>
            </a:bodyPr>
            <a:lstStyle/>
            <a:p>
              <a:pPr>
                <a:buClr>
                  <a:schemeClr val="bg1"/>
                </a:buClr>
                <a:buSzPct val="140000"/>
              </a:pPr>
              <a:r>
                <a:rPr lang="en-US" dirty="0"/>
                <a:t>What is it?</a:t>
              </a:r>
            </a:p>
          </p:txBody>
        </p:sp>
        <p:grpSp>
          <p:nvGrpSpPr>
            <p:cNvPr id="36" name="Group 35"/>
            <p:cNvGrpSpPr>
              <a:grpSpLocks noChangeAspect="1"/>
            </p:cNvGrpSpPr>
            <p:nvPr/>
          </p:nvGrpSpPr>
          <p:grpSpPr>
            <a:xfrm>
              <a:off x="357780" y="1435606"/>
              <a:ext cx="411480" cy="408253"/>
              <a:chOff x="448467" y="1385718"/>
              <a:chExt cx="464582" cy="464582"/>
            </a:xfrm>
          </p:grpSpPr>
          <p:sp>
            <p:nvSpPr>
              <p:cNvPr id="37" name="Oval 36"/>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48" name="TextBox 47"/>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1</a:t>
                </a:r>
              </a:p>
            </p:txBody>
          </p:sp>
        </p:grpSp>
      </p:grpSp>
      <p:grpSp>
        <p:nvGrpSpPr>
          <p:cNvPr id="9" name="Group 8"/>
          <p:cNvGrpSpPr/>
          <p:nvPr/>
        </p:nvGrpSpPr>
        <p:grpSpPr>
          <a:xfrm>
            <a:off x="357780" y="1962703"/>
            <a:ext cx="7780439" cy="408253"/>
            <a:chOff x="357780" y="1435606"/>
            <a:chExt cx="7780439" cy="408253"/>
          </a:xfrm>
        </p:grpSpPr>
        <p:sp>
          <p:nvSpPr>
            <p:cNvPr id="10" name="TextBox 9"/>
            <p:cNvSpPr txBox="1"/>
            <p:nvPr/>
          </p:nvSpPr>
          <p:spPr>
            <a:xfrm>
              <a:off x="823019" y="1459785"/>
              <a:ext cx="7315200" cy="369332"/>
            </a:xfrm>
            <a:prstGeom prst="rect">
              <a:avLst/>
            </a:prstGeom>
            <a:noFill/>
          </p:spPr>
          <p:txBody>
            <a:bodyPr wrap="square" rtlCol="0">
              <a:spAutoFit/>
            </a:bodyPr>
            <a:lstStyle/>
            <a:p>
              <a:r>
                <a:rPr lang="en-US" dirty="0"/>
                <a:t>Why do I need that?</a:t>
              </a:r>
            </a:p>
          </p:txBody>
        </p:sp>
        <p:grpSp>
          <p:nvGrpSpPr>
            <p:cNvPr id="11" name="Group 10"/>
            <p:cNvGrpSpPr>
              <a:grpSpLocks noChangeAspect="1"/>
            </p:cNvGrpSpPr>
            <p:nvPr/>
          </p:nvGrpSpPr>
          <p:grpSpPr>
            <a:xfrm>
              <a:off x="357780" y="1435606"/>
              <a:ext cx="411480" cy="408253"/>
              <a:chOff x="448467" y="1385718"/>
              <a:chExt cx="464582" cy="464582"/>
            </a:xfrm>
          </p:grpSpPr>
          <p:sp>
            <p:nvSpPr>
              <p:cNvPr id="12" name="Oval 11"/>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4" name="TextBox 13"/>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2</a:t>
                </a:r>
                <a:endParaRPr lang="en-US" dirty="0">
                  <a:solidFill>
                    <a:schemeClr val="bg1"/>
                  </a:solidFill>
                  <a:latin typeface="Arial Black"/>
                  <a:cs typeface="Arial Black"/>
                </a:endParaRPr>
              </a:p>
            </p:txBody>
          </p:sp>
        </p:grpSp>
      </p:grpSp>
      <p:grpSp>
        <p:nvGrpSpPr>
          <p:cNvPr id="15" name="Group 14"/>
          <p:cNvGrpSpPr/>
          <p:nvPr/>
        </p:nvGrpSpPr>
        <p:grpSpPr>
          <a:xfrm>
            <a:off x="357780" y="2495331"/>
            <a:ext cx="7780439" cy="408253"/>
            <a:chOff x="357780" y="1435606"/>
            <a:chExt cx="7780439" cy="408253"/>
          </a:xfrm>
        </p:grpSpPr>
        <p:sp>
          <p:nvSpPr>
            <p:cNvPr id="16" name="TextBox 15"/>
            <p:cNvSpPr txBox="1"/>
            <p:nvPr/>
          </p:nvSpPr>
          <p:spPr>
            <a:xfrm>
              <a:off x="823019" y="1459785"/>
              <a:ext cx="7315200" cy="369332"/>
            </a:xfrm>
            <a:prstGeom prst="rect">
              <a:avLst/>
            </a:prstGeom>
            <a:noFill/>
          </p:spPr>
          <p:txBody>
            <a:bodyPr wrap="square" rtlCol="0">
              <a:spAutoFit/>
            </a:bodyPr>
            <a:lstStyle/>
            <a:p>
              <a:r>
                <a:rPr lang="en-US" dirty="0"/>
                <a:t>How can I work with it?</a:t>
              </a:r>
            </a:p>
          </p:txBody>
        </p:sp>
        <p:grpSp>
          <p:nvGrpSpPr>
            <p:cNvPr id="17" name="Group 16"/>
            <p:cNvGrpSpPr>
              <a:grpSpLocks noChangeAspect="1"/>
            </p:cNvGrpSpPr>
            <p:nvPr/>
          </p:nvGrpSpPr>
          <p:grpSpPr>
            <a:xfrm>
              <a:off x="357780" y="1435606"/>
              <a:ext cx="411480" cy="408253"/>
              <a:chOff x="448467" y="1385718"/>
              <a:chExt cx="464582" cy="464582"/>
            </a:xfrm>
          </p:grpSpPr>
          <p:sp>
            <p:nvSpPr>
              <p:cNvPr id="18" name="Oval 1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19" name="TextBox 18"/>
              <p:cNvSpPr txBox="1"/>
              <p:nvPr/>
            </p:nvSpPr>
            <p:spPr>
              <a:xfrm>
                <a:off x="497577" y="1427189"/>
                <a:ext cx="363015" cy="280194"/>
              </a:xfrm>
              <a:prstGeom prst="rect">
                <a:avLst/>
              </a:prstGeom>
              <a:noFill/>
            </p:spPr>
            <p:txBody>
              <a:bodyPr wrap="none" tIns="91440" bIns="0" rtlCol="0" anchor="ctr" anchorCtr="1">
                <a:noAutofit/>
              </a:bodyPr>
              <a:lstStyle/>
              <a:p>
                <a:pPr algn="ctr"/>
                <a:r>
                  <a:rPr lang="ru-RU" dirty="0">
                    <a:solidFill>
                      <a:schemeClr val="bg1"/>
                    </a:solidFill>
                    <a:latin typeface="Arial Black"/>
                    <a:cs typeface="Arial Black"/>
                  </a:rPr>
                  <a:t>3</a:t>
                </a:r>
                <a:endParaRPr lang="en-US" dirty="0">
                  <a:solidFill>
                    <a:schemeClr val="bg1"/>
                  </a:solidFill>
                  <a:latin typeface="Arial Black"/>
                  <a:cs typeface="Arial Black"/>
                </a:endParaRPr>
              </a:p>
            </p:txBody>
          </p:sp>
        </p:grpSp>
      </p:grpSp>
      <p:grpSp>
        <p:nvGrpSpPr>
          <p:cNvPr id="20" name="Group 19"/>
          <p:cNvGrpSpPr/>
          <p:nvPr/>
        </p:nvGrpSpPr>
        <p:grpSpPr>
          <a:xfrm>
            <a:off x="357780" y="3017289"/>
            <a:ext cx="7780439" cy="408253"/>
            <a:chOff x="357780" y="1435606"/>
            <a:chExt cx="7780439" cy="408253"/>
          </a:xfrm>
        </p:grpSpPr>
        <p:sp>
          <p:nvSpPr>
            <p:cNvPr id="21" name="TextBox 20"/>
            <p:cNvSpPr txBox="1"/>
            <p:nvPr/>
          </p:nvSpPr>
          <p:spPr>
            <a:xfrm>
              <a:off x="823019" y="1459785"/>
              <a:ext cx="7315200" cy="369332"/>
            </a:xfrm>
            <a:prstGeom prst="rect">
              <a:avLst/>
            </a:prstGeom>
            <a:noFill/>
          </p:spPr>
          <p:txBody>
            <a:bodyPr wrap="square" rtlCol="0">
              <a:spAutoFit/>
            </a:bodyPr>
            <a:lstStyle/>
            <a:p>
              <a:r>
                <a:rPr lang="en-US" dirty="0"/>
                <a:t>How to find what I did?</a:t>
              </a:r>
            </a:p>
          </p:txBody>
        </p:sp>
        <p:grpSp>
          <p:nvGrpSpPr>
            <p:cNvPr id="22" name="Group 21"/>
            <p:cNvGrpSpPr>
              <a:grpSpLocks noChangeAspect="1"/>
            </p:cNvGrpSpPr>
            <p:nvPr/>
          </p:nvGrpSpPr>
          <p:grpSpPr>
            <a:xfrm>
              <a:off x="357780" y="1435606"/>
              <a:ext cx="411480" cy="408253"/>
              <a:chOff x="448467" y="1385718"/>
              <a:chExt cx="464582" cy="464582"/>
            </a:xfrm>
          </p:grpSpPr>
          <p:sp>
            <p:nvSpPr>
              <p:cNvPr id="23" name="Oval 22"/>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24" name="TextBox 23"/>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4</a:t>
                </a:r>
              </a:p>
            </p:txBody>
          </p:sp>
        </p:grpSp>
      </p:grpSp>
      <p:grpSp>
        <p:nvGrpSpPr>
          <p:cNvPr id="26" name="Group 25"/>
          <p:cNvGrpSpPr/>
          <p:nvPr/>
        </p:nvGrpSpPr>
        <p:grpSpPr>
          <a:xfrm>
            <a:off x="357780" y="3539247"/>
            <a:ext cx="7780439" cy="408253"/>
            <a:chOff x="357780" y="1435606"/>
            <a:chExt cx="7780439" cy="408253"/>
          </a:xfrm>
        </p:grpSpPr>
        <p:sp>
          <p:nvSpPr>
            <p:cNvPr id="27" name="TextBox 26"/>
            <p:cNvSpPr txBox="1"/>
            <p:nvPr/>
          </p:nvSpPr>
          <p:spPr>
            <a:xfrm>
              <a:off x="823019" y="1459785"/>
              <a:ext cx="7315200" cy="369332"/>
            </a:xfrm>
            <a:prstGeom prst="rect">
              <a:avLst/>
            </a:prstGeom>
            <a:noFill/>
          </p:spPr>
          <p:txBody>
            <a:bodyPr wrap="square" rtlCol="0">
              <a:spAutoFit/>
            </a:bodyPr>
            <a:lstStyle/>
            <a:p>
              <a:r>
                <a:rPr lang="en-US" dirty="0"/>
                <a:t>How to undo if something going wrong?</a:t>
              </a:r>
            </a:p>
          </p:txBody>
        </p:sp>
        <p:grpSp>
          <p:nvGrpSpPr>
            <p:cNvPr id="28" name="Group 27"/>
            <p:cNvGrpSpPr>
              <a:grpSpLocks noChangeAspect="1"/>
            </p:cNvGrpSpPr>
            <p:nvPr/>
          </p:nvGrpSpPr>
          <p:grpSpPr>
            <a:xfrm>
              <a:off x="357780" y="1435606"/>
              <a:ext cx="411480" cy="408253"/>
              <a:chOff x="448467" y="1385718"/>
              <a:chExt cx="464582" cy="464582"/>
            </a:xfrm>
          </p:grpSpPr>
          <p:sp>
            <p:nvSpPr>
              <p:cNvPr id="29" name="Oval 28"/>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30" name="TextBox 29"/>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5</a:t>
                </a:r>
              </a:p>
            </p:txBody>
          </p:sp>
        </p:grpSp>
      </p:grpSp>
      <p:grpSp>
        <p:nvGrpSpPr>
          <p:cNvPr id="32" name="Group 31"/>
          <p:cNvGrpSpPr/>
          <p:nvPr/>
        </p:nvGrpSpPr>
        <p:grpSpPr>
          <a:xfrm>
            <a:off x="357780" y="4061205"/>
            <a:ext cx="7780439" cy="408253"/>
            <a:chOff x="357780" y="1435606"/>
            <a:chExt cx="7780439" cy="408253"/>
          </a:xfrm>
        </p:grpSpPr>
        <p:sp>
          <p:nvSpPr>
            <p:cNvPr id="33" name="TextBox 32"/>
            <p:cNvSpPr txBox="1"/>
            <p:nvPr/>
          </p:nvSpPr>
          <p:spPr>
            <a:xfrm>
              <a:off x="823019" y="1459785"/>
              <a:ext cx="7315200" cy="369332"/>
            </a:xfrm>
            <a:prstGeom prst="rect">
              <a:avLst/>
            </a:prstGeom>
            <a:noFill/>
          </p:spPr>
          <p:txBody>
            <a:bodyPr wrap="square" rtlCol="0">
              <a:spAutoFit/>
            </a:bodyPr>
            <a:lstStyle/>
            <a:p>
              <a:r>
                <a:rPr lang="en-US" dirty="0"/>
                <a:t>What to do after lecture?</a:t>
              </a:r>
            </a:p>
          </p:txBody>
        </p:sp>
        <p:grpSp>
          <p:nvGrpSpPr>
            <p:cNvPr id="34" name="Group 33"/>
            <p:cNvGrpSpPr>
              <a:grpSpLocks noChangeAspect="1"/>
            </p:cNvGrpSpPr>
            <p:nvPr/>
          </p:nvGrpSpPr>
          <p:grpSpPr>
            <a:xfrm>
              <a:off x="357780" y="1435606"/>
              <a:ext cx="411480" cy="408253"/>
              <a:chOff x="448467" y="1385718"/>
              <a:chExt cx="464582" cy="464582"/>
            </a:xfrm>
          </p:grpSpPr>
          <p:sp>
            <p:nvSpPr>
              <p:cNvPr id="38" name="Oval 37"/>
              <p:cNvSpPr/>
              <p:nvPr/>
            </p:nvSpPr>
            <p:spPr>
              <a:xfrm>
                <a:off x="448467" y="1385718"/>
                <a:ext cx="464582" cy="464582"/>
              </a:xfrm>
              <a:prstGeom prst="ellipse">
                <a:avLst/>
              </a:prstGeom>
              <a:solidFill>
                <a:srgbClr val="2FC2D9"/>
              </a:solidFill>
              <a:ln>
                <a:noFill/>
              </a:ln>
              <a:effectLst/>
            </p:spPr>
            <p:style>
              <a:lnRef idx="1">
                <a:schemeClr val="accent1"/>
              </a:lnRef>
              <a:fillRef idx="3">
                <a:schemeClr val="accent1"/>
              </a:fillRef>
              <a:effectRef idx="2">
                <a:schemeClr val="accent1"/>
              </a:effectRef>
              <a:fontRef idx="minor">
                <a:schemeClr val="lt1"/>
              </a:fontRef>
            </p:style>
            <p:txBody>
              <a:bodyPr tIns="91440" bIns="0" rtlCol="0" anchor="ctr" anchorCtr="1">
                <a:noAutofit/>
              </a:bodyPr>
              <a:lstStyle/>
              <a:p>
                <a:pPr algn="ctr"/>
                <a:endParaRPr lang="en-US" dirty="0">
                  <a:solidFill>
                    <a:schemeClr val="bg1"/>
                  </a:solidFill>
                  <a:latin typeface="Arial Black"/>
                  <a:cs typeface="Arial Black"/>
                </a:endParaRPr>
              </a:p>
            </p:txBody>
          </p:sp>
          <p:sp>
            <p:nvSpPr>
              <p:cNvPr id="39" name="TextBox 38"/>
              <p:cNvSpPr txBox="1"/>
              <p:nvPr/>
            </p:nvSpPr>
            <p:spPr>
              <a:xfrm>
                <a:off x="497577" y="1427189"/>
                <a:ext cx="363015" cy="280194"/>
              </a:xfrm>
              <a:prstGeom prst="rect">
                <a:avLst/>
              </a:prstGeom>
              <a:noFill/>
            </p:spPr>
            <p:txBody>
              <a:bodyPr wrap="none" tIns="91440" bIns="0" rtlCol="0" anchor="ctr" anchorCtr="1">
                <a:noAutofit/>
              </a:bodyPr>
              <a:lstStyle/>
              <a:p>
                <a:pPr algn="ctr"/>
                <a:r>
                  <a:rPr lang="en-US" dirty="0">
                    <a:solidFill>
                      <a:schemeClr val="bg1"/>
                    </a:solidFill>
                    <a:latin typeface="Arial Black"/>
                    <a:cs typeface="Arial Black"/>
                  </a:rPr>
                  <a:t>6</a:t>
                </a:r>
              </a:p>
            </p:txBody>
          </p:sp>
        </p:grpSp>
      </p:grpSp>
    </p:spTree>
    <p:extLst>
      <p:ext uri="{BB962C8B-B14F-4D97-AF65-F5344CB8AC3E}">
        <p14:creationId xmlns:p14="http://schemas.microsoft.com/office/powerpoint/2010/main" val="975152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declaration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881028415"/>
              </p:ext>
            </p:extLst>
          </p:nvPr>
        </p:nvGraphicFramePr>
        <p:xfrm>
          <a:off x="651669" y="2471405"/>
          <a:ext cx="7840662" cy="5013325"/>
        </p:xfrm>
        <a:graphic>
          <a:graphicData uri="http://schemas.openxmlformats.org/presentationml/2006/ole">
            <mc:AlternateContent xmlns:mc="http://schemas.openxmlformats.org/markup-compatibility/2006">
              <mc:Choice xmlns:v="urn:schemas-microsoft-com:vml" Requires="v">
                <p:oleObj spid="_x0000_s8214"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51669" y="2471405"/>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389271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declaration</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551039487"/>
              </p:ext>
            </p:extLst>
          </p:nvPr>
        </p:nvGraphicFramePr>
        <p:xfrm>
          <a:off x="651669" y="1569531"/>
          <a:ext cx="7840662" cy="5013325"/>
        </p:xfrm>
        <a:graphic>
          <a:graphicData uri="http://schemas.openxmlformats.org/presentationml/2006/ole">
            <mc:AlternateContent xmlns:mc="http://schemas.openxmlformats.org/markup-compatibility/2006">
              <mc:Choice xmlns:v="urn:schemas-microsoft-com:vml" Requires="v">
                <p:oleObj spid="_x0000_s9238"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51669" y="1569531"/>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105553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Using container</a:t>
            </a:r>
            <a:endParaRPr lang="en-US" sz="2800" dirty="0"/>
          </a:p>
        </p:txBody>
      </p:sp>
      <p:graphicFrame>
        <p:nvGraphicFramePr>
          <p:cNvPr id="9" name="Object 8">
            <a:extLst>
              <a:ext uri="{FF2B5EF4-FFF2-40B4-BE49-F238E27FC236}">
                <a16:creationId xmlns:a16="http://schemas.microsoft.com/office/drawing/2014/main" id="{CD7FD8D4-A2CB-449B-8B4A-8F352B8074E5}"/>
              </a:ext>
            </a:extLst>
          </p:cNvPr>
          <p:cNvGraphicFramePr>
            <a:graphicFrameLocks noChangeAspect="1"/>
          </p:cNvGraphicFramePr>
          <p:nvPr>
            <p:extLst>
              <p:ext uri="{D42A27DB-BD31-4B8C-83A1-F6EECF244321}">
                <p14:modId xmlns:p14="http://schemas.microsoft.com/office/powerpoint/2010/main" val="1141397925"/>
              </p:ext>
            </p:extLst>
          </p:nvPr>
        </p:nvGraphicFramePr>
        <p:xfrm>
          <a:off x="194153" y="1849633"/>
          <a:ext cx="8755693" cy="4002088"/>
        </p:xfrm>
        <a:graphic>
          <a:graphicData uri="http://schemas.openxmlformats.org/presentationml/2006/ole">
            <mc:AlternateContent xmlns:mc="http://schemas.openxmlformats.org/markup-compatibility/2006">
              <mc:Choice xmlns:v="urn:schemas-microsoft-com:vml" Requires="v">
                <p:oleObj spid="_x0000_s10262" name="Document" r:id="rId4" imgW="6929280" imgH="2722320" progId="Word.OpenDocumentText.12">
                  <p:embed/>
                </p:oleObj>
              </mc:Choice>
              <mc:Fallback>
                <p:oleObj name="Document" r:id="rId4" imgW="6929280" imgH="272232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194153" y="1849633"/>
                        <a:ext cx="8755693" cy="4002088"/>
                      </a:xfrm>
                      <a:prstGeom prst="rect">
                        <a:avLst/>
                      </a:prstGeom>
                    </p:spPr>
                  </p:pic>
                </p:oleObj>
              </mc:Fallback>
            </mc:AlternateContent>
          </a:graphicData>
        </a:graphic>
      </p:graphicFrame>
    </p:spTree>
    <p:extLst>
      <p:ext uri="{BB962C8B-B14F-4D97-AF65-F5344CB8AC3E}">
        <p14:creationId xmlns:p14="http://schemas.microsoft.com/office/powerpoint/2010/main" val="4226552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a:t>
            </a:r>
            <a:endParaRPr lang="en-US" sz="2800" dirty="0"/>
          </a:p>
        </p:txBody>
      </p:sp>
      <p:pic>
        <p:nvPicPr>
          <p:cNvPr id="11266" name="Picture 2" descr="Image result for spring bean">
            <a:extLst>
              <a:ext uri="{FF2B5EF4-FFF2-40B4-BE49-F238E27FC236}">
                <a16:creationId xmlns:a16="http://schemas.microsoft.com/office/drawing/2014/main" id="{66017FBE-8937-4CA4-B202-BC5BCF133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725" y="1365336"/>
            <a:ext cx="2328550" cy="445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82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naming</a:t>
            </a:r>
            <a:endParaRPr lang="en-US" sz="2800" dirty="0"/>
          </a:p>
        </p:txBody>
      </p:sp>
      <p:pic>
        <p:nvPicPr>
          <p:cNvPr id="12290" name="Picture 2" descr="Image result for name">
            <a:extLst>
              <a:ext uri="{FF2B5EF4-FFF2-40B4-BE49-F238E27FC236}">
                <a16:creationId xmlns:a16="http://schemas.microsoft.com/office/drawing/2014/main" id="{A5E1C8FF-0DC2-4C92-B5CC-AC4B56DEF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8372" y="1152395"/>
            <a:ext cx="5228158" cy="524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774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instantiation with constructor</a:t>
            </a:r>
          </a:p>
        </p:txBody>
      </p:sp>
      <p:graphicFrame>
        <p:nvGraphicFramePr>
          <p:cNvPr id="5" name="Object 4">
            <a:extLst>
              <a:ext uri="{FF2B5EF4-FFF2-40B4-BE49-F238E27FC236}">
                <a16:creationId xmlns:a16="http://schemas.microsoft.com/office/drawing/2014/main" id="{450730FB-A144-4213-AC98-190241063B2E}"/>
              </a:ext>
            </a:extLst>
          </p:cNvPr>
          <p:cNvGraphicFramePr>
            <a:graphicFrameLocks noChangeAspect="1"/>
          </p:cNvGraphicFramePr>
          <p:nvPr/>
        </p:nvGraphicFramePr>
        <p:xfrm>
          <a:off x="651669" y="2759503"/>
          <a:ext cx="7840662" cy="5013325"/>
        </p:xfrm>
        <a:graphic>
          <a:graphicData uri="http://schemas.openxmlformats.org/presentationml/2006/ole">
            <mc:AlternateContent xmlns:mc="http://schemas.openxmlformats.org/markup-compatibility/2006">
              <mc:Choice xmlns:v="urn:schemas-microsoft-com:vml" Requires="v">
                <p:oleObj spid="_x0000_s13333" name="Document" r:id="rId4" imgW="6346800" imgH="4064040" progId="Word.OpenDocumentText.12">
                  <p:embed/>
                </p:oleObj>
              </mc:Choice>
              <mc:Fallback>
                <p:oleObj name="Document" r:id="rId4" imgW="6346800" imgH="4064040" progId="Word.OpenDocumentText.12">
                  <p:embed/>
                  <p:pic>
                    <p:nvPicPr>
                      <p:cNvPr id="5" name="Object 4">
                        <a:extLst>
                          <a:ext uri="{FF2B5EF4-FFF2-40B4-BE49-F238E27FC236}">
                            <a16:creationId xmlns:a16="http://schemas.microsoft.com/office/drawing/2014/main" id="{450730FB-A144-4213-AC98-190241063B2E}"/>
                          </a:ext>
                        </a:extLst>
                      </p:cNvPr>
                      <p:cNvPicPr/>
                      <p:nvPr/>
                    </p:nvPicPr>
                    <p:blipFill>
                      <a:blip r:embed="rId5"/>
                      <a:stretch>
                        <a:fillRect/>
                      </a:stretch>
                    </p:blipFill>
                    <p:spPr>
                      <a:xfrm>
                        <a:off x="651669" y="2759503"/>
                        <a:ext cx="7840662" cy="5013325"/>
                      </a:xfrm>
                      <a:prstGeom prst="rect">
                        <a:avLst/>
                      </a:prstGeom>
                    </p:spPr>
                  </p:pic>
                </p:oleObj>
              </mc:Fallback>
            </mc:AlternateContent>
          </a:graphicData>
        </a:graphic>
      </p:graphicFrame>
    </p:spTree>
    <p:extLst>
      <p:ext uri="{BB962C8B-B14F-4D97-AF65-F5344CB8AC3E}">
        <p14:creationId xmlns:p14="http://schemas.microsoft.com/office/powerpoint/2010/main" val="3106875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instantiation with static factory method</a:t>
            </a:r>
          </a:p>
        </p:txBody>
      </p:sp>
      <p:graphicFrame>
        <p:nvGraphicFramePr>
          <p:cNvPr id="5" name="Object 4">
            <a:extLst>
              <a:ext uri="{FF2B5EF4-FFF2-40B4-BE49-F238E27FC236}">
                <a16:creationId xmlns:a16="http://schemas.microsoft.com/office/drawing/2014/main" id="{450730FB-A144-4213-AC98-190241063B2E}"/>
              </a:ext>
            </a:extLst>
          </p:cNvPr>
          <p:cNvGraphicFramePr>
            <a:graphicFrameLocks noChangeAspect="1"/>
          </p:cNvGraphicFramePr>
          <p:nvPr>
            <p:extLst>
              <p:ext uri="{D42A27DB-BD31-4B8C-83A1-F6EECF244321}">
                <p14:modId xmlns:p14="http://schemas.microsoft.com/office/powerpoint/2010/main" val="2545941897"/>
              </p:ext>
            </p:extLst>
          </p:nvPr>
        </p:nvGraphicFramePr>
        <p:xfrm>
          <a:off x="688975" y="1753818"/>
          <a:ext cx="7766050" cy="4970463"/>
        </p:xfrm>
        <a:graphic>
          <a:graphicData uri="http://schemas.openxmlformats.org/presentationml/2006/ole">
            <mc:AlternateContent xmlns:mc="http://schemas.openxmlformats.org/markup-compatibility/2006">
              <mc:Choice xmlns:v="urn:schemas-microsoft-com:vml" Requires="v">
                <p:oleObj spid="_x0000_s14357"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88975" y="1753818"/>
                        <a:ext cx="7766050" cy="4970463"/>
                      </a:xfrm>
                      <a:prstGeom prst="rect">
                        <a:avLst/>
                      </a:prstGeom>
                    </p:spPr>
                  </p:pic>
                </p:oleObj>
              </mc:Fallback>
            </mc:AlternateContent>
          </a:graphicData>
        </a:graphic>
      </p:graphicFrame>
    </p:spTree>
    <p:extLst>
      <p:ext uri="{BB962C8B-B14F-4D97-AF65-F5344CB8AC3E}">
        <p14:creationId xmlns:p14="http://schemas.microsoft.com/office/powerpoint/2010/main" val="99873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Instantiation with instance factory method</a:t>
            </a:r>
          </a:p>
        </p:txBody>
      </p:sp>
      <p:graphicFrame>
        <p:nvGraphicFramePr>
          <p:cNvPr id="5" name="Object 4">
            <a:extLst>
              <a:ext uri="{FF2B5EF4-FFF2-40B4-BE49-F238E27FC236}">
                <a16:creationId xmlns:a16="http://schemas.microsoft.com/office/drawing/2014/main" id="{450730FB-A144-4213-AC98-190241063B2E}"/>
              </a:ext>
            </a:extLst>
          </p:cNvPr>
          <p:cNvGraphicFramePr>
            <a:graphicFrameLocks noChangeAspect="1"/>
          </p:cNvGraphicFramePr>
          <p:nvPr>
            <p:extLst>
              <p:ext uri="{D42A27DB-BD31-4B8C-83A1-F6EECF244321}">
                <p14:modId xmlns:p14="http://schemas.microsoft.com/office/powerpoint/2010/main" val="1530748074"/>
              </p:ext>
            </p:extLst>
          </p:nvPr>
        </p:nvGraphicFramePr>
        <p:xfrm>
          <a:off x="735806" y="1223332"/>
          <a:ext cx="7672388" cy="4916488"/>
        </p:xfrm>
        <a:graphic>
          <a:graphicData uri="http://schemas.openxmlformats.org/presentationml/2006/ole">
            <mc:AlternateContent xmlns:mc="http://schemas.openxmlformats.org/markup-compatibility/2006">
              <mc:Choice xmlns:v="urn:schemas-microsoft-com:vml" Requires="v">
                <p:oleObj spid="_x0000_s15382" name="Document" r:id="rId4" imgW="6346800" imgH="4183200" progId="Word.OpenDocumentText.12">
                  <p:embed/>
                </p:oleObj>
              </mc:Choice>
              <mc:Fallback>
                <p:oleObj name="Document" r:id="rId4" imgW="6346800" imgH="4183200" progId="Word.OpenDocumentText.12">
                  <p:embed/>
                  <p:pic>
                    <p:nvPicPr>
                      <p:cNvPr id="5" name="Object 4">
                        <a:extLst>
                          <a:ext uri="{FF2B5EF4-FFF2-40B4-BE49-F238E27FC236}">
                            <a16:creationId xmlns:a16="http://schemas.microsoft.com/office/drawing/2014/main" id="{450730FB-A144-4213-AC98-190241063B2E}"/>
                          </a:ext>
                        </a:extLst>
                      </p:cNvPr>
                      <p:cNvPicPr/>
                      <p:nvPr/>
                    </p:nvPicPr>
                    <p:blipFill>
                      <a:blip r:embed="rId5"/>
                      <a:stretch>
                        <a:fillRect/>
                      </a:stretch>
                    </p:blipFill>
                    <p:spPr>
                      <a:xfrm>
                        <a:off x="735806" y="1223332"/>
                        <a:ext cx="7672388" cy="4916488"/>
                      </a:xfrm>
                      <a:prstGeom prst="rect">
                        <a:avLst/>
                      </a:prstGeom>
                    </p:spPr>
                  </p:pic>
                </p:oleObj>
              </mc:Fallback>
            </mc:AlternateContent>
          </a:graphicData>
        </a:graphic>
      </p:graphicFrame>
    </p:spTree>
    <p:extLst>
      <p:ext uri="{BB962C8B-B14F-4D97-AF65-F5344CB8AC3E}">
        <p14:creationId xmlns:p14="http://schemas.microsoft.com/office/powerpoint/2010/main" val="134837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Instantiation with instance factory method</a:t>
            </a:r>
          </a:p>
        </p:txBody>
      </p:sp>
      <p:graphicFrame>
        <p:nvGraphicFramePr>
          <p:cNvPr id="5" name="Object 4">
            <a:extLst>
              <a:ext uri="{FF2B5EF4-FFF2-40B4-BE49-F238E27FC236}">
                <a16:creationId xmlns:a16="http://schemas.microsoft.com/office/drawing/2014/main" id="{450730FB-A144-4213-AC98-190241063B2E}"/>
              </a:ext>
            </a:extLst>
          </p:cNvPr>
          <p:cNvGraphicFramePr>
            <a:graphicFrameLocks noChangeAspect="1"/>
          </p:cNvGraphicFramePr>
          <p:nvPr>
            <p:extLst>
              <p:ext uri="{D42A27DB-BD31-4B8C-83A1-F6EECF244321}">
                <p14:modId xmlns:p14="http://schemas.microsoft.com/office/powerpoint/2010/main" val="3421322322"/>
              </p:ext>
            </p:extLst>
          </p:nvPr>
        </p:nvGraphicFramePr>
        <p:xfrm>
          <a:off x="205581" y="2025128"/>
          <a:ext cx="8732837" cy="5751513"/>
        </p:xfrm>
        <a:graphic>
          <a:graphicData uri="http://schemas.openxmlformats.org/presentationml/2006/ole">
            <mc:AlternateContent xmlns:mc="http://schemas.openxmlformats.org/markup-compatibility/2006">
              <mc:Choice xmlns:v="urn:schemas-microsoft-com:vml" Requires="v">
                <p:oleObj spid="_x0000_s16406" name="Document" r:id="rId4" imgW="6346800" imgH="4183200" progId="Word.OpenDocumentText.12">
                  <p:embed/>
                </p:oleObj>
              </mc:Choice>
              <mc:Fallback>
                <p:oleObj name="Document" r:id="rId4" imgW="6346800" imgH="4183200" progId="Word.OpenDocumentText.12">
                  <p:embed/>
                  <p:pic>
                    <p:nvPicPr>
                      <p:cNvPr id="5" name="Object 4">
                        <a:extLst>
                          <a:ext uri="{FF2B5EF4-FFF2-40B4-BE49-F238E27FC236}">
                            <a16:creationId xmlns:a16="http://schemas.microsoft.com/office/drawing/2014/main" id="{450730FB-A144-4213-AC98-190241063B2E}"/>
                          </a:ext>
                        </a:extLst>
                      </p:cNvPr>
                      <p:cNvPicPr/>
                      <p:nvPr/>
                    </p:nvPicPr>
                    <p:blipFill>
                      <a:blip r:embed="rId5"/>
                      <a:stretch>
                        <a:fillRect/>
                      </a:stretch>
                    </p:blipFill>
                    <p:spPr>
                      <a:xfrm>
                        <a:off x="205581" y="2025128"/>
                        <a:ext cx="8732837" cy="5751513"/>
                      </a:xfrm>
                      <a:prstGeom prst="rect">
                        <a:avLst/>
                      </a:prstGeom>
                    </p:spPr>
                  </p:pic>
                </p:oleObj>
              </mc:Fallback>
            </mc:AlternateContent>
          </a:graphicData>
        </a:graphic>
      </p:graphicFrame>
    </p:spTree>
    <p:extLst>
      <p:ext uri="{BB962C8B-B14F-4D97-AF65-F5344CB8AC3E}">
        <p14:creationId xmlns:p14="http://schemas.microsoft.com/office/powerpoint/2010/main" val="3711854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DI</a:t>
            </a:r>
          </a:p>
        </p:txBody>
      </p:sp>
      <p:pic>
        <p:nvPicPr>
          <p:cNvPr id="17410" name="Picture 2" descr="Image result for spring dependency injection">
            <a:extLst>
              <a:ext uri="{FF2B5EF4-FFF2-40B4-BE49-F238E27FC236}">
                <a16:creationId xmlns:a16="http://schemas.microsoft.com/office/drawing/2014/main" id="{B2DC0406-F068-4342-AEF3-420720A4B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341" y="1359923"/>
            <a:ext cx="6064750" cy="446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13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ecosystem</a:t>
            </a:r>
          </a:p>
        </p:txBody>
      </p:sp>
      <p:pic>
        <p:nvPicPr>
          <p:cNvPr id="1030" name="Picture 6" descr="Результат пошуку зображень за запитом &quot;spring framework&quot;">
            <a:extLst>
              <a:ext uri="{FF2B5EF4-FFF2-40B4-BE49-F238E27FC236}">
                <a16:creationId xmlns:a16="http://schemas.microsoft.com/office/drawing/2014/main" id="{4C61FA86-39E6-4C34-99BD-038F5FCE3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208" y="2178224"/>
            <a:ext cx="7620000" cy="247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753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Constructor-based</a:t>
            </a:r>
          </a:p>
        </p:txBody>
      </p:sp>
      <p:graphicFrame>
        <p:nvGraphicFramePr>
          <p:cNvPr id="4" name="Object 3">
            <a:extLst>
              <a:ext uri="{FF2B5EF4-FFF2-40B4-BE49-F238E27FC236}">
                <a16:creationId xmlns:a16="http://schemas.microsoft.com/office/drawing/2014/main" id="{4B09E672-636A-44CD-B73C-F989235BF383}"/>
              </a:ext>
            </a:extLst>
          </p:cNvPr>
          <p:cNvGraphicFramePr>
            <a:graphicFrameLocks noChangeAspect="1"/>
          </p:cNvGraphicFramePr>
          <p:nvPr>
            <p:extLst>
              <p:ext uri="{D42A27DB-BD31-4B8C-83A1-F6EECF244321}">
                <p14:modId xmlns:p14="http://schemas.microsoft.com/office/powerpoint/2010/main" val="318160559"/>
              </p:ext>
            </p:extLst>
          </p:nvPr>
        </p:nvGraphicFramePr>
        <p:xfrm>
          <a:off x="198437" y="1576301"/>
          <a:ext cx="8747125" cy="5699125"/>
        </p:xfrm>
        <a:graphic>
          <a:graphicData uri="http://schemas.openxmlformats.org/presentationml/2006/ole">
            <mc:AlternateContent xmlns:mc="http://schemas.openxmlformats.org/markup-compatibility/2006">
              <mc:Choice xmlns:v="urn:schemas-microsoft-com:vml" Requires="v">
                <p:oleObj spid="_x0000_s21524" name="Document" r:id="rId4" imgW="5591160" imgH="3656880" progId="Word.OpenDocumentText.12">
                  <p:embed/>
                </p:oleObj>
              </mc:Choice>
              <mc:Fallback>
                <p:oleObj name="Document" r:id="rId4" imgW="5591160" imgH="3656880" progId="Word.OpenDocumentText.12">
                  <p:embed/>
                  <p:pic>
                    <p:nvPicPr>
                      <p:cNvPr id="5" name="Object 4">
                        <a:extLst>
                          <a:ext uri="{FF2B5EF4-FFF2-40B4-BE49-F238E27FC236}">
                            <a16:creationId xmlns:a16="http://schemas.microsoft.com/office/drawing/2014/main" id="{450730FB-A144-4213-AC98-190241063B2E}"/>
                          </a:ext>
                        </a:extLst>
                      </p:cNvPr>
                      <p:cNvPicPr/>
                      <p:nvPr/>
                    </p:nvPicPr>
                    <p:blipFill>
                      <a:blip r:embed="rId5"/>
                      <a:stretch>
                        <a:fillRect/>
                      </a:stretch>
                    </p:blipFill>
                    <p:spPr>
                      <a:xfrm>
                        <a:off x="198437" y="1576301"/>
                        <a:ext cx="8747125" cy="5699125"/>
                      </a:xfrm>
                      <a:prstGeom prst="rect">
                        <a:avLst/>
                      </a:prstGeom>
                    </p:spPr>
                  </p:pic>
                </p:oleObj>
              </mc:Fallback>
            </mc:AlternateContent>
          </a:graphicData>
        </a:graphic>
      </p:graphicFrame>
    </p:spTree>
    <p:extLst>
      <p:ext uri="{BB962C8B-B14F-4D97-AF65-F5344CB8AC3E}">
        <p14:creationId xmlns:p14="http://schemas.microsoft.com/office/powerpoint/2010/main" val="426487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Constructor-based</a:t>
            </a:r>
          </a:p>
        </p:txBody>
      </p:sp>
      <p:graphicFrame>
        <p:nvGraphicFramePr>
          <p:cNvPr id="4" name="Object 3">
            <a:extLst>
              <a:ext uri="{FF2B5EF4-FFF2-40B4-BE49-F238E27FC236}">
                <a16:creationId xmlns:a16="http://schemas.microsoft.com/office/drawing/2014/main" id="{4B09E672-636A-44CD-B73C-F989235BF383}"/>
              </a:ext>
            </a:extLst>
          </p:cNvPr>
          <p:cNvGraphicFramePr>
            <a:graphicFrameLocks noChangeAspect="1"/>
          </p:cNvGraphicFramePr>
          <p:nvPr>
            <p:extLst>
              <p:ext uri="{D42A27DB-BD31-4B8C-83A1-F6EECF244321}">
                <p14:modId xmlns:p14="http://schemas.microsoft.com/office/powerpoint/2010/main" val="2922254861"/>
              </p:ext>
            </p:extLst>
          </p:nvPr>
        </p:nvGraphicFramePr>
        <p:xfrm>
          <a:off x="185737" y="1037768"/>
          <a:ext cx="8772525" cy="5659437"/>
        </p:xfrm>
        <a:graphic>
          <a:graphicData uri="http://schemas.openxmlformats.org/presentationml/2006/ole">
            <mc:AlternateContent xmlns:mc="http://schemas.openxmlformats.org/markup-compatibility/2006">
              <mc:Choice xmlns:v="urn:schemas-microsoft-com:vml" Requires="v">
                <p:oleObj spid="_x0000_s20500" name="Document" r:id="rId4" imgW="4929480" imgH="3182040" progId="Word.OpenDocumentText.12">
                  <p:embed/>
                </p:oleObj>
              </mc:Choice>
              <mc:Fallback>
                <p:oleObj name="Document" r:id="rId4" imgW="4929480" imgH="3182040" progId="Word.OpenDocumentText.12">
                  <p:embed/>
                  <p:pic>
                    <p:nvPicPr>
                      <p:cNvPr id="4" name="Object 3">
                        <a:extLst>
                          <a:ext uri="{FF2B5EF4-FFF2-40B4-BE49-F238E27FC236}">
                            <a16:creationId xmlns:a16="http://schemas.microsoft.com/office/drawing/2014/main" id="{4B09E672-636A-44CD-B73C-F989235BF383}"/>
                          </a:ext>
                        </a:extLst>
                      </p:cNvPr>
                      <p:cNvPicPr/>
                      <p:nvPr/>
                    </p:nvPicPr>
                    <p:blipFill>
                      <a:blip r:embed="rId5"/>
                      <a:stretch>
                        <a:fillRect/>
                      </a:stretch>
                    </p:blipFill>
                    <p:spPr>
                      <a:xfrm>
                        <a:off x="185737" y="1037768"/>
                        <a:ext cx="8772525" cy="5659437"/>
                      </a:xfrm>
                      <a:prstGeom prst="rect">
                        <a:avLst/>
                      </a:prstGeom>
                    </p:spPr>
                  </p:pic>
                </p:oleObj>
              </mc:Fallback>
            </mc:AlternateContent>
          </a:graphicData>
        </a:graphic>
      </p:graphicFrame>
    </p:spTree>
    <p:extLst>
      <p:ext uri="{BB962C8B-B14F-4D97-AF65-F5344CB8AC3E}">
        <p14:creationId xmlns:p14="http://schemas.microsoft.com/office/powerpoint/2010/main" val="1608023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Constructor-based</a:t>
            </a:r>
          </a:p>
        </p:txBody>
      </p:sp>
      <p:graphicFrame>
        <p:nvGraphicFramePr>
          <p:cNvPr id="4" name="Object 3">
            <a:extLst>
              <a:ext uri="{FF2B5EF4-FFF2-40B4-BE49-F238E27FC236}">
                <a16:creationId xmlns:a16="http://schemas.microsoft.com/office/drawing/2014/main" id="{4B09E672-636A-44CD-B73C-F989235BF383}"/>
              </a:ext>
            </a:extLst>
          </p:cNvPr>
          <p:cNvGraphicFramePr>
            <a:graphicFrameLocks noChangeAspect="1"/>
          </p:cNvGraphicFramePr>
          <p:nvPr>
            <p:extLst>
              <p:ext uri="{D42A27DB-BD31-4B8C-83A1-F6EECF244321}">
                <p14:modId xmlns:p14="http://schemas.microsoft.com/office/powerpoint/2010/main" val="536136332"/>
              </p:ext>
            </p:extLst>
          </p:nvPr>
        </p:nvGraphicFramePr>
        <p:xfrm>
          <a:off x="185737" y="1451127"/>
          <a:ext cx="8772525" cy="5659437"/>
        </p:xfrm>
        <a:graphic>
          <a:graphicData uri="http://schemas.openxmlformats.org/presentationml/2006/ole">
            <mc:AlternateContent xmlns:mc="http://schemas.openxmlformats.org/markup-compatibility/2006">
              <mc:Choice xmlns:v="urn:schemas-microsoft-com:vml" Requires="v">
                <p:oleObj spid="_x0000_s19476" name="Document" r:id="rId4" imgW="4929480" imgH="3181320" progId="Word.OpenDocumentText.12">
                  <p:embed/>
                </p:oleObj>
              </mc:Choice>
              <mc:Fallback>
                <p:oleObj name="Document" r:id="rId4" imgW="4929480" imgH="3181320" progId="Word.OpenDocumentText.12">
                  <p:embed/>
                  <p:pic>
                    <p:nvPicPr>
                      <p:cNvPr id="4" name="Object 3">
                        <a:extLst>
                          <a:ext uri="{FF2B5EF4-FFF2-40B4-BE49-F238E27FC236}">
                            <a16:creationId xmlns:a16="http://schemas.microsoft.com/office/drawing/2014/main" id="{4B09E672-636A-44CD-B73C-F989235BF383}"/>
                          </a:ext>
                        </a:extLst>
                      </p:cNvPr>
                      <p:cNvPicPr/>
                      <p:nvPr/>
                    </p:nvPicPr>
                    <p:blipFill>
                      <a:blip r:embed="rId5"/>
                      <a:stretch>
                        <a:fillRect/>
                      </a:stretch>
                    </p:blipFill>
                    <p:spPr>
                      <a:xfrm>
                        <a:off x="185737" y="1451127"/>
                        <a:ext cx="8772525" cy="5659437"/>
                      </a:xfrm>
                      <a:prstGeom prst="rect">
                        <a:avLst/>
                      </a:prstGeom>
                    </p:spPr>
                  </p:pic>
                </p:oleObj>
              </mc:Fallback>
            </mc:AlternateContent>
          </a:graphicData>
        </a:graphic>
      </p:graphicFrame>
    </p:spTree>
    <p:extLst>
      <p:ext uri="{BB962C8B-B14F-4D97-AF65-F5344CB8AC3E}">
        <p14:creationId xmlns:p14="http://schemas.microsoft.com/office/powerpoint/2010/main" val="14544499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Constructor-based</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1206889335"/>
              </p:ext>
            </p:extLst>
          </p:nvPr>
        </p:nvGraphicFramePr>
        <p:xfrm>
          <a:off x="649288" y="1563688"/>
          <a:ext cx="7766050" cy="4968875"/>
        </p:xfrm>
        <a:graphic>
          <a:graphicData uri="http://schemas.openxmlformats.org/presentationml/2006/ole">
            <mc:AlternateContent xmlns:mc="http://schemas.openxmlformats.org/markup-compatibility/2006">
              <mc:Choice xmlns:v="urn:schemas-microsoft-com:vml" Requires="v">
                <p:oleObj spid="_x0000_s18457" name="Document" r:id="rId4" imgW="6346800" imgH="4064040" progId="Word.OpenDocumentText.12">
                  <p:embed/>
                </p:oleObj>
              </mc:Choice>
              <mc:Fallback>
                <p:oleObj name="Document" r:id="rId4" imgW="6346800" imgH="4064040" progId="Word.OpenDocumentText.12">
                  <p:embed/>
                  <p:pic>
                    <p:nvPicPr>
                      <p:cNvPr id="9" name="Object 8">
                        <a:extLst>
                          <a:ext uri="{FF2B5EF4-FFF2-40B4-BE49-F238E27FC236}">
                            <a16:creationId xmlns:a16="http://schemas.microsoft.com/office/drawing/2014/main" id="{CD7FD8D4-A2CB-449B-8B4A-8F352B8074E5}"/>
                          </a:ext>
                        </a:extLst>
                      </p:cNvPr>
                      <p:cNvPicPr/>
                      <p:nvPr/>
                    </p:nvPicPr>
                    <p:blipFill>
                      <a:blip r:embed="rId5"/>
                      <a:stretch>
                        <a:fillRect/>
                      </a:stretch>
                    </p:blipFill>
                    <p:spPr>
                      <a:xfrm>
                        <a:off x="649288" y="1563688"/>
                        <a:ext cx="7766050" cy="4968875"/>
                      </a:xfrm>
                      <a:prstGeom prst="rect">
                        <a:avLst/>
                      </a:prstGeom>
                    </p:spPr>
                  </p:pic>
                </p:oleObj>
              </mc:Fallback>
            </mc:AlternateContent>
          </a:graphicData>
        </a:graphic>
      </p:graphicFrame>
      <p:pic>
        <p:nvPicPr>
          <p:cNvPr id="18434" name="Picture 2" descr="Image result for question mark">
            <a:extLst>
              <a:ext uri="{FF2B5EF4-FFF2-40B4-BE49-F238E27FC236}">
                <a16:creationId xmlns:a16="http://schemas.microsoft.com/office/drawing/2014/main" id="{7F8F8A12-6B62-4816-B2A9-AE09BC6B6B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2284" y="1189972"/>
            <a:ext cx="1602829" cy="1602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2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Dependencies configuration</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3272338510"/>
              </p:ext>
            </p:extLst>
          </p:nvPr>
        </p:nvGraphicFramePr>
        <p:xfrm>
          <a:off x="252412" y="2139799"/>
          <a:ext cx="8639175" cy="5538787"/>
        </p:xfrm>
        <a:graphic>
          <a:graphicData uri="http://schemas.openxmlformats.org/presentationml/2006/ole">
            <mc:AlternateContent xmlns:mc="http://schemas.openxmlformats.org/markup-compatibility/2006">
              <mc:Choice xmlns:v="urn:schemas-microsoft-com:vml" Requires="v">
                <p:oleObj spid="_x0000_s22550"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252412" y="2139799"/>
                        <a:ext cx="8639175" cy="5538787"/>
                      </a:xfrm>
                      <a:prstGeom prst="rect">
                        <a:avLst/>
                      </a:prstGeom>
                    </p:spPr>
                  </p:pic>
                </p:oleObj>
              </mc:Fallback>
            </mc:AlternateContent>
          </a:graphicData>
        </a:graphic>
      </p:graphicFrame>
    </p:spTree>
    <p:extLst>
      <p:ext uri="{BB962C8B-B14F-4D97-AF65-F5344CB8AC3E}">
        <p14:creationId xmlns:p14="http://schemas.microsoft.com/office/powerpoint/2010/main" val="2306825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Dependencies configuration</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nvGraphicFramePr>
        <p:xfrm>
          <a:off x="252412" y="2139799"/>
          <a:ext cx="8639175" cy="5538787"/>
        </p:xfrm>
        <a:graphic>
          <a:graphicData uri="http://schemas.openxmlformats.org/presentationml/2006/ole">
            <mc:AlternateContent xmlns:mc="http://schemas.openxmlformats.org/markup-compatibility/2006">
              <mc:Choice xmlns:v="urn:schemas-microsoft-com:vml" Requires="v">
                <p:oleObj spid="_x0000_s23573"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252412" y="2139799"/>
                        <a:ext cx="8639175" cy="5538787"/>
                      </a:xfrm>
                      <a:prstGeom prst="rect">
                        <a:avLst/>
                      </a:prstGeom>
                    </p:spPr>
                  </p:pic>
                </p:oleObj>
              </mc:Fallback>
            </mc:AlternateContent>
          </a:graphicData>
        </a:graphic>
      </p:graphicFrame>
    </p:spTree>
    <p:extLst>
      <p:ext uri="{BB962C8B-B14F-4D97-AF65-F5344CB8AC3E}">
        <p14:creationId xmlns:p14="http://schemas.microsoft.com/office/powerpoint/2010/main" val="3489967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Dependencies configuration</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647116132"/>
              </p:ext>
            </p:extLst>
          </p:nvPr>
        </p:nvGraphicFramePr>
        <p:xfrm>
          <a:off x="292100" y="1707715"/>
          <a:ext cx="8559800" cy="5473700"/>
        </p:xfrm>
        <a:graphic>
          <a:graphicData uri="http://schemas.openxmlformats.org/presentationml/2006/ole">
            <mc:AlternateContent xmlns:mc="http://schemas.openxmlformats.org/markup-compatibility/2006">
              <mc:Choice xmlns:v="urn:schemas-microsoft-com:vml" Requires="v">
                <p:oleObj spid="_x0000_s24597"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292100" y="1707715"/>
                        <a:ext cx="8559800" cy="5473700"/>
                      </a:xfrm>
                      <a:prstGeom prst="rect">
                        <a:avLst/>
                      </a:prstGeom>
                    </p:spPr>
                  </p:pic>
                </p:oleObj>
              </mc:Fallback>
            </mc:AlternateContent>
          </a:graphicData>
        </a:graphic>
      </p:graphicFrame>
    </p:spTree>
    <p:extLst>
      <p:ext uri="{BB962C8B-B14F-4D97-AF65-F5344CB8AC3E}">
        <p14:creationId xmlns:p14="http://schemas.microsoft.com/office/powerpoint/2010/main" val="1597021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Dependencies configuration</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1106352698"/>
              </p:ext>
            </p:extLst>
          </p:nvPr>
        </p:nvGraphicFramePr>
        <p:xfrm>
          <a:off x="384175" y="2031326"/>
          <a:ext cx="8375650" cy="5367337"/>
        </p:xfrm>
        <a:graphic>
          <a:graphicData uri="http://schemas.openxmlformats.org/presentationml/2006/ole">
            <mc:AlternateContent xmlns:mc="http://schemas.openxmlformats.org/markup-compatibility/2006">
              <mc:Choice xmlns:v="urn:schemas-microsoft-com:vml" Requires="v">
                <p:oleObj spid="_x0000_s25623"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384175" y="2031326"/>
                        <a:ext cx="8375650" cy="5367337"/>
                      </a:xfrm>
                      <a:prstGeom prst="rect">
                        <a:avLst/>
                      </a:prstGeom>
                    </p:spPr>
                  </p:pic>
                </p:oleObj>
              </mc:Fallback>
            </mc:AlternateContent>
          </a:graphicData>
        </a:graphic>
      </p:graphicFrame>
    </p:spTree>
    <p:extLst>
      <p:ext uri="{BB962C8B-B14F-4D97-AF65-F5344CB8AC3E}">
        <p14:creationId xmlns:p14="http://schemas.microsoft.com/office/powerpoint/2010/main" val="2272242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Properties</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nvGraphicFramePr>
        <p:xfrm>
          <a:off x="384175" y="2031326"/>
          <a:ext cx="8375650" cy="5367337"/>
        </p:xfrm>
        <a:graphic>
          <a:graphicData uri="http://schemas.openxmlformats.org/presentationml/2006/ole">
            <mc:AlternateContent xmlns:mc="http://schemas.openxmlformats.org/markup-compatibility/2006">
              <mc:Choice xmlns:v="urn:schemas-microsoft-com:vml" Requires="v">
                <p:oleObj spid="_x0000_s26645"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384175" y="2031326"/>
                        <a:ext cx="8375650" cy="5367337"/>
                      </a:xfrm>
                      <a:prstGeom prst="rect">
                        <a:avLst/>
                      </a:prstGeom>
                    </p:spPr>
                  </p:pic>
                </p:oleObj>
              </mc:Fallback>
            </mc:AlternateContent>
          </a:graphicData>
        </a:graphic>
      </p:graphicFrame>
    </p:spTree>
    <p:extLst>
      <p:ext uri="{BB962C8B-B14F-4D97-AF65-F5344CB8AC3E}">
        <p14:creationId xmlns:p14="http://schemas.microsoft.com/office/powerpoint/2010/main" val="2378075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Inner beans</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978330279"/>
              </p:ext>
            </p:extLst>
          </p:nvPr>
        </p:nvGraphicFramePr>
        <p:xfrm>
          <a:off x="423862" y="2127447"/>
          <a:ext cx="8296275" cy="5314950"/>
        </p:xfrm>
        <a:graphic>
          <a:graphicData uri="http://schemas.openxmlformats.org/presentationml/2006/ole">
            <mc:AlternateContent xmlns:mc="http://schemas.openxmlformats.org/markup-compatibility/2006">
              <mc:Choice xmlns:v="urn:schemas-microsoft-com:vml" Requires="v">
                <p:oleObj spid="_x0000_s27669"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423862" y="2127447"/>
                        <a:ext cx="8296275" cy="5314950"/>
                      </a:xfrm>
                      <a:prstGeom prst="rect">
                        <a:avLst/>
                      </a:prstGeom>
                    </p:spPr>
                  </p:pic>
                </p:oleObj>
              </mc:Fallback>
            </mc:AlternateContent>
          </a:graphicData>
        </a:graphic>
      </p:graphicFrame>
    </p:spTree>
    <p:extLst>
      <p:ext uri="{BB962C8B-B14F-4D97-AF65-F5344CB8AC3E}">
        <p14:creationId xmlns:p14="http://schemas.microsoft.com/office/powerpoint/2010/main" val="192822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ecosystem</a:t>
            </a:r>
          </a:p>
        </p:txBody>
      </p:sp>
      <p:pic>
        <p:nvPicPr>
          <p:cNvPr id="1026" name="Picture 2" descr="Результат пошуку зображень за запитом &quot;one stop shop&quot;">
            <a:extLst>
              <a:ext uri="{FF2B5EF4-FFF2-40B4-BE49-F238E27FC236}">
                <a16:creationId xmlns:a16="http://schemas.microsoft.com/office/drawing/2014/main" id="{7582BC0C-C98C-44EC-B5F9-2D8BA6D7F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085" y="1456672"/>
            <a:ext cx="5789830" cy="4022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2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Collections</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2338325610"/>
              </p:ext>
            </p:extLst>
          </p:nvPr>
        </p:nvGraphicFramePr>
        <p:xfrm>
          <a:off x="1553227" y="1042625"/>
          <a:ext cx="6284107" cy="5665062"/>
        </p:xfrm>
        <a:graphic>
          <a:graphicData uri="http://schemas.openxmlformats.org/presentationml/2006/ole">
            <mc:AlternateContent xmlns:mc="http://schemas.openxmlformats.org/markup-compatibility/2006">
              <mc:Choice xmlns:v="urn:schemas-microsoft-com:vml" Requires="v">
                <p:oleObj spid="_x0000_s28692" name="Document" r:id="rId4" imgW="6346800" imgH="5719320" progId="Word.OpenDocumentText.12">
                  <p:embed/>
                </p:oleObj>
              </mc:Choice>
              <mc:Fallback>
                <p:oleObj name="Document" r:id="rId4" imgW="6346800" imgH="571932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1553227" y="1042625"/>
                        <a:ext cx="6284107" cy="5665062"/>
                      </a:xfrm>
                      <a:prstGeom prst="rect">
                        <a:avLst/>
                      </a:prstGeom>
                    </p:spPr>
                  </p:pic>
                </p:oleObj>
              </mc:Fallback>
            </mc:AlternateContent>
          </a:graphicData>
        </a:graphic>
      </p:graphicFrame>
    </p:spTree>
    <p:extLst>
      <p:ext uri="{BB962C8B-B14F-4D97-AF65-F5344CB8AC3E}">
        <p14:creationId xmlns:p14="http://schemas.microsoft.com/office/powerpoint/2010/main" val="35502968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Collection merging</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652141994"/>
              </p:ext>
            </p:extLst>
          </p:nvPr>
        </p:nvGraphicFramePr>
        <p:xfrm>
          <a:off x="470694" y="1256778"/>
          <a:ext cx="8202612" cy="5248275"/>
        </p:xfrm>
        <a:graphic>
          <a:graphicData uri="http://schemas.openxmlformats.org/presentationml/2006/ole">
            <mc:AlternateContent xmlns:mc="http://schemas.openxmlformats.org/markup-compatibility/2006">
              <mc:Choice xmlns:v="urn:schemas-microsoft-com:vml" Requires="v">
                <p:oleObj spid="_x0000_s29717"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470694" y="1256778"/>
                        <a:ext cx="8202612" cy="5248275"/>
                      </a:xfrm>
                      <a:prstGeom prst="rect">
                        <a:avLst/>
                      </a:prstGeom>
                    </p:spPr>
                  </p:pic>
                </p:oleObj>
              </mc:Fallback>
            </mc:AlternateContent>
          </a:graphicData>
        </a:graphic>
      </p:graphicFrame>
    </p:spTree>
    <p:extLst>
      <p:ext uri="{BB962C8B-B14F-4D97-AF65-F5344CB8AC3E}">
        <p14:creationId xmlns:p14="http://schemas.microsoft.com/office/powerpoint/2010/main" val="3615308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Depends on</a:t>
            </a:r>
          </a:p>
        </p:txBody>
      </p:sp>
      <p:graphicFrame>
        <p:nvGraphicFramePr>
          <p:cNvPr id="6" name="Object 5">
            <a:extLst>
              <a:ext uri="{FF2B5EF4-FFF2-40B4-BE49-F238E27FC236}">
                <a16:creationId xmlns:a16="http://schemas.microsoft.com/office/drawing/2014/main" id="{81F04649-B969-472D-92AF-55FBFFC392F8}"/>
              </a:ext>
            </a:extLst>
          </p:cNvPr>
          <p:cNvGraphicFramePr>
            <a:graphicFrameLocks noChangeAspect="1"/>
          </p:cNvGraphicFramePr>
          <p:nvPr>
            <p:extLst>
              <p:ext uri="{D42A27DB-BD31-4B8C-83A1-F6EECF244321}">
                <p14:modId xmlns:p14="http://schemas.microsoft.com/office/powerpoint/2010/main" val="3224015819"/>
              </p:ext>
            </p:extLst>
          </p:nvPr>
        </p:nvGraphicFramePr>
        <p:xfrm>
          <a:off x="510381" y="2461386"/>
          <a:ext cx="8123237" cy="5194300"/>
        </p:xfrm>
        <a:graphic>
          <a:graphicData uri="http://schemas.openxmlformats.org/presentationml/2006/ole">
            <mc:AlternateContent xmlns:mc="http://schemas.openxmlformats.org/markup-compatibility/2006">
              <mc:Choice xmlns:v="urn:schemas-microsoft-com:vml" Requires="v">
                <p:oleObj spid="_x0000_s30741"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510381" y="2461386"/>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8637663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Lazy-</a:t>
            </a:r>
            <a:r>
              <a:rPr lang="en-US" b="1" dirty="0" err="1"/>
              <a:t>init</a:t>
            </a:r>
            <a:r>
              <a:rPr lang="en-US" b="1" dirty="0"/>
              <a:t> beans</a:t>
            </a:r>
          </a:p>
        </p:txBody>
      </p:sp>
      <p:graphicFrame>
        <p:nvGraphicFramePr>
          <p:cNvPr id="4" name="Object 3">
            <a:extLst>
              <a:ext uri="{FF2B5EF4-FFF2-40B4-BE49-F238E27FC236}">
                <a16:creationId xmlns:a16="http://schemas.microsoft.com/office/drawing/2014/main" id="{A7E2CC54-5656-4613-8325-7B7341BB7D1B}"/>
              </a:ext>
            </a:extLst>
          </p:cNvPr>
          <p:cNvGraphicFramePr>
            <a:graphicFrameLocks noChangeAspect="1"/>
          </p:cNvGraphicFramePr>
          <p:nvPr>
            <p:extLst>
              <p:ext uri="{D42A27DB-BD31-4B8C-83A1-F6EECF244321}">
                <p14:modId xmlns:p14="http://schemas.microsoft.com/office/powerpoint/2010/main" val="3904388876"/>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1764" name="Document" r:id="rId4" imgW="6346800" imgH="4064040" progId="Word.OpenDocumentText.12">
                  <p:embed/>
                </p:oleObj>
              </mc:Choice>
              <mc:Fallback>
                <p:oleObj name="Document" r:id="rId4" imgW="6346800" imgH="4064040" progId="Word.OpenDocumentText.12">
                  <p:embed/>
                  <p:pic>
                    <p:nvPicPr>
                      <p:cNvPr id="6" name="Object 5">
                        <a:extLst>
                          <a:ext uri="{FF2B5EF4-FFF2-40B4-BE49-F238E27FC236}">
                            <a16:creationId xmlns:a16="http://schemas.microsoft.com/office/drawing/2014/main" id="{81F04649-B969-472D-92AF-55FBFFC392F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3296640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scopes</a:t>
            </a:r>
          </a:p>
        </p:txBody>
      </p:sp>
      <p:graphicFrame>
        <p:nvGraphicFramePr>
          <p:cNvPr id="2" name="Table 1">
            <a:extLst>
              <a:ext uri="{FF2B5EF4-FFF2-40B4-BE49-F238E27FC236}">
                <a16:creationId xmlns:a16="http://schemas.microsoft.com/office/drawing/2014/main" id="{938BC77D-FECC-4A04-86E0-F408891BFAD5}"/>
              </a:ext>
            </a:extLst>
          </p:cNvPr>
          <p:cNvGraphicFramePr>
            <a:graphicFrameLocks noGrp="1"/>
          </p:cNvGraphicFramePr>
          <p:nvPr>
            <p:extLst>
              <p:ext uri="{D42A27DB-BD31-4B8C-83A1-F6EECF244321}">
                <p14:modId xmlns:p14="http://schemas.microsoft.com/office/powerpoint/2010/main" val="3688401427"/>
              </p:ext>
            </p:extLst>
          </p:nvPr>
        </p:nvGraphicFramePr>
        <p:xfrm>
          <a:off x="250520" y="1027137"/>
          <a:ext cx="8693064" cy="4675701"/>
        </p:xfrm>
        <a:graphic>
          <a:graphicData uri="http://schemas.openxmlformats.org/drawingml/2006/table">
            <a:tbl>
              <a:tblPr firstRow="1" bandRow="1">
                <a:tableStyleId>{21E4AEA4-8DFA-4A89-87EB-49C32662AFE0}</a:tableStyleId>
              </a:tblPr>
              <a:tblGrid>
                <a:gridCol w="1196871">
                  <a:extLst>
                    <a:ext uri="{9D8B030D-6E8A-4147-A177-3AD203B41FA5}">
                      <a16:colId xmlns:a16="http://schemas.microsoft.com/office/drawing/2014/main" val="3244016263"/>
                    </a:ext>
                  </a:extLst>
                </a:gridCol>
                <a:gridCol w="7496193">
                  <a:extLst>
                    <a:ext uri="{9D8B030D-6E8A-4147-A177-3AD203B41FA5}">
                      <a16:colId xmlns:a16="http://schemas.microsoft.com/office/drawing/2014/main" val="1198706577"/>
                    </a:ext>
                  </a:extLst>
                </a:gridCol>
              </a:tblGrid>
              <a:tr h="359997">
                <a:tc>
                  <a:txBody>
                    <a:bodyPr/>
                    <a:lstStyle/>
                    <a:p>
                      <a:pPr algn="l"/>
                      <a:r>
                        <a:rPr lang="en-US" sz="1600" dirty="0">
                          <a:effectLst/>
                        </a:rPr>
                        <a:t>Scope</a:t>
                      </a:r>
                      <a:endParaRPr lang="en-US" sz="1600" b="1" dirty="0">
                        <a:effectLst/>
                      </a:endParaRPr>
                    </a:p>
                  </a:txBody>
                  <a:tcPr marL="123825" marR="123825" marT="57150" marB="57150"/>
                </a:tc>
                <a:tc>
                  <a:txBody>
                    <a:bodyPr/>
                    <a:lstStyle/>
                    <a:p>
                      <a:pPr algn="l"/>
                      <a:r>
                        <a:rPr lang="en-US" sz="1600">
                          <a:effectLst/>
                        </a:rPr>
                        <a:t>Description</a:t>
                      </a:r>
                      <a:endParaRPr lang="en-US" sz="1600" b="1">
                        <a:effectLst/>
                      </a:endParaRPr>
                    </a:p>
                  </a:txBody>
                  <a:tcPr marL="123825" marR="123825" marT="57150" marB="57150"/>
                </a:tc>
                <a:extLst>
                  <a:ext uri="{0D108BD9-81ED-4DB2-BD59-A6C34878D82A}">
                    <a16:rowId xmlns:a16="http://schemas.microsoft.com/office/drawing/2014/main" val="2994533886"/>
                  </a:ext>
                </a:extLst>
              </a:tr>
              <a:tr h="429140">
                <a:tc>
                  <a:txBody>
                    <a:bodyPr/>
                    <a:lstStyle/>
                    <a:p>
                      <a:pPr algn="l"/>
                      <a:r>
                        <a:rPr lang="en-US" sz="1600" u="none" strike="noStrike" dirty="0">
                          <a:solidFill>
                            <a:schemeClr val="tx2">
                              <a:lumMod val="75000"/>
                            </a:schemeClr>
                          </a:solidFill>
                          <a:effectLst/>
                          <a:hlinkClick r:id="rId3" tooltip="7.5.1 The singleton scope"/>
                        </a:rPr>
                        <a:t>singleton</a:t>
                      </a:r>
                      <a:endParaRPr lang="en-US" sz="1600" dirty="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a single object</a:t>
                      </a:r>
                    </a:p>
                  </a:txBody>
                  <a:tcPr marL="66675" marR="66675" marT="57150" marB="57150"/>
                </a:tc>
                <a:extLst>
                  <a:ext uri="{0D108BD9-81ED-4DB2-BD59-A6C34878D82A}">
                    <a16:rowId xmlns:a16="http://schemas.microsoft.com/office/drawing/2014/main" val="1215922715"/>
                  </a:ext>
                </a:extLst>
              </a:tr>
              <a:tr h="359997">
                <a:tc>
                  <a:txBody>
                    <a:bodyPr/>
                    <a:lstStyle/>
                    <a:p>
                      <a:pPr algn="l"/>
                      <a:r>
                        <a:rPr lang="en-US" sz="1600" u="none" strike="noStrike">
                          <a:solidFill>
                            <a:schemeClr val="tx2">
                              <a:lumMod val="75000"/>
                            </a:schemeClr>
                          </a:solidFill>
                          <a:effectLst/>
                          <a:hlinkClick r:id="rId4" tooltip="7.5.2 The prototype scope"/>
                        </a:rPr>
                        <a:t>prototype</a:t>
                      </a:r>
                      <a:endParaRPr lang="en-US" sz="160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any number of object instances.</a:t>
                      </a:r>
                    </a:p>
                  </a:txBody>
                  <a:tcPr marL="66675" marR="66675" marT="57150" marB="57150"/>
                </a:tc>
                <a:extLst>
                  <a:ext uri="{0D108BD9-81ED-4DB2-BD59-A6C34878D82A}">
                    <a16:rowId xmlns:a16="http://schemas.microsoft.com/office/drawing/2014/main" val="1898582981"/>
                  </a:ext>
                </a:extLst>
              </a:tr>
              <a:tr h="930184">
                <a:tc>
                  <a:txBody>
                    <a:bodyPr/>
                    <a:lstStyle/>
                    <a:p>
                      <a:pPr algn="l"/>
                      <a:r>
                        <a:rPr lang="en-US" sz="1600" u="none" strike="noStrike">
                          <a:solidFill>
                            <a:schemeClr val="tx2">
                              <a:lumMod val="75000"/>
                            </a:schemeClr>
                          </a:solidFill>
                          <a:effectLst/>
                          <a:hlinkClick r:id="rId5" tooltip="Request scope"/>
                        </a:rPr>
                        <a:t>request</a:t>
                      </a:r>
                      <a:endParaRPr lang="en-US" sz="160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the lifecycle of a single HTTP request; that is, each HTTP request has its own instance of a bean created off the back of a single bean definition. </a:t>
                      </a:r>
                    </a:p>
                  </a:txBody>
                  <a:tcPr marL="66675" marR="66675" marT="57150" marB="57150"/>
                </a:tc>
                <a:extLst>
                  <a:ext uri="{0D108BD9-81ED-4DB2-BD59-A6C34878D82A}">
                    <a16:rowId xmlns:a16="http://schemas.microsoft.com/office/drawing/2014/main" val="2494562521"/>
                  </a:ext>
                </a:extLst>
              </a:tr>
              <a:tr h="605102">
                <a:tc>
                  <a:txBody>
                    <a:bodyPr/>
                    <a:lstStyle/>
                    <a:p>
                      <a:pPr algn="l"/>
                      <a:r>
                        <a:rPr lang="en-US" sz="1600" u="none" strike="noStrike" dirty="0">
                          <a:solidFill>
                            <a:schemeClr val="tx2">
                              <a:lumMod val="75000"/>
                            </a:schemeClr>
                          </a:solidFill>
                          <a:effectLst/>
                          <a:hlinkClick r:id="rId6" tooltip="Session scope"/>
                        </a:rPr>
                        <a:t>session</a:t>
                      </a:r>
                      <a:endParaRPr lang="en-US" sz="1600" dirty="0">
                        <a:solidFill>
                          <a:schemeClr val="tx2">
                            <a:lumMod val="75000"/>
                          </a:schemeClr>
                        </a:solidFill>
                        <a:effectLst/>
                      </a:endParaRPr>
                    </a:p>
                  </a:txBody>
                  <a:tcPr marL="66675" marR="66675" marT="57150" marB="57150"/>
                </a:tc>
                <a:tc>
                  <a:txBody>
                    <a:bodyPr/>
                    <a:lstStyle/>
                    <a:p>
                      <a:pPr algn="l"/>
                      <a:r>
                        <a:rPr lang="en-GB" sz="1600">
                          <a:effectLst/>
                        </a:rPr>
                        <a:t>Scopes a single bean definition to the lifecycle of an HTTP Session. Only valid in the context of a web-aware Spring ApplicationContext.</a:t>
                      </a:r>
                    </a:p>
                  </a:txBody>
                  <a:tcPr marL="66675" marR="66675" marT="57150" marB="57150"/>
                </a:tc>
                <a:extLst>
                  <a:ext uri="{0D108BD9-81ED-4DB2-BD59-A6C34878D82A}">
                    <a16:rowId xmlns:a16="http://schemas.microsoft.com/office/drawing/2014/main" val="2559384252"/>
                  </a:ext>
                </a:extLst>
              </a:tr>
              <a:tr h="609922">
                <a:tc>
                  <a:txBody>
                    <a:bodyPr/>
                    <a:lstStyle/>
                    <a:p>
                      <a:pPr algn="l"/>
                      <a:r>
                        <a:rPr lang="en-US" sz="1600" u="none" strike="noStrike" dirty="0">
                          <a:solidFill>
                            <a:schemeClr val="tx2">
                              <a:lumMod val="75000"/>
                            </a:schemeClr>
                          </a:solidFill>
                          <a:effectLst/>
                          <a:hlinkClick r:id="rId7" tooltip="Global session scope"/>
                        </a:rPr>
                        <a:t>global session</a:t>
                      </a:r>
                      <a:endParaRPr lang="en-US" sz="1600" dirty="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the lifecycle of a global HTTP Session. Typically only valid when used in a Portlet context. </a:t>
                      </a:r>
                    </a:p>
                  </a:txBody>
                  <a:tcPr marL="66675" marR="66675" marT="57150" marB="57150"/>
                </a:tc>
                <a:extLst>
                  <a:ext uri="{0D108BD9-81ED-4DB2-BD59-A6C34878D82A}">
                    <a16:rowId xmlns:a16="http://schemas.microsoft.com/office/drawing/2014/main" val="873863716"/>
                  </a:ext>
                </a:extLst>
              </a:tr>
              <a:tr h="450937">
                <a:tc>
                  <a:txBody>
                    <a:bodyPr/>
                    <a:lstStyle/>
                    <a:p>
                      <a:pPr algn="l"/>
                      <a:r>
                        <a:rPr lang="en-US" sz="1600" u="none" strike="noStrike">
                          <a:solidFill>
                            <a:schemeClr val="tx2">
                              <a:lumMod val="75000"/>
                            </a:schemeClr>
                          </a:solidFill>
                          <a:effectLst/>
                          <a:hlinkClick r:id="rId8" tooltip="Application scope"/>
                        </a:rPr>
                        <a:t>application</a:t>
                      </a:r>
                      <a:endParaRPr lang="en-US" sz="160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the lifecycle of a </a:t>
                      </a:r>
                      <a:r>
                        <a:rPr lang="en-GB" sz="1600" dirty="0" err="1">
                          <a:effectLst/>
                        </a:rPr>
                        <a:t>ServletContext</a:t>
                      </a:r>
                      <a:endParaRPr lang="en-GB" sz="1600" dirty="0">
                        <a:effectLst/>
                      </a:endParaRPr>
                    </a:p>
                  </a:txBody>
                  <a:tcPr marL="66675" marR="66675" marT="57150" marB="57150"/>
                </a:tc>
                <a:extLst>
                  <a:ext uri="{0D108BD9-81ED-4DB2-BD59-A6C34878D82A}">
                    <a16:rowId xmlns:a16="http://schemas.microsoft.com/office/drawing/2014/main" val="1809777691"/>
                  </a:ext>
                </a:extLst>
              </a:tr>
              <a:tr h="930422">
                <a:tc>
                  <a:txBody>
                    <a:bodyPr/>
                    <a:lstStyle/>
                    <a:p>
                      <a:pPr algn="l"/>
                      <a:r>
                        <a:rPr lang="en-US" sz="1600" u="none" strike="noStrike" dirty="0" err="1">
                          <a:solidFill>
                            <a:schemeClr val="tx2">
                              <a:lumMod val="75000"/>
                            </a:schemeClr>
                          </a:solidFill>
                          <a:effectLst/>
                          <a:hlinkClick r:id="rId9" tooltip="26.4.15 WebSocket Scope"/>
                        </a:rPr>
                        <a:t>websocket</a:t>
                      </a:r>
                      <a:endParaRPr lang="en-US" sz="1600" dirty="0">
                        <a:solidFill>
                          <a:schemeClr val="tx2">
                            <a:lumMod val="75000"/>
                          </a:schemeClr>
                        </a:solidFill>
                        <a:effectLst/>
                      </a:endParaRPr>
                    </a:p>
                  </a:txBody>
                  <a:tcPr marL="66675" marR="66675" marT="57150" marB="57150"/>
                </a:tc>
                <a:tc>
                  <a:txBody>
                    <a:bodyPr/>
                    <a:lstStyle/>
                    <a:p>
                      <a:pPr algn="l"/>
                      <a:r>
                        <a:rPr lang="en-GB" sz="1600" dirty="0">
                          <a:effectLst/>
                        </a:rPr>
                        <a:t>Scopes a single bean definition to the lifecycle of a </a:t>
                      </a:r>
                      <a:r>
                        <a:rPr lang="en-GB" sz="1600" dirty="0" err="1">
                          <a:effectLst/>
                        </a:rPr>
                        <a:t>WebSocket</a:t>
                      </a:r>
                      <a:r>
                        <a:rPr lang="en-GB" sz="1600" dirty="0">
                          <a:effectLst/>
                        </a:rPr>
                        <a:t>. </a:t>
                      </a:r>
                    </a:p>
                  </a:txBody>
                  <a:tcPr marL="66675" marR="66675" marT="57150" marB="57150"/>
                </a:tc>
                <a:extLst>
                  <a:ext uri="{0D108BD9-81ED-4DB2-BD59-A6C34878D82A}">
                    <a16:rowId xmlns:a16="http://schemas.microsoft.com/office/drawing/2014/main" val="2277611953"/>
                  </a:ext>
                </a:extLst>
              </a:tr>
            </a:tbl>
          </a:graphicData>
        </a:graphic>
      </p:graphicFrame>
    </p:spTree>
    <p:extLst>
      <p:ext uri="{BB962C8B-B14F-4D97-AF65-F5344CB8AC3E}">
        <p14:creationId xmlns:p14="http://schemas.microsoft.com/office/powerpoint/2010/main" val="2727349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Singleton</a:t>
            </a:r>
          </a:p>
        </p:txBody>
      </p:sp>
      <p:pic>
        <p:nvPicPr>
          <p:cNvPr id="33794" name="Picture 2" descr="singleton">
            <a:extLst>
              <a:ext uri="{FF2B5EF4-FFF2-40B4-BE49-F238E27FC236}">
                <a16:creationId xmlns:a16="http://schemas.microsoft.com/office/drawing/2014/main" id="{00D7B61D-E5A2-4BD0-9A1C-5A503B7A11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92" y="1458369"/>
            <a:ext cx="8700816" cy="4328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054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Prototype</a:t>
            </a:r>
          </a:p>
        </p:txBody>
      </p:sp>
      <p:pic>
        <p:nvPicPr>
          <p:cNvPr id="34818" name="Picture 2" descr="prototype">
            <a:extLst>
              <a:ext uri="{FF2B5EF4-FFF2-40B4-BE49-F238E27FC236}">
                <a16:creationId xmlns:a16="http://schemas.microsoft.com/office/drawing/2014/main" id="{5EAB4DA7-AAE0-44FF-8825-7B4C237ED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12" y="1463131"/>
            <a:ext cx="8738376" cy="433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114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lifecycle</a:t>
            </a:r>
          </a:p>
        </p:txBody>
      </p:sp>
      <p:pic>
        <p:nvPicPr>
          <p:cNvPr id="35842" name="Picture 2" descr="Image result for bean life cycle">
            <a:extLst>
              <a:ext uri="{FF2B5EF4-FFF2-40B4-BE49-F238E27FC236}">
                <a16:creationId xmlns:a16="http://schemas.microsoft.com/office/drawing/2014/main" id="{5844B091-BBB2-4BD4-A5FF-1A549A92B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232" y="1447474"/>
            <a:ext cx="6583536" cy="3919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49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Bean lifecycle</a:t>
            </a:r>
          </a:p>
        </p:txBody>
      </p:sp>
      <p:pic>
        <p:nvPicPr>
          <p:cNvPr id="36866" name="Picture 2" descr="Related image">
            <a:extLst>
              <a:ext uri="{FF2B5EF4-FFF2-40B4-BE49-F238E27FC236}">
                <a16:creationId xmlns:a16="http://schemas.microsoft.com/office/drawing/2014/main" id="{673CEAD6-B03D-476D-9641-0705F774AC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982" r="2802" b="2161"/>
          <a:stretch/>
        </p:blipFill>
        <p:spPr bwMode="auto">
          <a:xfrm>
            <a:off x="250520" y="1082849"/>
            <a:ext cx="8642959" cy="5114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0517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Init</a:t>
            </a:r>
            <a:r>
              <a:rPr lang="en-US" b="1" dirty="0"/>
              <a:t>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260244622"/>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9949"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A7E2CC54-5656-4613-8325-7B7341BB7D1B}"/>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49614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history</a:t>
            </a:r>
          </a:p>
        </p:txBody>
      </p:sp>
      <p:sp>
        <p:nvSpPr>
          <p:cNvPr id="3" name="TextBox 2">
            <a:extLst>
              <a:ext uri="{FF2B5EF4-FFF2-40B4-BE49-F238E27FC236}">
                <a16:creationId xmlns:a16="http://schemas.microsoft.com/office/drawing/2014/main" id="{615AAD33-B96C-4AE2-B340-DE07D071A4F1}"/>
              </a:ext>
            </a:extLst>
          </p:cNvPr>
          <p:cNvSpPr txBox="1"/>
          <p:nvPr/>
        </p:nvSpPr>
        <p:spPr>
          <a:xfrm>
            <a:off x="181897" y="1297858"/>
            <a:ext cx="8780206" cy="4570482"/>
          </a:xfrm>
          <a:prstGeom prst="rect">
            <a:avLst/>
          </a:prstGeom>
          <a:noFill/>
        </p:spPr>
        <p:txBody>
          <a:bodyPr wrap="square" rtlCol="0">
            <a:spAutoFit/>
          </a:bodyPr>
          <a:lstStyle/>
          <a:p>
            <a:pPr marL="285750" indent="-285750">
              <a:spcAft>
                <a:spcPts val="1800"/>
              </a:spcAft>
              <a:buClr>
                <a:schemeClr val="accent2"/>
              </a:buClr>
              <a:buFont typeface="Arial" panose="020B0604020202020204" pitchFamily="34" charset="0"/>
              <a:buChar char="•"/>
            </a:pPr>
            <a:r>
              <a:rPr lang="en-GB" sz="2400" b="1" dirty="0"/>
              <a:t>Spring 1.x</a:t>
            </a:r>
            <a:r>
              <a:rPr lang="en-GB" sz="2400" dirty="0"/>
              <a:t>, was written by Rod Johnson in 2002. The framework was first released in June 2003 under the Apache license version 2.0. </a:t>
            </a:r>
          </a:p>
          <a:p>
            <a:pPr marL="285750" indent="-285750">
              <a:spcAft>
                <a:spcPts val="1800"/>
              </a:spcAft>
              <a:buClr>
                <a:schemeClr val="accent2"/>
              </a:buClr>
              <a:buFont typeface="Arial" panose="020B0604020202020204" pitchFamily="34" charset="0"/>
              <a:buChar char="•"/>
            </a:pPr>
            <a:r>
              <a:rPr lang="en-GB" sz="2400" b="1" dirty="0"/>
              <a:t>Spring 2.0</a:t>
            </a:r>
            <a:r>
              <a:rPr lang="en-GB" sz="2400" dirty="0"/>
              <a:t>, 2006, simplified the XML config files.</a:t>
            </a:r>
          </a:p>
          <a:p>
            <a:pPr marL="285750" indent="-285750">
              <a:spcAft>
                <a:spcPts val="1800"/>
              </a:spcAft>
              <a:buClr>
                <a:schemeClr val="accent2"/>
              </a:buClr>
              <a:buFont typeface="Arial" panose="020B0604020202020204" pitchFamily="34" charset="0"/>
              <a:buChar char="•"/>
            </a:pPr>
            <a:r>
              <a:rPr lang="en-GB" sz="2400" b="1" dirty="0"/>
              <a:t>Spring 2.5</a:t>
            </a:r>
            <a:r>
              <a:rPr lang="en-GB" sz="2400" dirty="0"/>
              <a:t>, 2007, annotation configurations.</a:t>
            </a:r>
          </a:p>
          <a:p>
            <a:pPr marL="285750" indent="-285750">
              <a:spcAft>
                <a:spcPts val="1800"/>
              </a:spcAft>
              <a:buClr>
                <a:schemeClr val="accent2"/>
              </a:buClr>
              <a:buFont typeface="Arial" panose="020B0604020202020204" pitchFamily="34" charset="0"/>
              <a:buChar char="•"/>
            </a:pPr>
            <a:r>
              <a:rPr lang="en-GB" sz="2400" b="1" dirty="0"/>
              <a:t>Spring 3.x</a:t>
            </a:r>
            <a:r>
              <a:rPr lang="en-GB" sz="2400" dirty="0"/>
              <a:t>, 2012, Java configuration, Java 7, Hibernate 4, Servlet 3.0. </a:t>
            </a:r>
          </a:p>
          <a:p>
            <a:pPr marL="285750" indent="-285750">
              <a:spcAft>
                <a:spcPts val="1800"/>
              </a:spcAft>
              <a:buClr>
                <a:schemeClr val="accent2"/>
              </a:buClr>
              <a:buFont typeface="Arial" panose="020B0604020202020204" pitchFamily="34" charset="0"/>
              <a:buChar char="•"/>
            </a:pPr>
            <a:r>
              <a:rPr lang="en-GB" sz="2400" b="1" dirty="0"/>
              <a:t>Spring 4.x</a:t>
            </a:r>
            <a:r>
              <a:rPr lang="en-GB" sz="2400" dirty="0"/>
              <a:t>, 2014, had support for Java 8. </a:t>
            </a:r>
          </a:p>
          <a:p>
            <a:pPr marL="285750" indent="-285750">
              <a:spcAft>
                <a:spcPts val="1800"/>
              </a:spcAft>
              <a:buClr>
                <a:schemeClr val="accent2"/>
              </a:buClr>
              <a:buFont typeface="Arial" panose="020B0604020202020204" pitchFamily="34" charset="0"/>
              <a:buChar char="•"/>
            </a:pPr>
            <a:r>
              <a:rPr lang="en-GB" sz="2400" b="1" dirty="0"/>
              <a:t>Spring 5.x</a:t>
            </a:r>
            <a:r>
              <a:rPr lang="en-GB" sz="2400" dirty="0"/>
              <a:t>, Java 9 support, </a:t>
            </a:r>
            <a:r>
              <a:rPr lang="en-GB" sz="2400" dirty="0" err="1"/>
              <a:t>Kotlin</a:t>
            </a:r>
            <a:r>
              <a:rPr lang="en-GB" sz="2400" dirty="0"/>
              <a:t> 1.1, Reactive</a:t>
            </a:r>
          </a:p>
        </p:txBody>
      </p:sp>
    </p:spTree>
    <p:extLst>
      <p:ext uri="{BB962C8B-B14F-4D97-AF65-F5344CB8AC3E}">
        <p14:creationId xmlns:p14="http://schemas.microsoft.com/office/powerpoint/2010/main" val="882884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Init</a:t>
            </a:r>
            <a:r>
              <a:rPr lang="en-US" b="1" dirty="0"/>
              <a:t>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713461650"/>
              </p:ext>
            </p:extLst>
          </p:nvPr>
        </p:nvGraphicFramePr>
        <p:xfrm>
          <a:off x="510381" y="1663700"/>
          <a:ext cx="8123237" cy="5194300"/>
        </p:xfrm>
        <a:graphic>
          <a:graphicData uri="http://schemas.openxmlformats.org/presentationml/2006/ole">
            <mc:AlternateContent xmlns:mc="http://schemas.openxmlformats.org/markup-compatibility/2006">
              <mc:Choice xmlns:v="urn:schemas-microsoft-com:vml" Requires="v">
                <p:oleObj spid="_x0000_s38925"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1663700"/>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468960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a:t>Init</a:t>
            </a:r>
            <a:r>
              <a:rPr lang="en-US" b="1" dirty="0"/>
              <a:t>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053937795"/>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7901"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1725670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Destroy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041599196"/>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6877"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343406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Destroy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512039163"/>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5853"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16679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Destroy callbacks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531053839"/>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4829"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2540891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Default initialization and destroy methods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837024250"/>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33805"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3762809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Flow of </a:t>
            </a:r>
            <a:r>
              <a:rPr lang="en-GB" b="1" dirty="0" err="1"/>
              <a:t>init</a:t>
            </a:r>
            <a:r>
              <a:rPr lang="en-GB" b="1" dirty="0"/>
              <a:t> and destroy</a:t>
            </a:r>
          </a:p>
        </p:txBody>
      </p:sp>
      <p:sp>
        <p:nvSpPr>
          <p:cNvPr id="2" name="Rectangle 1">
            <a:extLst>
              <a:ext uri="{FF2B5EF4-FFF2-40B4-BE49-F238E27FC236}">
                <a16:creationId xmlns:a16="http://schemas.microsoft.com/office/drawing/2014/main" id="{DDF26FF1-77C7-49D7-822B-5BC2DC032171}"/>
              </a:ext>
            </a:extLst>
          </p:cNvPr>
          <p:cNvSpPr/>
          <p:nvPr/>
        </p:nvSpPr>
        <p:spPr>
          <a:xfrm>
            <a:off x="294362" y="1375817"/>
            <a:ext cx="8555276" cy="3046988"/>
          </a:xfrm>
          <a:prstGeom prst="rect">
            <a:avLst/>
          </a:prstGeom>
        </p:spPr>
        <p:txBody>
          <a:bodyPr wrap="square">
            <a:spAutoFit/>
          </a:bodyPr>
          <a:lstStyle/>
          <a:p>
            <a:pPr marL="342900" indent="-342900" algn="just">
              <a:buFont typeface="+mj-lt"/>
              <a:buAutoNum type="arabicPeriod"/>
            </a:pPr>
            <a:r>
              <a:rPr lang="en-GB" sz="2400" dirty="0"/>
              <a:t>Methods annotated with @</a:t>
            </a:r>
            <a:r>
              <a:rPr lang="en-GB" sz="2400" dirty="0" err="1"/>
              <a:t>PostConstruct</a:t>
            </a:r>
            <a:endParaRPr lang="en-GB" sz="2400" dirty="0"/>
          </a:p>
          <a:p>
            <a:pPr marL="342900" indent="-342900" algn="just">
              <a:buFont typeface="+mj-lt"/>
              <a:buAutoNum type="arabicPeriod"/>
            </a:pPr>
            <a:r>
              <a:rPr lang="en-GB" sz="2400" dirty="0" err="1"/>
              <a:t>afterPropertiesSet</a:t>
            </a:r>
            <a:r>
              <a:rPr lang="en-GB" sz="2400" dirty="0"/>
              <a:t>() as defined by the </a:t>
            </a:r>
            <a:r>
              <a:rPr lang="en-GB" sz="2400" dirty="0" err="1"/>
              <a:t>InitializingBean</a:t>
            </a:r>
            <a:r>
              <a:rPr lang="en-GB" sz="2400" dirty="0"/>
              <a:t> </a:t>
            </a:r>
            <a:r>
              <a:rPr lang="en-GB" sz="2400" dirty="0" err="1"/>
              <a:t>callback</a:t>
            </a:r>
            <a:r>
              <a:rPr lang="en-GB" sz="2400" dirty="0"/>
              <a:t> interface</a:t>
            </a:r>
          </a:p>
          <a:p>
            <a:pPr marL="342900" indent="-342900" algn="just">
              <a:buFont typeface="+mj-lt"/>
              <a:buAutoNum type="arabicPeriod"/>
            </a:pPr>
            <a:r>
              <a:rPr lang="en-GB" sz="2400" dirty="0"/>
              <a:t>A custom configured </a:t>
            </a:r>
            <a:r>
              <a:rPr lang="en-GB" sz="2400" dirty="0" err="1"/>
              <a:t>init</a:t>
            </a:r>
            <a:r>
              <a:rPr lang="en-GB" sz="2400" dirty="0"/>
              <a:t>() method</a:t>
            </a:r>
          </a:p>
          <a:p>
            <a:pPr marL="342900" indent="-342900" algn="just">
              <a:buFont typeface="+mj-lt"/>
              <a:buAutoNum type="arabicPeriod"/>
            </a:pPr>
            <a:r>
              <a:rPr lang="en-GB" sz="2400" dirty="0"/>
              <a:t>Methods annotated with @</a:t>
            </a:r>
            <a:r>
              <a:rPr lang="en-GB" sz="2400" dirty="0" err="1"/>
              <a:t>PreDestroy</a:t>
            </a:r>
            <a:endParaRPr lang="en-GB" sz="2400" dirty="0"/>
          </a:p>
          <a:p>
            <a:pPr marL="342900" indent="-342900" algn="just">
              <a:buFont typeface="+mj-lt"/>
              <a:buAutoNum type="arabicPeriod"/>
            </a:pPr>
            <a:r>
              <a:rPr lang="en-GB" sz="2400" dirty="0"/>
              <a:t>destroy() as defined by the </a:t>
            </a:r>
            <a:r>
              <a:rPr lang="en-GB" sz="2400" dirty="0" err="1"/>
              <a:t>DisposableBean</a:t>
            </a:r>
            <a:r>
              <a:rPr lang="en-GB" sz="2400" dirty="0"/>
              <a:t> </a:t>
            </a:r>
            <a:r>
              <a:rPr lang="en-GB" sz="2400" dirty="0" err="1"/>
              <a:t>callback</a:t>
            </a:r>
            <a:r>
              <a:rPr lang="en-GB" sz="2400" dirty="0"/>
              <a:t> interface</a:t>
            </a:r>
          </a:p>
          <a:p>
            <a:pPr marL="342900" indent="-342900" algn="just">
              <a:buFont typeface="+mj-lt"/>
              <a:buAutoNum type="arabicPeriod"/>
            </a:pPr>
            <a:r>
              <a:rPr lang="en-GB" sz="2400" dirty="0"/>
              <a:t>A custom configured destroy() method</a:t>
            </a:r>
            <a:endParaRPr lang="en-US" sz="2400" dirty="0"/>
          </a:p>
        </p:txBody>
      </p:sp>
    </p:spTree>
    <p:extLst>
      <p:ext uri="{BB962C8B-B14F-4D97-AF65-F5344CB8AC3E}">
        <p14:creationId xmlns:p14="http://schemas.microsoft.com/office/powerpoint/2010/main" val="3778772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Aware beans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303925164"/>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40972"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1569278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Aware beans</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581750241"/>
              </p:ext>
            </p:extLst>
          </p:nvPr>
        </p:nvGraphicFramePr>
        <p:xfrm>
          <a:off x="510381" y="2223392"/>
          <a:ext cx="8123237" cy="5194300"/>
        </p:xfrm>
        <a:graphic>
          <a:graphicData uri="http://schemas.openxmlformats.org/presentationml/2006/ole">
            <mc:AlternateContent xmlns:mc="http://schemas.openxmlformats.org/markup-compatibility/2006">
              <mc:Choice xmlns:v="urn:schemas-microsoft-com:vml" Requires="v">
                <p:oleObj spid="_x0000_s41996"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2223392"/>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1555352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Bean definition </a:t>
            </a:r>
            <a:r>
              <a:rPr lang="en-GB" b="1" dirty="0" err="1"/>
              <a:t>inheritence</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473572120"/>
              </p:ext>
            </p:extLst>
          </p:nvPr>
        </p:nvGraphicFramePr>
        <p:xfrm>
          <a:off x="510381" y="1934467"/>
          <a:ext cx="8123237" cy="5194300"/>
        </p:xfrm>
        <a:graphic>
          <a:graphicData uri="http://schemas.openxmlformats.org/presentationml/2006/ole">
            <mc:AlternateContent xmlns:mc="http://schemas.openxmlformats.org/markup-compatibility/2006">
              <mc:Choice xmlns:v="urn:schemas-microsoft-com:vml" Requires="v">
                <p:oleObj spid="_x0000_s43022"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0381" y="1934467"/>
                        <a:ext cx="8123237" cy="5194300"/>
                      </a:xfrm>
                      <a:prstGeom prst="rect">
                        <a:avLst/>
                      </a:prstGeom>
                    </p:spPr>
                  </p:pic>
                </p:oleObj>
              </mc:Fallback>
            </mc:AlternateContent>
          </a:graphicData>
        </a:graphic>
      </p:graphicFrame>
    </p:spTree>
    <p:extLst>
      <p:ext uri="{BB962C8B-B14F-4D97-AF65-F5344CB8AC3E}">
        <p14:creationId xmlns:p14="http://schemas.microsoft.com/office/powerpoint/2010/main" val="3277527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trends</a:t>
            </a:r>
          </a:p>
        </p:txBody>
      </p:sp>
      <p:pic>
        <p:nvPicPr>
          <p:cNvPr id="4" name="Picture 3">
            <a:extLst>
              <a:ext uri="{FF2B5EF4-FFF2-40B4-BE49-F238E27FC236}">
                <a16:creationId xmlns:a16="http://schemas.microsoft.com/office/drawing/2014/main" id="{4A103CDA-B460-44D6-B107-6A9B845DCD3F}"/>
              </a:ext>
            </a:extLst>
          </p:cNvPr>
          <p:cNvPicPr>
            <a:picLocks noChangeAspect="1"/>
          </p:cNvPicPr>
          <p:nvPr/>
        </p:nvPicPr>
        <p:blipFill>
          <a:blip r:embed="rId3"/>
          <a:stretch>
            <a:fillRect/>
          </a:stretch>
        </p:blipFill>
        <p:spPr>
          <a:xfrm>
            <a:off x="108155" y="1602166"/>
            <a:ext cx="8927690" cy="3452040"/>
          </a:xfrm>
          <a:prstGeom prst="rect">
            <a:avLst/>
          </a:prstGeom>
        </p:spPr>
      </p:pic>
    </p:spTree>
    <p:extLst>
      <p:ext uri="{BB962C8B-B14F-4D97-AF65-F5344CB8AC3E}">
        <p14:creationId xmlns:p14="http://schemas.microsoft.com/office/powerpoint/2010/main" val="2151184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Bean post processor</a:t>
            </a:r>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542088249"/>
              </p:ext>
            </p:extLst>
          </p:nvPr>
        </p:nvGraphicFramePr>
        <p:xfrm>
          <a:off x="514350" y="1104900"/>
          <a:ext cx="8115300" cy="5562600"/>
        </p:xfrm>
        <a:graphic>
          <a:graphicData uri="http://schemas.openxmlformats.org/presentationml/2006/ole">
            <mc:AlternateContent xmlns:mc="http://schemas.openxmlformats.org/markup-compatibility/2006">
              <mc:Choice xmlns:v="urn:schemas-microsoft-com:vml" Requires="v">
                <p:oleObj spid="_x0000_s45067" name="Document" r:id="rId4" imgW="6346800" imgH="4351320" progId="Word.OpenDocumentText.12">
                  <p:embed/>
                </p:oleObj>
              </mc:Choice>
              <mc:Fallback>
                <p:oleObj name="Document" r:id="rId4" imgW="6346800" imgH="435132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14350" y="1104900"/>
                        <a:ext cx="8115300" cy="5562600"/>
                      </a:xfrm>
                      <a:prstGeom prst="rect">
                        <a:avLst/>
                      </a:prstGeom>
                    </p:spPr>
                  </p:pic>
                </p:oleObj>
              </mc:Fallback>
            </mc:AlternateContent>
          </a:graphicData>
        </a:graphic>
      </p:graphicFrame>
    </p:spTree>
    <p:extLst>
      <p:ext uri="{BB962C8B-B14F-4D97-AF65-F5344CB8AC3E}">
        <p14:creationId xmlns:p14="http://schemas.microsoft.com/office/powerpoint/2010/main" val="9600071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Annotations in Spring</a:t>
            </a:r>
          </a:p>
        </p:txBody>
      </p:sp>
      <p:pic>
        <p:nvPicPr>
          <p:cNvPr id="44034" name="Picture 2" descr="Результат пошуку зображень за запитом &quot;annotation icon java&quot;">
            <a:extLst>
              <a:ext uri="{FF2B5EF4-FFF2-40B4-BE49-F238E27FC236}">
                <a16:creationId xmlns:a16="http://schemas.microsoft.com/office/drawing/2014/main" id="{2FD80BD1-04E2-42D6-85DA-568E7D099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613" y="1308100"/>
            <a:ext cx="4402773"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9410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a:t>Annotations </a:t>
            </a:r>
            <a:r>
              <a:rPr lang="en-GB" b="1" dirty="0" smtClean="0"/>
              <a:t>configuration</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786329841"/>
              </p:ext>
            </p:extLst>
          </p:nvPr>
        </p:nvGraphicFramePr>
        <p:xfrm>
          <a:off x="546894" y="1899558"/>
          <a:ext cx="8050212" cy="5143500"/>
        </p:xfrm>
        <a:graphic>
          <a:graphicData uri="http://schemas.openxmlformats.org/presentationml/2006/ole">
            <mc:AlternateContent xmlns:mc="http://schemas.openxmlformats.org/markup-compatibility/2006">
              <mc:Choice xmlns:v="urn:schemas-microsoft-com:vml" Requires="v">
                <p:oleObj spid="_x0000_s46090"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46894" y="1899558"/>
                        <a:ext cx="8050212" cy="5143500"/>
                      </a:xfrm>
                      <a:prstGeom prst="rect">
                        <a:avLst/>
                      </a:prstGeom>
                    </p:spPr>
                  </p:pic>
                </p:oleObj>
              </mc:Fallback>
            </mc:AlternateContent>
          </a:graphicData>
        </a:graphic>
      </p:graphicFrame>
    </p:spTree>
    <p:extLst>
      <p:ext uri="{BB962C8B-B14F-4D97-AF65-F5344CB8AC3E}">
        <p14:creationId xmlns:p14="http://schemas.microsoft.com/office/powerpoint/2010/main" val="4284717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GB" b="1" dirty="0" smtClean="0"/>
              <a:t>Required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609426528"/>
              </p:ext>
            </p:extLst>
          </p:nvPr>
        </p:nvGraphicFramePr>
        <p:xfrm>
          <a:off x="552450" y="1905000"/>
          <a:ext cx="7981950" cy="5105400"/>
        </p:xfrm>
        <a:graphic>
          <a:graphicData uri="http://schemas.openxmlformats.org/presentationml/2006/ole">
            <mc:AlternateContent xmlns:mc="http://schemas.openxmlformats.org/markup-compatibility/2006">
              <mc:Choice xmlns:v="urn:schemas-microsoft-com:vml" Requires="v">
                <p:oleObj spid="_x0000_s47115"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52450" y="1905000"/>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115026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847154525"/>
              </p:ext>
            </p:extLst>
          </p:nvPr>
        </p:nvGraphicFramePr>
        <p:xfrm>
          <a:off x="552450" y="1905000"/>
          <a:ext cx="7981950" cy="5105400"/>
        </p:xfrm>
        <a:graphic>
          <a:graphicData uri="http://schemas.openxmlformats.org/presentationml/2006/ole">
            <mc:AlternateContent xmlns:mc="http://schemas.openxmlformats.org/markup-compatibility/2006">
              <mc:Choice xmlns:v="urn:schemas-microsoft-com:vml" Requires="v">
                <p:oleObj spid="_x0000_s49161"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52450" y="1905000"/>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879711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954963260"/>
              </p:ext>
            </p:extLst>
          </p:nvPr>
        </p:nvGraphicFramePr>
        <p:xfrm>
          <a:off x="552450" y="1905000"/>
          <a:ext cx="7981950" cy="5105400"/>
        </p:xfrm>
        <a:graphic>
          <a:graphicData uri="http://schemas.openxmlformats.org/presentationml/2006/ole">
            <mc:AlternateContent xmlns:mc="http://schemas.openxmlformats.org/markup-compatibility/2006">
              <mc:Choice xmlns:v="urn:schemas-microsoft-com:vml" Requires="v">
                <p:oleObj spid="_x0000_s48138"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52450" y="1905000"/>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27329068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514086612"/>
              </p:ext>
            </p:extLst>
          </p:nvPr>
        </p:nvGraphicFramePr>
        <p:xfrm>
          <a:off x="552450" y="1905000"/>
          <a:ext cx="7981950" cy="5105400"/>
        </p:xfrm>
        <a:graphic>
          <a:graphicData uri="http://schemas.openxmlformats.org/presentationml/2006/ole">
            <mc:AlternateContent xmlns:mc="http://schemas.openxmlformats.org/markup-compatibility/2006">
              <mc:Choice xmlns:v="urn:schemas-microsoft-com:vml" Requires="v">
                <p:oleObj spid="_x0000_s51211"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52450" y="1905000"/>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42555727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2634449"/>
              </p:ext>
            </p:extLst>
          </p:nvPr>
        </p:nvGraphicFramePr>
        <p:xfrm>
          <a:off x="581025" y="2142067"/>
          <a:ext cx="7981950" cy="5105400"/>
        </p:xfrm>
        <a:graphic>
          <a:graphicData uri="http://schemas.openxmlformats.org/presentationml/2006/ole">
            <mc:AlternateContent xmlns:mc="http://schemas.openxmlformats.org/markup-compatibility/2006">
              <mc:Choice xmlns:v="urn:schemas-microsoft-com:vml" Requires="v">
                <p:oleObj spid="_x0000_s52234"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2142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6728217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87319205"/>
              </p:ext>
            </p:extLst>
          </p:nvPr>
        </p:nvGraphicFramePr>
        <p:xfrm>
          <a:off x="581025" y="1888067"/>
          <a:ext cx="7981950" cy="5105400"/>
        </p:xfrm>
        <a:graphic>
          <a:graphicData uri="http://schemas.openxmlformats.org/presentationml/2006/ole">
            <mc:AlternateContent xmlns:mc="http://schemas.openxmlformats.org/markup-compatibility/2006">
              <mc:Choice xmlns:v="urn:schemas-microsoft-com:vml" Requires="v">
                <p:oleObj spid="_x0000_s53258"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888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38884410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6455645"/>
              </p:ext>
            </p:extLst>
          </p:nvPr>
        </p:nvGraphicFramePr>
        <p:xfrm>
          <a:off x="581025" y="1888067"/>
          <a:ext cx="7981950" cy="5105400"/>
        </p:xfrm>
        <a:graphic>
          <a:graphicData uri="http://schemas.openxmlformats.org/presentationml/2006/ole">
            <mc:AlternateContent xmlns:mc="http://schemas.openxmlformats.org/markup-compatibility/2006">
              <mc:Choice xmlns:v="urn:schemas-microsoft-com:vml" Requires="v">
                <p:oleObj spid="_x0000_s54282"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888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2663332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concepts</a:t>
            </a:r>
          </a:p>
        </p:txBody>
      </p:sp>
      <p:sp>
        <p:nvSpPr>
          <p:cNvPr id="3" name="TextBox 2">
            <a:extLst>
              <a:ext uri="{FF2B5EF4-FFF2-40B4-BE49-F238E27FC236}">
                <a16:creationId xmlns:a16="http://schemas.microsoft.com/office/drawing/2014/main" id="{615AAD33-B96C-4AE2-B340-DE07D071A4F1}"/>
              </a:ext>
            </a:extLst>
          </p:cNvPr>
          <p:cNvSpPr txBox="1"/>
          <p:nvPr/>
        </p:nvSpPr>
        <p:spPr>
          <a:xfrm>
            <a:off x="181897" y="1297858"/>
            <a:ext cx="8780206" cy="2862322"/>
          </a:xfrm>
          <a:prstGeom prst="rect">
            <a:avLst/>
          </a:prstGeom>
          <a:noFill/>
        </p:spPr>
        <p:txBody>
          <a:bodyPr wrap="square" rtlCol="0">
            <a:spAutoFit/>
          </a:bodyPr>
          <a:lstStyle/>
          <a:p>
            <a:pPr marL="342900" indent="-342900">
              <a:lnSpc>
                <a:spcPct val="150000"/>
              </a:lnSpc>
              <a:buClr>
                <a:schemeClr val="accent2"/>
              </a:buClr>
              <a:buFont typeface="Arial" panose="020B0604020202020204" pitchFamily="34" charset="0"/>
              <a:buChar char="•"/>
            </a:pPr>
            <a:r>
              <a:rPr lang="en-US" sz="2400" dirty="0"/>
              <a:t>an </a:t>
            </a:r>
            <a:r>
              <a:rPr lang="en-US" sz="2400" b="1" dirty="0"/>
              <a:t>open source </a:t>
            </a:r>
            <a:r>
              <a:rPr lang="en-US" sz="2400" dirty="0"/>
              <a:t>application framework </a:t>
            </a:r>
          </a:p>
          <a:p>
            <a:pPr marL="342900" indent="-342900">
              <a:lnSpc>
                <a:spcPct val="150000"/>
              </a:lnSpc>
              <a:buClr>
                <a:schemeClr val="accent2"/>
              </a:buClr>
              <a:buFont typeface="Arial" panose="020B0604020202020204" pitchFamily="34" charset="0"/>
              <a:buChar char="•"/>
            </a:pPr>
            <a:r>
              <a:rPr lang="en-US" sz="2400" dirty="0"/>
              <a:t>a </a:t>
            </a:r>
            <a:r>
              <a:rPr lang="en-US" sz="2400" b="1" dirty="0"/>
              <a:t>lightweight </a:t>
            </a:r>
            <a:r>
              <a:rPr lang="en-US" sz="2400" dirty="0"/>
              <a:t>solution for enterprise applications</a:t>
            </a:r>
          </a:p>
          <a:p>
            <a:pPr marL="342900" indent="-342900">
              <a:lnSpc>
                <a:spcPct val="150000"/>
              </a:lnSpc>
              <a:buClr>
                <a:schemeClr val="accent2"/>
              </a:buClr>
              <a:buFont typeface="Arial" panose="020B0604020202020204" pitchFamily="34" charset="0"/>
              <a:buChar char="•"/>
            </a:pPr>
            <a:r>
              <a:rPr lang="en-US" sz="2400" dirty="0"/>
              <a:t>is </a:t>
            </a:r>
            <a:r>
              <a:rPr lang="en-US" sz="2400" b="1" dirty="0"/>
              <a:t>modular (</a:t>
            </a:r>
            <a:r>
              <a:rPr lang="en-US" sz="2400" dirty="0"/>
              <a:t>with lightweight jar libraries</a:t>
            </a:r>
            <a:r>
              <a:rPr lang="en-US" sz="2400" b="1" dirty="0"/>
              <a:t>)</a:t>
            </a:r>
            <a:endParaRPr lang="en-US" sz="2400" dirty="0"/>
          </a:p>
          <a:p>
            <a:pPr marL="342900" indent="-342900">
              <a:lnSpc>
                <a:spcPct val="150000"/>
              </a:lnSpc>
              <a:buClr>
                <a:schemeClr val="accent2"/>
              </a:buClr>
              <a:buFont typeface="Arial" panose="020B0604020202020204" pitchFamily="34" charset="0"/>
              <a:buChar char="•"/>
            </a:pPr>
            <a:r>
              <a:rPr lang="en-US" sz="2400" b="1" dirty="0"/>
              <a:t>extendible </a:t>
            </a:r>
            <a:r>
              <a:rPr lang="en-US" sz="2400" dirty="0"/>
              <a:t>for other frameworks </a:t>
            </a:r>
          </a:p>
          <a:p>
            <a:pPr marL="342900" indent="-342900">
              <a:lnSpc>
                <a:spcPct val="150000"/>
              </a:lnSpc>
              <a:buClr>
                <a:schemeClr val="accent2"/>
              </a:buClr>
              <a:buFont typeface="Arial" panose="020B0604020202020204" pitchFamily="34" charset="0"/>
              <a:buChar char="•"/>
            </a:pPr>
            <a:r>
              <a:rPr lang="en-US" sz="2400" dirty="0"/>
              <a:t>de facto </a:t>
            </a:r>
            <a:r>
              <a:rPr lang="en-US" sz="2400" b="1" dirty="0"/>
              <a:t>standard </a:t>
            </a:r>
            <a:r>
              <a:rPr lang="en-US" sz="2400" dirty="0"/>
              <a:t>of Java Enterprise Application </a:t>
            </a:r>
          </a:p>
        </p:txBody>
      </p:sp>
    </p:spTree>
    <p:extLst>
      <p:ext uri="{BB962C8B-B14F-4D97-AF65-F5344CB8AC3E}">
        <p14:creationId xmlns:p14="http://schemas.microsoft.com/office/powerpoint/2010/main" val="30664689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123178916"/>
              </p:ext>
            </p:extLst>
          </p:nvPr>
        </p:nvGraphicFramePr>
        <p:xfrm>
          <a:off x="581025" y="1888067"/>
          <a:ext cx="7981950" cy="5105400"/>
        </p:xfrm>
        <a:graphic>
          <a:graphicData uri="http://schemas.openxmlformats.org/presentationml/2006/ole">
            <mc:AlternateContent xmlns:mc="http://schemas.openxmlformats.org/markup-compatibility/2006">
              <mc:Choice xmlns:v="urn:schemas-microsoft-com:vml" Requires="v">
                <p:oleObj spid="_x0000_s55306"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888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16551811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err="1" smtClean="0"/>
              <a:t>Autowired</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101395812"/>
              </p:ext>
            </p:extLst>
          </p:nvPr>
        </p:nvGraphicFramePr>
        <p:xfrm>
          <a:off x="581025" y="1888067"/>
          <a:ext cx="7981950" cy="5105400"/>
        </p:xfrm>
        <a:graphic>
          <a:graphicData uri="http://schemas.openxmlformats.org/presentationml/2006/ole">
            <mc:AlternateContent xmlns:mc="http://schemas.openxmlformats.org/markup-compatibility/2006">
              <mc:Choice xmlns:v="urn:schemas-microsoft-com:vml" Requires="v">
                <p:oleObj spid="_x0000_s56330"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888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34017076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Primary</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599645165"/>
              </p:ext>
            </p:extLst>
          </p:nvPr>
        </p:nvGraphicFramePr>
        <p:xfrm>
          <a:off x="581025" y="1888067"/>
          <a:ext cx="7981950" cy="5105400"/>
        </p:xfrm>
        <a:graphic>
          <a:graphicData uri="http://schemas.openxmlformats.org/presentationml/2006/ole">
            <mc:AlternateContent xmlns:mc="http://schemas.openxmlformats.org/markup-compatibility/2006">
              <mc:Choice xmlns:v="urn:schemas-microsoft-com:vml" Requires="v">
                <p:oleObj spid="_x0000_s57354" name="Document" r:id="rId4" imgW="6346800" imgH="4064040" progId="Word.OpenDocumentText.12">
                  <p:embed/>
                </p:oleObj>
              </mc:Choice>
              <mc:Fallback>
                <p:oleObj name="Document" r:id="rId4" imgW="6346800" imgH="406404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888067"/>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5337607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Primary</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3362198833"/>
              </p:ext>
            </p:extLst>
          </p:nvPr>
        </p:nvGraphicFramePr>
        <p:xfrm>
          <a:off x="581025" y="1143001"/>
          <a:ext cx="7981950" cy="5105400"/>
        </p:xfrm>
        <a:graphic>
          <a:graphicData uri="http://schemas.openxmlformats.org/presentationml/2006/ole">
            <mc:AlternateContent xmlns:mc="http://schemas.openxmlformats.org/markup-compatibility/2006">
              <mc:Choice xmlns:v="urn:schemas-microsoft-com:vml" Requires="v">
                <p:oleObj spid="_x0000_s58378" name="Document" r:id="rId4" imgW="6346800" imgH="4180320" progId="Word.OpenDocumentText.12">
                  <p:embed/>
                </p:oleObj>
              </mc:Choice>
              <mc:Fallback>
                <p:oleObj name="Document" r:id="rId4" imgW="6346800" imgH="418032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143001"/>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3211015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203920297"/>
              </p:ext>
            </p:extLst>
          </p:nvPr>
        </p:nvGraphicFramePr>
        <p:xfrm>
          <a:off x="581025" y="2190751"/>
          <a:ext cx="7981950" cy="5105400"/>
        </p:xfrm>
        <a:graphic>
          <a:graphicData uri="http://schemas.openxmlformats.org/presentationml/2006/ole">
            <mc:AlternateContent xmlns:mc="http://schemas.openxmlformats.org/markup-compatibility/2006">
              <mc:Choice xmlns:v="urn:schemas-microsoft-com:vml" Requires="v">
                <p:oleObj spid="_x0000_s59401"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2190751"/>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23138634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a:t>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300675911"/>
              </p:ext>
            </p:extLst>
          </p:nvPr>
        </p:nvGraphicFramePr>
        <p:xfrm>
          <a:off x="581025" y="1228726"/>
          <a:ext cx="7981950" cy="5105400"/>
        </p:xfrm>
        <a:graphic>
          <a:graphicData uri="http://schemas.openxmlformats.org/presentationml/2006/ole">
            <mc:AlternateContent xmlns:mc="http://schemas.openxmlformats.org/markup-compatibility/2006">
              <mc:Choice xmlns:v="urn:schemas-microsoft-com:vml" Requires="v">
                <p:oleObj spid="_x0000_s60424" name="Document" r:id="rId4" imgW="6346800" imgH="4864320" progId="Word.OpenDocumentText.12">
                  <p:embed/>
                </p:oleObj>
              </mc:Choice>
              <mc:Fallback>
                <p:oleObj name="Document" r:id="rId4" imgW="6346800" imgH="486432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81025" y="1228726"/>
                        <a:ext cx="7981950" cy="5105400"/>
                      </a:xfrm>
                      <a:prstGeom prst="rect">
                        <a:avLst/>
                      </a:prstGeom>
                    </p:spPr>
                  </p:pic>
                </p:oleObj>
              </mc:Fallback>
            </mc:AlternateContent>
          </a:graphicData>
        </a:graphic>
      </p:graphicFrame>
    </p:spTree>
    <p:extLst>
      <p:ext uri="{BB962C8B-B14F-4D97-AF65-F5344CB8AC3E}">
        <p14:creationId xmlns:p14="http://schemas.microsoft.com/office/powerpoint/2010/main" val="6489630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4000460745"/>
              </p:ext>
            </p:extLst>
          </p:nvPr>
        </p:nvGraphicFramePr>
        <p:xfrm>
          <a:off x="592137" y="2302507"/>
          <a:ext cx="7959725" cy="5240337"/>
        </p:xfrm>
        <a:graphic>
          <a:graphicData uri="http://schemas.openxmlformats.org/presentationml/2006/ole">
            <mc:AlternateContent xmlns:mc="http://schemas.openxmlformats.org/markup-compatibility/2006">
              <mc:Choice xmlns:v="urn:schemas-microsoft-com:vml" Requires="v">
                <p:oleObj spid="_x0000_s61448"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592137" y="2302507"/>
                        <a:ext cx="7959725" cy="5240337"/>
                      </a:xfrm>
                      <a:prstGeom prst="rect">
                        <a:avLst/>
                      </a:prstGeom>
                    </p:spPr>
                  </p:pic>
                </p:oleObj>
              </mc:Fallback>
            </mc:AlternateContent>
          </a:graphicData>
        </a:graphic>
      </p:graphicFrame>
    </p:spTree>
    <p:extLst>
      <p:ext uri="{BB962C8B-B14F-4D97-AF65-F5344CB8AC3E}">
        <p14:creationId xmlns:p14="http://schemas.microsoft.com/office/powerpoint/2010/main" val="11857637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442813196"/>
              </p:ext>
            </p:extLst>
          </p:nvPr>
        </p:nvGraphicFramePr>
        <p:xfrm>
          <a:off x="633412" y="1867455"/>
          <a:ext cx="7877175" cy="5194300"/>
        </p:xfrm>
        <a:graphic>
          <a:graphicData uri="http://schemas.openxmlformats.org/presentationml/2006/ole">
            <mc:AlternateContent xmlns:mc="http://schemas.openxmlformats.org/markup-compatibility/2006">
              <mc:Choice xmlns:v="urn:schemas-microsoft-com:vml" Requires="v">
                <p:oleObj spid="_x0000_s62472"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33412" y="1867455"/>
                        <a:ext cx="7877175" cy="5194300"/>
                      </a:xfrm>
                      <a:prstGeom prst="rect">
                        <a:avLst/>
                      </a:prstGeom>
                    </p:spPr>
                  </p:pic>
                </p:oleObj>
              </mc:Fallback>
            </mc:AlternateContent>
          </a:graphicData>
        </a:graphic>
      </p:graphicFrame>
    </p:spTree>
    <p:extLst>
      <p:ext uri="{BB962C8B-B14F-4D97-AF65-F5344CB8AC3E}">
        <p14:creationId xmlns:p14="http://schemas.microsoft.com/office/powerpoint/2010/main" val="4201045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760424975"/>
              </p:ext>
            </p:extLst>
          </p:nvPr>
        </p:nvGraphicFramePr>
        <p:xfrm>
          <a:off x="668337" y="1158529"/>
          <a:ext cx="7807325" cy="5556250"/>
        </p:xfrm>
        <a:graphic>
          <a:graphicData uri="http://schemas.openxmlformats.org/presentationml/2006/ole">
            <mc:AlternateContent xmlns:mc="http://schemas.openxmlformats.org/markup-compatibility/2006">
              <mc:Choice xmlns:v="urn:schemas-microsoft-com:vml" Requires="v">
                <p:oleObj spid="_x0000_s63496" name="Document" r:id="rId4" imgW="6346800" imgH="4522320" progId="Word.OpenDocumentText.12">
                  <p:embed/>
                </p:oleObj>
              </mc:Choice>
              <mc:Fallback>
                <p:oleObj name="Document" r:id="rId4" imgW="6346800" imgH="452232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68337" y="1158529"/>
                        <a:ext cx="7807325" cy="5556250"/>
                      </a:xfrm>
                      <a:prstGeom prst="rect">
                        <a:avLst/>
                      </a:prstGeom>
                    </p:spPr>
                  </p:pic>
                </p:oleObj>
              </mc:Fallback>
            </mc:AlternateContent>
          </a:graphicData>
        </a:graphic>
      </p:graphicFrame>
    </p:spTree>
    <p:extLst>
      <p:ext uri="{BB962C8B-B14F-4D97-AF65-F5344CB8AC3E}">
        <p14:creationId xmlns:p14="http://schemas.microsoft.com/office/powerpoint/2010/main" val="31221186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6" name="Object 5">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207924979"/>
              </p:ext>
            </p:extLst>
          </p:nvPr>
        </p:nvGraphicFramePr>
        <p:xfrm>
          <a:off x="633412" y="2649652"/>
          <a:ext cx="7877175" cy="5194300"/>
        </p:xfrm>
        <a:graphic>
          <a:graphicData uri="http://schemas.openxmlformats.org/presentationml/2006/ole">
            <mc:AlternateContent xmlns:mc="http://schemas.openxmlformats.org/markup-compatibility/2006">
              <mc:Choice xmlns:v="urn:schemas-microsoft-com:vml" Requires="v">
                <p:oleObj spid="_x0000_s64520"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33412" y="2649652"/>
                        <a:ext cx="7877175" cy="5194300"/>
                      </a:xfrm>
                      <a:prstGeom prst="rect">
                        <a:avLst/>
                      </a:prstGeom>
                    </p:spPr>
                  </p:pic>
                </p:oleObj>
              </mc:Fallback>
            </mc:AlternateContent>
          </a:graphicData>
        </a:graphic>
      </p:graphicFrame>
    </p:spTree>
    <p:extLst>
      <p:ext uri="{BB962C8B-B14F-4D97-AF65-F5344CB8AC3E}">
        <p14:creationId xmlns:p14="http://schemas.microsoft.com/office/powerpoint/2010/main" val="170436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frameworks</a:t>
            </a:r>
          </a:p>
        </p:txBody>
      </p:sp>
      <p:pic>
        <p:nvPicPr>
          <p:cNvPr id="3074" name="Picture 2" descr="spring overview">
            <a:extLst>
              <a:ext uri="{FF2B5EF4-FFF2-40B4-BE49-F238E27FC236}">
                <a16:creationId xmlns:a16="http://schemas.microsoft.com/office/drawing/2014/main" id="{CFF163E5-3F77-4032-A2FC-0655706D8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52218"/>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37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164279408"/>
              </p:ext>
            </p:extLst>
          </p:nvPr>
        </p:nvGraphicFramePr>
        <p:xfrm>
          <a:off x="633412" y="2109826"/>
          <a:ext cx="7877175" cy="5194300"/>
        </p:xfrm>
        <a:graphic>
          <a:graphicData uri="http://schemas.openxmlformats.org/presentationml/2006/ole">
            <mc:AlternateContent xmlns:mc="http://schemas.openxmlformats.org/markup-compatibility/2006">
              <mc:Choice xmlns:v="urn:schemas-microsoft-com:vml" Requires="v">
                <p:oleObj spid="_x0000_s65545"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33412" y="2109826"/>
                        <a:ext cx="7877175" cy="5194300"/>
                      </a:xfrm>
                      <a:prstGeom prst="rect">
                        <a:avLst/>
                      </a:prstGeom>
                    </p:spPr>
                  </p:pic>
                </p:oleObj>
              </mc:Fallback>
            </mc:AlternateContent>
          </a:graphicData>
        </a:graphic>
      </p:graphicFrame>
    </p:spTree>
    <p:extLst>
      <p:ext uri="{BB962C8B-B14F-4D97-AF65-F5344CB8AC3E}">
        <p14:creationId xmlns:p14="http://schemas.microsoft.com/office/powerpoint/2010/main" val="32820435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Custom qualifiers</a:t>
            </a:r>
            <a:endParaRPr lang="en-GB" b="1" dirty="0"/>
          </a:p>
        </p:txBody>
      </p:sp>
      <p:graphicFrame>
        <p:nvGraphicFramePr>
          <p:cNvPr id="4" name="Object 3">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400663359"/>
              </p:ext>
            </p:extLst>
          </p:nvPr>
        </p:nvGraphicFramePr>
        <p:xfrm>
          <a:off x="668337" y="1316574"/>
          <a:ext cx="7807325" cy="5135562"/>
        </p:xfrm>
        <a:graphic>
          <a:graphicData uri="http://schemas.openxmlformats.org/presentationml/2006/ole">
            <mc:AlternateContent xmlns:mc="http://schemas.openxmlformats.org/markup-compatibility/2006">
              <mc:Choice xmlns:v="urn:schemas-microsoft-com:vml" Requires="v">
                <p:oleObj spid="_x0000_s66568"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68337" y="1316574"/>
                        <a:ext cx="7807325" cy="5135562"/>
                      </a:xfrm>
                      <a:prstGeom prst="rect">
                        <a:avLst/>
                      </a:prstGeom>
                    </p:spPr>
                  </p:pic>
                </p:oleObj>
              </mc:Fallback>
            </mc:AlternateContent>
          </a:graphicData>
        </a:graphic>
      </p:graphicFrame>
    </p:spTree>
    <p:extLst>
      <p:ext uri="{BB962C8B-B14F-4D97-AF65-F5344CB8AC3E}">
        <p14:creationId xmlns:p14="http://schemas.microsoft.com/office/powerpoint/2010/main" val="19645688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Component scan</a:t>
            </a:r>
            <a:endParaRPr lang="en-GB" b="1" dirty="0"/>
          </a:p>
        </p:txBody>
      </p:sp>
      <p:graphicFrame>
        <p:nvGraphicFramePr>
          <p:cNvPr id="5" name="Object 4">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948430113"/>
              </p:ext>
            </p:extLst>
          </p:nvPr>
        </p:nvGraphicFramePr>
        <p:xfrm>
          <a:off x="668337" y="2131822"/>
          <a:ext cx="7807325" cy="5135562"/>
        </p:xfrm>
        <a:graphic>
          <a:graphicData uri="http://schemas.openxmlformats.org/presentationml/2006/ole">
            <mc:AlternateContent xmlns:mc="http://schemas.openxmlformats.org/markup-compatibility/2006">
              <mc:Choice xmlns:v="urn:schemas-microsoft-com:vml" Requires="v">
                <p:oleObj spid="_x0000_s67593" name="Document" r:id="rId4" imgW="6346800" imgH="4179960" progId="Word.OpenDocumentText.12">
                  <p:embed/>
                </p:oleObj>
              </mc:Choice>
              <mc:Fallback>
                <p:oleObj name="Document" r:id="rId4" imgW="6346800" imgH="4179960" progId="Word.OpenDocumentText.12">
                  <p:embed/>
                  <p:pic>
                    <p:nvPicPr>
                      <p:cNvPr id="4" name="Object 3">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68337" y="2131822"/>
                        <a:ext cx="7807325" cy="5135562"/>
                      </a:xfrm>
                      <a:prstGeom prst="rect">
                        <a:avLst/>
                      </a:prstGeom>
                    </p:spPr>
                  </p:pic>
                </p:oleObj>
              </mc:Fallback>
            </mc:AlternateContent>
          </a:graphicData>
        </a:graphic>
      </p:graphicFrame>
    </p:spTree>
    <p:extLst>
      <p:ext uri="{BB962C8B-B14F-4D97-AF65-F5344CB8AC3E}">
        <p14:creationId xmlns:p14="http://schemas.microsoft.com/office/powerpoint/2010/main" val="8684121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Component scan</a:t>
            </a:r>
            <a:endParaRPr lang="en-GB" b="1" dirty="0"/>
          </a:p>
        </p:txBody>
      </p:sp>
      <p:graphicFrame>
        <p:nvGraphicFramePr>
          <p:cNvPr id="5" name="Object 4">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2178800047"/>
              </p:ext>
            </p:extLst>
          </p:nvPr>
        </p:nvGraphicFramePr>
        <p:xfrm>
          <a:off x="668337" y="2010637"/>
          <a:ext cx="7807325" cy="5135562"/>
        </p:xfrm>
        <a:graphic>
          <a:graphicData uri="http://schemas.openxmlformats.org/presentationml/2006/ole">
            <mc:AlternateContent xmlns:mc="http://schemas.openxmlformats.org/markup-compatibility/2006">
              <mc:Choice xmlns:v="urn:schemas-microsoft-com:vml" Requires="v">
                <p:oleObj spid="_x0000_s68616" name="Document" r:id="rId4" imgW="6346800" imgH="4179960" progId="Word.OpenDocumentText.12">
                  <p:embed/>
                </p:oleObj>
              </mc:Choice>
              <mc:Fallback>
                <p:oleObj name="Document" r:id="rId4" imgW="6346800" imgH="4179960" progId="Word.OpenDocumentText.12">
                  <p:embed/>
                  <p:pic>
                    <p:nvPicPr>
                      <p:cNvPr id="5" name="Object 4">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668337" y="2010637"/>
                        <a:ext cx="7807325" cy="5135562"/>
                      </a:xfrm>
                      <a:prstGeom prst="rect">
                        <a:avLst/>
                      </a:prstGeom>
                    </p:spPr>
                  </p:pic>
                </p:oleObj>
              </mc:Fallback>
            </mc:AlternateContent>
          </a:graphicData>
        </a:graphic>
      </p:graphicFrame>
    </p:spTree>
    <p:extLst>
      <p:ext uri="{BB962C8B-B14F-4D97-AF65-F5344CB8AC3E}">
        <p14:creationId xmlns:p14="http://schemas.microsoft.com/office/powerpoint/2010/main" val="3719083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normAutofit/>
          </a:bodyPr>
          <a:lstStyle/>
          <a:p>
            <a:r>
              <a:rPr lang="en-US" b="1" dirty="0" smtClean="0"/>
              <a:t>Component scan</a:t>
            </a:r>
            <a:endParaRPr lang="en-GB" b="1" dirty="0"/>
          </a:p>
        </p:txBody>
      </p:sp>
      <p:graphicFrame>
        <p:nvGraphicFramePr>
          <p:cNvPr id="5" name="Object 4">
            <a:extLst>
              <a:ext uri="{FF2B5EF4-FFF2-40B4-BE49-F238E27FC236}">
                <a16:creationId xmlns:a16="http://schemas.microsoft.com/office/drawing/2014/main" id="{64F2118F-B545-4A30-BDAE-9E0D695B02B8}"/>
              </a:ext>
            </a:extLst>
          </p:cNvPr>
          <p:cNvGraphicFramePr>
            <a:graphicFrameLocks noChangeAspect="1"/>
          </p:cNvGraphicFramePr>
          <p:nvPr>
            <p:extLst>
              <p:ext uri="{D42A27DB-BD31-4B8C-83A1-F6EECF244321}">
                <p14:modId xmlns:p14="http://schemas.microsoft.com/office/powerpoint/2010/main" val="152752544"/>
              </p:ext>
            </p:extLst>
          </p:nvPr>
        </p:nvGraphicFramePr>
        <p:xfrm>
          <a:off x="822576" y="1023564"/>
          <a:ext cx="7296858" cy="5654398"/>
        </p:xfrm>
        <a:graphic>
          <a:graphicData uri="http://schemas.openxmlformats.org/presentationml/2006/ole">
            <mc:AlternateContent xmlns:mc="http://schemas.openxmlformats.org/markup-compatibility/2006">
              <mc:Choice xmlns:v="urn:schemas-microsoft-com:vml" Requires="v">
                <p:oleObj spid="_x0000_s69640" name="Document" r:id="rId4" imgW="6346800" imgH="4921920" progId="Word.OpenDocumentText.12">
                  <p:embed/>
                </p:oleObj>
              </mc:Choice>
              <mc:Fallback>
                <p:oleObj name="Document" r:id="rId4" imgW="6346800" imgH="4921920" progId="Word.OpenDocumentText.12">
                  <p:embed/>
                  <p:pic>
                    <p:nvPicPr>
                      <p:cNvPr id="5" name="Object 4">
                        <a:extLst>
                          <a:ext uri="{FF2B5EF4-FFF2-40B4-BE49-F238E27FC236}">
                            <a16:creationId xmlns:a16="http://schemas.microsoft.com/office/drawing/2014/main" id="{64F2118F-B545-4A30-BDAE-9E0D695B02B8}"/>
                          </a:ext>
                        </a:extLst>
                      </p:cNvPr>
                      <p:cNvPicPr/>
                      <p:nvPr/>
                    </p:nvPicPr>
                    <p:blipFill>
                      <a:blip r:embed="rId5"/>
                      <a:stretch>
                        <a:fillRect/>
                      </a:stretch>
                    </p:blipFill>
                    <p:spPr>
                      <a:xfrm>
                        <a:off x="822576" y="1023564"/>
                        <a:ext cx="7296858" cy="5654398"/>
                      </a:xfrm>
                      <a:prstGeom prst="rect">
                        <a:avLst/>
                      </a:prstGeom>
                    </p:spPr>
                  </p:pic>
                </p:oleObj>
              </mc:Fallback>
            </mc:AlternateContent>
          </a:graphicData>
        </a:graphic>
      </p:graphicFrame>
    </p:spTree>
    <p:extLst>
      <p:ext uri="{BB962C8B-B14F-4D97-AF65-F5344CB8AC3E}">
        <p14:creationId xmlns:p14="http://schemas.microsoft.com/office/powerpoint/2010/main" val="5923391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8"/>
          </p:nvPr>
        </p:nvSpPr>
        <p:spPr>
          <a:xfrm>
            <a:off x="2674311" y="4038136"/>
            <a:ext cx="3499035" cy="647100"/>
          </a:xfrm>
        </p:spPr>
        <p:txBody>
          <a:bodyPr/>
          <a:lstStyle/>
          <a:p>
            <a:r>
              <a:rPr lang="en-US" dirty="0"/>
              <a:t>QUESTIONS</a:t>
            </a:r>
          </a:p>
        </p:txBody>
      </p:sp>
    </p:spTree>
    <p:extLst>
      <p:ext uri="{BB962C8B-B14F-4D97-AF65-F5344CB8AC3E}">
        <p14:creationId xmlns:p14="http://schemas.microsoft.com/office/powerpoint/2010/main" val="229370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p:cNvSpPr>
            <a:spLocks noGrp="1"/>
          </p:cNvSpPr>
          <p:nvPr>
            <p:ph type="body" sz="quarter" idx="10"/>
          </p:nvPr>
        </p:nvSpPr>
        <p:spPr/>
        <p:txBody>
          <a:bodyPr/>
          <a:lstStyle/>
          <a:p>
            <a:r>
              <a:rPr lang="en-US" sz="2800" dirty="0"/>
              <a:t>Spring projects in real</a:t>
            </a:r>
          </a:p>
        </p:txBody>
      </p:sp>
      <p:pic>
        <p:nvPicPr>
          <p:cNvPr id="2" name="Picture 1">
            <a:extLst>
              <a:ext uri="{FF2B5EF4-FFF2-40B4-BE49-F238E27FC236}">
                <a16:creationId xmlns:a16="http://schemas.microsoft.com/office/drawing/2014/main" id="{FAB46AD5-641B-4ED7-A82E-A005BC11DAFB}"/>
              </a:ext>
            </a:extLst>
          </p:cNvPr>
          <p:cNvPicPr>
            <a:picLocks noChangeAspect="1"/>
          </p:cNvPicPr>
          <p:nvPr/>
        </p:nvPicPr>
        <p:blipFill>
          <a:blip r:embed="rId3"/>
          <a:stretch>
            <a:fillRect/>
          </a:stretch>
        </p:blipFill>
        <p:spPr>
          <a:xfrm>
            <a:off x="1660687" y="1002890"/>
            <a:ext cx="5556233" cy="5456904"/>
          </a:xfrm>
          <a:prstGeom prst="rect">
            <a:avLst/>
          </a:prstGeom>
        </p:spPr>
      </p:pic>
    </p:spTree>
    <p:extLst>
      <p:ext uri="{BB962C8B-B14F-4D97-AF65-F5344CB8AC3E}">
        <p14:creationId xmlns:p14="http://schemas.microsoft.com/office/powerpoint/2010/main" val="455336730"/>
      </p:ext>
    </p:extLst>
  </p:cSld>
  <p:clrMapOvr>
    <a:masterClrMapping/>
  </p:clrMapOvr>
</p:sld>
</file>

<file path=ppt/theme/theme1.xml><?xml version="1.0" encoding="utf-8"?>
<a:theme xmlns:a="http://schemas.openxmlformats.org/drawingml/2006/main" name="Epam_PPT_Template">
  <a:themeElements>
    <a:clrScheme name="EPAM_Color">
      <a:dk1>
        <a:srgbClr val="464547"/>
      </a:dk1>
      <a:lt1>
        <a:sysClr val="window" lastClr="FFFFFF"/>
      </a:lt1>
      <a:dk2>
        <a:srgbClr val="666666"/>
      </a:dk2>
      <a:lt2>
        <a:srgbClr val="999999"/>
      </a:lt2>
      <a:accent1>
        <a:srgbClr val="CCCCCC"/>
      </a:accent1>
      <a:accent2>
        <a:srgbClr val="39C2D7"/>
      </a:accent2>
      <a:accent3>
        <a:srgbClr val="1B8BA0"/>
      </a:accent3>
      <a:accent4>
        <a:srgbClr val="A3C644"/>
      </a:accent4>
      <a:accent5>
        <a:srgbClr val="7F993A"/>
      </a:accent5>
      <a:accent6>
        <a:srgbClr val="B22746"/>
      </a:accent6>
      <a:hlink>
        <a:srgbClr val="32B6CE"/>
      </a:hlink>
      <a:folHlink>
        <a:srgbClr val="1B8A9F"/>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nSpc>
            <a:spcPct val="120000"/>
          </a:lnSpc>
          <a:defRPr dirty="0" err="1">
            <a:solidFill>
              <a:srgbClr val="444444"/>
            </a:solidFill>
            <a:latin typeface="Trebuchet MS"/>
            <a:cs typeface="Trebuchet MS"/>
          </a:defRPr>
        </a:defPPr>
      </a:lstStyle>
    </a:txDef>
  </a:objectDefaults>
  <a:extraClrSchemeLst/>
</a:theme>
</file>

<file path=ppt/theme/theme2.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E9A4A7D20EA84CAA39F80EA2A19865" ma:contentTypeVersion="1" ma:contentTypeDescription="Create a new document." ma:contentTypeScope="" ma:versionID="4ed0c655cf5595f31b06ef1418ca28bf">
  <xsd:schema xmlns:xsd="http://www.w3.org/2001/XMLSchema" xmlns:xs="http://www.w3.org/2001/XMLSchema" xmlns:p="http://schemas.microsoft.com/office/2006/metadata/properties" xmlns:ns1="http://schemas.microsoft.com/sharepoint/v3" targetNamespace="http://schemas.microsoft.com/office/2006/metadata/properties" ma:root="true" ma:fieldsID="4dcce58c87e9fcebab8021569449a8d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3A1A37E-F8E3-427A-BCE9-B1DDB8B96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D5E3C081-4081-47AD-A9A6-9F18F525DA1D}">
  <ds:schemaRefs>
    <ds:schemaRef ds:uri="http://schemas.microsoft.com/office/2006/metadata/properties"/>
    <ds:schemaRef ds:uri="http://purl.org/dc/elements/1.1/"/>
    <ds:schemaRef ds:uri="http://www.w3.org/XML/1998/namespace"/>
    <ds:schemaRef ds:uri="http://schemas.microsoft.com/sharepoint/v3"/>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24874</TotalTime>
  <Words>1047</Words>
  <Application>Microsoft Office PowerPoint</Application>
  <PresentationFormat>On-screen Show (4:3)</PresentationFormat>
  <Paragraphs>264</Paragraphs>
  <Slides>85</Slides>
  <Notes>83</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85</vt:i4>
      </vt:variant>
    </vt:vector>
  </HeadingPairs>
  <TitlesOfParts>
    <vt:vector size="95" baseType="lpstr">
      <vt:lpstr>ＭＳ Ｐゴシック</vt:lpstr>
      <vt:lpstr>Arial</vt:lpstr>
      <vt:lpstr>Arial Black</vt:lpstr>
      <vt:lpstr>Calibri</vt:lpstr>
      <vt:lpstr>Lucida Grande</vt:lpstr>
      <vt:lpstr>Trebuchet MS</vt:lpstr>
      <vt:lpstr>Epam_PPT_Template</vt:lpstr>
      <vt:lpstr>Custom Design</vt:lpstr>
      <vt:lpstr>Document</vt:lpstr>
      <vt:lpstr>OpenDocument Text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Canning</dc:creator>
  <cp:lastModifiedBy>Maksym Oleshchuk</cp:lastModifiedBy>
  <cp:revision>1170</cp:revision>
  <cp:lastPrinted>2014-07-09T13:30:36Z</cp:lastPrinted>
  <dcterms:created xsi:type="dcterms:W3CDTF">2014-07-08T13:27:24Z</dcterms:created>
  <dcterms:modified xsi:type="dcterms:W3CDTF">2017-06-15T17:01:46Z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0x010100B0E9A4A7D20EA84CAA39F80EA2A19865</vt:lpwstr>
  </property>
</Properties>
</file>