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 id="2147483730" r:id="rId5"/>
  </p:sldMasterIdLst>
  <p:notesMasterIdLst>
    <p:notesMasterId r:id="rId52"/>
  </p:notesMasterIdLst>
  <p:handoutMasterIdLst>
    <p:handoutMasterId r:id="rId53"/>
  </p:handoutMasterIdLst>
  <p:sldIdLst>
    <p:sldId id="449" r:id="rId6"/>
    <p:sldId id="353" r:id="rId7"/>
    <p:sldId id="454" r:id="rId8"/>
    <p:sldId id="474" r:id="rId9"/>
    <p:sldId id="475" r:id="rId10"/>
    <p:sldId id="476" r:id="rId11"/>
    <p:sldId id="477" r:id="rId12"/>
    <p:sldId id="473" r:id="rId13"/>
    <p:sldId id="478" r:id="rId14"/>
    <p:sldId id="479" r:id="rId15"/>
    <p:sldId id="480" r:id="rId16"/>
    <p:sldId id="481" r:id="rId17"/>
    <p:sldId id="482" r:id="rId18"/>
    <p:sldId id="483" r:id="rId19"/>
    <p:sldId id="484" r:id="rId20"/>
    <p:sldId id="485" r:id="rId21"/>
    <p:sldId id="486" r:id="rId22"/>
    <p:sldId id="491" r:id="rId23"/>
    <p:sldId id="487" r:id="rId24"/>
    <p:sldId id="488" r:id="rId25"/>
    <p:sldId id="489" r:id="rId26"/>
    <p:sldId id="490" r:id="rId27"/>
    <p:sldId id="492" r:id="rId28"/>
    <p:sldId id="493" r:id="rId29"/>
    <p:sldId id="494" r:id="rId30"/>
    <p:sldId id="495" r:id="rId31"/>
    <p:sldId id="496" r:id="rId32"/>
    <p:sldId id="497" r:id="rId33"/>
    <p:sldId id="498" r:id="rId34"/>
    <p:sldId id="502" r:id="rId35"/>
    <p:sldId id="499" r:id="rId36"/>
    <p:sldId id="500" r:id="rId37"/>
    <p:sldId id="503" r:id="rId38"/>
    <p:sldId id="504" r:id="rId39"/>
    <p:sldId id="505" r:id="rId40"/>
    <p:sldId id="507" r:id="rId41"/>
    <p:sldId id="506" r:id="rId42"/>
    <p:sldId id="509" r:id="rId43"/>
    <p:sldId id="510" r:id="rId44"/>
    <p:sldId id="511" r:id="rId45"/>
    <p:sldId id="512" r:id="rId46"/>
    <p:sldId id="513" r:id="rId47"/>
    <p:sldId id="514" r:id="rId48"/>
    <p:sldId id="515" r:id="rId49"/>
    <p:sldId id="516" r:id="rId50"/>
    <p:sldId id="453"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224506-9171-41CA-ADA3-ED9C0810C0D9}">
          <p14:sldIdLst>
            <p14:sldId id="449"/>
            <p14:sldId id="353"/>
            <p14:sldId id="454"/>
            <p14:sldId id="474"/>
            <p14:sldId id="475"/>
            <p14:sldId id="476"/>
            <p14:sldId id="477"/>
            <p14:sldId id="473"/>
            <p14:sldId id="478"/>
            <p14:sldId id="479"/>
            <p14:sldId id="480"/>
            <p14:sldId id="481"/>
            <p14:sldId id="482"/>
            <p14:sldId id="483"/>
            <p14:sldId id="484"/>
            <p14:sldId id="485"/>
            <p14:sldId id="486"/>
            <p14:sldId id="491"/>
            <p14:sldId id="487"/>
            <p14:sldId id="488"/>
            <p14:sldId id="489"/>
            <p14:sldId id="490"/>
            <p14:sldId id="492"/>
            <p14:sldId id="493"/>
            <p14:sldId id="494"/>
            <p14:sldId id="495"/>
            <p14:sldId id="496"/>
            <p14:sldId id="497"/>
            <p14:sldId id="498"/>
            <p14:sldId id="502"/>
            <p14:sldId id="499"/>
            <p14:sldId id="500"/>
            <p14:sldId id="503"/>
            <p14:sldId id="504"/>
            <p14:sldId id="505"/>
            <p14:sldId id="507"/>
            <p14:sldId id="506"/>
            <p14:sldId id="509"/>
            <p14:sldId id="510"/>
            <p14:sldId id="511"/>
            <p14:sldId id="512"/>
            <p14:sldId id="513"/>
            <p14:sldId id="514"/>
            <p14:sldId id="515"/>
            <p14:sldId id="516"/>
            <p14:sldId id="453"/>
          </p14:sldIdLst>
        </p14:section>
      </p14:sectionLst>
    </p:ext>
    <p:ext uri="{EFAFB233-063F-42B5-8137-9DF3F51BA10A}">
      <p15:sldGuideLst xmlns:p15="http://schemas.microsoft.com/office/powerpoint/2012/main">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pos="2922">
          <p15:clr>
            <a:srgbClr val="A4A3A4"/>
          </p15:clr>
        </p15:guide>
        <p15:guide id="9" pos="391">
          <p15:clr>
            <a:srgbClr val="A4A3A4"/>
          </p15:clr>
        </p15:guide>
        <p15:guide id="10" pos="3158">
          <p15:clr>
            <a:srgbClr val="A4A3A4"/>
          </p15:clr>
        </p15:guide>
        <p15:guide id="11" pos="5474">
          <p15:clr>
            <a:srgbClr val="A4A3A4"/>
          </p15:clr>
        </p15:guide>
        <p15:guide id="12" pos="3987">
          <p15:clr>
            <a:srgbClr val="A4A3A4"/>
          </p15:clr>
        </p15:guide>
        <p15:guide id="13" pos="218">
          <p15:clr>
            <a:srgbClr val="A4A3A4"/>
          </p15:clr>
        </p15:guide>
        <p15:guide id="14" pos="257">
          <p15:clr>
            <a:srgbClr val="A4A3A4"/>
          </p15:clr>
        </p15:guide>
        <p15:guide id="15" pos="5107">
          <p15:clr>
            <a:srgbClr val="A4A3A4"/>
          </p15:clr>
        </p15:guide>
        <p15:guide id="16" pos="5166">
          <p15:clr>
            <a:srgbClr val="A4A3A4"/>
          </p15:clr>
        </p15:guide>
        <p15:guide id="17"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547"/>
    <a:srgbClr val="666666"/>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02" autoAdjust="0"/>
    <p:restoredTop sz="75779" autoAdjust="0"/>
  </p:normalViewPr>
  <p:slideViewPr>
    <p:cSldViewPr snapToGrid="0">
      <p:cViewPr varScale="1">
        <p:scale>
          <a:sx n="86" d="100"/>
          <a:sy n="86" d="100"/>
        </p:scale>
        <p:origin x="2556" y="96"/>
      </p:cViewPr>
      <p:guideLst>
        <p:guide orient="horz" pos="373"/>
        <p:guide orient="horz" pos="764"/>
        <p:guide orient="horz" pos="3544"/>
        <p:guide orient="horz" pos="2159"/>
        <p:guide orient="horz" pos="1374"/>
        <p:guide orient="horz" pos="3699"/>
        <p:guide orient="horz" pos="1151"/>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16-Jul-17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16-Jul-17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oracle.com/technetwork/java/javase/documentation/spec-136004.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oracle.com/technetwork/java/javase/documentation/spec-136004.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single/#aop"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3178406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871653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768514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3045270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3602245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2288219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3709404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Instances of the </a:t>
            </a:r>
            <a:r>
              <a:rPr lang="en-US" dirty="0" err="1"/>
              <a:t>JdbcTemplate</a:t>
            </a:r>
            <a:r>
              <a:rPr lang="en-US" sz="1200" b="0" i="0" kern="1200" dirty="0">
                <a:solidFill>
                  <a:schemeClr val="tx1"/>
                </a:solidFill>
                <a:effectLst/>
                <a:latin typeface="+mn-lt"/>
                <a:ea typeface="+mn-ea"/>
                <a:cs typeface="+mn-cs"/>
              </a:rPr>
              <a:t> class are </a:t>
            </a:r>
            <a:r>
              <a:rPr lang="en-US" sz="1200" b="0" i="1" kern="1200" dirty="0" err="1">
                <a:solidFill>
                  <a:schemeClr val="tx1"/>
                </a:solidFill>
                <a:effectLst/>
                <a:latin typeface="+mn-lt"/>
                <a:ea typeface="+mn-ea"/>
                <a:cs typeface="+mn-cs"/>
              </a:rPr>
              <a:t>threadsafe</a:t>
            </a:r>
            <a:r>
              <a:rPr lang="en-US" sz="1200" b="0" i="1" kern="1200" dirty="0">
                <a:solidFill>
                  <a:schemeClr val="tx1"/>
                </a:solidFill>
                <a:effectLst/>
                <a:latin typeface="+mn-lt"/>
                <a:ea typeface="+mn-ea"/>
                <a:cs typeface="+mn-cs"/>
              </a:rPr>
              <a:t> once configured</a:t>
            </a:r>
            <a:r>
              <a:rPr lang="en-US" sz="1200" b="0" i="0" kern="1200" dirty="0">
                <a:solidFill>
                  <a:schemeClr val="tx1"/>
                </a:solidFill>
                <a:effectLst/>
                <a:latin typeface="+mn-lt"/>
                <a:ea typeface="+mn-ea"/>
                <a:cs typeface="+mn-cs"/>
              </a:rPr>
              <a:t>. This is important because it means that you can configure a single instance of a </a:t>
            </a:r>
            <a:r>
              <a:rPr lang="en-US" dirty="0" err="1"/>
              <a:t>JdbcTemplate</a:t>
            </a:r>
            <a:r>
              <a:rPr lang="en-US" sz="1200" b="0" i="0" kern="1200" dirty="0" err="1">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then safely inject this </a:t>
            </a:r>
            <a:r>
              <a:rPr lang="en-US" sz="1200" b="0" i="1" kern="1200" dirty="0">
                <a:solidFill>
                  <a:schemeClr val="tx1"/>
                </a:solidFill>
                <a:effectLst/>
                <a:latin typeface="+mn-lt"/>
                <a:ea typeface="+mn-ea"/>
                <a:cs typeface="+mn-cs"/>
              </a:rPr>
              <a:t>shared</a:t>
            </a:r>
            <a:r>
              <a:rPr lang="en-US" sz="1200" b="0" i="0" kern="1200" dirty="0">
                <a:solidFill>
                  <a:schemeClr val="tx1"/>
                </a:solidFill>
                <a:effectLst/>
                <a:latin typeface="+mn-lt"/>
                <a:ea typeface="+mn-ea"/>
                <a:cs typeface="+mn-cs"/>
              </a:rPr>
              <a:t> reference into multiple DAOs (or repositories). The </a:t>
            </a:r>
            <a:r>
              <a:rPr lang="en-US" dirty="0" err="1"/>
              <a:t>JdbcTemplate</a:t>
            </a:r>
            <a:r>
              <a:rPr lang="en-US" sz="1200" b="0" i="0" kern="1200" dirty="0">
                <a:solidFill>
                  <a:schemeClr val="tx1"/>
                </a:solidFill>
                <a:effectLst/>
                <a:latin typeface="+mn-lt"/>
                <a:ea typeface="+mn-ea"/>
                <a:cs typeface="+mn-cs"/>
              </a:rPr>
              <a:t> is </a:t>
            </a:r>
            <a:r>
              <a:rPr lang="en-US" sz="1200" b="0" i="0" kern="1200" dirty="0" err="1">
                <a:solidFill>
                  <a:schemeClr val="tx1"/>
                </a:solidFill>
                <a:effectLst/>
                <a:latin typeface="+mn-lt"/>
                <a:ea typeface="+mn-ea"/>
                <a:cs typeface="+mn-cs"/>
              </a:rPr>
              <a:t>stateful</a:t>
            </a:r>
            <a:r>
              <a:rPr lang="en-US" sz="1200" b="0" i="0" kern="1200" dirty="0">
                <a:solidFill>
                  <a:schemeClr val="tx1"/>
                </a:solidFill>
                <a:effectLst/>
                <a:latin typeface="+mn-lt"/>
                <a:ea typeface="+mn-ea"/>
                <a:cs typeface="+mn-cs"/>
              </a:rPr>
              <a:t>, in that it maintains a reference to a </a:t>
            </a:r>
            <a:r>
              <a:rPr lang="en-US" dirty="0" err="1"/>
              <a:t>DataSource</a:t>
            </a:r>
            <a:r>
              <a:rPr lang="en-US" sz="1200" b="0" i="0" kern="1200" dirty="0">
                <a:solidFill>
                  <a:schemeClr val="tx1"/>
                </a:solidFill>
                <a:effectLst/>
                <a:latin typeface="+mn-lt"/>
                <a:ea typeface="+mn-ea"/>
                <a:cs typeface="+mn-cs"/>
              </a:rPr>
              <a:t>, but this state is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conversational state.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557613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3095261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3816984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dirty="0" err="1"/>
              <a:t>NamedParameterJdbcTemplate</a:t>
            </a:r>
            <a:r>
              <a:rPr lang="en-US" sz="1200" b="0" i="0" kern="1200" dirty="0">
                <a:solidFill>
                  <a:schemeClr val="tx1"/>
                </a:solidFill>
                <a:effectLst/>
                <a:latin typeface="+mn-lt"/>
                <a:ea typeface="+mn-ea"/>
                <a:cs typeface="+mn-cs"/>
              </a:rPr>
              <a:t> class adds support for programming JDBC statements using named parameters, as opposed to programming JDBC statements using only classic placeholder ( </a:t>
            </a:r>
            <a:r>
              <a:rPr lang="en-US" dirty="0"/>
              <a:t>'?'</a:t>
            </a:r>
            <a:r>
              <a:rPr lang="en-US" sz="1200" b="0" i="0" kern="1200" dirty="0">
                <a:solidFill>
                  <a:schemeClr val="tx1"/>
                </a:solidFill>
                <a:effectLst/>
                <a:latin typeface="+mn-lt"/>
                <a:ea typeface="+mn-ea"/>
                <a:cs typeface="+mn-cs"/>
              </a:rPr>
              <a:t>) arguments. The </a:t>
            </a:r>
            <a:r>
              <a:rPr lang="en-US" dirty="0" err="1"/>
              <a:t>NamedParameterJdbcTemplate</a:t>
            </a:r>
            <a:r>
              <a:rPr lang="en-US" sz="1200" b="0" i="0" kern="1200" dirty="0">
                <a:solidFill>
                  <a:schemeClr val="tx1"/>
                </a:solidFill>
                <a:effectLst/>
                <a:latin typeface="+mn-lt"/>
                <a:ea typeface="+mn-ea"/>
                <a:cs typeface="+mn-cs"/>
              </a:rPr>
              <a:t> class wraps a </a:t>
            </a:r>
            <a:r>
              <a:rPr lang="en-US" dirty="0" err="1"/>
              <a:t>JdbcTemplate</a:t>
            </a:r>
            <a:r>
              <a:rPr lang="en-US" sz="1200" b="0" i="0" kern="1200" dirty="0">
                <a:solidFill>
                  <a:schemeClr val="tx1"/>
                </a:solidFill>
                <a:effectLst/>
                <a:latin typeface="+mn-lt"/>
                <a:ea typeface="+mn-ea"/>
                <a:cs typeface="+mn-cs"/>
              </a:rPr>
              <a:t>, and delegates to the wrapped </a:t>
            </a:r>
            <a:r>
              <a:rPr lang="en-US" dirty="0" err="1"/>
              <a:t>JdbcTemplate</a:t>
            </a:r>
            <a:r>
              <a:rPr lang="en-US" sz="1200" b="0" i="0" kern="1200" dirty="0">
                <a:solidFill>
                  <a:schemeClr val="tx1"/>
                </a:solidFill>
                <a:effectLst/>
                <a:latin typeface="+mn-lt"/>
                <a:ea typeface="+mn-ea"/>
                <a:cs typeface="+mn-cs"/>
              </a:rPr>
              <a:t> to do much of its work. This section describes only those areas of the </a:t>
            </a:r>
            <a:r>
              <a:rPr lang="en-US" dirty="0" err="1"/>
              <a:t>NamedParameterJdbcTemplate</a:t>
            </a:r>
            <a:r>
              <a:rPr lang="en-US" sz="1200" b="0" i="0" kern="1200" dirty="0">
                <a:solidFill>
                  <a:schemeClr val="tx1"/>
                </a:solidFill>
                <a:effectLst/>
                <a:latin typeface="+mn-lt"/>
                <a:ea typeface="+mn-ea"/>
                <a:cs typeface="+mn-cs"/>
              </a:rPr>
              <a:t> class that differ from the </a:t>
            </a:r>
            <a:r>
              <a:rPr lang="en-US" dirty="0" err="1"/>
              <a:t>JdbcTemplate</a:t>
            </a:r>
            <a:r>
              <a:rPr lang="en-US" sz="1200" b="0" i="0" kern="1200" dirty="0">
                <a:solidFill>
                  <a:schemeClr val="tx1"/>
                </a:solidFill>
                <a:effectLst/>
                <a:latin typeface="+mn-lt"/>
                <a:ea typeface="+mn-ea"/>
                <a:cs typeface="+mn-cs"/>
              </a:rPr>
              <a:t> itself; namely, programming JDBC statements using named parameters.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3158412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Notice the use of the named parameter notation in the value assigned to the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variable, and the corresponding value that is plugged into the </a:t>
            </a:r>
            <a:r>
              <a:rPr lang="en-US" sz="1200" b="0" i="0" kern="1200" dirty="0" err="1">
                <a:solidFill>
                  <a:schemeClr val="tx1"/>
                </a:solidFill>
                <a:effectLst/>
                <a:latin typeface="+mn-lt"/>
                <a:ea typeface="+mn-ea"/>
                <a:cs typeface="+mn-cs"/>
              </a:rPr>
              <a:t>namedParametersvariable</a:t>
            </a:r>
            <a:r>
              <a:rPr lang="en-US" sz="1200" b="0" i="0" kern="1200" dirty="0">
                <a:solidFill>
                  <a:schemeClr val="tx1"/>
                </a:solidFill>
                <a:effectLst/>
                <a:latin typeface="+mn-lt"/>
                <a:ea typeface="+mn-ea"/>
                <a:cs typeface="+mn-cs"/>
              </a:rPr>
              <a:t> (of type </a:t>
            </a:r>
            <a:r>
              <a:rPr lang="en-US" sz="1200" b="0" i="0" kern="1200" dirty="0" err="1">
                <a:solidFill>
                  <a:schemeClr val="tx1"/>
                </a:solidFill>
                <a:effectLst/>
                <a:latin typeface="+mn-lt"/>
                <a:ea typeface="+mn-ea"/>
                <a:cs typeface="+mn-cs"/>
              </a:rPr>
              <a:t>MapSqlParameterSource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Alternatively, you can pass along named parameters and their corresponding values to a </a:t>
            </a:r>
            <a:r>
              <a:rPr lang="en-US" sz="1200" b="0" i="0" kern="1200" dirty="0" err="1">
                <a:solidFill>
                  <a:schemeClr val="tx1"/>
                </a:solidFill>
                <a:effectLst/>
                <a:latin typeface="+mn-lt"/>
                <a:ea typeface="+mn-ea"/>
                <a:cs typeface="+mn-cs"/>
              </a:rPr>
              <a:t>NamedParameterJdbcTemplate</a:t>
            </a:r>
            <a:r>
              <a:rPr lang="en-US" sz="1200" b="0" i="0" kern="1200" dirty="0">
                <a:solidFill>
                  <a:schemeClr val="tx1"/>
                </a:solidFill>
                <a:effectLst/>
                <a:latin typeface="+mn-lt"/>
                <a:ea typeface="+mn-ea"/>
                <a:cs typeface="+mn-cs"/>
              </a:rPr>
              <a:t> instance by using the Map-based </a:t>
            </a:r>
            <a:r>
              <a:rPr lang="en-US" sz="1200" b="0" i="0" kern="1200" dirty="0" err="1">
                <a:solidFill>
                  <a:schemeClr val="tx1"/>
                </a:solidFill>
                <a:effectLst/>
                <a:latin typeface="+mn-lt"/>
                <a:ea typeface="+mn-ea"/>
                <a:cs typeface="+mn-cs"/>
              </a:rPr>
              <a:t>style.The</a:t>
            </a:r>
            <a:r>
              <a:rPr lang="en-US" sz="1200" b="0" i="0" kern="1200" dirty="0">
                <a:solidFill>
                  <a:schemeClr val="tx1"/>
                </a:solidFill>
                <a:effectLst/>
                <a:latin typeface="+mn-lt"/>
                <a:ea typeface="+mn-ea"/>
                <a:cs typeface="+mn-cs"/>
              </a:rPr>
              <a:t> remaining methods exposed by the </a:t>
            </a:r>
            <a:r>
              <a:rPr lang="en-US" sz="1200" b="0" i="0" kern="1200" dirty="0" err="1">
                <a:solidFill>
                  <a:schemeClr val="tx1"/>
                </a:solidFill>
                <a:effectLst/>
                <a:latin typeface="+mn-lt"/>
                <a:ea typeface="+mn-ea"/>
                <a:cs typeface="+mn-cs"/>
              </a:rPr>
              <a:t>NamedParameterJdbcOperations</a:t>
            </a:r>
            <a:r>
              <a:rPr lang="en-US" sz="1200" b="0" i="0" kern="1200" dirty="0">
                <a:solidFill>
                  <a:schemeClr val="tx1"/>
                </a:solidFill>
                <a:effectLst/>
                <a:latin typeface="+mn-lt"/>
                <a:ea typeface="+mn-ea"/>
                <a:cs typeface="+mn-cs"/>
              </a:rPr>
              <a:t> and implemented by the </a:t>
            </a:r>
            <a:r>
              <a:rPr lang="en-US" sz="1200" b="0" i="0" kern="1200" dirty="0" err="1">
                <a:solidFill>
                  <a:schemeClr val="tx1"/>
                </a:solidFill>
                <a:effectLst/>
                <a:latin typeface="+mn-lt"/>
                <a:ea typeface="+mn-ea"/>
                <a:cs typeface="+mn-cs"/>
              </a:rPr>
              <a:t>NamedParameterJdbcTemplate</a:t>
            </a:r>
            <a:r>
              <a:rPr lang="en-US" sz="1200" b="0" i="0" kern="1200" dirty="0">
                <a:solidFill>
                  <a:schemeClr val="tx1"/>
                </a:solidFill>
                <a:effectLst/>
                <a:latin typeface="+mn-lt"/>
                <a:ea typeface="+mn-ea"/>
                <a:cs typeface="+mn-cs"/>
              </a:rPr>
              <a:t> class follow a similar pattern and are not covered here.</a:t>
            </a:r>
          </a:p>
          <a:p>
            <a:r>
              <a:rPr lang="en-US" sz="1200" b="0" i="0" kern="1200" dirty="0">
                <a:solidFill>
                  <a:schemeClr val="tx1"/>
                </a:solidFill>
                <a:effectLst/>
                <a:latin typeface="+mn-lt"/>
                <a:ea typeface="+mn-ea"/>
                <a:cs typeface="+mn-cs"/>
              </a:rPr>
              <a:t>The following example shows the use of the Map-based style.</a:t>
            </a:r>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2882430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a:t>
            </a:r>
            <a:r>
              <a:rPr lang="en-US" dirty="0" err="1"/>
              <a:t>SqlParameterSource</a:t>
            </a:r>
            <a:r>
              <a:rPr lang="en-US" sz="1200" b="0" i="0" kern="1200" dirty="0">
                <a:solidFill>
                  <a:schemeClr val="tx1"/>
                </a:solidFill>
                <a:effectLst/>
                <a:latin typeface="+mn-lt"/>
                <a:ea typeface="+mn-ea"/>
                <a:cs typeface="+mn-cs"/>
              </a:rPr>
              <a:t> implementation is the </a:t>
            </a:r>
            <a:r>
              <a:rPr lang="en-US" dirty="0" err="1"/>
              <a:t>BeanPropertySqlParameterSource</a:t>
            </a:r>
            <a:r>
              <a:rPr lang="en-US" sz="1200" b="0" i="0" kern="1200" dirty="0">
                <a:solidFill>
                  <a:schemeClr val="tx1"/>
                </a:solidFill>
                <a:effectLst/>
                <a:latin typeface="+mn-lt"/>
                <a:ea typeface="+mn-ea"/>
                <a:cs typeface="+mn-cs"/>
              </a:rPr>
              <a:t> class. This class wraps an arbitrary JavaBean (that is, an instance of a class that adheres to </a:t>
            </a:r>
            <a:r>
              <a:rPr lang="en-US" sz="1200" b="0" i="0" u="none" strike="noStrike" kern="1200" dirty="0">
                <a:solidFill>
                  <a:schemeClr val="tx1"/>
                </a:solidFill>
                <a:effectLst/>
                <a:latin typeface="+mn-lt"/>
                <a:ea typeface="+mn-ea"/>
                <a:cs typeface="+mn-cs"/>
                <a:hlinkClick r:id="rId3"/>
              </a:rPr>
              <a:t>the JavaBean conventions</a:t>
            </a:r>
            <a:r>
              <a:rPr lang="en-US" sz="1200" b="0" i="0" kern="1200" dirty="0">
                <a:solidFill>
                  <a:schemeClr val="tx1"/>
                </a:solidFill>
                <a:effectLst/>
                <a:latin typeface="+mn-lt"/>
                <a:ea typeface="+mn-ea"/>
                <a:cs typeface="+mn-cs"/>
              </a:rPr>
              <a:t>), and uses the properties of the wrapped JavaBean as the source of named parameter values.</a:t>
            </a:r>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2678735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a:t>
            </a:r>
            <a:r>
              <a:rPr lang="en-US" dirty="0" err="1"/>
              <a:t>SqlParameterSource</a:t>
            </a:r>
            <a:r>
              <a:rPr lang="en-US" sz="1200" b="0" i="0" kern="1200" dirty="0">
                <a:solidFill>
                  <a:schemeClr val="tx1"/>
                </a:solidFill>
                <a:effectLst/>
                <a:latin typeface="+mn-lt"/>
                <a:ea typeface="+mn-ea"/>
                <a:cs typeface="+mn-cs"/>
              </a:rPr>
              <a:t> implementation is the </a:t>
            </a:r>
            <a:r>
              <a:rPr lang="en-US" dirty="0" err="1"/>
              <a:t>BeanPropertySqlParameterSource</a:t>
            </a:r>
            <a:r>
              <a:rPr lang="en-US" sz="1200" b="0" i="0" kern="1200" dirty="0">
                <a:solidFill>
                  <a:schemeClr val="tx1"/>
                </a:solidFill>
                <a:effectLst/>
                <a:latin typeface="+mn-lt"/>
                <a:ea typeface="+mn-ea"/>
                <a:cs typeface="+mn-cs"/>
              </a:rPr>
              <a:t> class. This class wraps an arbitrary JavaBean (that is, an instance of a class that adheres to </a:t>
            </a:r>
            <a:r>
              <a:rPr lang="en-US" sz="1200" b="0" i="0" u="none" strike="noStrike" kern="1200" dirty="0">
                <a:solidFill>
                  <a:schemeClr val="tx1"/>
                </a:solidFill>
                <a:effectLst/>
                <a:latin typeface="+mn-lt"/>
                <a:ea typeface="+mn-ea"/>
                <a:cs typeface="+mn-cs"/>
                <a:hlinkClick r:id="rId3"/>
              </a:rPr>
              <a:t>the JavaBean conventions</a:t>
            </a:r>
            <a:r>
              <a:rPr lang="en-US" sz="1200" b="0" i="0" kern="1200" dirty="0">
                <a:solidFill>
                  <a:schemeClr val="tx1"/>
                </a:solidFill>
                <a:effectLst/>
                <a:latin typeface="+mn-lt"/>
                <a:ea typeface="+mn-ea"/>
                <a:cs typeface="+mn-cs"/>
              </a:rPr>
              <a:t>), and uses the properties of the wrapped JavaBean as the source of named parameter values.</a:t>
            </a:r>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147533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3640358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Spring obtains a connection to the database through a </a:t>
            </a:r>
            <a:r>
              <a:rPr lang="en-US" sz="1200" b="0" i="0" kern="1200" dirty="0" err="1">
                <a:solidFill>
                  <a:schemeClr val="tx1"/>
                </a:solidFill>
                <a:effectLst/>
                <a:latin typeface="+mn-lt"/>
                <a:ea typeface="+mn-ea"/>
                <a:cs typeface="+mn-cs"/>
              </a:rPr>
              <a:t>DataSource</a:t>
            </a:r>
            <a:r>
              <a:rPr lang="en-US" sz="1200" b="0" i="0" kern="1200" dirty="0">
                <a:solidFill>
                  <a:schemeClr val="tx1"/>
                </a:solidFill>
                <a:effectLst/>
                <a:latin typeface="+mn-lt"/>
                <a:ea typeface="+mn-ea"/>
                <a:cs typeface="+mn-cs"/>
              </a:rPr>
              <a:t>. A </a:t>
            </a:r>
            <a:r>
              <a:rPr lang="en-US" sz="1200" b="0" i="0" kern="1200" dirty="0" err="1">
                <a:solidFill>
                  <a:schemeClr val="tx1"/>
                </a:solidFill>
                <a:effectLst/>
                <a:latin typeface="+mn-lt"/>
                <a:ea typeface="+mn-ea"/>
                <a:cs typeface="+mn-cs"/>
              </a:rPr>
              <a:t>DataSource</a:t>
            </a:r>
            <a:r>
              <a:rPr lang="en-US" sz="1200" b="0" i="0" kern="1200" dirty="0">
                <a:solidFill>
                  <a:schemeClr val="tx1"/>
                </a:solidFill>
                <a:effectLst/>
                <a:latin typeface="+mn-lt"/>
                <a:ea typeface="+mn-ea"/>
                <a:cs typeface="+mn-cs"/>
              </a:rPr>
              <a:t> is part of the JDBC specification and is a generalized connection factory. It allows a container or a framework to hide connection pooling and transaction management issues from the application code. As a developer, you need not know details about how to connect to the database; that is the responsibility of the administrator that sets up the </a:t>
            </a:r>
            <a:r>
              <a:rPr lang="en-US" sz="1200" b="0" i="0" kern="1200" dirty="0" err="1">
                <a:solidFill>
                  <a:schemeClr val="tx1"/>
                </a:solidFill>
                <a:effectLst/>
                <a:latin typeface="+mn-lt"/>
                <a:ea typeface="+mn-ea"/>
                <a:cs typeface="+mn-cs"/>
              </a:rPr>
              <a:t>datasource</a:t>
            </a:r>
            <a:r>
              <a:rPr lang="en-US" sz="1200" b="0" i="0" kern="1200" dirty="0">
                <a:solidFill>
                  <a:schemeClr val="tx1"/>
                </a:solidFill>
                <a:effectLst/>
                <a:latin typeface="+mn-lt"/>
                <a:ea typeface="+mn-ea"/>
                <a:cs typeface="+mn-cs"/>
              </a:rPr>
              <a:t>. You most likely fill both roles as you develop and test code, but you do not necessarily have to know how the production data source is configured.</a:t>
            </a:r>
          </a:p>
          <a:p>
            <a:r>
              <a:rPr lang="en-US" sz="1200" b="0" i="0" kern="1200" dirty="0">
                <a:solidFill>
                  <a:schemeClr val="tx1"/>
                </a:solidFill>
                <a:effectLst/>
                <a:latin typeface="+mn-lt"/>
                <a:ea typeface="+mn-ea"/>
                <a:cs typeface="+mn-cs"/>
              </a:rPr>
              <a:t>When using Spring’s JDBC layer, you obtain a data source from JNDI or you configure your own with a connection pool implementation provided by a third party. Popular implementations are Apache Jakarta Commons DBCP and C3P0. Implementations in the Spring distribution are meant only for testing purposes and do not provide pooling.</a:t>
            </a:r>
          </a:p>
          <a:p>
            <a:r>
              <a:rPr lang="en-US" sz="1200" b="0" i="0" kern="1200" dirty="0">
                <a:solidFill>
                  <a:schemeClr val="tx1"/>
                </a:solidFill>
                <a:effectLst/>
                <a:latin typeface="+mn-lt"/>
                <a:ea typeface="+mn-ea"/>
                <a:cs typeface="+mn-cs"/>
              </a:rPr>
              <a:t>This section uses Spring’s </a:t>
            </a:r>
            <a:r>
              <a:rPr lang="en-US" sz="1200" b="0" i="0" kern="1200" dirty="0" err="1">
                <a:solidFill>
                  <a:schemeClr val="tx1"/>
                </a:solidFill>
                <a:effectLst/>
                <a:latin typeface="+mn-lt"/>
                <a:ea typeface="+mn-ea"/>
                <a:cs typeface="+mn-cs"/>
              </a:rPr>
              <a:t>DriverManagerDataSource</a:t>
            </a:r>
            <a:r>
              <a:rPr lang="en-US" sz="1200" b="0" i="0" kern="1200" dirty="0">
                <a:solidFill>
                  <a:schemeClr val="tx1"/>
                </a:solidFill>
                <a:effectLst/>
                <a:latin typeface="+mn-lt"/>
                <a:ea typeface="+mn-ea"/>
                <a:cs typeface="+mn-cs"/>
              </a:rPr>
              <a:t> implementation, and several additional implementations are covered later.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1789036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4084361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accomplish </a:t>
            </a:r>
            <a:r>
              <a:rPr lang="en-US" dirty="0" err="1"/>
              <a:t>JdbcTemplate</a:t>
            </a:r>
            <a:r>
              <a:rPr lang="en-US" sz="1200" b="0" i="0" kern="1200" dirty="0">
                <a:solidFill>
                  <a:schemeClr val="tx1"/>
                </a:solidFill>
                <a:effectLst/>
                <a:latin typeface="+mn-lt"/>
                <a:ea typeface="+mn-ea"/>
                <a:cs typeface="+mn-cs"/>
              </a:rPr>
              <a:t> batch processing by implementing two methods of a special interface, </a:t>
            </a:r>
            <a:r>
              <a:rPr lang="en-US" dirty="0" err="1"/>
              <a:t>BatchPreparedStatementSetter</a:t>
            </a:r>
            <a:r>
              <a:rPr lang="en-US" sz="1200" b="0" i="0" kern="1200" dirty="0">
                <a:solidFill>
                  <a:schemeClr val="tx1"/>
                </a:solidFill>
                <a:effectLst/>
                <a:latin typeface="+mn-lt"/>
                <a:ea typeface="+mn-ea"/>
                <a:cs typeface="+mn-cs"/>
              </a:rPr>
              <a:t>, and passing that in as the second parameter in your </a:t>
            </a:r>
            <a:r>
              <a:rPr lang="en-US" dirty="0" err="1"/>
              <a:t>batchUpdate</a:t>
            </a:r>
            <a:r>
              <a:rPr lang="en-US" sz="1200" b="0" i="0" kern="1200" dirty="0">
                <a:solidFill>
                  <a:schemeClr val="tx1"/>
                </a:solidFill>
                <a:effectLst/>
                <a:latin typeface="+mn-lt"/>
                <a:ea typeface="+mn-ea"/>
                <a:cs typeface="+mn-cs"/>
              </a:rPr>
              <a:t> method call. Use the </a:t>
            </a:r>
            <a:r>
              <a:rPr lang="en-US" dirty="0" err="1"/>
              <a:t>getBatchSize</a:t>
            </a:r>
            <a:r>
              <a:rPr lang="en-US" sz="1200" b="0" i="0" kern="1200" dirty="0">
                <a:solidFill>
                  <a:schemeClr val="tx1"/>
                </a:solidFill>
                <a:effectLst/>
                <a:latin typeface="+mn-lt"/>
                <a:ea typeface="+mn-ea"/>
                <a:cs typeface="+mn-cs"/>
              </a:rPr>
              <a:t> method to provide the size of the current batch. Use the </a:t>
            </a:r>
            <a:r>
              <a:rPr lang="en-US" dirty="0" err="1"/>
              <a:t>setValues</a:t>
            </a:r>
            <a:r>
              <a:rPr lang="en-US" sz="1200" b="0" i="0" kern="1200" dirty="0">
                <a:solidFill>
                  <a:schemeClr val="tx1"/>
                </a:solidFill>
                <a:effectLst/>
                <a:latin typeface="+mn-lt"/>
                <a:ea typeface="+mn-ea"/>
                <a:cs typeface="+mn-cs"/>
              </a:rPr>
              <a:t> method to set the values for the parameters of the prepared statement. This method will be called the number of times that you specified in the </a:t>
            </a:r>
            <a:r>
              <a:rPr lang="en-US" dirty="0" err="1"/>
              <a:t>getBatchSize</a:t>
            </a:r>
            <a:r>
              <a:rPr lang="en-US" sz="1200" b="0" i="0" kern="1200" dirty="0">
                <a:solidFill>
                  <a:schemeClr val="tx1"/>
                </a:solidFill>
                <a:effectLst/>
                <a:latin typeface="+mn-lt"/>
                <a:ea typeface="+mn-ea"/>
                <a:cs typeface="+mn-cs"/>
              </a:rPr>
              <a:t> call. The following example updates the actor table based on entries in a list. The entire list is used as the batch in this example:</a:t>
            </a:r>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3130817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Both the </a:t>
            </a:r>
            <a:r>
              <a:rPr lang="en-US" sz="1200" b="0" i="0" kern="1200" dirty="0" err="1">
                <a:solidFill>
                  <a:schemeClr val="tx1"/>
                </a:solidFill>
                <a:effectLst/>
                <a:latin typeface="+mn-lt"/>
                <a:ea typeface="+mn-ea"/>
                <a:cs typeface="+mn-cs"/>
              </a:rPr>
              <a:t>JdbcTemplate</a:t>
            </a:r>
            <a:r>
              <a:rPr lang="en-US" sz="1200" b="0" i="0" kern="1200" dirty="0">
                <a:solidFill>
                  <a:schemeClr val="tx1"/>
                </a:solidFill>
                <a:effectLst/>
                <a:latin typeface="+mn-lt"/>
                <a:ea typeface="+mn-ea"/>
                <a:cs typeface="+mn-cs"/>
              </a:rPr>
              <a:t> and the </a:t>
            </a:r>
            <a:r>
              <a:rPr lang="en-US" sz="1200" b="0" i="0" kern="1200" dirty="0" err="1">
                <a:solidFill>
                  <a:schemeClr val="tx1"/>
                </a:solidFill>
                <a:effectLst/>
                <a:latin typeface="+mn-lt"/>
                <a:ea typeface="+mn-ea"/>
                <a:cs typeface="+mn-cs"/>
              </a:rPr>
              <a:t>NamedParameterJdbcTemplate</a:t>
            </a:r>
            <a:r>
              <a:rPr lang="en-US" sz="1200" b="0" i="0" kern="1200" dirty="0">
                <a:solidFill>
                  <a:schemeClr val="tx1"/>
                </a:solidFill>
                <a:effectLst/>
                <a:latin typeface="+mn-lt"/>
                <a:ea typeface="+mn-ea"/>
                <a:cs typeface="+mn-cs"/>
              </a:rPr>
              <a:t> provides an alternate way of providing the batch update. Instead of implementing a special batch interface, you provide all parameter values in the call as a list. The framework loops over these values and uses an internal prepared statement setter. The API varies depending on whether you use named parameters. For the named parameters you provide an array of </a:t>
            </a:r>
            <a:r>
              <a:rPr lang="en-US" sz="1200" b="0" i="0" kern="1200" dirty="0" err="1">
                <a:solidFill>
                  <a:schemeClr val="tx1"/>
                </a:solidFill>
                <a:effectLst/>
                <a:latin typeface="+mn-lt"/>
                <a:ea typeface="+mn-ea"/>
                <a:cs typeface="+mn-cs"/>
              </a:rPr>
              <a:t>SqlParameterSource</a:t>
            </a:r>
            <a:r>
              <a:rPr lang="en-US" sz="1200" b="0" i="0" kern="1200" dirty="0">
                <a:solidFill>
                  <a:schemeClr val="tx1"/>
                </a:solidFill>
                <a:effectLst/>
                <a:latin typeface="+mn-lt"/>
                <a:ea typeface="+mn-ea"/>
                <a:cs typeface="+mn-cs"/>
              </a:rPr>
              <a:t>, one entry for each member of the batch. You can use the </a:t>
            </a:r>
            <a:r>
              <a:rPr lang="en-US" sz="1200" b="0" i="0" kern="1200" dirty="0" err="1">
                <a:solidFill>
                  <a:schemeClr val="tx1"/>
                </a:solidFill>
                <a:effectLst/>
                <a:latin typeface="+mn-lt"/>
                <a:ea typeface="+mn-ea"/>
                <a:cs typeface="+mn-cs"/>
              </a:rPr>
              <a:t>SqlParameterSource.createBatch</a:t>
            </a:r>
            <a:r>
              <a:rPr lang="en-US" sz="1200" b="0" i="0" kern="1200" dirty="0">
                <a:solidFill>
                  <a:schemeClr val="tx1"/>
                </a:solidFill>
                <a:effectLst/>
                <a:latin typeface="+mn-lt"/>
                <a:ea typeface="+mn-ea"/>
                <a:cs typeface="+mn-cs"/>
              </a:rPr>
              <a:t> method to create this array, passing in either an array of JavaBeans or an array of Maps containing the parameter values.</a:t>
            </a:r>
          </a:p>
          <a:p>
            <a:r>
              <a:rPr lang="en-US" sz="1200" b="0" i="0" kern="1200" dirty="0">
                <a:solidFill>
                  <a:schemeClr val="tx1"/>
                </a:solidFill>
                <a:effectLst/>
                <a:latin typeface="+mn-lt"/>
                <a:ea typeface="+mn-ea"/>
                <a:cs typeface="+mn-cs"/>
              </a:rPr>
              <a:t>This example shows a batch update using named parameters:</a:t>
            </a:r>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1993448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an SQL statement using the classic "?" placeholders, you pass in a list containing an object array with the update values. This object array must have one entry for each placeholder in the SQL statement, and they must be in the same order as they are defined in the SQL statement.</a:t>
            </a:r>
          </a:p>
          <a:p>
            <a:r>
              <a:rPr lang="en-US" sz="1200" b="0" i="0" kern="1200" dirty="0">
                <a:solidFill>
                  <a:schemeClr val="tx1"/>
                </a:solidFill>
                <a:effectLst/>
                <a:latin typeface="+mn-lt"/>
                <a:ea typeface="+mn-ea"/>
                <a:cs typeface="+mn-cs"/>
              </a:rPr>
              <a:t>The same example using classic JDBC "?" placeholders:</a:t>
            </a:r>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1189731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last example of a batch update deals with batches that are so large that you want to break them up into several smaller batches. You can of course do this with the methods mentioned above by making multiple calls to the </a:t>
            </a:r>
            <a:r>
              <a:rPr lang="en-US" sz="1200" b="0" i="0" kern="1200" dirty="0" err="1">
                <a:solidFill>
                  <a:schemeClr val="tx1"/>
                </a:solidFill>
                <a:effectLst/>
                <a:latin typeface="+mn-lt"/>
                <a:ea typeface="+mn-ea"/>
                <a:cs typeface="+mn-cs"/>
              </a:rPr>
              <a:t>batchUpdate</a:t>
            </a:r>
            <a:r>
              <a:rPr lang="en-US" sz="1200" b="0" i="0" kern="1200" dirty="0">
                <a:solidFill>
                  <a:schemeClr val="tx1"/>
                </a:solidFill>
                <a:effectLst/>
                <a:latin typeface="+mn-lt"/>
                <a:ea typeface="+mn-ea"/>
                <a:cs typeface="+mn-cs"/>
              </a:rPr>
              <a:t> method, but there is now a more convenient method. This method takes, in addition to the SQL statement, a Collection of objects containing the parameters, the number of updates to make for each batch and a </a:t>
            </a:r>
            <a:r>
              <a:rPr lang="en-US" sz="1200" b="0" i="0" kern="1200" dirty="0" err="1">
                <a:solidFill>
                  <a:schemeClr val="tx1"/>
                </a:solidFill>
                <a:effectLst/>
                <a:latin typeface="+mn-lt"/>
                <a:ea typeface="+mn-ea"/>
                <a:cs typeface="+mn-cs"/>
              </a:rPr>
              <a:t>ParameterizedPreparedStatementSetter</a:t>
            </a:r>
            <a:r>
              <a:rPr lang="en-US" sz="1200" b="0" i="0" kern="1200" dirty="0">
                <a:solidFill>
                  <a:schemeClr val="tx1"/>
                </a:solidFill>
                <a:effectLst/>
                <a:latin typeface="+mn-lt"/>
                <a:ea typeface="+mn-ea"/>
                <a:cs typeface="+mn-cs"/>
              </a:rPr>
              <a:t> to set the values for the parameters of the prepared statement. The framework loops over the provided values and breaks the update calls into batches of the size specified.</a:t>
            </a:r>
          </a:p>
          <a:p>
            <a:r>
              <a:rPr lang="en-US" sz="1200" b="0" i="0" kern="1200" dirty="0">
                <a:solidFill>
                  <a:schemeClr val="tx1"/>
                </a:solidFill>
                <a:effectLst/>
                <a:latin typeface="+mn-lt"/>
                <a:ea typeface="+mn-ea"/>
                <a:cs typeface="+mn-cs"/>
              </a:rPr>
              <a:t>This example shows a batch update using a batch size of 100:</a:t>
            </a:r>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208140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part of the reference documentation is concerned with data access and the interaction between the data access layer and the business or service layer.</a:t>
            </a:r>
          </a:p>
          <a:p>
            <a:r>
              <a:rPr lang="en-US" sz="1200" b="0" i="0" kern="1200" dirty="0">
                <a:solidFill>
                  <a:schemeClr val="tx1"/>
                </a:solidFill>
                <a:effectLst/>
                <a:latin typeface="+mn-lt"/>
                <a:ea typeface="+mn-ea"/>
                <a:cs typeface="+mn-cs"/>
              </a:rPr>
              <a:t>Spring’s comprehensive transaction management support is covered in some detail, followed by thorough coverage of the various data access frameworks and technologies that the Spring Framework integrates with.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482761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last example of a batch update deals with batches that are so large that you want to break them up into several smaller batches. You can of course do this with the methods mentioned above by making multiple calls to the </a:t>
            </a:r>
            <a:r>
              <a:rPr lang="en-US" sz="1200" b="0" i="0" kern="1200" dirty="0" err="1">
                <a:solidFill>
                  <a:schemeClr val="tx1"/>
                </a:solidFill>
                <a:effectLst/>
                <a:latin typeface="+mn-lt"/>
                <a:ea typeface="+mn-ea"/>
                <a:cs typeface="+mn-cs"/>
              </a:rPr>
              <a:t>batchUpdate</a:t>
            </a:r>
            <a:r>
              <a:rPr lang="en-US" sz="1200" b="0" i="0" kern="1200" dirty="0">
                <a:solidFill>
                  <a:schemeClr val="tx1"/>
                </a:solidFill>
                <a:effectLst/>
                <a:latin typeface="+mn-lt"/>
                <a:ea typeface="+mn-ea"/>
                <a:cs typeface="+mn-cs"/>
              </a:rPr>
              <a:t> method, but there is now a more convenient method. This method takes, in addition to the SQL statement, a Collection of objects containing the parameters, the number of updates to make for each batch and a </a:t>
            </a:r>
            <a:r>
              <a:rPr lang="en-US" sz="1200" b="0" i="0" kern="1200" dirty="0" err="1">
                <a:solidFill>
                  <a:schemeClr val="tx1"/>
                </a:solidFill>
                <a:effectLst/>
                <a:latin typeface="+mn-lt"/>
                <a:ea typeface="+mn-ea"/>
                <a:cs typeface="+mn-cs"/>
              </a:rPr>
              <a:t>ParameterizedPreparedStatementSetter</a:t>
            </a:r>
            <a:r>
              <a:rPr lang="en-US" sz="1200" b="0" i="0" kern="1200" dirty="0">
                <a:solidFill>
                  <a:schemeClr val="tx1"/>
                </a:solidFill>
                <a:effectLst/>
                <a:latin typeface="+mn-lt"/>
                <a:ea typeface="+mn-ea"/>
                <a:cs typeface="+mn-cs"/>
              </a:rPr>
              <a:t> to set the values for the parameters of the prepared statement. The framework loops over the provided values and breaks the update calls into batches of the size specified.</a:t>
            </a:r>
          </a:p>
          <a:p>
            <a:r>
              <a:rPr lang="en-US" sz="1200" b="0" i="0" kern="1200" dirty="0">
                <a:solidFill>
                  <a:schemeClr val="tx1"/>
                </a:solidFill>
                <a:effectLst/>
                <a:latin typeface="+mn-lt"/>
                <a:ea typeface="+mn-ea"/>
                <a:cs typeface="+mn-cs"/>
              </a:rPr>
              <a:t>This example shows a batch update using a batch size of 100:</a:t>
            </a:r>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1499592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Data Access Object (DAO) support in Spring is aimed at making it easy to work with data access technologies like JDBC, Hibernate, JPA or JDO in a consistent way. This allows one to switch between the aforementioned persistence technologies fairly easily and it also allows one to code without worrying about catching exceptions that are specific to each technology.</a:t>
            </a:r>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3546269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Spring provides a convenient translation from technology-specific exceptions like </a:t>
            </a:r>
            <a:r>
              <a:rPr lang="en-US" sz="1200" b="0" i="0" kern="1200" dirty="0" err="1">
                <a:solidFill>
                  <a:schemeClr val="tx1"/>
                </a:solidFill>
                <a:effectLst/>
                <a:latin typeface="+mn-lt"/>
                <a:ea typeface="+mn-ea"/>
                <a:cs typeface="+mn-cs"/>
              </a:rPr>
              <a:t>SQLException</a:t>
            </a:r>
            <a:r>
              <a:rPr lang="en-US" sz="1200" b="0" i="0" kern="1200" dirty="0">
                <a:solidFill>
                  <a:schemeClr val="tx1"/>
                </a:solidFill>
                <a:effectLst/>
                <a:latin typeface="+mn-lt"/>
                <a:ea typeface="+mn-ea"/>
                <a:cs typeface="+mn-cs"/>
              </a:rPr>
              <a:t> to its own exception class hierarchy with the </a:t>
            </a:r>
            <a:r>
              <a:rPr lang="en-US" sz="1200" b="0" i="0" kern="1200" dirty="0" err="1">
                <a:solidFill>
                  <a:schemeClr val="tx1"/>
                </a:solidFill>
                <a:effectLst/>
                <a:latin typeface="+mn-lt"/>
                <a:ea typeface="+mn-ea"/>
                <a:cs typeface="+mn-cs"/>
              </a:rPr>
              <a:t>DataAccessExceptionas</a:t>
            </a:r>
            <a:r>
              <a:rPr lang="en-US" sz="1200" b="0" i="0" kern="1200" dirty="0">
                <a:solidFill>
                  <a:schemeClr val="tx1"/>
                </a:solidFill>
                <a:effectLst/>
                <a:latin typeface="+mn-lt"/>
                <a:ea typeface="+mn-ea"/>
                <a:cs typeface="+mn-cs"/>
              </a:rPr>
              <a:t> the root exception. These exceptions wrap the original exception so there is never any risk that one might lose any information as to what might have gone wrong.</a:t>
            </a:r>
          </a:p>
          <a:p>
            <a:r>
              <a:rPr lang="en-US" sz="1200" b="0" i="0" kern="1200" dirty="0">
                <a:solidFill>
                  <a:schemeClr val="tx1"/>
                </a:solidFill>
                <a:effectLst/>
                <a:latin typeface="+mn-lt"/>
                <a:ea typeface="+mn-ea"/>
                <a:cs typeface="+mn-cs"/>
              </a:rPr>
              <a:t>In addition to JDBC exceptions, Spring can also wrap Hibernate-specific exceptions, converting them to a set of focused runtime exceptions (the same is true for JDO and JPA exceptions). This allows one to handle most persistence exceptions, which are non-recoverable, only in the appropriate layers, without having annoying boilerplate catch-and-throw blocks and exception declarations in one’s DAOs. (One can still trap and handle exceptions anywhere one needs to though.) As mentioned above, JDBC exceptions (including database-specific dialects) are also converted to the same hierarchy, meaning that one can perform some operations with JDBC within a consistent programming model.</a:t>
            </a:r>
          </a:p>
          <a:p>
            <a:r>
              <a:rPr lang="en-US" sz="1200" b="0" i="0" kern="1200" dirty="0">
                <a:solidFill>
                  <a:schemeClr val="tx1"/>
                </a:solidFill>
                <a:effectLst/>
                <a:latin typeface="+mn-lt"/>
                <a:ea typeface="+mn-ea"/>
                <a:cs typeface="+mn-cs"/>
              </a:rPr>
              <a:t>The above holds true for the various template classes in Springs support for various ORM frameworks. If one uses the interceptor-based classes then the application must care about handling </a:t>
            </a:r>
            <a:r>
              <a:rPr lang="en-US" sz="1200" b="0" i="0" kern="1200" dirty="0" err="1">
                <a:solidFill>
                  <a:schemeClr val="tx1"/>
                </a:solidFill>
                <a:effectLst/>
                <a:latin typeface="+mn-lt"/>
                <a:ea typeface="+mn-ea"/>
                <a:cs typeface="+mn-cs"/>
              </a:rPr>
              <a:t>HibernateExceptions</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JDOExceptions</a:t>
            </a:r>
            <a:r>
              <a:rPr lang="en-US" sz="1200" b="0" i="0" kern="1200" dirty="0">
                <a:solidFill>
                  <a:schemeClr val="tx1"/>
                </a:solidFill>
                <a:effectLst/>
                <a:latin typeface="+mn-lt"/>
                <a:ea typeface="+mn-ea"/>
                <a:cs typeface="+mn-cs"/>
              </a:rPr>
              <a:t> itself, preferably via delegating to </a:t>
            </a:r>
            <a:r>
              <a:rPr lang="en-US" sz="1200" b="0" i="0" kern="1200" dirty="0" err="1">
                <a:solidFill>
                  <a:schemeClr val="tx1"/>
                </a:solidFill>
                <a:effectLst/>
                <a:latin typeface="+mn-lt"/>
                <a:ea typeface="+mn-ea"/>
                <a:cs typeface="+mn-cs"/>
              </a:rPr>
              <a:t>SessionFactoryUtils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convertHibernateAccessException</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convertJdoAccessException</a:t>
            </a:r>
            <a:r>
              <a:rPr lang="en-US" sz="1200" b="0" i="0" kern="1200" dirty="0">
                <a:solidFill>
                  <a:schemeClr val="tx1"/>
                </a:solidFill>
                <a:effectLst/>
                <a:latin typeface="+mn-lt"/>
                <a:ea typeface="+mn-ea"/>
                <a:cs typeface="+mn-cs"/>
              </a:rPr>
              <a:t>() methods respectively. These methods convert the exceptions to ones that are compatible with the exceptions in the </a:t>
            </a:r>
            <a:r>
              <a:rPr lang="en-US" sz="1200" b="0" i="0" kern="1200" dirty="0" err="1">
                <a:solidFill>
                  <a:schemeClr val="tx1"/>
                </a:solidFill>
                <a:effectLst/>
                <a:latin typeface="+mn-lt"/>
                <a:ea typeface="+mn-ea"/>
                <a:cs typeface="+mn-cs"/>
              </a:rPr>
              <a:t>org.springframework.dao</a:t>
            </a:r>
            <a:r>
              <a:rPr lang="en-US" sz="1200" b="0" i="0" kern="1200" dirty="0">
                <a:solidFill>
                  <a:schemeClr val="tx1"/>
                </a:solidFill>
                <a:effectLst/>
                <a:latin typeface="+mn-lt"/>
                <a:ea typeface="+mn-ea"/>
                <a:cs typeface="+mn-cs"/>
              </a:rPr>
              <a:t> exception hierarchy. As </a:t>
            </a:r>
            <a:r>
              <a:rPr lang="en-US" sz="1200" b="0" i="0" kern="1200" dirty="0" err="1">
                <a:solidFill>
                  <a:schemeClr val="tx1"/>
                </a:solidFill>
                <a:effectLst/>
                <a:latin typeface="+mn-lt"/>
                <a:ea typeface="+mn-ea"/>
                <a:cs typeface="+mn-cs"/>
              </a:rPr>
              <a:t>JDOExceptions</a:t>
            </a:r>
            <a:r>
              <a:rPr lang="en-US" sz="1200" b="0" i="0" kern="1200" dirty="0">
                <a:solidFill>
                  <a:schemeClr val="tx1"/>
                </a:solidFill>
                <a:effectLst/>
                <a:latin typeface="+mn-lt"/>
                <a:ea typeface="+mn-ea"/>
                <a:cs typeface="+mn-cs"/>
              </a:rPr>
              <a:t> are unchecked, they can simply get thrown too, sacrificing generic DAO abstraction in terms of exceptions though.</a:t>
            </a:r>
          </a:p>
          <a:p>
            <a:r>
              <a:rPr lang="en-US" sz="1200" b="0" i="0" kern="1200" dirty="0">
                <a:solidFill>
                  <a:schemeClr val="tx1"/>
                </a:solidFill>
                <a:effectLst/>
                <a:latin typeface="+mn-lt"/>
                <a:ea typeface="+mn-ea"/>
                <a:cs typeface="+mn-cs"/>
              </a:rPr>
              <a:t>The exception hierarchy that Spring provides can be seen below. (Please note that the class hierarchy detailed in the image shows only a subset of the </a:t>
            </a:r>
            <a:r>
              <a:rPr lang="en-US" sz="1200" b="0" i="0" kern="1200" dirty="0" err="1">
                <a:solidFill>
                  <a:schemeClr val="tx1"/>
                </a:solidFill>
                <a:effectLst/>
                <a:latin typeface="+mn-lt"/>
                <a:ea typeface="+mn-ea"/>
                <a:cs typeface="+mn-cs"/>
              </a:rPr>
              <a:t>entireDataAccessException</a:t>
            </a:r>
            <a:r>
              <a:rPr lang="en-US" sz="1200" b="0" i="0" kern="1200" dirty="0">
                <a:solidFill>
                  <a:schemeClr val="tx1"/>
                </a:solidFill>
                <a:effectLst/>
                <a:latin typeface="+mn-lt"/>
                <a:ea typeface="+mn-ea"/>
                <a:cs typeface="+mn-cs"/>
              </a:rPr>
              <a:t> hierarchy.)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32</a:t>
            </a:fld>
            <a:endParaRPr lang="en-US"/>
          </a:p>
        </p:txBody>
      </p:sp>
    </p:spTree>
    <p:extLst>
      <p:ext uri="{BB962C8B-B14F-4D97-AF65-F5344CB8AC3E}">
        <p14:creationId xmlns:p14="http://schemas.microsoft.com/office/powerpoint/2010/main" val="41932838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last example of a batch update deals with batches that are so large that you want to break them up into several smaller batches. You can of course do this with the methods mentioned above by making multiple calls to the </a:t>
            </a:r>
            <a:r>
              <a:rPr lang="en-US" sz="1200" b="0" i="0" kern="1200" dirty="0" err="1">
                <a:solidFill>
                  <a:schemeClr val="tx1"/>
                </a:solidFill>
                <a:effectLst/>
                <a:latin typeface="+mn-lt"/>
                <a:ea typeface="+mn-ea"/>
                <a:cs typeface="+mn-cs"/>
              </a:rPr>
              <a:t>batchUpdate</a:t>
            </a:r>
            <a:r>
              <a:rPr lang="en-US" sz="1200" b="0" i="0" kern="1200" dirty="0">
                <a:solidFill>
                  <a:schemeClr val="tx1"/>
                </a:solidFill>
                <a:effectLst/>
                <a:latin typeface="+mn-lt"/>
                <a:ea typeface="+mn-ea"/>
                <a:cs typeface="+mn-cs"/>
              </a:rPr>
              <a:t> method, but there is now a more convenient method. This method takes, in addition to the SQL statement, a Collection of objects containing the parameters, the number of updates to make for each batch and a </a:t>
            </a:r>
            <a:r>
              <a:rPr lang="en-US" sz="1200" b="0" i="0" kern="1200" dirty="0" err="1">
                <a:solidFill>
                  <a:schemeClr val="tx1"/>
                </a:solidFill>
                <a:effectLst/>
                <a:latin typeface="+mn-lt"/>
                <a:ea typeface="+mn-ea"/>
                <a:cs typeface="+mn-cs"/>
              </a:rPr>
              <a:t>ParameterizedPreparedStatementSetter</a:t>
            </a:r>
            <a:r>
              <a:rPr lang="en-US" sz="1200" b="0" i="0" kern="1200" dirty="0">
                <a:solidFill>
                  <a:schemeClr val="tx1"/>
                </a:solidFill>
                <a:effectLst/>
                <a:latin typeface="+mn-lt"/>
                <a:ea typeface="+mn-ea"/>
                <a:cs typeface="+mn-cs"/>
              </a:rPr>
              <a:t> to set the values for the parameters of the prepared statement. The framework loops over the provided values and breaks the update calls into batches of the size specified.</a:t>
            </a:r>
          </a:p>
          <a:p>
            <a:r>
              <a:rPr lang="en-US" sz="1200" b="0" i="0" kern="1200" dirty="0">
                <a:solidFill>
                  <a:schemeClr val="tx1"/>
                </a:solidFill>
                <a:effectLst/>
                <a:latin typeface="+mn-lt"/>
                <a:ea typeface="+mn-ea"/>
                <a:cs typeface="+mn-cs"/>
              </a:rPr>
              <a:t>This example shows a batch update using a batch size of 100:</a:t>
            </a:r>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2638173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34</a:t>
            </a:fld>
            <a:endParaRPr lang="en-US"/>
          </a:p>
        </p:txBody>
      </p:sp>
    </p:spTree>
    <p:extLst>
      <p:ext uri="{BB962C8B-B14F-4D97-AF65-F5344CB8AC3E}">
        <p14:creationId xmlns:p14="http://schemas.microsoft.com/office/powerpoint/2010/main" val="740974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35395968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36</a:t>
            </a:fld>
            <a:endParaRPr lang="en-US"/>
          </a:p>
        </p:txBody>
      </p:sp>
    </p:spTree>
    <p:extLst>
      <p:ext uri="{BB962C8B-B14F-4D97-AF65-F5344CB8AC3E}">
        <p14:creationId xmlns:p14="http://schemas.microsoft.com/office/powerpoint/2010/main" val="37594973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37</a:t>
            </a:fld>
            <a:endParaRPr lang="en-US"/>
          </a:p>
        </p:txBody>
      </p:sp>
    </p:spTree>
    <p:extLst>
      <p:ext uri="{BB962C8B-B14F-4D97-AF65-F5344CB8AC3E}">
        <p14:creationId xmlns:p14="http://schemas.microsoft.com/office/powerpoint/2010/main" val="823731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38</a:t>
            </a:fld>
            <a:endParaRPr lang="en-US"/>
          </a:p>
        </p:txBody>
      </p:sp>
    </p:spTree>
    <p:extLst>
      <p:ext uri="{BB962C8B-B14F-4D97-AF65-F5344CB8AC3E}">
        <p14:creationId xmlns:p14="http://schemas.microsoft.com/office/powerpoint/2010/main" val="1500679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Examine the preceding configuration. You want to make a service object, the </a:t>
            </a:r>
            <a:r>
              <a:rPr lang="en-US" dirty="0" err="1"/>
              <a:t>fooService</a:t>
            </a:r>
            <a:r>
              <a:rPr lang="en-US" sz="1200" b="0" i="0" kern="1200" dirty="0">
                <a:solidFill>
                  <a:schemeClr val="tx1"/>
                </a:solidFill>
                <a:effectLst/>
                <a:latin typeface="+mn-lt"/>
                <a:ea typeface="+mn-ea"/>
                <a:cs typeface="+mn-cs"/>
              </a:rPr>
              <a:t> bean, transactional. The transaction semantics to apply are encapsulated in the </a:t>
            </a:r>
            <a:r>
              <a:rPr lang="en-US" dirty="0"/>
              <a:t>&lt;</a:t>
            </a:r>
            <a:r>
              <a:rPr lang="en-US" dirty="0" err="1"/>
              <a:t>tx:advice</a:t>
            </a:r>
            <a:r>
              <a:rPr lang="en-US" dirty="0"/>
              <a:t>/&gt;</a:t>
            </a:r>
            <a:r>
              <a:rPr lang="en-US" sz="1200" b="0" i="0" kern="1200" dirty="0">
                <a:solidFill>
                  <a:schemeClr val="tx1"/>
                </a:solidFill>
                <a:effectLst/>
                <a:latin typeface="+mn-lt"/>
                <a:ea typeface="+mn-ea"/>
                <a:cs typeface="+mn-cs"/>
              </a:rPr>
              <a:t> definition. The </a:t>
            </a:r>
            <a:r>
              <a:rPr lang="en-US" dirty="0"/>
              <a:t>&lt;</a:t>
            </a:r>
            <a:r>
              <a:rPr lang="en-US" dirty="0" err="1"/>
              <a:t>tx:advice</a:t>
            </a:r>
            <a:r>
              <a:rPr lang="en-US" dirty="0"/>
              <a:t>/&gt;</a:t>
            </a:r>
            <a:r>
              <a:rPr lang="en-US" sz="1200" b="0" i="0" kern="1200" dirty="0">
                <a:solidFill>
                  <a:schemeClr val="tx1"/>
                </a:solidFill>
                <a:effectLst/>
                <a:latin typeface="+mn-lt"/>
                <a:ea typeface="+mn-ea"/>
                <a:cs typeface="+mn-cs"/>
              </a:rPr>
              <a:t> definition reads as "</a:t>
            </a:r>
            <a:r>
              <a:rPr lang="en-US" sz="1200" b="0" i="1" kern="1200" dirty="0">
                <a:solidFill>
                  <a:schemeClr val="tx1"/>
                </a:solidFill>
                <a:effectLst/>
                <a:latin typeface="+mn-lt"/>
                <a:ea typeface="+mn-ea"/>
                <a:cs typeface="+mn-cs"/>
              </a:rPr>
              <a:t>…​ all methods on starting with 'get' are to execute in the context of a read-only transaction, and all other methods are to execute with the default transaction semantics</a:t>
            </a:r>
            <a:r>
              <a:rPr lang="en-US" sz="1200" b="0" i="0" kern="1200" dirty="0">
                <a:solidFill>
                  <a:schemeClr val="tx1"/>
                </a:solidFill>
                <a:effectLst/>
                <a:latin typeface="+mn-lt"/>
                <a:ea typeface="+mn-ea"/>
                <a:cs typeface="+mn-cs"/>
              </a:rPr>
              <a:t>". The </a:t>
            </a:r>
            <a:r>
              <a:rPr lang="en-US" dirty="0"/>
              <a:t>transaction-manager</a:t>
            </a:r>
            <a:r>
              <a:rPr lang="en-US" sz="1200" b="0" i="0" kern="1200" dirty="0">
                <a:solidFill>
                  <a:schemeClr val="tx1"/>
                </a:solidFill>
                <a:effectLst/>
                <a:latin typeface="+mn-lt"/>
                <a:ea typeface="+mn-ea"/>
                <a:cs typeface="+mn-cs"/>
              </a:rPr>
              <a:t> attribute of the </a:t>
            </a:r>
            <a:r>
              <a:rPr lang="en-US" dirty="0"/>
              <a:t>&lt;</a:t>
            </a:r>
            <a:r>
              <a:rPr lang="en-US" dirty="0" err="1"/>
              <a:t>tx:advice</a:t>
            </a:r>
            <a:r>
              <a:rPr lang="en-US" dirty="0"/>
              <a:t>/&gt;</a:t>
            </a:r>
            <a:r>
              <a:rPr lang="en-US" sz="1200" b="0" i="0" kern="1200" dirty="0">
                <a:solidFill>
                  <a:schemeClr val="tx1"/>
                </a:solidFill>
                <a:effectLst/>
                <a:latin typeface="+mn-lt"/>
                <a:ea typeface="+mn-ea"/>
                <a:cs typeface="+mn-cs"/>
              </a:rPr>
              <a:t> tag is set to the name of </a:t>
            </a:r>
            <a:r>
              <a:rPr lang="en-US" sz="1200" b="0" i="0" kern="1200" dirty="0" err="1">
                <a:solidFill>
                  <a:schemeClr val="tx1"/>
                </a:solidFill>
                <a:effectLst/>
                <a:latin typeface="+mn-lt"/>
                <a:ea typeface="+mn-ea"/>
                <a:cs typeface="+mn-cs"/>
              </a:rPr>
              <a:t>the</a:t>
            </a:r>
            <a:r>
              <a:rPr lang="en-US" dirty="0" err="1"/>
              <a:t>PlatformTransactionManager</a:t>
            </a:r>
            <a:r>
              <a:rPr lang="en-US" sz="1200" b="0" i="0" kern="1200" dirty="0">
                <a:solidFill>
                  <a:schemeClr val="tx1"/>
                </a:solidFill>
                <a:effectLst/>
                <a:latin typeface="+mn-lt"/>
                <a:ea typeface="+mn-ea"/>
                <a:cs typeface="+mn-cs"/>
              </a:rPr>
              <a:t> bean that is going to </a:t>
            </a:r>
            <a:r>
              <a:rPr lang="en-US" sz="1200" b="0" i="1" kern="1200" dirty="0">
                <a:solidFill>
                  <a:schemeClr val="tx1"/>
                </a:solidFill>
                <a:effectLst/>
                <a:latin typeface="+mn-lt"/>
                <a:ea typeface="+mn-ea"/>
                <a:cs typeface="+mn-cs"/>
              </a:rPr>
              <a:t>drive</a:t>
            </a:r>
            <a:r>
              <a:rPr lang="en-US" sz="1200" b="0" i="0" kern="1200" dirty="0">
                <a:solidFill>
                  <a:schemeClr val="tx1"/>
                </a:solidFill>
                <a:effectLst/>
                <a:latin typeface="+mn-lt"/>
                <a:ea typeface="+mn-ea"/>
                <a:cs typeface="+mn-cs"/>
              </a:rPr>
              <a:t> the transactions, in this case, the </a:t>
            </a:r>
            <a:r>
              <a:rPr lang="en-US" dirty="0" err="1"/>
              <a:t>txManager</a:t>
            </a:r>
            <a:r>
              <a:rPr lang="en-US" sz="1200" b="0" i="0" kern="1200" dirty="0">
                <a:solidFill>
                  <a:schemeClr val="tx1"/>
                </a:solidFill>
                <a:effectLst/>
                <a:latin typeface="+mn-lt"/>
                <a:ea typeface="+mn-ea"/>
                <a:cs typeface="+mn-cs"/>
              </a:rPr>
              <a:t> bean.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&lt;</a:t>
            </a:r>
            <a:r>
              <a:rPr lang="en-US" sz="1200" b="0" i="0" kern="1200" dirty="0" err="1">
                <a:solidFill>
                  <a:schemeClr val="tx1"/>
                </a:solidFill>
                <a:effectLst/>
                <a:latin typeface="+mn-lt"/>
                <a:ea typeface="+mn-ea"/>
                <a:cs typeface="+mn-cs"/>
              </a:rPr>
              <a:t>aop:config</a:t>
            </a:r>
            <a:r>
              <a:rPr lang="en-US" sz="1200" b="0" i="0" kern="1200" dirty="0">
                <a:solidFill>
                  <a:schemeClr val="tx1"/>
                </a:solidFill>
                <a:effectLst/>
                <a:latin typeface="+mn-lt"/>
                <a:ea typeface="+mn-ea"/>
                <a:cs typeface="+mn-cs"/>
              </a:rPr>
              <a:t>/&gt; definition ensures that the transactional advice defined by the </a:t>
            </a:r>
            <a:r>
              <a:rPr lang="en-US" sz="1200" b="0" i="0" kern="1200" dirty="0" err="1">
                <a:solidFill>
                  <a:schemeClr val="tx1"/>
                </a:solidFill>
                <a:effectLst/>
                <a:latin typeface="+mn-lt"/>
                <a:ea typeface="+mn-ea"/>
                <a:cs typeface="+mn-cs"/>
              </a:rPr>
              <a:t>txAdvice</a:t>
            </a:r>
            <a:r>
              <a:rPr lang="en-US" sz="1200" b="0" i="0" kern="1200" dirty="0">
                <a:solidFill>
                  <a:schemeClr val="tx1"/>
                </a:solidFill>
                <a:effectLst/>
                <a:latin typeface="+mn-lt"/>
                <a:ea typeface="+mn-ea"/>
                <a:cs typeface="+mn-cs"/>
              </a:rPr>
              <a:t> bean executes at the appropriate points in the program. First you define a </a:t>
            </a:r>
            <a:r>
              <a:rPr lang="en-US" sz="1200" b="0" i="0" kern="1200" dirty="0" err="1">
                <a:solidFill>
                  <a:schemeClr val="tx1"/>
                </a:solidFill>
                <a:effectLst/>
                <a:latin typeface="+mn-lt"/>
                <a:ea typeface="+mn-ea"/>
                <a:cs typeface="+mn-cs"/>
              </a:rPr>
              <a:t>pointcut</a:t>
            </a:r>
            <a:r>
              <a:rPr lang="en-US" sz="1200" b="0" i="0" kern="1200" dirty="0">
                <a:solidFill>
                  <a:schemeClr val="tx1"/>
                </a:solidFill>
                <a:effectLst/>
                <a:latin typeface="+mn-lt"/>
                <a:ea typeface="+mn-ea"/>
                <a:cs typeface="+mn-cs"/>
              </a:rPr>
              <a:t> that matches the execution of any operation defined in the </a:t>
            </a:r>
            <a:r>
              <a:rPr lang="en-US" sz="1200" b="0" i="0" kern="1200" dirty="0" err="1">
                <a:solidFill>
                  <a:schemeClr val="tx1"/>
                </a:solidFill>
                <a:effectLst/>
                <a:latin typeface="+mn-lt"/>
                <a:ea typeface="+mn-ea"/>
                <a:cs typeface="+mn-cs"/>
              </a:rPr>
              <a:t>FooService</a:t>
            </a:r>
            <a:r>
              <a:rPr lang="en-US" sz="1200" b="0" i="0" kern="1200" dirty="0">
                <a:solidFill>
                  <a:schemeClr val="tx1"/>
                </a:solidFill>
                <a:effectLst/>
                <a:latin typeface="+mn-lt"/>
                <a:ea typeface="+mn-ea"/>
                <a:cs typeface="+mn-cs"/>
              </a:rPr>
              <a:t> interface ( </a:t>
            </a:r>
            <a:r>
              <a:rPr lang="en-US" sz="1200" b="0" i="0" kern="1200" dirty="0" err="1">
                <a:solidFill>
                  <a:schemeClr val="tx1"/>
                </a:solidFill>
                <a:effectLst/>
                <a:latin typeface="+mn-lt"/>
                <a:ea typeface="+mn-ea"/>
                <a:cs typeface="+mn-cs"/>
              </a:rPr>
              <a:t>fooServiceOperation</a:t>
            </a:r>
            <a:r>
              <a:rPr lang="en-US" sz="1200" b="0" i="0" kern="1200" dirty="0">
                <a:solidFill>
                  <a:schemeClr val="tx1"/>
                </a:solidFill>
                <a:effectLst/>
                <a:latin typeface="+mn-lt"/>
                <a:ea typeface="+mn-ea"/>
                <a:cs typeface="+mn-cs"/>
              </a:rPr>
              <a:t>). Then you associate the </a:t>
            </a:r>
            <a:r>
              <a:rPr lang="en-US" sz="1200" b="0" i="0" kern="1200" dirty="0" err="1">
                <a:solidFill>
                  <a:schemeClr val="tx1"/>
                </a:solidFill>
                <a:effectLst/>
                <a:latin typeface="+mn-lt"/>
                <a:ea typeface="+mn-ea"/>
                <a:cs typeface="+mn-cs"/>
              </a:rPr>
              <a:t>pointcut</a:t>
            </a:r>
            <a:r>
              <a:rPr lang="en-US" sz="1200" b="0" i="0" kern="1200" dirty="0">
                <a:solidFill>
                  <a:schemeClr val="tx1"/>
                </a:solidFill>
                <a:effectLst/>
                <a:latin typeface="+mn-lt"/>
                <a:ea typeface="+mn-ea"/>
                <a:cs typeface="+mn-cs"/>
              </a:rPr>
              <a:t> with the </a:t>
            </a:r>
            <a:r>
              <a:rPr lang="en-US" sz="1200" b="0" i="0" kern="1200" dirty="0" err="1">
                <a:solidFill>
                  <a:schemeClr val="tx1"/>
                </a:solidFill>
                <a:effectLst/>
                <a:latin typeface="+mn-lt"/>
                <a:ea typeface="+mn-ea"/>
                <a:cs typeface="+mn-cs"/>
              </a:rPr>
              <a:t>txAdvice</a:t>
            </a:r>
            <a:r>
              <a:rPr lang="en-US" sz="1200" b="0" i="0" kern="1200" dirty="0">
                <a:solidFill>
                  <a:schemeClr val="tx1"/>
                </a:solidFill>
                <a:effectLst/>
                <a:latin typeface="+mn-lt"/>
                <a:ea typeface="+mn-ea"/>
                <a:cs typeface="+mn-cs"/>
              </a:rPr>
              <a:t> using an advisor. The result indicates that at the execution of a </a:t>
            </a:r>
            <a:r>
              <a:rPr lang="en-US" sz="1200" b="0" i="0" kern="1200" dirty="0" err="1">
                <a:solidFill>
                  <a:schemeClr val="tx1"/>
                </a:solidFill>
                <a:effectLst/>
                <a:latin typeface="+mn-lt"/>
                <a:ea typeface="+mn-ea"/>
                <a:cs typeface="+mn-cs"/>
              </a:rPr>
              <a:t>fooServiceOperation</a:t>
            </a:r>
            <a:r>
              <a:rPr lang="en-US" sz="1200" b="0" i="0" kern="1200" dirty="0">
                <a:solidFill>
                  <a:schemeClr val="tx1"/>
                </a:solidFill>
                <a:effectLst/>
                <a:latin typeface="+mn-lt"/>
                <a:ea typeface="+mn-ea"/>
                <a:cs typeface="+mn-cs"/>
              </a:rPr>
              <a:t>, the advice defined by </a:t>
            </a:r>
            <a:r>
              <a:rPr lang="en-US" sz="1200" b="0" i="0" kern="1200" dirty="0" err="1">
                <a:solidFill>
                  <a:schemeClr val="tx1"/>
                </a:solidFill>
                <a:effectLst/>
                <a:latin typeface="+mn-lt"/>
                <a:ea typeface="+mn-ea"/>
                <a:cs typeface="+mn-cs"/>
              </a:rPr>
              <a:t>txAdvice</a:t>
            </a:r>
            <a:r>
              <a:rPr lang="en-US" sz="1200" b="0" i="0" kern="1200" dirty="0">
                <a:solidFill>
                  <a:schemeClr val="tx1"/>
                </a:solidFill>
                <a:effectLst/>
                <a:latin typeface="+mn-lt"/>
                <a:ea typeface="+mn-ea"/>
                <a:cs typeface="+mn-cs"/>
              </a:rPr>
              <a:t> will be run.</a:t>
            </a:r>
          </a:p>
          <a:p>
            <a:r>
              <a:rPr lang="en-US" sz="1200" b="0" i="0" kern="1200" dirty="0">
                <a:solidFill>
                  <a:schemeClr val="tx1"/>
                </a:solidFill>
                <a:effectLst/>
                <a:latin typeface="+mn-lt"/>
                <a:ea typeface="+mn-ea"/>
                <a:cs typeface="+mn-cs"/>
              </a:rPr>
              <a:t>The expression defined within the &lt;</a:t>
            </a:r>
            <a:r>
              <a:rPr lang="en-US" sz="1200" b="0" i="0" kern="1200" dirty="0" err="1">
                <a:solidFill>
                  <a:schemeClr val="tx1"/>
                </a:solidFill>
                <a:effectLst/>
                <a:latin typeface="+mn-lt"/>
                <a:ea typeface="+mn-ea"/>
                <a:cs typeface="+mn-cs"/>
              </a:rPr>
              <a:t>aop:pointcut</a:t>
            </a:r>
            <a:r>
              <a:rPr lang="en-US" sz="1200" b="0" i="0" kern="1200" dirty="0">
                <a:solidFill>
                  <a:schemeClr val="tx1"/>
                </a:solidFill>
                <a:effectLst/>
                <a:latin typeface="+mn-lt"/>
                <a:ea typeface="+mn-ea"/>
                <a:cs typeface="+mn-cs"/>
              </a:rPr>
              <a:t>/&gt; element is an AspectJ </a:t>
            </a:r>
            <a:r>
              <a:rPr lang="en-US" sz="1200" b="0" i="0" kern="1200" dirty="0" err="1">
                <a:solidFill>
                  <a:schemeClr val="tx1"/>
                </a:solidFill>
                <a:effectLst/>
                <a:latin typeface="+mn-lt"/>
                <a:ea typeface="+mn-ea"/>
                <a:cs typeface="+mn-cs"/>
              </a:rPr>
              <a:t>pointcut</a:t>
            </a:r>
            <a:r>
              <a:rPr lang="en-US" sz="1200" b="0" i="0" kern="1200" dirty="0">
                <a:solidFill>
                  <a:schemeClr val="tx1"/>
                </a:solidFill>
                <a:effectLst/>
                <a:latin typeface="+mn-lt"/>
                <a:ea typeface="+mn-ea"/>
                <a:cs typeface="+mn-cs"/>
              </a:rPr>
              <a:t> expression; see </a:t>
            </a:r>
            <a:r>
              <a:rPr lang="en-US" sz="1200" b="0" i="0" u="none" strike="noStrike" kern="1200" dirty="0">
                <a:solidFill>
                  <a:schemeClr val="tx1"/>
                </a:solidFill>
                <a:effectLst/>
                <a:latin typeface="+mn-lt"/>
                <a:ea typeface="+mn-ea"/>
                <a:cs typeface="+mn-cs"/>
                <a:hlinkClick r:id="rId3" tooltip="11. Aspect Oriented Programming with Spring"/>
              </a:rPr>
              <a:t>Chapter 11, </a:t>
            </a:r>
            <a:r>
              <a:rPr lang="en-US" sz="1200" b="0" i="1" u="none" strike="noStrike" kern="1200" dirty="0">
                <a:solidFill>
                  <a:schemeClr val="tx1"/>
                </a:solidFill>
                <a:effectLst/>
                <a:latin typeface="+mn-lt"/>
                <a:ea typeface="+mn-ea"/>
                <a:cs typeface="+mn-cs"/>
                <a:hlinkClick r:id="rId3" tooltip="11. Aspect Oriented Programming with Spring"/>
              </a:rPr>
              <a:t>Aspect Oriented Programming with Spring</a:t>
            </a:r>
            <a:r>
              <a:rPr lang="en-US" sz="1200" b="0" i="0" kern="1200" dirty="0">
                <a:solidFill>
                  <a:schemeClr val="tx1"/>
                </a:solidFill>
                <a:effectLst/>
                <a:latin typeface="+mn-lt"/>
                <a:ea typeface="+mn-ea"/>
                <a:cs typeface="+mn-cs"/>
              </a:rPr>
              <a:t> for more details on </a:t>
            </a:r>
            <a:r>
              <a:rPr lang="en-US" sz="1200" b="0" i="0" kern="1200" dirty="0" err="1">
                <a:solidFill>
                  <a:schemeClr val="tx1"/>
                </a:solidFill>
                <a:effectLst/>
                <a:latin typeface="+mn-lt"/>
                <a:ea typeface="+mn-ea"/>
                <a:cs typeface="+mn-cs"/>
              </a:rPr>
              <a:t>pointcut</a:t>
            </a:r>
            <a:r>
              <a:rPr lang="en-US" sz="1200" b="0" i="0" kern="1200" dirty="0">
                <a:solidFill>
                  <a:schemeClr val="tx1"/>
                </a:solidFill>
                <a:effectLst/>
                <a:latin typeface="+mn-lt"/>
                <a:ea typeface="+mn-ea"/>
                <a:cs typeface="+mn-cs"/>
              </a:rPr>
              <a:t> expressions in Spring.</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39</a:t>
            </a:fld>
            <a:endParaRPr lang="en-US"/>
          </a:p>
        </p:txBody>
      </p:sp>
    </p:spTree>
    <p:extLst>
      <p:ext uri="{BB962C8B-B14F-4D97-AF65-F5344CB8AC3E}">
        <p14:creationId xmlns:p14="http://schemas.microsoft.com/office/powerpoint/2010/main" val="3431806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16324820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40</a:t>
            </a:fld>
            <a:endParaRPr lang="en-US"/>
          </a:p>
        </p:txBody>
      </p:sp>
    </p:spTree>
    <p:extLst>
      <p:ext uri="{BB962C8B-B14F-4D97-AF65-F5344CB8AC3E}">
        <p14:creationId xmlns:p14="http://schemas.microsoft.com/office/powerpoint/2010/main" val="2796115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addition to the XML-based declarative approach to transaction configuration, you can use an annotation-based approach. Declaring transaction semantics directly in the Java source code puts the declarations much closer to the affected code. There is not much danger of undue coupling, because code that is meant to be used </a:t>
            </a:r>
            <a:r>
              <a:rPr lang="en-US" sz="1200" b="0" i="0" kern="1200" dirty="0" err="1">
                <a:solidFill>
                  <a:schemeClr val="tx1"/>
                </a:solidFill>
                <a:effectLst/>
                <a:latin typeface="+mn-lt"/>
                <a:ea typeface="+mn-ea"/>
                <a:cs typeface="+mn-cs"/>
              </a:rPr>
              <a:t>transactionally</a:t>
            </a:r>
            <a:r>
              <a:rPr lang="en-US" sz="1200" b="0" i="0" kern="1200" dirty="0">
                <a:solidFill>
                  <a:schemeClr val="tx1"/>
                </a:solidFill>
                <a:effectLst/>
                <a:latin typeface="+mn-lt"/>
                <a:ea typeface="+mn-ea"/>
                <a:cs typeface="+mn-cs"/>
              </a:rPr>
              <a:t> is almost always deployed that way anyway.</a:t>
            </a:r>
          </a:p>
        </p:txBody>
      </p:sp>
      <p:sp>
        <p:nvSpPr>
          <p:cNvPr id="4" name="Slide Number Placeholder 3"/>
          <p:cNvSpPr>
            <a:spLocks noGrp="1"/>
          </p:cNvSpPr>
          <p:nvPr>
            <p:ph type="sldNum" sz="quarter" idx="10"/>
          </p:nvPr>
        </p:nvSpPr>
        <p:spPr/>
        <p:txBody>
          <a:bodyPr/>
          <a:lstStyle/>
          <a:p>
            <a:fld id="{7AE90029-A909-AD4E-9775-A0D64990AD22}" type="slidenum">
              <a:rPr lang="en-US" smtClean="0"/>
              <a:t>41</a:t>
            </a:fld>
            <a:endParaRPr lang="en-US"/>
          </a:p>
        </p:txBody>
      </p:sp>
    </p:spTree>
    <p:extLst>
      <p:ext uri="{BB962C8B-B14F-4D97-AF65-F5344CB8AC3E}">
        <p14:creationId xmlns:p14="http://schemas.microsoft.com/office/powerpoint/2010/main" val="1322603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42</a:t>
            </a:fld>
            <a:endParaRPr lang="en-US"/>
          </a:p>
        </p:txBody>
      </p:sp>
    </p:spTree>
    <p:extLst>
      <p:ext uri="{BB962C8B-B14F-4D97-AF65-F5344CB8AC3E}">
        <p14:creationId xmlns:p14="http://schemas.microsoft.com/office/powerpoint/2010/main" val="15228701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43</a:t>
            </a:fld>
            <a:endParaRPr lang="en-US"/>
          </a:p>
        </p:txBody>
      </p:sp>
    </p:spTree>
    <p:extLst>
      <p:ext uri="{BB962C8B-B14F-4D97-AF65-F5344CB8AC3E}">
        <p14:creationId xmlns:p14="http://schemas.microsoft.com/office/powerpoint/2010/main" val="12687630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Programmatic transaction management is usually a good idea only if you have a small number of transactional operations. For example, if you have a web application that require transactions only for certain update operations, you may not want to set up transactional proxies using Spring or any other technology. In this case, using </a:t>
            </a:r>
            <a:r>
              <a:rPr lang="en-GB" sz="1200" b="0" i="0" kern="1200" dirty="0" err="1">
                <a:solidFill>
                  <a:schemeClr val="tx1"/>
                </a:solidFill>
                <a:effectLst/>
                <a:latin typeface="+mn-lt"/>
                <a:ea typeface="+mn-ea"/>
                <a:cs typeface="+mn-cs"/>
              </a:rPr>
              <a:t>theTransactionTemplate</a:t>
            </a:r>
            <a:r>
              <a:rPr lang="en-GB" sz="1200" b="0" i="0" kern="1200" dirty="0">
                <a:solidFill>
                  <a:schemeClr val="tx1"/>
                </a:solidFill>
                <a:effectLst/>
                <a:latin typeface="+mn-lt"/>
                <a:ea typeface="+mn-ea"/>
                <a:cs typeface="+mn-cs"/>
              </a:rPr>
              <a:t> </a:t>
            </a:r>
            <a:r>
              <a:rPr lang="en-GB" sz="1200" b="0" i="1" kern="1200" dirty="0">
                <a:solidFill>
                  <a:schemeClr val="tx1"/>
                </a:solidFill>
                <a:effectLst/>
                <a:latin typeface="+mn-lt"/>
                <a:ea typeface="+mn-ea"/>
                <a:cs typeface="+mn-cs"/>
              </a:rPr>
              <a:t>may</a:t>
            </a:r>
            <a:r>
              <a:rPr lang="en-GB" sz="1200" b="0" i="0" kern="1200" dirty="0">
                <a:solidFill>
                  <a:schemeClr val="tx1"/>
                </a:solidFill>
                <a:effectLst/>
                <a:latin typeface="+mn-lt"/>
                <a:ea typeface="+mn-ea"/>
                <a:cs typeface="+mn-cs"/>
              </a:rPr>
              <a:t> be a good approach. Being able to set the transaction name explicitly is also something that can only be done using the programmatic approach to transaction management.</a:t>
            </a:r>
          </a:p>
          <a:p>
            <a:r>
              <a:rPr lang="en-GB" sz="1200" b="0" i="0" kern="1200" dirty="0">
                <a:solidFill>
                  <a:schemeClr val="tx1"/>
                </a:solidFill>
                <a:effectLst/>
                <a:latin typeface="+mn-lt"/>
                <a:ea typeface="+mn-ea"/>
                <a:cs typeface="+mn-cs"/>
              </a:rPr>
              <a:t>On the other hand, if your application has numerous transactional operations, declarative transaction management is usually worthwhile. It keeps transaction management out of business logic, and is not difficult to configure. When using the Spring Framework, rather than EJB CMT, the configuration cost of declarative transaction management is greatly reduced.</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44</a:t>
            </a:fld>
            <a:endParaRPr lang="en-US"/>
          </a:p>
        </p:txBody>
      </p:sp>
    </p:spTree>
    <p:extLst>
      <p:ext uri="{BB962C8B-B14F-4D97-AF65-F5344CB8AC3E}">
        <p14:creationId xmlns:p14="http://schemas.microsoft.com/office/powerpoint/2010/main" val="25905018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45</a:t>
            </a:fld>
            <a:endParaRPr lang="en-US"/>
          </a:p>
        </p:txBody>
      </p:sp>
    </p:spTree>
    <p:extLst>
      <p:ext uri="{BB962C8B-B14F-4D97-AF65-F5344CB8AC3E}">
        <p14:creationId xmlns:p14="http://schemas.microsoft.com/office/powerpoint/2010/main" val="3477711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Spring Framework takes care of all the low-level details that can make JDBC such a tedious API to develop with.</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368944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 can choose among several approaches to form the basis for your JDBC database access. In addition to three flavors of the </a:t>
            </a:r>
            <a:r>
              <a:rPr lang="en-US" sz="1200" b="0" i="0" kern="1200" dirty="0" err="1">
                <a:solidFill>
                  <a:schemeClr val="tx1"/>
                </a:solidFill>
                <a:effectLst/>
                <a:latin typeface="+mn-lt"/>
                <a:ea typeface="+mn-ea"/>
                <a:cs typeface="+mn-cs"/>
              </a:rPr>
              <a:t>JdbcTemplate</a:t>
            </a:r>
            <a:r>
              <a:rPr lang="en-US" sz="1200" b="0" i="0" kern="1200" dirty="0">
                <a:solidFill>
                  <a:schemeClr val="tx1"/>
                </a:solidFill>
                <a:effectLst/>
                <a:latin typeface="+mn-lt"/>
                <a:ea typeface="+mn-ea"/>
                <a:cs typeface="+mn-cs"/>
              </a:rPr>
              <a:t>, a new </a:t>
            </a:r>
            <a:r>
              <a:rPr lang="en-US" sz="1200" b="0" i="0" kern="1200" dirty="0" err="1">
                <a:solidFill>
                  <a:schemeClr val="tx1"/>
                </a:solidFill>
                <a:effectLst/>
                <a:latin typeface="+mn-lt"/>
                <a:ea typeface="+mn-ea"/>
                <a:cs typeface="+mn-cs"/>
              </a:rPr>
              <a:t>SimpleJdbcInsert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SimplejdbcCall</a:t>
            </a:r>
            <a:r>
              <a:rPr lang="en-US" sz="1200" b="0" i="0" kern="1200" dirty="0">
                <a:solidFill>
                  <a:schemeClr val="tx1"/>
                </a:solidFill>
                <a:effectLst/>
                <a:latin typeface="+mn-lt"/>
                <a:ea typeface="+mn-ea"/>
                <a:cs typeface="+mn-cs"/>
              </a:rPr>
              <a:t> approach optimizes database metadata, and the RDBMS Object style takes a more object-oriented approach similar to that of JDO Query design. Once you start using one of these approaches, you can still mix and match to include a feature from a different approach. All approaches require a JDBC 2.0-compliant driver, and some advanced features require a JDBC 3.0 driver.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1" kern="1200" dirty="0" err="1">
                <a:solidFill>
                  <a:schemeClr val="tx1"/>
                </a:solidFill>
                <a:effectLst/>
                <a:latin typeface="+mn-lt"/>
                <a:ea typeface="+mn-ea"/>
                <a:cs typeface="+mn-cs"/>
              </a:rPr>
              <a:t>JdbcTemplate</a:t>
            </a:r>
            <a:r>
              <a:rPr lang="en-US" sz="1200" b="0" i="0" kern="1200" dirty="0">
                <a:solidFill>
                  <a:schemeClr val="tx1"/>
                </a:solidFill>
                <a:effectLst/>
                <a:latin typeface="+mn-lt"/>
                <a:ea typeface="+mn-ea"/>
                <a:cs typeface="+mn-cs"/>
              </a:rPr>
              <a:t> is the classic Spring JDBC approach and the most popular. This "lowest level" approach and all others use a </a:t>
            </a:r>
            <a:r>
              <a:rPr lang="en-US" sz="1200" b="0" i="0" kern="1200" dirty="0" err="1">
                <a:solidFill>
                  <a:schemeClr val="tx1"/>
                </a:solidFill>
                <a:effectLst/>
                <a:latin typeface="+mn-lt"/>
                <a:ea typeface="+mn-ea"/>
                <a:cs typeface="+mn-cs"/>
              </a:rPr>
              <a:t>JdbcTemplate</a:t>
            </a:r>
            <a:r>
              <a:rPr lang="en-US" sz="1200" b="0" i="0" kern="1200" dirty="0">
                <a:solidFill>
                  <a:schemeClr val="tx1"/>
                </a:solidFill>
                <a:effectLst/>
                <a:latin typeface="+mn-lt"/>
                <a:ea typeface="+mn-ea"/>
                <a:cs typeface="+mn-cs"/>
              </a:rPr>
              <a:t> under the covers.</a:t>
            </a:r>
          </a:p>
          <a:p>
            <a:r>
              <a:rPr lang="en-US" sz="1200" b="0" i="1" kern="1200" dirty="0" err="1">
                <a:solidFill>
                  <a:schemeClr val="tx1"/>
                </a:solidFill>
                <a:effectLst/>
                <a:latin typeface="+mn-lt"/>
                <a:ea typeface="+mn-ea"/>
                <a:cs typeface="+mn-cs"/>
              </a:rPr>
              <a:t>NamedParameterJdbcTemplate</a:t>
            </a:r>
            <a:r>
              <a:rPr lang="en-US" sz="1200" b="0" i="0" kern="1200" dirty="0">
                <a:solidFill>
                  <a:schemeClr val="tx1"/>
                </a:solidFill>
                <a:effectLst/>
                <a:latin typeface="+mn-lt"/>
                <a:ea typeface="+mn-ea"/>
                <a:cs typeface="+mn-cs"/>
              </a:rPr>
              <a:t> wraps a </a:t>
            </a:r>
            <a:r>
              <a:rPr lang="en-US" sz="1200" b="0" i="0" kern="1200" dirty="0" err="1">
                <a:solidFill>
                  <a:schemeClr val="tx1"/>
                </a:solidFill>
                <a:effectLst/>
                <a:latin typeface="+mn-lt"/>
                <a:ea typeface="+mn-ea"/>
                <a:cs typeface="+mn-cs"/>
              </a:rPr>
              <a:t>JdbcTemplate</a:t>
            </a:r>
            <a:r>
              <a:rPr lang="en-US" sz="1200" b="0" i="0" kern="1200" dirty="0">
                <a:solidFill>
                  <a:schemeClr val="tx1"/>
                </a:solidFill>
                <a:effectLst/>
                <a:latin typeface="+mn-lt"/>
                <a:ea typeface="+mn-ea"/>
                <a:cs typeface="+mn-cs"/>
              </a:rPr>
              <a:t> to provide named parameters instead of the traditional JDBC "?"</a:t>
            </a:r>
          </a:p>
          <a:p>
            <a:r>
              <a:rPr lang="en-US" sz="1200" b="0" i="1" kern="1200" dirty="0" err="1">
                <a:solidFill>
                  <a:schemeClr val="tx1"/>
                </a:solidFill>
                <a:effectLst/>
                <a:latin typeface="+mn-lt"/>
                <a:ea typeface="+mn-ea"/>
                <a:cs typeface="+mn-cs"/>
              </a:rPr>
              <a:t>SimpleJdbcInsert</a:t>
            </a:r>
            <a:r>
              <a:rPr lang="en-US" sz="1200" b="0" i="1"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SimpleJdbcCall</a:t>
            </a:r>
            <a:r>
              <a:rPr lang="en-US" sz="1200" b="0" i="0" kern="1200" dirty="0">
                <a:solidFill>
                  <a:schemeClr val="tx1"/>
                </a:solidFill>
                <a:effectLst/>
                <a:latin typeface="+mn-lt"/>
                <a:ea typeface="+mn-ea"/>
                <a:cs typeface="+mn-cs"/>
              </a:rPr>
              <a:t> optimize database metadata to limit the amount of necessary configuration.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2571837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dirty="0" err="1"/>
              <a:t>JdbcTemplate</a:t>
            </a:r>
            <a:r>
              <a:rPr lang="en-US" sz="1200" b="0" i="0" kern="1200" dirty="0">
                <a:solidFill>
                  <a:schemeClr val="tx1"/>
                </a:solidFill>
                <a:effectLst/>
                <a:latin typeface="+mn-lt"/>
                <a:ea typeface="+mn-ea"/>
                <a:cs typeface="+mn-cs"/>
              </a:rPr>
              <a:t> class is the central class in the JDBC core package. It handles the creation and release of resources, which helps you avoid common errors such as forgetting to close the connection. It performs the basic tasks of the core JDBC workflow such as statement creation and execution, leaving application code to provide SQL and extract results. The </a:t>
            </a:r>
            <a:r>
              <a:rPr lang="en-US" dirty="0" err="1"/>
              <a:t>JdbcTemplate</a:t>
            </a:r>
            <a:r>
              <a:rPr lang="en-US" sz="1200" b="0" i="0" kern="1200" dirty="0">
                <a:solidFill>
                  <a:schemeClr val="tx1"/>
                </a:solidFill>
                <a:effectLst/>
                <a:latin typeface="+mn-lt"/>
                <a:ea typeface="+mn-ea"/>
                <a:cs typeface="+mn-cs"/>
              </a:rPr>
              <a:t> class executes SQL queries, update statements and stored procedure calls, performs iteration over </a:t>
            </a:r>
            <a:r>
              <a:rPr lang="en-US" dirty="0" err="1"/>
              <a:t>ResultSet</a:t>
            </a:r>
            <a:r>
              <a:rPr lang="en-US" sz="1200" b="0" i="0" kern="1200" dirty="0" err="1">
                <a:solidFill>
                  <a:schemeClr val="tx1"/>
                </a:solidFill>
                <a:effectLst/>
                <a:latin typeface="+mn-lt"/>
                <a:ea typeface="+mn-ea"/>
                <a:cs typeface="+mn-cs"/>
              </a:rPr>
              <a:t>s</a:t>
            </a:r>
            <a:r>
              <a:rPr lang="en-US" sz="1200" b="0" i="0" kern="1200" dirty="0">
                <a:solidFill>
                  <a:schemeClr val="tx1"/>
                </a:solidFill>
                <a:effectLst/>
                <a:latin typeface="+mn-lt"/>
                <a:ea typeface="+mn-ea"/>
                <a:cs typeface="+mn-cs"/>
              </a:rPr>
              <a:t> and extraction of returned parameter values. It also catches JDBC exceptions and translates them to the generic, more informative, exception hierarchy defined in </a:t>
            </a:r>
            <a:r>
              <a:rPr lang="en-US" sz="1200" b="0" i="0" kern="1200" dirty="0" err="1">
                <a:solidFill>
                  <a:schemeClr val="tx1"/>
                </a:solidFill>
                <a:effectLst/>
                <a:latin typeface="+mn-lt"/>
                <a:ea typeface="+mn-ea"/>
                <a:cs typeface="+mn-cs"/>
              </a:rPr>
              <a:t>the</a:t>
            </a:r>
            <a:r>
              <a:rPr lang="en-US" dirty="0" err="1"/>
              <a:t>org.springframework.dao</a:t>
            </a:r>
            <a:r>
              <a:rPr lang="en-US" sz="1200" b="0" i="0" kern="1200" dirty="0">
                <a:solidFill>
                  <a:schemeClr val="tx1"/>
                </a:solidFill>
                <a:effectLst/>
                <a:latin typeface="+mn-lt"/>
                <a:ea typeface="+mn-ea"/>
                <a:cs typeface="+mn-cs"/>
              </a:rPr>
              <a:t> package.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0" i="0" kern="1200" dirty="0">
                <a:solidFill>
                  <a:schemeClr val="tx1"/>
                </a:solidFill>
                <a:effectLst/>
                <a:latin typeface="+mn-lt"/>
                <a:ea typeface="+mn-ea"/>
                <a:cs typeface="+mn-cs"/>
              </a:rPr>
              <a:t>When you use the </a:t>
            </a:r>
            <a:r>
              <a:rPr lang="en-US" sz="1200" b="0" i="0" kern="1200" dirty="0" err="1">
                <a:solidFill>
                  <a:schemeClr val="tx1"/>
                </a:solidFill>
                <a:effectLst/>
                <a:latin typeface="+mn-lt"/>
                <a:ea typeface="+mn-ea"/>
                <a:cs typeface="+mn-cs"/>
              </a:rPr>
              <a:t>JdbcTemplate</a:t>
            </a:r>
            <a:r>
              <a:rPr lang="en-US" sz="1200" b="0" i="0" kern="1200" dirty="0">
                <a:solidFill>
                  <a:schemeClr val="tx1"/>
                </a:solidFill>
                <a:effectLst/>
                <a:latin typeface="+mn-lt"/>
                <a:ea typeface="+mn-ea"/>
                <a:cs typeface="+mn-cs"/>
              </a:rPr>
              <a:t> for your code, you only need to implement callback interfaces, giving them a clearly defined contract. The </a:t>
            </a:r>
            <a:r>
              <a:rPr lang="en-US" sz="1200" b="0" i="0" kern="1200" dirty="0" err="1">
                <a:solidFill>
                  <a:schemeClr val="tx1"/>
                </a:solidFill>
                <a:effectLst/>
                <a:latin typeface="+mn-lt"/>
                <a:ea typeface="+mn-ea"/>
                <a:cs typeface="+mn-cs"/>
              </a:rPr>
              <a:t>PreparedStatementCreator</a:t>
            </a:r>
            <a:r>
              <a:rPr lang="en-US" sz="1200" b="0" i="0" kern="1200" dirty="0">
                <a:solidFill>
                  <a:schemeClr val="tx1"/>
                </a:solidFill>
                <a:effectLst/>
                <a:latin typeface="+mn-lt"/>
                <a:ea typeface="+mn-ea"/>
                <a:cs typeface="+mn-cs"/>
              </a:rPr>
              <a:t> callback interface creates a prepared statement given a Connection provided by this class, providing SQL and any necessary parameters. The same is true for the </a:t>
            </a:r>
            <a:r>
              <a:rPr lang="en-US" sz="1200" b="0" i="0" kern="1200" dirty="0" err="1">
                <a:solidFill>
                  <a:schemeClr val="tx1"/>
                </a:solidFill>
                <a:effectLst/>
                <a:latin typeface="+mn-lt"/>
                <a:ea typeface="+mn-ea"/>
                <a:cs typeface="+mn-cs"/>
              </a:rPr>
              <a:t>CallableStatementCreator</a:t>
            </a:r>
            <a:r>
              <a:rPr lang="en-US" sz="1200" b="0" i="0" kern="1200" dirty="0">
                <a:solidFill>
                  <a:schemeClr val="tx1"/>
                </a:solidFill>
                <a:effectLst/>
                <a:latin typeface="+mn-lt"/>
                <a:ea typeface="+mn-ea"/>
                <a:cs typeface="+mn-cs"/>
              </a:rPr>
              <a:t> interface, which creates callable statements. The </a:t>
            </a:r>
            <a:r>
              <a:rPr lang="en-US" sz="1200" b="0" i="0" kern="1200" dirty="0" err="1">
                <a:solidFill>
                  <a:schemeClr val="tx1"/>
                </a:solidFill>
                <a:effectLst/>
                <a:latin typeface="+mn-lt"/>
                <a:ea typeface="+mn-ea"/>
                <a:cs typeface="+mn-cs"/>
              </a:rPr>
              <a:t>RowCallbackHandler</a:t>
            </a:r>
            <a:r>
              <a:rPr lang="en-US" sz="1200" b="0" i="0" kern="1200" dirty="0">
                <a:solidFill>
                  <a:schemeClr val="tx1"/>
                </a:solidFill>
                <a:effectLst/>
                <a:latin typeface="+mn-lt"/>
                <a:ea typeface="+mn-ea"/>
                <a:cs typeface="+mn-cs"/>
              </a:rPr>
              <a:t> interface extracts values from each row of a </a:t>
            </a:r>
            <a:r>
              <a:rPr lang="en-US" sz="1200" b="0" i="0" kern="1200" dirty="0" err="1">
                <a:solidFill>
                  <a:schemeClr val="tx1"/>
                </a:solidFill>
                <a:effectLst/>
                <a:latin typeface="+mn-lt"/>
                <a:ea typeface="+mn-ea"/>
                <a:cs typeface="+mn-cs"/>
              </a:rPr>
              <a:t>ResultSet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JdbcTemplate</a:t>
            </a:r>
            <a:r>
              <a:rPr lang="en-US" sz="1200" b="0" i="0" kern="1200" dirty="0">
                <a:solidFill>
                  <a:schemeClr val="tx1"/>
                </a:solidFill>
                <a:effectLst/>
                <a:latin typeface="+mn-lt"/>
                <a:ea typeface="+mn-ea"/>
                <a:cs typeface="+mn-cs"/>
              </a:rPr>
              <a:t> can be used within a DAO implementation through direct instantiation with a </a:t>
            </a:r>
            <a:r>
              <a:rPr lang="en-US" sz="1200" b="0" i="0" kern="1200" dirty="0" err="1">
                <a:solidFill>
                  <a:schemeClr val="tx1"/>
                </a:solidFill>
                <a:effectLst/>
                <a:latin typeface="+mn-lt"/>
                <a:ea typeface="+mn-ea"/>
                <a:cs typeface="+mn-cs"/>
              </a:rPr>
              <a:t>DataSource</a:t>
            </a:r>
            <a:r>
              <a:rPr lang="en-US" sz="1200" b="0" i="0" kern="1200" dirty="0">
                <a:solidFill>
                  <a:schemeClr val="tx1"/>
                </a:solidFill>
                <a:effectLst/>
                <a:latin typeface="+mn-lt"/>
                <a:ea typeface="+mn-ea"/>
                <a:cs typeface="+mn-cs"/>
              </a:rPr>
              <a:t> reference, or be configured in a Spring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and given to DAOs as a bean reference.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dirty="0" err="1"/>
              <a:t>DataSource</a:t>
            </a:r>
            <a:r>
              <a:rPr lang="en-US" sz="1200" b="0" i="0" kern="1200" dirty="0">
                <a:solidFill>
                  <a:schemeClr val="tx1"/>
                </a:solidFill>
                <a:effectLst/>
                <a:latin typeface="+mn-lt"/>
                <a:ea typeface="+mn-ea"/>
                <a:cs typeface="+mn-cs"/>
              </a:rPr>
              <a:t> should always be configured as a bean in the Spring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In the first case the bean is given to the service directly; in the second case it is given to the prepared template.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2999908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4291118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3381774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1" y="926332"/>
            <a:ext cx="778669"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4" name="Oval 3"/>
          <p:cNvSpPr/>
          <p:nvPr userDrawn="1"/>
        </p:nvSpPr>
        <p:spPr>
          <a:xfrm>
            <a:off x="575866" y="3477648"/>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4633576"/>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575866" y="1630376"/>
            <a:ext cx="41148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786304"/>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575866" y="5324921"/>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117600" y="14224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12" name="Content Placeholder 11"/>
          <p:cNvSpPr>
            <a:spLocks noGrp="1"/>
          </p:cNvSpPr>
          <p:nvPr>
            <p:ph sz="quarter" idx="24" hasCustomPrompt="1"/>
          </p:nvPr>
        </p:nvSpPr>
        <p:spPr>
          <a:xfrm>
            <a:off x="3086100" y="12065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19" name="Text Placeholder 9"/>
          <p:cNvSpPr>
            <a:spLocks noGrp="1"/>
          </p:cNvSpPr>
          <p:nvPr>
            <p:ph type="body" sz="quarter" idx="25" hasCustomPrompt="1"/>
          </p:nvPr>
        </p:nvSpPr>
        <p:spPr>
          <a:xfrm>
            <a:off x="1117600" y="32385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0" name="Content Placeholder 11"/>
          <p:cNvSpPr>
            <a:spLocks noGrp="1"/>
          </p:cNvSpPr>
          <p:nvPr>
            <p:ph sz="quarter" idx="26" hasCustomPrompt="1"/>
          </p:nvPr>
        </p:nvSpPr>
        <p:spPr>
          <a:xfrm>
            <a:off x="3086100" y="30226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1" name="Text Placeholder 9"/>
          <p:cNvSpPr>
            <a:spLocks noGrp="1"/>
          </p:cNvSpPr>
          <p:nvPr>
            <p:ph type="body" sz="quarter" idx="27" hasCustomPrompt="1"/>
          </p:nvPr>
        </p:nvSpPr>
        <p:spPr>
          <a:xfrm>
            <a:off x="1117600" y="50800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2" name="Content Placeholder 11"/>
          <p:cNvSpPr>
            <a:spLocks noGrp="1"/>
          </p:cNvSpPr>
          <p:nvPr>
            <p:ph sz="quarter" idx="28" hasCustomPrompt="1"/>
          </p:nvPr>
        </p:nvSpPr>
        <p:spPr>
          <a:xfrm>
            <a:off x="3086100" y="48641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04106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4"/>
            <a:ext cx="9144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Placeholder 1"/>
          <p:cNvSpPr>
            <a:spLocks noGrp="1"/>
          </p:cNvSpPr>
          <p:nvPr>
            <p:ph type="title" hasCustomPrompt="1"/>
          </p:nvPr>
        </p:nvSpPr>
        <p:spPr>
          <a:xfrm>
            <a:off x="1808738" y="119512"/>
            <a:ext cx="6457956" cy="724866"/>
          </a:xfrm>
          <a:prstGeom prst="rect">
            <a:avLst/>
          </a:prstGeom>
        </p:spPr>
        <p:txBody>
          <a:bodyPr vert="horz" lIns="91440" tIns="0" rIns="91440" bIns="45720" rtlCol="0" anchor="ctr">
            <a:normAutofit/>
          </a:bodyPr>
          <a:lstStyle>
            <a:lvl1pPr>
              <a:defRPr baseline="0"/>
            </a:lvl1pPr>
          </a:lstStyle>
          <a:p>
            <a:r>
              <a:rPr lang="en-US" dirty="0"/>
              <a:t>client name</a:t>
            </a:r>
          </a:p>
        </p:txBody>
      </p:sp>
      <p:cxnSp>
        <p:nvCxnSpPr>
          <p:cNvPr id="11" name="Straight Connector 10"/>
          <p:cNvCxnSpPr/>
          <p:nvPr userDrawn="1"/>
        </p:nvCxnSpPr>
        <p:spPr>
          <a:xfrm>
            <a:off x="1667934"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943717"/>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4777866" y="1761513"/>
            <a:ext cx="3931920" cy="3657600"/>
          </a:xfrm>
          <a:prstGeom prst="rect">
            <a:avLst/>
          </a:prstGeom>
        </p:spPr>
        <p:txBody>
          <a:bodyPr vert="horz" lIns="91440" tIns="45720" rIns="91440" bIns="45720" rtlCol="0">
            <a:noAutofit/>
          </a:bodyPr>
          <a:lstStyle>
            <a:lvl1pPr marL="173038" indent="-173038">
              <a:lnSpc>
                <a:spcPts val="1600"/>
              </a:lnSpc>
              <a:spcBef>
                <a:spcPts val="0"/>
              </a:spcBef>
              <a:spcAft>
                <a:spcPts val="1300"/>
              </a:spcAft>
              <a:buClr>
                <a:srgbClr val="2FC2D9"/>
              </a:buClr>
              <a:buFont typeface="Arial"/>
              <a:buChar char="•"/>
              <a:defRPr sz="1600" baseline="0">
                <a:solidFill>
                  <a:schemeClr val="tx1"/>
                </a:solidFill>
              </a:defRPr>
            </a:lvl1pPr>
            <a:lvl2pPr>
              <a:defRPr sz="1600"/>
            </a:lvl2pPr>
            <a:lvl3pPr>
              <a:defRPr sz="1400"/>
            </a:lvl3pPr>
          </a:lstStyle>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p:txBody>
      </p:sp>
      <p:sp>
        <p:nvSpPr>
          <p:cNvPr id="23" name="Content Placeholder 22"/>
          <p:cNvSpPr>
            <a:spLocks noGrp="1"/>
          </p:cNvSpPr>
          <p:nvPr>
            <p:ph sz="quarter" idx="10" hasCustomPrompt="1"/>
          </p:nvPr>
        </p:nvSpPr>
        <p:spPr>
          <a:xfrm>
            <a:off x="363536" y="1761513"/>
            <a:ext cx="3931920" cy="3657600"/>
          </a:xfrm>
          <a:prstGeom prst="rect">
            <a:avLst/>
          </a:prstGeom>
        </p:spPr>
        <p:txBody>
          <a:bodyPr tIns="45720">
            <a:noAutofit/>
          </a:bodyPr>
          <a:lstStyle>
            <a:lvl1pPr marL="0" indent="0">
              <a:lnSpc>
                <a:spcPct val="110000"/>
              </a:lnSpc>
              <a:spcBef>
                <a:spcPts val="0"/>
              </a:spcBef>
              <a:spcAft>
                <a:spcPts val="1300"/>
              </a:spcAft>
              <a:buNone/>
              <a:defRPr sz="1600"/>
            </a:lvl1pPr>
            <a:lvl2pPr>
              <a:defRPr sz="1300"/>
            </a:lvl2pPr>
            <a:lvl3pPr>
              <a:defRPr sz="1300"/>
            </a:lvl3pPr>
            <a:lvl4pPr>
              <a:defRPr sz="1300"/>
            </a:lvl4pPr>
            <a:lvl5pPr>
              <a:defRPr sz="1300"/>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endParaRPr lang="en-US" dirty="0"/>
          </a:p>
        </p:txBody>
      </p:sp>
      <p:sp>
        <p:nvSpPr>
          <p:cNvPr id="4" name="Picture Placeholder 3"/>
          <p:cNvSpPr>
            <a:spLocks noGrp="1"/>
          </p:cNvSpPr>
          <p:nvPr>
            <p:ph type="pic" sz="quarter" idx="13" hasCustomPrompt="1"/>
          </p:nvPr>
        </p:nvSpPr>
        <p:spPr>
          <a:xfrm>
            <a:off x="400004" y="256310"/>
            <a:ext cx="1135543" cy="482600"/>
          </a:xfrm>
          <a:prstGeom prst="rect">
            <a:avLst/>
          </a:prstGeom>
        </p:spPr>
        <p:txBody>
          <a:bodyPr>
            <a:normAutofit/>
          </a:bodyPr>
          <a:lstStyle>
            <a:lvl1pPr marL="0" indent="0">
              <a:buNone/>
              <a:defRPr sz="1200" baseline="0"/>
            </a:lvl1pPr>
          </a:lstStyle>
          <a:p>
            <a:r>
              <a:rPr lang="en-US" dirty="0"/>
              <a:t>Insert logo</a:t>
            </a:r>
          </a:p>
        </p:txBody>
      </p:sp>
      <p:sp>
        <p:nvSpPr>
          <p:cNvPr id="16" name="Text Placeholder 2"/>
          <p:cNvSpPr>
            <a:spLocks noGrp="1"/>
          </p:cNvSpPr>
          <p:nvPr>
            <p:ph type="body" sz="quarter" idx="14"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
        <p:nvSpPr>
          <p:cNvPr id="20" name="Text Placeholder 2"/>
          <p:cNvSpPr>
            <a:spLocks noGrp="1"/>
          </p:cNvSpPr>
          <p:nvPr>
            <p:ph type="body" sz="quarter" idx="16" hasCustomPrompt="1"/>
          </p:nvPr>
        </p:nvSpPr>
        <p:spPr>
          <a:xfrm>
            <a:off x="48250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389958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a:prstGeom prst="rect">
            <a:avLst/>
          </a:prstGeom>
        </p:spPr>
        <p:txBody>
          <a:bodyPr anchor="ctr"/>
          <a:lstStyle>
            <a:lvl1pPr marL="0" indent="0" algn="ctr">
              <a:buNone/>
              <a:defRPr/>
            </a:lvl1pPr>
          </a:lstStyle>
          <a:p>
            <a:pPr lvl="0"/>
            <a:r>
              <a:rPr lang="en-US" dirty="0"/>
              <a:t>Insert Case Study Image</a:t>
            </a:r>
          </a:p>
        </p:txBody>
      </p:sp>
      <p:sp>
        <p:nvSpPr>
          <p:cNvPr id="9" name="Rectangle 8"/>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hasCustomPrompt="1"/>
          </p:nvPr>
        </p:nvSpPr>
        <p:spPr>
          <a:xfrm>
            <a:off x="272273" y="269597"/>
            <a:ext cx="5709427" cy="724866"/>
          </a:xfrm>
          <a:prstGeom prst="rect">
            <a:avLst/>
          </a:prstGeom>
        </p:spPr>
        <p:txBody>
          <a:bodyPr/>
          <a:lstStyle>
            <a:lvl1pPr>
              <a:defRPr baseline="0"/>
            </a:lvl1pPr>
          </a:lstStyle>
          <a:p>
            <a:r>
              <a:rPr lang="en-US" dirty="0"/>
              <a:t>CASE STUDY CLIENT NAME</a:t>
            </a:r>
            <a:endParaRPr lang="en-US" sz="1800" dirty="0"/>
          </a:p>
        </p:txBody>
      </p:sp>
    </p:spTree>
    <p:extLst>
      <p:ext uri="{BB962C8B-B14F-4D97-AF65-F5344CB8AC3E}">
        <p14:creationId xmlns:p14="http://schemas.microsoft.com/office/powerpoint/2010/main" val="25285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9144000" cy="6858000"/>
          </a:xfrm>
          <a:prstGeom prst="rect">
            <a:avLst/>
          </a:prstGeom>
        </p:spPr>
        <p:txBody>
          <a:bodyPr vert="horz" anchor="ctr" anchorCtr="0"/>
          <a:lstStyle>
            <a:lvl1pPr marL="0" indent="0" algn="ctr">
              <a:buNone/>
              <a:defRPr baseline="0"/>
            </a:lvl1pPr>
          </a:lstStyle>
          <a:p>
            <a:r>
              <a:rPr lang="en-US" dirty="0"/>
              <a:t>CASE STUDY IMAGERY</a:t>
            </a:r>
          </a:p>
        </p:txBody>
      </p:sp>
      <p:sp>
        <p:nvSpPr>
          <p:cNvPr id="11" name="Rectangle 10"/>
          <p:cNvSpPr/>
          <p:nvPr/>
        </p:nvSpPr>
        <p:spPr>
          <a:xfrm>
            <a:off x="6488844" y="0"/>
            <a:ext cx="2655156"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 Placeholder 2"/>
          <p:cNvSpPr>
            <a:spLocks noGrp="1"/>
          </p:cNvSpPr>
          <p:nvPr>
            <p:ph type="body" sz="quarter" idx="16" hasCustomPrompt="1"/>
          </p:nvPr>
        </p:nvSpPr>
        <p:spPr>
          <a:xfrm>
            <a:off x="6780848" y="939062"/>
            <a:ext cx="2044896"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baseline="0">
                <a:solidFill>
                  <a:schemeClr val="bg1"/>
                </a:solidFill>
                <a:latin typeface="Arial Black"/>
                <a:cs typeface="Arial Black"/>
              </a:defRPr>
            </a:lvl1pPr>
          </a:lstStyle>
          <a:p>
            <a:pPr lvl="0"/>
            <a:r>
              <a:rPr lang="en-US" dirty="0"/>
              <a:t>SUBTITLE GOES HERE</a:t>
            </a:r>
          </a:p>
        </p:txBody>
      </p:sp>
      <p:sp>
        <p:nvSpPr>
          <p:cNvPr id="12" name="Content Placeholder 10"/>
          <p:cNvSpPr txBox="1">
            <a:spLocks/>
          </p:cNvSpPr>
          <p:nvPr/>
        </p:nvSpPr>
        <p:spPr>
          <a:xfrm>
            <a:off x="6683021" y="1422399"/>
            <a:ext cx="2286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736" indent="-173736">
              <a:lnSpc>
                <a:spcPct val="120000"/>
              </a:lnSpc>
              <a:spcBef>
                <a:spcPts val="0"/>
              </a:spcBef>
              <a:spcAft>
                <a:spcPts val="1000"/>
              </a:spcAft>
              <a:buClr>
                <a:schemeClr val="accent2"/>
              </a:buClr>
            </a:pPr>
            <a:r>
              <a:rPr lang="en-US" sz="1400" dirty="0">
                <a:solidFill>
                  <a:srgbClr val="444444"/>
                </a:solidFill>
                <a:latin typeface="Trebuchet MS"/>
                <a:ea typeface="ＭＳ Ｐゴシック" pitchFamily="34" charset="-128"/>
                <a:cs typeface="Trebuchet MS"/>
              </a:rPr>
              <a:t>Lorem </a:t>
            </a:r>
            <a:r>
              <a:rPr lang="en-US" sz="1400" dirty="0" err="1">
                <a:solidFill>
                  <a:srgbClr val="444444"/>
                </a:solidFill>
                <a:latin typeface="Trebuchet MS"/>
                <a:cs typeface="Trebuchet MS"/>
              </a:rPr>
              <a:t>ipsum</a:t>
            </a:r>
            <a:r>
              <a:rPr lang="en-US" sz="1400" dirty="0">
                <a:solidFill>
                  <a:srgbClr val="444444"/>
                </a:solidFill>
                <a:latin typeface="Trebuchet MS"/>
                <a:cs typeface="Trebuchet MS"/>
              </a:rPr>
              <a:t> dolor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minum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consec</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tetur</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elit</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odio</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lorem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venenatis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egestas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Donec</a:t>
            </a:r>
            <a:r>
              <a:rPr lang="en-US" sz="1400" dirty="0">
                <a:solidFill>
                  <a:srgbClr val="444444"/>
                </a:solidFill>
                <a:latin typeface="Trebuchet MS"/>
                <a:cs typeface="Trebuchet MS"/>
              </a:rPr>
              <a:t> vitae </a:t>
            </a:r>
            <a:r>
              <a:rPr lang="en-US" sz="1400" dirty="0" err="1">
                <a:solidFill>
                  <a:srgbClr val="444444"/>
                </a:solidFill>
                <a:latin typeface="Trebuchet MS"/>
                <a:cs typeface="Trebuchet MS"/>
              </a:rPr>
              <a:t>molestie</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Aenean</a:t>
            </a:r>
            <a:r>
              <a:rPr lang="en-US" sz="1400" dirty="0">
                <a:solidFill>
                  <a:srgbClr val="444444"/>
                </a:solidFill>
                <a:latin typeface="Trebuchet MS"/>
                <a:cs typeface="Trebuchet MS"/>
              </a:rPr>
              <a:t> id </a:t>
            </a: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accumsan</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iaculis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urna</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facilisis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velit</a:t>
            </a:r>
            <a:r>
              <a:rPr lang="en-US" sz="1400" dirty="0">
                <a:solidFill>
                  <a:srgbClr val="444444"/>
                </a:solidFill>
                <a:latin typeface="Trebuchet MS"/>
                <a:cs typeface="Trebuchet MS"/>
              </a:rPr>
              <a:t>.</a:t>
            </a:r>
          </a:p>
        </p:txBody>
      </p:sp>
      <p:cxnSp>
        <p:nvCxnSpPr>
          <p:cNvPr id="14" name="Straight Connector 13"/>
          <p:cNvCxnSpPr/>
          <p:nvPr/>
        </p:nvCxnSpPr>
        <p:spPr>
          <a:xfrm flipH="1">
            <a:off x="6671724" y="757317"/>
            <a:ext cx="228374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userDrawn="1">
            <p:ph type="title" idx="4294967295" hasCustomPrompt="1"/>
          </p:nvPr>
        </p:nvSpPr>
        <p:spPr>
          <a:xfrm>
            <a:off x="272273" y="269597"/>
            <a:ext cx="5709427" cy="724866"/>
          </a:xfrm>
          <a:prstGeom prst="rect">
            <a:avLst/>
          </a:prstGeom>
        </p:spPr>
        <p:txBody>
          <a:bodyPr/>
          <a:lstStyle>
            <a:lvl1pPr>
              <a:defRPr baseline="0"/>
            </a:lvl1pPr>
          </a:lstStyle>
          <a:p>
            <a:r>
              <a:rPr lang="en-US" dirty="0"/>
              <a:t>CASE STUDY CLIENT NAME</a:t>
            </a:r>
            <a:endParaRPr lang="en-US" sz="1800" dirty="0"/>
          </a:p>
        </p:txBody>
      </p:sp>
      <p:sp>
        <p:nvSpPr>
          <p:cNvPr id="9" name="Picture Placeholder 3"/>
          <p:cNvSpPr>
            <a:spLocks noGrp="1"/>
          </p:cNvSpPr>
          <p:nvPr>
            <p:ph type="pic" sz="quarter" idx="13" hasCustomPrompt="1"/>
          </p:nvPr>
        </p:nvSpPr>
        <p:spPr>
          <a:xfrm>
            <a:off x="6683021" y="200557"/>
            <a:ext cx="1135543" cy="455167"/>
          </a:xfrm>
          <a:prstGeom prst="rect">
            <a:avLst/>
          </a:prstGeom>
        </p:spPr>
        <p:txBody>
          <a:bodyPr>
            <a:normAutofit/>
          </a:bodyPr>
          <a:lstStyle>
            <a:lvl1pPr marL="0" indent="0">
              <a:buNone/>
              <a:defRPr sz="1200" baseline="0"/>
            </a:lvl1pPr>
          </a:lstStyle>
          <a:p>
            <a:r>
              <a:rPr lang="en-US" dirty="0"/>
              <a:t>Insert logo</a:t>
            </a:r>
          </a:p>
        </p:txBody>
      </p:sp>
    </p:spTree>
    <p:extLst>
      <p:ext uri="{BB962C8B-B14F-4D97-AF65-F5344CB8AC3E}">
        <p14:creationId xmlns:p14="http://schemas.microsoft.com/office/powerpoint/2010/main" val="3955958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5"/>
          <p:cNvSpPr>
            <a:spLocks noGrp="1"/>
          </p:cNvSpPr>
          <p:nvPr>
            <p:ph type="pic" sz="quarter" idx="10" hasCustomPrompt="1"/>
          </p:nvPr>
        </p:nvSpPr>
        <p:spPr>
          <a:xfrm>
            <a:off x="0" y="0"/>
            <a:ext cx="9144000" cy="6858000"/>
          </a:xfrm>
          <a:prstGeom prst="rect">
            <a:avLst/>
          </a:prstGeom>
        </p:spPr>
        <p:txBody>
          <a:bodyPr anchor="t"/>
          <a:lstStyle>
            <a:lvl1pPr marL="0" indent="0" algn="ctr">
              <a:buNone/>
              <a:defRPr/>
            </a:lvl1pPr>
          </a:lstStyle>
          <a:p>
            <a:pPr lvl="0"/>
            <a:r>
              <a:rPr lang="en-US" dirty="0"/>
              <a:t>Insert Image</a:t>
            </a:r>
          </a:p>
        </p:txBody>
      </p:sp>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7"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8"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20"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21"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295368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prstGeom prst="rect">
            <a:avLst/>
          </a:prstGeom>
        </p:spPr>
      </p:pic>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0"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1"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14"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16"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64281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dirty="0"/>
          </a:p>
        </p:txBody>
      </p:sp>
      <p:sp>
        <p:nvSpPr>
          <p:cNvPr id="6" name="Text Placeholder 2"/>
          <p:cNvSpPr>
            <a:spLocks noGrp="1"/>
          </p:cNvSpPr>
          <p:nvPr>
            <p:ph idx="1" hasCustomPrompt="1"/>
          </p:nvPr>
        </p:nvSpPr>
        <p:spPr>
          <a:xfrm>
            <a:off x="626531" y="3197413"/>
            <a:ext cx="7574494" cy="2921872"/>
          </a:xfrm>
          <a:prstGeom prst="rect">
            <a:avLst/>
          </a:prstGeom>
        </p:spPr>
        <p:txBody>
          <a:bodyPr vert="horz" lIns="91440" tIns="45720" rIns="91440" bIns="45720" rtlCol="0">
            <a:noAutofit/>
          </a:bodyPr>
          <a:lstStyle>
            <a:lvl1pPr marL="0" indent="0">
              <a:lnSpc>
                <a:spcPct val="85000"/>
              </a:lnSpc>
              <a:spcBef>
                <a:spcPts val="0"/>
              </a:spcBef>
              <a:buFontTx/>
              <a:buNone/>
              <a:defRPr sz="3800">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72136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531930536"/>
              </p:ext>
            </p:extLst>
          </p:nvPr>
        </p:nvGraphicFramePr>
        <p:xfrm>
          <a:off x="-1" y="935107"/>
          <a:ext cx="9144000" cy="5530349"/>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362760">
                <a:tc>
                  <a:txBody>
                    <a:bodyPr/>
                    <a:lstStyle/>
                    <a:p>
                      <a:pPr algn="ctr"/>
                      <a:r>
                        <a:rPr lang="en-US" sz="1200" b="1" i="0" dirty="0">
                          <a:solidFill>
                            <a:schemeClr val="bg1"/>
                          </a:solidFill>
                          <a:latin typeface="Trebuchet MS"/>
                          <a:cs typeface="Trebuchet MS"/>
                        </a:rPr>
                        <a:t>M1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M3</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M4</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M5</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M6</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M7</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M8</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M9</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M10</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67589">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688353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339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631825" y="5455612"/>
            <a:ext cx="64008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631825" y="4466209"/>
            <a:ext cx="3382957"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6616" y="1435607"/>
            <a:ext cx="8430768"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24276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9144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631825" y="4453468"/>
            <a:ext cx="6488113"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631825" y="5459483"/>
            <a:ext cx="3649662"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439863"/>
            <a:ext cx="8430768" cy="4572000"/>
          </a:xfrm>
          <a:prstGeom prst="rect">
            <a:avLst/>
          </a:prstGeom>
        </p:spPr>
        <p:txBody>
          <a:bodyPr>
            <a:noAutofit/>
          </a:bodyPr>
          <a:lstStyle>
            <a:lvl1pPr marL="457200" indent="-457200">
              <a:lnSpc>
                <a:spcPct val="120000"/>
              </a:lnSpc>
              <a:spcBef>
                <a:spcPts val="0"/>
              </a:spcBef>
              <a:spcAft>
                <a:spcPts val="1800"/>
              </a:spcAft>
              <a:buSzPct val="140000"/>
              <a:buFont typeface="+mj-lt"/>
              <a:buAutoNum type="arabicPeriod"/>
              <a:defRPr sz="1600" baseline="0"/>
            </a:lvl1pPr>
            <a:lvl2pPr>
              <a:defRPr sz="1800"/>
            </a:lvl2pPr>
            <a:lvl3pPr>
              <a:defRPr sz="1600"/>
            </a:lvl3pPr>
            <a:lvl4pPr>
              <a:defRPr sz="1300"/>
            </a:lvl4pPr>
            <a:lvl5pPr>
              <a:defRPr sz="1100"/>
            </a:lvl5pPr>
            <a:lvl6pPr>
              <a:defRPr sz="2000"/>
            </a:lvl6pPr>
            <a:lvl7pPr>
              <a:defRPr sz="2000"/>
            </a:lvl7pPr>
            <a:lvl8pPr>
              <a:defRPr sz="2000"/>
            </a:lvl8pPr>
            <a:lvl9pPr>
              <a:defRPr sz="2000"/>
            </a:lvl9pPr>
          </a:lstStyle>
          <a:p>
            <a:pPr lvl="0"/>
            <a:r>
              <a:rPr lang="en-US" dirty="0"/>
              <a:t>Click to add numbered list</a:t>
            </a:r>
          </a:p>
          <a:p>
            <a:pPr lvl="0"/>
            <a:r>
              <a:rPr lang="en-US" dirty="0"/>
              <a:t>Click to add numbered list</a:t>
            </a:r>
          </a:p>
          <a:p>
            <a:pPr lvl="0"/>
            <a:r>
              <a:rPr lang="en-US" dirty="0"/>
              <a:t>Click to add numbered list</a:t>
            </a:r>
          </a:p>
          <a:p>
            <a:pPr lvl="0"/>
            <a:r>
              <a:rPr lang="en-US" dirty="0"/>
              <a:t>Click to add numbered list</a:t>
            </a:r>
          </a:p>
        </p:txBody>
      </p:sp>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573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439862"/>
            <a:ext cx="8430768"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marL="557784" indent="-210312">
              <a:lnSpc>
                <a:spcPct val="120000"/>
              </a:lnSpc>
              <a:spcBef>
                <a:spcPts val="288"/>
              </a:spcBef>
              <a:buSzPct val="100000"/>
              <a:buFont typeface="Lucida Grande"/>
              <a:buChar char="–"/>
              <a:defRPr sz="1400" baseline="0"/>
            </a:lvl2pPr>
            <a:lvl3pPr marL="859536" indent="-173736">
              <a:lnSpc>
                <a:spcPct val="120000"/>
              </a:lnSpc>
              <a:spcBef>
                <a:spcPts val="264"/>
              </a:spcBef>
              <a:defRPr sz="1400" baseline="0"/>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910939"/>
            <a:ext cx="4114800" cy="557784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3" y="1439862"/>
            <a:ext cx="4343400"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7" name="Text Placeholder 2"/>
          <p:cNvSpPr>
            <a:spLocks noGrp="1"/>
          </p:cNvSpPr>
          <p:nvPr>
            <p:ph idx="1" hasCustomPrompt="1"/>
          </p:nvPr>
        </p:nvSpPr>
        <p:spPr>
          <a:xfrm>
            <a:off x="360363" y="1776415"/>
            <a:ext cx="8329612" cy="4196433"/>
          </a:xfrm>
          <a:prstGeom prst="rect">
            <a:avLst/>
          </a:prstGeom>
        </p:spPr>
        <p:txBody>
          <a:bodyPr vert="horz" lIns="68580" tIns="34290" rIns="68580" bIns="34290" rtlCol="0">
            <a:normAutofit/>
          </a:bodyPr>
          <a:lstStyle>
            <a:lvl1pPr marL="173736" marR="0" indent="-173736" algn="l" defTabSz="3429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8" name="Text Placeholder 2"/>
          <p:cNvSpPr>
            <a:spLocks noGrp="1"/>
          </p:cNvSpPr>
          <p:nvPr>
            <p:ph type="body" sz="quarter" idx="12"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22380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4" name="Straight Connector 3"/>
          <p:cNvCxnSpPr/>
          <p:nvPr userDrawn="1"/>
        </p:nvCxnSpPr>
        <p:spPr>
          <a:xfrm flipV="1">
            <a:off x="3048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6096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cxnSp>
        <p:nvCxnSpPr>
          <p:cNvPr id="6" name="Straight Connector 5"/>
          <p:cNvCxnSpPr/>
          <p:nvPr userDrawn="1"/>
        </p:nvCxnSpPr>
        <p:spPr>
          <a:xfrm flipH="1">
            <a:off x="0" y="371244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56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2847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7" name="Text Placeholder 6"/>
          <p:cNvSpPr>
            <a:spLocks noGrp="1"/>
          </p:cNvSpPr>
          <p:nvPr>
            <p:ph type="body" sz="quarter" idx="16" hasCustomPrompt="1"/>
          </p:nvPr>
        </p:nvSpPr>
        <p:spPr>
          <a:xfrm>
            <a:off x="2442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28" name="Picture Placeholder 3"/>
          <p:cNvSpPr>
            <a:spLocks noGrp="1"/>
          </p:cNvSpPr>
          <p:nvPr>
            <p:ph type="pic" sz="quarter" idx="18" hasCustomPrompt="1"/>
          </p:nvPr>
        </p:nvSpPr>
        <p:spPr>
          <a:xfrm>
            <a:off x="571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33" name="Text Placeholder 2"/>
          <p:cNvSpPr>
            <a:spLocks noGrp="1"/>
          </p:cNvSpPr>
          <p:nvPr>
            <p:ph type="body" sz="quarter" idx="19" hasCustomPrompt="1"/>
          </p:nvPr>
        </p:nvSpPr>
        <p:spPr>
          <a:xfrm>
            <a:off x="561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4" name="Text Placeholder 6"/>
          <p:cNvSpPr>
            <a:spLocks noGrp="1"/>
          </p:cNvSpPr>
          <p:nvPr>
            <p:ph type="body" sz="quarter" idx="20" hasCustomPrompt="1"/>
          </p:nvPr>
        </p:nvSpPr>
        <p:spPr>
          <a:xfrm>
            <a:off x="156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37" name="Text Placeholder 2"/>
          <p:cNvSpPr>
            <a:spLocks noGrp="1"/>
          </p:cNvSpPr>
          <p:nvPr>
            <p:ph type="body" sz="quarter" idx="23" hasCustomPrompt="1"/>
          </p:nvPr>
        </p:nvSpPr>
        <p:spPr>
          <a:xfrm>
            <a:off x="5133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8" name="Text Placeholder 6"/>
          <p:cNvSpPr>
            <a:spLocks noGrp="1"/>
          </p:cNvSpPr>
          <p:nvPr>
            <p:ph type="body" sz="quarter" idx="24" hasCustomPrompt="1"/>
          </p:nvPr>
        </p:nvSpPr>
        <p:spPr>
          <a:xfrm>
            <a:off x="4728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1" name="Text Placeholder 2"/>
          <p:cNvSpPr>
            <a:spLocks noGrp="1"/>
          </p:cNvSpPr>
          <p:nvPr>
            <p:ph type="body" sz="quarter" idx="27" hasCustomPrompt="1"/>
          </p:nvPr>
        </p:nvSpPr>
        <p:spPr>
          <a:xfrm>
            <a:off x="7419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42" name="Text Placeholder 6"/>
          <p:cNvSpPr>
            <a:spLocks noGrp="1"/>
          </p:cNvSpPr>
          <p:nvPr>
            <p:ph type="body" sz="quarter" idx="28" hasCustomPrompt="1"/>
          </p:nvPr>
        </p:nvSpPr>
        <p:spPr>
          <a:xfrm>
            <a:off x="7014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4" name="Picture Placeholder 3"/>
          <p:cNvSpPr>
            <a:spLocks noGrp="1"/>
          </p:cNvSpPr>
          <p:nvPr>
            <p:ph type="pic" sz="quarter" idx="30" hasCustomPrompt="1"/>
          </p:nvPr>
        </p:nvSpPr>
        <p:spPr>
          <a:xfrm>
            <a:off x="2857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5" name="Picture Placeholder 3"/>
          <p:cNvSpPr>
            <a:spLocks noGrp="1"/>
          </p:cNvSpPr>
          <p:nvPr>
            <p:ph type="pic" sz="quarter" idx="31" hasCustomPrompt="1"/>
          </p:nvPr>
        </p:nvSpPr>
        <p:spPr>
          <a:xfrm>
            <a:off x="5143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6" name="Picture Placeholder 3"/>
          <p:cNvSpPr>
            <a:spLocks noGrp="1"/>
          </p:cNvSpPr>
          <p:nvPr>
            <p:ph type="pic" sz="quarter" idx="32" hasCustomPrompt="1"/>
          </p:nvPr>
        </p:nvSpPr>
        <p:spPr>
          <a:xfrm>
            <a:off x="7429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cxnSp>
        <p:nvCxnSpPr>
          <p:cNvPr id="22" name="Straight Connector 21"/>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 name="Text Placeholder 2"/>
          <p:cNvSpPr>
            <a:spLocks noGrp="1"/>
          </p:cNvSpPr>
          <p:nvPr>
            <p:ph type="body" sz="quarter" idx="33" hasCustomPrompt="1"/>
          </p:nvPr>
        </p:nvSpPr>
        <p:spPr>
          <a:xfrm>
            <a:off x="228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7" name="Text Placeholder 2"/>
          <p:cNvSpPr>
            <a:spLocks noGrp="1"/>
          </p:cNvSpPr>
          <p:nvPr>
            <p:ph type="body" sz="quarter" idx="34" hasCustomPrompt="1"/>
          </p:nvPr>
        </p:nvSpPr>
        <p:spPr>
          <a:xfrm>
            <a:off x="2514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9" name="Text Placeholder 2"/>
          <p:cNvSpPr>
            <a:spLocks noGrp="1"/>
          </p:cNvSpPr>
          <p:nvPr>
            <p:ph type="body" sz="quarter" idx="35" hasCustomPrompt="1"/>
          </p:nvPr>
        </p:nvSpPr>
        <p:spPr>
          <a:xfrm>
            <a:off x="4800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0" name="Text Placeholder 2"/>
          <p:cNvSpPr>
            <a:spLocks noGrp="1"/>
          </p:cNvSpPr>
          <p:nvPr>
            <p:ph type="body" sz="quarter" idx="36" hasCustomPrompt="1"/>
          </p:nvPr>
        </p:nvSpPr>
        <p:spPr>
          <a:xfrm>
            <a:off x="7086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Tree>
    <p:extLst>
      <p:ext uri="{BB962C8B-B14F-4D97-AF65-F5344CB8AC3E}">
        <p14:creationId xmlns:p14="http://schemas.microsoft.com/office/powerpoint/2010/main" val="40999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7" name="Rectangle 16"/>
          <p:cNvSpPr/>
          <p:nvPr userDrawn="1"/>
        </p:nvSpPr>
        <p:spPr>
          <a:xfrm>
            <a:off x="0" y="939800"/>
            <a:ext cx="9144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userDrawn="1"/>
        </p:nvSpPr>
        <p:spPr>
          <a:xfrm>
            <a:off x="910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a:solidFill>
                  <a:schemeClr val="bg1"/>
                </a:solidFill>
                <a:latin typeface="Arial Black"/>
                <a:cs typeface="Arial Black"/>
              </a:rPr>
              <a:t>1</a:t>
            </a:r>
          </a:p>
        </p:txBody>
      </p:sp>
      <p:sp>
        <p:nvSpPr>
          <p:cNvPr id="21" name="Oval 20"/>
          <p:cNvSpPr/>
          <p:nvPr userDrawn="1"/>
        </p:nvSpPr>
        <p:spPr>
          <a:xfrm>
            <a:off x="3196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2</a:t>
            </a:r>
          </a:p>
        </p:txBody>
      </p:sp>
      <p:sp>
        <p:nvSpPr>
          <p:cNvPr id="22" name="Oval 21"/>
          <p:cNvSpPr/>
          <p:nvPr userDrawn="1"/>
        </p:nvSpPr>
        <p:spPr>
          <a:xfrm>
            <a:off x="7768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4</a:t>
            </a:r>
          </a:p>
        </p:txBody>
      </p:sp>
      <p:sp>
        <p:nvSpPr>
          <p:cNvPr id="24" name="Oval 23"/>
          <p:cNvSpPr/>
          <p:nvPr userDrawn="1"/>
        </p:nvSpPr>
        <p:spPr>
          <a:xfrm>
            <a:off x="5482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3</a:t>
            </a:r>
          </a:p>
        </p:txBody>
      </p:sp>
      <p:cxnSp>
        <p:nvCxnSpPr>
          <p:cNvPr id="9" name="Straight Connector 8"/>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1" name="Text Placeholder 2"/>
          <p:cNvSpPr>
            <a:spLocks noGrp="1"/>
          </p:cNvSpPr>
          <p:nvPr>
            <p:ph type="body" sz="quarter" idx="33" hasCustomPrompt="1"/>
          </p:nvPr>
        </p:nvSpPr>
        <p:spPr>
          <a:xfrm>
            <a:off x="228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2" name="Text Placeholder 2"/>
          <p:cNvSpPr>
            <a:spLocks noGrp="1"/>
          </p:cNvSpPr>
          <p:nvPr>
            <p:ph type="body" sz="quarter" idx="34" hasCustomPrompt="1"/>
          </p:nvPr>
        </p:nvSpPr>
        <p:spPr>
          <a:xfrm>
            <a:off x="2514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4" name="Text Placeholder 2"/>
          <p:cNvSpPr>
            <a:spLocks noGrp="1"/>
          </p:cNvSpPr>
          <p:nvPr>
            <p:ph type="body" sz="quarter" idx="35" hasCustomPrompt="1"/>
          </p:nvPr>
        </p:nvSpPr>
        <p:spPr>
          <a:xfrm>
            <a:off x="4800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5" name="Text Placeholder 2"/>
          <p:cNvSpPr>
            <a:spLocks noGrp="1"/>
          </p:cNvSpPr>
          <p:nvPr>
            <p:ph type="body" sz="quarter" idx="36" hasCustomPrompt="1"/>
          </p:nvPr>
        </p:nvSpPr>
        <p:spPr>
          <a:xfrm>
            <a:off x="7086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6" name="Text Placeholder 2"/>
          <p:cNvSpPr>
            <a:spLocks noGrp="1"/>
          </p:cNvSpPr>
          <p:nvPr>
            <p:ph type="body" sz="quarter" idx="37" hasCustomPrompt="1"/>
          </p:nvPr>
        </p:nvSpPr>
        <p:spPr>
          <a:xfrm>
            <a:off x="228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7" name="Text Placeholder 2"/>
          <p:cNvSpPr>
            <a:spLocks noGrp="1"/>
          </p:cNvSpPr>
          <p:nvPr>
            <p:ph type="body" sz="quarter" idx="38" hasCustomPrompt="1"/>
          </p:nvPr>
        </p:nvSpPr>
        <p:spPr>
          <a:xfrm>
            <a:off x="2514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8" name="Text Placeholder 2"/>
          <p:cNvSpPr>
            <a:spLocks noGrp="1"/>
          </p:cNvSpPr>
          <p:nvPr>
            <p:ph type="body" sz="quarter" idx="39" hasCustomPrompt="1"/>
          </p:nvPr>
        </p:nvSpPr>
        <p:spPr>
          <a:xfrm>
            <a:off x="4800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9" name="Text Placeholder 2"/>
          <p:cNvSpPr>
            <a:spLocks noGrp="1"/>
          </p:cNvSpPr>
          <p:nvPr>
            <p:ph type="body" sz="quarter" idx="40" hasCustomPrompt="1"/>
          </p:nvPr>
        </p:nvSpPr>
        <p:spPr>
          <a:xfrm>
            <a:off x="7086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Tree>
    <p:extLst>
      <p:ext uri="{BB962C8B-B14F-4D97-AF65-F5344CB8AC3E}">
        <p14:creationId xmlns:p14="http://schemas.microsoft.com/office/powerpoint/2010/main" val="17974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00707"/>
            <a:ext cx="9144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7281115" y="6560477"/>
            <a:ext cx="1493520" cy="246221"/>
          </a:xfrm>
          <a:prstGeom prst="rect">
            <a:avLst/>
          </a:prstGeom>
          <a:noFill/>
        </p:spPr>
        <p:txBody>
          <a:bodyPr wrap="square" rtlCol="0">
            <a:spAutoFit/>
          </a:bodyPr>
          <a:lstStyle/>
          <a:p>
            <a:pPr algn="r"/>
            <a:fld id="{C2C0EDAD-27A0-9447-9004-E733B36B95C3}" type="slidenum">
              <a:rPr lang="en-US" sz="1000" b="0" i="0" smtClean="0">
                <a:solidFill>
                  <a:srgbClr val="CCCCCC"/>
                </a:solidFill>
                <a:latin typeface="Trebuchet MS"/>
                <a:cs typeface="Trebuchet MS"/>
              </a:rPr>
              <a:pPr algn="r"/>
              <a:t>‹#›</a:t>
            </a:fld>
            <a:endParaRPr lang="en-US" sz="1000" b="0" i="0" dirty="0">
              <a:solidFill>
                <a:srgbClr val="CCCCCC"/>
              </a:solidFill>
              <a:latin typeface="Trebuchet MS"/>
              <a:cs typeface="Trebuchet MS"/>
            </a:endParaRPr>
          </a:p>
        </p:txBody>
      </p:sp>
      <p:sp>
        <p:nvSpPr>
          <p:cNvPr id="38" name="TextBox 37"/>
          <p:cNvSpPr txBox="1"/>
          <p:nvPr userDrawn="1"/>
        </p:nvSpPr>
        <p:spPr>
          <a:xfrm>
            <a:off x="1172210" y="6564320"/>
            <a:ext cx="2316480" cy="215444"/>
          </a:xfrm>
          <a:prstGeom prst="rect">
            <a:avLst/>
          </a:prstGeom>
          <a:noFill/>
        </p:spPr>
        <p:txBody>
          <a:bodyPr wrap="square" rtlCol="0">
            <a:spAutoFit/>
          </a:bodyPr>
          <a:lstStyle/>
          <a:p>
            <a:r>
              <a:rPr lang="en-US" sz="800" b="0" i="0" kern="0" spc="20" dirty="0">
                <a:solidFill>
                  <a:schemeClr val="accent1"/>
                </a:solidFill>
                <a:latin typeface="Trebuchet MS"/>
                <a:cs typeface="Trebuchet MS"/>
              </a:rPr>
              <a:t>CONFIDENTIAL</a:t>
            </a:r>
          </a:p>
        </p:txBody>
      </p:sp>
      <p:cxnSp>
        <p:nvCxnSpPr>
          <p:cNvPr id="7" name="Straight Connector 6"/>
          <p:cNvCxnSpPr/>
          <p:nvPr userDrawn="1"/>
        </p:nvCxnSpPr>
        <p:spPr>
          <a:xfrm>
            <a:off x="11049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66830" y="6615683"/>
            <a:ext cx="476250" cy="169417"/>
          </a:xfrm>
          <a:prstGeom prst="rect">
            <a:avLst/>
          </a:prstGeom>
        </p:spPr>
      </p:pic>
    </p:spTree>
    <p:extLst>
      <p:ext uri="{BB962C8B-B14F-4D97-AF65-F5344CB8AC3E}">
        <p14:creationId xmlns:p14="http://schemas.microsoft.com/office/powerpoint/2010/main" val="2855529258"/>
      </p:ext>
    </p:extLst>
  </p:cSld>
  <p:clrMap bg1="lt1" tx1="dk1" bg2="lt2" tx2="dk2" accent1="accent1" accent2="accent2" accent3="accent3" accent4="accent4" accent5="accent5" accent6="accent6" hlink="hlink" folHlink="folHlink"/>
  <p:sldLayoutIdLst>
    <p:sldLayoutId id="2147483654" r:id="rId1"/>
    <p:sldLayoutId id="2147483705" r:id="rId2"/>
    <p:sldLayoutId id="2147483702" r:id="rId3"/>
    <p:sldLayoutId id="2147483711" r:id="rId4"/>
    <p:sldLayoutId id="2147483728" r:id="rId5"/>
    <p:sldLayoutId id="2147483712" r:id="rId6"/>
    <p:sldLayoutId id="2147483734" r:id="rId7"/>
    <p:sldLayoutId id="2147483736" r:id="rId8"/>
    <p:sldLayoutId id="2147483735" r:id="rId9"/>
    <p:sldLayoutId id="2147483737" r:id="rId10"/>
    <p:sldLayoutId id="2147483713" r:id="rId11"/>
    <p:sldLayoutId id="2147483727" r:id="rId12"/>
    <p:sldLayoutId id="2147483741" r:id="rId13"/>
    <p:sldLayoutId id="2147483698" r:id="rId14"/>
    <p:sldLayoutId id="2147483733" r:id="rId15"/>
    <p:sldLayoutId id="2147483706" r:id="rId16"/>
    <p:sldLayoutId id="2147483738" r:id="rId17"/>
    <p:sldLayoutId id="2147483739" r:id="rId18"/>
  </p:sldLayoutIdLst>
  <p:hf sldNum="0" hdr="0" dt="0"/>
  <p:txStyles>
    <p:titleStyle>
      <a:lvl1pPr algn="l" defTabSz="457200" rtl="0" eaLnBrk="1" latinLnBrk="0" hangingPunct="1">
        <a:spcBef>
          <a:spcPct val="0"/>
        </a:spcBef>
        <a:buNone/>
        <a:defRPr sz="2600" kern="1200" cap="all" baseline="0">
          <a:solidFill>
            <a:schemeClr val="tx1"/>
          </a:solidFill>
          <a:latin typeface="Arial Black"/>
          <a:ea typeface="+mj-ea"/>
          <a:cs typeface="Arial Black"/>
        </a:defRPr>
      </a:lvl1pPr>
    </p:titleStyle>
    <p:body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16.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image" Target="../media/image19.w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13.vml"/><Relationship Id="rId5" Type="http://schemas.openxmlformats.org/officeDocument/2006/relationships/image" Target="../media/image20.wmf"/><Relationship Id="rId4"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image" Target="../media/image21.wmf"/><Relationship Id="rId4"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21.wmf"/><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16.vml"/><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25.wmf"/><Relationship Id="rId4"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18.vml"/><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27.w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20.vml"/><Relationship Id="rId5" Type="http://schemas.openxmlformats.org/officeDocument/2006/relationships/image" Target="../media/image28.wmf"/><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21.vml"/><Relationship Id="rId5" Type="http://schemas.openxmlformats.org/officeDocument/2006/relationships/image" Target="../media/image28.wmf"/><Relationship Id="rId4" Type="http://schemas.openxmlformats.org/officeDocument/2006/relationships/oleObject" Target="../embeddings/oleObject21.bin"/></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22.vml"/><Relationship Id="rId5" Type="http://schemas.openxmlformats.org/officeDocument/2006/relationships/image" Target="../media/image30.wmf"/><Relationship Id="rId4" Type="http://schemas.openxmlformats.org/officeDocument/2006/relationships/oleObject" Target="../embeddings/oleObject22.bin"/></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23.vml"/><Relationship Id="rId5" Type="http://schemas.openxmlformats.org/officeDocument/2006/relationships/image" Target="../media/image32.wmf"/><Relationship Id="rId4" Type="http://schemas.openxmlformats.org/officeDocument/2006/relationships/oleObject" Target="../embeddings/oleObject23.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24.vml"/><Relationship Id="rId5" Type="http://schemas.openxmlformats.org/officeDocument/2006/relationships/image" Target="../media/image33.wmf"/><Relationship Id="rId4" Type="http://schemas.openxmlformats.org/officeDocument/2006/relationships/oleObject" Target="../embeddings/oleObject24.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25.vml"/><Relationship Id="rId5" Type="http://schemas.openxmlformats.org/officeDocument/2006/relationships/image" Target="../media/image34.wmf"/><Relationship Id="rId4" Type="http://schemas.openxmlformats.org/officeDocument/2006/relationships/oleObject" Target="../embeddings/oleObject2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26.vml"/><Relationship Id="rId5" Type="http://schemas.openxmlformats.org/officeDocument/2006/relationships/image" Target="../media/image35.wmf"/><Relationship Id="rId4" Type="http://schemas.openxmlformats.org/officeDocument/2006/relationships/oleObject" Target="../embeddings/oleObject2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vmlDrawing" Target="../drawings/vmlDrawing27.vml"/><Relationship Id="rId5" Type="http://schemas.openxmlformats.org/officeDocument/2006/relationships/image" Target="../media/image36.wmf"/><Relationship Id="rId4" Type="http://schemas.openxmlformats.org/officeDocument/2006/relationships/oleObject" Target="../embeddings/oleObject2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28.vml"/><Relationship Id="rId5" Type="http://schemas.openxmlformats.org/officeDocument/2006/relationships/image" Target="../media/image37.wmf"/><Relationship Id="rId4" Type="http://schemas.openxmlformats.org/officeDocument/2006/relationships/oleObject" Target="../embeddings/oleObject28.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vmlDrawing" Target="../drawings/vmlDrawing29.vml"/><Relationship Id="rId5" Type="http://schemas.openxmlformats.org/officeDocument/2006/relationships/image" Target="../media/image38.wmf"/><Relationship Id="rId4" Type="http://schemas.openxmlformats.org/officeDocument/2006/relationships/oleObject" Target="../embeddings/oleObject29.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vmlDrawing" Target="../drawings/vmlDrawing30.vml"/><Relationship Id="rId5" Type="http://schemas.openxmlformats.org/officeDocument/2006/relationships/image" Target="../media/image39.wmf"/><Relationship Id="rId4" Type="http://schemas.openxmlformats.org/officeDocument/2006/relationships/oleObject" Target="../embeddings/oleObject30.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vmlDrawing" Target="../drawings/vmlDrawing31.vml"/><Relationship Id="rId5" Type="http://schemas.openxmlformats.org/officeDocument/2006/relationships/image" Target="../media/image40.wmf"/><Relationship Id="rId4" Type="http://schemas.openxmlformats.org/officeDocument/2006/relationships/oleObject" Target="../embeddings/oleObject31.bin"/></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r="11459"/>
          <a:stretch/>
        </p:blipFill>
        <p:spPr>
          <a:xfrm flipH="1">
            <a:off x="0" y="-1"/>
            <a:ext cx="9144000" cy="6858002"/>
          </a:xfrm>
        </p:spPr>
      </p:pic>
      <p:sp>
        <p:nvSpPr>
          <p:cNvPr id="2" name="Text Placeholder 1"/>
          <p:cNvSpPr>
            <a:spLocks noGrp="1"/>
          </p:cNvSpPr>
          <p:nvPr>
            <p:ph type="body" sz="quarter" idx="15"/>
          </p:nvPr>
        </p:nvSpPr>
        <p:spPr>
          <a:xfrm>
            <a:off x="997217" y="1799184"/>
            <a:ext cx="5757328" cy="1114151"/>
          </a:xfrm>
        </p:spPr>
        <p:txBody>
          <a:bodyPr/>
          <a:lstStyle/>
          <a:p>
            <a:r>
              <a:rPr lang="en-US" sz="4100" dirty="0"/>
              <a:t>Spring</a:t>
            </a:r>
          </a:p>
          <a:p>
            <a:r>
              <a:rPr lang="en-US" dirty="0"/>
              <a:t>Data access</a:t>
            </a:r>
            <a:endParaRPr lang="en-US" sz="4100" dirty="0"/>
          </a:p>
        </p:txBody>
      </p:sp>
      <p:sp>
        <p:nvSpPr>
          <p:cNvPr id="3" name="Text Placeholder 2"/>
          <p:cNvSpPr>
            <a:spLocks noGrp="1"/>
          </p:cNvSpPr>
          <p:nvPr>
            <p:ph type="body" sz="quarter" idx="16"/>
          </p:nvPr>
        </p:nvSpPr>
        <p:spPr>
          <a:xfrm>
            <a:off x="631824" y="4905618"/>
            <a:ext cx="6488113" cy="646331"/>
          </a:xfrm>
        </p:spPr>
        <p:txBody>
          <a:bodyPr/>
          <a:lstStyle/>
          <a:p>
            <a:r>
              <a:rPr lang="en-US" dirty="0"/>
              <a:t>Maksym Oleshchuk</a:t>
            </a:r>
          </a:p>
          <a:p>
            <a:r>
              <a:rPr lang="en-US" dirty="0"/>
              <a:t>Senior Software Engineer</a:t>
            </a:r>
          </a:p>
        </p:txBody>
      </p:sp>
      <p:sp>
        <p:nvSpPr>
          <p:cNvPr id="4" name="Text Placeholder 3"/>
          <p:cNvSpPr>
            <a:spLocks noGrp="1"/>
          </p:cNvSpPr>
          <p:nvPr>
            <p:ph type="body" sz="quarter" idx="17"/>
          </p:nvPr>
        </p:nvSpPr>
        <p:spPr/>
        <p:txBody>
          <a:bodyPr/>
          <a:lstStyle/>
          <a:p>
            <a:r>
              <a:rPr lang="en-US" dirty="0"/>
              <a:t>July 18, 2017</a:t>
            </a:r>
          </a:p>
        </p:txBody>
      </p:sp>
      <p:pic>
        <p:nvPicPr>
          <p:cNvPr id="8" name="Picture Placeholder 7" descr="logo_cover_5.png"/>
          <p:cNvPicPr>
            <a:picLocks noGrp="1" noChangeAspect="1"/>
          </p:cNvPicPr>
          <p:nvPr>
            <p:ph type="pic" sz="quarter" idx="18"/>
          </p:nvPr>
        </p:nvPicPr>
        <p:blipFill>
          <a:blip r:embed="rId4">
            <a:extLst>
              <a:ext uri="{28A0092B-C50C-407E-A947-70E740481C1C}">
                <a14:useLocalDpi xmlns:a14="http://schemas.microsoft.com/office/drawing/2010/main" val="0"/>
              </a:ext>
            </a:extLst>
          </a:blip>
          <a:srcRect t="3538" b="3538"/>
          <a:stretch>
            <a:fillRect/>
          </a:stretch>
        </p:blipFill>
        <p:spPr/>
      </p:pic>
    </p:spTree>
    <p:extLst>
      <p:ext uri="{BB962C8B-B14F-4D97-AF65-F5344CB8AC3E}">
        <p14:creationId xmlns:p14="http://schemas.microsoft.com/office/powerpoint/2010/main" val="118476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dirty="0" err="1"/>
              <a:t>JdbcTemplate</a:t>
            </a:r>
            <a:r>
              <a:rPr lang="en-US" sz="2400" dirty="0"/>
              <a:t> 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538824864"/>
              </p:ext>
            </p:extLst>
          </p:nvPr>
        </p:nvGraphicFramePr>
        <p:xfrm>
          <a:off x="317500" y="2081530"/>
          <a:ext cx="8509000" cy="3340100"/>
        </p:xfrm>
        <a:graphic>
          <a:graphicData uri="http://schemas.openxmlformats.org/presentationml/2006/ole">
            <mc:AlternateContent xmlns:mc="http://schemas.openxmlformats.org/markup-compatibility/2006">
              <mc:Choice xmlns:v="urn:schemas-microsoft-com:vml" Requires="v">
                <p:oleObj spid="_x0000_s13335" name="Document" r:id="rId4" imgW="6929280" imgH="2722680" progId="Word.OpenDocumentText.12">
                  <p:embed/>
                </p:oleObj>
              </mc:Choice>
              <mc:Fallback>
                <p:oleObj name="Document" r:id="rId4" imgW="6929280" imgH="27226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2081530"/>
                        <a:ext cx="8509000" cy="3340100"/>
                      </a:xfrm>
                      <a:prstGeom prst="rect">
                        <a:avLst/>
                      </a:prstGeom>
                    </p:spPr>
                  </p:pic>
                </p:oleObj>
              </mc:Fallback>
            </mc:AlternateContent>
          </a:graphicData>
        </a:graphic>
      </p:graphicFrame>
    </p:spTree>
    <p:extLst>
      <p:ext uri="{BB962C8B-B14F-4D97-AF65-F5344CB8AC3E}">
        <p14:creationId xmlns:p14="http://schemas.microsoft.com/office/powerpoint/2010/main" val="1142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dirty="0" err="1"/>
              <a:t>JdbcTemplate</a:t>
            </a:r>
            <a:r>
              <a:rPr lang="en-US" sz="2400" dirty="0"/>
              <a:t> 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873243294"/>
              </p:ext>
            </p:extLst>
          </p:nvPr>
        </p:nvGraphicFramePr>
        <p:xfrm>
          <a:off x="317500" y="2241550"/>
          <a:ext cx="8509000" cy="3340100"/>
        </p:xfrm>
        <a:graphic>
          <a:graphicData uri="http://schemas.openxmlformats.org/presentationml/2006/ole">
            <mc:AlternateContent xmlns:mc="http://schemas.openxmlformats.org/markup-compatibility/2006">
              <mc:Choice xmlns:v="urn:schemas-microsoft-com:vml" Requires="v">
                <p:oleObj spid="_x0000_s14360" name="Document" r:id="rId4" imgW="6929280" imgH="2722680" progId="Word.OpenDocumentText.12">
                  <p:embed/>
                </p:oleObj>
              </mc:Choice>
              <mc:Fallback>
                <p:oleObj name="Document" r:id="rId4" imgW="6929280" imgH="27226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2241550"/>
                        <a:ext cx="8509000" cy="3340100"/>
                      </a:xfrm>
                      <a:prstGeom prst="rect">
                        <a:avLst/>
                      </a:prstGeom>
                    </p:spPr>
                  </p:pic>
                </p:oleObj>
              </mc:Fallback>
            </mc:AlternateContent>
          </a:graphicData>
        </a:graphic>
      </p:graphicFrame>
    </p:spTree>
    <p:extLst>
      <p:ext uri="{BB962C8B-B14F-4D97-AF65-F5344CB8AC3E}">
        <p14:creationId xmlns:p14="http://schemas.microsoft.com/office/powerpoint/2010/main" val="838258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dirty="0" err="1"/>
              <a:t>JdbcTemplate</a:t>
            </a:r>
            <a:r>
              <a:rPr lang="en-US" sz="2400" dirty="0"/>
              <a:t> 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4178977920"/>
              </p:ext>
            </p:extLst>
          </p:nvPr>
        </p:nvGraphicFramePr>
        <p:xfrm>
          <a:off x="317500" y="2172970"/>
          <a:ext cx="8509000" cy="3340100"/>
        </p:xfrm>
        <a:graphic>
          <a:graphicData uri="http://schemas.openxmlformats.org/presentationml/2006/ole">
            <mc:AlternateContent xmlns:mc="http://schemas.openxmlformats.org/markup-compatibility/2006">
              <mc:Choice xmlns:v="urn:schemas-microsoft-com:vml" Requires="v">
                <p:oleObj spid="_x0000_s15383" name="Document" r:id="rId4" imgW="6929280" imgH="2812320" progId="Word.OpenDocumentText.12">
                  <p:embed/>
                </p:oleObj>
              </mc:Choice>
              <mc:Fallback>
                <p:oleObj name="Document" r:id="rId4" imgW="6929280" imgH="281232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2172970"/>
                        <a:ext cx="8509000" cy="3340100"/>
                      </a:xfrm>
                      <a:prstGeom prst="rect">
                        <a:avLst/>
                      </a:prstGeom>
                    </p:spPr>
                  </p:pic>
                </p:oleObj>
              </mc:Fallback>
            </mc:AlternateContent>
          </a:graphicData>
        </a:graphic>
      </p:graphicFrame>
    </p:spTree>
    <p:extLst>
      <p:ext uri="{BB962C8B-B14F-4D97-AF65-F5344CB8AC3E}">
        <p14:creationId xmlns:p14="http://schemas.microsoft.com/office/powerpoint/2010/main" val="1649597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dirty="0" err="1"/>
              <a:t>JdbcTemplate</a:t>
            </a:r>
            <a:r>
              <a:rPr lang="en-US" sz="2400" dirty="0"/>
              <a:t> 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306228131"/>
              </p:ext>
            </p:extLst>
          </p:nvPr>
        </p:nvGraphicFramePr>
        <p:xfrm>
          <a:off x="317500" y="1861503"/>
          <a:ext cx="8509000" cy="3449637"/>
        </p:xfrm>
        <a:graphic>
          <a:graphicData uri="http://schemas.openxmlformats.org/presentationml/2006/ole">
            <mc:AlternateContent xmlns:mc="http://schemas.openxmlformats.org/markup-compatibility/2006">
              <mc:Choice xmlns:v="urn:schemas-microsoft-com:vml" Requires="v">
                <p:oleObj spid="_x0000_s16407" name="Document" r:id="rId4" imgW="6929280" imgH="2813040" progId="Word.OpenDocumentText.12">
                  <p:embed/>
                </p:oleObj>
              </mc:Choice>
              <mc:Fallback>
                <p:oleObj name="Document" r:id="rId4" imgW="6929280" imgH="281304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1861503"/>
                        <a:ext cx="8509000" cy="3449637"/>
                      </a:xfrm>
                      <a:prstGeom prst="rect">
                        <a:avLst/>
                      </a:prstGeom>
                    </p:spPr>
                  </p:pic>
                </p:oleObj>
              </mc:Fallback>
            </mc:AlternateContent>
          </a:graphicData>
        </a:graphic>
      </p:graphicFrame>
    </p:spTree>
    <p:extLst>
      <p:ext uri="{BB962C8B-B14F-4D97-AF65-F5344CB8AC3E}">
        <p14:creationId xmlns:p14="http://schemas.microsoft.com/office/powerpoint/2010/main" val="409861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dirty="0" err="1"/>
              <a:t>JdbcTemplate</a:t>
            </a:r>
            <a:r>
              <a:rPr lang="en-US" sz="2400" dirty="0"/>
              <a:t> 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465341758"/>
              </p:ext>
            </p:extLst>
          </p:nvPr>
        </p:nvGraphicFramePr>
        <p:xfrm>
          <a:off x="317500" y="3095943"/>
          <a:ext cx="8509000" cy="3449637"/>
        </p:xfrm>
        <a:graphic>
          <a:graphicData uri="http://schemas.openxmlformats.org/presentationml/2006/ole">
            <mc:AlternateContent xmlns:mc="http://schemas.openxmlformats.org/markup-compatibility/2006">
              <mc:Choice xmlns:v="urn:schemas-microsoft-com:vml" Requires="v">
                <p:oleObj spid="_x0000_s17432" name="Document" r:id="rId4" imgW="6929280" imgH="2813040" progId="Word.OpenDocumentText.12">
                  <p:embed/>
                </p:oleObj>
              </mc:Choice>
              <mc:Fallback>
                <p:oleObj name="Document" r:id="rId4" imgW="6929280" imgH="281304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3095943"/>
                        <a:ext cx="8509000" cy="3449637"/>
                      </a:xfrm>
                      <a:prstGeom prst="rect">
                        <a:avLst/>
                      </a:prstGeom>
                    </p:spPr>
                  </p:pic>
                </p:oleObj>
              </mc:Fallback>
            </mc:AlternateContent>
          </a:graphicData>
        </a:graphic>
      </p:graphicFrame>
    </p:spTree>
    <p:extLst>
      <p:ext uri="{BB962C8B-B14F-4D97-AF65-F5344CB8AC3E}">
        <p14:creationId xmlns:p14="http://schemas.microsoft.com/office/powerpoint/2010/main" val="243377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dirty="0" err="1"/>
              <a:t>JdbcTemplate</a:t>
            </a:r>
            <a:r>
              <a:rPr lang="en-US" sz="2400" dirty="0"/>
              <a:t> 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619913015"/>
              </p:ext>
            </p:extLst>
          </p:nvPr>
        </p:nvGraphicFramePr>
        <p:xfrm>
          <a:off x="317500" y="2661603"/>
          <a:ext cx="8509000" cy="3449637"/>
        </p:xfrm>
        <a:graphic>
          <a:graphicData uri="http://schemas.openxmlformats.org/presentationml/2006/ole">
            <mc:AlternateContent xmlns:mc="http://schemas.openxmlformats.org/markup-compatibility/2006">
              <mc:Choice xmlns:v="urn:schemas-microsoft-com:vml" Requires="v">
                <p:oleObj spid="_x0000_s18454" name="Document" r:id="rId4" imgW="6929280" imgH="2813040" progId="Word.OpenDocumentText.12">
                  <p:embed/>
                </p:oleObj>
              </mc:Choice>
              <mc:Fallback>
                <p:oleObj name="Document" r:id="rId4" imgW="6929280" imgH="281304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2661603"/>
                        <a:ext cx="8509000" cy="3449637"/>
                      </a:xfrm>
                      <a:prstGeom prst="rect">
                        <a:avLst/>
                      </a:prstGeom>
                    </p:spPr>
                  </p:pic>
                </p:oleObj>
              </mc:Fallback>
            </mc:AlternateContent>
          </a:graphicData>
        </a:graphic>
      </p:graphicFrame>
    </p:spTree>
    <p:extLst>
      <p:ext uri="{BB962C8B-B14F-4D97-AF65-F5344CB8AC3E}">
        <p14:creationId xmlns:p14="http://schemas.microsoft.com/office/powerpoint/2010/main" val="2649467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dirty="0" err="1"/>
              <a:t>JdbcTemplate</a:t>
            </a:r>
            <a:r>
              <a:rPr lang="en-US" sz="2400" dirty="0"/>
              <a:t> 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741784575"/>
              </p:ext>
            </p:extLst>
          </p:nvPr>
        </p:nvGraphicFramePr>
        <p:xfrm>
          <a:off x="317500" y="2021523"/>
          <a:ext cx="8509000" cy="3449637"/>
        </p:xfrm>
        <a:graphic>
          <a:graphicData uri="http://schemas.openxmlformats.org/presentationml/2006/ole">
            <mc:AlternateContent xmlns:mc="http://schemas.openxmlformats.org/markup-compatibility/2006">
              <mc:Choice xmlns:v="urn:schemas-microsoft-com:vml" Requires="v">
                <p:oleObj spid="_x0000_s19478" name="Document" r:id="rId4" imgW="6929280" imgH="2813040" progId="Word.OpenDocumentText.12">
                  <p:embed/>
                </p:oleObj>
              </mc:Choice>
              <mc:Fallback>
                <p:oleObj name="Document" r:id="rId4" imgW="6929280" imgH="281304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2021523"/>
                        <a:ext cx="8509000" cy="3449637"/>
                      </a:xfrm>
                      <a:prstGeom prst="rect">
                        <a:avLst/>
                      </a:prstGeom>
                    </p:spPr>
                  </p:pic>
                </p:oleObj>
              </mc:Fallback>
            </mc:AlternateContent>
          </a:graphicData>
        </a:graphic>
      </p:graphicFrame>
    </p:spTree>
    <p:extLst>
      <p:ext uri="{BB962C8B-B14F-4D97-AF65-F5344CB8AC3E}">
        <p14:creationId xmlns:p14="http://schemas.microsoft.com/office/powerpoint/2010/main" val="106388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dirty="0" err="1"/>
              <a:t>JdbcTemplate</a:t>
            </a:r>
            <a:r>
              <a:rPr lang="en-US" sz="2400" dirty="0"/>
              <a:t> 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522879123"/>
              </p:ext>
            </p:extLst>
          </p:nvPr>
        </p:nvGraphicFramePr>
        <p:xfrm>
          <a:off x="386080" y="1010603"/>
          <a:ext cx="8509000" cy="5767387"/>
        </p:xfrm>
        <a:graphic>
          <a:graphicData uri="http://schemas.openxmlformats.org/presentationml/2006/ole">
            <mc:AlternateContent xmlns:mc="http://schemas.openxmlformats.org/markup-compatibility/2006">
              <mc:Choice xmlns:v="urn:schemas-microsoft-com:vml" Requires="v">
                <p:oleObj spid="_x0000_s20502" name="Document" r:id="rId4" imgW="6929280" imgH="4693320" progId="Word.OpenDocumentText.12">
                  <p:embed/>
                </p:oleObj>
              </mc:Choice>
              <mc:Fallback>
                <p:oleObj name="Document" r:id="rId4" imgW="6929280" imgH="469332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86080" y="1010603"/>
                        <a:ext cx="8509000" cy="5767387"/>
                      </a:xfrm>
                      <a:prstGeom prst="rect">
                        <a:avLst/>
                      </a:prstGeom>
                    </p:spPr>
                  </p:pic>
                </p:oleObj>
              </mc:Fallback>
            </mc:AlternateContent>
          </a:graphicData>
        </a:graphic>
      </p:graphicFrame>
    </p:spTree>
    <p:extLst>
      <p:ext uri="{BB962C8B-B14F-4D97-AF65-F5344CB8AC3E}">
        <p14:creationId xmlns:p14="http://schemas.microsoft.com/office/powerpoint/2010/main" val="2700308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dirty="0" err="1"/>
              <a:t>JdbcTemplate</a:t>
            </a:r>
            <a:r>
              <a:rPr lang="en-US" sz="2400" dirty="0"/>
              <a:t> 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936003764"/>
              </p:ext>
            </p:extLst>
          </p:nvPr>
        </p:nvGraphicFramePr>
        <p:xfrm>
          <a:off x="317500" y="1559878"/>
          <a:ext cx="8509000" cy="5754687"/>
        </p:xfrm>
        <a:graphic>
          <a:graphicData uri="http://schemas.openxmlformats.org/presentationml/2006/ole">
            <mc:AlternateContent xmlns:mc="http://schemas.openxmlformats.org/markup-compatibility/2006">
              <mc:Choice xmlns:v="urn:schemas-microsoft-com:vml" Requires="v">
                <p:oleObj spid="_x0000_s26644"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1559878"/>
                        <a:ext cx="8509000" cy="5754687"/>
                      </a:xfrm>
                      <a:prstGeom prst="rect">
                        <a:avLst/>
                      </a:prstGeom>
                    </p:spPr>
                  </p:pic>
                </p:oleObj>
              </mc:Fallback>
            </mc:AlternateContent>
          </a:graphicData>
        </a:graphic>
      </p:graphicFrame>
    </p:spTree>
    <p:extLst>
      <p:ext uri="{BB962C8B-B14F-4D97-AF65-F5344CB8AC3E}">
        <p14:creationId xmlns:p14="http://schemas.microsoft.com/office/powerpoint/2010/main" val="1358630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a:t>NamedParameterJdbcTemplate</a:t>
            </a:r>
            <a:r>
              <a:rPr lang="ru-RU" b="1" dirty="0"/>
              <a:t> </a:t>
            </a:r>
            <a:r>
              <a:rPr lang="en-US" sz="2400" dirty="0"/>
              <a:t>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700838299"/>
              </p:ext>
            </p:extLst>
          </p:nvPr>
        </p:nvGraphicFramePr>
        <p:xfrm>
          <a:off x="317500" y="1570673"/>
          <a:ext cx="8509000" cy="5767387"/>
        </p:xfrm>
        <a:graphic>
          <a:graphicData uri="http://schemas.openxmlformats.org/presentationml/2006/ole">
            <mc:AlternateContent xmlns:mc="http://schemas.openxmlformats.org/markup-compatibility/2006">
              <mc:Choice xmlns:v="urn:schemas-microsoft-com:vml" Requires="v">
                <p:oleObj spid="_x0000_s21527"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1570673"/>
                        <a:ext cx="8509000" cy="5767387"/>
                      </a:xfrm>
                      <a:prstGeom prst="rect">
                        <a:avLst/>
                      </a:prstGeom>
                    </p:spPr>
                  </p:pic>
                </p:oleObj>
              </mc:Fallback>
            </mc:AlternateContent>
          </a:graphicData>
        </a:graphic>
      </p:graphicFrame>
    </p:spTree>
    <p:extLst>
      <p:ext uri="{BB962C8B-B14F-4D97-AF65-F5344CB8AC3E}">
        <p14:creationId xmlns:p14="http://schemas.microsoft.com/office/powerpoint/2010/main" val="225639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CONTENTS</a:t>
            </a:r>
          </a:p>
        </p:txBody>
      </p:sp>
      <p:grpSp>
        <p:nvGrpSpPr>
          <p:cNvPr id="25" name="Group 24"/>
          <p:cNvGrpSpPr/>
          <p:nvPr/>
        </p:nvGrpSpPr>
        <p:grpSpPr>
          <a:xfrm>
            <a:off x="357780" y="1435606"/>
            <a:ext cx="7780439" cy="408253"/>
            <a:chOff x="357780" y="1435606"/>
            <a:chExt cx="7780439" cy="408253"/>
          </a:xfrm>
        </p:grpSpPr>
        <p:sp>
          <p:nvSpPr>
            <p:cNvPr id="35" name="TextBox 34"/>
            <p:cNvSpPr txBox="1"/>
            <p:nvPr/>
          </p:nvSpPr>
          <p:spPr>
            <a:xfrm>
              <a:off x="823019" y="1459785"/>
              <a:ext cx="7315200" cy="369332"/>
            </a:xfrm>
            <a:prstGeom prst="rect">
              <a:avLst/>
            </a:prstGeom>
            <a:noFill/>
          </p:spPr>
          <p:txBody>
            <a:bodyPr wrap="square" rtlCol="0">
              <a:spAutoFit/>
            </a:bodyPr>
            <a:lstStyle/>
            <a:p>
              <a:pPr>
                <a:buClr>
                  <a:schemeClr val="bg1"/>
                </a:buClr>
                <a:buSzPct val="140000"/>
              </a:pPr>
              <a:r>
                <a:rPr lang="en-US" dirty="0"/>
                <a:t>Data access introduction</a:t>
              </a:r>
            </a:p>
          </p:txBody>
        </p:sp>
        <p:grpSp>
          <p:nvGrpSpPr>
            <p:cNvPr id="36" name="Group 35"/>
            <p:cNvGrpSpPr>
              <a:grpSpLocks noChangeAspect="1"/>
            </p:cNvGrpSpPr>
            <p:nvPr/>
          </p:nvGrpSpPr>
          <p:grpSpPr>
            <a:xfrm>
              <a:off x="357780" y="1435606"/>
              <a:ext cx="411480" cy="408253"/>
              <a:chOff x="448467" y="1385718"/>
              <a:chExt cx="464582" cy="464582"/>
            </a:xfrm>
          </p:grpSpPr>
          <p:sp>
            <p:nvSpPr>
              <p:cNvPr id="37" name="Oval 36"/>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48" name="TextBox 47"/>
              <p:cNvSpPr txBox="1"/>
              <p:nvPr/>
            </p:nvSpPr>
            <p:spPr>
              <a:xfrm>
                <a:off x="497577" y="1427189"/>
                <a:ext cx="363015" cy="280194"/>
              </a:xfrm>
              <a:prstGeom prst="rect">
                <a:avLst/>
              </a:prstGeom>
              <a:noFill/>
            </p:spPr>
            <p:txBody>
              <a:bodyPr wrap="none" tIns="91440" bIns="0" rtlCol="0" anchor="ctr" anchorCtr="1">
                <a:noAutofit/>
              </a:bodyPr>
              <a:lstStyle/>
              <a:p>
                <a:pPr algn="ctr"/>
                <a:r>
                  <a:rPr lang="en-US" dirty="0">
                    <a:solidFill>
                      <a:schemeClr val="bg1"/>
                    </a:solidFill>
                    <a:latin typeface="Arial Black"/>
                    <a:cs typeface="Arial Black"/>
                  </a:rPr>
                  <a:t>1</a:t>
                </a:r>
              </a:p>
            </p:txBody>
          </p:sp>
        </p:grpSp>
      </p:grpSp>
      <p:grpSp>
        <p:nvGrpSpPr>
          <p:cNvPr id="9" name="Group 8"/>
          <p:cNvGrpSpPr/>
          <p:nvPr/>
        </p:nvGrpSpPr>
        <p:grpSpPr>
          <a:xfrm>
            <a:off x="357780" y="1962703"/>
            <a:ext cx="7780439" cy="408253"/>
            <a:chOff x="357780" y="1435606"/>
            <a:chExt cx="7780439" cy="408253"/>
          </a:xfrm>
        </p:grpSpPr>
        <p:sp>
          <p:nvSpPr>
            <p:cNvPr id="10" name="TextBox 9"/>
            <p:cNvSpPr txBox="1"/>
            <p:nvPr/>
          </p:nvSpPr>
          <p:spPr>
            <a:xfrm>
              <a:off x="823019" y="1459785"/>
              <a:ext cx="7315200" cy="369332"/>
            </a:xfrm>
            <a:prstGeom prst="rect">
              <a:avLst/>
            </a:prstGeom>
            <a:noFill/>
          </p:spPr>
          <p:txBody>
            <a:bodyPr wrap="square" rtlCol="0">
              <a:spAutoFit/>
            </a:bodyPr>
            <a:lstStyle/>
            <a:p>
              <a:r>
                <a:rPr lang="en-US" dirty="0"/>
                <a:t>JDBC and spring</a:t>
              </a:r>
            </a:p>
          </p:txBody>
        </p:sp>
        <p:grpSp>
          <p:nvGrpSpPr>
            <p:cNvPr id="11" name="Group 10"/>
            <p:cNvGrpSpPr>
              <a:grpSpLocks noChangeAspect="1"/>
            </p:cNvGrpSpPr>
            <p:nvPr/>
          </p:nvGrpSpPr>
          <p:grpSpPr>
            <a:xfrm>
              <a:off x="357780" y="1435606"/>
              <a:ext cx="411480" cy="408253"/>
              <a:chOff x="448467" y="1385718"/>
              <a:chExt cx="464582" cy="464582"/>
            </a:xfrm>
          </p:grpSpPr>
          <p:sp>
            <p:nvSpPr>
              <p:cNvPr id="12" name="Oval 11"/>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14" name="TextBox 13"/>
              <p:cNvSpPr txBox="1"/>
              <p:nvPr/>
            </p:nvSpPr>
            <p:spPr>
              <a:xfrm>
                <a:off x="497577" y="1427189"/>
                <a:ext cx="363015" cy="280194"/>
              </a:xfrm>
              <a:prstGeom prst="rect">
                <a:avLst/>
              </a:prstGeom>
              <a:noFill/>
            </p:spPr>
            <p:txBody>
              <a:bodyPr wrap="none" tIns="91440" bIns="0" rtlCol="0" anchor="ctr" anchorCtr="1">
                <a:noAutofit/>
              </a:bodyPr>
              <a:lstStyle/>
              <a:p>
                <a:pPr algn="ctr"/>
                <a:r>
                  <a:rPr lang="ru-RU" dirty="0">
                    <a:solidFill>
                      <a:schemeClr val="bg1"/>
                    </a:solidFill>
                    <a:latin typeface="Arial Black"/>
                    <a:cs typeface="Arial Black"/>
                  </a:rPr>
                  <a:t>2</a:t>
                </a:r>
                <a:endParaRPr lang="en-US" dirty="0">
                  <a:solidFill>
                    <a:schemeClr val="bg1"/>
                  </a:solidFill>
                  <a:latin typeface="Arial Black"/>
                  <a:cs typeface="Arial Black"/>
                </a:endParaRPr>
              </a:p>
            </p:txBody>
          </p:sp>
        </p:grpSp>
      </p:grpSp>
      <p:grpSp>
        <p:nvGrpSpPr>
          <p:cNvPr id="15" name="Group 14"/>
          <p:cNvGrpSpPr/>
          <p:nvPr/>
        </p:nvGrpSpPr>
        <p:grpSpPr>
          <a:xfrm>
            <a:off x="357780" y="2495331"/>
            <a:ext cx="7780439" cy="408253"/>
            <a:chOff x="357780" y="1435606"/>
            <a:chExt cx="7780439" cy="408253"/>
          </a:xfrm>
        </p:grpSpPr>
        <p:sp>
          <p:nvSpPr>
            <p:cNvPr id="16" name="TextBox 15"/>
            <p:cNvSpPr txBox="1"/>
            <p:nvPr/>
          </p:nvSpPr>
          <p:spPr>
            <a:xfrm>
              <a:off x="823019" y="1459785"/>
              <a:ext cx="7315200" cy="369332"/>
            </a:xfrm>
            <a:prstGeom prst="rect">
              <a:avLst/>
            </a:prstGeom>
            <a:noFill/>
          </p:spPr>
          <p:txBody>
            <a:bodyPr wrap="square" rtlCol="0">
              <a:spAutoFit/>
            </a:bodyPr>
            <a:lstStyle/>
            <a:p>
              <a:r>
                <a:rPr lang="en-US" dirty="0"/>
                <a:t>DAO support</a:t>
              </a:r>
            </a:p>
          </p:txBody>
        </p:sp>
        <p:grpSp>
          <p:nvGrpSpPr>
            <p:cNvPr id="17" name="Group 16"/>
            <p:cNvGrpSpPr>
              <a:grpSpLocks noChangeAspect="1"/>
            </p:cNvGrpSpPr>
            <p:nvPr/>
          </p:nvGrpSpPr>
          <p:grpSpPr>
            <a:xfrm>
              <a:off x="357780" y="1435606"/>
              <a:ext cx="411480" cy="408253"/>
              <a:chOff x="448467" y="1385718"/>
              <a:chExt cx="464582" cy="464582"/>
            </a:xfrm>
          </p:grpSpPr>
          <p:sp>
            <p:nvSpPr>
              <p:cNvPr id="18" name="Oval 1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19" name="TextBox 18"/>
              <p:cNvSpPr txBox="1"/>
              <p:nvPr/>
            </p:nvSpPr>
            <p:spPr>
              <a:xfrm>
                <a:off x="497577" y="1427189"/>
                <a:ext cx="363015" cy="280194"/>
              </a:xfrm>
              <a:prstGeom prst="rect">
                <a:avLst/>
              </a:prstGeom>
              <a:noFill/>
            </p:spPr>
            <p:txBody>
              <a:bodyPr wrap="none" tIns="91440" bIns="0" rtlCol="0" anchor="ctr" anchorCtr="1">
                <a:noAutofit/>
              </a:bodyPr>
              <a:lstStyle/>
              <a:p>
                <a:pPr algn="ctr"/>
                <a:r>
                  <a:rPr lang="ru-RU" dirty="0">
                    <a:solidFill>
                      <a:schemeClr val="bg1"/>
                    </a:solidFill>
                    <a:latin typeface="Arial Black"/>
                    <a:cs typeface="Arial Black"/>
                  </a:rPr>
                  <a:t>3</a:t>
                </a:r>
                <a:endParaRPr lang="en-US" dirty="0">
                  <a:solidFill>
                    <a:schemeClr val="bg1"/>
                  </a:solidFill>
                  <a:latin typeface="Arial Black"/>
                  <a:cs typeface="Arial Black"/>
                </a:endParaRPr>
              </a:p>
            </p:txBody>
          </p:sp>
        </p:grpSp>
      </p:grpSp>
      <p:grpSp>
        <p:nvGrpSpPr>
          <p:cNvPr id="20" name="Group 19"/>
          <p:cNvGrpSpPr/>
          <p:nvPr/>
        </p:nvGrpSpPr>
        <p:grpSpPr>
          <a:xfrm>
            <a:off x="357780" y="3017289"/>
            <a:ext cx="7780439" cy="408253"/>
            <a:chOff x="357780" y="1435606"/>
            <a:chExt cx="7780439" cy="408253"/>
          </a:xfrm>
        </p:grpSpPr>
        <p:sp>
          <p:nvSpPr>
            <p:cNvPr id="21" name="TextBox 20"/>
            <p:cNvSpPr txBox="1"/>
            <p:nvPr/>
          </p:nvSpPr>
          <p:spPr>
            <a:xfrm>
              <a:off x="823019" y="1459785"/>
              <a:ext cx="7315200" cy="369332"/>
            </a:xfrm>
            <a:prstGeom prst="rect">
              <a:avLst/>
            </a:prstGeom>
            <a:noFill/>
          </p:spPr>
          <p:txBody>
            <a:bodyPr wrap="square" rtlCol="0">
              <a:spAutoFit/>
            </a:bodyPr>
            <a:lstStyle/>
            <a:p>
              <a:r>
                <a:rPr lang="en-US" dirty="0"/>
                <a:t>Transaction Management</a:t>
              </a:r>
            </a:p>
          </p:txBody>
        </p:sp>
        <p:grpSp>
          <p:nvGrpSpPr>
            <p:cNvPr id="22" name="Group 21"/>
            <p:cNvGrpSpPr>
              <a:grpSpLocks noChangeAspect="1"/>
            </p:cNvGrpSpPr>
            <p:nvPr/>
          </p:nvGrpSpPr>
          <p:grpSpPr>
            <a:xfrm>
              <a:off x="357780" y="1435606"/>
              <a:ext cx="411480" cy="408253"/>
              <a:chOff x="448467" y="1385718"/>
              <a:chExt cx="464582" cy="464582"/>
            </a:xfrm>
          </p:grpSpPr>
          <p:sp>
            <p:nvSpPr>
              <p:cNvPr id="23" name="Oval 22"/>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24" name="TextBox 23"/>
              <p:cNvSpPr txBox="1"/>
              <p:nvPr/>
            </p:nvSpPr>
            <p:spPr>
              <a:xfrm>
                <a:off x="497577" y="1427189"/>
                <a:ext cx="363015" cy="280194"/>
              </a:xfrm>
              <a:prstGeom prst="rect">
                <a:avLst/>
              </a:prstGeom>
              <a:noFill/>
            </p:spPr>
            <p:txBody>
              <a:bodyPr wrap="none" tIns="91440" bIns="0" rtlCol="0" anchor="ctr" anchorCtr="1">
                <a:noAutofit/>
              </a:bodyPr>
              <a:lstStyle/>
              <a:p>
                <a:pPr algn="ctr"/>
                <a:r>
                  <a:rPr lang="en-US" dirty="0">
                    <a:solidFill>
                      <a:schemeClr val="bg1"/>
                    </a:solidFill>
                    <a:latin typeface="Arial Black"/>
                    <a:cs typeface="Arial Black"/>
                  </a:rPr>
                  <a:t>4</a:t>
                </a:r>
              </a:p>
            </p:txBody>
          </p:sp>
        </p:grpSp>
      </p:grpSp>
      <p:grpSp>
        <p:nvGrpSpPr>
          <p:cNvPr id="26" name="Group 25"/>
          <p:cNvGrpSpPr/>
          <p:nvPr/>
        </p:nvGrpSpPr>
        <p:grpSpPr>
          <a:xfrm>
            <a:off x="357780" y="3539247"/>
            <a:ext cx="7780439" cy="408253"/>
            <a:chOff x="357780" y="1435606"/>
            <a:chExt cx="7780439" cy="408253"/>
          </a:xfrm>
        </p:grpSpPr>
        <p:sp>
          <p:nvSpPr>
            <p:cNvPr id="27" name="TextBox 26"/>
            <p:cNvSpPr txBox="1"/>
            <p:nvPr/>
          </p:nvSpPr>
          <p:spPr>
            <a:xfrm>
              <a:off x="823019" y="1459785"/>
              <a:ext cx="7315200" cy="369332"/>
            </a:xfrm>
            <a:prstGeom prst="rect">
              <a:avLst/>
            </a:prstGeom>
            <a:noFill/>
          </p:spPr>
          <p:txBody>
            <a:bodyPr wrap="square" rtlCol="0">
              <a:spAutoFit/>
            </a:bodyPr>
            <a:lstStyle/>
            <a:p>
              <a:r>
                <a:rPr lang="en-US" dirty="0"/>
                <a:t>ORM</a:t>
              </a:r>
            </a:p>
          </p:txBody>
        </p:sp>
        <p:grpSp>
          <p:nvGrpSpPr>
            <p:cNvPr id="28" name="Group 27"/>
            <p:cNvGrpSpPr>
              <a:grpSpLocks noChangeAspect="1"/>
            </p:cNvGrpSpPr>
            <p:nvPr/>
          </p:nvGrpSpPr>
          <p:grpSpPr>
            <a:xfrm>
              <a:off x="357780" y="1435606"/>
              <a:ext cx="411480" cy="408253"/>
              <a:chOff x="448467" y="1385718"/>
              <a:chExt cx="464582" cy="464582"/>
            </a:xfrm>
          </p:grpSpPr>
          <p:sp>
            <p:nvSpPr>
              <p:cNvPr id="29" name="Oval 28"/>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30" name="TextBox 29"/>
              <p:cNvSpPr txBox="1"/>
              <p:nvPr/>
            </p:nvSpPr>
            <p:spPr>
              <a:xfrm>
                <a:off x="497577" y="1427189"/>
                <a:ext cx="363015" cy="280194"/>
              </a:xfrm>
              <a:prstGeom prst="rect">
                <a:avLst/>
              </a:prstGeom>
              <a:noFill/>
            </p:spPr>
            <p:txBody>
              <a:bodyPr wrap="none" tIns="91440" bIns="0" rtlCol="0" anchor="ctr" anchorCtr="1">
                <a:noAutofit/>
              </a:bodyPr>
              <a:lstStyle/>
              <a:p>
                <a:pPr algn="ctr"/>
                <a:r>
                  <a:rPr lang="en-US" dirty="0">
                    <a:solidFill>
                      <a:schemeClr val="bg1"/>
                    </a:solidFill>
                    <a:latin typeface="Arial Black"/>
                    <a:cs typeface="Arial Black"/>
                  </a:rPr>
                  <a:t>5</a:t>
                </a:r>
              </a:p>
            </p:txBody>
          </p:sp>
        </p:grpSp>
      </p:grpSp>
    </p:spTree>
    <p:extLst>
      <p:ext uri="{BB962C8B-B14F-4D97-AF65-F5344CB8AC3E}">
        <p14:creationId xmlns:p14="http://schemas.microsoft.com/office/powerpoint/2010/main" val="97515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a:t>NamedParameterJdbcTemplate</a:t>
            </a:r>
            <a:r>
              <a:rPr lang="ru-RU" b="1" dirty="0"/>
              <a:t> </a:t>
            </a:r>
            <a:r>
              <a:rPr lang="en-US" sz="2400" dirty="0"/>
              <a:t>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917913255"/>
              </p:ext>
            </p:extLst>
          </p:nvPr>
        </p:nvGraphicFramePr>
        <p:xfrm>
          <a:off x="317500" y="1573213"/>
          <a:ext cx="8509000" cy="5754687"/>
        </p:xfrm>
        <a:graphic>
          <a:graphicData uri="http://schemas.openxmlformats.org/presentationml/2006/ole">
            <mc:AlternateContent xmlns:mc="http://schemas.openxmlformats.org/markup-compatibility/2006">
              <mc:Choice xmlns:v="urn:schemas-microsoft-com:vml" Requires="v">
                <p:oleObj spid="_x0000_s22551"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1573213"/>
                        <a:ext cx="8509000" cy="5754687"/>
                      </a:xfrm>
                      <a:prstGeom prst="rect">
                        <a:avLst/>
                      </a:prstGeom>
                    </p:spPr>
                  </p:pic>
                </p:oleObj>
              </mc:Fallback>
            </mc:AlternateContent>
          </a:graphicData>
        </a:graphic>
      </p:graphicFrame>
    </p:spTree>
    <p:extLst>
      <p:ext uri="{BB962C8B-B14F-4D97-AF65-F5344CB8AC3E}">
        <p14:creationId xmlns:p14="http://schemas.microsoft.com/office/powerpoint/2010/main" val="1139686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a:t>NamedParameterJdbcTemplate</a:t>
            </a:r>
            <a:r>
              <a:rPr lang="ru-RU" b="1" dirty="0"/>
              <a:t> </a:t>
            </a:r>
            <a:r>
              <a:rPr lang="en-US" sz="2400" dirty="0"/>
              <a:t>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716996519"/>
              </p:ext>
            </p:extLst>
          </p:nvPr>
        </p:nvGraphicFramePr>
        <p:xfrm>
          <a:off x="317500" y="1436053"/>
          <a:ext cx="8509000" cy="5754687"/>
        </p:xfrm>
        <a:graphic>
          <a:graphicData uri="http://schemas.openxmlformats.org/presentationml/2006/ole">
            <mc:AlternateContent xmlns:mc="http://schemas.openxmlformats.org/markup-compatibility/2006">
              <mc:Choice xmlns:v="urn:schemas-microsoft-com:vml" Requires="v">
                <p:oleObj spid="_x0000_s23576"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1436053"/>
                        <a:ext cx="8509000" cy="5754687"/>
                      </a:xfrm>
                      <a:prstGeom prst="rect">
                        <a:avLst/>
                      </a:prstGeom>
                    </p:spPr>
                  </p:pic>
                </p:oleObj>
              </mc:Fallback>
            </mc:AlternateContent>
          </a:graphicData>
        </a:graphic>
      </p:graphicFrame>
    </p:spTree>
    <p:extLst>
      <p:ext uri="{BB962C8B-B14F-4D97-AF65-F5344CB8AC3E}">
        <p14:creationId xmlns:p14="http://schemas.microsoft.com/office/powerpoint/2010/main" val="2000592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a:t>NamedParameterJdbcTemplate</a:t>
            </a:r>
            <a:r>
              <a:rPr lang="ru-RU" b="1" dirty="0"/>
              <a:t> </a:t>
            </a:r>
            <a:r>
              <a:rPr lang="en-US" sz="2400" dirty="0"/>
              <a:t>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nvPr>
        </p:nvGraphicFramePr>
        <p:xfrm>
          <a:off x="317500" y="1436053"/>
          <a:ext cx="8509000" cy="5754687"/>
        </p:xfrm>
        <a:graphic>
          <a:graphicData uri="http://schemas.openxmlformats.org/presentationml/2006/ole">
            <mc:AlternateContent xmlns:mc="http://schemas.openxmlformats.org/markup-compatibility/2006">
              <mc:Choice xmlns:v="urn:schemas-microsoft-com:vml" Requires="v">
                <p:oleObj spid="_x0000_s24597"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1436053"/>
                        <a:ext cx="8509000" cy="5754687"/>
                      </a:xfrm>
                      <a:prstGeom prst="rect">
                        <a:avLst/>
                      </a:prstGeom>
                    </p:spPr>
                  </p:pic>
                </p:oleObj>
              </mc:Fallback>
            </mc:AlternateContent>
          </a:graphicData>
        </a:graphic>
      </p:graphicFrame>
    </p:spTree>
    <p:extLst>
      <p:ext uri="{BB962C8B-B14F-4D97-AF65-F5344CB8AC3E}">
        <p14:creationId xmlns:p14="http://schemas.microsoft.com/office/powerpoint/2010/main" val="3048600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Connections</a:t>
            </a:r>
            <a:endParaRPr lang="en-US" sz="2800" dirty="0"/>
          </a:p>
        </p:txBody>
      </p:sp>
      <p:pic>
        <p:nvPicPr>
          <p:cNvPr id="25602" name="Picture 2" descr="Пов’язане зображенн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21" y="1507062"/>
            <a:ext cx="8626357" cy="4162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162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Connections</a:t>
            </a:r>
            <a:endParaRPr lang="en-US" sz="2800" dirty="0"/>
          </a:p>
        </p:txBody>
      </p:sp>
      <p:graphicFrame>
        <p:nvGraphicFramePr>
          <p:cNvPr id="4" name="Object 3">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819064362"/>
              </p:ext>
            </p:extLst>
          </p:nvPr>
        </p:nvGraphicFramePr>
        <p:xfrm>
          <a:off x="317500" y="1436053"/>
          <a:ext cx="8509000" cy="5754687"/>
        </p:xfrm>
        <a:graphic>
          <a:graphicData uri="http://schemas.openxmlformats.org/presentationml/2006/ole">
            <mc:AlternateContent xmlns:mc="http://schemas.openxmlformats.org/markup-compatibility/2006">
              <mc:Choice xmlns:v="urn:schemas-microsoft-com:vml" Requires="v">
                <p:oleObj spid="_x0000_s27669"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1436053"/>
                        <a:ext cx="8509000" cy="5754687"/>
                      </a:xfrm>
                      <a:prstGeom prst="rect">
                        <a:avLst/>
                      </a:prstGeom>
                    </p:spPr>
                  </p:pic>
                </p:oleObj>
              </mc:Fallback>
            </mc:AlternateContent>
          </a:graphicData>
        </a:graphic>
      </p:graphicFrame>
    </p:spTree>
    <p:extLst>
      <p:ext uri="{BB962C8B-B14F-4D97-AF65-F5344CB8AC3E}">
        <p14:creationId xmlns:p14="http://schemas.microsoft.com/office/powerpoint/2010/main" val="3947696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Batching</a:t>
            </a:r>
            <a:endParaRPr lang="en-US" sz="2800" dirty="0"/>
          </a:p>
        </p:txBody>
      </p:sp>
      <p:pic>
        <p:nvPicPr>
          <p:cNvPr id="28674" name="Picture 2" descr="Результат пошуку зображень за запитом &quot;batch&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29868"/>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853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Batching</a:t>
            </a:r>
            <a:endParaRPr lang="en-US" sz="2800" dirty="0"/>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517272306"/>
              </p:ext>
            </p:extLst>
          </p:nvPr>
        </p:nvGraphicFramePr>
        <p:xfrm>
          <a:off x="317500" y="1687195"/>
          <a:ext cx="8509000" cy="5754688"/>
        </p:xfrm>
        <a:graphic>
          <a:graphicData uri="http://schemas.openxmlformats.org/presentationml/2006/ole">
            <mc:AlternateContent xmlns:mc="http://schemas.openxmlformats.org/markup-compatibility/2006">
              <mc:Choice xmlns:v="urn:schemas-microsoft-com:vml" Requires="v">
                <p:oleObj spid="_x0000_s29717" name="Document" r:id="rId4" imgW="6929280" imgH="4692600" progId="Word.OpenDocumentText.12">
                  <p:embed/>
                </p:oleObj>
              </mc:Choice>
              <mc:Fallback>
                <p:oleObj name="Document" r:id="rId4" imgW="6929280" imgH="469260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1687195"/>
                        <a:ext cx="8509000" cy="5754688"/>
                      </a:xfrm>
                      <a:prstGeom prst="rect">
                        <a:avLst/>
                      </a:prstGeom>
                    </p:spPr>
                  </p:pic>
                </p:oleObj>
              </mc:Fallback>
            </mc:AlternateContent>
          </a:graphicData>
        </a:graphic>
      </p:graphicFrame>
    </p:spTree>
    <p:extLst>
      <p:ext uri="{BB962C8B-B14F-4D97-AF65-F5344CB8AC3E}">
        <p14:creationId xmlns:p14="http://schemas.microsoft.com/office/powerpoint/2010/main" val="3085994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Batching</a:t>
            </a:r>
            <a:endParaRPr lang="en-US" sz="2800" dirty="0"/>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690240757"/>
              </p:ext>
            </p:extLst>
          </p:nvPr>
        </p:nvGraphicFramePr>
        <p:xfrm>
          <a:off x="317500" y="2190115"/>
          <a:ext cx="8509000" cy="5754688"/>
        </p:xfrm>
        <a:graphic>
          <a:graphicData uri="http://schemas.openxmlformats.org/presentationml/2006/ole">
            <mc:AlternateContent xmlns:mc="http://schemas.openxmlformats.org/markup-compatibility/2006">
              <mc:Choice xmlns:v="urn:schemas-microsoft-com:vml" Requires="v">
                <p:oleObj spid="_x0000_s30741"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2190115"/>
                        <a:ext cx="8509000" cy="5754688"/>
                      </a:xfrm>
                      <a:prstGeom prst="rect">
                        <a:avLst/>
                      </a:prstGeom>
                    </p:spPr>
                  </p:pic>
                </p:oleObj>
              </mc:Fallback>
            </mc:AlternateContent>
          </a:graphicData>
        </a:graphic>
      </p:graphicFrame>
    </p:spTree>
    <p:extLst>
      <p:ext uri="{BB962C8B-B14F-4D97-AF65-F5344CB8AC3E}">
        <p14:creationId xmlns:p14="http://schemas.microsoft.com/office/powerpoint/2010/main" val="1341282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Batching</a:t>
            </a:r>
            <a:endParaRPr lang="en-US" sz="2800" dirty="0"/>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515036523"/>
              </p:ext>
            </p:extLst>
          </p:nvPr>
        </p:nvGraphicFramePr>
        <p:xfrm>
          <a:off x="317500" y="2190115"/>
          <a:ext cx="8509000" cy="5754688"/>
        </p:xfrm>
        <a:graphic>
          <a:graphicData uri="http://schemas.openxmlformats.org/presentationml/2006/ole">
            <mc:AlternateContent xmlns:mc="http://schemas.openxmlformats.org/markup-compatibility/2006">
              <mc:Choice xmlns:v="urn:schemas-microsoft-com:vml" Requires="v">
                <p:oleObj spid="_x0000_s31765"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2190115"/>
                        <a:ext cx="8509000" cy="5754688"/>
                      </a:xfrm>
                      <a:prstGeom prst="rect">
                        <a:avLst/>
                      </a:prstGeom>
                    </p:spPr>
                  </p:pic>
                </p:oleObj>
              </mc:Fallback>
            </mc:AlternateContent>
          </a:graphicData>
        </a:graphic>
      </p:graphicFrame>
    </p:spTree>
    <p:extLst>
      <p:ext uri="{BB962C8B-B14F-4D97-AF65-F5344CB8AC3E}">
        <p14:creationId xmlns:p14="http://schemas.microsoft.com/office/powerpoint/2010/main" val="3872080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Batching</a:t>
            </a:r>
            <a:endParaRPr lang="en-US" sz="2800" dirty="0"/>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63518810"/>
              </p:ext>
            </p:extLst>
          </p:nvPr>
        </p:nvGraphicFramePr>
        <p:xfrm>
          <a:off x="317500" y="1984375"/>
          <a:ext cx="8509000" cy="5754688"/>
        </p:xfrm>
        <a:graphic>
          <a:graphicData uri="http://schemas.openxmlformats.org/presentationml/2006/ole">
            <mc:AlternateContent xmlns:mc="http://schemas.openxmlformats.org/markup-compatibility/2006">
              <mc:Choice xmlns:v="urn:schemas-microsoft-com:vml" Requires="v">
                <p:oleObj spid="_x0000_s32790"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1984375"/>
                        <a:ext cx="8509000" cy="5754688"/>
                      </a:xfrm>
                      <a:prstGeom prst="rect">
                        <a:avLst/>
                      </a:prstGeom>
                    </p:spPr>
                  </p:pic>
                </p:oleObj>
              </mc:Fallback>
            </mc:AlternateContent>
          </a:graphicData>
        </a:graphic>
      </p:graphicFrame>
    </p:spTree>
    <p:extLst>
      <p:ext uri="{BB962C8B-B14F-4D97-AF65-F5344CB8AC3E}">
        <p14:creationId xmlns:p14="http://schemas.microsoft.com/office/powerpoint/2010/main" val="371675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Intro</a:t>
            </a:r>
          </a:p>
        </p:txBody>
      </p:sp>
      <p:pic>
        <p:nvPicPr>
          <p:cNvPr id="73730" name="Picture 2" descr="Результат пошуку зображень за запитом &quot;data acces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34" y="1642533"/>
            <a:ext cx="7382932" cy="369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753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Batching</a:t>
            </a:r>
            <a:endParaRPr lang="en-US" sz="2800" dirty="0"/>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nvPr>
        </p:nvGraphicFramePr>
        <p:xfrm>
          <a:off x="317500" y="1984375"/>
          <a:ext cx="8509000" cy="5754688"/>
        </p:xfrm>
        <a:graphic>
          <a:graphicData uri="http://schemas.openxmlformats.org/presentationml/2006/ole">
            <mc:AlternateContent xmlns:mc="http://schemas.openxmlformats.org/markup-compatibility/2006">
              <mc:Choice xmlns:v="urn:schemas-microsoft-com:vml" Requires="v">
                <p:oleObj spid="_x0000_s35855"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1984375"/>
                        <a:ext cx="8509000" cy="5754688"/>
                      </a:xfrm>
                      <a:prstGeom prst="rect">
                        <a:avLst/>
                      </a:prstGeom>
                    </p:spPr>
                  </p:pic>
                </p:oleObj>
              </mc:Fallback>
            </mc:AlternateContent>
          </a:graphicData>
        </a:graphic>
      </p:graphicFrame>
    </p:spTree>
    <p:extLst>
      <p:ext uri="{BB962C8B-B14F-4D97-AF65-F5344CB8AC3E}">
        <p14:creationId xmlns:p14="http://schemas.microsoft.com/office/powerpoint/2010/main" val="1204125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DAO support</a:t>
            </a:r>
            <a:endParaRPr lang="en-US" sz="2800" dirty="0"/>
          </a:p>
        </p:txBody>
      </p:sp>
      <p:pic>
        <p:nvPicPr>
          <p:cNvPr id="33794" name="Picture 2" descr="Результат пошуку зображень за запитом &quot;data acces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140" y="1794510"/>
            <a:ext cx="6903720" cy="3451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490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DAO support</a:t>
            </a:r>
            <a:endParaRPr lang="en-US" sz="2800" dirty="0"/>
          </a:p>
        </p:txBody>
      </p:sp>
      <p:pic>
        <p:nvPicPr>
          <p:cNvPr id="34818" name="Picture 2" descr="DataAccessExce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87526"/>
            <a:ext cx="9144000" cy="396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452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DAO support</a:t>
            </a:r>
            <a:endParaRPr lang="en-US" sz="2800" dirty="0"/>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090888233"/>
              </p:ext>
            </p:extLst>
          </p:nvPr>
        </p:nvGraphicFramePr>
        <p:xfrm>
          <a:off x="317500" y="1103312"/>
          <a:ext cx="8509000" cy="5754688"/>
        </p:xfrm>
        <a:graphic>
          <a:graphicData uri="http://schemas.openxmlformats.org/presentationml/2006/ole">
            <mc:AlternateContent xmlns:mc="http://schemas.openxmlformats.org/markup-compatibility/2006">
              <mc:Choice xmlns:v="urn:schemas-microsoft-com:vml" Requires="v">
                <p:oleObj spid="_x0000_s36879"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1103312"/>
                        <a:ext cx="8509000" cy="5754688"/>
                      </a:xfrm>
                      <a:prstGeom prst="rect">
                        <a:avLst/>
                      </a:prstGeom>
                    </p:spPr>
                  </p:pic>
                </p:oleObj>
              </mc:Fallback>
            </mc:AlternateContent>
          </a:graphicData>
        </a:graphic>
      </p:graphicFrame>
    </p:spTree>
    <p:extLst>
      <p:ext uri="{BB962C8B-B14F-4D97-AF65-F5344CB8AC3E}">
        <p14:creationId xmlns:p14="http://schemas.microsoft.com/office/powerpoint/2010/main" val="2105086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Transaction management</a:t>
            </a:r>
            <a:endParaRPr lang="en-US" sz="2800" dirty="0"/>
          </a:p>
        </p:txBody>
      </p:sp>
      <p:pic>
        <p:nvPicPr>
          <p:cNvPr id="37890" name="Picture 2" descr="Результат пошуку зображень за запитом &quot;transaction icon&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272" y="1703069"/>
            <a:ext cx="3513455" cy="351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794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a:t>PlatformTransactionManager</a:t>
            </a:r>
            <a:endParaRPr lang="en-US" sz="2800" dirty="0"/>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4182619394"/>
              </p:ext>
            </p:extLst>
          </p:nvPr>
        </p:nvGraphicFramePr>
        <p:xfrm>
          <a:off x="317500" y="2057083"/>
          <a:ext cx="8509000" cy="5754687"/>
        </p:xfrm>
        <a:graphic>
          <a:graphicData uri="http://schemas.openxmlformats.org/presentationml/2006/ole">
            <mc:AlternateContent xmlns:mc="http://schemas.openxmlformats.org/markup-compatibility/2006">
              <mc:Choice xmlns:v="urn:schemas-microsoft-com:vml" Requires="v">
                <p:oleObj spid="_x0000_s38924"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2057083"/>
                        <a:ext cx="8509000" cy="5754687"/>
                      </a:xfrm>
                      <a:prstGeom prst="rect">
                        <a:avLst/>
                      </a:prstGeom>
                    </p:spPr>
                  </p:pic>
                </p:oleObj>
              </mc:Fallback>
            </mc:AlternateContent>
          </a:graphicData>
        </a:graphic>
      </p:graphicFrame>
    </p:spTree>
    <p:extLst>
      <p:ext uri="{BB962C8B-B14F-4D97-AF65-F5344CB8AC3E}">
        <p14:creationId xmlns:p14="http://schemas.microsoft.com/office/powerpoint/2010/main" val="3362532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err="1"/>
              <a:t>TransactionStatus</a:t>
            </a:r>
            <a:endParaRPr lang="en-US" sz="2800" dirty="0"/>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605630684"/>
              </p:ext>
            </p:extLst>
          </p:nvPr>
        </p:nvGraphicFramePr>
        <p:xfrm>
          <a:off x="317500" y="1908493"/>
          <a:ext cx="8509000" cy="5754687"/>
        </p:xfrm>
        <a:graphic>
          <a:graphicData uri="http://schemas.openxmlformats.org/presentationml/2006/ole">
            <mc:AlternateContent xmlns:mc="http://schemas.openxmlformats.org/markup-compatibility/2006">
              <mc:Choice xmlns:v="urn:schemas-microsoft-com:vml" Requires="v">
                <p:oleObj spid="_x0000_s39948"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1908493"/>
                        <a:ext cx="8509000" cy="5754687"/>
                      </a:xfrm>
                      <a:prstGeom prst="rect">
                        <a:avLst/>
                      </a:prstGeom>
                    </p:spPr>
                  </p:pic>
                </p:oleObj>
              </mc:Fallback>
            </mc:AlternateContent>
          </a:graphicData>
        </a:graphic>
      </p:graphicFrame>
    </p:spTree>
    <p:extLst>
      <p:ext uri="{BB962C8B-B14F-4D97-AF65-F5344CB8AC3E}">
        <p14:creationId xmlns:p14="http://schemas.microsoft.com/office/powerpoint/2010/main" val="1833664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a:latin typeface="Arial Black" panose="020B0A04020102020204" pitchFamily="34" charset="0"/>
              </a:rPr>
              <a:t>Isolation</a:t>
            </a:r>
            <a:r>
              <a:rPr lang="en-US" sz="1800" dirty="0"/>
              <a:t>: The degree to which this transaction is isolated from the work of other transactions. </a:t>
            </a:r>
          </a:p>
          <a:p>
            <a:pPr algn="just"/>
            <a:r>
              <a:rPr lang="en-US" sz="1800" dirty="0">
                <a:latin typeface="Arial Black" panose="020B0A04020102020204" pitchFamily="34" charset="0"/>
              </a:rPr>
              <a:t>Propagation</a:t>
            </a:r>
            <a:r>
              <a:rPr lang="en-US" sz="1800" dirty="0"/>
              <a:t>: Typically, all code executed within a transaction scope will run in that transaction. However, you have the option of specifying the behavior in the event that a transactional method is executed when a transaction context already exists.</a:t>
            </a:r>
          </a:p>
          <a:p>
            <a:pPr algn="just"/>
            <a:r>
              <a:rPr lang="en-US" sz="1800" dirty="0">
                <a:latin typeface="Arial Black" panose="020B0A04020102020204" pitchFamily="34" charset="0"/>
              </a:rPr>
              <a:t>Timeout</a:t>
            </a:r>
            <a:r>
              <a:rPr lang="en-US" sz="1800" dirty="0"/>
              <a:t>: How long this transaction runs before timing out and being rolled back automatically by the underlying transaction infrastructure.</a:t>
            </a:r>
          </a:p>
          <a:p>
            <a:pPr algn="just"/>
            <a:r>
              <a:rPr lang="en-US" sz="1800" dirty="0">
                <a:latin typeface="Arial Black" panose="020B0A04020102020204" pitchFamily="34" charset="0"/>
              </a:rPr>
              <a:t>Read-only status</a:t>
            </a:r>
            <a:r>
              <a:rPr lang="en-US" sz="1800" dirty="0"/>
              <a:t>: A read-only transaction can be used when your code reads but does not modify data. Read-only transactions can be a useful optimization in some cases, such as when you are using Hibernate.</a:t>
            </a:r>
          </a:p>
        </p:txBody>
      </p:sp>
      <p:sp>
        <p:nvSpPr>
          <p:cNvPr id="13" name="Text Placeholder 12"/>
          <p:cNvSpPr>
            <a:spLocks noGrp="1"/>
          </p:cNvSpPr>
          <p:nvPr>
            <p:ph type="body" sz="quarter" idx="10"/>
          </p:nvPr>
        </p:nvSpPr>
        <p:spPr/>
        <p:txBody>
          <a:bodyPr>
            <a:normAutofit/>
          </a:bodyPr>
          <a:lstStyle/>
          <a:p>
            <a:r>
              <a:rPr lang="en-US" sz="2800" dirty="0" err="1"/>
              <a:t>TransactionDefinition</a:t>
            </a:r>
            <a:r>
              <a:rPr lang="en-US" sz="2800" dirty="0"/>
              <a:t> </a:t>
            </a:r>
          </a:p>
        </p:txBody>
      </p:sp>
    </p:spTree>
    <p:extLst>
      <p:ext uri="{BB962C8B-B14F-4D97-AF65-F5344CB8AC3E}">
        <p14:creationId xmlns:p14="http://schemas.microsoft.com/office/powerpoint/2010/main" val="1341907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err="1"/>
              <a:t>DataSourceTransactionManager</a:t>
            </a:r>
            <a:endParaRPr lang="en-US" sz="2800" dirty="0"/>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877763828"/>
              </p:ext>
            </p:extLst>
          </p:nvPr>
        </p:nvGraphicFramePr>
        <p:xfrm>
          <a:off x="317500" y="1954213"/>
          <a:ext cx="8509000" cy="5754687"/>
        </p:xfrm>
        <a:graphic>
          <a:graphicData uri="http://schemas.openxmlformats.org/presentationml/2006/ole">
            <mc:AlternateContent xmlns:mc="http://schemas.openxmlformats.org/markup-compatibility/2006">
              <mc:Choice xmlns:v="urn:schemas-microsoft-com:vml" Requires="v">
                <p:oleObj spid="_x0000_s40973"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17500" y="1954213"/>
                        <a:ext cx="8509000" cy="5754687"/>
                      </a:xfrm>
                      <a:prstGeom prst="rect">
                        <a:avLst/>
                      </a:prstGeom>
                    </p:spPr>
                  </p:pic>
                </p:oleObj>
              </mc:Fallback>
            </mc:AlternateContent>
          </a:graphicData>
        </a:graphic>
      </p:graphicFrame>
    </p:spTree>
    <p:extLst>
      <p:ext uri="{BB962C8B-B14F-4D97-AF65-F5344CB8AC3E}">
        <p14:creationId xmlns:p14="http://schemas.microsoft.com/office/powerpoint/2010/main" val="762293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Declarative way</a:t>
            </a:r>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631591939"/>
              </p:ext>
            </p:extLst>
          </p:nvPr>
        </p:nvGraphicFramePr>
        <p:xfrm>
          <a:off x="330994" y="1417500"/>
          <a:ext cx="8482012" cy="5738812"/>
        </p:xfrm>
        <a:graphic>
          <a:graphicData uri="http://schemas.openxmlformats.org/presentationml/2006/ole">
            <mc:AlternateContent xmlns:mc="http://schemas.openxmlformats.org/markup-compatibility/2006">
              <mc:Choice xmlns:v="urn:schemas-microsoft-com:vml" Requires="v">
                <p:oleObj spid="_x0000_s43016"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30994" y="1417500"/>
                        <a:ext cx="8482012" cy="5738812"/>
                      </a:xfrm>
                      <a:prstGeom prst="rect">
                        <a:avLst/>
                      </a:prstGeom>
                    </p:spPr>
                  </p:pic>
                </p:oleObj>
              </mc:Fallback>
            </mc:AlternateContent>
          </a:graphicData>
        </a:graphic>
      </p:graphicFrame>
    </p:spTree>
    <p:extLst>
      <p:ext uri="{BB962C8B-B14F-4D97-AF65-F5344CB8AC3E}">
        <p14:creationId xmlns:p14="http://schemas.microsoft.com/office/powerpoint/2010/main" val="99209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Pure JDBC</a:t>
            </a:r>
          </a:p>
        </p:txBody>
      </p:sp>
      <p:sp>
        <p:nvSpPr>
          <p:cNvPr id="2" name="Rectangle 1"/>
          <p:cNvSpPr/>
          <p:nvPr/>
        </p:nvSpPr>
        <p:spPr>
          <a:xfrm>
            <a:off x="3505200" y="1219201"/>
            <a:ext cx="2133600" cy="711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Get connection</a:t>
            </a:r>
          </a:p>
        </p:txBody>
      </p:sp>
      <p:sp>
        <p:nvSpPr>
          <p:cNvPr id="5" name="Rectangle 4"/>
          <p:cNvSpPr/>
          <p:nvPr/>
        </p:nvSpPr>
        <p:spPr>
          <a:xfrm>
            <a:off x="3505200" y="2132248"/>
            <a:ext cx="2133600" cy="711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Create </a:t>
            </a:r>
            <a:r>
              <a:rPr lang="en-US" sz="2000" dirty="0" err="1"/>
              <a:t>stmt</a:t>
            </a:r>
            <a:endParaRPr lang="en-US" sz="2000" dirty="0"/>
          </a:p>
        </p:txBody>
      </p:sp>
      <p:sp>
        <p:nvSpPr>
          <p:cNvPr id="6" name="Rectangle 5"/>
          <p:cNvSpPr/>
          <p:nvPr/>
        </p:nvSpPr>
        <p:spPr>
          <a:xfrm>
            <a:off x="3505200" y="3045295"/>
            <a:ext cx="2133600" cy="711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Configure </a:t>
            </a:r>
            <a:r>
              <a:rPr lang="en-US" sz="2000" dirty="0" err="1"/>
              <a:t>stmt</a:t>
            </a:r>
            <a:endParaRPr lang="en-US" sz="2000" dirty="0"/>
          </a:p>
        </p:txBody>
      </p:sp>
      <p:sp>
        <p:nvSpPr>
          <p:cNvPr id="7" name="Rectangle 6"/>
          <p:cNvSpPr/>
          <p:nvPr/>
        </p:nvSpPr>
        <p:spPr>
          <a:xfrm>
            <a:off x="3505200" y="3958342"/>
            <a:ext cx="2133600" cy="711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Exec </a:t>
            </a:r>
            <a:r>
              <a:rPr lang="en-US" sz="2000" dirty="0" err="1"/>
              <a:t>stmt</a:t>
            </a:r>
            <a:endParaRPr lang="en-US" sz="2000" dirty="0"/>
          </a:p>
        </p:txBody>
      </p:sp>
      <p:sp>
        <p:nvSpPr>
          <p:cNvPr id="8" name="Rectangle 7"/>
          <p:cNvSpPr/>
          <p:nvPr/>
        </p:nvSpPr>
        <p:spPr>
          <a:xfrm>
            <a:off x="2286000" y="5042076"/>
            <a:ext cx="2133600" cy="711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Close </a:t>
            </a:r>
            <a:r>
              <a:rPr lang="en-US" sz="2000" dirty="0" err="1"/>
              <a:t>stmt</a:t>
            </a:r>
            <a:endParaRPr lang="en-US" sz="2000" dirty="0"/>
          </a:p>
        </p:txBody>
      </p:sp>
      <p:sp>
        <p:nvSpPr>
          <p:cNvPr id="9" name="Rectangle 8"/>
          <p:cNvSpPr/>
          <p:nvPr/>
        </p:nvSpPr>
        <p:spPr>
          <a:xfrm>
            <a:off x="4792134" y="5042076"/>
            <a:ext cx="2133600" cy="711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Close connection</a:t>
            </a:r>
          </a:p>
        </p:txBody>
      </p:sp>
      <p:sp>
        <p:nvSpPr>
          <p:cNvPr id="10" name="Rectangle 9"/>
          <p:cNvSpPr/>
          <p:nvPr/>
        </p:nvSpPr>
        <p:spPr>
          <a:xfrm>
            <a:off x="6316134" y="3400895"/>
            <a:ext cx="2133600" cy="711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Get result</a:t>
            </a:r>
          </a:p>
        </p:txBody>
      </p:sp>
      <p:sp>
        <p:nvSpPr>
          <p:cNvPr id="11" name="Rectangle 10"/>
          <p:cNvSpPr/>
          <p:nvPr/>
        </p:nvSpPr>
        <p:spPr>
          <a:xfrm>
            <a:off x="694266" y="3400895"/>
            <a:ext cx="2133600" cy="711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Handle exceptions</a:t>
            </a:r>
          </a:p>
        </p:txBody>
      </p:sp>
    </p:spTree>
    <p:extLst>
      <p:ext uri="{BB962C8B-B14F-4D97-AF65-F5344CB8AC3E}">
        <p14:creationId xmlns:p14="http://schemas.microsoft.com/office/powerpoint/2010/main" val="210316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Other Declarative way</a:t>
            </a:r>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259144658"/>
              </p:ext>
            </p:extLst>
          </p:nvPr>
        </p:nvGraphicFramePr>
        <p:xfrm>
          <a:off x="368300" y="2224295"/>
          <a:ext cx="8407400" cy="5686425"/>
        </p:xfrm>
        <a:graphic>
          <a:graphicData uri="http://schemas.openxmlformats.org/presentationml/2006/ole">
            <mc:AlternateContent xmlns:mc="http://schemas.openxmlformats.org/markup-compatibility/2006">
              <mc:Choice xmlns:v="urn:schemas-microsoft-com:vml" Requires="v">
                <p:oleObj spid="_x0000_s44040"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68300" y="2224295"/>
                        <a:ext cx="8407400" cy="5686425"/>
                      </a:xfrm>
                      <a:prstGeom prst="rect">
                        <a:avLst/>
                      </a:prstGeom>
                    </p:spPr>
                  </p:pic>
                </p:oleObj>
              </mc:Fallback>
            </mc:AlternateContent>
          </a:graphicData>
        </a:graphic>
      </p:graphicFrame>
    </p:spTree>
    <p:extLst>
      <p:ext uri="{BB962C8B-B14F-4D97-AF65-F5344CB8AC3E}">
        <p14:creationId xmlns:p14="http://schemas.microsoft.com/office/powerpoint/2010/main" val="1883729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Other Declarative way</a:t>
            </a:r>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229245804"/>
              </p:ext>
            </p:extLst>
          </p:nvPr>
        </p:nvGraphicFramePr>
        <p:xfrm>
          <a:off x="368300" y="1702077"/>
          <a:ext cx="8407400" cy="5684838"/>
        </p:xfrm>
        <a:graphic>
          <a:graphicData uri="http://schemas.openxmlformats.org/presentationml/2006/ole">
            <mc:AlternateContent xmlns:mc="http://schemas.openxmlformats.org/markup-compatibility/2006">
              <mc:Choice xmlns:v="urn:schemas-microsoft-com:vml" Requires="v">
                <p:oleObj spid="_x0000_s45063"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68300" y="1702077"/>
                        <a:ext cx="8407400" cy="5684838"/>
                      </a:xfrm>
                      <a:prstGeom prst="rect">
                        <a:avLst/>
                      </a:prstGeom>
                    </p:spPr>
                  </p:pic>
                </p:oleObj>
              </mc:Fallback>
            </mc:AlternateContent>
          </a:graphicData>
        </a:graphic>
      </p:graphicFrame>
    </p:spTree>
    <p:extLst>
      <p:ext uri="{BB962C8B-B14F-4D97-AF65-F5344CB8AC3E}">
        <p14:creationId xmlns:p14="http://schemas.microsoft.com/office/powerpoint/2010/main" val="1267299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Programmatic way</a:t>
            </a:r>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854810195"/>
              </p:ext>
            </p:extLst>
          </p:nvPr>
        </p:nvGraphicFramePr>
        <p:xfrm>
          <a:off x="368300" y="1702077"/>
          <a:ext cx="8407400" cy="5684838"/>
        </p:xfrm>
        <a:graphic>
          <a:graphicData uri="http://schemas.openxmlformats.org/presentationml/2006/ole">
            <mc:AlternateContent xmlns:mc="http://schemas.openxmlformats.org/markup-compatibility/2006">
              <mc:Choice xmlns:v="urn:schemas-microsoft-com:vml" Requires="v">
                <p:oleObj spid="_x0000_s46085"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68300" y="1702077"/>
                        <a:ext cx="8407400" cy="5684838"/>
                      </a:xfrm>
                      <a:prstGeom prst="rect">
                        <a:avLst/>
                      </a:prstGeom>
                    </p:spPr>
                  </p:pic>
                </p:oleObj>
              </mc:Fallback>
            </mc:AlternateContent>
          </a:graphicData>
        </a:graphic>
      </p:graphicFrame>
    </p:spTree>
    <p:extLst>
      <p:ext uri="{BB962C8B-B14F-4D97-AF65-F5344CB8AC3E}">
        <p14:creationId xmlns:p14="http://schemas.microsoft.com/office/powerpoint/2010/main" val="1263978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Programmatic way</a:t>
            </a:r>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742632288"/>
              </p:ext>
            </p:extLst>
          </p:nvPr>
        </p:nvGraphicFramePr>
        <p:xfrm>
          <a:off x="368300" y="2447665"/>
          <a:ext cx="8407400" cy="5684838"/>
        </p:xfrm>
        <a:graphic>
          <a:graphicData uri="http://schemas.openxmlformats.org/presentationml/2006/ole">
            <mc:AlternateContent xmlns:mc="http://schemas.openxmlformats.org/markup-compatibility/2006">
              <mc:Choice xmlns:v="urn:schemas-microsoft-com:vml" Requires="v">
                <p:oleObj spid="_x0000_s47109"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68300" y="2447665"/>
                        <a:ext cx="8407400" cy="5684838"/>
                      </a:xfrm>
                      <a:prstGeom prst="rect">
                        <a:avLst/>
                      </a:prstGeom>
                    </p:spPr>
                  </p:pic>
                </p:oleObj>
              </mc:Fallback>
            </mc:AlternateContent>
          </a:graphicData>
        </a:graphic>
      </p:graphicFrame>
    </p:spTree>
    <p:extLst>
      <p:ext uri="{BB962C8B-B14F-4D97-AF65-F5344CB8AC3E}">
        <p14:creationId xmlns:p14="http://schemas.microsoft.com/office/powerpoint/2010/main" val="236200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Programmatic way</a:t>
            </a:r>
          </a:p>
        </p:txBody>
      </p:sp>
      <p:graphicFrame>
        <p:nvGraphicFramePr>
          <p:cNvPr id="5" name="Object 4">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19661575"/>
              </p:ext>
            </p:extLst>
          </p:nvPr>
        </p:nvGraphicFramePr>
        <p:xfrm>
          <a:off x="374650" y="1753846"/>
          <a:ext cx="8394700" cy="5681662"/>
        </p:xfrm>
        <a:graphic>
          <a:graphicData uri="http://schemas.openxmlformats.org/presentationml/2006/ole">
            <mc:AlternateContent xmlns:mc="http://schemas.openxmlformats.org/markup-compatibility/2006">
              <mc:Choice xmlns:v="urn:schemas-microsoft-com:vml" Requires="v">
                <p:oleObj spid="_x0000_s48133" name="Document" r:id="rId4" imgW="6929280" imgH="4692600" progId="Word.OpenDocumentText.12">
                  <p:embed/>
                </p:oleObj>
              </mc:Choice>
              <mc:Fallback>
                <p:oleObj name="Document" r:id="rId4" imgW="6929280" imgH="4692600" progId="Word.OpenDocumentText.12">
                  <p:embed/>
                  <p:pic>
                    <p:nvPicPr>
                      <p:cNvPr id="5" name="Object 4">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374650" y="1753846"/>
                        <a:ext cx="8394700" cy="5681662"/>
                      </a:xfrm>
                      <a:prstGeom prst="rect">
                        <a:avLst/>
                      </a:prstGeom>
                    </p:spPr>
                  </p:pic>
                </p:oleObj>
              </mc:Fallback>
            </mc:AlternateContent>
          </a:graphicData>
        </a:graphic>
      </p:graphicFrame>
    </p:spTree>
    <p:extLst>
      <p:ext uri="{BB962C8B-B14F-4D97-AF65-F5344CB8AC3E}">
        <p14:creationId xmlns:p14="http://schemas.microsoft.com/office/powerpoint/2010/main" val="1523163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800" dirty="0"/>
              <a:t>ORM</a:t>
            </a:r>
          </a:p>
        </p:txBody>
      </p:sp>
      <p:pic>
        <p:nvPicPr>
          <p:cNvPr id="49154" name="Picture 2" descr="Результат пошуку зображень за запитом &quot;orm&quot;">
            <a:extLst>
              <a:ext uri="{FF2B5EF4-FFF2-40B4-BE49-F238E27FC236}">
                <a16:creationId xmlns:a16="http://schemas.microsoft.com/office/drawing/2014/main" id="{9697CF7E-41DE-4CC7-962D-A6798C64B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957" y="1280819"/>
            <a:ext cx="4200085" cy="4578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94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a:xfrm>
            <a:off x="2674311" y="4038136"/>
            <a:ext cx="3499035" cy="647100"/>
          </a:xfrm>
        </p:spPr>
        <p:txBody>
          <a:bodyPr/>
          <a:lstStyle/>
          <a:p>
            <a:r>
              <a:rPr lang="en-US" dirty="0"/>
              <a:t>QUESTIONS</a:t>
            </a:r>
          </a:p>
        </p:txBody>
      </p:sp>
    </p:spTree>
    <p:extLst>
      <p:ext uri="{BB962C8B-B14F-4D97-AF65-F5344CB8AC3E}">
        <p14:creationId xmlns:p14="http://schemas.microsoft.com/office/powerpoint/2010/main" val="229370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Spring JDBC</a:t>
            </a:r>
          </a:p>
        </p:txBody>
      </p:sp>
      <p:graphicFrame>
        <p:nvGraphicFramePr>
          <p:cNvPr id="3" name="Table 2"/>
          <p:cNvGraphicFramePr>
            <a:graphicFrameLocks noGrp="1"/>
          </p:cNvGraphicFramePr>
          <p:nvPr>
            <p:extLst>
              <p:ext uri="{D42A27DB-BD31-4B8C-83A1-F6EECF244321}">
                <p14:modId xmlns:p14="http://schemas.microsoft.com/office/powerpoint/2010/main" val="161801678"/>
              </p:ext>
            </p:extLst>
          </p:nvPr>
        </p:nvGraphicFramePr>
        <p:xfrm>
          <a:off x="204258" y="1430138"/>
          <a:ext cx="8735484" cy="4415850"/>
        </p:xfrm>
        <a:graphic>
          <a:graphicData uri="http://schemas.openxmlformats.org/drawingml/2006/table">
            <a:tbl>
              <a:tblPr firstRow="1">
                <a:tableStyleId>{69C7853C-536D-4A76-A0AE-DD22124D55A5}</a:tableStyleId>
              </a:tblPr>
              <a:tblGrid>
                <a:gridCol w="6787232">
                  <a:extLst>
                    <a:ext uri="{9D8B030D-6E8A-4147-A177-3AD203B41FA5}">
                      <a16:colId xmlns:a16="http://schemas.microsoft.com/office/drawing/2014/main" val="1644565698"/>
                    </a:ext>
                  </a:extLst>
                </a:gridCol>
                <a:gridCol w="1125344">
                  <a:extLst>
                    <a:ext uri="{9D8B030D-6E8A-4147-A177-3AD203B41FA5}">
                      <a16:colId xmlns:a16="http://schemas.microsoft.com/office/drawing/2014/main" val="3761355415"/>
                    </a:ext>
                  </a:extLst>
                </a:gridCol>
                <a:gridCol w="822908">
                  <a:extLst>
                    <a:ext uri="{9D8B030D-6E8A-4147-A177-3AD203B41FA5}">
                      <a16:colId xmlns:a16="http://schemas.microsoft.com/office/drawing/2014/main" val="2601970866"/>
                    </a:ext>
                  </a:extLst>
                </a:gridCol>
              </a:tblGrid>
              <a:tr h="393263">
                <a:tc>
                  <a:txBody>
                    <a:bodyPr/>
                    <a:lstStyle/>
                    <a:p>
                      <a:pPr algn="ctr"/>
                      <a:r>
                        <a:rPr lang="en-US" sz="2400" dirty="0">
                          <a:effectLst/>
                        </a:rPr>
                        <a:t>Action</a:t>
                      </a:r>
                      <a:endParaRPr lang="en-US" sz="2400" b="1" dirty="0">
                        <a:effectLst/>
                      </a:endParaRPr>
                    </a:p>
                  </a:txBody>
                  <a:tcPr marL="89154" marR="89154" marT="41148" marB="41148"/>
                </a:tc>
                <a:tc>
                  <a:txBody>
                    <a:bodyPr/>
                    <a:lstStyle/>
                    <a:p>
                      <a:pPr algn="ctr"/>
                      <a:r>
                        <a:rPr lang="en-US" sz="2400" dirty="0">
                          <a:effectLst/>
                        </a:rPr>
                        <a:t>Spring</a:t>
                      </a:r>
                      <a:endParaRPr lang="en-US" sz="2400" b="1" dirty="0">
                        <a:effectLst/>
                      </a:endParaRPr>
                    </a:p>
                  </a:txBody>
                  <a:tcPr marL="89154" marR="89154" marT="41148" marB="41148"/>
                </a:tc>
                <a:tc>
                  <a:txBody>
                    <a:bodyPr/>
                    <a:lstStyle/>
                    <a:p>
                      <a:pPr algn="ctr"/>
                      <a:r>
                        <a:rPr lang="en-US" sz="2400" dirty="0">
                          <a:effectLst/>
                        </a:rPr>
                        <a:t>You</a:t>
                      </a:r>
                      <a:endParaRPr lang="en-US" sz="2400" b="1" dirty="0">
                        <a:effectLst/>
                      </a:endParaRPr>
                    </a:p>
                  </a:txBody>
                  <a:tcPr marL="89154" marR="89154" marT="41148" marB="41148"/>
                </a:tc>
                <a:extLst>
                  <a:ext uri="{0D108BD9-81ED-4DB2-BD59-A6C34878D82A}">
                    <a16:rowId xmlns:a16="http://schemas.microsoft.com/office/drawing/2014/main" val="3678242267"/>
                  </a:ext>
                </a:extLst>
              </a:tr>
              <a:tr h="393263">
                <a:tc>
                  <a:txBody>
                    <a:bodyPr/>
                    <a:lstStyle/>
                    <a:p>
                      <a:pPr algn="l"/>
                      <a:r>
                        <a:rPr lang="en-US" sz="1800" dirty="0">
                          <a:effectLst/>
                        </a:rPr>
                        <a:t>Define connection parameters.</a:t>
                      </a:r>
                    </a:p>
                  </a:txBody>
                  <a:tcPr marL="48006" marR="48006" marT="41148" marB="41148"/>
                </a:tc>
                <a:tc>
                  <a:txBody>
                    <a:bodyPr/>
                    <a:lstStyle/>
                    <a:p>
                      <a:pPr algn="ctr"/>
                      <a:r>
                        <a:rPr lang="en-US" sz="1800" dirty="0">
                          <a:effectLst/>
                        </a:rPr>
                        <a:t> </a:t>
                      </a:r>
                    </a:p>
                  </a:txBody>
                  <a:tcPr marL="48006" marR="48006" marT="41148" marB="41148"/>
                </a:tc>
                <a:tc>
                  <a:txBody>
                    <a:bodyPr/>
                    <a:lstStyle/>
                    <a:p>
                      <a:pPr algn="ctr"/>
                      <a:r>
                        <a:rPr lang="en-US" sz="1800" dirty="0">
                          <a:effectLst/>
                        </a:rPr>
                        <a:t>X</a:t>
                      </a:r>
                    </a:p>
                  </a:txBody>
                  <a:tcPr marL="48006" marR="48006" marT="41148" marB="41148"/>
                </a:tc>
                <a:extLst>
                  <a:ext uri="{0D108BD9-81ED-4DB2-BD59-A6C34878D82A}">
                    <a16:rowId xmlns:a16="http://schemas.microsoft.com/office/drawing/2014/main" val="3785563187"/>
                  </a:ext>
                </a:extLst>
              </a:tr>
              <a:tr h="393263">
                <a:tc>
                  <a:txBody>
                    <a:bodyPr/>
                    <a:lstStyle/>
                    <a:p>
                      <a:pPr algn="l"/>
                      <a:r>
                        <a:rPr lang="en-US" sz="1800" dirty="0">
                          <a:effectLst/>
                        </a:rPr>
                        <a:t>Open the connection.</a:t>
                      </a:r>
                    </a:p>
                  </a:txBody>
                  <a:tcPr marL="48006" marR="48006" marT="41148" marB="41148"/>
                </a:tc>
                <a:tc>
                  <a:txBody>
                    <a:bodyPr/>
                    <a:lstStyle/>
                    <a:p>
                      <a:pPr algn="ctr"/>
                      <a:r>
                        <a:rPr lang="en-US" sz="1800" dirty="0">
                          <a:effectLst/>
                        </a:rPr>
                        <a:t>X</a:t>
                      </a:r>
                    </a:p>
                  </a:txBody>
                  <a:tcPr marL="48006" marR="48006" marT="41148" marB="41148"/>
                </a:tc>
                <a:tc>
                  <a:txBody>
                    <a:bodyPr/>
                    <a:lstStyle/>
                    <a:p>
                      <a:pPr algn="ctr"/>
                      <a:r>
                        <a:rPr lang="en-US" sz="1800">
                          <a:effectLst/>
                        </a:rPr>
                        <a:t> </a:t>
                      </a:r>
                    </a:p>
                  </a:txBody>
                  <a:tcPr marL="48006" marR="48006" marT="41148" marB="41148"/>
                </a:tc>
                <a:extLst>
                  <a:ext uri="{0D108BD9-81ED-4DB2-BD59-A6C34878D82A}">
                    <a16:rowId xmlns:a16="http://schemas.microsoft.com/office/drawing/2014/main" val="1849135187"/>
                  </a:ext>
                </a:extLst>
              </a:tr>
              <a:tr h="393263">
                <a:tc>
                  <a:txBody>
                    <a:bodyPr/>
                    <a:lstStyle/>
                    <a:p>
                      <a:pPr algn="l"/>
                      <a:r>
                        <a:rPr lang="en-US" sz="1800">
                          <a:effectLst/>
                        </a:rPr>
                        <a:t>Specify the SQL statement.</a:t>
                      </a:r>
                    </a:p>
                  </a:txBody>
                  <a:tcPr marL="48006" marR="48006" marT="41148" marB="41148"/>
                </a:tc>
                <a:tc>
                  <a:txBody>
                    <a:bodyPr/>
                    <a:lstStyle/>
                    <a:p>
                      <a:pPr algn="ctr"/>
                      <a:r>
                        <a:rPr lang="en-US" sz="1800" dirty="0">
                          <a:effectLst/>
                        </a:rPr>
                        <a:t> </a:t>
                      </a:r>
                    </a:p>
                  </a:txBody>
                  <a:tcPr marL="48006" marR="48006" marT="41148" marB="41148"/>
                </a:tc>
                <a:tc>
                  <a:txBody>
                    <a:bodyPr/>
                    <a:lstStyle/>
                    <a:p>
                      <a:pPr algn="ctr"/>
                      <a:r>
                        <a:rPr lang="en-US" sz="1800">
                          <a:effectLst/>
                        </a:rPr>
                        <a:t>X</a:t>
                      </a:r>
                    </a:p>
                  </a:txBody>
                  <a:tcPr marL="48006" marR="48006" marT="41148" marB="41148"/>
                </a:tc>
                <a:extLst>
                  <a:ext uri="{0D108BD9-81ED-4DB2-BD59-A6C34878D82A}">
                    <a16:rowId xmlns:a16="http://schemas.microsoft.com/office/drawing/2014/main" val="1488783393"/>
                  </a:ext>
                </a:extLst>
              </a:tr>
              <a:tr h="428427">
                <a:tc>
                  <a:txBody>
                    <a:bodyPr/>
                    <a:lstStyle/>
                    <a:p>
                      <a:pPr algn="l"/>
                      <a:r>
                        <a:rPr lang="en-US" sz="1800">
                          <a:effectLst/>
                        </a:rPr>
                        <a:t>Declare parameters and provide parameter values</a:t>
                      </a:r>
                    </a:p>
                  </a:txBody>
                  <a:tcPr marL="48006" marR="48006" marT="41148" marB="41148"/>
                </a:tc>
                <a:tc>
                  <a:txBody>
                    <a:bodyPr/>
                    <a:lstStyle/>
                    <a:p>
                      <a:pPr algn="ctr"/>
                      <a:r>
                        <a:rPr lang="en-US" sz="1800" dirty="0">
                          <a:effectLst/>
                        </a:rPr>
                        <a:t> </a:t>
                      </a:r>
                    </a:p>
                  </a:txBody>
                  <a:tcPr marL="48006" marR="48006" marT="41148" marB="41148"/>
                </a:tc>
                <a:tc>
                  <a:txBody>
                    <a:bodyPr/>
                    <a:lstStyle/>
                    <a:p>
                      <a:pPr algn="ctr"/>
                      <a:r>
                        <a:rPr lang="en-US" sz="1800" dirty="0">
                          <a:effectLst/>
                        </a:rPr>
                        <a:t>X</a:t>
                      </a:r>
                    </a:p>
                  </a:txBody>
                  <a:tcPr marL="48006" marR="48006" marT="41148" marB="41148"/>
                </a:tc>
                <a:extLst>
                  <a:ext uri="{0D108BD9-81ED-4DB2-BD59-A6C34878D82A}">
                    <a16:rowId xmlns:a16="http://schemas.microsoft.com/office/drawing/2014/main" val="4101515251"/>
                  </a:ext>
                </a:extLst>
              </a:tr>
              <a:tr h="393263">
                <a:tc>
                  <a:txBody>
                    <a:bodyPr/>
                    <a:lstStyle/>
                    <a:p>
                      <a:pPr algn="l"/>
                      <a:r>
                        <a:rPr lang="en-US" sz="1800">
                          <a:effectLst/>
                        </a:rPr>
                        <a:t>Prepare and execute the statement.</a:t>
                      </a:r>
                    </a:p>
                  </a:txBody>
                  <a:tcPr marL="48006" marR="48006" marT="41148" marB="41148"/>
                </a:tc>
                <a:tc>
                  <a:txBody>
                    <a:bodyPr/>
                    <a:lstStyle/>
                    <a:p>
                      <a:pPr algn="ctr"/>
                      <a:r>
                        <a:rPr lang="en-US" sz="1800">
                          <a:effectLst/>
                        </a:rPr>
                        <a:t>X</a:t>
                      </a:r>
                    </a:p>
                  </a:txBody>
                  <a:tcPr marL="48006" marR="48006" marT="41148" marB="41148"/>
                </a:tc>
                <a:tc>
                  <a:txBody>
                    <a:bodyPr/>
                    <a:lstStyle/>
                    <a:p>
                      <a:pPr algn="ctr"/>
                      <a:r>
                        <a:rPr lang="en-US" sz="1800" dirty="0">
                          <a:effectLst/>
                        </a:rPr>
                        <a:t> </a:t>
                      </a:r>
                    </a:p>
                  </a:txBody>
                  <a:tcPr marL="48006" marR="48006" marT="41148" marB="41148"/>
                </a:tc>
                <a:extLst>
                  <a:ext uri="{0D108BD9-81ED-4DB2-BD59-A6C34878D82A}">
                    <a16:rowId xmlns:a16="http://schemas.microsoft.com/office/drawing/2014/main" val="2352572033"/>
                  </a:ext>
                </a:extLst>
              </a:tr>
              <a:tr h="393263">
                <a:tc>
                  <a:txBody>
                    <a:bodyPr/>
                    <a:lstStyle/>
                    <a:p>
                      <a:pPr algn="l"/>
                      <a:r>
                        <a:rPr lang="en-US" sz="1800" dirty="0">
                          <a:effectLst/>
                        </a:rPr>
                        <a:t>Set up the loop to iterate through the results (if any).</a:t>
                      </a:r>
                    </a:p>
                  </a:txBody>
                  <a:tcPr marL="48006" marR="48006" marT="41148" marB="41148"/>
                </a:tc>
                <a:tc>
                  <a:txBody>
                    <a:bodyPr/>
                    <a:lstStyle/>
                    <a:p>
                      <a:pPr algn="ctr"/>
                      <a:r>
                        <a:rPr lang="en-US" sz="1800">
                          <a:effectLst/>
                        </a:rPr>
                        <a:t>X</a:t>
                      </a:r>
                    </a:p>
                  </a:txBody>
                  <a:tcPr marL="48006" marR="48006" marT="41148" marB="41148"/>
                </a:tc>
                <a:tc>
                  <a:txBody>
                    <a:bodyPr/>
                    <a:lstStyle/>
                    <a:p>
                      <a:pPr algn="ctr"/>
                      <a:r>
                        <a:rPr lang="en-US" sz="1800" dirty="0">
                          <a:effectLst/>
                        </a:rPr>
                        <a:t> </a:t>
                      </a:r>
                    </a:p>
                  </a:txBody>
                  <a:tcPr marL="48006" marR="48006" marT="41148" marB="41148"/>
                </a:tc>
                <a:extLst>
                  <a:ext uri="{0D108BD9-81ED-4DB2-BD59-A6C34878D82A}">
                    <a16:rowId xmlns:a16="http://schemas.microsoft.com/office/drawing/2014/main" val="3668344390"/>
                  </a:ext>
                </a:extLst>
              </a:tr>
              <a:tr h="393263">
                <a:tc>
                  <a:txBody>
                    <a:bodyPr/>
                    <a:lstStyle/>
                    <a:p>
                      <a:pPr algn="l"/>
                      <a:r>
                        <a:rPr lang="en-US" sz="1800">
                          <a:effectLst/>
                        </a:rPr>
                        <a:t>Do the work for each iteration.</a:t>
                      </a:r>
                    </a:p>
                  </a:txBody>
                  <a:tcPr marL="48006" marR="48006" marT="41148" marB="41148"/>
                </a:tc>
                <a:tc>
                  <a:txBody>
                    <a:bodyPr/>
                    <a:lstStyle/>
                    <a:p>
                      <a:pPr algn="ctr"/>
                      <a:r>
                        <a:rPr lang="en-US" sz="1800">
                          <a:effectLst/>
                        </a:rPr>
                        <a:t> </a:t>
                      </a:r>
                    </a:p>
                  </a:txBody>
                  <a:tcPr marL="48006" marR="48006" marT="41148" marB="41148"/>
                </a:tc>
                <a:tc>
                  <a:txBody>
                    <a:bodyPr/>
                    <a:lstStyle/>
                    <a:p>
                      <a:pPr algn="ctr"/>
                      <a:r>
                        <a:rPr lang="en-US" sz="1800" dirty="0">
                          <a:effectLst/>
                        </a:rPr>
                        <a:t>X</a:t>
                      </a:r>
                    </a:p>
                  </a:txBody>
                  <a:tcPr marL="48006" marR="48006" marT="41148" marB="41148"/>
                </a:tc>
                <a:extLst>
                  <a:ext uri="{0D108BD9-81ED-4DB2-BD59-A6C34878D82A}">
                    <a16:rowId xmlns:a16="http://schemas.microsoft.com/office/drawing/2014/main" val="4153700334"/>
                  </a:ext>
                </a:extLst>
              </a:tr>
              <a:tr h="393263">
                <a:tc>
                  <a:txBody>
                    <a:bodyPr/>
                    <a:lstStyle/>
                    <a:p>
                      <a:pPr algn="l"/>
                      <a:r>
                        <a:rPr lang="en-US" sz="1800">
                          <a:effectLst/>
                        </a:rPr>
                        <a:t>Process any exception.</a:t>
                      </a:r>
                    </a:p>
                  </a:txBody>
                  <a:tcPr marL="48006" marR="48006" marT="41148" marB="41148"/>
                </a:tc>
                <a:tc>
                  <a:txBody>
                    <a:bodyPr/>
                    <a:lstStyle/>
                    <a:p>
                      <a:pPr algn="ctr"/>
                      <a:r>
                        <a:rPr lang="en-US" sz="1800">
                          <a:effectLst/>
                        </a:rPr>
                        <a:t>X</a:t>
                      </a:r>
                    </a:p>
                  </a:txBody>
                  <a:tcPr marL="48006" marR="48006" marT="41148" marB="41148"/>
                </a:tc>
                <a:tc>
                  <a:txBody>
                    <a:bodyPr/>
                    <a:lstStyle/>
                    <a:p>
                      <a:pPr algn="ctr"/>
                      <a:r>
                        <a:rPr lang="en-US" sz="1800" dirty="0">
                          <a:effectLst/>
                        </a:rPr>
                        <a:t> </a:t>
                      </a:r>
                    </a:p>
                  </a:txBody>
                  <a:tcPr marL="48006" marR="48006" marT="41148" marB="41148"/>
                </a:tc>
                <a:extLst>
                  <a:ext uri="{0D108BD9-81ED-4DB2-BD59-A6C34878D82A}">
                    <a16:rowId xmlns:a16="http://schemas.microsoft.com/office/drawing/2014/main" val="2985878266"/>
                  </a:ext>
                </a:extLst>
              </a:tr>
              <a:tr h="393263">
                <a:tc>
                  <a:txBody>
                    <a:bodyPr/>
                    <a:lstStyle/>
                    <a:p>
                      <a:pPr algn="l"/>
                      <a:r>
                        <a:rPr lang="en-US" sz="1800">
                          <a:effectLst/>
                        </a:rPr>
                        <a:t>Handle transactions.</a:t>
                      </a:r>
                    </a:p>
                  </a:txBody>
                  <a:tcPr marL="48006" marR="48006" marT="41148" marB="41148"/>
                </a:tc>
                <a:tc>
                  <a:txBody>
                    <a:bodyPr/>
                    <a:lstStyle/>
                    <a:p>
                      <a:pPr algn="ctr"/>
                      <a:r>
                        <a:rPr lang="en-US" sz="1800">
                          <a:effectLst/>
                        </a:rPr>
                        <a:t>X</a:t>
                      </a:r>
                    </a:p>
                  </a:txBody>
                  <a:tcPr marL="48006" marR="48006" marT="41148" marB="41148"/>
                </a:tc>
                <a:tc>
                  <a:txBody>
                    <a:bodyPr/>
                    <a:lstStyle/>
                    <a:p>
                      <a:pPr algn="ctr"/>
                      <a:r>
                        <a:rPr lang="en-US" sz="1800" dirty="0">
                          <a:effectLst/>
                        </a:rPr>
                        <a:t> </a:t>
                      </a:r>
                    </a:p>
                  </a:txBody>
                  <a:tcPr marL="48006" marR="48006" marT="41148" marB="41148"/>
                </a:tc>
                <a:extLst>
                  <a:ext uri="{0D108BD9-81ED-4DB2-BD59-A6C34878D82A}">
                    <a16:rowId xmlns:a16="http://schemas.microsoft.com/office/drawing/2014/main" val="1874032263"/>
                  </a:ext>
                </a:extLst>
              </a:tr>
              <a:tr h="393263">
                <a:tc>
                  <a:txBody>
                    <a:bodyPr/>
                    <a:lstStyle/>
                    <a:p>
                      <a:pPr algn="l"/>
                      <a:r>
                        <a:rPr lang="en-US" sz="1800">
                          <a:effectLst/>
                        </a:rPr>
                        <a:t>Close the connection, statement and resultset.</a:t>
                      </a:r>
                    </a:p>
                  </a:txBody>
                  <a:tcPr marL="48006" marR="48006" marT="41148" marB="41148"/>
                </a:tc>
                <a:tc>
                  <a:txBody>
                    <a:bodyPr/>
                    <a:lstStyle/>
                    <a:p>
                      <a:pPr algn="ctr"/>
                      <a:r>
                        <a:rPr lang="en-US" sz="1800">
                          <a:effectLst/>
                        </a:rPr>
                        <a:t>X</a:t>
                      </a:r>
                    </a:p>
                  </a:txBody>
                  <a:tcPr marL="48006" marR="48006" marT="41148" marB="41148"/>
                </a:tc>
                <a:tc>
                  <a:txBody>
                    <a:bodyPr/>
                    <a:lstStyle/>
                    <a:p>
                      <a:pPr algn="ctr"/>
                      <a:r>
                        <a:rPr lang="en-US" sz="1800" dirty="0">
                          <a:effectLst/>
                        </a:rPr>
                        <a:t> </a:t>
                      </a:r>
                    </a:p>
                  </a:txBody>
                  <a:tcPr marL="48006" marR="48006" marT="41148" marB="41148"/>
                </a:tc>
                <a:extLst>
                  <a:ext uri="{0D108BD9-81ED-4DB2-BD59-A6C34878D82A}">
                    <a16:rowId xmlns:a16="http://schemas.microsoft.com/office/drawing/2014/main" val="2730002026"/>
                  </a:ext>
                </a:extLst>
              </a:tr>
            </a:tbl>
          </a:graphicData>
        </a:graphic>
      </p:graphicFrame>
    </p:spTree>
    <p:extLst>
      <p:ext uri="{BB962C8B-B14F-4D97-AF65-F5344CB8AC3E}">
        <p14:creationId xmlns:p14="http://schemas.microsoft.com/office/powerpoint/2010/main" val="108265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err="1"/>
              <a:t>JdbcTemplate</a:t>
            </a:r>
            <a:endParaRPr lang="en-US" sz="2400" dirty="0"/>
          </a:p>
          <a:p>
            <a:r>
              <a:rPr lang="en-US" sz="2400" dirty="0" err="1"/>
              <a:t>NamedParameterJdbcTemplate</a:t>
            </a:r>
            <a:r>
              <a:rPr lang="en-US" sz="2400" dirty="0"/>
              <a:t> </a:t>
            </a:r>
          </a:p>
          <a:p>
            <a:r>
              <a:rPr lang="en-US" sz="2400" dirty="0" err="1"/>
              <a:t>SimpleJdbcInsert</a:t>
            </a:r>
            <a:r>
              <a:rPr lang="en-US" sz="2400" dirty="0"/>
              <a:t> and </a:t>
            </a:r>
            <a:r>
              <a:rPr lang="en-US" sz="2400" dirty="0" err="1"/>
              <a:t>SimpleJdbcCall</a:t>
            </a:r>
            <a:endParaRPr lang="en-US" sz="2400" dirty="0"/>
          </a:p>
        </p:txBody>
      </p:sp>
      <p:sp>
        <p:nvSpPr>
          <p:cNvPr id="13" name="Text Placeholder 12"/>
          <p:cNvSpPr>
            <a:spLocks noGrp="1"/>
          </p:cNvSpPr>
          <p:nvPr>
            <p:ph type="body" sz="quarter" idx="10"/>
          </p:nvPr>
        </p:nvSpPr>
        <p:spPr/>
        <p:txBody>
          <a:bodyPr/>
          <a:lstStyle/>
          <a:p>
            <a:r>
              <a:rPr lang="en-US" sz="2800" dirty="0"/>
              <a:t>Spring JDBC approach</a:t>
            </a:r>
          </a:p>
        </p:txBody>
      </p:sp>
    </p:spTree>
    <p:extLst>
      <p:ext uri="{BB962C8B-B14F-4D97-AF65-F5344CB8AC3E}">
        <p14:creationId xmlns:p14="http://schemas.microsoft.com/office/powerpoint/2010/main" val="125636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err="1"/>
              <a:t>JdbcTemplate</a:t>
            </a:r>
            <a:endParaRPr lang="en-US" sz="2800" dirty="0"/>
          </a:p>
        </p:txBody>
      </p:sp>
      <p:pic>
        <p:nvPicPr>
          <p:cNvPr id="11266" name="Picture 2" descr="Результат пошуку зображень за запитом &quot;databas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612" y="1033463"/>
            <a:ext cx="4930775" cy="493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9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dirty="0" err="1"/>
              <a:t>JdbcTemplate</a:t>
            </a:r>
            <a:r>
              <a:rPr lang="en-US" sz="2400" dirty="0"/>
              <a:t> 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178010262"/>
              </p:ext>
            </p:extLst>
          </p:nvPr>
        </p:nvGraphicFramePr>
        <p:xfrm>
          <a:off x="231775" y="2927033"/>
          <a:ext cx="8680450" cy="3414712"/>
        </p:xfrm>
        <a:graphic>
          <a:graphicData uri="http://schemas.openxmlformats.org/presentationml/2006/ole">
            <mc:AlternateContent xmlns:mc="http://schemas.openxmlformats.org/markup-compatibility/2006">
              <mc:Choice xmlns:v="urn:schemas-microsoft-com:vml" Requires="v">
                <p:oleObj spid="_x0000_s10293" name="Document" r:id="rId4" imgW="6929280" imgH="2722680" progId="Word.OpenDocumentText.12">
                  <p:embed/>
                </p:oleObj>
              </mc:Choice>
              <mc:Fallback>
                <p:oleObj name="Document" r:id="rId4" imgW="6929280" imgH="27226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231775" y="2927033"/>
                        <a:ext cx="8680450" cy="3414712"/>
                      </a:xfrm>
                      <a:prstGeom prst="rect">
                        <a:avLst/>
                      </a:prstGeom>
                    </p:spPr>
                  </p:pic>
                </p:oleObj>
              </mc:Fallback>
            </mc:AlternateContent>
          </a:graphicData>
        </a:graphic>
      </p:graphicFrame>
    </p:spTree>
    <p:extLst>
      <p:ext uri="{BB962C8B-B14F-4D97-AF65-F5344CB8AC3E}">
        <p14:creationId xmlns:p14="http://schemas.microsoft.com/office/powerpoint/2010/main" val="422655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dirty="0" err="1"/>
              <a:t>JdbcTemplate</a:t>
            </a:r>
            <a:r>
              <a:rPr lang="en-US" sz="2400" dirty="0"/>
              <a:t> in action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015093170"/>
              </p:ext>
            </p:extLst>
          </p:nvPr>
        </p:nvGraphicFramePr>
        <p:xfrm>
          <a:off x="274637" y="2754313"/>
          <a:ext cx="8594725" cy="3378200"/>
        </p:xfrm>
        <a:graphic>
          <a:graphicData uri="http://schemas.openxmlformats.org/presentationml/2006/ole">
            <mc:AlternateContent xmlns:mc="http://schemas.openxmlformats.org/markup-compatibility/2006">
              <mc:Choice xmlns:v="urn:schemas-microsoft-com:vml" Requires="v">
                <p:oleObj spid="_x0000_s12312" name="Document" r:id="rId4" imgW="6929280" imgH="2722680" progId="Word.OpenDocumentText.12">
                  <p:embed/>
                </p:oleObj>
              </mc:Choice>
              <mc:Fallback>
                <p:oleObj name="Document" r:id="rId4" imgW="6929280" imgH="27226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274637" y="2754313"/>
                        <a:ext cx="8594725" cy="3378200"/>
                      </a:xfrm>
                      <a:prstGeom prst="rect">
                        <a:avLst/>
                      </a:prstGeom>
                    </p:spPr>
                  </p:pic>
                </p:oleObj>
              </mc:Fallback>
            </mc:AlternateContent>
          </a:graphicData>
        </a:graphic>
      </p:graphicFrame>
    </p:spTree>
    <p:extLst>
      <p:ext uri="{BB962C8B-B14F-4D97-AF65-F5344CB8AC3E}">
        <p14:creationId xmlns:p14="http://schemas.microsoft.com/office/powerpoint/2010/main" val="2328017258"/>
      </p:ext>
    </p:extLst>
  </p:cSld>
  <p:clrMapOvr>
    <a:masterClrMapping/>
  </p:clrMapOvr>
</p:sld>
</file>

<file path=ppt/theme/theme1.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2.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3C081-4081-47AD-A9A6-9F18F525DA1D}">
  <ds:schemaRefs>
    <ds:schemaRef ds:uri="http://schemas.microsoft.com/office/infopath/2007/PartnerControls"/>
    <ds:schemaRef ds:uri="http://purl.org/dc/dcmitype/"/>
    <ds:schemaRef ds:uri="http://www.w3.org/XML/1998/namespace"/>
    <ds:schemaRef ds:uri="http://purl.org/dc/elements/1.1/"/>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25637</TotalTime>
  <Words>990</Words>
  <Application>Microsoft Office PowerPoint</Application>
  <PresentationFormat>On-screen Show (4:3)</PresentationFormat>
  <Paragraphs>200</Paragraphs>
  <Slides>46</Slides>
  <Notes>45</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46</vt:i4>
      </vt:variant>
    </vt:vector>
  </HeadingPairs>
  <TitlesOfParts>
    <vt:vector size="56" baseType="lpstr">
      <vt:lpstr>ＭＳ Ｐゴシック</vt:lpstr>
      <vt:lpstr>Arial</vt:lpstr>
      <vt:lpstr>Arial Black</vt:lpstr>
      <vt:lpstr>Calibri</vt:lpstr>
      <vt:lpstr>Lucida Grande</vt:lpstr>
      <vt:lpstr>Trebuchet MS</vt:lpstr>
      <vt:lpstr>Epam_PPT_Template</vt:lpstr>
      <vt:lpstr>Custom Design</vt:lpstr>
      <vt:lpstr>Document</vt:lpstr>
      <vt:lpstr>OpenDocument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Maksym Oleshchuk</cp:lastModifiedBy>
  <cp:revision>1202</cp:revision>
  <cp:lastPrinted>2014-07-09T13:30:36Z</cp:lastPrinted>
  <dcterms:created xsi:type="dcterms:W3CDTF">2014-07-08T13:27:24Z</dcterms:created>
  <dcterms:modified xsi:type="dcterms:W3CDTF">2017-07-16T16:41:43Z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