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 id="2147483730" r:id="rId5"/>
  </p:sldMasterIdLst>
  <p:notesMasterIdLst>
    <p:notesMasterId r:id="rId60"/>
  </p:notesMasterIdLst>
  <p:handoutMasterIdLst>
    <p:handoutMasterId r:id="rId61"/>
  </p:handoutMasterIdLst>
  <p:sldIdLst>
    <p:sldId id="449" r:id="rId6"/>
    <p:sldId id="353" r:id="rId7"/>
    <p:sldId id="454" r:id="rId8"/>
    <p:sldId id="480" r:id="rId9"/>
    <p:sldId id="481" r:id="rId10"/>
    <p:sldId id="482" r:id="rId11"/>
    <p:sldId id="483" r:id="rId12"/>
    <p:sldId id="484" r:id="rId13"/>
    <p:sldId id="485" r:id="rId14"/>
    <p:sldId id="486" r:id="rId15"/>
    <p:sldId id="479" r:id="rId16"/>
    <p:sldId id="487" r:id="rId17"/>
    <p:sldId id="488" r:id="rId18"/>
    <p:sldId id="489" r:id="rId19"/>
    <p:sldId id="490" r:id="rId20"/>
    <p:sldId id="491" r:id="rId21"/>
    <p:sldId id="492" r:id="rId22"/>
    <p:sldId id="493" r:id="rId23"/>
    <p:sldId id="494" r:id="rId24"/>
    <p:sldId id="495" r:id="rId25"/>
    <p:sldId id="520" r:id="rId26"/>
    <p:sldId id="496" r:id="rId27"/>
    <p:sldId id="497" r:id="rId28"/>
    <p:sldId id="499" r:id="rId29"/>
    <p:sldId id="500" r:id="rId30"/>
    <p:sldId id="521" r:id="rId31"/>
    <p:sldId id="498" r:id="rId32"/>
    <p:sldId id="522" r:id="rId33"/>
    <p:sldId id="501" r:id="rId34"/>
    <p:sldId id="523" r:id="rId35"/>
    <p:sldId id="524" r:id="rId36"/>
    <p:sldId id="525" r:id="rId37"/>
    <p:sldId id="526" r:id="rId38"/>
    <p:sldId id="527" r:id="rId39"/>
    <p:sldId id="505" r:id="rId40"/>
    <p:sldId id="502" r:id="rId41"/>
    <p:sldId id="506" r:id="rId42"/>
    <p:sldId id="528" r:id="rId43"/>
    <p:sldId id="507" r:id="rId44"/>
    <p:sldId id="503" r:id="rId45"/>
    <p:sldId id="508" r:id="rId46"/>
    <p:sldId id="509" r:id="rId47"/>
    <p:sldId id="510" r:id="rId48"/>
    <p:sldId id="511" r:id="rId49"/>
    <p:sldId id="512" r:id="rId50"/>
    <p:sldId id="513" r:id="rId51"/>
    <p:sldId id="514" r:id="rId52"/>
    <p:sldId id="515" r:id="rId53"/>
    <p:sldId id="504" r:id="rId54"/>
    <p:sldId id="516" r:id="rId55"/>
    <p:sldId id="517" r:id="rId56"/>
    <p:sldId id="518" r:id="rId57"/>
    <p:sldId id="519" r:id="rId58"/>
    <p:sldId id="453"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224506-9171-41CA-ADA3-ED9C0810C0D9}">
          <p14:sldIdLst>
            <p14:sldId id="449"/>
            <p14:sldId id="353"/>
            <p14:sldId id="454"/>
            <p14:sldId id="480"/>
            <p14:sldId id="481"/>
            <p14:sldId id="482"/>
            <p14:sldId id="483"/>
            <p14:sldId id="484"/>
            <p14:sldId id="485"/>
            <p14:sldId id="486"/>
            <p14:sldId id="479"/>
            <p14:sldId id="487"/>
            <p14:sldId id="488"/>
            <p14:sldId id="489"/>
            <p14:sldId id="490"/>
            <p14:sldId id="491"/>
            <p14:sldId id="492"/>
            <p14:sldId id="493"/>
            <p14:sldId id="494"/>
            <p14:sldId id="495"/>
            <p14:sldId id="520"/>
            <p14:sldId id="496"/>
            <p14:sldId id="497"/>
            <p14:sldId id="499"/>
            <p14:sldId id="500"/>
            <p14:sldId id="521"/>
            <p14:sldId id="498"/>
            <p14:sldId id="522"/>
            <p14:sldId id="501"/>
            <p14:sldId id="523"/>
            <p14:sldId id="524"/>
            <p14:sldId id="525"/>
            <p14:sldId id="526"/>
            <p14:sldId id="527"/>
            <p14:sldId id="505"/>
            <p14:sldId id="502"/>
            <p14:sldId id="506"/>
            <p14:sldId id="528"/>
            <p14:sldId id="507"/>
            <p14:sldId id="503"/>
            <p14:sldId id="508"/>
            <p14:sldId id="509"/>
            <p14:sldId id="510"/>
            <p14:sldId id="511"/>
            <p14:sldId id="512"/>
            <p14:sldId id="513"/>
            <p14:sldId id="514"/>
            <p14:sldId id="515"/>
            <p14:sldId id="504"/>
            <p14:sldId id="516"/>
            <p14:sldId id="517"/>
            <p14:sldId id="518"/>
            <p14:sldId id="519"/>
            <p14:sldId id="453"/>
          </p14:sldIdLst>
        </p14:section>
      </p14:sectionLst>
    </p:ext>
    <p:ext uri="{EFAFB233-063F-42B5-8137-9DF3F51BA10A}">
      <p15:sldGuideLst xmlns:p15="http://schemas.microsoft.com/office/powerpoint/2012/main">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pos="2922">
          <p15:clr>
            <a:srgbClr val="A4A3A4"/>
          </p15:clr>
        </p15:guide>
        <p15:guide id="9" pos="391">
          <p15:clr>
            <a:srgbClr val="A4A3A4"/>
          </p15:clr>
        </p15:guide>
        <p15:guide id="10" pos="3158">
          <p15:clr>
            <a:srgbClr val="A4A3A4"/>
          </p15:clr>
        </p15:guide>
        <p15:guide id="11" pos="5474">
          <p15:clr>
            <a:srgbClr val="A4A3A4"/>
          </p15:clr>
        </p15:guide>
        <p15:guide id="12" pos="3987">
          <p15:clr>
            <a:srgbClr val="A4A3A4"/>
          </p15:clr>
        </p15:guide>
        <p15:guide id="13" pos="218">
          <p15:clr>
            <a:srgbClr val="A4A3A4"/>
          </p15:clr>
        </p15:guide>
        <p15:guide id="14" pos="257">
          <p15:clr>
            <a:srgbClr val="A4A3A4"/>
          </p15:clr>
        </p15:guide>
        <p15:guide id="15" pos="5107">
          <p15:clr>
            <a:srgbClr val="A4A3A4"/>
          </p15:clr>
        </p15:guide>
        <p15:guide id="16" pos="5166">
          <p15:clr>
            <a:srgbClr val="A4A3A4"/>
          </p15:clr>
        </p15:guide>
        <p15:guide id="17"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547"/>
    <a:srgbClr val="666666"/>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2" autoAdjust="0"/>
    <p:restoredTop sz="68843" autoAdjust="0"/>
  </p:normalViewPr>
  <p:slideViewPr>
    <p:cSldViewPr snapToGrid="0">
      <p:cViewPr varScale="1">
        <p:scale>
          <a:sx n="79" d="100"/>
          <a:sy n="79" d="100"/>
        </p:scale>
        <p:origin x="2754" y="72"/>
      </p:cViewPr>
      <p:guideLst>
        <p:guide orient="horz" pos="373"/>
        <p:guide orient="horz" pos="764"/>
        <p:guide orient="horz" pos="3544"/>
        <p:guide orient="horz" pos="2159"/>
        <p:guide orient="horz" pos="1374"/>
        <p:guide orient="horz" pos="3699"/>
        <p:guide orient="horz" pos="1151"/>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24-Jul-17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24-Jul-17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mvc.html#mvc-container-confi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beans.html#context-introduct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mvc.html#mvc-themeresolve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mvc.html#mvc-ann-requestmapping-uri-templat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mvc.html#mvc-ann-requestmapping-uri-templat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mvc.html#mvc-ann-requestmapping-uri-templat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mvc.html#mvc-ann-typeconversion"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docs.spring.io/spring/docs/current/spring-framework-reference/html/mvc.html#mvc-ann-webdatabinder"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remoting.html#rest-message-conversi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iki.fasterxml.com/JacksonJsonView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en.wikipedia.org/wiki/JSONP"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github.com/FasterXML/jackson-dataformat-xml" TargetMode="Externa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www.example.com/users/fred.pdf" TargetMode="External"/><Relationship Id="rId7" Type="http://schemas.openxmlformats.org/officeDocument/2006/relationships/hyperlink" Target="https://en.wikipedia.org/wiki/Content_negotiation"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www.example.com/users/fred" TargetMode="External"/><Relationship Id="rId5" Type="http://schemas.openxmlformats.org/officeDocument/2006/relationships/hyperlink" Target="https://en.wikipedia.org/wiki/Internet_media_type" TargetMode="External"/><Relationship Id="rId4" Type="http://schemas.openxmlformats.org/officeDocument/2006/relationships/hyperlink" Target="http://www.example.com/users/fred.xml"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omp.github.io/stomp-specification-1.2.html#Abstract"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s://github.com/sockjs/sockjs-protocol"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u.wikipedia.org/wiki/%D0%9F%D0%BE%D0%BB%D1%8C%D0%B7%D0%BE%D0%B2%D0%B0%D1%82%D0%B5%D0%BB%D1%8C%D1%81%D0%BA%D0%B8%D0%B9_%D0%B8%D0%BD%D1%82%D0%B5%D1%80%D1%84%D0%B5%D0%B9%D1%81"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ru.wikipedia.org/wiki/Model-View-Controller#cite_note-.D0.9E.D0.B1.D0.BE.D0.B1.D1.89.D1.91.D0.BD.D0.BD.D1.8B.D0.B9_Model-View-Controller.E2.80.942007.E2.80.94.E2.80.94-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3178406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preceding example, all requests starting with /example will be handled by the </a:t>
            </a:r>
            <a:r>
              <a:rPr lang="en-US" sz="1200" b="0" i="0" kern="1200" dirty="0" err="1">
                <a:solidFill>
                  <a:schemeClr val="tx1"/>
                </a:solidFill>
                <a:effectLst/>
                <a:latin typeface="+mn-lt"/>
                <a:ea typeface="+mn-ea"/>
                <a:cs typeface="+mn-cs"/>
              </a:rPr>
              <a:t>DispatcherServlet</a:t>
            </a:r>
            <a:r>
              <a:rPr lang="en-US" sz="1200" b="0" i="0" kern="1200" dirty="0">
                <a:solidFill>
                  <a:schemeClr val="tx1"/>
                </a:solidFill>
                <a:effectLst/>
                <a:latin typeface="+mn-lt"/>
                <a:ea typeface="+mn-ea"/>
                <a:cs typeface="+mn-cs"/>
              </a:rPr>
              <a:t> instance named example.</a:t>
            </a:r>
          </a:p>
          <a:p>
            <a:r>
              <a:rPr lang="en-US" sz="1200" b="0" i="0" kern="1200" dirty="0" err="1">
                <a:solidFill>
                  <a:schemeClr val="tx1"/>
                </a:solidFill>
                <a:effectLst/>
                <a:latin typeface="+mn-lt"/>
                <a:ea typeface="+mn-ea"/>
                <a:cs typeface="+mn-cs"/>
              </a:rPr>
              <a:t>WebApplicationInitializer</a:t>
            </a:r>
            <a:r>
              <a:rPr lang="en-US" sz="1200" b="0" i="0" kern="1200" dirty="0">
                <a:solidFill>
                  <a:schemeClr val="tx1"/>
                </a:solidFill>
                <a:effectLst/>
                <a:latin typeface="+mn-lt"/>
                <a:ea typeface="+mn-ea"/>
                <a:cs typeface="+mn-cs"/>
              </a:rPr>
              <a:t> is an interface provided by Spring MVC that ensures your code-based configuration is detected and automatically used to initialize any Servlet 3 container. An abstract base class implementation of this interface named </a:t>
            </a:r>
            <a:r>
              <a:rPr lang="en-US" sz="1200" b="0" i="0" kern="1200" dirty="0" err="1">
                <a:solidFill>
                  <a:schemeClr val="tx1"/>
                </a:solidFill>
                <a:effectLst/>
                <a:latin typeface="+mn-lt"/>
                <a:ea typeface="+mn-ea"/>
                <a:cs typeface="+mn-cs"/>
              </a:rPr>
              <a:t>AbstractAnnotationConfigDispatcherServletInitializer</a:t>
            </a:r>
            <a:r>
              <a:rPr lang="en-US" sz="1200" b="0" i="0" kern="1200" dirty="0">
                <a:solidFill>
                  <a:schemeClr val="tx1"/>
                </a:solidFill>
                <a:effectLst/>
                <a:latin typeface="+mn-lt"/>
                <a:ea typeface="+mn-ea"/>
                <a:cs typeface="+mn-cs"/>
              </a:rPr>
              <a:t> makes it even easier to register the </a:t>
            </a:r>
            <a:r>
              <a:rPr lang="en-US" sz="1200" b="0" i="0" kern="1200" dirty="0" err="1">
                <a:solidFill>
                  <a:schemeClr val="tx1"/>
                </a:solidFill>
                <a:effectLst/>
                <a:latin typeface="+mn-lt"/>
                <a:ea typeface="+mn-ea"/>
                <a:cs typeface="+mn-cs"/>
              </a:rPr>
              <a:t>DispatcherServlet</a:t>
            </a:r>
            <a:r>
              <a:rPr lang="en-US" sz="1200" b="0" i="0" kern="1200" dirty="0">
                <a:solidFill>
                  <a:schemeClr val="tx1"/>
                </a:solidFill>
                <a:effectLst/>
                <a:latin typeface="+mn-lt"/>
                <a:ea typeface="+mn-ea"/>
                <a:cs typeface="+mn-cs"/>
              </a:rPr>
              <a:t> by simply specifying its servlet mapping and listing configuration classes - it’s even the recommended way to set up your Spring MVC application. See </a:t>
            </a:r>
            <a:r>
              <a:rPr lang="en-US" sz="1200" b="0" i="0" u="none" strike="noStrike" kern="1200" dirty="0">
                <a:solidFill>
                  <a:schemeClr val="tx1"/>
                </a:solidFill>
                <a:effectLst/>
                <a:latin typeface="+mn-lt"/>
                <a:ea typeface="+mn-ea"/>
                <a:cs typeface="+mn-cs"/>
                <a:hlinkClick r:id="rId3" tooltip="22.15 Code-based Servlet container initialization"/>
              </a:rPr>
              <a:t>Code-based Servlet container initialization</a:t>
            </a:r>
            <a:r>
              <a:rPr lang="en-US" sz="1200" b="0" i="0" kern="1200" dirty="0">
                <a:solidFill>
                  <a:schemeClr val="tx1"/>
                </a:solidFill>
                <a:effectLst/>
                <a:latin typeface="+mn-lt"/>
                <a:ea typeface="+mn-ea"/>
                <a:cs typeface="+mn-cs"/>
              </a:rPr>
              <a:t> for more details.</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DispatcherServlet</a:t>
            </a:r>
            <a:r>
              <a:rPr lang="en-US" sz="1200" b="0" i="0" kern="1200" dirty="0">
                <a:solidFill>
                  <a:schemeClr val="tx1"/>
                </a:solidFill>
                <a:effectLst/>
                <a:latin typeface="+mn-lt"/>
                <a:ea typeface="+mn-ea"/>
                <a:cs typeface="+mn-cs"/>
              </a:rPr>
              <a:t> is an actual Servlet (it inherits from the </a:t>
            </a:r>
            <a:r>
              <a:rPr lang="en-US" sz="1200" b="0" i="0" kern="1200" dirty="0" err="1">
                <a:solidFill>
                  <a:schemeClr val="tx1"/>
                </a:solidFill>
                <a:effectLst/>
                <a:latin typeface="+mn-lt"/>
                <a:ea typeface="+mn-ea"/>
                <a:cs typeface="+mn-cs"/>
              </a:rPr>
              <a:t>HttpServlet</a:t>
            </a:r>
            <a:r>
              <a:rPr lang="en-US" sz="1200" b="0" i="0" kern="1200" dirty="0">
                <a:solidFill>
                  <a:schemeClr val="tx1"/>
                </a:solidFill>
                <a:effectLst/>
                <a:latin typeface="+mn-lt"/>
                <a:ea typeface="+mn-ea"/>
                <a:cs typeface="+mn-cs"/>
              </a:rPr>
              <a:t> base class), and as such is declared in the web.xml of your web application. You need to map requests that you want the </a:t>
            </a:r>
            <a:r>
              <a:rPr lang="en-US" sz="1200" b="0" i="0" kern="1200" dirty="0" err="1">
                <a:solidFill>
                  <a:schemeClr val="tx1"/>
                </a:solidFill>
                <a:effectLst/>
                <a:latin typeface="+mn-lt"/>
                <a:ea typeface="+mn-ea"/>
                <a:cs typeface="+mn-cs"/>
              </a:rPr>
              <a:t>DispatcherServlet</a:t>
            </a:r>
            <a:r>
              <a:rPr lang="en-US" sz="1200" b="0" i="0" kern="1200" dirty="0">
                <a:solidFill>
                  <a:schemeClr val="tx1"/>
                </a:solidFill>
                <a:effectLst/>
                <a:latin typeface="+mn-lt"/>
                <a:ea typeface="+mn-ea"/>
                <a:cs typeface="+mn-cs"/>
              </a:rPr>
              <a:t> to handle, by using a URL mapping in the same web.xml file. This is standard Java EE Servlet configuration; the following example shows such a </a:t>
            </a:r>
            <a:r>
              <a:rPr lang="en-US" sz="1200" b="0" i="0" kern="1200" dirty="0" err="1">
                <a:solidFill>
                  <a:schemeClr val="tx1"/>
                </a:solidFill>
                <a:effectLst/>
                <a:latin typeface="+mn-lt"/>
                <a:ea typeface="+mn-ea"/>
                <a:cs typeface="+mn-cs"/>
              </a:rPr>
              <a:t>DispatcherServlet</a:t>
            </a:r>
            <a:r>
              <a:rPr lang="en-US" sz="1200" b="0" i="0" kern="1200" dirty="0">
                <a:solidFill>
                  <a:schemeClr val="tx1"/>
                </a:solidFill>
                <a:effectLst/>
                <a:latin typeface="+mn-lt"/>
                <a:ea typeface="+mn-ea"/>
                <a:cs typeface="+mn-cs"/>
              </a:rPr>
              <a:t> declaration and mapping: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822294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871653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detailed in </a:t>
            </a:r>
            <a:r>
              <a:rPr lang="en-US" sz="1200" b="0" i="0" u="none" strike="noStrike" kern="1200" dirty="0">
                <a:solidFill>
                  <a:schemeClr val="tx1"/>
                </a:solidFill>
                <a:effectLst/>
                <a:latin typeface="+mn-lt"/>
                <a:ea typeface="+mn-ea"/>
                <a:cs typeface="+mn-cs"/>
                <a:hlinkClick r:id="rId3" tooltip="7.15 Additional Capabilities of the ApplicationContext"/>
              </a:rPr>
              <a:t>Section 7.15, “Additional Capabilities of the </a:t>
            </a:r>
            <a:r>
              <a:rPr lang="en-US" sz="1200" b="0" i="0" u="none" strike="noStrike" kern="1200" dirty="0" err="1">
                <a:solidFill>
                  <a:schemeClr val="tx1"/>
                </a:solidFill>
                <a:effectLst/>
                <a:latin typeface="+mn-lt"/>
                <a:ea typeface="+mn-ea"/>
                <a:cs typeface="+mn-cs"/>
                <a:hlinkClick r:id="rId3" tooltip="7.15 Additional Capabilities of the ApplicationContext"/>
              </a:rPr>
              <a:t>ApplicationContext</a:t>
            </a:r>
            <a:r>
              <a:rPr lang="en-US" sz="1200" b="0" i="0" u="none" strike="noStrike" kern="1200" dirty="0">
                <a:solidFill>
                  <a:schemeClr val="tx1"/>
                </a:solidFill>
                <a:effectLst/>
                <a:latin typeface="+mn-lt"/>
                <a:ea typeface="+mn-ea"/>
                <a:cs typeface="+mn-cs"/>
                <a:hlinkClick r:id="rId3" tooltip="7.15 Additional Capabilities of the ApplicationContext"/>
              </a:rPr>
              <a:t>”</a:t>
            </a:r>
            <a:r>
              <a:rPr lang="en-US" sz="1200" b="0" i="0" kern="1200" dirty="0">
                <a:solidFill>
                  <a:schemeClr val="tx1"/>
                </a:solidFill>
                <a:effectLst/>
                <a:latin typeface="+mn-lt"/>
                <a:ea typeface="+mn-ea"/>
                <a:cs typeface="+mn-cs"/>
              </a:rPr>
              <a:t>, </a:t>
            </a:r>
            <a:r>
              <a:rPr lang="en-US" dirty="0" err="1"/>
              <a:t>ApplicationContext</a:t>
            </a:r>
            <a:r>
              <a:rPr lang="en-US" sz="1200" b="0" i="0" kern="1200" dirty="0">
                <a:solidFill>
                  <a:schemeClr val="tx1"/>
                </a:solidFill>
                <a:effectLst/>
                <a:latin typeface="+mn-lt"/>
                <a:ea typeface="+mn-ea"/>
                <a:cs typeface="+mn-cs"/>
              </a:rPr>
              <a:t> instances in Spring can be scoped. In the Web MVC framework, each </a:t>
            </a:r>
            <a:r>
              <a:rPr lang="en-US" dirty="0" err="1"/>
              <a:t>DispatcherServlet</a:t>
            </a:r>
            <a:r>
              <a:rPr lang="en-US" sz="1200" b="0" i="0" kern="1200" dirty="0">
                <a:solidFill>
                  <a:schemeClr val="tx1"/>
                </a:solidFill>
                <a:effectLst/>
                <a:latin typeface="+mn-lt"/>
                <a:ea typeface="+mn-ea"/>
                <a:cs typeface="+mn-cs"/>
              </a:rPr>
              <a:t> has its own </a:t>
            </a:r>
            <a:r>
              <a:rPr lang="en-US" dirty="0" err="1"/>
              <a:t>WebApplicationContext</a:t>
            </a:r>
            <a:r>
              <a:rPr lang="en-US" sz="1200" b="0" i="0" kern="1200" dirty="0">
                <a:solidFill>
                  <a:schemeClr val="tx1"/>
                </a:solidFill>
                <a:effectLst/>
                <a:latin typeface="+mn-lt"/>
                <a:ea typeface="+mn-ea"/>
                <a:cs typeface="+mn-cs"/>
              </a:rPr>
              <a:t>, which inherits all the beans already defined in the root </a:t>
            </a:r>
            <a:r>
              <a:rPr lang="en-US" dirty="0" err="1"/>
              <a:t>WebApplicationContext</a:t>
            </a:r>
            <a:r>
              <a:rPr lang="en-US" sz="1200" b="0" i="0" kern="1200" dirty="0">
                <a:solidFill>
                  <a:schemeClr val="tx1"/>
                </a:solidFill>
                <a:effectLst/>
                <a:latin typeface="+mn-lt"/>
                <a:ea typeface="+mn-ea"/>
                <a:cs typeface="+mn-cs"/>
              </a:rPr>
              <a:t>. The root </a:t>
            </a:r>
            <a:r>
              <a:rPr lang="en-US" dirty="0" err="1"/>
              <a:t>WebApplicationContext</a:t>
            </a:r>
            <a:r>
              <a:rPr lang="en-US" sz="1200" b="0" i="0" kern="1200" dirty="0">
                <a:solidFill>
                  <a:schemeClr val="tx1"/>
                </a:solidFill>
                <a:effectLst/>
                <a:latin typeface="+mn-lt"/>
                <a:ea typeface="+mn-ea"/>
                <a:cs typeface="+mn-cs"/>
              </a:rPr>
              <a:t> should contain all the infrastructure beans that should be shared between your other contexts and Servlet instances. These inherited beans can be overridden in the servlet-specific scope, and you can define new scope-specific beans local to a given Servlet instance.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1128229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Upon initialization of a </a:t>
            </a:r>
            <a:r>
              <a:rPr lang="en-US" sz="1200" b="0" i="0" kern="1200" dirty="0" err="1">
                <a:solidFill>
                  <a:schemeClr val="tx1"/>
                </a:solidFill>
                <a:effectLst/>
                <a:latin typeface="+mn-lt"/>
                <a:ea typeface="+mn-ea"/>
                <a:cs typeface="+mn-cs"/>
              </a:rPr>
              <a:t>DispatcherServlet</a:t>
            </a:r>
            <a:r>
              <a:rPr lang="en-US" sz="1200" b="0" i="0" kern="1200" dirty="0">
                <a:solidFill>
                  <a:schemeClr val="tx1"/>
                </a:solidFill>
                <a:effectLst/>
                <a:latin typeface="+mn-lt"/>
                <a:ea typeface="+mn-ea"/>
                <a:cs typeface="+mn-cs"/>
              </a:rPr>
              <a:t>, Spring MVC looks for a file named </a:t>
            </a:r>
            <a:r>
              <a:rPr lang="en-US" sz="1200" b="0" i="1" kern="1200" dirty="0">
                <a:solidFill>
                  <a:schemeClr val="tx1"/>
                </a:solidFill>
                <a:effectLst/>
                <a:latin typeface="+mn-lt"/>
                <a:ea typeface="+mn-ea"/>
                <a:cs typeface="+mn-cs"/>
              </a:rPr>
              <a:t>[servlet-name]-servlet.xml</a:t>
            </a:r>
            <a:r>
              <a:rPr lang="en-US" sz="1200" b="0" i="0" kern="1200" dirty="0">
                <a:solidFill>
                  <a:schemeClr val="tx1"/>
                </a:solidFill>
                <a:effectLst/>
                <a:latin typeface="+mn-lt"/>
                <a:ea typeface="+mn-ea"/>
                <a:cs typeface="+mn-cs"/>
              </a:rPr>
              <a:t> in the WEB-INF directory of your web application and creates the beans defined there, overriding the definitions of any beans defined with the same name in the global scope.</a:t>
            </a:r>
          </a:p>
          <a:p>
            <a:r>
              <a:rPr lang="en-US" sz="1200" b="0" i="0" kern="1200" dirty="0">
                <a:solidFill>
                  <a:schemeClr val="tx1"/>
                </a:solidFill>
                <a:effectLst/>
                <a:latin typeface="+mn-lt"/>
                <a:ea typeface="+mn-ea"/>
                <a:cs typeface="+mn-cs"/>
              </a:rPr>
              <a:t>Consider the following </a:t>
            </a:r>
            <a:r>
              <a:rPr lang="en-US" sz="1200" b="0" i="0" kern="1200" dirty="0" err="1">
                <a:solidFill>
                  <a:schemeClr val="tx1"/>
                </a:solidFill>
                <a:effectLst/>
                <a:latin typeface="+mn-lt"/>
                <a:ea typeface="+mn-ea"/>
                <a:cs typeface="+mn-cs"/>
              </a:rPr>
              <a:t>DispatcherServlet</a:t>
            </a:r>
            <a:r>
              <a:rPr lang="en-US" sz="1200" b="0" i="0" kern="1200" dirty="0">
                <a:solidFill>
                  <a:schemeClr val="tx1"/>
                </a:solidFill>
                <a:effectLst/>
                <a:latin typeface="+mn-lt"/>
                <a:ea typeface="+mn-ea"/>
                <a:cs typeface="+mn-cs"/>
              </a:rPr>
              <a:t> Servlet configuration (in the web.xml file):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2828582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above Servlet configuration in place, you will need to have a file called /WEB-INF/golfing-servlet.xml in your application; this file will contain all of your Spring Web MVC-specific components (beans). You can change the exact location of this configuration file through a Servlet initialization parameter (see below for details).</a:t>
            </a:r>
          </a:p>
          <a:p>
            <a:r>
              <a:rPr lang="en-US" sz="1200" b="0" i="0" kern="1200" dirty="0">
                <a:solidFill>
                  <a:schemeClr val="tx1"/>
                </a:solidFill>
                <a:effectLst/>
                <a:latin typeface="+mn-lt"/>
                <a:ea typeface="+mn-ea"/>
                <a:cs typeface="+mn-cs"/>
              </a:rPr>
              <a:t>It is also possible to have just one root context for single </a:t>
            </a:r>
            <a:r>
              <a:rPr lang="en-US" sz="1200" b="0" i="0" kern="1200" dirty="0" err="1">
                <a:solidFill>
                  <a:schemeClr val="tx1"/>
                </a:solidFill>
                <a:effectLst/>
                <a:latin typeface="+mn-lt"/>
                <a:ea typeface="+mn-ea"/>
                <a:cs typeface="+mn-cs"/>
              </a:rPr>
              <a:t>DispatcherServlet</a:t>
            </a:r>
            <a:r>
              <a:rPr lang="en-US" sz="1200" b="0" i="0" kern="1200" dirty="0">
                <a:solidFill>
                  <a:schemeClr val="tx1"/>
                </a:solidFill>
                <a:effectLst/>
                <a:latin typeface="+mn-lt"/>
                <a:ea typeface="+mn-ea"/>
                <a:cs typeface="+mn-cs"/>
              </a:rPr>
              <a:t> scenarios.</a:t>
            </a:r>
          </a:p>
          <a:p>
            <a:r>
              <a:rPr lang="en-US" sz="1200" b="1" i="0" kern="1200" dirty="0">
                <a:solidFill>
                  <a:schemeClr val="tx1"/>
                </a:solidFill>
                <a:effectLst/>
                <a:latin typeface="+mn-lt"/>
                <a:ea typeface="+mn-ea"/>
                <a:cs typeface="+mn-cs"/>
              </a:rPr>
              <a:t>Figure 22.3. Single root context in Spring Web MVC</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2250564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can be configured by setting an empty </a:t>
            </a:r>
            <a:r>
              <a:rPr lang="en-US" sz="1200" b="0" i="0" kern="1200" dirty="0" err="1">
                <a:solidFill>
                  <a:schemeClr val="tx1"/>
                </a:solidFill>
                <a:effectLst/>
                <a:latin typeface="+mn-lt"/>
                <a:ea typeface="+mn-ea"/>
                <a:cs typeface="+mn-cs"/>
              </a:rPr>
              <a:t>contextConfigLocation</a:t>
            </a:r>
            <a:r>
              <a:rPr lang="en-US" sz="1200" b="0" i="0" kern="1200" dirty="0">
                <a:solidFill>
                  <a:schemeClr val="tx1"/>
                </a:solidFill>
                <a:effectLst/>
                <a:latin typeface="+mn-lt"/>
                <a:ea typeface="+mn-ea"/>
                <a:cs typeface="+mn-cs"/>
              </a:rPr>
              <a:t> servlet </a:t>
            </a:r>
            <a:r>
              <a:rPr lang="en-US" sz="1200" b="0" i="0" kern="1200" dirty="0" err="1">
                <a:solidFill>
                  <a:schemeClr val="tx1"/>
                </a:solidFill>
                <a:effectLst/>
                <a:latin typeface="+mn-lt"/>
                <a:ea typeface="+mn-ea"/>
                <a:cs typeface="+mn-cs"/>
              </a:rPr>
              <a:t>init</a:t>
            </a:r>
            <a:r>
              <a:rPr lang="en-US" sz="1200" b="0" i="0" kern="1200" dirty="0">
                <a:solidFill>
                  <a:schemeClr val="tx1"/>
                </a:solidFill>
                <a:effectLst/>
                <a:latin typeface="+mn-lt"/>
                <a:ea typeface="+mn-ea"/>
                <a:cs typeface="+mn-cs"/>
              </a:rPr>
              <a:t> parameter, as shown below: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dirty="0" err="1"/>
              <a:t>WebApplicationContext</a:t>
            </a:r>
            <a:r>
              <a:rPr lang="en-US" sz="1200" b="0" i="0" kern="1200" dirty="0">
                <a:solidFill>
                  <a:schemeClr val="tx1"/>
                </a:solidFill>
                <a:effectLst/>
                <a:latin typeface="+mn-lt"/>
                <a:ea typeface="+mn-ea"/>
                <a:cs typeface="+mn-cs"/>
              </a:rPr>
              <a:t> is an extension of the plain </a:t>
            </a:r>
            <a:r>
              <a:rPr lang="en-US" dirty="0" err="1"/>
              <a:t>ApplicationContext</a:t>
            </a:r>
            <a:r>
              <a:rPr lang="en-US" sz="1200" b="0" i="0" kern="1200" dirty="0">
                <a:solidFill>
                  <a:schemeClr val="tx1"/>
                </a:solidFill>
                <a:effectLst/>
                <a:latin typeface="+mn-lt"/>
                <a:ea typeface="+mn-ea"/>
                <a:cs typeface="+mn-cs"/>
              </a:rPr>
              <a:t> that has some extra features necessary for web applications. It differs from a </a:t>
            </a:r>
            <a:r>
              <a:rPr lang="en-US" sz="1200" b="0" i="0" kern="1200" dirty="0" err="1">
                <a:solidFill>
                  <a:schemeClr val="tx1"/>
                </a:solidFill>
                <a:effectLst/>
                <a:latin typeface="+mn-lt"/>
                <a:ea typeface="+mn-ea"/>
                <a:cs typeface="+mn-cs"/>
              </a:rPr>
              <a:t>normal</a:t>
            </a:r>
            <a:r>
              <a:rPr lang="en-US" dirty="0" err="1"/>
              <a:t>ApplicationContext</a:t>
            </a:r>
            <a:r>
              <a:rPr lang="en-US" sz="1200" b="0" i="0" kern="1200" dirty="0">
                <a:solidFill>
                  <a:schemeClr val="tx1"/>
                </a:solidFill>
                <a:effectLst/>
                <a:latin typeface="+mn-lt"/>
                <a:ea typeface="+mn-ea"/>
                <a:cs typeface="+mn-cs"/>
              </a:rPr>
              <a:t> in that it is capable of resolving themes (see </a:t>
            </a:r>
            <a:r>
              <a:rPr lang="en-US" sz="1200" b="0" i="0" u="none" strike="noStrike" kern="1200" dirty="0">
                <a:solidFill>
                  <a:schemeClr val="tx1"/>
                </a:solidFill>
                <a:effectLst/>
                <a:latin typeface="+mn-lt"/>
                <a:ea typeface="+mn-ea"/>
                <a:cs typeface="+mn-cs"/>
                <a:hlinkClick r:id="rId3" tooltip="22.9 Using themes"/>
              </a:rPr>
              <a:t>Section 22.9, “Using themes”</a:t>
            </a:r>
            <a:r>
              <a:rPr lang="en-US" sz="1200" b="0" i="0" kern="1200" dirty="0">
                <a:solidFill>
                  <a:schemeClr val="tx1"/>
                </a:solidFill>
                <a:effectLst/>
                <a:latin typeface="+mn-lt"/>
                <a:ea typeface="+mn-ea"/>
                <a:cs typeface="+mn-cs"/>
              </a:rPr>
              <a:t>), and that it knows which Servlet it is associated with (by having a link to the </a:t>
            </a:r>
            <a:r>
              <a:rPr lang="en-US" dirty="0" err="1"/>
              <a:t>ServletContext</a:t>
            </a:r>
            <a:r>
              <a:rPr lang="en-US" sz="1200" b="0" i="0" kern="1200" dirty="0">
                <a:solidFill>
                  <a:schemeClr val="tx1"/>
                </a:solidFill>
                <a:effectLst/>
                <a:latin typeface="+mn-lt"/>
                <a:ea typeface="+mn-ea"/>
                <a:cs typeface="+mn-cs"/>
              </a:rPr>
              <a:t>). The </a:t>
            </a:r>
            <a:r>
              <a:rPr lang="en-US" dirty="0" err="1"/>
              <a:t>WebApplicationContext</a:t>
            </a:r>
            <a:r>
              <a:rPr lang="en-US" sz="1200" b="0" i="0" kern="1200" dirty="0">
                <a:solidFill>
                  <a:schemeClr val="tx1"/>
                </a:solidFill>
                <a:effectLst/>
                <a:latin typeface="+mn-lt"/>
                <a:ea typeface="+mn-ea"/>
                <a:cs typeface="+mn-cs"/>
              </a:rPr>
              <a:t> is bound in the </a:t>
            </a:r>
            <a:r>
              <a:rPr lang="en-US" dirty="0" err="1"/>
              <a:t>ServletContext</a:t>
            </a:r>
            <a:r>
              <a:rPr lang="en-US" sz="1200" b="0" i="0" kern="1200" dirty="0">
                <a:solidFill>
                  <a:schemeClr val="tx1"/>
                </a:solidFill>
                <a:effectLst/>
                <a:latin typeface="+mn-lt"/>
                <a:ea typeface="+mn-ea"/>
                <a:cs typeface="+mn-cs"/>
              </a:rPr>
              <a:t>, and by using static methods on the </a:t>
            </a:r>
            <a:r>
              <a:rPr lang="en-US" dirty="0" err="1"/>
              <a:t>RequestContextUtils</a:t>
            </a:r>
            <a:r>
              <a:rPr lang="en-US" sz="1200" b="0" i="0" kern="1200" dirty="0">
                <a:solidFill>
                  <a:schemeClr val="tx1"/>
                </a:solidFill>
                <a:effectLst/>
                <a:latin typeface="+mn-lt"/>
                <a:ea typeface="+mn-ea"/>
                <a:cs typeface="+mn-cs"/>
              </a:rPr>
              <a:t> class you can always look up the </a:t>
            </a:r>
            <a:r>
              <a:rPr lang="en-US" dirty="0" err="1"/>
              <a:t>WebApplicationContext</a:t>
            </a:r>
            <a:r>
              <a:rPr lang="en-US" sz="1200" b="0" i="0" kern="1200" dirty="0">
                <a:solidFill>
                  <a:schemeClr val="tx1"/>
                </a:solidFill>
                <a:effectLst/>
                <a:latin typeface="+mn-lt"/>
                <a:ea typeface="+mn-ea"/>
                <a:cs typeface="+mn-cs"/>
              </a:rPr>
              <a:t> if you need access to it.</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179686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we can achieve the same with java-based configurations: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2938980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299809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Controllers provide access to the application behavior that you typically define through a service interface. Controllers interpret user input and transform it into a model that is represented to the user by the view. Spring implements a controller in a very abstract way, which enables you to create a wide variety of controllers.</a:t>
            </a:r>
          </a:p>
          <a:p>
            <a:r>
              <a:rPr lang="en-US" sz="1200" b="0" i="0" kern="1200" dirty="0">
                <a:solidFill>
                  <a:schemeClr val="tx1"/>
                </a:solidFill>
                <a:effectLst/>
                <a:latin typeface="+mn-lt"/>
                <a:ea typeface="+mn-ea"/>
                <a:cs typeface="+mn-cs"/>
              </a:rPr>
              <a:t>Spring 2.5 introduced an annotation-based programming model for MVC controllers that uses annotations such as @</a:t>
            </a:r>
            <a:r>
              <a:rPr lang="en-US" sz="1200" b="0" i="0" kern="1200" dirty="0" err="1">
                <a:solidFill>
                  <a:schemeClr val="tx1"/>
                </a:solidFill>
                <a:effectLst/>
                <a:latin typeface="+mn-lt"/>
                <a:ea typeface="+mn-ea"/>
                <a:cs typeface="+mn-cs"/>
              </a:rPr>
              <a:t>RequestMapping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RequestParam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ModelAttribute</a:t>
            </a:r>
            <a:r>
              <a:rPr lang="en-US" sz="1200" b="0" i="0" kern="1200" dirty="0">
                <a:solidFill>
                  <a:schemeClr val="tx1"/>
                </a:solidFill>
                <a:effectLst/>
                <a:latin typeface="+mn-lt"/>
                <a:ea typeface="+mn-ea"/>
                <a:cs typeface="+mn-cs"/>
              </a:rPr>
              <a:t>, and so on. This annotation support is available for both Servlet MVC and Portlet MVC. Controllers implemented in this style do not have to extend specific base classes or implement specific interfaces. Furthermore, they do not usually have direct dependencies on Servlet or Portlet APIs, although you can easily configure access to Servlet or Portlet facilities.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you can see, the </a:t>
            </a:r>
            <a:r>
              <a:rPr lang="en-US" dirty="0"/>
              <a:t>@Controller</a:t>
            </a:r>
            <a:r>
              <a:rPr lang="en-US" sz="1200" b="0" i="0" kern="1200" dirty="0">
                <a:solidFill>
                  <a:schemeClr val="tx1"/>
                </a:solidFill>
                <a:effectLst/>
                <a:latin typeface="+mn-lt"/>
                <a:ea typeface="+mn-ea"/>
                <a:cs typeface="+mn-cs"/>
              </a:rPr>
              <a:t> and </a:t>
            </a:r>
            <a:r>
              <a:rPr lang="en-US" dirty="0"/>
              <a:t>@</a:t>
            </a:r>
            <a:r>
              <a:rPr lang="en-US" dirty="0" err="1"/>
              <a:t>RequestMapping</a:t>
            </a:r>
            <a:r>
              <a:rPr lang="en-US" sz="1200" b="0" i="0" kern="1200" dirty="0">
                <a:solidFill>
                  <a:schemeClr val="tx1"/>
                </a:solidFill>
                <a:effectLst/>
                <a:latin typeface="+mn-lt"/>
                <a:ea typeface="+mn-ea"/>
                <a:cs typeface="+mn-cs"/>
              </a:rPr>
              <a:t> annotations allow flexible method names and signatures. In this particular example the method accepts a </a:t>
            </a:r>
            <a:r>
              <a:rPr lang="en-US" dirty="0"/>
              <a:t>Model</a:t>
            </a:r>
            <a:r>
              <a:rPr lang="en-US" sz="1200" b="0" i="0" kern="1200" dirty="0">
                <a:solidFill>
                  <a:schemeClr val="tx1"/>
                </a:solidFill>
                <a:effectLst/>
                <a:latin typeface="+mn-lt"/>
                <a:ea typeface="+mn-ea"/>
                <a:cs typeface="+mn-cs"/>
              </a:rPr>
              <a:t> and returns a view name as a </a:t>
            </a:r>
            <a:r>
              <a:rPr lang="en-US" dirty="0"/>
              <a:t>String</a:t>
            </a:r>
            <a:r>
              <a:rPr lang="en-US" sz="1200" b="0" i="0" kern="1200" dirty="0">
                <a:solidFill>
                  <a:schemeClr val="tx1"/>
                </a:solidFill>
                <a:effectLst/>
                <a:latin typeface="+mn-lt"/>
                <a:ea typeface="+mn-ea"/>
                <a:cs typeface="+mn-cs"/>
              </a:rPr>
              <a:t>, but various other method parameters and return values can be used as explained later in this section. </a:t>
            </a:r>
            <a:r>
              <a:rPr lang="en-US" dirty="0"/>
              <a:t>@Controller</a:t>
            </a:r>
            <a:r>
              <a:rPr lang="en-US" sz="1200" b="0" i="0" kern="1200" dirty="0">
                <a:solidFill>
                  <a:schemeClr val="tx1"/>
                </a:solidFill>
                <a:effectLst/>
                <a:latin typeface="+mn-lt"/>
                <a:ea typeface="+mn-ea"/>
                <a:cs typeface="+mn-cs"/>
              </a:rPr>
              <a:t> and </a:t>
            </a:r>
            <a:r>
              <a:rPr lang="en-US" dirty="0"/>
              <a:t>@</a:t>
            </a:r>
            <a:r>
              <a:rPr lang="en-US" dirty="0" err="1"/>
              <a:t>RequestMapping</a:t>
            </a:r>
            <a:r>
              <a:rPr lang="en-US" sz="1200" b="0" i="0" kern="1200" dirty="0">
                <a:solidFill>
                  <a:schemeClr val="tx1"/>
                </a:solidFill>
                <a:effectLst/>
                <a:latin typeface="+mn-lt"/>
                <a:ea typeface="+mn-ea"/>
                <a:cs typeface="+mn-cs"/>
              </a:rPr>
              <a:t> and a number of other annotations form the basis for the Spring MVC implementation. This section documents these annotations and how they are most commonly used in a Servlet environment.</a:t>
            </a:r>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137823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@Controller annotation indicates that a particular class serves the role of a </a:t>
            </a:r>
            <a:r>
              <a:rPr lang="en-US" sz="1200" b="0" i="1" kern="1200" dirty="0">
                <a:solidFill>
                  <a:schemeClr val="tx1"/>
                </a:solidFill>
                <a:effectLst/>
                <a:latin typeface="+mn-lt"/>
                <a:ea typeface="+mn-ea"/>
                <a:cs typeface="+mn-cs"/>
              </a:rPr>
              <a:t>controller</a:t>
            </a:r>
            <a:r>
              <a:rPr lang="en-US" sz="1200" b="0" i="0" kern="1200" dirty="0">
                <a:solidFill>
                  <a:schemeClr val="tx1"/>
                </a:solidFill>
                <a:effectLst/>
                <a:latin typeface="+mn-lt"/>
                <a:ea typeface="+mn-ea"/>
                <a:cs typeface="+mn-cs"/>
              </a:rPr>
              <a:t>. Spring does not require you to extend any controller base class or reference the Servlet API. However, you can still reference Servlet-specific features if you need to.</a:t>
            </a:r>
          </a:p>
          <a:p>
            <a:r>
              <a:rPr lang="en-US" sz="1200" b="0" i="0" kern="1200" dirty="0">
                <a:solidFill>
                  <a:schemeClr val="tx1"/>
                </a:solidFill>
                <a:effectLst/>
                <a:latin typeface="+mn-lt"/>
                <a:ea typeface="+mn-ea"/>
                <a:cs typeface="+mn-cs"/>
              </a:rPr>
              <a:t>The @Controller annotation acts as a stereotype for the annotated class, indicating its role. The dispatcher scans such annotated classes for mapped methods and detects @</a:t>
            </a:r>
            <a:r>
              <a:rPr lang="en-US" sz="1200" b="0" i="0" kern="1200" dirty="0" err="1">
                <a:solidFill>
                  <a:schemeClr val="tx1"/>
                </a:solidFill>
                <a:effectLst/>
                <a:latin typeface="+mn-lt"/>
                <a:ea typeface="+mn-ea"/>
                <a:cs typeface="+mn-cs"/>
              </a:rPr>
              <a:t>RequestMapping</a:t>
            </a:r>
            <a:r>
              <a:rPr lang="en-US" sz="1200" b="0" i="0" kern="1200" dirty="0">
                <a:solidFill>
                  <a:schemeClr val="tx1"/>
                </a:solidFill>
                <a:effectLst/>
                <a:latin typeface="+mn-lt"/>
                <a:ea typeface="+mn-ea"/>
                <a:cs typeface="+mn-cs"/>
              </a:rPr>
              <a:t> annotations (see the next section).</a:t>
            </a:r>
          </a:p>
          <a:p>
            <a:r>
              <a:rPr lang="en-US" sz="1200" b="0" i="0" kern="1200" dirty="0">
                <a:solidFill>
                  <a:schemeClr val="tx1"/>
                </a:solidFill>
                <a:effectLst/>
                <a:latin typeface="+mn-lt"/>
                <a:ea typeface="+mn-ea"/>
                <a:cs typeface="+mn-cs"/>
              </a:rPr>
              <a:t>You can define annotated controller beans explicitly, using a standard Spring bean definition in the dispatcher’s context. However, the @Controller stereotype also allows for </a:t>
            </a:r>
            <a:r>
              <a:rPr lang="en-US" sz="1200" b="0" i="0" kern="1200" dirty="0" err="1">
                <a:solidFill>
                  <a:schemeClr val="tx1"/>
                </a:solidFill>
                <a:effectLst/>
                <a:latin typeface="+mn-lt"/>
                <a:ea typeface="+mn-ea"/>
                <a:cs typeface="+mn-cs"/>
              </a:rPr>
              <a:t>autodetection</a:t>
            </a:r>
            <a:r>
              <a:rPr lang="en-US" sz="1200" b="0" i="0" kern="1200" dirty="0">
                <a:solidFill>
                  <a:schemeClr val="tx1"/>
                </a:solidFill>
                <a:effectLst/>
                <a:latin typeface="+mn-lt"/>
                <a:ea typeface="+mn-ea"/>
                <a:cs typeface="+mn-cs"/>
              </a:rPr>
              <a:t>, aligned with Spring general support for detecting component classes in the </a:t>
            </a:r>
            <a:r>
              <a:rPr lang="en-US" sz="1200" b="0" i="0" kern="1200" dirty="0" err="1">
                <a:solidFill>
                  <a:schemeClr val="tx1"/>
                </a:solidFill>
                <a:effectLst/>
                <a:latin typeface="+mn-lt"/>
                <a:ea typeface="+mn-ea"/>
                <a:cs typeface="+mn-cs"/>
              </a:rPr>
              <a:t>classpath</a:t>
            </a:r>
            <a:r>
              <a:rPr lang="en-US" sz="1200" b="0" i="0" kern="1200" dirty="0">
                <a:solidFill>
                  <a:schemeClr val="tx1"/>
                </a:solidFill>
                <a:effectLst/>
                <a:latin typeface="+mn-lt"/>
                <a:ea typeface="+mn-ea"/>
                <a:cs typeface="+mn-cs"/>
              </a:rPr>
              <a:t> and auto-registering bean definitions for them.</a:t>
            </a:r>
          </a:p>
          <a:p>
            <a:r>
              <a:rPr lang="en-US" sz="1200" b="0" i="0" kern="1200" dirty="0">
                <a:solidFill>
                  <a:schemeClr val="tx1"/>
                </a:solidFill>
                <a:effectLst/>
                <a:latin typeface="+mn-lt"/>
                <a:ea typeface="+mn-ea"/>
                <a:cs typeface="+mn-cs"/>
              </a:rPr>
              <a:t>To enable </a:t>
            </a:r>
            <a:r>
              <a:rPr lang="en-US" sz="1200" b="0" i="0" kern="1200" dirty="0" err="1">
                <a:solidFill>
                  <a:schemeClr val="tx1"/>
                </a:solidFill>
                <a:effectLst/>
                <a:latin typeface="+mn-lt"/>
                <a:ea typeface="+mn-ea"/>
                <a:cs typeface="+mn-cs"/>
              </a:rPr>
              <a:t>autodetection</a:t>
            </a:r>
            <a:r>
              <a:rPr lang="en-US" sz="1200" b="0" i="0" kern="1200" dirty="0">
                <a:solidFill>
                  <a:schemeClr val="tx1"/>
                </a:solidFill>
                <a:effectLst/>
                <a:latin typeface="+mn-lt"/>
                <a:ea typeface="+mn-ea"/>
                <a:cs typeface="+mn-cs"/>
              </a:rPr>
              <a:t> of such annotated controllers, you add component scanning to your configuration. Use the </a:t>
            </a:r>
            <a:r>
              <a:rPr lang="en-US" sz="1200" b="0" i="1" kern="1200" dirty="0">
                <a:solidFill>
                  <a:schemeClr val="tx1"/>
                </a:solidFill>
                <a:effectLst/>
                <a:latin typeface="+mn-lt"/>
                <a:ea typeface="+mn-ea"/>
                <a:cs typeface="+mn-cs"/>
              </a:rPr>
              <a:t>spring-context</a:t>
            </a:r>
            <a:r>
              <a:rPr lang="en-US" sz="1200" b="0" i="0" kern="1200" dirty="0">
                <a:solidFill>
                  <a:schemeClr val="tx1"/>
                </a:solidFill>
                <a:effectLst/>
                <a:latin typeface="+mn-lt"/>
                <a:ea typeface="+mn-ea"/>
                <a:cs typeface="+mn-cs"/>
              </a:rPr>
              <a:t> schema as shown in the following XML snippet:</a:t>
            </a:r>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130677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use the @</a:t>
            </a:r>
            <a:r>
              <a:rPr lang="en-US" sz="1200" b="0" i="0" kern="1200" dirty="0" err="1">
                <a:solidFill>
                  <a:schemeClr val="tx1"/>
                </a:solidFill>
                <a:effectLst/>
                <a:latin typeface="+mn-lt"/>
                <a:ea typeface="+mn-ea"/>
                <a:cs typeface="+mn-cs"/>
              </a:rPr>
              <a:t>RequestMapping</a:t>
            </a:r>
            <a:r>
              <a:rPr lang="en-US" sz="1200" b="0" i="0" kern="1200" dirty="0">
                <a:solidFill>
                  <a:schemeClr val="tx1"/>
                </a:solidFill>
                <a:effectLst/>
                <a:latin typeface="+mn-lt"/>
                <a:ea typeface="+mn-ea"/>
                <a:cs typeface="+mn-cs"/>
              </a:rPr>
              <a:t> annotation to map URLs such as /appointments onto an entire class or a particular handler method. Typically the class-level annotation maps a specific request path (or path pattern) onto a form controller, with additional method-level annotations narrowing the primary mapping for a specific HTTP method request method ("GET", "POST", etc.) or an HTTP request parameter condition.</a:t>
            </a:r>
          </a:p>
          <a:p>
            <a:r>
              <a:rPr lang="en-US" sz="1200" b="0" i="0" kern="1200" dirty="0">
                <a:solidFill>
                  <a:schemeClr val="tx1"/>
                </a:solidFill>
                <a:effectLst/>
                <a:latin typeface="+mn-lt"/>
                <a:ea typeface="+mn-ea"/>
                <a:cs typeface="+mn-cs"/>
              </a:rPr>
              <a:t>The following example from the </a:t>
            </a:r>
            <a:r>
              <a:rPr lang="en-US" sz="1200" b="0" i="1" kern="1200" dirty="0" err="1">
                <a:solidFill>
                  <a:schemeClr val="tx1"/>
                </a:solidFill>
                <a:effectLst/>
                <a:latin typeface="+mn-lt"/>
                <a:ea typeface="+mn-ea"/>
                <a:cs typeface="+mn-cs"/>
              </a:rPr>
              <a:t>Petcare</a:t>
            </a:r>
            <a:r>
              <a:rPr lang="en-US" sz="1200" b="0" i="0" kern="1200" dirty="0">
                <a:solidFill>
                  <a:schemeClr val="tx1"/>
                </a:solidFill>
                <a:effectLst/>
                <a:latin typeface="+mn-lt"/>
                <a:ea typeface="+mn-ea"/>
                <a:cs typeface="+mn-cs"/>
              </a:rPr>
              <a:t> sample shows a controller in a Spring MVC application that uses this annotation: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above example, @</a:t>
            </a:r>
            <a:r>
              <a:rPr lang="en-US" sz="1200" b="0" i="0" kern="1200" dirty="0" err="1">
                <a:solidFill>
                  <a:schemeClr val="tx1"/>
                </a:solidFill>
                <a:effectLst/>
                <a:latin typeface="+mn-lt"/>
                <a:ea typeface="+mn-ea"/>
                <a:cs typeface="+mn-cs"/>
              </a:rPr>
              <a:t>RequestMapping</a:t>
            </a:r>
            <a:r>
              <a:rPr lang="en-US" sz="1200" b="0" i="0" kern="1200" dirty="0">
                <a:solidFill>
                  <a:schemeClr val="tx1"/>
                </a:solidFill>
                <a:effectLst/>
                <a:latin typeface="+mn-lt"/>
                <a:ea typeface="+mn-ea"/>
                <a:cs typeface="+mn-cs"/>
              </a:rPr>
              <a:t> is used in a number of places. The first usage is on the type (class) level, which indicates that all handler methods in this controller are relative to the /appointments path. The get() method has a further @</a:t>
            </a:r>
            <a:r>
              <a:rPr lang="en-US" sz="1200" b="0" i="0" kern="1200" dirty="0" err="1">
                <a:solidFill>
                  <a:schemeClr val="tx1"/>
                </a:solidFill>
                <a:effectLst/>
                <a:latin typeface="+mn-lt"/>
                <a:ea typeface="+mn-ea"/>
                <a:cs typeface="+mn-cs"/>
              </a:rPr>
              <a:t>RequestMapping</a:t>
            </a:r>
            <a:r>
              <a:rPr lang="en-US" sz="1200" b="0" i="0" kern="1200" dirty="0">
                <a:solidFill>
                  <a:schemeClr val="tx1"/>
                </a:solidFill>
                <a:effectLst/>
                <a:latin typeface="+mn-lt"/>
                <a:ea typeface="+mn-ea"/>
                <a:cs typeface="+mn-cs"/>
              </a:rPr>
              <a:t> refinement: it only accepts GET requests, meaning that an HTTP GET for /appointments invokes this method. The add() has a similar refinement, and the </a:t>
            </a:r>
            <a:r>
              <a:rPr lang="en-US" sz="1200" b="0" i="0" kern="1200" dirty="0" err="1">
                <a:solidFill>
                  <a:schemeClr val="tx1"/>
                </a:solidFill>
                <a:effectLst/>
                <a:latin typeface="+mn-lt"/>
                <a:ea typeface="+mn-ea"/>
                <a:cs typeface="+mn-cs"/>
              </a:rPr>
              <a:t>getNewForm</a:t>
            </a:r>
            <a:r>
              <a:rPr lang="en-US" sz="1200" b="0" i="0" kern="1200" dirty="0">
                <a:solidFill>
                  <a:schemeClr val="tx1"/>
                </a:solidFill>
                <a:effectLst/>
                <a:latin typeface="+mn-lt"/>
                <a:ea typeface="+mn-ea"/>
                <a:cs typeface="+mn-cs"/>
              </a:rPr>
              <a:t>() combines the definition of HTTP method and path into one, so that GET requests for appointments/new are handled by that method.</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getForDay</a:t>
            </a:r>
            <a:r>
              <a:rPr lang="en-US" sz="1200" b="0" i="0" kern="1200" dirty="0">
                <a:solidFill>
                  <a:schemeClr val="tx1"/>
                </a:solidFill>
                <a:effectLst/>
                <a:latin typeface="+mn-lt"/>
                <a:ea typeface="+mn-ea"/>
                <a:cs typeface="+mn-cs"/>
              </a:rPr>
              <a:t>() method shows another usage of @</a:t>
            </a:r>
            <a:r>
              <a:rPr lang="en-US" sz="1200" b="0" i="0" kern="1200" dirty="0" err="1">
                <a:solidFill>
                  <a:schemeClr val="tx1"/>
                </a:solidFill>
                <a:effectLst/>
                <a:latin typeface="+mn-lt"/>
                <a:ea typeface="+mn-ea"/>
                <a:cs typeface="+mn-cs"/>
              </a:rPr>
              <a:t>RequestMapping</a:t>
            </a:r>
            <a:r>
              <a:rPr lang="en-US" sz="1200" b="0" i="0" kern="1200" dirty="0">
                <a:solidFill>
                  <a:schemeClr val="tx1"/>
                </a:solidFill>
                <a:effectLst/>
                <a:latin typeface="+mn-lt"/>
                <a:ea typeface="+mn-ea"/>
                <a:cs typeface="+mn-cs"/>
              </a:rPr>
              <a:t>: URI templates. (See </a:t>
            </a:r>
            <a:r>
              <a:rPr lang="en-US" sz="1200" b="0" i="0" u="none" strike="noStrike" kern="1200" dirty="0">
                <a:solidFill>
                  <a:schemeClr val="tx1"/>
                </a:solidFill>
                <a:effectLst/>
                <a:latin typeface="+mn-lt"/>
                <a:ea typeface="+mn-ea"/>
                <a:cs typeface="+mn-cs"/>
                <a:hlinkClick r:id="rId3" tooltip="URI Template Patterns"/>
              </a:rPr>
              <a:t>the section called “URI Template Patterns”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1918321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getNewForm</a:t>
            </a:r>
            <a:r>
              <a:rPr lang="en-US" sz="1200" b="0" i="0" kern="1200" dirty="0">
                <a:solidFill>
                  <a:schemeClr val="tx1"/>
                </a:solidFill>
                <a:effectLst/>
                <a:latin typeface="+mn-lt"/>
                <a:ea typeface="+mn-ea"/>
                <a:cs typeface="+mn-cs"/>
              </a:rPr>
              <a:t>() combines the definition of HTTP method and path into one, so that GET requests for appointments/new are handled by that method.</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getForDay</a:t>
            </a:r>
            <a:r>
              <a:rPr lang="en-US" sz="1200" b="0" i="0" kern="1200" dirty="0">
                <a:solidFill>
                  <a:schemeClr val="tx1"/>
                </a:solidFill>
                <a:effectLst/>
                <a:latin typeface="+mn-lt"/>
                <a:ea typeface="+mn-ea"/>
                <a:cs typeface="+mn-cs"/>
              </a:rPr>
              <a:t>() method shows another usage of @</a:t>
            </a:r>
            <a:r>
              <a:rPr lang="en-US" sz="1200" b="0" i="0" kern="1200" dirty="0" err="1">
                <a:solidFill>
                  <a:schemeClr val="tx1"/>
                </a:solidFill>
                <a:effectLst/>
                <a:latin typeface="+mn-lt"/>
                <a:ea typeface="+mn-ea"/>
                <a:cs typeface="+mn-cs"/>
              </a:rPr>
              <a:t>RequestMapping</a:t>
            </a:r>
            <a:r>
              <a:rPr lang="en-US" sz="1200" b="0" i="0" kern="1200" dirty="0">
                <a:solidFill>
                  <a:schemeClr val="tx1"/>
                </a:solidFill>
                <a:effectLst/>
                <a:latin typeface="+mn-lt"/>
                <a:ea typeface="+mn-ea"/>
                <a:cs typeface="+mn-cs"/>
              </a:rPr>
              <a:t>: URI templates. (See </a:t>
            </a:r>
            <a:r>
              <a:rPr lang="en-US" sz="1200" b="0" i="0" u="none" strike="noStrike" kern="1200" dirty="0">
                <a:solidFill>
                  <a:schemeClr val="tx1"/>
                </a:solidFill>
                <a:effectLst/>
                <a:latin typeface="+mn-lt"/>
                <a:ea typeface="+mn-ea"/>
                <a:cs typeface="+mn-cs"/>
                <a:hlinkClick r:id="rId3" tooltip="URI Template Patterns"/>
              </a:rPr>
              <a:t>the section called “URI Template Patterns”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35897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get() method has a further @</a:t>
            </a:r>
            <a:r>
              <a:rPr lang="en-US" sz="1200" b="0" i="0" kern="1200" dirty="0" err="1">
                <a:solidFill>
                  <a:schemeClr val="tx1"/>
                </a:solidFill>
                <a:effectLst/>
                <a:latin typeface="+mn-lt"/>
                <a:ea typeface="+mn-ea"/>
                <a:cs typeface="+mn-cs"/>
              </a:rPr>
              <a:t>RequestMapping</a:t>
            </a:r>
            <a:r>
              <a:rPr lang="en-US" sz="1200" b="0" i="0" kern="1200" dirty="0">
                <a:solidFill>
                  <a:schemeClr val="tx1"/>
                </a:solidFill>
                <a:effectLst/>
                <a:latin typeface="+mn-lt"/>
                <a:ea typeface="+mn-ea"/>
                <a:cs typeface="+mn-cs"/>
              </a:rPr>
              <a:t> refinement: it only accepts GET requests, meaning that an HTTP GET for /appointments invokes this method. The add() has a similar refinement, and the </a:t>
            </a:r>
            <a:r>
              <a:rPr lang="en-US" sz="1200" b="0" i="0" kern="1200" dirty="0" err="1">
                <a:solidFill>
                  <a:schemeClr val="tx1"/>
                </a:solidFill>
                <a:effectLst/>
                <a:latin typeface="+mn-lt"/>
                <a:ea typeface="+mn-ea"/>
                <a:cs typeface="+mn-cs"/>
              </a:rPr>
              <a:t>getNewForm</a:t>
            </a:r>
            <a:r>
              <a:rPr lang="en-US" sz="1200" b="0" i="0" kern="1200" dirty="0">
                <a:solidFill>
                  <a:schemeClr val="tx1"/>
                </a:solidFill>
                <a:effectLst/>
                <a:latin typeface="+mn-lt"/>
                <a:ea typeface="+mn-ea"/>
                <a:cs typeface="+mn-cs"/>
              </a:rPr>
              <a:t>() combines the definition of HTTP method and path into one, so that GET requests for appointments/new are handled by that method.</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getForDay</a:t>
            </a:r>
            <a:r>
              <a:rPr lang="en-US" sz="1200" b="0" i="0" kern="1200" dirty="0">
                <a:solidFill>
                  <a:schemeClr val="tx1"/>
                </a:solidFill>
                <a:effectLst/>
                <a:latin typeface="+mn-lt"/>
                <a:ea typeface="+mn-ea"/>
                <a:cs typeface="+mn-cs"/>
              </a:rPr>
              <a:t>() method shows another usage of @</a:t>
            </a:r>
            <a:r>
              <a:rPr lang="en-US" sz="1200" b="0" i="0" kern="1200" dirty="0" err="1">
                <a:solidFill>
                  <a:schemeClr val="tx1"/>
                </a:solidFill>
                <a:effectLst/>
                <a:latin typeface="+mn-lt"/>
                <a:ea typeface="+mn-ea"/>
                <a:cs typeface="+mn-cs"/>
              </a:rPr>
              <a:t>RequestMapping</a:t>
            </a:r>
            <a:r>
              <a:rPr lang="en-US" sz="1200" b="0" i="0" kern="1200" dirty="0">
                <a:solidFill>
                  <a:schemeClr val="tx1"/>
                </a:solidFill>
                <a:effectLst/>
                <a:latin typeface="+mn-lt"/>
                <a:ea typeface="+mn-ea"/>
                <a:cs typeface="+mn-cs"/>
              </a:rPr>
              <a:t>: URI templates. (See </a:t>
            </a:r>
            <a:r>
              <a:rPr lang="en-US" sz="1200" b="0" i="0" u="none" strike="noStrike" kern="1200" dirty="0">
                <a:solidFill>
                  <a:schemeClr val="tx1"/>
                </a:solidFill>
                <a:effectLst/>
                <a:latin typeface="+mn-lt"/>
                <a:ea typeface="+mn-ea"/>
                <a:cs typeface="+mn-cs"/>
                <a:hlinkClick r:id="rId3" tooltip="URI Template Patterns"/>
              </a:rPr>
              <a:t>the section called “URI Template Patterns”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1533011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a @</a:t>
            </a:r>
            <a:r>
              <a:rPr lang="en-US" sz="1200" b="0" i="0" kern="1200" dirty="0" err="1">
                <a:solidFill>
                  <a:schemeClr val="tx1"/>
                </a:solidFill>
                <a:effectLst/>
                <a:latin typeface="+mn-lt"/>
                <a:ea typeface="+mn-ea"/>
                <a:cs typeface="+mn-cs"/>
              </a:rPr>
              <a:t>PathVariable</a:t>
            </a:r>
            <a:r>
              <a:rPr lang="en-US" sz="1200" b="0" i="0" kern="1200" dirty="0">
                <a:solidFill>
                  <a:schemeClr val="tx1"/>
                </a:solidFill>
                <a:effectLst/>
                <a:latin typeface="+mn-lt"/>
                <a:ea typeface="+mn-ea"/>
                <a:cs typeface="+mn-cs"/>
              </a:rPr>
              <a:t> annotation is used on a Map&lt;String, String&gt; argument, the map is populated with all URI template variables.</a:t>
            </a:r>
          </a:p>
          <a:p>
            <a:r>
              <a:rPr lang="en-US" sz="1200" b="0" i="0" kern="1200" dirty="0">
                <a:solidFill>
                  <a:schemeClr val="tx1"/>
                </a:solidFill>
                <a:effectLst/>
                <a:latin typeface="+mn-lt"/>
                <a:ea typeface="+mn-ea"/>
                <a:cs typeface="+mn-cs"/>
              </a:rPr>
              <a:t>A URI template can be assembled from type and method level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RequestMapping</a:t>
            </a:r>
            <a:r>
              <a:rPr lang="en-US" sz="1200" b="0" i="0" kern="1200" dirty="0">
                <a:solidFill>
                  <a:schemeClr val="tx1"/>
                </a:solidFill>
                <a:effectLst/>
                <a:latin typeface="+mn-lt"/>
                <a:ea typeface="+mn-ea"/>
                <a:cs typeface="+mn-cs"/>
              </a:rPr>
              <a:t> annotations. As a result the </a:t>
            </a:r>
            <a:r>
              <a:rPr lang="en-US" sz="1200" b="0" i="0" kern="1200" dirty="0" err="1">
                <a:solidFill>
                  <a:schemeClr val="tx1"/>
                </a:solidFill>
                <a:effectLst/>
                <a:latin typeface="+mn-lt"/>
                <a:ea typeface="+mn-ea"/>
                <a:cs typeface="+mn-cs"/>
              </a:rPr>
              <a:t>findPet</a:t>
            </a:r>
            <a:r>
              <a:rPr lang="en-US" sz="1200" b="0" i="0" kern="1200" dirty="0">
                <a:solidFill>
                  <a:schemeClr val="tx1"/>
                </a:solidFill>
                <a:effectLst/>
                <a:latin typeface="+mn-lt"/>
                <a:ea typeface="+mn-ea"/>
                <a:cs typeface="+mn-cs"/>
              </a:rPr>
              <a:t>() method can be invoked with a URL such as/owners/42/pets/21.</a:t>
            </a:r>
          </a:p>
          <a:p>
            <a:endParaRPr lang="ru-R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dirty="0"/>
              <a:t>@</a:t>
            </a:r>
            <a:r>
              <a:rPr lang="en-US" dirty="0" err="1"/>
              <a:t>PathVariable</a:t>
            </a:r>
            <a:r>
              <a:rPr lang="en-US" sz="1200" b="0" i="0" kern="1200" dirty="0">
                <a:solidFill>
                  <a:schemeClr val="tx1"/>
                </a:solidFill>
                <a:effectLst/>
                <a:latin typeface="+mn-lt"/>
                <a:ea typeface="+mn-ea"/>
                <a:cs typeface="+mn-cs"/>
              </a:rPr>
              <a:t> argument can be of </a:t>
            </a:r>
            <a:r>
              <a:rPr lang="en-US" sz="1200" b="0" i="1" kern="1200" dirty="0">
                <a:solidFill>
                  <a:schemeClr val="tx1"/>
                </a:solidFill>
                <a:effectLst/>
                <a:latin typeface="+mn-lt"/>
                <a:ea typeface="+mn-ea"/>
                <a:cs typeface="+mn-cs"/>
              </a:rPr>
              <a:t>any simple type</a:t>
            </a:r>
            <a:r>
              <a:rPr lang="en-US" sz="1200" b="0" i="0" kern="1200" dirty="0">
                <a:solidFill>
                  <a:schemeClr val="tx1"/>
                </a:solidFill>
                <a:effectLst/>
                <a:latin typeface="+mn-lt"/>
                <a:ea typeface="+mn-ea"/>
                <a:cs typeface="+mn-cs"/>
              </a:rPr>
              <a:t> such as </a:t>
            </a:r>
            <a:r>
              <a:rPr lang="en-US" dirty="0" err="1"/>
              <a:t>int</a:t>
            </a:r>
            <a:r>
              <a:rPr lang="en-US" sz="1200" b="0" i="0" kern="1200" dirty="0">
                <a:solidFill>
                  <a:schemeClr val="tx1"/>
                </a:solidFill>
                <a:effectLst/>
                <a:latin typeface="+mn-lt"/>
                <a:ea typeface="+mn-ea"/>
                <a:cs typeface="+mn-cs"/>
              </a:rPr>
              <a:t>, </a:t>
            </a:r>
            <a:r>
              <a:rPr lang="en-US" dirty="0"/>
              <a:t>long</a:t>
            </a:r>
            <a:r>
              <a:rPr lang="en-US" sz="1200" b="0" i="0" kern="1200" dirty="0">
                <a:solidFill>
                  <a:schemeClr val="tx1"/>
                </a:solidFill>
                <a:effectLst/>
                <a:latin typeface="+mn-lt"/>
                <a:ea typeface="+mn-ea"/>
                <a:cs typeface="+mn-cs"/>
              </a:rPr>
              <a:t>, </a:t>
            </a:r>
            <a:r>
              <a:rPr lang="en-US" dirty="0"/>
              <a:t>Date</a:t>
            </a:r>
            <a:r>
              <a:rPr lang="en-US" sz="1200" b="0" i="0" kern="1200" dirty="0">
                <a:solidFill>
                  <a:schemeClr val="tx1"/>
                </a:solidFill>
                <a:effectLst/>
                <a:latin typeface="+mn-lt"/>
                <a:ea typeface="+mn-ea"/>
                <a:cs typeface="+mn-cs"/>
              </a:rPr>
              <a:t>, etc. Spring automatically converts to the appropriate type or throws </a:t>
            </a:r>
            <a:r>
              <a:rPr lang="en-US" sz="1200" b="0" i="0" kern="1200" dirty="0" err="1">
                <a:solidFill>
                  <a:schemeClr val="tx1"/>
                </a:solidFill>
                <a:effectLst/>
                <a:latin typeface="+mn-lt"/>
                <a:ea typeface="+mn-ea"/>
                <a:cs typeface="+mn-cs"/>
              </a:rPr>
              <a:t>a</a:t>
            </a:r>
            <a:r>
              <a:rPr lang="en-US" dirty="0" err="1"/>
              <a:t>TypeMismatchException</a:t>
            </a:r>
            <a:r>
              <a:rPr lang="en-US" sz="1200" b="0" i="0" kern="1200" dirty="0">
                <a:solidFill>
                  <a:schemeClr val="tx1"/>
                </a:solidFill>
                <a:effectLst/>
                <a:latin typeface="+mn-lt"/>
                <a:ea typeface="+mn-ea"/>
                <a:cs typeface="+mn-cs"/>
              </a:rPr>
              <a:t> if it fails to do so. You can also register support for parsing additional data types. See </a:t>
            </a:r>
            <a:r>
              <a:rPr lang="en-US" sz="1200" b="0" i="0" u="none" strike="noStrike" kern="1200" dirty="0">
                <a:solidFill>
                  <a:schemeClr val="tx1"/>
                </a:solidFill>
                <a:effectLst/>
                <a:latin typeface="+mn-lt"/>
                <a:ea typeface="+mn-ea"/>
                <a:cs typeface="+mn-cs"/>
                <a:hlinkClick r:id="rId3" tooltip="Method Parameters And Type Conversion"/>
              </a:rPr>
              <a:t>the section called “Method Parameters And Type Conversion”</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Customizing WebDataBinder initialization"/>
              </a:rPr>
              <a:t>the section called “Customizing </a:t>
            </a:r>
            <a:r>
              <a:rPr lang="en-US" sz="1200" b="0" i="0" u="none" strike="noStrike" kern="1200" dirty="0" err="1">
                <a:solidFill>
                  <a:schemeClr val="tx1"/>
                </a:solidFill>
                <a:effectLst/>
                <a:latin typeface="+mn-lt"/>
                <a:ea typeface="+mn-ea"/>
                <a:cs typeface="+mn-cs"/>
                <a:hlinkClick r:id="rId4" tooltip="Customizing WebDataBinder initialization"/>
              </a:rPr>
              <a:t>WebDataBinder</a:t>
            </a:r>
            <a:r>
              <a:rPr lang="en-US" sz="1200" b="0" i="0" u="none" strike="noStrike" kern="1200" dirty="0">
                <a:solidFill>
                  <a:schemeClr val="tx1"/>
                </a:solidFill>
                <a:effectLst/>
                <a:latin typeface="+mn-lt"/>
                <a:ea typeface="+mn-ea"/>
                <a:cs typeface="+mn-cs"/>
                <a:hlinkClick r:id="rId4" tooltip="Customizing WebDataBinder initialization"/>
              </a:rPr>
              <a:t> initialization”</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4268865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CookieValue</a:t>
            </a:r>
            <a:r>
              <a:rPr lang="en-GB" sz="1200" b="0" i="0" kern="1200" dirty="0">
                <a:solidFill>
                  <a:schemeClr val="tx1"/>
                </a:solidFill>
                <a:effectLst/>
                <a:latin typeface="+mn-lt"/>
                <a:ea typeface="+mn-ea"/>
                <a:cs typeface="+mn-cs"/>
              </a:rPr>
              <a:t> annotation allows a method parameter to be bound to the value of an HTTP cookie.</a:t>
            </a:r>
          </a:p>
          <a:p>
            <a:r>
              <a:rPr lang="en-GB" sz="1200" b="0" i="0" kern="1200" dirty="0">
                <a:solidFill>
                  <a:schemeClr val="tx1"/>
                </a:solidFill>
                <a:effectLst/>
                <a:latin typeface="+mn-lt"/>
                <a:ea typeface="+mn-ea"/>
                <a:cs typeface="+mn-cs"/>
              </a:rPr>
              <a:t>Let us consider that the following cookie has been received with an http request:</a:t>
            </a:r>
          </a:p>
          <a:p>
            <a:r>
              <a:rPr lang="en-GB" dirty="0"/>
              <a:t>JSESSIONID=415A4AC178C59DACE0B2C9CA727CDD84</a:t>
            </a:r>
            <a:r>
              <a:rPr lang="en-GB" sz="1200" b="0" i="0" kern="1200" dirty="0">
                <a:solidFill>
                  <a:schemeClr val="tx1"/>
                </a:solidFill>
                <a:effectLst/>
                <a:latin typeface="+mn-lt"/>
                <a:ea typeface="+mn-ea"/>
                <a:cs typeface="+mn-cs"/>
              </a:rPr>
              <a:t>The following code sample demonstrates how to get the value of the JSESSIONID cookie: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2159317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RequestHeader</a:t>
            </a:r>
            <a:r>
              <a:rPr lang="en-GB" sz="1200" b="0" i="0" kern="1200" dirty="0">
                <a:solidFill>
                  <a:schemeClr val="tx1"/>
                </a:solidFill>
                <a:effectLst/>
                <a:latin typeface="+mn-lt"/>
                <a:ea typeface="+mn-ea"/>
                <a:cs typeface="+mn-cs"/>
              </a:rPr>
              <a:t> annotation allows a method parameter to be bound to a request header.</a:t>
            </a:r>
          </a:p>
          <a:p>
            <a:r>
              <a:rPr lang="en-GB" sz="1200" b="0" i="0" kern="1200" dirty="0">
                <a:solidFill>
                  <a:schemeClr val="tx1"/>
                </a:solidFill>
                <a:effectLst/>
                <a:latin typeface="+mn-lt"/>
                <a:ea typeface="+mn-ea"/>
                <a:cs typeface="+mn-cs"/>
              </a:rPr>
              <a:t>Here is a sample request header:</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Customizing data binding with @</a:t>
            </a:r>
            <a:r>
              <a:rPr lang="en-GB" sz="1200" b="1" i="0" kern="1200" dirty="0" err="1">
                <a:solidFill>
                  <a:schemeClr val="tx1"/>
                </a:solidFill>
                <a:effectLst/>
                <a:latin typeface="+mn-lt"/>
                <a:ea typeface="+mn-ea"/>
                <a:cs typeface="+mn-cs"/>
              </a:rPr>
              <a:t>InitBinder</a:t>
            </a:r>
            <a:endParaRPr lang="en-GB" sz="1200" b="1"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Annotating controller methods with @</a:t>
            </a:r>
            <a:r>
              <a:rPr lang="en-GB" sz="1200" b="0" i="0" kern="1200" dirty="0" err="1">
                <a:solidFill>
                  <a:schemeClr val="tx1"/>
                </a:solidFill>
                <a:effectLst/>
                <a:latin typeface="+mn-lt"/>
                <a:ea typeface="+mn-ea"/>
                <a:cs typeface="+mn-cs"/>
              </a:rPr>
              <a:t>InitBinder</a:t>
            </a:r>
            <a:r>
              <a:rPr lang="en-GB" sz="1200" b="0" i="0" kern="1200" dirty="0">
                <a:solidFill>
                  <a:schemeClr val="tx1"/>
                </a:solidFill>
                <a:effectLst/>
                <a:latin typeface="+mn-lt"/>
                <a:ea typeface="+mn-ea"/>
                <a:cs typeface="+mn-cs"/>
              </a:rPr>
              <a:t> allows you to configure web data binding directly within your controller class. @</a:t>
            </a:r>
            <a:r>
              <a:rPr lang="en-GB" sz="1200" b="0" i="0" kern="1200" dirty="0" err="1">
                <a:solidFill>
                  <a:schemeClr val="tx1"/>
                </a:solidFill>
                <a:effectLst/>
                <a:latin typeface="+mn-lt"/>
                <a:ea typeface="+mn-ea"/>
                <a:cs typeface="+mn-cs"/>
              </a:rPr>
              <a:t>InitBinder</a:t>
            </a:r>
            <a:r>
              <a:rPr lang="en-GB" sz="1200" b="0" i="0" kern="1200" dirty="0">
                <a:solidFill>
                  <a:schemeClr val="tx1"/>
                </a:solidFill>
                <a:effectLst/>
                <a:latin typeface="+mn-lt"/>
                <a:ea typeface="+mn-ea"/>
                <a:cs typeface="+mn-cs"/>
              </a:rPr>
              <a:t> identifies methods that initialize the </a:t>
            </a:r>
            <a:r>
              <a:rPr lang="en-GB" sz="1200" b="0" i="0" kern="1200" dirty="0" err="1">
                <a:solidFill>
                  <a:schemeClr val="tx1"/>
                </a:solidFill>
                <a:effectLst/>
                <a:latin typeface="+mn-lt"/>
                <a:ea typeface="+mn-ea"/>
                <a:cs typeface="+mn-cs"/>
              </a:rPr>
              <a:t>WebDataBinder</a:t>
            </a:r>
            <a:r>
              <a:rPr lang="en-GB" sz="1200" b="0" i="0" kern="1200" dirty="0">
                <a:solidFill>
                  <a:schemeClr val="tx1"/>
                </a:solidFill>
                <a:effectLst/>
                <a:latin typeface="+mn-lt"/>
                <a:ea typeface="+mn-ea"/>
                <a:cs typeface="+mn-cs"/>
              </a:rPr>
              <a:t> that will be used to populate command and form object arguments of annotated handler methods.</a:t>
            </a:r>
          </a:p>
          <a:p>
            <a:r>
              <a:rPr lang="en-GB" sz="1200" b="0" i="0" kern="1200" dirty="0">
                <a:solidFill>
                  <a:schemeClr val="tx1"/>
                </a:solidFill>
                <a:effectLst/>
                <a:latin typeface="+mn-lt"/>
                <a:ea typeface="+mn-ea"/>
                <a:cs typeface="+mn-cs"/>
              </a:rPr>
              <a:t>Such </a:t>
            </a:r>
            <a:r>
              <a:rPr lang="en-GB" sz="1200" b="0" i="0" kern="1200" dirty="0" err="1">
                <a:solidFill>
                  <a:schemeClr val="tx1"/>
                </a:solidFill>
                <a:effectLst/>
                <a:latin typeface="+mn-lt"/>
                <a:ea typeface="+mn-ea"/>
                <a:cs typeface="+mn-cs"/>
              </a:rPr>
              <a:t>init</a:t>
            </a:r>
            <a:r>
              <a:rPr lang="en-GB" sz="1200" b="0" i="0" kern="1200" dirty="0">
                <a:solidFill>
                  <a:schemeClr val="tx1"/>
                </a:solidFill>
                <a:effectLst/>
                <a:latin typeface="+mn-lt"/>
                <a:ea typeface="+mn-ea"/>
                <a:cs typeface="+mn-cs"/>
              </a:rPr>
              <a:t>-binder methods support all arguments that @</a:t>
            </a:r>
            <a:r>
              <a:rPr lang="en-GB" sz="1200" b="0" i="0" kern="1200" dirty="0" err="1">
                <a:solidFill>
                  <a:schemeClr val="tx1"/>
                </a:solidFill>
                <a:effectLst/>
                <a:latin typeface="+mn-lt"/>
                <a:ea typeface="+mn-ea"/>
                <a:cs typeface="+mn-cs"/>
              </a:rPr>
              <a:t>RequestMapping</a:t>
            </a:r>
            <a:r>
              <a:rPr lang="en-GB" sz="1200" b="0" i="0" kern="1200" dirty="0">
                <a:solidFill>
                  <a:schemeClr val="tx1"/>
                </a:solidFill>
                <a:effectLst/>
                <a:latin typeface="+mn-lt"/>
                <a:ea typeface="+mn-ea"/>
                <a:cs typeface="+mn-cs"/>
              </a:rPr>
              <a:t> methods support, except for command/form objects and corresponding validation result objects. </a:t>
            </a:r>
            <a:r>
              <a:rPr lang="en-GB" sz="1200" b="0" i="0" kern="1200" dirty="0" err="1">
                <a:solidFill>
                  <a:schemeClr val="tx1"/>
                </a:solidFill>
                <a:effectLst/>
                <a:latin typeface="+mn-lt"/>
                <a:ea typeface="+mn-ea"/>
                <a:cs typeface="+mn-cs"/>
              </a:rPr>
              <a:t>Init</a:t>
            </a:r>
            <a:r>
              <a:rPr lang="en-GB" sz="1200" b="0" i="0" kern="1200" dirty="0">
                <a:solidFill>
                  <a:schemeClr val="tx1"/>
                </a:solidFill>
                <a:effectLst/>
                <a:latin typeface="+mn-lt"/>
                <a:ea typeface="+mn-ea"/>
                <a:cs typeface="+mn-cs"/>
              </a:rPr>
              <a:t>-binder methods must not have a return value. Thus, they are usually declared as void. Typical arguments include </a:t>
            </a:r>
            <a:r>
              <a:rPr lang="en-GB" sz="1200" b="0" i="0" kern="1200" dirty="0" err="1">
                <a:solidFill>
                  <a:schemeClr val="tx1"/>
                </a:solidFill>
                <a:effectLst/>
                <a:latin typeface="+mn-lt"/>
                <a:ea typeface="+mn-ea"/>
                <a:cs typeface="+mn-cs"/>
              </a:rPr>
              <a:t>WebDataBinder</a:t>
            </a:r>
            <a:r>
              <a:rPr lang="en-GB" sz="1200" b="0" i="0" kern="1200" dirty="0">
                <a:solidFill>
                  <a:schemeClr val="tx1"/>
                </a:solidFill>
                <a:effectLst/>
                <a:latin typeface="+mn-lt"/>
                <a:ea typeface="+mn-ea"/>
                <a:cs typeface="+mn-cs"/>
              </a:rPr>
              <a:t> in combination with </a:t>
            </a:r>
            <a:r>
              <a:rPr lang="en-GB" sz="1200" b="0" i="0" kern="1200" dirty="0" err="1">
                <a:solidFill>
                  <a:schemeClr val="tx1"/>
                </a:solidFill>
                <a:effectLst/>
                <a:latin typeface="+mn-lt"/>
                <a:ea typeface="+mn-ea"/>
                <a:cs typeface="+mn-cs"/>
              </a:rPr>
              <a:t>WebRequest</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java.util.Locale</a:t>
            </a:r>
            <a:r>
              <a:rPr lang="en-GB" sz="1200" b="0" i="0" kern="1200" dirty="0">
                <a:solidFill>
                  <a:schemeClr val="tx1"/>
                </a:solidFill>
                <a:effectLst/>
                <a:latin typeface="+mn-lt"/>
                <a:ea typeface="+mn-ea"/>
                <a:cs typeface="+mn-cs"/>
              </a:rPr>
              <a:t>, allowing code to register context-specific editors.</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2842894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3710252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a:t>@</a:t>
            </a:r>
            <a:r>
              <a:rPr lang="en-US" dirty="0" err="1"/>
              <a:t>ResponseBody</a:t>
            </a:r>
            <a:r>
              <a:rPr lang="en-US" sz="1200" b="0" i="0" kern="1200" dirty="0">
                <a:solidFill>
                  <a:schemeClr val="tx1"/>
                </a:solidFill>
                <a:effectLst/>
                <a:latin typeface="+mn-lt"/>
                <a:ea typeface="+mn-ea"/>
                <a:cs typeface="+mn-cs"/>
              </a:rPr>
              <a:t> annotation is similar to </a:t>
            </a:r>
            <a:r>
              <a:rPr lang="en-US" dirty="0"/>
              <a:t>@</a:t>
            </a:r>
            <a:r>
              <a:rPr lang="en-US" dirty="0" err="1"/>
              <a:t>RequestBody</a:t>
            </a:r>
            <a:r>
              <a:rPr lang="en-US" sz="1200" b="0" i="0" kern="1200" dirty="0">
                <a:solidFill>
                  <a:schemeClr val="tx1"/>
                </a:solidFill>
                <a:effectLst/>
                <a:latin typeface="+mn-lt"/>
                <a:ea typeface="+mn-ea"/>
                <a:cs typeface="+mn-cs"/>
              </a:rPr>
              <a:t>. This annotation can be placed on a method and indicates that the return type should be written straight to the HTTP response body (and not placed in a Model, or interpreted as a view name). For example: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above example will result in the text Hello World being written to the HTTP response stream.</a:t>
            </a:r>
          </a:p>
          <a:p>
            <a:r>
              <a:rPr lang="en-US" sz="1200" b="0" i="0" kern="1200" dirty="0">
                <a:solidFill>
                  <a:schemeClr val="tx1"/>
                </a:solidFill>
                <a:effectLst/>
                <a:latin typeface="+mn-lt"/>
                <a:ea typeface="+mn-ea"/>
                <a:cs typeface="+mn-cs"/>
              </a:rPr>
              <a:t>As with @</a:t>
            </a:r>
            <a:r>
              <a:rPr lang="en-US" sz="1200" b="0" i="0" kern="1200" dirty="0" err="1">
                <a:solidFill>
                  <a:schemeClr val="tx1"/>
                </a:solidFill>
                <a:effectLst/>
                <a:latin typeface="+mn-lt"/>
                <a:ea typeface="+mn-ea"/>
                <a:cs typeface="+mn-cs"/>
              </a:rPr>
              <a:t>RequestBody</a:t>
            </a:r>
            <a:r>
              <a:rPr lang="en-US" sz="1200" b="0" i="0" kern="1200" dirty="0">
                <a:solidFill>
                  <a:schemeClr val="tx1"/>
                </a:solidFill>
                <a:effectLst/>
                <a:latin typeface="+mn-lt"/>
                <a:ea typeface="+mn-ea"/>
                <a:cs typeface="+mn-cs"/>
              </a:rPr>
              <a:t>, Spring converts the returned object to a response body by using an </a:t>
            </a:r>
            <a:r>
              <a:rPr lang="en-US" sz="1200" b="0" i="0" kern="1200" dirty="0" err="1">
                <a:solidFill>
                  <a:schemeClr val="tx1"/>
                </a:solidFill>
                <a:effectLst/>
                <a:latin typeface="+mn-lt"/>
                <a:ea typeface="+mn-ea"/>
                <a:cs typeface="+mn-cs"/>
              </a:rPr>
              <a:t>HttpMessageConverter</a:t>
            </a:r>
            <a:r>
              <a:rPr lang="en-US" sz="1200" b="0" i="0" kern="1200" dirty="0">
                <a:solidFill>
                  <a:schemeClr val="tx1"/>
                </a:solidFill>
                <a:effectLst/>
                <a:latin typeface="+mn-lt"/>
                <a:ea typeface="+mn-ea"/>
                <a:cs typeface="+mn-cs"/>
              </a:rPr>
              <a:t>. For more information on these converters, see the previous section and </a:t>
            </a:r>
            <a:r>
              <a:rPr lang="en-US" sz="1200" b="0" i="0" u="none" strike="noStrike" kern="1200" dirty="0">
                <a:solidFill>
                  <a:schemeClr val="tx1"/>
                </a:solidFill>
                <a:effectLst/>
                <a:latin typeface="+mn-lt"/>
                <a:ea typeface="+mn-ea"/>
                <a:cs typeface="+mn-cs"/>
                <a:hlinkClick r:id="rId3" tooltip="28.10.2 HTTP Message Conversion"/>
              </a:rPr>
              <a:t>Message Converters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6969628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556343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It can sometimes be useful to filter contextually the object that will be serialized to the HTTP response body. In order to provide such capability, Spring MVC has built-in support for rendering with </a:t>
            </a:r>
            <a:r>
              <a:rPr lang="en-GB" sz="1200" b="0" i="0" u="none" strike="noStrike" kern="1200" dirty="0">
                <a:solidFill>
                  <a:schemeClr val="tx1"/>
                </a:solidFill>
                <a:effectLst/>
                <a:latin typeface="+mn-lt"/>
                <a:ea typeface="+mn-ea"/>
                <a:cs typeface="+mn-cs"/>
                <a:hlinkClick r:id="rId3"/>
              </a:rPr>
              <a:t>Jackson’s Serialization Views</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To use it with an @</a:t>
            </a:r>
            <a:r>
              <a:rPr lang="en-GB" sz="1200" b="0" i="0" kern="1200" dirty="0" err="1">
                <a:solidFill>
                  <a:schemeClr val="tx1"/>
                </a:solidFill>
                <a:effectLst/>
                <a:latin typeface="+mn-lt"/>
                <a:ea typeface="+mn-ea"/>
                <a:cs typeface="+mn-cs"/>
              </a:rPr>
              <a:t>ResponseBody</a:t>
            </a:r>
            <a:r>
              <a:rPr lang="en-GB" sz="1200" b="0" i="0" kern="1200" dirty="0">
                <a:solidFill>
                  <a:schemeClr val="tx1"/>
                </a:solidFill>
                <a:effectLst/>
                <a:latin typeface="+mn-lt"/>
                <a:ea typeface="+mn-ea"/>
                <a:cs typeface="+mn-cs"/>
              </a:rPr>
              <a:t> controller method or controller methods that return </a:t>
            </a:r>
            <a:r>
              <a:rPr lang="en-GB" sz="1200" b="0" i="0" kern="1200" dirty="0" err="1">
                <a:solidFill>
                  <a:schemeClr val="tx1"/>
                </a:solidFill>
                <a:effectLst/>
                <a:latin typeface="+mn-lt"/>
                <a:ea typeface="+mn-ea"/>
                <a:cs typeface="+mn-cs"/>
              </a:rPr>
              <a:t>ResponseEntity</a:t>
            </a:r>
            <a:r>
              <a:rPr lang="en-GB" sz="1200" b="0" i="0" kern="1200" dirty="0">
                <a:solidFill>
                  <a:schemeClr val="tx1"/>
                </a:solidFill>
                <a:effectLst/>
                <a:latin typeface="+mn-lt"/>
                <a:ea typeface="+mn-ea"/>
                <a:cs typeface="+mn-cs"/>
              </a:rPr>
              <a:t>, simply add the @</a:t>
            </a:r>
            <a:r>
              <a:rPr lang="en-GB" sz="1200" b="0" i="0" kern="1200" dirty="0" err="1">
                <a:solidFill>
                  <a:schemeClr val="tx1"/>
                </a:solidFill>
                <a:effectLst/>
                <a:latin typeface="+mn-lt"/>
                <a:ea typeface="+mn-ea"/>
                <a:cs typeface="+mn-cs"/>
              </a:rPr>
              <a:t>JsonView</a:t>
            </a:r>
            <a:r>
              <a:rPr lang="en-GB" sz="1200" b="0" i="0" kern="1200" dirty="0">
                <a:solidFill>
                  <a:schemeClr val="tx1"/>
                </a:solidFill>
                <a:effectLst/>
                <a:latin typeface="+mn-lt"/>
                <a:ea typeface="+mn-ea"/>
                <a:cs typeface="+mn-cs"/>
              </a:rPr>
              <a:t> annotation with a class argument specifying the view class or interface to be used:</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286718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482761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HandlerExceptionResolver</a:t>
            </a:r>
            <a:r>
              <a:rPr lang="en-GB" sz="1200" b="0" i="0" kern="1200" dirty="0">
                <a:solidFill>
                  <a:schemeClr val="tx1"/>
                </a:solidFill>
                <a:effectLst/>
                <a:latin typeface="+mn-lt"/>
                <a:ea typeface="+mn-ea"/>
                <a:cs typeface="+mn-cs"/>
              </a:rPr>
              <a:t> interface and the </a:t>
            </a:r>
            <a:r>
              <a:rPr lang="en-GB" sz="1200" b="0" i="0" kern="1200" dirty="0" err="1">
                <a:solidFill>
                  <a:schemeClr val="tx1"/>
                </a:solidFill>
                <a:effectLst/>
                <a:latin typeface="+mn-lt"/>
                <a:ea typeface="+mn-ea"/>
                <a:cs typeface="+mn-cs"/>
              </a:rPr>
              <a:t>SimpleMappingExceptionResolver</a:t>
            </a:r>
            <a:r>
              <a:rPr lang="en-GB" sz="1200" b="0" i="0" kern="1200" dirty="0">
                <a:solidFill>
                  <a:schemeClr val="tx1"/>
                </a:solidFill>
                <a:effectLst/>
                <a:latin typeface="+mn-lt"/>
                <a:ea typeface="+mn-ea"/>
                <a:cs typeface="+mn-cs"/>
              </a:rPr>
              <a:t> implementations allow you to map Exceptions to specific views declaratively along with some optional Java logic before forwarding to those views. However, in some cases, especially when relying on @</a:t>
            </a:r>
            <a:r>
              <a:rPr lang="en-GB" sz="1200" b="0" i="0" kern="1200" dirty="0" err="1">
                <a:solidFill>
                  <a:schemeClr val="tx1"/>
                </a:solidFill>
                <a:effectLst/>
                <a:latin typeface="+mn-lt"/>
                <a:ea typeface="+mn-ea"/>
                <a:cs typeface="+mn-cs"/>
              </a:rPr>
              <a:t>ResponseBody</a:t>
            </a:r>
            <a:r>
              <a:rPr lang="en-GB" sz="1200" b="0" i="0" kern="1200" dirty="0">
                <a:solidFill>
                  <a:schemeClr val="tx1"/>
                </a:solidFill>
                <a:effectLst/>
                <a:latin typeface="+mn-lt"/>
                <a:ea typeface="+mn-ea"/>
                <a:cs typeface="+mn-cs"/>
              </a:rPr>
              <a:t> methods rather than on view resolution, it may be more convenient to directly set the status of the response and optionally write error content to the body of the response.</a:t>
            </a:r>
          </a:p>
          <a:p>
            <a:r>
              <a:rPr lang="en-GB" sz="1200" b="0" i="0" kern="1200" dirty="0">
                <a:solidFill>
                  <a:schemeClr val="tx1"/>
                </a:solidFill>
                <a:effectLst/>
                <a:latin typeface="+mn-lt"/>
                <a:ea typeface="+mn-ea"/>
                <a:cs typeface="+mn-cs"/>
              </a:rPr>
              <a:t>You can do that with @</a:t>
            </a:r>
            <a:r>
              <a:rPr lang="en-GB" sz="1200" b="0" i="0" kern="1200" dirty="0" err="1">
                <a:solidFill>
                  <a:schemeClr val="tx1"/>
                </a:solidFill>
                <a:effectLst/>
                <a:latin typeface="+mn-lt"/>
                <a:ea typeface="+mn-ea"/>
                <a:cs typeface="+mn-cs"/>
              </a:rPr>
              <a:t>ExceptionHandler</a:t>
            </a:r>
            <a:r>
              <a:rPr lang="en-GB" sz="1200" b="0" i="0" kern="1200" dirty="0">
                <a:solidFill>
                  <a:schemeClr val="tx1"/>
                </a:solidFill>
                <a:effectLst/>
                <a:latin typeface="+mn-lt"/>
                <a:ea typeface="+mn-ea"/>
                <a:cs typeface="+mn-cs"/>
              </a:rPr>
              <a:t> methods. When declared within a controller such methods apply to exceptions raised by @</a:t>
            </a:r>
            <a:r>
              <a:rPr lang="en-GB" sz="1200" b="0" i="0" kern="1200" dirty="0" err="1">
                <a:solidFill>
                  <a:schemeClr val="tx1"/>
                </a:solidFill>
                <a:effectLst/>
                <a:latin typeface="+mn-lt"/>
                <a:ea typeface="+mn-ea"/>
                <a:cs typeface="+mn-cs"/>
              </a:rPr>
              <a:t>RequestMapping</a:t>
            </a:r>
            <a:r>
              <a:rPr lang="en-GB" sz="1200" b="0" i="0" kern="1200" dirty="0">
                <a:solidFill>
                  <a:schemeClr val="tx1"/>
                </a:solidFill>
                <a:effectLst/>
                <a:latin typeface="+mn-lt"/>
                <a:ea typeface="+mn-ea"/>
                <a:cs typeface="+mn-cs"/>
              </a:rPr>
              <a:t> methods of that controller (or any of its sub-classes). You can also declare an @</a:t>
            </a:r>
            <a:r>
              <a:rPr lang="en-GB" sz="1200" b="0" i="0" kern="1200" dirty="0" err="1">
                <a:solidFill>
                  <a:schemeClr val="tx1"/>
                </a:solidFill>
                <a:effectLst/>
                <a:latin typeface="+mn-lt"/>
                <a:ea typeface="+mn-ea"/>
                <a:cs typeface="+mn-cs"/>
              </a:rPr>
              <a:t>ExceptionHandler</a:t>
            </a:r>
            <a:r>
              <a:rPr lang="en-GB" sz="1200" b="0" i="0" kern="1200" dirty="0">
                <a:solidFill>
                  <a:schemeClr val="tx1"/>
                </a:solidFill>
                <a:effectLst/>
                <a:latin typeface="+mn-lt"/>
                <a:ea typeface="+mn-ea"/>
                <a:cs typeface="+mn-cs"/>
              </a:rPr>
              <a:t> method within an @</a:t>
            </a:r>
            <a:r>
              <a:rPr lang="en-GB" sz="1200" b="0" i="0" kern="1200" dirty="0" err="1">
                <a:solidFill>
                  <a:schemeClr val="tx1"/>
                </a:solidFill>
                <a:effectLst/>
                <a:latin typeface="+mn-lt"/>
                <a:ea typeface="+mn-ea"/>
                <a:cs typeface="+mn-cs"/>
              </a:rPr>
              <a:t>ControllerAdvice</a:t>
            </a:r>
            <a:r>
              <a:rPr lang="en-GB" sz="1200" b="0" i="0" kern="1200" dirty="0">
                <a:solidFill>
                  <a:schemeClr val="tx1"/>
                </a:solidFill>
                <a:effectLst/>
                <a:latin typeface="+mn-lt"/>
                <a:ea typeface="+mn-ea"/>
                <a:cs typeface="+mn-cs"/>
              </a:rPr>
              <a:t> class in which case it handles exceptions from @</a:t>
            </a:r>
            <a:r>
              <a:rPr lang="en-GB" sz="1200" b="0" i="0" kern="1200" dirty="0" err="1">
                <a:solidFill>
                  <a:schemeClr val="tx1"/>
                </a:solidFill>
                <a:effectLst/>
                <a:latin typeface="+mn-lt"/>
                <a:ea typeface="+mn-ea"/>
                <a:cs typeface="+mn-cs"/>
              </a:rPr>
              <a:t>RequestMapping</a:t>
            </a:r>
            <a:r>
              <a:rPr lang="en-GB" sz="1200" b="0" i="0" kern="1200" dirty="0">
                <a:solidFill>
                  <a:schemeClr val="tx1"/>
                </a:solidFill>
                <a:effectLst/>
                <a:latin typeface="+mn-lt"/>
                <a:ea typeface="+mn-ea"/>
                <a:cs typeface="+mn-cs"/>
              </a:rPr>
              <a:t> methods from many controllers. Below is an example of a controller-local @</a:t>
            </a:r>
            <a:r>
              <a:rPr lang="en-GB" sz="1200" b="0" i="0" kern="1200" dirty="0" err="1">
                <a:solidFill>
                  <a:schemeClr val="tx1"/>
                </a:solidFill>
                <a:effectLst/>
                <a:latin typeface="+mn-lt"/>
                <a:ea typeface="+mn-ea"/>
                <a:cs typeface="+mn-cs"/>
              </a:rPr>
              <a:t>ExceptionHandler</a:t>
            </a:r>
            <a:r>
              <a:rPr lang="en-GB" sz="1200" b="0" i="0" kern="1200" dirty="0">
                <a:solidFill>
                  <a:schemeClr val="tx1"/>
                </a:solidFill>
                <a:effectLst/>
                <a:latin typeface="+mn-lt"/>
                <a:ea typeface="+mn-ea"/>
                <a:cs typeface="+mn-cs"/>
              </a:rPr>
              <a:t> method:</a:t>
            </a:r>
          </a:p>
          <a:p>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3985401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3839743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36</a:t>
            </a:fld>
            <a:endParaRPr lang="en-US"/>
          </a:p>
        </p:txBody>
      </p:sp>
    </p:spTree>
    <p:extLst>
      <p:ext uri="{BB962C8B-B14F-4D97-AF65-F5344CB8AC3E}">
        <p14:creationId xmlns:p14="http://schemas.microsoft.com/office/powerpoint/2010/main" val="1834235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37</a:t>
            </a:fld>
            <a:endParaRPr lang="en-US"/>
          </a:p>
        </p:txBody>
      </p:sp>
    </p:spTree>
    <p:extLst>
      <p:ext uri="{BB962C8B-B14F-4D97-AF65-F5344CB8AC3E}">
        <p14:creationId xmlns:p14="http://schemas.microsoft.com/office/powerpoint/2010/main" val="5059156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38</a:t>
            </a:fld>
            <a:endParaRPr lang="en-US"/>
          </a:p>
        </p:txBody>
      </p:sp>
    </p:spTree>
    <p:extLst>
      <p:ext uri="{BB962C8B-B14F-4D97-AF65-F5344CB8AC3E}">
        <p14:creationId xmlns:p14="http://schemas.microsoft.com/office/powerpoint/2010/main" val="3295016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As an example, with JSP as a view technology, you can use the </a:t>
            </a:r>
            <a:r>
              <a:rPr lang="en-GB" dirty="0" err="1"/>
              <a:t>UrlBasedViewResolver</a:t>
            </a:r>
            <a:r>
              <a:rPr lang="en-GB" sz="1200" b="0" i="0" kern="1200" dirty="0">
                <a:solidFill>
                  <a:schemeClr val="tx1"/>
                </a:solidFill>
                <a:effectLst/>
                <a:latin typeface="+mn-lt"/>
                <a:ea typeface="+mn-ea"/>
                <a:cs typeface="+mn-cs"/>
              </a:rPr>
              <a:t>. This view resolver translates a view name to a URL and hands the request over to the </a:t>
            </a:r>
            <a:r>
              <a:rPr lang="en-GB" sz="1200" b="0" i="0" kern="1200" dirty="0" err="1">
                <a:solidFill>
                  <a:schemeClr val="tx1"/>
                </a:solidFill>
                <a:effectLst/>
                <a:latin typeface="+mn-lt"/>
                <a:ea typeface="+mn-ea"/>
                <a:cs typeface="+mn-cs"/>
              </a:rPr>
              <a:t>RequestDispatcher</a:t>
            </a:r>
            <a:r>
              <a:rPr lang="en-GB" sz="1200" b="0" i="0" kern="1200" dirty="0">
                <a:solidFill>
                  <a:schemeClr val="tx1"/>
                </a:solidFill>
                <a:effectLst/>
                <a:latin typeface="+mn-lt"/>
                <a:ea typeface="+mn-ea"/>
                <a:cs typeface="+mn-cs"/>
              </a:rPr>
              <a:t> to render the view.</a:t>
            </a:r>
          </a:p>
        </p:txBody>
      </p:sp>
      <p:sp>
        <p:nvSpPr>
          <p:cNvPr id="4" name="Slide Number Placeholder 3"/>
          <p:cNvSpPr>
            <a:spLocks noGrp="1"/>
          </p:cNvSpPr>
          <p:nvPr>
            <p:ph type="sldNum" sz="quarter" idx="10"/>
          </p:nvPr>
        </p:nvSpPr>
        <p:spPr/>
        <p:txBody>
          <a:bodyPr/>
          <a:lstStyle/>
          <a:p>
            <a:fld id="{7AE90029-A909-AD4E-9775-A0D64990AD22}" type="slidenum">
              <a:rPr lang="en-US" smtClean="0"/>
              <a:t>39</a:t>
            </a:fld>
            <a:endParaRPr lang="en-US"/>
          </a:p>
        </p:txBody>
      </p:sp>
    </p:spTree>
    <p:extLst>
      <p:ext uri="{BB962C8B-B14F-4D97-AF65-F5344CB8AC3E}">
        <p14:creationId xmlns:p14="http://schemas.microsoft.com/office/powerpoint/2010/main" val="3479916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40</a:t>
            </a:fld>
            <a:endParaRPr lang="en-US"/>
          </a:p>
        </p:txBody>
      </p:sp>
    </p:spTree>
    <p:extLst>
      <p:ext uri="{BB962C8B-B14F-4D97-AF65-F5344CB8AC3E}">
        <p14:creationId xmlns:p14="http://schemas.microsoft.com/office/powerpoint/2010/main" val="13572361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41</a:t>
            </a:fld>
            <a:endParaRPr lang="en-US"/>
          </a:p>
        </p:txBody>
      </p:sp>
    </p:spTree>
    <p:extLst>
      <p:ext uri="{BB962C8B-B14F-4D97-AF65-F5344CB8AC3E}">
        <p14:creationId xmlns:p14="http://schemas.microsoft.com/office/powerpoint/2010/main" val="41472038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42</a:t>
            </a:fld>
            <a:endParaRPr lang="en-US"/>
          </a:p>
        </p:txBody>
      </p:sp>
    </p:spTree>
    <p:extLst>
      <p:ext uri="{BB962C8B-B14F-4D97-AF65-F5344CB8AC3E}">
        <p14:creationId xmlns:p14="http://schemas.microsoft.com/office/powerpoint/2010/main" val="15662007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43</a:t>
            </a:fld>
            <a:endParaRPr lang="en-US"/>
          </a:p>
        </p:txBody>
      </p:sp>
    </p:spTree>
    <p:extLst>
      <p:ext uri="{BB962C8B-B14F-4D97-AF65-F5344CB8AC3E}">
        <p14:creationId xmlns:p14="http://schemas.microsoft.com/office/powerpoint/2010/main" val="4224528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21146417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Your templates need to be stored in the directory specified by the </a:t>
            </a:r>
            <a:r>
              <a:rPr lang="en-GB" dirty="0"/>
              <a:t>*</a:t>
            </a:r>
            <a:r>
              <a:rPr lang="en-GB" dirty="0" err="1"/>
              <a:t>Configurer</a:t>
            </a:r>
            <a:r>
              <a:rPr lang="en-GB" sz="1200" b="0" i="0" kern="1200" dirty="0">
                <a:solidFill>
                  <a:schemeClr val="tx1"/>
                </a:solidFill>
                <a:effectLst/>
                <a:latin typeface="+mn-lt"/>
                <a:ea typeface="+mn-ea"/>
                <a:cs typeface="+mn-cs"/>
              </a:rPr>
              <a:t> bean shown above. This document does not cover details of creating templates for the two languages - please see their relevant websites for information. If you use the view resolvers highlighted, then the logical view names relate to the template file names in similar fashion to </a:t>
            </a:r>
            <a:r>
              <a:rPr lang="en-GB" dirty="0" err="1"/>
              <a:t>InternalResourceViewResolver</a:t>
            </a:r>
            <a:r>
              <a:rPr lang="en-GB" sz="1200" b="0" i="0" kern="1200" dirty="0">
                <a:solidFill>
                  <a:schemeClr val="tx1"/>
                </a:solidFill>
                <a:effectLst/>
                <a:latin typeface="+mn-lt"/>
                <a:ea typeface="+mn-ea"/>
                <a:cs typeface="+mn-cs"/>
              </a:rPr>
              <a:t> for JSP’s. So if your controller returns a </a:t>
            </a:r>
            <a:r>
              <a:rPr lang="en-GB" sz="1200" b="0" i="0" kern="1200" dirty="0" err="1">
                <a:solidFill>
                  <a:schemeClr val="tx1"/>
                </a:solidFill>
                <a:effectLst/>
                <a:latin typeface="+mn-lt"/>
                <a:ea typeface="+mn-ea"/>
                <a:cs typeface="+mn-cs"/>
              </a:rPr>
              <a:t>ModelAndView</a:t>
            </a:r>
            <a:r>
              <a:rPr lang="en-GB" sz="1200" b="0" i="0" kern="1200" dirty="0">
                <a:solidFill>
                  <a:schemeClr val="tx1"/>
                </a:solidFill>
                <a:effectLst/>
                <a:latin typeface="+mn-lt"/>
                <a:ea typeface="+mn-ea"/>
                <a:cs typeface="+mn-cs"/>
              </a:rPr>
              <a:t> object containing a view name of "welcome" then the resolvers will look for the </a:t>
            </a:r>
            <a:r>
              <a:rPr lang="en-GB" dirty="0"/>
              <a:t>/WEB-INF/</a:t>
            </a:r>
            <a:r>
              <a:rPr lang="en-GB" dirty="0" err="1"/>
              <a:t>freemarker</a:t>
            </a:r>
            <a:r>
              <a:rPr lang="en-GB" dirty="0"/>
              <a:t>/</a:t>
            </a:r>
            <a:r>
              <a:rPr lang="en-GB" dirty="0" err="1"/>
              <a:t>welcome.ftl</a:t>
            </a:r>
            <a:r>
              <a:rPr lang="en-GB" sz="1200" b="0" i="0" kern="1200" dirty="0">
                <a:solidFill>
                  <a:schemeClr val="tx1"/>
                </a:solidFill>
                <a:effectLst/>
                <a:latin typeface="+mn-lt"/>
                <a:ea typeface="+mn-ea"/>
                <a:cs typeface="+mn-cs"/>
              </a:rPr>
              <a:t> or </a:t>
            </a:r>
            <a:r>
              <a:rPr lang="en-GB" dirty="0"/>
              <a:t>/WEB-INF/velocity/welcome.vm</a:t>
            </a:r>
            <a:r>
              <a:rPr lang="en-GB" sz="1200" b="0" i="0" kern="1200" dirty="0">
                <a:solidFill>
                  <a:schemeClr val="tx1"/>
                </a:solidFill>
                <a:effectLst/>
                <a:latin typeface="+mn-lt"/>
                <a:ea typeface="+mn-ea"/>
                <a:cs typeface="+mn-cs"/>
              </a:rPr>
              <a:t> template as appropriate.</a:t>
            </a:r>
          </a:p>
        </p:txBody>
      </p:sp>
      <p:sp>
        <p:nvSpPr>
          <p:cNvPr id="4" name="Slide Number Placeholder 3"/>
          <p:cNvSpPr>
            <a:spLocks noGrp="1"/>
          </p:cNvSpPr>
          <p:nvPr>
            <p:ph type="sldNum" sz="quarter" idx="10"/>
          </p:nvPr>
        </p:nvSpPr>
        <p:spPr/>
        <p:txBody>
          <a:bodyPr/>
          <a:lstStyle/>
          <a:p>
            <a:fld id="{7AE90029-A909-AD4E-9775-A0D64990AD22}" type="slidenum">
              <a:rPr lang="en-US" smtClean="0"/>
              <a:t>44</a:t>
            </a:fld>
            <a:endParaRPr lang="en-US"/>
          </a:p>
        </p:txBody>
      </p:sp>
    </p:spTree>
    <p:extLst>
      <p:ext uri="{BB962C8B-B14F-4D97-AF65-F5344CB8AC3E}">
        <p14:creationId xmlns:p14="http://schemas.microsoft.com/office/powerpoint/2010/main" val="1210265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Spring provides a couple of out-of-the-box solutions for JSP and JSTL views. Using JSP or JSTL is done using a normal view resolver defined in the </a:t>
            </a:r>
            <a:r>
              <a:rPr lang="en-GB" dirty="0" err="1"/>
              <a:t>WebApplicationContext</a:t>
            </a:r>
            <a:r>
              <a:rPr lang="en-GB" sz="1200" b="0" i="0" kern="1200" dirty="0">
                <a:solidFill>
                  <a:schemeClr val="tx1"/>
                </a:solidFill>
                <a:effectLst/>
                <a:latin typeface="+mn-lt"/>
                <a:ea typeface="+mn-ea"/>
                <a:cs typeface="+mn-cs"/>
              </a:rPr>
              <a:t>. Furthermore, of course you need to write some JSPs that will actually render the view.</a:t>
            </a:r>
            <a:endParaRPr lang="uk-UA" sz="1200" b="0" i="0" kern="1200" dirty="0">
              <a:solidFill>
                <a:schemeClr val="tx1"/>
              </a:solidFill>
              <a:effectLst/>
              <a:latin typeface="+mn-lt"/>
              <a:ea typeface="+mn-ea"/>
              <a:cs typeface="+mn-cs"/>
            </a:endParaRPr>
          </a:p>
          <a:p>
            <a:endParaRPr lang="uk-UA"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Just as with any other view technology you’re integrating with Spring, for JSPs you’ll need a view resolver that will resolve your views. The most commonly used view resolvers when developing with JSPs are the </a:t>
            </a:r>
            <a:r>
              <a:rPr lang="en-GB" dirty="0" err="1"/>
              <a:t>InternalResourceViewResolver</a:t>
            </a:r>
            <a:r>
              <a:rPr lang="en-GB" sz="1200" b="0" i="0" kern="1200" dirty="0">
                <a:solidFill>
                  <a:schemeClr val="tx1"/>
                </a:solidFill>
                <a:effectLst/>
                <a:latin typeface="+mn-lt"/>
                <a:ea typeface="+mn-ea"/>
                <a:cs typeface="+mn-cs"/>
              </a:rPr>
              <a:t> and the </a:t>
            </a:r>
            <a:r>
              <a:rPr lang="en-GB" dirty="0" err="1"/>
              <a:t>ResourceBundleViewResolver</a:t>
            </a:r>
            <a:r>
              <a:rPr lang="en-GB" sz="1200" b="0" i="0" kern="1200" dirty="0">
                <a:solidFill>
                  <a:schemeClr val="tx1"/>
                </a:solidFill>
                <a:effectLst/>
                <a:latin typeface="+mn-lt"/>
                <a:ea typeface="+mn-ea"/>
                <a:cs typeface="+mn-cs"/>
              </a:rPr>
              <a:t>. Both are declared in the </a:t>
            </a:r>
            <a:r>
              <a:rPr lang="en-GB" dirty="0" err="1"/>
              <a:t>WebApplicationContext</a:t>
            </a:r>
            <a:r>
              <a:rPr lang="en-GB"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AE90029-A909-AD4E-9775-A0D64990AD22}" type="slidenum">
              <a:rPr lang="en-US" smtClean="0"/>
              <a:t>45</a:t>
            </a:fld>
            <a:endParaRPr lang="en-US"/>
          </a:p>
        </p:txBody>
      </p:sp>
    </p:spTree>
    <p:extLst>
      <p:ext uri="{BB962C8B-B14F-4D97-AF65-F5344CB8AC3E}">
        <p14:creationId xmlns:p14="http://schemas.microsoft.com/office/powerpoint/2010/main" val="3302138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As you can see, the </a:t>
            </a:r>
            <a:r>
              <a:rPr lang="en-GB" dirty="0" err="1"/>
              <a:t>ResourceBundleViewResolver</a:t>
            </a:r>
            <a:r>
              <a:rPr lang="en-GB" sz="1200" b="0" i="0" kern="1200" dirty="0">
                <a:solidFill>
                  <a:schemeClr val="tx1"/>
                </a:solidFill>
                <a:effectLst/>
                <a:latin typeface="+mn-lt"/>
                <a:ea typeface="+mn-ea"/>
                <a:cs typeface="+mn-cs"/>
              </a:rPr>
              <a:t> needs a properties file defining the view names mapped to 1) a class and 2) a URL. With a </a:t>
            </a:r>
            <a:r>
              <a:rPr lang="en-GB" dirty="0" err="1"/>
              <a:t>ResourceBundleViewResolver</a:t>
            </a:r>
            <a:r>
              <a:rPr lang="en-GB" sz="1200" b="0" i="0" kern="1200" dirty="0">
                <a:solidFill>
                  <a:schemeClr val="tx1"/>
                </a:solidFill>
                <a:effectLst/>
                <a:latin typeface="+mn-lt"/>
                <a:ea typeface="+mn-ea"/>
                <a:cs typeface="+mn-cs"/>
              </a:rPr>
              <a:t> you can mix different types of views using only one resolver.</a:t>
            </a:r>
            <a:endParaRPr lang="uk-UA" sz="1200" b="0" i="0" kern="1200" dirty="0">
              <a:solidFill>
                <a:schemeClr val="tx1"/>
              </a:solidFill>
              <a:effectLst/>
              <a:latin typeface="+mn-lt"/>
              <a:ea typeface="+mn-ea"/>
              <a:cs typeface="+mn-cs"/>
            </a:endParaRPr>
          </a:p>
          <a:p>
            <a:endParaRPr lang="uk-UA"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InternalResourceBundleViewResolver</a:t>
            </a:r>
            <a:r>
              <a:rPr lang="en-GB" sz="1200" b="0" i="0" kern="1200" dirty="0">
                <a:solidFill>
                  <a:schemeClr val="tx1"/>
                </a:solidFill>
                <a:effectLst/>
                <a:latin typeface="+mn-lt"/>
                <a:ea typeface="+mn-ea"/>
                <a:cs typeface="+mn-cs"/>
              </a:rPr>
              <a:t> can be configured for using JSPs as described above. As a best practice, we strongly encourage placing your JSP files in a directory under the 'WEB-INF' directory, so there can be no direct access by clients.</a:t>
            </a:r>
          </a:p>
        </p:txBody>
      </p:sp>
      <p:sp>
        <p:nvSpPr>
          <p:cNvPr id="4" name="Slide Number Placeholder 3"/>
          <p:cNvSpPr>
            <a:spLocks noGrp="1"/>
          </p:cNvSpPr>
          <p:nvPr>
            <p:ph type="sldNum" sz="quarter" idx="10"/>
          </p:nvPr>
        </p:nvSpPr>
        <p:spPr/>
        <p:txBody>
          <a:bodyPr/>
          <a:lstStyle/>
          <a:p>
            <a:fld id="{7AE90029-A909-AD4E-9775-A0D64990AD22}" type="slidenum">
              <a:rPr lang="en-US" smtClean="0"/>
              <a:t>46</a:t>
            </a:fld>
            <a:endParaRPr lang="en-US"/>
          </a:p>
        </p:txBody>
      </p:sp>
    </p:spTree>
    <p:extLst>
      <p:ext uri="{BB962C8B-B14F-4D97-AF65-F5344CB8AC3E}">
        <p14:creationId xmlns:p14="http://schemas.microsoft.com/office/powerpoint/2010/main" val="37232356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It is possible to integrate any templating library running on top of a JSR-223 script engine in web applications using Spring. The following describes in a broad way how to do this. The script engine must implement both </a:t>
            </a:r>
            <a:r>
              <a:rPr lang="en-GB" sz="1200" b="0" i="0" kern="1200" dirty="0" err="1">
                <a:solidFill>
                  <a:schemeClr val="tx1"/>
                </a:solidFill>
                <a:effectLst/>
                <a:latin typeface="+mn-lt"/>
                <a:ea typeface="+mn-ea"/>
                <a:cs typeface="+mn-cs"/>
              </a:rPr>
              <a:t>ScriptEngine</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Invocable</a:t>
            </a:r>
            <a:r>
              <a:rPr lang="en-GB" sz="1200" b="0" i="0" kern="1200" dirty="0">
                <a:solidFill>
                  <a:schemeClr val="tx1"/>
                </a:solidFill>
                <a:effectLst/>
                <a:latin typeface="+mn-lt"/>
                <a:ea typeface="+mn-ea"/>
                <a:cs typeface="+mn-cs"/>
              </a:rPr>
              <a:t> interfaces.</a:t>
            </a:r>
          </a:p>
          <a:p>
            <a:r>
              <a:rPr lang="en-GB" sz="1200" b="0" i="0" kern="1200" dirty="0">
                <a:solidFill>
                  <a:schemeClr val="tx1"/>
                </a:solidFill>
                <a:effectLst/>
                <a:latin typeface="+mn-lt"/>
                <a:ea typeface="+mn-ea"/>
                <a:cs typeface="+mn-cs"/>
              </a:rPr>
              <a:t>It has been tested with:</a:t>
            </a:r>
            <a:endParaRPr lang="uk-UA" sz="1200" b="0" i="0" kern="1200" dirty="0">
              <a:solidFill>
                <a:schemeClr val="tx1"/>
              </a:solidFill>
              <a:effectLst/>
              <a:latin typeface="+mn-lt"/>
              <a:ea typeface="+mn-ea"/>
              <a:cs typeface="+mn-cs"/>
            </a:endParaRPr>
          </a:p>
          <a:p>
            <a:endParaRPr lang="uk-UA"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To be able to use script templates, you have to configure it in order to specify various parameters like the script engine to use, the script files to load and what function should be called to render the templates. This is done thanks to a </a:t>
            </a:r>
            <a:r>
              <a:rPr lang="en-GB" sz="1200" b="0" i="0" kern="1200" dirty="0" err="1">
                <a:solidFill>
                  <a:schemeClr val="tx1"/>
                </a:solidFill>
                <a:effectLst/>
                <a:latin typeface="+mn-lt"/>
                <a:ea typeface="+mn-ea"/>
                <a:cs typeface="+mn-cs"/>
              </a:rPr>
              <a:t>ScriptTemplateConfigurer</a:t>
            </a:r>
            <a:r>
              <a:rPr lang="en-GB" sz="1200" b="0" i="0" kern="1200" dirty="0">
                <a:solidFill>
                  <a:schemeClr val="tx1"/>
                </a:solidFill>
                <a:effectLst/>
                <a:latin typeface="+mn-lt"/>
                <a:ea typeface="+mn-ea"/>
                <a:cs typeface="+mn-cs"/>
              </a:rPr>
              <a:t> bean and optional script files.</a:t>
            </a:r>
          </a:p>
          <a:p>
            <a:r>
              <a:rPr lang="en-GB" sz="1200" b="0" i="0" kern="1200" dirty="0">
                <a:solidFill>
                  <a:schemeClr val="tx1"/>
                </a:solidFill>
                <a:effectLst/>
                <a:latin typeface="+mn-lt"/>
                <a:ea typeface="+mn-ea"/>
                <a:cs typeface="+mn-cs"/>
              </a:rPr>
              <a:t>For example, in order to render </a:t>
            </a:r>
            <a:r>
              <a:rPr lang="en-GB" sz="1200" b="0" i="0" kern="1200" dirty="0" err="1">
                <a:solidFill>
                  <a:schemeClr val="tx1"/>
                </a:solidFill>
                <a:effectLst/>
                <a:latin typeface="+mn-lt"/>
                <a:ea typeface="+mn-ea"/>
                <a:cs typeface="+mn-cs"/>
              </a:rPr>
              <a:t>Mustache</a:t>
            </a:r>
            <a:r>
              <a:rPr lang="en-GB" sz="1200" b="0" i="0" kern="1200" dirty="0">
                <a:solidFill>
                  <a:schemeClr val="tx1"/>
                </a:solidFill>
                <a:effectLst/>
                <a:latin typeface="+mn-lt"/>
                <a:ea typeface="+mn-ea"/>
                <a:cs typeface="+mn-cs"/>
              </a:rPr>
              <a:t> templates thanks to the </a:t>
            </a:r>
            <a:r>
              <a:rPr lang="en-GB" sz="1200" b="0" i="0" kern="1200" dirty="0" err="1">
                <a:solidFill>
                  <a:schemeClr val="tx1"/>
                </a:solidFill>
                <a:effectLst/>
                <a:latin typeface="+mn-lt"/>
                <a:ea typeface="+mn-ea"/>
                <a:cs typeface="+mn-cs"/>
              </a:rPr>
              <a:t>Nashorn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Javascript</a:t>
            </a:r>
            <a:r>
              <a:rPr lang="en-GB" sz="1200" b="0" i="0" kern="1200" dirty="0">
                <a:solidFill>
                  <a:schemeClr val="tx1"/>
                </a:solidFill>
                <a:effectLst/>
                <a:latin typeface="+mn-lt"/>
                <a:ea typeface="+mn-ea"/>
                <a:cs typeface="+mn-cs"/>
              </a:rPr>
              <a:t> engine provided with Java 8+, you should declare the following configuration:</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47</a:t>
            </a:fld>
            <a:endParaRPr lang="en-US"/>
          </a:p>
        </p:txBody>
      </p:sp>
    </p:spTree>
    <p:extLst>
      <p:ext uri="{BB962C8B-B14F-4D97-AF65-F5344CB8AC3E}">
        <p14:creationId xmlns:p14="http://schemas.microsoft.com/office/powerpoint/2010/main" val="6958504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23.13 JSON Mapping View</a:t>
            </a:r>
          </a:p>
          <a:p>
            <a:r>
              <a:rPr lang="en-GB" sz="1200" b="0" i="0" kern="1200" dirty="0">
                <a:solidFill>
                  <a:schemeClr val="tx1"/>
                </a:solidFill>
                <a:effectLst/>
                <a:latin typeface="+mn-lt"/>
                <a:ea typeface="+mn-ea"/>
                <a:cs typeface="+mn-cs"/>
              </a:rPr>
              <a:t>The MappingJackson2JsonView uses the Jackson library’s </a:t>
            </a:r>
            <a:r>
              <a:rPr lang="en-GB" sz="1200" b="0" i="0" kern="1200" dirty="0" err="1">
                <a:solidFill>
                  <a:schemeClr val="tx1"/>
                </a:solidFill>
                <a:effectLst/>
                <a:latin typeface="+mn-lt"/>
                <a:ea typeface="+mn-ea"/>
                <a:cs typeface="+mn-cs"/>
              </a:rPr>
              <a:t>ObjectMapper</a:t>
            </a:r>
            <a:r>
              <a:rPr lang="en-GB" sz="1200" b="0" i="0" kern="1200" dirty="0">
                <a:solidFill>
                  <a:schemeClr val="tx1"/>
                </a:solidFill>
                <a:effectLst/>
                <a:latin typeface="+mn-lt"/>
                <a:ea typeface="+mn-ea"/>
                <a:cs typeface="+mn-cs"/>
              </a:rPr>
              <a:t> to render the response content as JSON. By default, the entire contents of the model map (with the exception of framework-specific classes) will be encoded as JSON. For cases where the contents of the map need to be filtered, users may specify a specific set of model attributes to encode via the </a:t>
            </a:r>
            <a:r>
              <a:rPr lang="en-GB" sz="1200" b="0" i="0" kern="1200" dirty="0" err="1">
                <a:solidFill>
                  <a:schemeClr val="tx1"/>
                </a:solidFill>
                <a:effectLst/>
                <a:latin typeface="+mn-lt"/>
                <a:ea typeface="+mn-ea"/>
                <a:cs typeface="+mn-cs"/>
              </a:rPr>
              <a:t>RenderedAttributes</a:t>
            </a:r>
            <a:r>
              <a:rPr lang="en-GB" sz="1200" b="0" i="0" kern="1200" dirty="0">
                <a:solidFill>
                  <a:schemeClr val="tx1"/>
                </a:solidFill>
                <a:effectLst/>
                <a:latin typeface="+mn-lt"/>
                <a:ea typeface="+mn-ea"/>
                <a:cs typeface="+mn-cs"/>
              </a:rPr>
              <a:t> property. The </a:t>
            </a:r>
            <a:r>
              <a:rPr lang="en-GB" sz="1200" b="0" i="0" kern="1200" dirty="0" err="1">
                <a:solidFill>
                  <a:schemeClr val="tx1"/>
                </a:solidFill>
                <a:effectLst/>
                <a:latin typeface="+mn-lt"/>
                <a:ea typeface="+mn-ea"/>
                <a:cs typeface="+mn-cs"/>
              </a:rPr>
              <a:t>extractValueFromSingleKeyModel</a:t>
            </a:r>
            <a:r>
              <a:rPr lang="en-GB" sz="1200" b="0" i="0" kern="1200" dirty="0">
                <a:solidFill>
                  <a:schemeClr val="tx1"/>
                </a:solidFill>
                <a:effectLst/>
                <a:latin typeface="+mn-lt"/>
                <a:ea typeface="+mn-ea"/>
                <a:cs typeface="+mn-cs"/>
              </a:rPr>
              <a:t> property may also be used to have the value in single-key models extracted and serialized directly rather than as a map of model attributes.</a:t>
            </a:r>
          </a:p>
          <a:p>
            <a:r>
              <a:rPr lang="en-GB" sz="1200" b="0" i="0" kern="1200" dirty="0">
                <a:solidFill>
                  <a:schemeClr val="tx1"/>
                </a:solidFill>
                <a:effectLst/>
                <a:latin typeface="+mn-lt"/>
                <a:ea typeface="+mn-ea"/>
                <a:cs typeface="+mn-cs"/>
              </a:rPr>
              <a:t>JSON mapping can be customized as needed through the use of Jackson’s provided annotations. When further control is needed, a custom </a:t>
            </a:r>
            <a:r>
              <a:rPr lang="en-GB" sz="1200" b="0" i="0" kern="1200" dirty="0" err="1">
                <a:solidFill>
                  <a:schemeClr val="tx1"/>
                </a:solidFill>
                <a:effectLst/>
                <a:latin typeface="+mn-lt"/>
                <a:ea typeface="+mn-ea"/>
                <a:cs typeface="+mn-cs"/>
              </a:rPr>
              <a:t>ObjectMapper</a:t>
            </a:r>
            <a:r>
              <a:rPr lang="en-GB" sz="1200" b="0" i="0" kern="1200" dirty="0">
                <a:solidFill>
                  <a:schemeClr val="tx1"/>
                </a:solidFill>
                <a:effectLst/>
                <a:latin typeface="+mn-lt"/>
                <a:ea typeface="+mn-ea"/>
                <a:cs typeface="+mn-cs"/>
              </a:rPr>
              <a:t> can be injected through the </a:t>
            </a:r>
            <a:r>
              <a:rPr lang="en-GB" sz="1200" b="0" i="0" kern="1200" dirty="0" err="1">
                <a:solidFill>
                  <a:schemeClr val="tx1"/>
                </a:solidFill>
                <a:effectLst/>
                <a:latin typeface="+mn-lt"/>
                <a:ea typeface="+mn-ea"/>
                <a:cs typeface="+mn-cs"/>
              </a:rPr>
              <a:t>ObjectMapper</a:t>
            </a:r>
            <a:r>
              <a:rPr lang="en-GB" sz="1200" b="0" i="0" kern="1200" dirty="0">
                <a:solidFill>
                  <a:schemeClr val="tx1"/>
                </a:solidFill>
                <a:effectLst/>
                <a:latin typeface="+mn-lt"/>
                <a:ea typeface="+mn-ea"/>
                <a:cs typeface="+mn-cs"/>
              </a:rPr>
              <a:t> property for cases where custom JSON </a:t>
            </a:r>
            <a:r>
              <a:rPr lang="en-GB" sz="1200" b="0" i="0" kern="1200" dirty="0" err="1">
                <a:solidFill>
                  <a:schemeClr val="tx1"/>
                </a:solidFill>
                <a:effectLst/>
                <a:latin typeface="+mn-lt"/>
                <a:ea typeface="+mn-ea"/>
                <a:cs typeface="+mn-cs"/>
              </a:rPr>
              <a:t>serializers</a:t>
            </a:r>
            <a:r>
              <a:rPr lang="en-GB" sz="1200" b="0" i="0" kern="1200" dirty="0">
                <a:solidFill>
                  <a:schemeClr val="tx1"/>
                </a:solidFill>
                <a:effectLst/>
                <a:latin typeface="+mn-lt"/>
                <a:ea typeface="+mn-ea"/>
                <a:cs typeface="+mn-cs"/>
              </a:rPr>
              <a:t>/</a:t>
            </a:r>
            <a:r>
              <a:rPr lang="en-GB" sz="1200" b="0" i="0" kern="1200" dirty="0" err="1">
                <a:solidFill>
                  <a:schemeClr val="tx1"/>
                </a:solidFill>
                <a:effectLst/>
                <a:latin typeface="+mn-lt"/>
                <a:ea typeface="+mn-ea"/>
                <a:cs typeface="+mn-cs"/>
              </a:rPr>
              <a:t>deserializers</a:t>
            </a:r>
            <a:r>
              <a:rPr lang="en-GB" sz="1200" b="0" i="0" kern="1200" dirty="0">
                <a:solidFill>
                  <a:schemeClr val="tx1"/>
                </a:solidFill>
                <a:effectLst/>
                <a:latin typeface="+mn-lt"/>
                <a:ea typeface="+mn-ea"/>
                <a:cs typeface="+mn-cs"/>
              </a:rPr>
              <a:t> need to be provided for specific types.</a:t>
            </a:r>
          </a:p>
          <a:p>
            <a:r>
              <a:rPr lang="en-GB" sz="1200" b="0" i="0" u="none" strike="noStrike" kern="1200" dirty="0">
                <a:solidFill>
                  <a:schemeClr val="tx1"/>
                </a:solidFill>
                <a:effectLst/>
                <a:latin typeface="+mn-lt"/>
                <a:ea typeface="+mn-ea"/>
                <a:cs typeface="+mn-cs"/>
                <a:hlinkClick r:id="rId3"/>
              </a:rPr>
              <a:t>JSONP</a:t>
            </a:r>
            <a:r>
              <a:rPr lang="en-GB" sz="1200" b="0" i="0" kern="1200" dirty="0">
                <a:solidFill>
                  <a:schemeClr val="tx1"/>
                </a:solidFill>
                <a:effectLst/>
                <a:latin typeface="+mn-lt"/>
                <a:ea typeface="+mn-ea"/>
                <a:cs typeface="+mn-cs"/>
              </a:rPr>
              <a:t> is supported and automatically enabled when the request has a query parameter named </a:t>
            </a:r>
            <a:r>
              <a:rPr lang="en-GB" sz="1200" b="0" i="0" kern="1200" dirty="0" err="1">
                <a:solidFill>
                  <a:schemeClr val="tx1"/>
                </a:solidFill>
                <a:effectLst/>
                <a:latin typeface="+mn-lt"/>
                <a:ea typeface="+mn-ea"/>
                <a:cs typeface="+mn-cs"/>
              </a:rPr>
              <a:t>jsonp</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callback</a:t>
            </a:r>
            <a:r>
              <a:rPr lang="en-GB" sz="1200" b="0" i="0" kern="1200" dirty="0">
                <a:solidFill>
                  <a:schemeClr val="tx1"/>
                </a:solidFill>
                <a:effectLst/>
                <a:latin typeface="+mn-lt"/>
                <a:ea typeface="+mn-ea"/>
                <a:cs typeface="+mn-cs"/>
              </a:rPr>
              <a:t>. The JSONP query parameter name(s) could be customized through the </a:t>
            </a:r>
            <a:r>
              <a:rPr lang="en-GB" sz="1200" b="0" i="0" kern="1200" dirty="0" err="1">
                <a:solidFill>
                  <a:schemeClr val="tx1"/>
                </a:solidFill>
                <a:effectLst/>
                <a:latin typeface="+mn-lt"/>
                <a:ea typeface="+mn-ea"/>
                <a:cs typeface="+mn-cs"/>
              </a:rPr>
              <a:t>jsonpParameterNames</a:t>
            </a:r>
            <a:r>
              <a:rPr lang="en-GB" sz="1200" b="0" i="0" kern="1200" dirty="0">
                <a:solidFill>
                  <a:schemeClr val="tx1"/>
                </a:solidFill>
                <a:effectLst/>
                <a:latin typeface="+mn-lt"/>
                <a:ea typeface="+mn-ea"/>
                <a:cs typeface="+mn-cs"/>
              </a:rPr>
              <a:t> property.</a:t>
            </a:r>
          </a:p>
          <a:p>
            <a:r>
              <a:rPr lang="en-GB" sz="1200" b="1" i="0" kern="1200" dirty="0">
                <a:solidFill>
                  <a:schemeClr val="tx1"/>
                </a:solidFill>
                <a:effectLst/>
                <a:latin typeface="+mn-lt"/>
                <a:ea typeface="+mn-ea"/>
                <a:cs typeface="+mn-cs"/>
              </a:rPr>
              <a:t>23.14 XML Mapping View</a:t>
            </a:r>
          </a:p>
          <a:p>
            <a:r>
              <a:rPr lang="en-GB" sz="1200" b="0" i="0" kern="1200" dirty="0">
                <a:solidFill>
                  <a:schemeClr val="tx1"/>
                </a:solidFill>
                <a:effectLst/>
                <a:latin typeface="+mn-lt"/>
                <a:ea typeface="+mn-ea"/>
                <a:cs typeface="+mn-cs"/>
              </a:rPr>
              <a:t>The MappingJackson2XmlView uses the </a:t>
            </a:r>
            <a:r>
              <a:rPr lang="en-GB" sz="1200" b="0" i="0" u="none" strike="noStrike" kern="1200" dirty="0">
                <a:solidFill>
                  <a:schemeClr val="tx1"/>
                </a:solidFill>
                <a:effectLst/>
                <a:latin typeface="+mn-lt"/>
                <a:ea typeface="+mn-ea"/>
                <a:cs typeface="+mn-cs"/>
                <a:hlinkClick r:id="rId4"/>
              </a:rPr>
              <a:t>Jackson XML extension</a:t>
            </a:r>
            <a:r>
              <a:rPr lang="en-GB" sz="1200" b="0" i="0" kern="1200" dirty="0">
                <a:solidFill>
                  <a:schemeClr val="tx1"/>
                </a:solidFill>
                <a:effectLst/>
                <a:latin typeface="+mn-lt"/>
                <a:ea typeface="+mn-ea"/>
                <a:cs typeface="+mn-cs"/>
              </a:rPr>
              <a:t>'s </a:t>
            </a:r>
            <a:r>
              <a:rPr lang="en-GB" sz="1200" b="0" i="0" kern="1200" dirty="0" err="1">
                <a:solidFill>
                  <a:schemeClr val="tx1"/>
                </a:solidFill>
                <a:effectLst/>
                <a:latin typeface="+mn-lt"/>
                <a:ea typeface="+mn-ea"/>
                <a:cs typeface="+mn-cs"/>
              </a:rPr>
              <a:t>XmlMapper</a:t>
            </a:r>
            <a:r>
              <a:rPr lang="en-GB" sz="1200" b="0" i="0" kern="1200" dirty="0">
                <a:solidFill>
                  <a:schemeClr val="tx1"/>
                </a:solidFill>
                <a:effectLst/>
                <a:latin typeface="+mn-lt"/>
                <a:ea typeface="+mn-ea"/>
                <a:cs typeface="+mn-cs"/>
              </a:rPr>
              <a:t> to render the response content as XML. If the model contains multiples entries, the object to be serialized should be set explicitly using the </a:t>
            </a:r>
            <a:r>
              <a:rPr lang="en-GB" sz="1200" b="0" i="0" kern="1200" dirty="0" err="1">
                <a:solidFill>
                  <a:schemeClr val="tx1"/>
                </a:solidFill>
                <a:effectLst/>
                <a:latin typeface="+mn-lt"/>
                <a:ea typeface="+mn-ea"/>
                <a:cs typeface="+mn-cs"/>
              </a:rPr>
              <a:t>modelKey</a:t>
            </a:r>
            <a:r>
              <a:rPr lang="en-GB" sz="1200" b="0" i="0" kern="1200" dirty="0">
                <a:solidFill>
                  <a:schemeClr val="tx1"/>
                </a:solidFill>
                <a:effectLst/>
                <a:latin typeface="+mn-lt"/>
                <a:ea typeface="+mn-ea"/>
                <a:cs typeface="+mn-cs"/>
              </a:rPr>
              <a:t> bean property. If the model contains a single entry, it will be serialized automatically.</a:t>
            </a:r>
          </a:p>
          <a:p>
            <a:r>
              <a:rPr lang="en-GB" sz="1200" b="0" i="0" kern="1200" dirty="0">
                <a:solidFill>
                  <a:schemeClr val="tx1"/>
                </a:solidFill>
                <a:effectLst/>
                <a:latin typeface="+mn-lt"/>
                <a:ea typeface="+mn-ea"/>
                <a:cs typeface="+mn-cs"/>
              </a:rPr>
              <a:t>XML mapping can be customized as needed through the use of JAXB or Jackson’s provided annotations. When further control is needed, a custom </a:t>
            </a:r>
            <a:r>
              <a:rPr lang="en-GB" sz="1200" b="0" i="0" kern="1200" dirty="0" err="1">
                <a:solidFill>
                  <a:schemeClr val="tx1"/>
                </a:solidFill>
                <a:effectLst/>
                <a:latin typeface="+mn-lt"/>
                <a:ea typeface="+mn-ea"/>
                <a:cs typeface="+mn-cs"/>
              </a:rPr>
              <a:t>XmlMapper</a:t>
            </a:r>
            <a:r>
              <a:rPr lang="en-GB" sz="1200" b="0" i="0" kern="1200" dirty="0">
                <a:solidFill>
                  <a:schemeClr val="tx1"/>
                </a:solidFill>
                <a:effectLst/>
                <a:latin typeface="+mn-lt"/>
                <a:ea typeface="+mn-ea"/>
                <a:cs typeface="+mn-cs"/>
              </a:rPr>
              <a:t> can be injected through the </a:t>
            </a:r>
            <a:r>
              <a:rPr lang="en-GB" sz="1200" b="0" i="0" kern="1200" dirty="0" err="1">
                <a:solidFill>
                  <a:schemeClr val="tx1"/>
                </a:solidFill>
                <a:effectLst/>
                <a:latin typeface="+mn-lt"/>
                <a:ea typeface="+mn-ea"/>
                <a:cs typeface="+mn-cs"/>
              </a:rPr>
              <a:t>ObjectMapper</a:t>
            </a:r>
            <a:r>
              <a:rPr lang="en-GB" sz="1200" b="0" i="0" kern="1200" dirty="0">
                <a:solidFill>
                  <a:schemeClr val="tx1"/>
                </a:solidFill>
                <a:effectLst/>
                <a:latin typeface="+mn-lt"/>
                <a:ea typeface="+mn-ea"/>
                <a:cs typeface="+mn-cs"/>
              </a:rPr>
              <a:t> property for cases where custom XML </a:t>
            </a:r>
            <a:r>
              <a:rPr lang="en-GB" sz="1200" b="0" i="0" kern="1200" dirty="0" err="1">
                <a:solidFill>
                  <a:schemeClr val="tx1"/>
                </a:solidFill>
                <a:effectLst/>
                <a:latin typeface="+mn-lt"/>
                <a:ea typeface="+mn-ea"/>
                <a:cs typeface="+mn-cs"/>
              </a:rPr>
              <a:t>serializers</a:t>
            </a:r>
            <a:r>
              <a:rPr lang="en-GB" sz="1200" b="0" i="0" kern="1200" dirty="0">
                <a:solidFill>
                  <a:schemeClr val="tx1"/>
                </a:solidFill>
                <a:effectLst/>
                <a:latin typeface="+mn-lt"/>
                <a:ea typeface="+mn-ea"/>
                <a:cs typeface="+mn-cs"/>
              </a:rPr>
              <a:t>/</a:t>
            </a:r>
            <a:r>
              <a:rPr lang="en-GB" sz="1200" b="0" i="0" kern="1200" dirty="0" err="1">
                <a:solidFill>
                  <a:schemeClr val="tx1"/>
                </a:solidFill>
                <a:effectLst/>
                <a:latin typeface="+mn-lt"/>
                <a:ea typeface="+mn-ea"/>
                <a:cs typeface="+mn-cs"/>
              </a:rPr>
              <a:t>deserializers</a:t>
            </a:r>
            <a:r>
              <a:rPr lang="en-GB" sz="1200" b="0" i="0" kern="1200" dirty="0">
                <a:solidFill>
                  <a:schemeClr val="tx1"/>
                </a:solidFill>
                <a:effectLst/>
                <a:latin typeface="+mn-lt"/>
                <a:ea typeface="+mn-ea"/>
                <a:cs typeface="+mn-cs"/>
              </a:rPr>
              <a:t> need to be provided for specific types.</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48</a:t>
            </a:fld>
            <a:endParaRPr lang="en-US"/>
          </a:p>
        </p:txBody>
      </p:sp>
    </p:spTree>
    <p:extLst>
      <p:ext uri="{BB962C8B-B14F-4D97-AF65-F5344CB8AC3E}">
        <p14:creationId xmlns:p14="http://schemas.microsoft.com/office/powerpoint/2010/main" val="3158222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ContentNegotiatingViewResolver</a:t>
            </a:r>
            <a:r>
              <a:rPr lang="en-GB" sz="1200" b="0" i="0" kern="1200" dirty="0">
                <a:solidFill>
                  <a:schemeClr val="tx1"/>
                </a:solidFill>
                <a:effectLst/>
                <a:latin typeface="+mn-lt"/>
                <a:ea typeface="+mn-ea"/>
                <a:cs typeface="+mn-cs"/>
              </a:rPr>
              <a:t> does not resolve views itself but rather delegates to other view resolvers, selecting the view that resembles the representation requested by the client. Two strategies exist for a client to request a representation from the server:</a:t>
            </a:r>
          </a:p>
          <a:p>
            <a:r>
              <a:rPr lang="en-GB" sz="1200" b="0" i="0" kern="1200" dirty="0">
                <a:solidFill>
                  <a:schemeClr val="tx1"/>
                </a:solidFill>
                <a:effectLst/>
                <a:latin typeface="+mn-lt"/>
                <a:ea typeface="+mn-ea"/>
                <a:cs typeface="+mn-cs"/>
              </a:rPr>
              <a:t>Use a distinct URI for each resource, typically by using a different file extension in the URI. For example, the URI </a:t>
            </a:r>
            <a:r>
              <a:rPr lang="en-GB" sz="1200" b="0" i="0" u="none" strike="noStrike" kern="1200" dirty="0">
                <a:solidFill>
                  <a:schemeClr val="tx1"/>
                </a:solidFill>
                <a:effectLst/>
                <a:latin typeface="+mn-lt"/>
                <a:ea typeface="+mn-ea"/>
                <a:cs typeface="+mn-cs"/>
                <a:hlinkClick r:id="rId3"/>
              </a:rPr>
              <a:t>http://www.example.com/users/fred.pdf</a:t>
            </a:r>
            <a:r>
              <a:rPr lang="en-GB" sz="1200" b="0" i="0" kern="1200" dirty="0">
                <a:solidFill>
                  <a:schemeClr val="tx1"/>
                </a:solidFill>
                <a:effectLst/>
                <a:latin typeface="+mn-lt"/>
                <a:ea typeface="+mn-ea"/>
                <a:cs typeface="+mn-cs"/>
              </a:rPr>
              <a:t> requests a PDF representation of the user </a:t>
            </a:r>
            <a:r>
              <a:rPr lang="en-GB" sz="1200" b="0" i="0" kern="1200" dirty="0" err="1">
                <a:solidFill>
                  <a:schemeClr val="tx1"/>
                </a:solidFill>
                <a:effectLst/>
                <a:latin typeface="+mn-lt"/>
                <a:ea typeface="+mn-ea"/>
                <a:cs typeface="+mn-cs"/>
              </a:rPr>
              <a:t>fred</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4"/>
              </a:rPr>
              <a:t>http://www.example.com/users/fred.xml</a:t>
            </a:r>
            <a:r>
              <a:rPr lang="en-GB" sz="1200" b="0" i="0" kern="1200" dirty="0">
                <a:solidFill>
                  <a:schemeClr val="tx1"/>
                </a:solidFill>
                <a:effectLst/>
                <a:latin typeface="+mn-lt"/>
                <a:ea typeface="+mn-ea"/>
                <a:cs typeface="+mn-cs"/>
              </a:rPr>
              <a:t> requests an XML representation.</a:t>
            </a:r>
          </a:p>
          <a:p>
            <a:r>
              <a:rPr lang="en-GB" sz="1200" b="0" i="0" kern="1200" dirty="0">
                <a:solidFill>
                  <a:schemeClr val="tx1"/>
                </a:solidFill>
                <a:effectLst/>
                <a:latin typeface="+mn-lt"/>
                <a:ea typeface="+mn-ea"/>
                <a:cs typeface="+mn-cs"/>
              </a:rPr>
              <a:t>Use the same URI for the client to locate the resource, but set the Accept HTTP request header to list the </a:t>
            </a:r>
            <a:r>
              <a:rPr lang="en-GB" sz="1200" b="0" i="0" u="none" strike="noStrike" kern="1200" dirty="0">
                <a:solidFill>
                  <a:schemeClr val="tx1"/>
                </a:solidFill>
                <a:effectLst/>
                <a:latin typeface="+mn-lt"/>
                <a:ea typeface="+mn-ea"/>
                <a:cs typeface="+mn-cs"/>
                <a:hlinkClick r:id="rId5"/>
              </a:rPr>
              <a:t>media types</a:t>
            </a:r>
            <a:r>
              <a:rPr lang="en-GB" sz="1200" b="0" i="0" kern="1200" dirty="0">
                <a:solidFill>
                  <a:schemeClr val="tx1"/>
                </a:solidFill>
                <a:effectLst/>
                <a:latin typeface="+mn-lt"/>
                <a:ea typeface="+mn-ea"/>
                <a:cs typeface="+mn-cs"/>
              </a:rPr>
              <a:t> that it understands. For example, an HTTP request for </a:t>
            </a:r>
            <a:r>
              <a:rPr lang="en-GB" sz="1200" b="0" i="0" u="none" strike="noStrike" kern="1200" dirty="0">
                <a:solidFill>
                  <a:schemeClr val="tx1"/>
                </a:solidFill>
                <a:effectLst/>
                <a:latin typeface="+mn-lt"/>
                <a:ea typeface="+mn-ea"/>
                <a:cs typeface="+mn-cs"/>
                <a:hlinkClick r:id="rId6"/>
              </a:rPr>
              <a:t>http://www.example.com/users/fred</a:t>
            </a:r>
            <a:r>
              <a:rPr lang="en-GB" sz="1200" b="0" i="0" kern="1200" dirty="0">
                <a:solidFill>
                  <a:schemeClr val="tx1"/>
                </a:solidFill>
                <a:effectLst/>
                <a:latin typeface="+mn-lt"/>
                <a:ea typeface="+mn-ea"/>
                <a:cs typeface="+mn-cs"/>
              </a:rPr>
              <a:t> with an Accept header set to application/pdf requests a PDF representation of the user </a:t>
            </a:r>
            <a:r>
              <a:rPr lang="en-GB" sz="1200" b="0" i="0" kern="1200" dirty="0" err="1">
                <a:solidFill>
                  <a:schemeClr val="tx1"/>
                </a:solidFill>
                <a:effectLst/>
                <a:latin typeface="+mn-lt"/>
                <a:ea typeface="+mn-ea"/>
                <a:cs typeface="+mn-cs"/>
              </a:rPr>
              <a:t>fred</a:t>
            </a:r>
            <a:r>
              <a:rPr lang="en-GB" sz="1200" b="0" i="0" kern="1200" dirty="0">
                <a:solidFill>
                  <a:schemeClr val="tx1"/>
                </a:solidFill>
                <a:effectLst/>
                <a:latin typeface="+mn-lt"/>
                <a:ea typeface="+mn-ea"/>
                <a:cs typeface="+mn-cs"/>
              </a:rPr>
              <a:t>, while</a:t>
            </a:r>
            <a:r>
              <a:rPr lang="en-GB" sz="1200" b="0" i="0" u="none" strike="noStrike" kern="1200" dirty="0">
                <a:solidFill>
                  <a:schemeClr val="tx1"/>
                </a:solidFill>
                <a:effectLst/>
                <a:latin typeface="+mn-lt"/>
                <a:ea typeface="+mn-ea"/>
                <a:cs typeface="+mn-cs"/>
                <a:hlinkClick r:id="rId6"/>
              </a:rPr>
              <a:t>http://www.example.com/users/fred</a:t>
            </a:r>
            <a:r>
              <a:rPr lang="en-GB" sz="1200" b="0" i="0" kern="1200" dirty="0">
                <a:solidFill>
                  <a:schemeClr val="tx1"/>
                </a:solidFill>
                <a:effectLst/>
                <a:latin typeface="+mn-lt"/>
                <a:ea typeface="+mn-ea"/>
                <a:cs typeface="+mn-cs"/>
              </a:rPr>
              <a:t> with an Accept header set to text/xml requests an XML representation. This strategy is known as </a:t>
            </a:r>
            <a:r>
              <a:rPr lang="en-GB" sz="1200" b="0" i="0" u="none" strike="noStrike" kern="1200" dirty="0">
                <a:solidFill>
                  <a:schemeClr val="tx1"/>
                </a:solidFill>
                <a:effectLst/>
                <a:latin typeface="+mn-lt"/>
                <a:ea typeface="+mn-ea"/>
                <a:cs typeface="+mn-cs"/>
                <a:hlinkClick r:id="rId7"/>
              </a:rPr>
              <a:t>content negotiation</a:t>
            </a:r>
            <a:r>
              <a:rPr lang="en-GB"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AE90029-A909-AD4E-9775-A0D64990AD22}" type="slidenum">
              <a:rPr lang="en-US" smtClean="0"/>
              <a:t>49</a:t>
            </a:fld>
            <a:endParaRPr lang="en-US"/>
          </a:p>
        </p:txBody>
      </p:sp>
    </p:spTree>
    <p:extLst>
      <p:ext uri="{BB962C8B-B14F-4D97-AF65-F5344CB8AC3E}">
        <p14:creationId xmlns:p14="http://schemas.microsoft.com/office/powerpoint/2010/main" val="29747670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50</a:t>
            </a:fld>
            <a:endParaRPr lang="en-US"/>
          </a:p>
        </p:txBody>
      </p:sp>
    </p:spTree>
    <p:extLst>
      <p:ext uri="{BB962C8B-B14F-4D97-AF65-F5344CB8AC3E}">
        <p14:creationId xmlns:p14="http://schemas.microsoft.com/office/powerpoint/2010/main" val="12412769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51</a:t>
            </a:fld>
            <a:endParaRPr lang="en-US"/>
          </a:p>
        </p:txBody>
      </p:sp>
    </p:spTree>
    <p:extLst>
      <p:ext uri="{BB962C8B-B14F-4D97-AF65-F5344CB8AC3E}">
        <p14:creationId xmlns:p14="http://schemas.microsoft.com/office/powerpoint/2010/main" val="36632873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Here can we see that the method </a:t>
            </a:r>
            <a:r>
              <a:rPr lang="en-GB" sz="1200" b="0" i="1" kern="1200" dirty="0" err="1">
                <a:solidFill>
                  <a:schemeClr val="tx1"/>
                </a:solidFill>
                <a:effectLst/>
                <a:latin typeface="+mn-lt"/>
                <a:ea typeface="+mn-ea"/>
                <a:cs typeface="+mn-cs"/>
              </a:rPr>
              <a:t>configureMessageBroker</a:t>
            </a:r>
            <a:r>
              <a:rPr lang="en-GB" sz="1200" b="0" i="0" kern="1200" dirty="0">
                <a:solidFill>
                  <a:schemeClr val="tx1"/>
                </a:solidFill>
                <a:effectLst/>
                <a:latin typeface="+mn-lt"/>
                <a:ea typeface="+mn-ea"/>
                <a:cs typeface="+mn-cs"/>
              </a:rPr>
              <a:t> is used to </a:t>
            </a:r>
            <a:r>
              <a:rPr lang="en-GB" sz="1200" b="1" i="0" kern="1200" dirty="0">
                <a:solidFill>
                  <a:schemeClr val="tx1"/>
                </a:solidFill>
                <a:effectLst/>
                <a:latin typeface="+mn-lt"/>
                <a:ea typeface="+mn-ea"/>
                <a:cs typeface="+mn-cs"/>
              </a:rPr>
              <a:t>configure the message broker</a:t>
            </a:r>
            <a:r>
              <a:rPr lang="en-GB" sz="1200" b="0" i="0" kern="1200" dirty="0">
                <a:solidFill>
                  <a:schemeClr val="tx1"/>
                </a:solidFill>
                <a:effectLst/>
                <a:latin typeface="+mn-lt"/>
                <a:ea typeface="+mn-ea"/>
                <a:cs typeface="+mn-cs"/>
              </a:rPr>
              <a:t>. First, we enable an in-memory message broker to carry the messages back to the client on destinations prefixed with “/topic”.</a:t>
            </a:r>
          </a:p>
          <a:p>
            <a:r>
              <a:rPr lang="en-GB" sz="1200" b="0" i="0" kern="1200" dirty="0">
                <a:solidFill>
                  <a:schemeClr val="tx1"/>
                </a:solidFill>
                <a:effectLst/>
                <a:latin typeface="+mn-lt"/>
                <a:ea typeface="+mn-ea"/>
                <a:cs typeface="+mn-cs"/>
              </a:rPr>
              <a:t>We complete our simple configuration by designating the “/app” prefix to filter destinations targeting application annotated methods (via </a:t>
            </a:r>
            <a:r>
              <a:rPr lang="en-GB" sz="1200" b="0" i="1" kern="1200" dirty="0">
                <a:solidFill>
                  <a:schemeClr val="tx1"/>
                </a:solidFill>
                <a:effectLst/>
                <a:latin typeface="+mn-lt"/>
                <a:ea typeface="+mn-ea"/>
                <a:cs typeface="+mn-cs"/>
              </a:rPr>
              <a:t>@</a:t>
            </a:r>
            <a:r>
              <a:rPr lang="en-GB" sz="1200" b="0" i="1" kern="1200" dirty="0" err="1">
                <a:solidFill>
                  <a:schemeClr val="tx1"/>
                </a:solidFill>
                <a:effectLst/>
                <a:latin typeface="+mn-lt"/>
                <a:ea typeface="+mn-ea"/>
                <a:cs typeface="+mn-cs"/>
              </a:rPr>
              <a:t>MessageMapping</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The </a:t>
            </a:r>
            <a:r>
              <a:rPr lang="en-GB" sz="1200" b="0" i="1" kern="1200" dirty="0" err="1">
                <a:solidFill>
                  <a:schemeClr val="tx1"/>
                </a:solidFill>
                <a:effectLst/>
                <a:latin typeface="+mn-lt"/>
                <a:ea typeface="+mn-ea"/>
                <a:cs typeface="+mn-cs"/>
              </a:rPr>
              <a:t>registerStompEndpoints</a:t>
            </a:r>
            <a:r>
              <a:rPr lang="en-GB" sz="1200" b="0" i="0" kern="1200" dirty="0">
                <a:solidFill>
                  <a:schemeClr val="tx1"/>
                </a:solidFill>
                <a:effectLst/>
                <a:latin typeface="+mn-lt"/>
                <a:ea typeface="+mn-ea"/>
                <a:cs typeface="+mn-cs"/>
              </a:rPr>
              <a:t> method registers the “/chat” endpoint, enabling </a:t>
            </a:r>
            <a:r>
              <a:rPr lang="en-GB" sz="1200" b="1" i="0" kern="1200" dirty="0">
                <a:solidFill>
                  <a:schemeClr val="tx1"/>
                </a:solidFill>
                <a:effectLst/>
                <a:latin typeface="+mn-lt"/>
                <a:ea typeface="+mn-ea"/>
                <a:cs typeface="+mn-cs"/>
              </a:rPr>
              <a:t>Spring’s </a:t>
            </a:r>
            <a:r>
              <a:rPr lang="en-GB" sz="1200" b="1" i="0" u="none" strike="noStrike" kern="1200" dirty="0">
                <a:solidFill>
                  <a:schemeClr val="tx1"/>
                </a:solidFill>
                <a:effectLst/>
                <a:latin typeface="+mn-lt"/>
                <a:ea typeface="+mn-ea"/>
                <a:cs typeface="+mn-cs"/>
                <a:hlinkClick r:id="rId3"/>
              </a:rPr>
              <a:t>STOMP</a:t>
            </a:r>
            <a:r>
              <a:rPr lang="en-GB" sz="1200" b="1" i="0" kern="1200" dirty="0">
                <a:solidFill>
                  <a:schemeClr val="tx1"/>
                </a:solidFill>
                <a:effectLst/>
                <a:latin typeface="+mn-lt"/>
                <a:ea typeface="+mn-ea"/>
                <a:cs typeface="+mn-cs"/>
              </a:rPr>
              <a:t> support</a:t>
            </a:r>
            <a:r>
              <a:rPr lang="en-GB" sz="1200" b="0" i="0" kern="1200" dirty="0">
                <a:solidFill>
                  <a:schemeClr val="tx1"/>
                </a:solidFill>
                <a:effectLst/>
                <a:latin typeface="+mn-lt"/>
                <a:ea typeface="+mn-ea"/>
                <a:cs typeface="+mn-cs"/>
              </a:rPr>
              <a:t>. Keep in mind that we are also adding here an endpoint that works without the </a:t>
            </a:r>
            <a:r>
              <a:rPr lang="en-GB" sz="1200" b="0" i="0" kern="1200" dirty="0" err="1">
                <a:solidFill>
                  <a:schemeClr val="tx1"/>
                </a:solidFill>
                <a:effectLst/>
                <a:latin typeface="+mn-lt"/>
                <a:ea typeface="+mn-ea"/>
                <a:cs typeface="+mn-cs"/>
              </a:rPr>
              <a:t>SockJS</a:t>
            </a:r>
            <a:r>
              <a:rPr lang="en-GB" sz="1200" b="0" i="0" kern="1200" dirty="0">
                <a:solidFill>
                  <a:schemeClr val="tx1"/>
                </a:solidFill>
                <a:effectLst/>
                <a:latin typeface="+mn-lt"/>
                <a:ea typeface="+mn-ea"/>
                <a:cs typeface="+mn-cs"/>
              </a:rPr>
              <a:t> for the sake of elasticity.</a:t>
            </a:r>
          </a:p>
          <a:p>
            <a:r>
              <a:rPr lang="en-GB" sz="1200" b="0" i="0" kern="1200" dirty="0">
                <a:solidFill>
                  <a:schemeClr val="tx1"/>
                </a:solidFill>
                <a:effectLst/>
                <a:latin typeface="+mn-lt"/>
                <a:ea typeface="+mn-ea"/>
                <a:cs typeface="+mn-cs"/>
              </a:rPr>
              <a:t>This endpoint, when prefixed with “/app”, is the endpoint that the </a:t>
            </a:r>
            <a:r>
              <a:rPr lang="en-GB" sz="1200" b="0" i="1" kern="1200" dirty="0" err="1">
                <a:solidFill>
                  <a:schemeClr val="tx1"/>
                </a:solidFill>
                <a:effectLst/>
                <a:latin typeface="+mn-lt"/>
                <a:ea typeface="+mn-ea"/>
                <a:cs typeface="+mn-cs"/>
              </a:rPr>
              <a:t>ChatController.send</a:t>
            </a:r>
            <a:r>
              <a:rPr lang="en-GB" sz="1200" b="0" i="1" kern="1200" dirty="0">
                <a:solidFill>
                  <a:schemeClr val="tx1"/>
                </a:solidFill>
                <a:effectLst/>
                <a:latin typeface="+mn-lt"/>
                <a:ea typeface="+mn-ea"/>
                <a:cs typeface="+mn-cs"/>
              </a:rPr>
              <a:t>()</a:t>
            </a:r>
            <a:r>
              <a:rPr lang="en-GB" sz="1200" b="0" i="0" kern="1200" dirty="0">
                <a:solidFill>
                  <a:schemeClr val="tx1"/>
                </a:solidFill>
                <a:effectLst/>
                <a:latin typeface="+mn-lt"/>
                <a:ea typeface="+mn-ea"/>
                <a:cs typeface="+mn-cs"/>
              </a:rPr>
              <a:t> method is mapped to handle.</a:t>
            </a:r>
          </a:p>
          <a:p>
            <a:r>
              <a:rPr lang="en-GB" sz="1200" b="0" i="0" kern="1200" dirty="0">
                <a:solidFill>
                  <a:schemeClr val="tx1"/>
                </a:solidFill>
                <a:effectLst/>
                <a:latin typeface="+mn-lt"/>
                <a:ea typeface="+mn-ea"/>
                <a:cs typeface="+mn-cs"/>
              </a:rPr>
              <a:t>It also </a:t>
            </a:r>
            <a:r>
              <a:rPr lang="en-GB" sz="1200" b="1" i="0" kern="1200" dirty="0">
                <a:solidFill>
                  <a:schemeClr val="tx1"/>
                </a:solidFill>
                <a:effectLst/>
                <a:latin typeface="+mn-lt"/>
                <a:ea typeface="+mn-ea"/>
                <a:cs typeface="+mn-cs"/>
              </a:rPr>
              <a:t>enables the </a:t>
            </a:r>
            <a:r>
              <a:rPr lang="en-GB" sz="1200" b="1" i="0" u="none" strike="noStrike" kern="1200" dirty="0" err="1">
                <a:solidFill>
                  <a:schemeClr val="tx1"/>
                </a:solidFill>
                <a:effectLst/>
                <a:latin typeface="+mn-lt"/>
                <a:ea typeface="+mn-ea"/>
                <a:cs typeface="+mn-cs"/>
                <a:hlinkClick r:id="rId4"/>
              </a:rPr>
              <a:t>SockJS</a:t>
            </a:r>
            <a:r>
              <a:rPr lang="en-GB" sz="1200" b="1" i="0" kern="1200" dirty="0">
                <a:solidFill>
                  <a:schemeClr val="tx1"/>
                </a:solidFill>
                <a:effectLst/>
                <a:latin typeface="+mn-lt"/>
                <a:ea typeface="+mn-ea"/>
                <a:cs typeface="+mn-cs"/>
              </a:rPr>
              <a:t> </a:t>
            </a:r>
            <a:r>
              <a:rPr lang="en-GB" sz="1200" b="1" i="0" kern="1200" dirty="0" err="1">
                <a:solidFill>
                  <a:schemeClr val="tx1"/>
                </a:solidFill>
                <a:effectLst/>
                <a:latin typeface="+mn-lt"/>
                <a:ea typeface="+mn-ea"/>
                <a:cs typeface="+mn-cs"/>
              </a:rPr>
              <a:t>fallback</a:t>
            </a:r>
            <a:r>
              <a:rPr lang="en-GB" sz="1200" b="1" i="0" kern="1200" dirty="0">
                <a:solidFill>
                  <a:schemeClr val="tx1"/>
                </a:solidFill>
                <a:effectLst/>
                <a:latin typeface="+mn-lt"/>
                <a:ea typeface="+mn-ea"/>
                <a:cs typeface="+mn-cs"/>
              </a:rPr>
              <a:t> options,</a:t>
            </a:r>
            <a:r>
              <a:rPr lang="en-GB" sz="1200" b="0" i="0" kern="1200" dirty="0">
                <a:solidFill>
                  <a:schemeClr val="tx1"/>
                </a:solidFill>
                <a:effectLst/>
                <a:latin typeface="+mn-lt"/>
                <a:ea typeface="+mn-ea"/>
                <a:cs typeface="+mn-cs"/>
              </a:rPr>
              <a:t> so that alternative messaging options may be used if </a:t>
            </a:r>
            <a:r>
              <a:rPr lang="en-GB" sz="1200" b="0" i="0" kern="1200" dirty="0" err="1">
                <a:solidFill>
                  <a:schemeClr val="tx1"/>
                </a:solidFill>
                <a:effectLst/>
                <a:latin typeface="+mn-lt"/>
                <a:ea typeface="+mn-ea"/>
                <a:cs typeface="+mn-cs"/>
              </a:rPr>
              <a:t>WebSockets</a:t>
            </a:r>
            <a:r>
              <a:rPr lang="en-GB" sz="1200" b="0" i="0" kern="1200" dirty="0">
                <a:solidFill>
                  <a:schemeClr val="tx1"/>
                </a:solidFill>
                <a:effectLst/>
                <a:latin typeface="+mn-lt"/>
                <a:ea typeface="+mn-ea"/>
                <a:cs typeface="+mn-cs"/>
              </a:rPr>
              <a:t> are not available. This is useful since </a:t>
            </a:r>
            <a:r>
              <a:rPr lang="en-GB" sz="1200" b="0" i="0" kern="1200" dirty="0" err="1">
                <a:solidFill>
                  <a:schemeClr val="tx1"/>
                </a:solidFill>
                <a:effectLst/>
                <a:latin typeface="+mn-lt"/>
                <a:ea typeface="+mn-ea"/>
                <a:cs typeface="+mn-cs"/>
              </a:rPr>
              <a:t>WebSocket</a:t>
            </a:r>
            <a:r>
              <a:rPr lang="en-GB" sz="1200" b="0" i="0" kern="1200" dirty="0">
                <a:solidFill>
                  <a:schemeClr val="tx1"/>
                </a:solidFill>
                <a:effectLst/>
                <a:latin typeface="+mn-lt"/>
                <a:ea typeface="+mn-ea"/>
                <a:cs typeface="+mn-cs"/>
              </a:rPr>
              <a:t> is not supported in all browsers yet and may be precluded by restrictive network proxies.</a:t>
            </a:r>
          </a:p>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fallbacks</a:t>
            </a:r>
            <a:r>
              <a:rPr lang="en-GB" sz="1200" b="0" i="0" kern="1200" dirty="0">
                <a:solidFill>
                  <a:schemeClr val="tx1"/>
                </a:solidFill>
                <a:effectLst/>
                <a:latin typeface="+mn-lt"/>
                <a:ea typeface="+mn-ea"/>
                <a:cs typeface="+mn-cs"/>
              </a:rPr>
              <a:t> let the applications use a </a:t>
            </a:r>
            <a:r>
              <a:rPr lang="en-GB" sz="1200" b="0" i="0" kern="1200" dirty="0" err="1">
                <a:solidFill>
                  <a:schemeClr val="tx1"/>
                </a:solidFill>
                <a:effectLst/>
                <a:latin typeface="+mn-lt"/>
                <a:ea typeface="+mn-ea"/>
                <a:cs typeface="+mn-cs"/>
              </a:rPr>
              <a:t>WebSocket</a:t>
            </a:r>
            <a:r>
              <a:rPr lang="en-GB" sz="1200" b="0" i="0" kern="1200" dirty="0">
                <a:solidFill>
                  <a:schemeClr val="tx1"/>
                </a:solidFill>
                <a:effectLst/>
                <a:latin typeface="+mn-lt"/>
                <a:ea typeface="+mn-ea"/>
                <a:cs typeface="+mn-cs"/>
              </a:rPr>
              <a:t> API but gracefully degrade to non-</a:t>
            </a:r>
            <a:r>
              <a:rPr lang="en-GB" sz="1200" b="0" i="0" kern="1200" dirty="0" err="1">
                <a:solidFill>
                  <a:schemeClr val="tx1"/>
                </a:solidFill>
                <a:effectLst/>
                <a:latin typeface="+mn-lt"/>
                <a:ea typeface="+mn-ea"/>
                <a:cs typeface="+mn-cs"/>
              </a:rPr>
              <a:t>WebSocket</a:t>
            </a:r>
            <a:r>
              <a:rPr lang="en-GB" sz="1200" b="0" i="0" kern="1200" dirty="0">
                <a:solidFill>
                  <a:schemeClr val="tx1"/>
                </a:solidFill>
                <a:effectLst/>
                <a:latin typeface="+mn-lt"/>
                <a:ea typeface="+mn-ea"/>
                <a:cs typeface="+mn-cs"/>
              </a:rPr>
              <a:t> alternatives when necessary at runtime.</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52</a:t>
            </a:fld>
            <a:endParaRPr lang="en-US"/>
          </a:p>
        </p:txBody>
      </p:sp>
    </p:spTree>
    <p:extLst>
      <p:ext uri="{BB962C8B-B14F-4D97-AF65-F5344CB8AC3E}">
        <p14:creationId xmlns:p14="http://schemas.microsoft.com/office/powerpoint/2010/main" val="10265070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As we’ve seen, Spring’s approach to working with STOMP messaging is to associate a controller method to the configured endpoint. This is made possible through the </a:t>
            </a:r>
            <a:r>
              <a:rPr lang="en-GB" sz="1200" b="0" i="1" kern="1200" dirty="0">
                <a:solidFill>
                  <a:schemeClr val="tx1"/>
                </a:solidFill>
                <a:effectLst/>
                <a:latin typeface="+mn-lt"/>
                <a:ea typeface="+mn-ea"/>
                <a:cs typeface="+mn-cs"/>
              </a:rPr>
              <a:t>@</a:t>
            </a:r>
            <a:r>
              <a:rPr lang="en-GB" sz="1200" b="0" i="1" kern="1200" dirty="0" err="1">
                <a:solidFill>
                  <a:schemeClr val="tx1"/>
                </a:solidFill>
                <a:effectLst/>
                <a:latin typeface="+mn-lt"/>
                <a:ea typeface="+mn-ea"/>
                <a:cs typeface="+mn-cs"/>
              </a:rPr>
              <a:t>MessageMapping</a:t>
            </a:r>
            <a:r>
              <a:rPr lang="en-GB" sz="1200" b="0" i="1" kern="12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annotation.</a:t>
            </a:r>
          </a:p>
          <a:p>
            <a:r>
              <a:rPr lang="en-GB" sz="1200" b="0" i="0" kern="1200" dirty="0">
                <a:solidFill>
                  <a:schemeClr val="tx1"/>
                </a:solidFill>
                <a:effectLst/>
                <a:latin typeface="+mn-lt"/>
                <a:ea typeface="+mn-ea"/>
                <a:cs typeface="+mn-cs"/>
              </a:rPr>
              <a:t>The association between the endpoint and the controller gives us the ability to handle the message if needed: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For the purposes of our example, we’ll create another model object named </a:t>
            </a:r>
            <a:r>
              <a:rPr lang="en-GB" sz="1200" b="0" i="1" kern="1200" dirty="0" err="1">
                <a:solidFill>
                  <a:schemeClr val="tx1"/>
                </a:solidFill>
                <a:effectLst/>
                <a:latin typeface="+mn-lt"/>
                <a:ea typeface="+mn-ea"/>
                <a:cs typeface="+mn-cs"/>
              </a:rPr>
              <a:t>OutputMessage</a:t>
            </a:r>
            <a:r>
              <a:rPr lang="en-GB" sz="1200" b="0" i="0" kern="1200" dirty="0">
                <a:solidFill>
                  <a:schemeClr val="tx1"/>
                </a:solidFill>
                <a:effectLst/>
                <a:latin typeface="+mn-lt"/>
                <a:ea typeface="+mn-ea"/>
                <a:cs typeface="+mn-cs"/>
              </a:rPr>
              <a:t> to represent the output message sent to the configured destination. We populate our object with the sender and the message text taken from the incoming message and enrich it with a timestamp.</a:t>
            </a:r>
          </a:p>
          <a:p>
            <a:r>
              <a:rPr lang="en-GB" sz="1200" b="0" i="0" kern="1200" dirty="0">
                <a:solidFill>
                  <a:schemeClr val="tx1"/>
                </a:solidFill>
                <a:effectLst/>
                <a:latin typeface="+mn-lt"/>
                <a:ea typeface="+mn-ea"/>
                <a:cs typeface="+mn-cs"/>
              </a:rPr>
              <a:t>After handling our message, we send it to the appropriate destination defined with the </a:t>
            </a:r>
            <a:r>
              <a:rPr lang="en-GB" sz="1200" b="0" i="1" kern="1200" dirty="0">
                <a:solidFill>
                  <a:schemeClr val="tx1"/>
                </a:solidFill>
                <a:effectLst/>
                <a:latin typeface="+mn-lt"/>
                <a:ea typeface="+mn-ea"/>
                <a:cs typeface="+mn-cs"/>
              </a:rPr>
              <a:t>@</a:t>
            </a:r>
            <a:r>
              <a:rPr lang="en-GB" sz="1200" b="0" i="1" kern="1200" dirty="0" err="1">
                <a:solidFill>
                  <a:schemeClr val="tx1"/>
                </a:solidFill>
                <a:effectLst/>
                <a:latin typeface="+mn-lt"/>
                <a:ea typeface="+mn-ea"/>
                <a:cs typeface="+mn-cs"/>
              </a:rPr>
              <a:t>SendTo</a:t>
            </a:r>
            <a:r>
              <a:rPr lang="en-GB" sz="1200" b="0" i="0" kern="1200" dirty="0">
                <a:solidFill>
                  <a:schemeClr val="tx1"/>
                </a:solidFill>
                <a:effectLst/>
                <a:latin typeface="+mn-lt"/>
                <a:ea typeface="+mn-ea"/>
                <a:cs typeface="+mn-cs"/>
              </a:rPr>
              <a:t> annotation. All subscribers to the “</a:t>
            </a:r>
            <a:r>
              <a:rPr lang="en-GB" sz="1200" b="0" i="1" kern="1200" dirty="0">
                <a:solidFill>
                  <a:schemeClr val="tx1"/>
                </a:solidFill>
                <a:effectLst/>
                <a:latin typeface="+mn-lt"/>
                <a:ea typeface="+mn-ea"/>
                <a:cs typeface="+mn-cs"/>
              </a:rPr>
              <a:t>/topic/messages</a:t>
            </a:r>
            <a:r>
              <a:rPr lang="en-GB" sz="1200" b="0" i="0" kern="1200" dirty="0">
                <a:solidFill>
                  <a:schemeClr val="tx1"/>
                </a:solidFill>
                <a:effectLst/>
                <a:latin typeface="+mn-lt"/>
                <a:ea typeface="+mn-ea"/>
                <a:cs typeface="+mn-cs"/>
              </a:rPr>
              <a:t>” destination will receive the message.</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53</a:t>
            </a:fld>
            <a:endParaRPr lang="en-US"/>
          </a:p>
        </p:txBody>
      </p:sp>
    </p:spTree>
    <p:extLst>
      <p:ext uri="{BB962C8B-B14F-4D97-AF65-F5344CB8AC3E}">
        <p14:creationId xmlns:p14="http://schemas.microsoft.com/office/powerpoint/2010/main" val="325454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a:solidFill>
                  <a:schemeClr val="tx1"/>
                </a:solidFill>
                <a:effectLst/>
                <a:latin typeface="+mn-lt"/>
                <a:ea typeface="+mn-ea"/>
                <a:cs typeface="+mn-cs"/>
              </a:rPr>
              <a:t>Model-View-Controller</a:t>
            </a:r>
            <a:r>
              <a:rPr lang="ru-RU" sz="1200" b="0" i="0" kern="1200" dirty="0">
                <a:solidFill>
                  <a:schemeClr val="tx1"/>
                </a:solidFill>
                <a:effectLst/>
                <a:latin typeface="+mn-lt"/>
                <a:ea typeface="+mn-ea"/>
                <a:cs typeface="+mn-cs"/>
              </a:rPr>
              <a:t> (</a:t>
            </a:r>
            <a:r>
              <a:rPr lang="ru-RU" sz="1200" b="1" i="0" kern="1200" dirty="0">
                <a:solidFill>
                  <a:schemeClr val="tx1"/>
                </a:solidFill>
                <a:effectLst/>
                <a:latin typeface="+mn-lt"/>
                <a:ea typeface="+mn-ea"/>
                <a:cs typeface="+mn-cs"/>
              </a:rPr>
              <a:t>MVC</a:t>
            </a:r>
            <a:r>
              <a:rPr lang="ru-RU" sz="1200" b="0" i="0" kern="1200" dirty="0">
                <a:solidFill>
                  <a:schemeClr val="tx1"/>
                </a:solidFill>
                <a:effectLst/>
                <a:latin typeface="+mn-lt"/>
                <a:ea typeface="+mn-ea"/>
                <a:cs typeface="+mn-cs"/>
              </a:rPr>
              <a:t>, «Модель-Представление-Контроллер», «Модель-Вид-Контроллер») — схема разделения данных приложения, </a:t>
            </a:r>
            <a:r>
              <a:rPr lang="ru-RU" sz="1200" b="0" i="0" u="none" strike="noStrike" kern="1200" dirty="0">
                <a:solidFill>
                  <a:schemeClr val="tx1"/>
                </a:solidFill>
                <a:effectLst/>
                <a:latin typeface="+mn-lt"/>
                <a:ea typeface="+mn-ea"/>
                <a:cs typeface="+mn-cs"/>
                <a:hlinkClick r:id="rId3" tooltip="Пользовательский интерфейс"/>
              </a:rPr>
              <a:t>пользовательского интерфейса</a:t>
            </a:r>
            <a:r>
              <a:rPr lang="ru-RU" sz="1200" b="0" i="0" kern="1200" dirty="0">
                <a:solidFill>
                  <a:schemeClr val="tx1"/>
                </a:solidFill>
                <a:effectLst/>
                <a:latin typeface="+mn-lt"/>
                <a:ea typeface="+mn-ea"/>
                <a:cs typeface="+mn-cs"/>
              </a:rPr>
              <a:t> и управляющей логики на три отдельных компонента: модель, представление и контроллер — таким образом, что модификация каждого компонента может осуществляться независимо</a:t>
            </a:r>
            <a:r>
              <a:rPr lang="ru-RU" sz="1200" b="0" i="0" u="none" strike="noStrike" kern="1200" baseline="30000" dirty="0">
                <a:solidFill>
                  <a:schemeClr val="tx1"/>
                </a:solidFill>
                <a:effectLst/>
                <a:latin typeface="+mn-lt"/>
                <a:ea typeface="+mn-ea"/>
                <a:cs typeface="+mn-cs"/>
                <a:hlinkClick r:id="rId4"/>
              </a:rPr>
              <a:t>[1]</a:t>
            </a:r>
            <a:r>
              <a:rPr lang="ru-RU" sz="1200" b="0" i="0" kern="1200" dirty="0">
                <a:solidFill>
                  <a:schemeClr val="tx1"/>
                </a:solidFill>
                <a:effectLst/>
                <a:latin typeface="+mn-lt"/>
                <a:ea typeface="+mn-ea"/>
                <a:cs typeface="+mn-cs"/>
              </a:rPr>
              <a:t>.</a:t>
            </a:r>
          </a:p>
          <a:p>
            <a:r>
              <a:rPr lang="ru-RU" sz="1200" b="1" i="1" kern="1200" dirty="0">
                <a:solidFill>
                  <a:schemeClr val="tx1"/>
                </a:solidFill>
                <a:effectLst/>
                <a:latin typeface="+mn-lt"/>
                <a:ea typeface="+mn-ea"/>
                <a:cs typeface="+mn-cs"/>
              </a:rPr>
              <a:t>Модель</a:t>
            </a:r>
            <a:r>
              <a:rPr lang="ru-RU" sz="1200" b="0" i="0" kern="1200" dirty="0">
                <a:solidFill>
                  <a:schemeClr val="tx1"/>
                </a:solidFill>
                <a:effectLst/>
                <a:latin typeface="+mn-lt"/>
                <a:ea typeface="+mn-ea"/>
                <a:cs typeface="+mn-cs"/>
              </a:rPr>
              <a:t> (</a:t>
            </a:r>
            <a:r>
              <a:rPr lang="ru-RU" sz="1200" b="0" i="1" kern="1200" dirty="0">
                <a:solidFill>
                  <a:schemeClr val="tx1"/>
                </a:solidFill>
                <a:effectLst/>
                <a:latin typeface="+mn-lt"/>
                <a:ea typeface="+mn-ea"/>
                <a:cs typeface="+mn-cs"/>
              </a:rPr>
              <a:t>Model</a:t>
            </a:r>
            <a:r>
              <a:rPr lang="ru-RU" sz="1200" b="0" i="0" kern="1200" dirty="0">
                <a:solidFill>
                  <a:schemeClr val="tx1"/>
                </a:solidFill>
                <a:effectLst/>
                <a:latin typeface="+mn-lt"/>
                <a:ea typeface="+mn-ea"/>
                <a:cs typeface="+mn-cs"/>
              </a:rPr>
              <a:t>) предоставляет данные и реагирует на команды контроллера, изменяя свое состояние</a:t>
            </a:r>
            <a:r>
              <a:rPr lang="ru-RU" sz="1200" b="0" i="0" u="none" strike="noStrike" kern="1200" baseline="30000" dirty="0">
                <a:solidFill>
                  <a:schemeClr val="tx1"/>
                </a:solidFill>
                <a:effectLst/>
                <a:latin typeface="+mn-lt"/>
                <a:ea typeface="+mn-ea"/>
                <a:cs typeface="+mn-cs"/>
                <a:hlinkClick r:id="rId4"/>
              </a:rPr>
              <a:t>[1]</a:t>
            </a:r>
            <a:r>
              <a:rPr lang="ru-RU" sz="1200" b="0" i="0" kern="1200" dirty="0">
                <a:solidFill>
                  <a:schemeClr val="tx1"/>
                </a:solidFill>
                <a:effectLst/>
                <a:latin typeface="+mn-lt"/>
                <a:ea typeface="+mn-ea"/>
                <a:cs typeface="+mn-cs"/>
              </a:rPr>
              <a:t>.</a:t>
            </a:r>
          </a:p>
          <a:p>
            <a:r>
              <a:rPr lang="ru-RU" sz="1200" b="1" i="1" kern="1200" dirty="0">
                <a:solidFill>
                  <a:schemeClr val="tx1"/>
                </a:solidFill>
                <a:effectLst/>
                <a:latin typeface="+mn-lt"/>
                <a:ea typeface="+mn-ea"/>
                <a:cs typeface="+mn-cs"/>
              </a:rPr>
              <a:t>Представление</a:t>
            </a:r>
            <a:r>
              <a:rPr lang="ru-RU" sz="1200" b="0" i="0" kern="1200" dirty="0">
                <a:solidFill>
                  <a:schemeClr val="tx1"/>
                </a:solidFill>
                <a:effectLst/>
                <a:latin typeface="+mn-lt"/>
                <a:ea typeface="+mn-ea"/>
                <a:cs typeface="+mn-cs"/>
              </a:rPr>
              <a:t> (</a:t>
            </a:r>
            <a:r>
              <a:rPr lang="ru-RU" sz="1200" b="0" i="1" kern="1200" dirty="0">
                <a:solidFill>
                  <a:schemeClr val="tx1"/>
                </a:solidFill>
                <a:effectLst/>
                <a:latin typeface="+mn-lt"/>
                <a:ea typeface="+mn-ea"/>
                <a:cs typeface="+mn-cs"/>
              </a:rPr>
              <a:t>View</a:t>
            </a:r>
            <a:r>
              <a:rPr lang="ru-RU" sz="1200" b="0" i="0" kern="1200" dirty="0">
                <a:solidFill>
                  <a:schemeClr val="tx1"/>
                </a:solidFill>
                <a:effectLst/>
                <a:latin typeface="+mn-lt"/>
                <a:ea typeface="+mn-ea"/>
                <a:cs typeface="+mn-cs"/>
              </a:rPr>
              <a:t>) отвечает за отображение данных модели пользователю, реагируя на изменения модели</a:t>
            </a:r>
            <a:r>
              <a:rPr lang="ru-RU" sz="1200" b="0" i="0" u="none" strike="noStrike" kern="1200" baseline="30000" dirty="0">
                <a:solidFill>
                  <a:schemeClr val="tx1"/>
                </a:solidFill>
                <a:effectLst/>
                <a:latin typeface="+mn-lt"/>
                <a:ea typeface="+mn-ea"/>
                <a:cs typeface="+mn-cs"/>
                <a:hlinkClick r:id="rId4"/>
              </a:rPr>
              <a:t>[1]</a:t>
            </a:r>
            <a:r>
              <a:rPr lang="ru-RU" sz="1200" b="0" i="0" kern="1200" dirty="0">
                <a:solidFill>
                  <a:schemeClr val="tx1"/>
                </a:solidFill>
                <a:effectLst/>
                <a:latin typeface="+mn-lt"/>
                <a:ea typeface="+mn-ea"/>
                <a:cs typeface="+mn-cs"/>
              </a:rPr>
              <a:t>.</a:t>
            </a:r>
          </a:p>
          <a:p>
            <a:r>
              <a:rPr lang="ru-RU" sz="1200" b="1" i="1" kern="1200" dirty="0">
                <a:solidFill>
                  <a:schemeClr val="tx1"/>
                </a:solidFill>
                <a:effectLst/>
                <a:latin typeface="+mn-lt"/>
                <a:ea typeface="+mn-ea"/>
                <a:cs typeface="+mn-cs"/>
              </a:rPr>
              <a:t>Контроллер</a:t>
            </a:r>
            <a:r>
              <a:rPr lang="ru-RU" sz="1200" b="0" i="0" kern="1200" dirty="0">
                <a:solidFill>
                  <a:schemeClr val="tx1"/>
                </a:solidFill>
                <a:effectLst/>
                <a:latin typeface="+mn-lt"/>
                <a:ea typeface="+mn-ea"/>
                <a:cs typeface="+mn-cs"/>
              </a:rPr>
              <a:t> (</a:t>
            </a:r>
            <a:r>
              <a:rPr lang="ru-RU" sz="1200" b="0" i="1" kern="1200" dirty="0">
                <a:solidFill>
                  <a:schemeClr val="tx1"/>
                </a:solidFill>
                <a:effectLst/>
                <a:latin typeface="+mn-lt"/>
                <a:ea typeface="+mn-ea"/>
                <a:cs typeface="+mn-cs"/>
              </a:rPr>
              <a:t>Controller</a:t>
            </a:r>
            <a:r>
              <a:rPr lang="ru-RU" sz="1200" b="0" i="0" kern="1200" dirty="0">
                <a:solidFill>
                  <a:schemeClr val="tx1"/>
                </a:solidFill>
                <a:effectLst/>
                <a:latin typeface="+mn-lt"/>
                <a:ea typeface="+mn-ea"/>
                <a:cs typeface="+mn-cs"/>
              </a:rPr>
              <a:t>) интерпретирует действия пользователя, оповещая модель о необходимости изменений</a:t>
            </a:r>
            <a:r>
              <a:rPr lang="ru-RU" sz="1200" b="0" i="0" u="none" strike="noStrike" kern="1200" baseline="30000" dirty="0">
                <a:solidFill>
                  <a:schemeClr val="tx1"/>
                </a:solidFill>
                <a:effectLst/>
                <a:latin typeface="+mn-lt"/>
                <a:ea typeface="+mn-ea"/>
                <a:cs typeface="+mn-cs"/>
                <a:hlinkClick r:id="rId4"/>
              </a:rPr>
              <a:t>[1]</a:t>
            </a:r>
            <a:r>
              <a:rPr lang="ru-RU" sz="1200" b="0" i="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35517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Spring Web model-view-controller (MVC) framework is designed around a </a:t>
            </a:r>
            <a:r>
              <a:rPr lang="en-US" dirty="0" err="1"/>
              <a:t>DispatcherServlet</a:t>
            </a:r>
            <a:r>
              <a:rPr lang="en-US" sz="1200" b="0" i="0" kern="1200" dirty="0">
                <a:solidFill>
                  <a:schemeClr val="tx1"/>
                </a:solidFill>
                <a:effectLst/>
                <a:latin typeface="+mn-lt"/>
                <a:ea typeface="+mn-ea"/>
                <a:cs typeface="+mn-cs"/>
              </a:rPr>
              <a:t> that dispatches requests to handlers, with configurable handler mappings, view resolution, locale, time zone and theme resolution as well as support for uploading files. The default handler is based on the </a:t>
            </a:r>
            <a:r>
              <a:rPr lang="en-US" dirty="0"/>
              <a:t>@Controller</a:t>
            </a:r>
            <a:r>
              <a:rPr lang="en-US" sz="1200" b="0" i="0" kern="1200" dirty="0">
                <a:solidFill>
                  <a:schemeClr val="tx1"/>
                </a:solidFill>
                <a:effectLst/>
                <a:latin typeface="+mn-lt"/>
                <a:ea typeface="+mn-ea"/>
                <a:cs typeface="+mn-cs"/>
              </a:rPr>
              <a:t> and </a:t>
            </a:r>
            <a:r>
              <a:rPr lang="en-US" dirty="0"/>
              <a:t>@</a:t>
            </a:r>
            <a:r>
              <a:rPr lang="en-US" dirty="0" err="1"/>
              <a:t>RequestMapping</a:t>
            </a:r>
            <a:r>
              <a:rPr lang="en-US" sz="1200" b="0" i="0" kern="1200" dirty="0">
                <a:solidFill>
                  <a:schemeClr val="tx1"/>
                </a:solidFill>
                <a:effectLst/>
                <a:latin typeface="+mn-lt"/>
                <a:ea typeface="+mn-ea"/>
                <a:cs typeface="+mn-cs"/>
              </a:rPr>
              <a:t> annotations, offering a wide range of flexible handling methods. With the introduction of Spring 3.0, the </a:t>
            </a:r>
            <a:r>
              <a:rPr lang="en-US" dirty="0"/>
              <a:t>@Controller</a:t>
            </a:r>
            <a:r>
              <a:rPr lang="en-US" sz="1200" b="0" i="0" kern="1200" dirty="0">
                <a:solidFill>
                  <a:schemeClr val="tx1"/>
                </a:solidFill>
                <a:effectLst/>
                <a:latin typeface="+mn-lt"/>
                <a:ea typeface="+mn-ea"/>
                <a:cs typeface="+mn-cs"/>
              </a:rPr>
              <a:t> mechanism also allows you to create RESTful Web sites and applications, through the </a:t>
            </a:r>
            <a:r>
              <a:rPr lang="en-US" dirty="0"/>
              <a:t>@</a:t>
            </a:r>
            <a:r>
              <a:rPr lang="en-US" dirty="0" err="1"/>
              <a:t>PathVariable</a:t>
            </a:r>
            <a:r>
              <a:rPr lang="en-US" sz="1200" b="0" i="0" kern="1200" dirty="0">
                <a:solidFill>
                  <a:schemeClr val="tx1"/>
                </a:solidFill>
                <a:effectLst/>
                <a:latin typeface="+mn-lt"/>
                <a:ea typeface="+mn-ea"/>
                <a:cs typeface="+mn-cs"/>
              </a:rPr>
              <a:t> annotation and other features.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29576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52304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Spring’s web MVC framework is, like many other web MVC frameworks, request-driven, designed around a central Servlet that dispatches requests to controllers and offers other functionality that facilitates the development of web applications. Spring’s </a:t>
            </a:r>
            <a:r>
              <a:rPr lang="en-US" sz="1200" b="0" i="0" kern="1200" dirty="0" err="1">
                <a:solidFill>
                  <a:schemeClr val="tx1"/>
                </a:solidFill>
                <a:effectLst/>
                <a:latin typeface="+mn-lt"/>
                <a:ea typeface="+mn-ea"/>
                <a:cs typeface="+mn-cs"/>
              </a:rPr>
              <a:t>DispatcherServlet</a:t>
            </a:r>
            <a:r>
              <a:rPr lang="en-US" sz="1200" b="0" i="0" kern="1200" dirty="0">
                <a:solidFill>
                  <a:schemeClr val="tx1"/>
                </a:solidFill>
                <a:effectLst/>
                <a:latin typeface="+mn-lt"/>
                <a:ea typeface="+mn-ea"/>
                <a:cs typeface="+mn-cs"/>
              </a:rPr>
              <a:t> however, does more than just that. It is completely integrated with the Spring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and as such allows you to use every other feature that Spring has.</a:t>
            </a:r>
          </a:p>
          <a:p>
            <a:r>
              <a:rPr lang="en-US" sz="1200" b="0" i="0" kern="1200" dirty="0">
                <a:solidFill>
                  <a:schemeClr val="tx1"/>
                </a:solidFill>
                <a:effectLst/>
                <a:latin typeface="+mn-lt"/>
                <a:ea typeface="+mn-ea"/>
                <a:cs typeface="+mn-cs"/>
              </a:rPr>
              <a:t>The request processing workflow of the Spring Web MVC </a:t>
            </a:r>
            <a:r>
              <a:rPr lang="en-US" sz="1200" b="0" i="0" kern="1200" dirty="0" err="1">
                <a:solidFill>
                  <a:schemeClr val="tx1"/>
                </a:solidFill>
                <a:effectLst/>
                <a:latin typeface="+mn-lt"/>
                <a:ea typeface="+mn-ea"/>
                <a:cs typeface="+mn-cs"/>
              </a:rPr>
              <a:t>DispatcherServlet</a:t>
            </a:r>
            <a:r>
              <a:rPr lang="en-US" sz="1200" b="0" i="0" kern="1200" dirty="0">
                <a:solidFill>
                  <a:schemeClr val="tx1"/>
                </a:solidFill>
                <a:effectLst/>
                <a:latin typeface="+mn-lt"/>
                <a:ea typeface="+mn-ea"/>
                <a:cs typeface="+mn-cs"/>
              </a:rPr>
              <a:t> is illustrated in the following diagram. The pattern-savvy reader will recognize that </a:t>
            </a:r>
            <a:r>
              <a:rPr lang="en-US" sz="1200" b="0" i="0" kern="1200" dirty="0" err="1">
                <a:solidFill>
                  <a:schemeClr val="tx1"/>
                </a:solidFill>
                <a:effectLst/>
                <a:latin typeface="+mn-lt"/>
                <a:ea typeface="+mn-ea"/>
                <a:cs typeface="+mn-cs"/>
              </a:rPr>
              <a:t>theDispatcherServlet</a:t>
            </a:r>
            <a:r>
              <a:rPr lang="en-US" sz="1200" b="0" i="0" kern="1200" dirty="0">
                <a:solidFill>
                  <a:schemeClr val="tx1"/>
                </a:solidFill>
                <a:effectLst/>
                <a:latin typeface="+mn-lt"/>
                <a:ea typeface="+mn-ea"/>
                <a:cs typeface="+mn-cs"/>
              </a:rPr>
              <a:t> is an expression of the "Front Controller" design pattern (this is a pattern that Spring Web MVC shares with many other leading web frameworks).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674704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95199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1" y="926332"/>
            <a:ext cx="778669"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4" name="Oval 3"/>
          <p:cNvSpPr/>
          <p:nvPr userDrawn="1"/>
        </p:nvSpPr>
        <p:spPr>
          <a:xfrm>
            <a:off x="575866" y="3477648"/>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4633576"/>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575866" y="1630376"/>
            <a:ext cx="41148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786304"/>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575866" y="5324921"/>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117600" y="14224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12" name="Content Placeholder 11"/>
          <p:cNvSpPr>
            <a:spLocks noGrp="1"/>
          </p:cNvSpPr>
          <p:nvPr>
            <p:ph sz="quarter" idx="24" hasCustomPrompt="1"/>
          </p:nvPr>
        </p:nvSpPr>
        <p:spPr>
          <a:xfrm>
            <a:off x="3086100" y="12065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19" name="Text Placeholder 9"/>
          <p:cNvSpPr>
            <a:spLocks noGrp="1"/>
          </p:cNvSpPr>
          <p:nvPr>
            <p:ph type="body" sz="quarter" idx="25" hasCustomPrompt="1"/>
          </p:nvPr>
        </p:nvSpPr>
        <p:spPr>
          <a:xfrm>
            <a:off x="1117600" y="32385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0" name="Content Placeholder 11"/>
          <p:cNvSpPr>
            <a:spLocks noGrp="1"/>
          </p:cNvSpPr>
          <p:nvPr>
            <p:ph sz="quarter" idx="26" hasCustomPrompt="1"/>
          </p:nvPr>
        </p:nvSpPr>
        <p:spPr>
          <a:xfrm>
            <a:off x="3086100" y="30226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1" name="Text Placeholder 9"/>
          <p:cNvSpPr>
            <a:spLocks noGrp="1"/>
          </p:cNvSpPr>
          <p:nvPr>
            <p:ph type="body" sz="quarter" idx="27" hasCustomPrompt="1"/>
          </p:nvPr>
        </p:nvSpPr>
        <p:spPr>
          <a:xfrm>
            <a:off x="1117600" y="50800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2" name="Content Placeholder 11"/>
          <p:cNvSpPr>
            <a:spLocks noGrp="1"/>
          </p:cNvSpPr>
          <p:nvPr>
            <p:ph sz="quarter" idx="28" hasCustomPrompt="1"/>
          </p:nvPr>
        </p:nvSpPr>
        <p:spPr>
          <a:xfrm>
            <a:off x="3086100" y="48641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04106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4"/>
            <a:ext cx="9144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Placeholder 1"/>
          <p:cNvSpPr>
            <a:spLocks noGrp="1"/>
          </p:cNvSpPr>
          <p:nvPr>
            <p:ph type="title" hasCustomPrompt="1"/>
          </p:nvPr>
        </p:nvSpPr>
        <p:spPr>
          <a:xfrm>
            <a:off x="1808738" y="119512"/>
            <a:ext cx="6457956" cy="724866"/>
          </a:xfrm>
          <a:prstGeom prst="rect">
            <a:avLst/>
          </a:prstGeom>
        </p:spPr>
        <p:txBody>
          <a:bodyPr vert="horz" lIns="91440" tIns="0" rIns="91440" bIns="45720" rtlCol="0" anchor="ctr">
            <a:normAutofit/>
          </a:bodyPr>
          <a:lstStyle>
            <a:lvl1pPr>
              <a:defRPr baseline="0"/>
            </a:lvl1pPr>
          </a:lstStyle>
          <a:p>
            <a:r>
              <a:rPr lang="en-US" dirty="0"/>
              <a:t>client name</a:t>
            </a:r>
          </a:p>
        </p:txBody>
      </p:sp>
      <p:cxnSp>
        <p:nvCxnSpPr>
          <p:cNvPr id="11" name="Straight Connector 10"/>
          <p:cNvCxnSpPr/>
          <p:nvPr userDrawn="1"/>
        </p:nvCxnSpPr>
        <p:spPr>
          <a:xfrm>
            <a:off x="1667934"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943717"/>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4777866" y="1761513"/>
            <a:ext cx="3931920" cy="3657600"/>
          </a:xfrm>
          <a:prstGeom prst="rect">
            <a:avLst/>
          </a:prstGeom>
        </p:spPr>
        <p:txBody>
          <a:bodyPr vert="horz" lIns="91440" tIns="45720" rIns="91440" bIns="45720" rtlCol="0">
            <a:noAutofit/>
          </a:bodyPr>
          <a:lstStyle>
            <a:lvl1pPr marL="173038" indent="-173038">
              <a:lnSpc>
                <a:spcPts val="1600"/>
              </a:lnSpc>
              <a:spcBef>
                <a:spcPts val="0"/>
              </a:spcBef>
              <a:spcAft>
                <a:spcPts val="1300"/>
              </a:spcAft>
              <a:buClr>
                <a:srgbClr val="2FC2D9"/>
              </a:buClr>
              <a:buFont typeface="Arial"/>
              <a:buChar char="•"/>
              <a:defRPr sz="1600" baseline="0">
                <a:solidFill>
                  <a:schemeClr val="tx1"/>
                </a:solidFill>
              </a:defRPr>
            </a:lvl1pPr>
            <a:lvl2pPr>
              <a:defRPr sz="1600"/>
            </a:lvl2pPr>
            <a:lvl3pPr>
              <a:defRPr sz="1400"/>
            </a:lvl3pPr>
          </a:lstStyle>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p:txBody>
      </p:sp>
      <p:sp>
        <p:nvSpPr>
          <p:cNvPr id="23" name="Content Placeholder 22"/>
          <p:cNvSpPr>
            <a:spLocks noGrp="1"/>
          </p:cNvSpPr>
          <p:nvPr>
            <p:ph sz="quarter" idx="10" hasCustomPrompt="1"/>
          </p:nvPr>
        </p:nvSpPr>
        <p:spPr>
          <a:xfrm>
            <a:off x="363536" y="1761513"/>
            <a:ext cx="3931920" cy="3657600"/>
          </a:xfrm>
          <a:prstGeom prst="rect">
            <a:avLst/>
          </a:prstGeom>
        </p:spPr>
        <p:txBody>
          <a:bodyPr tIns="45720">
            <a:noAutofit/>
          </a:bodyPr>
          <a:lstStyle>
            <a:lvl1pPr marL="0" indent="0">
              <a:lnSpc>
                <a:spcPct val="110000"/>
              </a:lnSpc>
              <a:spcBef>
                <a:spcPts val="0"/>
              </a:spcBef>
              <a:spcAft>
                <a:spcPts val="1300"/>
              </a:spcAft>
              <a:buNone/>
              <a:defRPr sz="1600"/>
            </a:lvl1pPr>
            <a:lvl2pPr>
              <a:defRPr sz="1300"/>
            </a:lvl2pPr>
            <a:lvl3pPr>
              <a:defRPr sz="1300"/>
            </a:lvl3pPr>
            <a:lvl4pPr>
              <a:defRPr sz="1300"/>
            </a:lvl4pPr>
            <a:lvl5pPr>
              <a:defRPr sz="1300"/>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endParaRPr lang="en-US" dirty="0"/>
          </a:p>
        </p:txBody>
      </p:sp>
      <p:sp>
        <p:nvSpPr>
          <p:cNvPr id="4" name="Picture Placeholder 3"/>
          <p:cNvSpPr>
            <a:spLocks noGrp="1"/>
          </p:cNvSpPr>
          <p:nvPr>
            <p:ph type="pic" sz="quarter" idx="13" hasCustomPrompt="1"/>
          </p:nvPr>
        </p:nvSpPr>
        <p:spPr>
          <a:xfrm>
            <a:off x="400004" y="256310"/>
            <a:ext cx="1135543" cy="482600"/>
          </a:xfrm>
          <a:prstGeom prst="rect">
            <a:avLst/>
          </a:prstGeom>
        </p:spPr>
        <p:txBody>
          <a:bodyPr>
            <a:normAutofit/>
          </a:bodyPr>
          <a:lstStyle>
            <a:lvl1pPr marL="0" indent="0">
              <a:buNone/>
              <a:defRPr sz="1200" baseline="0"/>
            </a:lvl1pPr>
          </a:lstStyle>
          <a:p>
            <a:r>
              <a:rPr lang="en-US" dirty="0"/>
              <a:t>Insert logo</a:t>
            </a:r>
          </a:p>
        </p:txBody>
      </p:sp>
      <p:sp>
        <p:nvSpPr>
          <p:cNvPr id="16" name="Text Placeholder 2"/>
          <p:cNvSpPr>
            <a:spLocks noGrp="1"/>
          </p:cNvSpPr>
          <p:nvPr>
            <p:ph type="body" sz="quarter" idx="14"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
        <p:nvSpPr>
          <p:cNvPr id="20" name="Text Placeholder 2"/>
          <p:cNvSpPr>
            <a:spLocks noGrp="1"/>
          </p:cNvSpPr>
          <p:nvPr>
            <p:ph type="body" sz="quarter" idx="16" hasCustomPrompt="1"/>
          </p:nvPr>
        </p:nvSpPr>
        <p:spPr>
          <a:xfrm>
            <a:off x="48250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389958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a:prstGeom prst="rect">
            <a:avLst/>
          </a:prstGeom>
        </p:spPr>
        <p:txBody>
          <a:bodyPr anchor="ctr"/>
          <a:lstStyle>
            <a:lvl1pPr marL="0" indent="0" algn="ctr">
              <a:buNone/>
              <a:defRPr/>
            </a:lvl1pPr>
          </a:lstStyle>
          <a:p>
            <a:pPr lvl="0"/>
            <a:r>
              <a:rPr lang="en-US" dirty="0"/>
              <a:t>Insert Case Study Image</a:t>
            </a:r>
          </a:p>
        </p:txBody>
      </p:sp>
      <p:sp>
        <p:nvSpPr>
          <p:cNvPr id="9" name="Rectangle 8"/>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hasCustomPrompt="1"/>
          </p:nvPr>
        </p:nvSpPr>
        <p:spPr>
          <a:xfrm>
            <a:off x="272273" y="269597"/>
            <a:ext cx="5709427" cy="724866"/>
          </a:xfrm>
          <a:prstGeom prst="rect">
            <a:avLst/>
          </a:prstGeom>
        </p:spPr>
        <p:txBody>
          <a:bodyPr/>
          <a:lstStyle>
            <a:lvl1pPr>
              <a:defRPr baseline="0"/>
            </a:lvl1pPr>
          </a:lstStyle>
          <a:p>
            <a:r>
              <a:rPr lang="en-US" dirty="0"/>
              <a:t>CASE STUDY CLIENT NAME</a:t>
            </a:r>
            <a:endParaRPr lang="en-US" sz="1800" dirty="0"/>
          </a:p>
        </p:txBody>
      </p:sp>
    </p:spTree>
    <p:extLst>
      <p:ext uri="{BB962C8B-B14F-4D97-AF65-F5344CB8AC3E}">
        <p14:creationId xmlns:p14="http://schemas.microsoft.com/office/powerpoint/2010/main" val="25285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9144000" cy="6858000"/>
          </a:xfrm>
          <a:prstGeom prst="rect">
            <a:avLst/>
          </a:prstGeom>
        </p:spPr>
        <p:txBody>
          <a:bodyPr vert="horz" anchor="ctr" anchorCtr="0"/>
          <a:lstStyle>
            <a:lvl1pPr marL="0" indent="0" algn="ctr">
              <a:buNone/>
              <a:defRPr baseline="0"/>
            </a:lvl1pPr>
          </a:lstStyle>
          <a:p>
            <a:r>
              <a:rPr lang="en-US" dirty="0"/>
              <a:t>CASE STUDY IMAGERY</a:t>
            </a:r>
          </a:p>
        </p:txBody>
      </p:sp>
      <p:sp>
        <p:nvSpPr>
          <p:cNvPr id="11" name="Rectangle 10"/>
          <p:cNvSpPr/>
          <p:nvPr/>
        </p:nvSpPr>
        <p:spPr>
          <a:xfrm>
            <a:off x="6488844" y="0"/>
            <a:ext cx="2655156"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 Placeholder 2"/>
          <p:cNvSpPr>
            <a:spLocks noGrp="1"/>
          </p:cNvSpPr>
          <p:nvPr>
            <p:ph type="body" sz="quarter" idx="16" hasCustomPrompt="1"/>
          </p:nvPr>
        </p:nvSpPr>
        <p:spPr>
          <a:xfrm>
            <a:off x="6780848" y="939062"/>
            <a:ext cx="2044896"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baseline="0">
                <a:solidFill>
                  <a:schemeClr val="bg1"/>
                </a:solidFill>
                <a:latin typeface="Arial Black"/>
                <a:cs typeface="Arial Black"/>
              </a:defRPr>
            </a:lvl1pPr>
          </a:lstStyle>
          <a:p>
            <a:pPr lvl="0"/>
            <a:r>
              <a:rPr lang="en-US" dirty="0"/>
              <a:t>SUBTITLE GOES HERE</a:t>
            </a:r>
          </a:p>
        </p:txBody>
      </p:sp>
      <p:sp>
        <p:nvSpPr>
          <p:cNvPr id="12" name="Content Placeholder 10"/>
          <p:cNvSpPr txBox="1">
            <a:spLocks/>
          </p:cNvSpPr>
          <p:nvPr/>
        </p:nvSpPr>
        <p:spPr>
          <a:xfrm>
            <a:off x="6683021" y="1422399"/>
            <a:ext cx="2286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736" indent="-173736">
              <a:lnSpc>
                <a:spcPct val="120000"/>
              </a:lnSpc>
              <a:spcBef>
                <a:spcPts val="0"/>
              </a:spcBef>
              <a:spcAft>
                <a:spcPts val="1000"/>
              </a:spcAft>
              <a:buClr>
                <a:schemeClr val="accent2"/>
              </a:buClr>
            </a:pPr>
            <a:r>
              <a:rPr lang="en-US" sz="1400" dirty="0">
                <a:solidFill>
                  <a:srgbClr val="444444"/>
                </a:solidFill>
                <a:latin typeface="Trebuchet MS"/>
                <a:ea typeface="ＭＳ Ｐゴシック" pitchFamily="34" charset="-128"/>
                <a:cs typeface="Trebuchet MS"/>
              </a:rPr>
              <a:t>Lorem </a:t>
            </a:r>
            <a:r>
              <a:rPr lang="en-US" sz="1400" dirty="0" err="1">
                <a:solidFill>
                  <a:srgbClr val="444444"/>
                </a:solidFill>
                <a:latin typeface="Trebuchet MS"/>
                <a:cs typeface="Trebuchet MS"/>
              </a:rPr>
              <a:t>ipsum</a:t>
            </a:r>
            <a:r>
              <a:rPr lang="en-US" sz="1400" dirty="0">
                <a:solidFill>
                  <a:srgbClr val="444444"/>
                </a:solidFill>
                <a:latin typeface="Trebuchet MS"/>
                <a:cs typeface="Trebuchet MS"/>
              </a:rPr>
              <a:t> dolor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minum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consec</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tetur</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elit</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odio</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lorem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venenatis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egestas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Donec</a:t>
            </a:r>
            <a:r>
              <a:rPr lang="en-US" sz="1400" dirty="0">
                <a:solidFill>
                  <a:srgbClr val="444444"/>
                </a:solidFill>
                <a:latin typeface="Trebuchet MS"/>
                <a:cs typeface="Trebuchet MS"/>
              </a:rPr>
              <a:t> vitae </a:t>
            </a:r>
            <a:r>
              <a:rPr lang="en-US" sz="1400" dirty="0" err="1">
                <a:solidFill>
                  <a:srgbClr val="444444"/>
                </a:solidFill>
                <a:latin typeface="Trebuchet MS"/>
                <a:cs typeface="Trebuchet MS"/>
              </a:rPr>
              <a:t>molestie</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Aenean</a:t>
            </a:r>
            <a:r>
              <a:rPr lang="en-US" sz="1400" dirty="0">
                <a:solidFill>
                  <a:srgbClr val="444444"/>
                </a:solidFill>
                <a:latin typeface="Trebuchet MS"/>
                <a:cs typeface="Trebuchet MS"/>
              </a:rPr>
              <a:t> id </a:t>
            </a: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accumsan</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iaculis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urna</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facilisis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velit</a:t>
            </a:r>
            <a:r>
              <a:rPr lang="en-US" sz="1400" dirty="0">
                <a:solidFill>
                  <a:srgbClr val="444444"/>
                </a:solidFill>
                <a:latin typeface="Trebuchet MS"/>
                <a:cs typeface="Trebuchet MS"/>
              </a:rPr>
              <a:t>.</a:t>
            </a:r>
          </a:p>
        </p:txBody>
      </p:sp>
      <p:cxnSp>
        <p:nvCxnSpPr>
          <p:cNvPr id="14" name="Straight Connector 13"/>
          <p:cNvCxnSpPr/>
          <p:nvPr/>
        </p:nvCxnSpPr>
        <p:spPr>
          <a:xfrm flipH="1">
            <a:off x="6671724" y="757317"/>
            <a:ext cx="228374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userDrawn="1">
            <p:ph type="title" idx="4294967295" hasCustomPrompt="1"/>
          </p:nvPr>
        </p:nvSpPr>
        <p:spPr>
          <a:xfrm>
            <a:off x="272273" y="269597"/>
            <a:ext cx="5709427" cy="724866"/>
          </a:xfrm>
          <a:prstGeom prst="rect">
            <a:avLst/>
          </a:prstGeom>
        </p:spPr>
        <p:txBody>
          <a:bodyPr/>
          <a:lstStyle>
            <a:lvl1pPr>
              <a:defRPr baseline="0"/>
            </a:lvl1pPr>
          </a:lstStyle>
          <a:p>
            <a:r>
              <a:rPr lang="en-US" dirty="0"/>
              <a:t>CASE STUDY CLIENT NAME</a:t>
            </a:r>
            <a:endParaRPr lang="en-US" sz="1800" dirty="0"/>
          </a:p>
        </p:txBody>
      </p:sp>
      <p:sp>
        <p:nvSpPr>
          <p:cNvPr id="9" name="Picture Placeholder 3"/>
          <p:cNvSpPr>
            <a:spLocks noGrp="1"/>
          </p:cNvSpPr>
          <p:nvPr>
            <p:ph type="pic" sz="quarter" idx="13" hasCustomPrompt="1"/>
          </p:nvPr>
        </p:nvSpPr>
        <p:spPr>
          <a:xfrm>
            <a:off x="6683021" y="200557"/>
            <a:ext cx="1135543" cy="455167"/>
          </a:xfrm>
          <a:prstGeom prst="rect">
            <a:avLst/>
          </a:prstGeom>
        </p:spPr>
        <p:txBody>
          <a:bodyPr>
            <a:normAutofit/>
          </a:bodyPr>
          <a:lstStyle>
            <a:lvl1pPr marL="0" indent="0">
              <a:buNone/>
              <a:defRPr sz="1200" baseline="0"/>
            </a:lvl1pPr>
          </a:lstStyle>
          <a:p>
            <a:r>
              <a:rPr lang="en-US" dirty="0"/>
              <a:t>Insert logo</a:t>
            </a:r>
          </a:p>
        </p:txBody>
      </p:sp>
    </p:spTree>
    <p:extLst>
      <p:ext uri="{BB962C8B-B14F-4D97-AF65-F5344CB8AC3E}">
        <p14:creationId xmlns:p14="http://schemas.microsoft.com/office/powerpoint/2010/main" val="3955958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5"/>
          <p:cNvSpPr>
            <a:spLocks noGrp="1"/>
          </p:cNvSpPr>
          <p:nvPr>
            <p:ph type="pic" sz="quarter" idx="10" hasCustomPrompt="1"/>
          </p:nvPr>
        </p:nvSpPr>
        <p:spPr>
          <a:xfrm>
            <a:off x="0" y="0"/>
            <a:ext cx="9144000" cy="6858000"/>
          </a:xfrm>
          <a:prstGeom prst="rect">
            <a:avLst/>
          </a:prstGeom>
        </p:spPr>
        <p:txBody>
          <a:bodyPr anchor="t"/>
          <a:lstStyle>
            <a:lvl1pPr marL="0" indent="0" algn="ctr">
              <a:buNone/>
              <a:defRPr/>
            </a:lvl1pPr>
          </a:lstStyle>
          <a:p>
            <a:pPr lvl="0"/>
            <a:r>
              <a:rPr lang="en-US" dirty="0"/>
              <a:t>Insert Image</a:t>
            </a:r>
          </a:p>
        </p:txBody>
      </p:sp>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7"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8"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20"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21"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295368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prstGeom prst="rect">
            <a:avLst/>
          </a:prstGeom>
        </p:spPr>
      </p:pic>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0"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1"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14"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16"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64281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dirty="0"/>
          </a:p>
        </p:txBody>
      </p:sp>
      <p:sp>
        <p:nvSpPr>
          <p:cNvPr id="6" name="Text Placeholder 2"/>
          <p:cNvSpPr>
            <a:spLocks noGrp="1"/>
          </p:cNvSpPr>
          <p:nvPr>
            <p:ph idx="1" hasCustomPrompt="1"/>
          </p:nvPr>
        </p:nvSpPr>
        <p:spPr>
          <a:xfrm>
            <a:off x="626531" y="3197413"/>
            <a:ext cx="7574494" cy="2921872"/>
          </a:xfrm>
          <a:prstGeom prst="rect">
            <a:avLst/>
          </a:prstGeom>
        </p:spPr>
        <p:txBody>
          <a:bodyPr vert="horz" lIns="91440" tIns="45720" rIns="91440" bIns="45720" rtlCol="0">
            <a:noAutofit/>
          </a:bodyPr>
          <a:lstStyle>
            <a:lvl1pPr marL="0" indent="0">
              <a:lnSpc>
                <a:spcPct val="85000"/>
              </a:lnSpc>
              <a:spcBef>
                <a:spcPts val="0"/>
              </a:spcBef>
              <a:buFontTx/>
              <a:buNone/>
              <a:defRPr sz="3800">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72136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531930536"/>
              </p:ext>
            </p:extLst>
          </p:nvPr>
        </p:nvGraphicFramePr>
        <p:xfrm>
          <a:off x="-1" y="935107"/>
          <a:ext cx="9144000" cy="5530349"/>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362760">
                <a:tc>
                  <a:txBody>
                    <a:bodyPr/>
                    <a:lstStyle/>
                    <a:p>
                      <a:pPr algn="ctr"/>
                      <a:r>
                        <a:rPr lang="en-US" sz="1200" b="1" i="0" dirty="0">
                          <a:solidFill>
                            <a:schemeClr val="bg1"/>
                          </a:solidFill>
                          <a:latin typeface="Trebuchet MS"/>
                          <a:cs typeface="Trebuchet MS"/>
                        </a:rPr>
                        <a:t>M1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M3</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M4</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M5</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M6</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M7</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M8</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M9</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M10</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67589">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688353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339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631825" y="5455612"/>
            <a:ext cx="64008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631825" y="4466209"/>
            <a:ext cx="3382957"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6616" y="1435607"/>
            <a:ext cx="8430768"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24276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9144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631825" y="4453468"/>
            <a:ext cx="6488113"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631825" y="5459483"/>
            <a:ext cx="3649662"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439863"/>
            <a:ext cx="8430768" cy="4572000"/>
          </a:xfrm>
          <a:prstGeom prst="rect">
            <a:avLst/>
          </a:prstGeom>
        </p:spPr>
        <p:txBody>
          <a:bodyPr>
            <a:noAutofit/>
          </a:bodyPr>
          <a:lstStyle>
            <a:lvl1pPr marL="457200" indent="-457200">
              <a:lnSpc>
                <a:spcPct val="120000"/>
              </a:lnSpc>
              <a:spcBef>
                <a:spcPts val="0"/>
              </a:spcBef>
              <a:spcAft>
                <a:spcPts val="1800"/>
              </a:spcAft>
              <a:buSzPct val="140000"/>
              <a:buFont typeface="+mj-lt"/>
              <a:buAutoNum type="arabicPeriod"/>
              <a:defRPr sz="1600" baseline="0"/>
            </a:lvl1pPr>
            <a:lvl2pPr>
              <a:defRPr sz="1800"/>
            </a:lvl2pPr>
            <a:lvl3pPr>
              <a:defRPr sz="1600"/>
            </a:lvl3pPr>
            <a:lvl4pPr>
              <a:defRPr sz="1300"/>
            </a:lvl4pPr>
            <a:lvl5pPr>
              <a:defRPr sz="1100"/>
            </a:lvl5pPr>
            <a:lvl6pPr>
              <a:defRPr sz="2000"/>
            </a:lvl6pPr>
            <a:lvl7pPr>
              <a:defRPr sz="2000"/>
            </a:lvl7pPr>
            <a:lvl8pPr>
              <a:defRPr sz="2000"/>
            </a:lvl8pPr>
            <a:lvl9pPr>
              <a:defRPr sz="2000"/>
            </a:lvl9pPr>
          </a:lstStyle>
          <a:p>
            <a:pPr lvl="0"/>
            <a:r>
              <a:rPr lang="en-US" dirty="0"/>
              <a:t>Click to add numbered list</a:t>
            </a:r>
          </a:p>
          <a:p>
            <a:pPr lvl="0"/>
            <a:r>
              <a:rPr lang="en-US" dirty="0"/>
              <a:t>Click to add numbered list</a:t>
            </a:r>
          </a:p>
          <a:p>
            <a:pPr lvl="0"/>
            <a:r>
              <a:rPr lang="en-US" dirty="0"/>
              <a:t>Click to add numbered list</a:t>
            </a:r>
          </a:p>
          <a:p>
            <a:pPr lvl="0"/>
            <a:r>
              <a:rPr lang="en-US" dirty="0"/>
              <a:t>Click to add numbered list</a:t>
            </a:r>
          </a:p>
        </p:txBody>
      </p:sp>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573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439862"/>
            <a:ext cx="8430768"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marL="557784" indent="-210312">
              <a:lnSpc>
                <a:spcPct val="120000"/>
              </a:lnSpc>
              <a:spcBef>
                <a:spcPts val="288"/>
              </a:spcBef>
              <a:buSzPct val="100000"/>
              <a:buFont typeface="Lucida Grande"/>
              <a:buChar char="–"/>
              <a:defRPr sz="1400" baseline="0"/>
            </a:lvl2pPr>
            <a:lvl3pPr marL="859536" indent="-173736">
              <a:lnSpc>
                <a:spcPct val="120000"/>
              </a:lnSpc>
              <a:spcBef>
                <a:spcPts val="264"/>
              </a:spcBef>
              <a:defRPr sz="1400" baseline="0"/>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910939"/>
            <a:ext cx="4114800" cy="557784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3" y="1439862"/>
            <a:ext cx="4343400"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7" name="Text Placeholder 2"/>
          <p:cNvSpPr>
            <a:spLocks noGrp="1"/>
          </p:cNvSpPr>
          <p:nvPr>
            <p:ph idx="1" hasCustomPrompt="1"/>
          </p:nvPr>
        </p:nvSpPr>
        <p:spPr>
          <a:xfrm>
            <a:off x="360363" y="1776415"/>
            <a:ext cx="8329612" cy="4196433"/>
          </a:xfrm>
          <a:prstGeom prst="rect">
            <a:avLst/>
          </a:prstGeom>
        </p:spPr>
        <p:txBody>
          <a:bodyPr vert="horz" lIns="68580" tIns="34290" rIns="68580" bIns="34290" rtlCol="0">
            <a:normAutofit/>
          </a:bodyPr>
          <a:lstStyle>
            <a:lvl1pPr marL="173736" marR="0" indent="-173736" algn="l" defTabSz="3429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8" name="Text Placeholder 2"/>
          <p:cNvSpPr>
            <a:spLocks noGrp="1"/>
          </p:cNvSpPr>
          <p:nvPr>
            <p:ph type="body" sz="quarter" idx="12"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22380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4" name="Straight Connector 3"/>
          <p:cNvCxnSpPr/>
          <p:nvPr userDrawn="1"/>
        </p:nvCxnSpPr>
        <p:spPr>
          <a:xfrm flipV="1">
            <a:off x="3048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6096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cxnSp>
        <p:nvCxnSpPr>
          <p:cNvPr id="6" name="Straight Connector 5"/>
          <p:cNvCxnSpPr/>
          <p:nvPr userDrawn="1"/>
        </p:nvCxnSpPr>
        <p:spPr>
          <a:xfrm flipH="1">
            <a:off x="0" y="371244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56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2847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7" name="Text Placeholder 6"/>
          <p:cNvSpPr>
            <a:spLocks noGrp="1"/>
          </p:cNvSpPr>
          <p:nvPr>
            <p:ph type="body" sz="quarter" idx="16" hasCustomPrompt="1"/>
          </p:nvPr>
        </p:nvSpPr>
        <p:spPr>
          <a:xfrm>
            <a:off x="2442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28" name="Picture Placeholder 3"/>
          <p:cNvSpPr>
            <a:spLocks noGrp="1"/>
          </p:cNvSpPr>
          <p:nvPr>
            <p:ph type="pic" sz="quarter" idx="18" hasCustomPrompt="1"/>
          </p:nvPr>
        </p:nvSpPr>
        <p:spPr>
          <a:xfrm>
            <a:off x="571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33" name="Text Placeholder 2"/>
          <p:cNvSpPr>
            <a:spLocks noGrp="1"/>
          </p:cNvSpPr>
          <p:nvPr>
            <p:ph type="body" sz="quarter" idx="19" hasCustomPrompt="1"/>
          </p:nvPr>
        </p:nvSpPr>
        <p:spPr>
          <a:xfrm>
            <a:off x="561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4" name="Text Placeholder 6"/>
          <p:cNvSpPr>
            <a:spLocks noGrp="1"/>
          </p:cNvSpPr>
          <p:nvPr>
            <p:ph type="body" sz="quarter" idx="20" hasCustomPrompt="1"/>
          </p:nvPr>
        </p:nvSpPr>
        <p:spPr>
          <a:xfrm>
            <a:off x="156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37" name="Text Placeholder 2"/>
          <p:cNvSpPr>
            <a:spLocks noGrp="1"/>
          </p:cNvSpPr>
          <p:nvPr>
            <p:ph type="body" sz="quarter" idx="23" hasCustomPrompt="1"/>
          </p:nvPr>
        </p:nvSpPr>
        <p:spPr>
          <a:xfrm>
            <a:off x="5133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8" name="Text Placeholder 6"/>
          <p:cNvSpPr>
            <a:spLocks noGrp="1"/>
          </p:cNvSpPr>
          <p:nvPr>
            <p:ph type="body" sz="quarter" idx="24" hasCustomPrompt="1"/>
          </p:nvPr>
        </p:nvSpPr>
        <p:spPr>
          <a:xfrm>
            <a:off x="4728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1" name="Text Placeholder 2"/>
          <p:cNvSpPr>
            <a:spLocks noGrp="1"/>
          </p:cNvSpPr>
          <p:nvPr>
            <p:ph type="body" sz="quarter" idx="27" hasCustomPrompt="1"/>
          </p:nvPr>
        </p:nvSpPr>
        <p:spPr>
          <a:xfrm>
            <a:off x="7419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42" name="Text Placeholder 6"/>
          <p:cNvSpPr>
            <a:spLocks noGrp="1"/>
          </p:cNvSpPr>
          <p:nvPr>
            <p:ph type="body" sz="quarter" idx="28" hasCustomPrompt="1"/>
          </p:nvPr>
        </p:nvSpPr>
        <p:spPr>
          <a:xfrm>
            <a:off x="7014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4" name="Picture Placeholder 3"/>
          <p:cNvSpPr>
            <a:spLocks noGrp="1"/>
          </p:cNvSpPr>
          <p:nvPr>
            <p:ph type="pic" sz="quarter" idx="30" hasCustomPrompt="1"/>
          </p:nvPr>
        </p:nvSpPr>
        <p:spPr>
          <a:xfrm>
            <a:off x="2857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5" name="Picture Placeholder 3"/>
          <p:cNvSpPr>
            <a:spLocks noGrp="1"/>
          </p:cNvSpPr>
          <p:nvPr>
            <p:ph type="pic" sz="quarter" idx="31" hasCustomPrompt="1"/>
          </p:nvPr>
        </p:nvSpPr>
        <p:spPr>
          <a:xfrm>
            <a:off x="5143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6" name="Picture Placeholder 3"/>
          <p:cNvSpPr>
            <a:spLocks noGrp="1"/>
          </p:cNvSpPr>
          <p:nvPr>
            <p:ph type="pic" sz="quarter" idx="32" hasCustomPrompt="1"/>
          </p:nvPr>
        </p:nvSpPr>
        <p:spPr>
          <a:xfrm>
            <a:off x="7429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cxnSp>
        <p:nvCxnSpPr>
          <p:cNvPr id="22" name="Straight Connector 21"/>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 name="Text Placeholder 2"/>
          <p:cNvSpPr>
            <a:spLocks noGrp="1"/>
          </p:cNvSpPr>
          <p:nvPr>
            <p:ph type="body" sz="quarter" idx="33" hasCustomPrompt="1"/>
          </p:nvPr>
        </p:nvSpPr>
        <p:spPr>
          <a:xfrm>
            <a:off x="228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7" name="Text Placeholder 2"/>
          <p:cNvSpPr>
            <a:spLocks noGrp="1"/>
          </p:cNvSpPr>
          <p:nvPr>
            <p:ph type="body" sz="quarter" idx="34" hasCustomPrompt="1"/>
          </p:nvPr>
        </p:nvSpPr>
        <p:spPr>
          <a:xfrm>
            <a:off x="2514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9" name="Text Placeholder 2"/>
          <p:cNvSpPr>
            <a:spLocks noGrp="1"/>
          </p:cNvSpPr>
          <p:nvPr>
            <p:ph type="body" sz="quarter" idx="35" hasCustomPrompt="1"/>
          </p:nvPr>
        </p:nvSpPr>
        <p:spPr>
          <a:xfrm>
            <a:off x="4800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0" name="Text Placeholder 2"/>
          <p:cNvSpPr>
            <a:spLocks noGrp="1"/>
          </p:cNvSpPr>
          <p:nvPr>
            <p:ph type="body" sz="quarter" idx="36" hasCustomPrompt="1"/>
          </p:nvPr>
        </p:nvSpPr>
        <p:spPr>
          <a:xfrm>
            <a:off x="7086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Tree>
    <p:extLst>
      <p:ext uri="{BB962C8B-B14F-4D97-AF65-F5344CB8AC3E}">
        <p14:creationId xmlns:p14="http://schemas.microsoft.com/office/powerpoint/2010/main" val="40999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7" name="Rectangle 16"/>
          <p:cNvSpPr/>
          <p:nvPr userDrawn="1"/>
        </p:nvSpPr>
        <p:spPr>
          <a:xfrm>
            <a:off x="0" y="939800"/>
            <a:ext cx="9144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userDrawn="1"/>
        </p:nvSpPr>
        <p:spPr>
          <a:xfrm>
            <a:off x="910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a:solidFill>
                  <a:schemeClr val="bg1"/>
                </a:solidFill>
                <a:latin typeface="Arial Black"/>
                <a:cs typeface="Arial Black"/>
              </a:rPr>
              <a:t>1</a:t>
            </a:r>
          </a:p>
        </p:txBody>
      </p:sp>
      <p:sp>
        <p:nvSpPr>
          <p:cNvPr id="21" name="Oval 20"/>
          <p:cNvSpPr/>
          <p:nvPr userDrawn="1"/>
        </p:nvSpPr>
        <p:spPr>
          <a:xfrm>
            <a:off x="3196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2</a:t>
            </a:r>
          </a:p>
        </p:txBody>
      </p:sp>
      <p:sp>
        <p:nvSpPr>
          <p:cNvPr id="22" name="Oval 21"/>
          <p:cNvSpPr/>
          <p:nvPr userDrawn="1"/>
        </p:nvSpPr>
        <p:spPr>
          <a:xfrm>
            <a:off x="7768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4</a:t>
            </a:r>
          </a:p>
        </p:txBody>
      </p:sp>
      <p:sp>
        <p:nvSpPr>
          <p:cNvPr id="24" name="Oval 23"/>
          <p:cNvSpPr/>
          <p:nvPr userDrawn="1"/>
        </p:nvSpPr>
        <p:spPr>
          <a:xfrm>
            <a:off x="5482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3</a:t>
            </a:r>
          </a:p>
        </p:txBody>
      </p:sp>
      <p:cxnSp>
        <p:nvCxnSpPr>
          <p:cNvPr id="9" name="Straight Connector 8"/>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1" name="Text Placeholder 2"/>
          <p:cNvSpPr>
            <a:spLocks noGrp="1"/>
          </p:cNvSpPr>
          <p:nvPr>
            <p:ph type="body" sz="quarter" idx="33" hasCustomPrompt="1"/>
          </p:nvPr>
        </p:nvSpPr>
        <p:spPr>
          <a:xfrm>
            <a:off x="228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2" name="Text Placeholder 2"/>
          <p:cNvSpPr>
            <a:spLocks noGrp="1"/>
          </p:cNvSpPr>
          <p:nvPr>
            <p:ph type="body" sz="quarter" idx="34" hasCustomPrompt="1"/>
          </p:nvPr>
        </p:nvSpPr>
        <p:spPr>
          <a:xfrm>
            <a:off x="2514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4" name="Text Placeholder 2"/>
          <p:cNvSpPr>
            <a:spLocks noGrp="1"/>
          </p:cNvSpPr>
          <p:nvPr>
            <p:ph type="body" sz="quarter" idx="35" hasCustomPrompt="1"/>
          </p:nvPr>
        </p:nvSpPr>
        <p:spPr>
          <a:xfrm>
            <a:off x="4800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5" name="Text Placeholder 2"/>
          <p:cNvSpPr>
            <a:spLocks noGrp="1"/>
          </p:cNvSpPr>
          <p:nvPr>
            <p:ph type="body" sz="quarter" idx="36" hasCustomPrompt="1"/>
          </p:nvPr>
        </p:nvSpPr>
        <p:spPr>
          <a:xfrm>
            <a:off x="7086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6" name="Text Placeholder 2"/>
          <p:cNvSpPr>
            <a:spLocks noGrp="1"/>
          </p:cNvSpPr>
          <p:nvPr>
            <p:ph type="body" sz="quarter" idx="37" hasCustomPrompt="1"/>
          </p:nvPr>
        </p:nvSpPr>
        <p:spPr>
          <a:xfrm>
            <a:off x="228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7" name="Text Placeholder 2"/>
          <p:cNvSpPr>
            <a:spLocks noGrp="1"/>
          </p:cNvSpPr>
          <p:nvPr>
            <p:ph type="body" sz="quarter" idx="38" hasCustomPrompt="1"/>
          </p:nvPr>
        </p:nvSpPr>
        <p:spPr>
          <a:xfrm>
            <a:off x="2514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8" name="Text Placeholder 2"/>
          <p:cNvSpPr>
            <a:spLocks noGrp="1"/>
          </p:cNvSpPr>
          <p:nvPr>
            <p:ph type="body" sz="quarter" idx="39" hasCustomPrompt="1"/>
          </p:nvPr>
        </p:nvSpPr>
        <p:spPr>
          <a:xfrm>
            <a:off x="4800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9" name="Text Placeholder 2"/>
          <p:cNvSpPr>
            <a:spLocks noGrp="1"/>
          </p:cNvSpPr>
          <p:nvPr>
            <p:ph type="body" sz="quarter" idx="40" hasCustomPrompt="1"/>
          </p:nvPr>
        </p:nvSpPr>
        <p:spPr>
          <a:xfrm>
            <a:off x="7086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Tree>
    <p:extLst>
      <p:ext uri="{BB962C8B-B14F-4D97-AF65-F5344CB8AC3E}">
        <p14:creationId xmlns:p14="http://schemas.microsoft.com/office/powerpoint/2010/main" val="17974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00707"/>
            <a:ext cx="9144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7281115" y="6560477"/>
            <a:ext cx="1493520" cy="246221"/>
          </a:xfrm>
          <a:prstGeom prst="rect">
            <a:avLst/>
          </a:prstGeom>
          <a:noFill/>
        </p:spPr>
        <p:txBody>
          <a:bodyPr wrap="square" rtlCol="0">
            <a:spAutoFit/>
          </a:bodyPr>
          <a:lstStyle/>
          <a:p>
            <a:pPr algn="r"/>
            <a:fld id="{C2C0EDAD-27A0-9447-9004-E733B36B95C3}" type="slidenum">
              <a:rPr lang="en-US" sz="1000" b="0" i="0" smtClean="0">
                <a:solidFill>
                  <a:srgbClr val="CCCCCC"/>
                </a:solidFill>
                <a:latin typeface="Trebuchet MS"/>
                <a:cs typeface="Trebuchet MS"/>
              </a:rPr>
              <a:pPr algn="r"/>
              <a:t>‹#›</a:t>
            </a:fld>
            <a:endParaRPr lang="en-US" sz="1000" b="0" i="0" dirty="0">
              <a:solidFill>
                <a:srgbClr val="CCCCCC"/>
              </a:solidFill>
              <a:latin typeface="Trebuchet MS"/>
              <a:cs typeface="Trebuchet MS"/>
            </a:endParaRPr>
          </a:p>
        </p:txBody>
      </p:sp>
      <p:sp>
        <p:nvSpPr>
          <p:cNvPr id="38" name="TextBox 37"/>
          <p:cNvSpPr txBox="1"/>
          <p:nvPr userDrawn="1"/>
        </p:nvSpPr>
        <p:spPr>
          <a:xfrm>
            <a:off x="1172210" y="6564320"/>
            <a:ext cx="2316480" cy="215444"/>
          </a:xfrm>
          <a:prstGeom prst="rect">
            <a:avLst/>
          </a:prstGeom>
          <a:noFill/>
        </p:spPr>
        <p:txBody>
          <a:bodyPr wrap="square" rtlCol="0">
            <a:spAutoFit/>
          </a:bodyPr>
          <a:lstStyle/>
          <a:p>
            <a:r>
              <a:rPr lang="en-US" sz="800" b="0" i="0" kern="0" spc="20" dirty="0">
                <a:solidFill>
                  <a:schemeClr val="accent1"/>
                </a:solidFill>
                <a:latin typeface="Trebuchet MS"/>
                <a:cs typeface="Trebuchet MS"/>
              </a:rPr>
              <a:t>CONFIDENTIAL</a:t>
            </a:r>
          </a:p>
        </p:txBody>
      </p:sp>
      <p:cxnSp>
        <p:nvCxnSpPr>
          <p:cNvPr id="7" name="Straight Connector 6"/>
          <p:cNvCxnSpPr/>
          <p:nvPr userDrawn="1"/>
        </p:nvCxnSpPr>
        <p:spPr>
          <a:xfrm>
            <a:off x="11049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66830" y="6615683"/>
            <a:ext cx="476250" cy="169417"/>
          </a:xfrm>
          <a:prstGeom prst="rect">
            <a:avLst/>
          </a:prstGeom>
        </p:spPr>
      </p:pic>
    </p:spTree>
    <p:extLst>
      <p:ext uri="{BB962C8B-B14F-4D97-AF65-F5344CB8AC3E}">
        <p14:creationId xmlns:p14="http://schemas.microsoft.com/office/powerpoint/2010/main" val="2855529258"/>
      </p:ext>
    </p:extLst>
  </p:cSld>
  <p:clrMap bg1="lt1" tx1="dk1" bg2="lt2" tx2="dk2" accent1="accent1" accent2="accent2" accent3="accent3" accent4="accent4" accent5="accent5" accent6="accent6" hlink="hlink" folHlink="folHlink"/>
  <p:sldLayoutIdLst>
    <p:sldLayoutId id="2147483654" r:id="rId1"/>
    <p:sldLayoutId id="2147483705" r:id="rId2"/>
    <p:sldLayoutId id="2147483702" r:id="rId3"/>
    <p:sldLayoutId id="2147483711" r:id="rId4"/>
    <p:sldLayoutId id="2147483728" r:id="rId5"/>
    <p:sldLayoutId id="2147483712" r:id="rId6"/>
    <p:sldLayoutId id="2147483734" r:id="rId7"/>
    <p:sldLayoutId id="2147483736" r:id="rId8"/>
    <p:sldLayoutId id="2147483735" r:id="rId9"/>
    <p:sldLayoutId id="2147483737" r:id="rId10"/>
    <p:sldLayoutId id="2147483713" r:id="rId11"/>
    <p:sldLayoutId id="2147483727" r:id="rId12"/>
    <p:sldLayoutId id="2147483741" r:id="rId13"/>
    <p:sldLayoutId id="2147483698" r:id="rId14"/>
    <p:sldLayoutId id="2147483733" r:id="rId15"/>
    <p:sldLayoutId id="2147483706" r:id="rId16"/>
    <p:sldLayoutId id="2147483738" r:id="rId17"/>
    <p:sldLayoutId id="2147483739" r:id="rId18"/>
  </p:sldLayoutIdLst>
  <p:hf sldNum="0" hdr="0" dt="0"/>
  <p:txStyles>
    <p:titleStyle>
      <a:lvl1pPr algn="l" defTabSz="457200" rtl="0" eaLnBrk="1" latinLnBrk="0" hangingPunct="1">
        <a:spcBef>
          <a:spcPct val="0"/>
        </a:spcBef>
        <a:buNone/>
        <a:defRPr sz="2600" kern="1200" cap="all" baseline="0">
          <a:solidFill>
            <a:schemeClr val="tx1"/>
          </a:solidFill>
          <a:latin typeface="Arial Black"/>
          <a:ea typeface="+mj-ea"/>
          <a:cs typeface="Arial Black"/>
        </a:defRPr>
      </a:lvl1pPr>
    </p:titleStyle>
    <p:body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3.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9.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0.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22.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23.w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image" Target="../media/image25.wmf"/><Relationship Id="rId4"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13.vml"/><Relationship Id="rId5" Type="http://schemas.openxmlformats.org/officeDocument/2006/relationships/image" Target="../media/image26.wmf"/><Relationship Id="rId4"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image" Target="../media/image28.wmf"/><Relationship Id="rId4"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30.w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16.vml"/><Relationship Id="rId5" Type="http://schemas.openxmlformats.org/officeDocument/2006/relationships/image" Target="../media/image32.wmf"/><Relationship Id="rId4" Type="http://schemas.openxmlformats.org/officeDocument/2006/relationships/oleObject" Target="../embeddings/oleObject16.bin"/></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39.wmf"/><Relationship Id="rId4" Type="http://schemas.openxmlformats.org/officeDocument/2006/relationships/oleObject" Target="../embeddings/oleObject17.bin"/></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18.vml"/><Relationship Id="rId5" Type="http://schemas.openxmlformats.org/officeDocument/2006/relationships/image" Target="../media/image40.wmf"/><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41.wmf"/><Relationship Id="rId4" Type="http://schemas.openxmlformats.org/officeDocument/2006/relationships/oleObject" Target="../embeddings/oleObject19.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20.vml"/><Relationship Id="rId5" Type="http://schemas.openxmlformats.org/officeDocument/2006/relationships/image" Target="../media/image42.wmf"/><Relationship Id="rId4" Type="http://schemas.openxmlformats.org/officeDocument/2006/relationships/oleObject" Target="../embeddings/oleObject20.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21.vml"/><Relationship Id="rId5" Type="http://schemas.openxmlformats.org/officeDocument/2006/relationships/image" Target="../media/image43.wmf"/><Relationship Id="rId4" Type="http://schemas.openxmlformats.org/officeDocument/2006/relationships/oleObject" Target="../embeddings/oleObject21.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vmlDrawing" Target="../drawings/vmlDrawing22.vml"/><Relationship Id="rId5" Type="http://schemas.openxmlformats.org/officeDocument/2006/relationships/image" Target="../media/image44.wmf"/><Relationship Id="rId4" Type="http://schemas.openxmlformats.org/officeDocument/2006/relationships/oleObject" Target="../embeddings/oleObject22.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23.vml"/><Relationship Id="rId5" Type="http://schemas.openxmlformats.org/officeDocument/2006/relationships/image" Target="../media/image45.wmf"/><Relationship Id="rId4" Type="http://schemas.openxmlformats.org/officeDocument/2006/relationships/oleObject" Target="../embeddings/oleObject23.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vmlDrawing" Target="../drawings/vmlDrawing24.vml"/><Relationship Id="rId5" Type="http://schemas.openxmlformats.org/officeDocument/2006/relationships/image" Target="../media/image46.wmf"/><Relationship Id="rId4" Type="http://schemas.openxmlformats.org/officeDocument/2006/relationships/oleObject" Target="../embeddings/oleObject24.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vmlDrawing" Target="../drawings/vmlDrawing25.vml"/><Relationship Id="rId5" Type="http://schemas.openxmlformats.org/officeDocument/2006/relationships/image" Target="../media/image47.wmf"/><Relationship Id="rId4" Type="http://schemas.openxmlformats.org/officeDocument/2006/relationships/oleObject" Target="../embeddings/oleObject25.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vmlDrawing" Target="../drawings/vmlDrawing26.vml"/><Relationship Id="rId5" Type="http://schemas.openxmlformats.org/officeDocument/2006/relationships/image" Target="../media/image48.wmf"/><Relationship Id="rId4" Type="http://schemas.openxmlformats.org/officeDocument/2006/relationships/oleObject" Target="../embeddings/oleObject26.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vmlDrawing" Target="../drawings/vmlDrawing27.vml"/><Relationship Id="rId5" Type="http://schemas.openxmlformats.org/officeDocument/2006/relationships/image" Target="../media/image49.w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vmlDrawing" Target="../drawings/vmlDrawing28.vml"/><Relationship Id="rId5" Type="http://schemas.openxmlformats.org/officeDocument/2006/relationships/image" Target="../media/image52.wmf"/><Relationship Id="rId4" Type="http://schemas.openxmlformats.org/officeDocument/2006/relationships/oleObject" Target="../embeddings/oleObject2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vmlDrawing" Target="../drawings/vmlDrawing29.vml"/><Relationship Id="rId5" Type="http://schemas.openxmlformats.org/officeDocument/2006/relationships/image" Target="../media/image53.wmf"/><Relationship Id="rId4" Type="http://schemas.openxmlformats.org/officeDocument/2006/relationships/oleObject" Target="../embeddings/oleObject29.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r="11459"/>
          <a:stretch/>
        </p:blipFill>
        <p:spPr>
          <a:xfrm flipH="1">
            <a:off x="0" y="-1"/>
            <a:ext cx="9144000" cy="6858002"/>
          </a:xfrm>
        </p:spPr>
      </p:pic>
      <p:sp>
        <p:nvSpPr>
          <p:cNvPr id="2" name="Text Placeholder 1"/>
          <p:cNvSpPr>
            <a:spLocks noGrp="1"/>
          </p:cNvSpPr>
          <p:nvPr>
            <p:ph type="body" sz="quarter" idx="15"/>
          </p:nvPr>
        </p:nvSpPr>
        <p:spPr>
          <a:xfrm>
            <a:off x="997217" y="1799184"/>
            <a:ext cx="5757328" cy="609398"/>
          </a:xfrm>
        </p:spPr>
        <p:txBody>
          <a:bodyPr/>
          <a:lstStyle/>
          <a:p>
            <a:r>
              <a:rPr lang="en-US" sz="4100" dirty="0"/>
              <a:t>Spring WEB</a:t>
            </a:r>
          </a:p>
        </p:txBody>
      </p:sp>
      <p:sp>
        <p:nvSpPr>
          <p:cNvPr id="3" name="Text Placeholder 2"/>
          <p:cNvSpPr>
            <a:spLocks noGrp="1"/>
          </p:cNvSpPr>
          <p:nvPr>
            <p:ph type="body" sz="quarter" idx="16"/>
          </p:nvPr>
        </p:nvSpPr>
        <p:spPr>
          <a:xfrm>
            <a:off x="631824" y="4905618"/>
            <a:ext cx="6488113" cy="646331"/>
          </a:xfrm>
        </p:spPr>
        <p:txBody>
          <a:bodyPr/>
          <a:lstStyle/>
          <a:p>
            <a:r>
              <a:rPr lang="en-US" dirty="0"/>
              <a:t>Maksym Oleshchuk</a:t>
            </a:r>
          </a:p>
          <a:p>
            <a:r>
              <a:rPr lang="en-US" dirty="0"/>
              <a:t>Senior Software Engineer</a:t>
            </a:r>
          </a:p>
        </p:txBody>
      </p:sp>
      <p:sp>
        <p:nvSpPr>
          <p:cNvPr id="4" name="Text Placeholder 3"/>
          <p:cNvSpPr>
            <a:spLocks noGrp="1"/>
          </p:cNvSpPr>
          <p:nvPr>
            <p:ph type="body" sz="quarter" idx="17"/>
          </p:nvPr>
        </p:nvSpPr>
        <p:spPr/>
        <p:txBody>
          <a:bodyPr/>
          <a:lstStyle/>
          <a:p>
            <a:r>
              <a:rPr lang="en-US" dirty="0"/>
              <a:t>July 25, 2017</a:t>
            </a:r>
          </a:p>
        </p:txBody>
      </p:sp>
      <p:pic>
        <p:nvPicPr>
          <p:cNvPr id="8" name="Picture Placeholder 7" descr="logo_cover_5.png"/>
          <p:cNvPicPr>
            <a:picLocks noGrp="1" noChangeAspect="1"/>
          </p:cNvPicPr>
          <p:nvPr>
            <p:ph type="pic" sz="quarter" idx="18"/>
          </p:nvPr>
        </p:nvPicPr>
        <p:blipFill>
          <a:blip r:embed="rId4">
            <a:extLst>
              <a:ext uri="{28A0092B-C50C-407E-A947-70E740481C1C}">
                <a14:useLocalDpi xmlns:a14="http://schemas.microsoft.com/office/drawing/2010/main" val="0"/>
              </a:ext>
            </a:extLst>
          </a:blip>
          <a:srcRect t="3538" b="3538"/>
          <a:stretch>
            <a:fillRect/>
          </a:stretch>
        </p:blipFill>
        <p:spPr/>
      </p:pic>
    </p:spTree>
    <p:extLst>
      <p:ext uri="{BB962C8B-B14F-4D97-AF65-F5344CB8AC3E}">
        <p14:creationId xmlns:p14="http://schemas.microsoft.com/office/powerpoint/2010/main" val="118476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err="1"/>
              <a:t>DispatcherServlet</a:t>
            </a:r>
            <a:r>
              <a:rPr lang="en-US" sz="2400" b="1" dirty="0"/>
              <a:t> </a:t>
            </a:r>
            <a:r>
              <a:rPr lang="en-US" sz="2400" b="1" dirty="0" err="1"/>
              <a:t>init</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73229286"/>
              </p:ext>
            </p:extLst>
          </p:nvPr>
        </p:nvGraphicFramePr>
        <p:xfrm>
          <a:off x="385762" y="1980142"/>
          <a:ext cx="8372475" cy="3395663"/>
        </p:xfrm>
        <a:graphic>
          <a:graphicData uri="http://schemas.openxmlformats.org/presentationml/2006/ole">
            <mc:AlternateContent xmlns:mc="http://schemas.openxmlformats.org/markup-compatibility/2006">
              <mc:Choice xmlns:v="urn:schemas-microsoft-com:vml" Requires="v">
                <p:oleObj spid="_x0000_s70690" name="Document" r:id="rId4" imgW="6929280" imgH="2812320" progId="Word.OpenDocumentText.12">
                  <p:embed/>
                </p:oleObj>
              </mc:Choice>
              <mc:Fallback>
                <p:oleObj name="Document" r:id="rId4" imgW="6929280" imgH="281232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85762" y="1980142"/>
                        <a:ext cx="8372475" cy="3395663"/>
                      </a:xfrm>
                      <a:prstGeom prst="rect">
                        <a:avLst/>
                      </a:prstGeom>
                    </p:spPr>
                  </p:pic>
                </p:oleObj>
              </mc:Fallback>
            </mc:AlternateContent>
          </a:graphicData>
        </a:graphic>
      </p:graphicFrame>
    </p:spTree>
    <p:extLst>
      <p:ext uri="{BB962C8B-B14F-4D97-AF65-F5344CB8AC3E}">
        <p14:creationId xmlns:p14="http://schemas.microsoft.com/office/powerpoint/2010/main" val="134364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err="1"/>
              <a:t>DispatcherServlet</a:t>
            </a:r>
            <a:r>
              <a:rPr lang="en-US" sz="2400" b="1" dirty="0"/>
              <a:t> </a:t>
            </a:r>
            <a:r>
              <a:rPr lang="en-US" sz="2400" b="1" dirty="0" err="1"/>
              <a:t>init</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814548764"/>
              </p:ext>
            </p:extLst>
          </p:nvPr>
        </p:nvGraphicFramePr>
        <p:xfrm>
          <a:off x="344487" y="2145771"/>
          <a:ext cx="8455025" cy="3325812"/>
        </p:xfrm>
        <a:graphic>
          <a:graphicData uri="http://schemas.openxmlformats.org/presentationml/2006/ole">
            <mc:AlternateContent xmlns:mc="http://schemas.openxmlformats.org/markup-compatibility/2006">
              <mc:Choice xmlns:v="urn:schemas-microsoft-com:vml" Requires="v">
                <p:oleObj spid="_x0000_s13404" name="Document" r:id="rId4" imgW="6929280" imgH="2722680" progId="Word.OpenDocumentText.12">
                  <p:embed/>
                </p:oleObj>
              </mc:Choice>
              <mc:Fallback>
                <p:oleObj name="Document" r:id="rId4" imgW="6929280" imgH="27226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44487" y="2145771"/>
                        <a:ext cx="8455025" cy="3325812"/>
                      </a:xfrm>
                      <a:prstGeom prst="rect">
                        <a:avLst/>
                      </a:prstGeom>
                    </p:spPr>
                  </p:pic>
                </p:oleObj>
              </mc:Fallback>
            </mc:AlternateContent>
          </a:graphicData>
        </a:graphic>
      </p:graphicFrame>
    </p:spTree>
    <p:extLst>
      <p:ext uri="{BB962C8B-B14F-4D97-AF65-F5344CB8AC3E}">
        <p14:creationId xmlns:p14="http://schemas.microsoft.com/office/powerpoint/2010/main" val="11423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err="1"/>
              <a:t>DispatcherServlet</a:t>
            </a:r>
            <a:endParaRPr lang="en-US" b="1" dirty="0"/>
          </a:p>
        </p:txBody>
      </p:sp>
      <p:pic>
        <p:nvPicPr>
          <p:cNvPr id="71682" name="Picture 2" descr="mvc context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1177395"/>
            <a:ext cx="5543550" cy="51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88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err="1"/>
              <a:t>DispatcherServlet</a:t>
            </a:r>
            <a:r>
              <a:rPr lang="en-US" sz="2400" b="1" dirty="0"/>
              <a:t> </a:t>
            </a:r>
            <a:r>
              <a:rPr lang="en-US" sz="2400" b="1" dirty="0" err="1"/>
              <a:t>init</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902416285"/>
              </p:ext>
            </p:extLst>
          </p:nvPr>
        </p:nvGraphicFramePr>
        <p:xfrm>
          <a:off x="385762" y="2073099"/>
          <a:ext cx="8372475" cy="3397250"/>
        </p:xfrm>
        <a:graphic>
          <a:graphicData uri="http://schemas.openxmlformats.org/presentationml/2006/ole">
            <mc:AlternateContent xmlns:mc="http://schemas.openxmlformats.org/markup-compatibility/2006">
              <mc:Choice xmlns:v="urn:schemas-microsoft-com:vml" Requires="v">
                <p:oleObj spid="_x0000_s72735" name="Document" r:id="rId4" imgW="6929280" imgH="2813040" progId="Word.OpenDocumentText.12">
                  <p:embed/>
                </p:oleObj>
              </mc:Choice>
              <mc:Fallback>
                <p:oleObj name="Document" r:id="rId4" imgW="6929280" imgH="281304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85762" y="2073099"/>
                        <a:ext cx="8372475" cy="3397250"/>
                      </a:xfrm>
                      <a:prstGeom prst="rect">
                        <a:avLst/>
                      </a:prstGeom>
                    </p:spPr>
                  </p:pic>
                </p:oleObj>
              </mc:Fallback>
            </mc:AlternateContent>
          </a:graphicData>
        </a:graphic>
      </p:graphicFrame>
    </p:spTree>
    <p:extLst>
      <p:ext uri="{BB962C8B-B14F-4D97-AF65-F5344CB8AC3E}">
        <p14:creationId xmlns:p14="http://schemas.microsoft.com/office/powerpoint/2010/main" val="345934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err="1"/>
              <a:t>DispatcherServlet</a:t>
            </a:r>
            <a:endParaRPr lang="en-US" b="1" dirty="0"/>
          </a:p>
        </p:txBody>
      </p:sp>
      <p:pic>
        <p:nvPicPr>
          <p:cNvPr id="73730" name="Picture 2" descr="mvc root con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1186568"/>
            <a:ext cx="5543550" cy="503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302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err="1"/>
              <a:t>DispatcherServlet</a:t>
            </a:r>
            <a:r>
              <a:rPr lang="en-US" sz="2400" b="1" dirty="0"/>
              <a:t> </a:t>
            </a:r>
            <a:r>
              <a:rPr lang="en-US" sz="2400" b="1" dirty="0" err="1"/>
              <a:t>init</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910384997"/>
              </p:ext>
            </p:extLst>
          </p:nvPr>
        </p:nvGraphicFramePr>
        <p:xfrm>
          <a:off x="385763" y="1095375"/>
          <a:ext cx="8372475" cy="5462588"/>
        </p:xfrm>
        <a:graphic>
          <a:graphicData uri="http://schemas.openxmlformats.org/presentationml/2006/ole">
            <mc:AlternateContent xmlns:mc="http://schemas.openxmlformats.org/markup-compatibility/2006">
              <mc:Choice xmlns:v="urn:schemas-microsoft-com:vml" Requires="v">
                <p:oleObj spid="_x0000_s74782" name="Document" r:id="rId4" imgW="6929280" imgH="4522680" progId="Word.OpenDocumentText.12">
                  <p:embed/>
                </p:oleObj>
              </mc:Choice>
              <mc:Fallback>
                <p:oleObj name="Document" r:id="rId4" imgW="6929280" imgH="45226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85763" y="1095375"/>
                        <a:ext cx="8372475" cy="5462588"/>
                      </a:xfrm>
                      <a:prstGeom prst="rect">
                        <a:avLst/>
                      </a:prstGeom>
                    </p:spPr>
                  </p:pic>
                </p:oleObj>
              </mc:Fallback>
            </mc:AlternateContent>
          </a:graphicData>
        </a:graphic>
      </p:graphicFrame>
    </p:spTree>
    <p:extLst>
      <p:ext uri="{BB962C8B-B14F-4D97-AF65-F5344CB8AC3E}">
        <p14:creationId xmlns:p14="http://schemas.microsoft.com/office/powerpoint/2010/main" val="4110750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err="1"/>
              <a:t>DispatcherServlet</a:t>
            </a:r>
            <a:r>
              <a:rPr lang="en-US" sz="2400" b="1" dirty="0"/>
              <a:t> </a:t>
            </a:r>
            <a:r>
              <a:rPr lang="en-US" sz="2400" b="1" dirty="0" err="1"/>
              <a:t>init</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4287174810"/>
              </p:ext>
            </p:extLst>
          </p:nvPr>
        </p:nvGraphicFramePr>
        <p:xfrm>
          <a:off x="385762" y="1306689"/>
          <a:ext cx="8372475" cy="5462588"/>
        </p:xfrm>
        <a:graphic>
          <a:graphicData uri="http://schemas.openxmlformats.org/presentationml/2006/ole">
            <mc:AlternateContent xmlns:mc="http://schemas.openxmlformats.org/markup-compatibility/2006">
              <mc:Choice xmlns:v="urn:schemas-microsoft-com:vml" Requires="v">
                <p:oleObj spid="_x0000_s75806" name="Document" r:id="rId4" imgW="6929280" imgH="4522680" progId="Word.OpenDocumentText.12">
                  <p:embed/>
                </p:oleObj>
              </mc:Choice>
              <mc:Fallback>
                <p:oleObj name="Document" r:id="rId4" imgW="6929280" imgH="45226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85762" y="1306689"/>
                        <a:ext cx="8372475" cy="5462588"/>
                      </a:xfrm>
                      <a:prstGeom prst="rect">
                        <a:avLst/>
                      </a:prstGeom>
                    </p:spPr>
                  </p:pic>
                </p:oleObj>
              </mc:Fallback>
            </mc:AlternateContent>
          </a:graphicData>
        </a:graphic>
      </p:graphicFrame>
    </p:spTree>
    <p:extLst>
      <p:ext uri="{BB962C8B-B14F-4D97-AF65-F5344CB8AC3E}">
        <p14:creationId xmlns:p14="http://schemas.microsoft.com/office/powerpoint/2010/main" val="90265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000" dirty="0"/>
              <a:t>The locale resolver is bound to the request </a:t>
            </a:r>
            <a:endParaRPr lang="uk-UA" sz="2000" dirty="0"/>
          </a:p>
          <a:p>
            <a:r>
              <a:rPr lang="en-US" sz="2000" dirty="0"/>
              <a:t>The theme resolver is bound to the request </a:t>
            </a:r>
            <a:endParaRPr lang="uk-UA" sz="2000" dirty="0"/>
          </a:p>
          <a:p>
            <a:r>
              <a:rPr lang="en-US" sz="2000" dirty="0"/>
              <a:t>If you specify a multipart file resolver, the request is inspected for </a:t>
            </a:r>
            <a:r>
              <a:rPr lang="en-US" sz="2000" dirty="0" err="1"/>
              <a:t>multiparts</a:t>
            </a:r>
            <a:endParaRPr lang="uk-UA" sz="2000" dirty="0"/>
          </a:p>
          <a:p>
            <a:r>
              <a:rPr lang="en-US" sz="2000" dirty="0"/>
              <a:t>An appropriate handler is searched for. If a handler is found, the execution chain associated with the handler (preprocessors, postprocessors, and controllers) is executed in order to prepare a model or rendering.</a:t>
            </a:r>
          </a:p>
          <a:p>
            <a:r>
              <a:rPr lang="en-US" sz="2000" dirty="0"/>
              <a:t>If a model is returned, the view is rendered. If no model is returned, (may be due to a preprocessor or postprocessor intercepting the request, perhaps for security reasons), no view is rendered, because the request could already have been fulfilled.</a:t>
            </a:r>
          </a:p>
        </p:txBody>
      </p:sp>
      <p:sp>
        <p:nvSpPr>
          <p:cNvPr id="13" name="Text Placeholder 12"/>
          <p:cNvSpPr>
            <a:spLocks noGrp="1"/>
          </p:cNvSpPr>
          <p:nvPr>
            <p:ph type="body" sz="quarter" idx="10"/>
          </p:nvPr>
        </p:nvSpPr>
        <p:spPr/>
        <p:txBody>
          <a:bodyPr/>
          <a:lstStyle/>
          <a:p>
            <a:r>
              <a:rPr lang="en-US" sz="2800" b="1" dirty="0" err="1"/>
              <a:t>DispatcherServlet</a:t>
            </a:r>
            <a:r>
              <a:rPr lang="en-US" sz="2800" b="1" dirty="0"/>
              <a:t> flow</a:t>
            </a:r>
            <a:endParaRPr lang="en-US" sz="2800" dirty="0"/>
          </a:p>
        </p:txBody>
      </p:sp>
    </p:spTree>
    <p:extLst>
      <p:ext uri="{BB962C8B-B14F-4D97-AF65-F5344CB8AC3E}">
        <p14:creationId xmlns:p14="http://schemas.microsoft.com/office/powerpoint/2010/main" val="1536404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Controllers</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303469326"/>
              </p:ext>
            </p:extLst>
          </p:nvPr>
        </p:nvGraphicFramePr>
        <p:xfrm>
          <a:off x="385762" y="2277358"/>
          <a:ext cx="8372475" cy="5462587"/>
        </p:xfrm>
        <a:graphic>
          <a:graphicData uri="http://schemas.openxmlformats.org/presentationml/2006/ole">
            <mc:AlternateContent xmlns:mc="http://schemas.openxmlformats.org/markup-compatibility/2006">
              <mc:Choice xmlns:v="urn:schemas-microsoft-com:vml" Requires="v">
                <p:oleObj spid="_x0000_s77851" name="Document" r:id="rId4" imgW="6929280" imgH="4522680" progId="Word.OpenDocumentText.12">
                  <p:embed/>
                </p:oleObj>
              </mc:Choice>
              <mc:Fallback>
                <p:oleObj name="Document" r:id="rId4" imgW="6929280" imgH="45226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85762" y="2277358"/>
                        <a:ext cx="8372475" cy="5462587"/>
                      </a:xfrm>
                      <a:prstGeom prst="rect">
                        <a:avLst/>
                      </a:prstGeom>
                    </p:spPr>
                  </p:pic>
                </p:oleObj>
              </mc:Fallback>
            </mc:AlternateContent>
          </a:graphicData>
        </a:graphic>
      </p:graphicFrame>
    </p:spTree>
    <p:extLst>
      <p:ext uri="{BB962C8B-B14F-4D97-AF65-F5344CB8AC3E}">
        <p14:creationId xmlns:p14="http://schemas.microsoft.com/office/powerpoint/2010/main" val="1742715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Controllers</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108619584"/>
              </p:ext>
            </p:extLst>
          </p:nvPr>
        </p:nvGraphicFramePr>
        <p:xfrm>
          <a:off x="385762" y="1805517"/>
          <a:ext cx="8372475" cy="5462588"/>
        </p:xfrm>
        <a:graphic>
          <a:graphicData uri="http://schemas.openxmlformats.org/presentationml/2006/ole">
            <mc:AlternateContent xmlns:mc="http://schemas.openxmlformats.org/markup-compatibility/2006">
              <mc:Choice xmlns:v="urn:schemas-microsoft-com:vml" Requires="v">
                <p:oleObj spid="_x0000_s78874" name="Document" r:id="rId4" imgW="6929280" imgH="4522680" progId="Word.OpenDocumentText.12">
                  <p:embed/>
                </p:oleObj>
              </mc:Choice>
              <mc:Fallback>
                <p:oleObj name="Document" r:id="rId4" imgW="6929280" imgH="45226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85762" y="1805517"/>
                        <a:ext cx="8372475" cy="5462588"/>
                      </a:xfrm>
                      <a:prstGeom prst="rect">
                        <a:avLst/>
                      </a:prstGeom>
                    </p:spPr>
                  </p:pic>
                </p:oleObj>
              </mc:Fallback>
            </mc:AlternateContent>
          </a:graphicData>
        </a:graphic>
      </p:graphicFrame>
    </p:spTree>
    <p:extLst>
      <p:ext uri="{BB962C8B-B14F-4D97-AF65-F5344CB8AC3E}">
        <p14:creationId xmlns:p14="http://schemas.microsoft.com/office/powerpoint/2010/main" val="254172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CONTENTS</a:t>
            </a:r>
          </a:p>
        </p:txBody>
      </p:sp>
      <p:grpSp>
        <p:nvGrpSpPr>
          <p:cNvPr id="25" name="Group 24"/>
          <p:cNvGrpSpPr/>
          <p:nvPr/>
        </p:nvGrpSpPr>
        <p:grpSpPr>
          <a:xfrm>
            <a:off x="357780" y="1435606"/>
            <a:ext cx="7780439" cy="408253"/>
            <a:chOff x="357780" y="1435606"/>
            <a:chExt cx="7780439" cy="408253"/>
          </a:xfrm>
        </p:grpSpPr>
        <p:sp>
          <p:nvSpPr>
            <p:cNvPr id="35" name="TextBox 34"/>
            <p:cNvSpPr txBox="1"/>
            <p:nvPr/>
          </p:nvSpPr>
          <p:spPr>
            <a:xfrm>
              <a:off x="823019" y="1459785"/>
              <a:ext cx="7315200" cy="369332"/>
            </a:xfrm>
            <a:prstGeom prst="rect">
              <a:avLst/>
            </a:prstGeom>
            <a:noFill/>
          </p:spPr>
          <p:txBody>
            <a:bodyPr wrap="square" rtlCol="0">
              <a:spAutoFit/>
            </a:bodyPr>
            <a:lstStyle/>
            <a:p>
              <a:pPr>
                <a:buClr>
                  <a:schemeClr val="bg1"/>
                </a:buClr>
                <a:buSzPct val="140000"/>
              </a:pPr>
              <a:r>
                <a:rPr lang="en-US" dirty="0"/>
                <a:t>Spring WEB introduction</a:t>
              </a:r>
            </a:p>
          </p:txBody>
        </p:sp>
        <p:grpSp>
          <p:nvGrpSpPr>
            <p:cNvPr id="36" name="Group 35"/>
            <p:cNvGrpSpPr>
              <a:grpSpLocks noChangeAspect="1"/>
            </p:cNvGrpSpPr>
            <p:nvPr/>
          </p:nvGrpSpPr>
          <p:grpSpPr>
            <a:xfrm>
              <a:off x="357780" y="1435606"/>
              <a:ext cx="411480" cy="408253"/>
              <a:chOff x="448467" y="1385718"/>
              <a:chExt cx="464582" cy="464582"/>
            </a:xfrm>
          </p:grpSpPr>
          <p:sp>
            <p:nvSpPr>
              <p:cNvPr id="37" name="Oval 36"/>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48" name="TextBox 47"/>
              <p:cNvSpPr txBox="1"/>
              <p:nvPr/>
            </p:nvSpPr>
            <p:spPr>
              <a:xfrm>
                <a:off x="497577" y="1427189"/>
                <a:ext cx="363015" cy="280194"/>
              </a:xfrm>
              <a:prstGeom prst="rect">
                <a:avLst/>
              </a:prstGeom>
              <a:noFill/>
            </p:spPr>
            <p:txBody>
              <a:bodyPr wrap="none" tIns="91440" bIns="0" rtlCol="0" anchor="ctr" anchorCtr="1">
                <a:noAutofit/>
              </a:bodyPr>
              <a:lstStyle/>
              <a:p>
                <a:pPr algn="ctr"/>
                <a:r>
                  <a:rPr lang="en-US" dirty="0">
                    <a:solidFill>
                      <a:schemeClr val="bg1"/>
                    </a:solidFill>
                    <a:latin typeface="Arial Black"/>
                    <a:cs typeface="Arial Black"/>
                  </a:rPr>
                  <a:t>1</a:t>
                </a:r>
              </a:p>
            </p:txBody>
          </p:sp>
        </p:grpSp>
      </p:grpSp>
      <p:grpSp>
        <p:nvGrpSpPr>
          <p:cNvPr id="9" name="Group 8"/>
          <p:cNvGrpSpPr/>
          <p:nvPr/>
        </p:nvGrpSpPr>
        <p:grpSpPr>
          <a:xfrm>
            <a:off x="357780" y="1962703"/>
            <a:ext cx="7780439" cy="408253"/>
            <a:chOff x="357780" y="1435606"/>
            <a:chExt cx="7780439" cy="408253"/>
          </a:xfrm>
        </p:grpSpPr>
        <p:sp>
          <p:nvSpPr>
            <p:cNvPr id="10" name="TextBox 9"/>
            <p:cNvSpPr txBox="1"/>
            <p:nvPr/>
          </p:nvSpPr>
          <p:spPr>
            <a:xfrm>
              <a:off x="823019" y="1459785"/>
              <a:ext cx="7315200" cy="369332"/>
            </a:xfrm>
            <a:prstGeom prst="rect">
              <a:avLst/>
            </a:prstGeom>
            <a:noFill/>
          </p:spPr>
          <p:txBody>
            <a:bodyPr wrap="square" rtlCol="0">
              <a:spAutoFit/>
            </a:bodyPr>
            <a:lstStyle/>
            <a:p>
              <a:r>
                <a:rPr lang="en-US" dirty="0"/>
                <a:t>WEB MVC</a:t>
              </a:r>
            </a:p>
          </p:txBody>
        </p:sp>
        <p:grpSp>
          <p:nvGrpSpPr>
            <p:cNvPr id="11" name="Group 10"/>
            <p:cNvGrpSpPr>
              <a:grpSpLocks noChangeAspect="1"/>
            </p:cNvGrpSpPr>
            <p:nvPr/>
          </p:nvGrpSpPr>
          <p:grpSpPr>
            <a:xfrm>
              <a:off x="357780" y="1435606"/>
              <a:ext cx="411480" cy="408253"/>
              <a:chOff x="448467" y="1385718"/>
              <a:chExt cx="464582" cy="464582"/>
            </a:xfrm>
          </p:grpSpPr>
          <p:sp>
            <p:nvSpPr>
              <p:cNvPr id="12" name="Oval 11"/>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14" name="TextBox 13"/>
              <p:cNvSpPr txBox="1"/>
              <p:nvPr/>
            </p:nvSpPr>
            <p:spPr>
              <a:xfrm>
                <a:off x="497577" y="1427189"/>
                <a:ext cx="363015" cy="280194"/>
              </a:xfrm>
              <a:prstGeom prst="rect">
                <a:avLst/>
              </a:prstGeom>
              <a:noFill/>
            </p:spPr>
            <p:txBody>
              <a:bodyPr wrap="none" tIns="91440" bIns="0" rtlCol="0" anchor="ctr" anchorCtr="1">
                <a:noAutofit/>
              </a:bodyPr>
              <a:lstStyle/>
              <a:p>
                <a:pPr algn="ctr"/>
                <a:r>
                  <a:rPr lang="ru-RU" dirty="0">
                    <a:solidFill>
                      <a:schemeClr val="bg1"/>
                    </a:solidFill>
                    <a:latin typeface="Arial Black"/>
                    <a:cs typeface="Arial Black"/>
                  </a:rPr>
                  <a:t>2</a:t>
                </a:r>
                <a:endParaRPr lang="en-US" dirty="0">
                  <a:solidFill>
                    <a:schemeClr val="bg1"/>
                  </a:solidFill>
                  <a:latin typeface="Arial Black"/>
                  <a:cs typeface="Arial Black"/>
                </a:endParaRPr>
              </a:p>
            </p:txBody>
          </p:sp>
        </p:grpSp>
      </p:grpSp>
      <p:grpSp>
        <p:nvGrpSpPr>
          <p:cNvPr id="15" name="Group 14"/>
          <p:cNvGrpSpPr/>
          <p:nvPr/>
        </p:nvGrpSpPr>
        <p:grpSpPr>
          <a:xfrm>
            <a:off x="357780" y="2495331"/>
            <a:ext cx="7780439" cy="408253"/>
            <a:chOff x="357780" y="1435606"/>
            <a:chExt cx="7780439" cy="408253"/>
          </a:xfrm>
        </p:grpSpPr>
        <p:sp>
          <p:nvSpPr>
            <p:cNvPr id="16" name="TextBox 15"/>
            <p:cNvSpPr txBox="1"/>
            <p:nvPr/>
          </p:nvSpPr>
          <p:spPr>
            <a:xfrm>
              <a:off x="823019" y="1459785"/>
              <a:ext cx="7315200" cy="369332"/>
            </a:xfrm>
            <a:prstGeom prst="rect">
              <a:avLst/>
            </a:prstGeom>
            <a:noFill/>
          </p:spPr>
          <p:txBody>
            <a:bodyPr wrap="square" rtlCol="0">
              <a:spAutoFit/>
            </a:bodyPr>
            <a:lstStyle/>
            <a:p>
              <a:r>
                <a:rPr lang="en-US" dirty="0"/>
                <a:t>View technologies</a:t>
              </a:r>
            </a:p>
          </p:txBody>
        </p:sp>
        <p:grpSp>
          <p:nvGrpSpPr>
            <p:cNvPr id="17" name="Group 16"/>
            <p:cNvGrpSpPr>
              <a:grpSpLocks noChangeAspect="1"/>
            </p:cNvGrpSpPr>
            <p:nvPr/>
          </p:nvGrpSpPr>
          <p:grpSpPr>
            <a:xfrm>
              <a:off x="357780" y="1435606"/>
              <a:ext cx="411480" cy="408253"/>
              <a:chOff x="448467" y="1385718"/>
              <a:chExt cx="464582" cy="464582"/>
            </a:xfrm>
          </p:grpSpPr>
          <p:sp>
            <p:nvSpPr>
              <p:cNvPr id="18" name="Oval 1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19" name="TextBox 18"/>
              <p:cNvSpPr txBox="1"/>
              <p:nvPr/>
            </p:nvSpPr>
            <p:spPr>
              <a:xfrm>
                <a:off x="497577" y="1427189"/>
                <a:ext cx="363015" cy="280194"/>
              </a:xfrm>
              <a:prstGeom prst="rect">
                <a:avLst/>
              </a:prstGeom>
              <a:noFill/>
            </p:spPr>
            <p:txBody>
              <a:bodyPr wrap="none" tIns="91440" bIns="0" rtlCol="0" anchor="ctr" anchorCtr="1">
                <a:noAutofit/>
              </a:bodyPr>
              <a:lstStyle/>
              <a:p>
                <a:pPr algn="ctr"/>
                <a:r>
                  <a:rPr lang="ru-RU" dirty="0">
                    <a:solidFill>
                      <a:schemeClr val="bg1"/>
                    </a:solidFill>
                    <a:latin typeface="Arial Black"/>
                    <a:cs typeface="Arial Black"/>
                  </a:rPr>
                  <a:t>3</a:t>
                </a:r>
                <a:endParaRPr lang="en-US" dirty="0">
                  <a:solidFill>
                    <a:schemeClr val="bg1"/>
                  </a:solidFill>
                  <a:latin typeface="Arial Black"/>
                  <a:cs typeface="Arial Black"/>
                </a:endParaRPr>
              </a:p>
            </p:txBody>
          </p:sp>
        </p:grpSp>
      </p:grpSp>
      <p:grpSp>
        <p:nvGrpSpPr>
          <p:cNvPr id="26" name="Group 25"/>
          <p:cNvGrpSpPr/>
          <p:nvPr/>
        </p:nvGrpSpPr>
        <p:grpSpPr>
          <a:xfrm>
            <a:off x="357780" y="3027959"/>
            <a:ext cx="7780439" cy="408253"/>
            <a:chOff x="357780" y="1435606"/>
            <a:chExt cx="7780439" cy="408253"/>
          </a:xfrm>
        </p:grpSpPr>
        <p:sp>
          <p:nvSpPr>
            <p:cNvPr id="27" name="TextBox 26"/>
            <p:cNvSpPr txBox="1"/>
            <p:nvPr/>
          </p:nvSpPr>
          <p:spPr>
            <a:xfrm>
              <a:off x="823019" y="1459785"/>
              <a:ext cx="7315200" cy="369332"/>
            </a:xfrm>
            <a:prstGeom prst="rect">
              <a:avLst/>
            </a:prstGeom>
            <a:noFill/>
          </p:spPr>
          <p:txBody>
            <a:bodyPr wrap="square" rtlCol="0">
              <a:spAutoFit/>
            </a:bodyPr>
            <a:lstStyle/>
            <a:p>
              <a:r>
                <a:rPr lang="en-US" dirty="0" err="1"/>
                <a:t>WebSocket</a:t>
              </a:r>
              <a:r>
                <a:rPr lang="en-US" dirty="0"/>
                <a:t> support</a:t>
              </a:r>
            </a:p>
          </p:txBody>
        </p:sp>
        <p:grpSp>
          <p:nvGrpSpPr>
            <p:cNvPr id="28" name="Group 27"/>
            <p:cNvGrpSpPr>
              <a:grpSpLocks noChangeAspect="1"/>
            </p:cNvGrpSpPr>
            <p:nvPr/>
          </p:nvGrpSpPr>
          <p:grpSpPr>
            <a:xfrm>
              <a:off x="357780" y="1435606"/>
              <a:ext cx="411480" cy="408253"/>
              <a:chOff x="448467" y="1385718"/>
              <a:chExt cx="464582" cy="464582"/>
            </a:xfrm>
          </p:grpSpPr>
          <p:sp>
            <p:nvSpPr>
              <p:cNvPr id="29" name="Oval 28"/>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30" name="TextBox 29"/>
              <p:cNvSpPr txBox="1"/>
              <p:nvPr/>
            </p:nvSpPr>
            <p:spPr>
              <a:xfrm>
                <a:off x="497577" y="1427189"/>
                <a:ext cx="363015" cy="280194"/>
              </a:xfrm>
              <a:prstGeom prst="rect">
                <a:avLst/>
              </a:prstGeom>
              <a:noFill/>
            </p:spPr>
            <p:txBody>
              <a:bodyPr wrap="none" tIns="91440" bIns="0" rtlCol="0" anchor="ctr" anchorCtr="1">
                <a:noAutofit/>
              </a:bodyPr>
              <a:lstStyle/>
              <a:p>
                <a:pPr algn="ctr"/>
                <a:r>
                  <a:rPr lang="en-GB" dirty="0">
                    <a:solidFill>
                      <a:schemeClr val="bg1"/>
                    </a:solidFill>
                    <a:latin typeface="Arial Black"/>
                    <a:cs typeface="Arial Black"/>
                  </a:rPr>
                  <a:t>4</a:t>
                </a:r>
                <a:endParaRPr lang="en-US" dirty="0">
                  <a:solidFill>
                    <a:schemeClr val="bg1"/>
                  </a:solidFill>
                  <a:latin typeface="Arial Black"/>
                  <a:cs typeface="Arial Black"/>
                </a:endParaRPr>
              </a:p>
            </p:txBody>
          </p:sp>
        </p:grpSp>
      </p:grpSp>
    </p:spTree>
    <p:extLst>
      <p:ext uri="{BB962C8B-B14F-4D97-AF65-F5344CB8AC3E}">
        <p14:creationId xmlns:p14="http://schemas.microsoft.com/office/powerpoint/2010/main" val="97515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Controllers</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198497508"/>
              </p:ext>
            </p:extLst>
          </p:nvPr>
        </p:nvGraphicFramePr>
        <p:xfrm>
          <a:off x="407194" y="1420812"/>
          <a:ext cx="8329612" cy="5437188"/>
        </p:xfrm>
        <a:graphic>
          <a:graphicData uri="http://schemas.openxmlformats.org/presentationml/2006/ole">
            <mc:AlternateContent xmlns:mc="http://schemas.openxmlformats.org/markup-compatibility/2006">
              <mc:Choice xmlns:v="urn:schemas-microsoft-com:vml" Requires="v">
                <p:oleObj spid="_x0000_s79898" name="Document" r:id="rId4" imgW="6929280" imgH="4522680" progId="Word.OpenDocumentText.12">
                  <p:embed/>
                </p:oleObj>
              </mc:Choice>
              <mc:Fallback>
                <p:oleObj name="Document" r:id="rId4" imgW="6929280" imgH="45226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07194" y="1420812"/>
                        <a:ext cx="8329612" cy="5437188"/>
                      </a:xfrm>
                      <a:prstGeom prst="rect">
                        <a:avLst/>
                      </a:prstGeom>
                    </p:spPr>
                  </p:pic>
                </p:oleObj>
              </mc:Fallback>
            </mc:AlternateContent>
          </a:graphicData>
        </a:graphic>
      </p:graphicFrame>
    </p:spTree>
    <p:extLst>
      <p:ext uri="{BB962C8B-B14F-4D97-AF65-F5344CB8AC3E}">
        <p14:creationId xmlns:p14="http://schemas.microsoft.com/office/powerpoint/2010/main" val="172961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Controllers</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315974140"/>
              </p:ext>
            </p:extLst>
          </p:nvPr>
        </p:nvGraphicFramePr>
        <p:xfrm>
          <a:off x="385762" y="1395412"/>
          <a:ext cx="8372475" cy="5462588"/>
        </p:xfrm>
        <a:graphic>
          <a:graphicData uri="http://schemas.openxmlformats.org/presentationml/2006/ole">
            <mc:AlternateContent xmlns:mc="http://schemas.openxmlformats.org/markup-compatibility/2006">
              <mc:Choice xmlns:v="urn:schemas-microsoft-com:vml" Requires="v">
                <p:oleObj spid="_x0000_s105482" name="Document" r:id="rId4" imgW="6929280" imgH="4522680" progId="Word.OpenDocumentText.12">
                  <p:embed/>
                </p:oleObj>
              </mc:Choice>
              <mc:Fallback>
                <p:oleObj name="Document" r:id="rId4" imgW="6929280" imgH="45226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85762" y="1395412"/>
                        <a:ext cx="8372475" cy="5462588"/>
                      </a:xfrm>
                      <a:prstGeom prst="rect">
                        <a:avLst/>
                      </a:prstGeom>
                    </p:spPr>
                  </p:pic>
                </p:oleObj>
              </mc:Fallback>
            </mc:AlternateContent>
          </a:graphicData>
        </a:graphic>
      </p:graphicFrame>
    </p:spTree>
    <p:extLst>
      <p:ext uri="{BB962C8B-B14F-4D97-AF65-F5344CB8AC3E}">
        <p14:creationId xmlns:p14="http://schemas.microsoft.com/office/powerpoint/2010/main" val="163984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Controllers</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291927313"/>
              </p:ext>
            </p:extLst>
          </p:nvPr>
        </p:nvGraphicFramePr>
        <p:xfrm>
          <a:off x="427037" y="1000422"/>
          <a:ext cx="8289925" cy="5818188"/>
        </p:xfrm>
        <a:graphic>
          <a:graphicData uri="http://schemas.openxmlformats.org/presentationml/2006/ole">
            <mc:AlternateContent xmlns:mc="http://schemas.openxmlformats.org/markup-compatibility/2006">
              <mc:Choice xmlns:v="urn:schemas-microsoft-com:vml" Requires="v">
                <p:oleObj spid="_x0000_s80922" name="Document" r:id="rId4" imgW="6929280" imgH="4693320" progId="Word.OpenDocumentText.12">
                  <p:embed/>
                </p:oleObj>
              </mc:Choice>
              <mc:Fallback>
                <p:oleObj name="Document" r:id="rId4" imgW="6929280" imgH="469332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27037" y="1000422"/>
                        <a:ext cx="8289925" cy="5818188"/>
                      </a:xfrm>
                      <a:prstGeom prst="rect">
                        <a:avLst/>
                      </a:prstGeom>
                    </p:spPr>
                  </p:pic>
                </p:oleObj>
              </mc:Fallback>
            </mc:AlternateContent>
          </a:graphicData>
        </a:graphic>
      </p:graphicFrame>
    </p:spTree>
    <p:extLst>
      <p:ext uri="{BB962C8B-B14F-4D97-AF65-F5344CB8AC3E}">
        <p14:creationId xmlns:p14="http://schemas.microsoft.com/office/powerpoint/2010/main" val="1944859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URI Template Patterns</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814532403"/>
              </p:ext>
            </p:extLst>
          </p:nvPr>
        </p:nvGraphicFramePr>
        <p:xfrm>
          <a:off x="427037" y="2498372"/>
          <a:ext cx="8289925" cy="5605463"/>
        </p:xfrm>
        <a:graphic>
          <a:graphicData uri="http://schemas.openxmlformats.org/presentationml/2006/ole">
            <mc:AlternateContent xmlns:mc="http://schemas.openxmlformats.org/markup-compatibility/2006">
              <mc:Choice xmlns:v="urn:schemas-microsoft-com:vml" Requires="v">
                <p:oleObj spid="_x0000_s81945"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27037" y="2498372"/>
                        <a:ext cx="8289925" cy="5605463"/>
                      </a:xfrm>
                      <a:prstGeom prst="rect">
                        <a:avLst/>
                      </a:prstGeom>
                    </p:spPr>
                  </p:pic>
                </p:oleObj>
              </mc:Fallback>
            </mc:AlternateContent>
          </a:graphicData>
        </a:graphic>
      </p:graphicFrame>
    </p:spTree>
    <p:extLst>
      <p:ext uri="{BB962C8B-B14F-4D97-AF65-F5344CB8AC3E}">
        <p14:creationId xmlns:p14="http://schemas.microsoft.com/office/powerpoint/2010/main" val="867810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Cookie attribute</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165164959"/>
              </p:ext>
            </p:extLst>
          </p:nvPr>
        </p:nvGraphicFramePr>
        <p:xfrm>
          <a:off x="427037" y="2498372"/>
          <a:ext cx="8289925" cy="5605463"/>
        </p:xfrm>
        <a:graphic>
          <a:graphicData uri="http://schemas.openxmlformats.org/presentationml/2006/ole">
            <mc:AlternateContent xmlns:mc="http://schemas.openxmlformats.org/markup-compatibility/2006">
              <mc:Choice xmlns:v="urn:schemas-microsoft-com:vml" Requires="v">
                <p:oleObj spid="_x0000_s83983"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27037" y="2498372"/>
                        <a:ext cx="8289925" cy="5605463"/>
                      </a:xfrm>
                      <a:prstGeom prst="rect">
                        <a:avLst/>
                      </a:prstGeom>
                    </p:spPr>
                  </p:pic>
                </p:oleObj>
              </mc:Fallback>
            </mc:AlternateContent>
          </a:graphicData>
        </a:graphic>
      </p:graphicFrame>
    </p:spTree>
    <p:extLst>
      <p:ext uri="{BB962C8B-B14F-4D97-AF65-F5344CB8AC3E}">
        <p14:creationId xmlns:p14="http://schemas.microsoft.com/office/powerpoint/2010/main" val="1377220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Request header</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532044526"/>
              </p:ext>
            </p:extLst>
          </p:nvPr>
        </p:nvGraphicFramePr>
        <p:xfrm>
          <a:off x="442119" y="2642500"/>
          <a:ext cx="8259762" cy="5589588"/>
        </p:xfrm>
        <a:graphic>
          <a:graphicData uri="http://schemas.openxmlformats.org/presentationml/2006/ole">
            <mc:AlternateContent xmlns:mc="http://schemas.openxmlformats.org/markup-compatibility/2006">
              <mc:Choice xmlns:v="urn:schemas-microsoft-com:vml" Requires="v">
                <p:oleObj spid="_x0000_s85008"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42119" y="2642500"/>
                        <a:ext cx="8259762" cy="5589588"/>
                      </a:xfrm>
                      <a:prstGeom prst="rect">
                        <a:avLst/>
                      </a:prstGeom>
                    </p:spPr>
                  </p:pic>
                </p:oleObj>
              </mc:Fallback>
            </mc:AlternateContent>
          </a:graphicData>
        </a:graphic>
      </p:graphicFrame>
    </p:spTree>
    <p:extLst>
      <p:ext uri="{BB962C8B-B14F-4D97-AF65-F5344CB8AC3E}">
        <p14:creationId xmlns:p14="http://schemas.microsoft.com/office/powerpoint/2010/main" val="231423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Method arguments</a:t>
            </a:r>
            <a:endParaRPr lang="en-US" sz="2800" dirty="0"/>
          </a:p>
        </p:txBody>
      </p:sp>
      <p:pic>
        <p:nvPicPr>
          <p:cNvPr id="2" name="Picture 1">
            <a:extLst>
              <a:ext uri="{FF2B5EF4-FFF2-40B4-BE49-F238E27FC236}">
                <a16:creationId xmlns:a16="http://schemas.microsoft.com/office/drawing/2014/main" id="{616E0A79-040B-44AA-B07A-D4BFBE229E15}"/>
              </a:ext>
            </a:extLst>
          </p:cNvPr>
          <p:cNvPicPr>
            <a:picLocks noChangeAspect="1"/>
          </p:cNvPicPr>
          <p:nvPr/>
        </p:nvPicPr>
        <p:blipFill>
          <a:blip r:embed="rId3"/>
          <a:stretch>
            <a:fillRect/>
          </a:stretch>
        </p:blipFill>
        <p:spPr>
          <a:xfrm>
            <a:off x="157563" y="1377735"/>
            <a:ext cx="8828873" cy="4558116"/>
          </a:xfrm>
          <a:prstGeom prst="rect">
            <a:avLst/>
          </a:prstGeom>
        </p:spPr>
      </p:pic>
    </p:spTree>
    <p:extLst>
      <p:ext uri="{BB962C8B-B14F-4D97-AF65-F5344CB8AC3E}">
        <p14:creationId xmlns:p14="http://schemas.microsoft.com/office/powerpoint/2010/main" val="2248984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Response body</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274179442"/>
              </p:ext>
            </p:extLst>
          </p:nvPr>
        </p:nvGraphicFramePr>
        <p:xfrm>
          <a:off x="427037" y="2498372"/>
          <a:ext cx="8289925" cy="5605463"/>
        </p:xfrm>
        <a:graphic>
          <a:graphicData uri="http://schemas.openxmlformats.org/presentationml/2006/ole">
            <mc:AlternateContent xmlns:mc="http://schemas.openxmlformats.org/markup-compatibility/2006">
              <mc:Choice xmlns:v="urn:schemas-microsoft-com:vml" Requires="v">
                <p:oleObj spid="_x0000_s82966"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27037" y="2498372"/>
                        <a:ext cx="8289925" cy="5605463"/>
                      </a:xfrm>
                      <a:prstGeom prst="rect">
                        <a:avLst/>
                      </a:prstGeom>
                    </p:spPr>
                  </p:pic>
                </p:oleObj>
              </mc:Fallback>
            </mc:AlternateContent>
          </a:graphicData>
        </a:graphic>
      </p:graphicFrame>
    </p:spTree>
    <p:extLst>
      <p:ext uri="{BB962C8B-B14F-4D97-AF65-F5344CB8AC3E}">
        <p14:creationId xmlns:p14="http://schemas.microsoft.com/office/powerpoint/2010/main" val="540928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Return types</a:t>
            </a:r>
            <a:endParaRPr lang="en-US" sz="2800" dirty="0"/>
          </a:p>
        </p:txBody>
      </p:sp>
      <p:pic>
        <p:nvPicPr>
          <p:cNvPr id="3" name="Picture 2">
            <a:extLst>
              <a:ext uri="{FF2B5EF4-FFF2-40B4-BE49-F238E27FC236}">
                <a16:creationId xmlns:a16="http://schemas.microsoft.com/office/drawing/2014/main" id="{F7EC6311-CA3F-41BB-8F3F-8EAC8E393B6E}"/>
              </a:ext>
            </a:extLst>
          </p:cNvPr>
          <p:cNvPicPr>
            <a:picLocks noChangeAspect="1"/>
          </p:cNvPicPr>
          <p:nvPr/>
        </p:nvPicPr>
        <p:blipFill>
          <a:blip r:embed="rId3"/>
          <a:stretch>
            <a:fillRect/>
          </a:stretch>
        </p:blipFill>
        <p:spPr>
          <a:xfrm>
            <a:off x="271462" y="1131457"/>
            <a:ext cx="8601075" cy="5153025"/>
          </a:xfrm>
          <a:prstGeom prst="rect">
            <a:avLst/>
          </a:prstGeom>
        </p:spPr>
      </p:pic>
    </p:spTree>
    <p:extLst>
      <p:ext uri="{BB962C8B-B14F-4D97-AF65-F5344CB8AC3E}">
        <p14:creationId xmlns:p14="http://schemas.microsoft.com/office/powerpoint/2010/main" val="1507775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Cookie attribute</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784823048"/>
              </p:ext>
            </p:extLst>
          </p:nvPr>
        </p:nvGraphicFramePr>
        <p:xfrm>
          <a:off x="442912" y="1268413"/>
          <a:ext cx="8258175" cy="5589587"/>
        </p:xfrm>
        <a:graphic>
          <a:graphicData uri="http://schemas.openxmlformats.org/presentationml/2006/ole">
            <mc:AlternateContent xmlns:mc="http://schemas.openxmlformats.org/markup-compatibility/2006">
              <mc:Choice xmlns:v="urn:schemas-microsoft-com:vml" Requires="v">
                <p:oleObj spid="_x0000_s86032"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42912" y="1268413"/>
                        <a:ext cx="8258175" cy="5589587"/>
                      </a:xfrm>
                      <a:prstGeom prst="rect">
                        <a:avLst/>
                      </a:prstGeom>
                    </p:spPr>
                  </p:pic>
                </p:oleObj>
              </mc:Fallback>
            </mc:AlternateContent>
          </a:graphicData>
        </a:graphic>
      </p:graphicFrame>
    </p:spTree>
    <p:extLst>
      <p:ext uri="{BB962C8B-B14F-4D97-AF65-F5344CB8AC3E}">
        <p14:creationId xmlns:p14="http://schemas.microsoft.com/office/powerpoint/2010/main" val="405117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Intro</a:t>
            </a:r>
          </a:p>
        </p:txBody>
      </p:sp>
      <p:pic>
        <p:nvPicPr>
          <p:cNvPr id="62466" name="Picture 2" descr="Результат пошуку зображень за запитом &quot;spring modules&quot;"/>
          <p:cNvPicPr>
            <a:picLocks noChangeAspect="1" noChangeArrowheads="1"/>
          </p:cNvPicPr>
          <p:nvPr/>
        </p:nvPicPr>
        <p:blipFill rotWithShape="1">
          <a:blip r:embed="rId3">
            <a:extLst>
              <a:ext uri="{28A0092B-C50C-407E-A947-70E740481C1C}">
                <a14:useLocalDpi xmlns:a14="http://schemas.microsoft.com/office/drawing/2010/main" val="0"/>
              </a:ext>
            </a:extLst>
          </a:blip>
          <a:srcRect l="6070" t="14684" r="7193" b="7094"/>
          <a:stretch/>
        </p:blipFill>
        <p:spPr bwMode="auto">
          <a:xfrm>
            <a:off x="1007221" y="1251284"/>
            <a:ext cx="7129557" cy="4822257"/>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4562375" y="1251284"/>
            <a:ext cx="3574403" cy="2107933"/>
          </a:xfrm>
          <a:prstGeom prst="roundRect">
            <a:avLst/>
          </a:prstGeom>
          <a:noFill/>
          <a:ln w="57150">
            <a:solidFill>
              <a:schemeClr val="accent2">
                <a:shade val="95000"/>
                <a:satMod val="10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753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0"/>
          </p:nvPr>
        </p:nvSpPr>
        <p:spPr/>
        <p:txBody>
          <a:bodyPr/>
          <a:lstStyle/>
          <a:p>
            <a:r>
              <a:rPr lang="en-US" dirty="0"/>
              <a:t>EXCEPTION HANDLING</a:t>
            </a:r>
          </a:p>
        </p:txBody>
      </p:sp>
      <p:grpSp>
        <p:nvGrpSpPr>
          <p:cNvPr id="9" name="Group 8"/>
          <p:cNvGrpSpPr/>
          <p:nvPr/>
        </p:nvGrpSpPr>
        <p:grpSpPr>
          <a:xfrm>
            <a:off x="421369" y="1335644"/>
            <a:ext cx="7792732" cy="4560061"/>
            <a:chOff x="269504" y="985837"/>
            <a:chExt cx="8153400" cy="5228367"/>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04" y="985837"/>
              <a:ext cx="8153400" cy="5228367"/>
            </a:xfrm>
            <a:prstGeom prst="rect">
              <a:avLst/>
            </a:prstGeom>
          </p:spPr>
        </p:pic>
        <p:sp>
          <p:nvSpPr>
            <p:cNvPr id="17" name="Rounded Rectangular Callout 16"/>
            <p:cNvSpPr/>
            <p:nvPr/>
          </p:nvSpPr>
          <p:spPr>
            <a:xfrm>
              <a:off x="5679705" y="3505199"/>
              <a:ext cx="1676400" cy="612648"/>
            </a:xfrm>
            <a:prstGeom prst="wedgeRoundRectCallout">
              <a:avLst>
                <a:gd name="adj1" fmla="val -37465"/>
                <a:gd name="adj2" fmla="val -191910"/>
                <a:gd name="adj3" fmla="val 16667"/>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Business exception</a:t>
              </a:r>
            </a:p>
          </p:txBody>
        </p:sp>
        <p:sp>
          <p:nvSpPr>
            <p:cNvPr id="18" name="Rounded Rectangular Callout 17"/>
            <p:cNvSpPr/>
            <p:nvPr/>
          </p:nvSpPr>
          <p:spPr>
            <a:xfrm>
              <a:off x="4724338" y="4553377"/>
              <a:ext cx="2522905" cy="612648"/>
            </a:xfrm>
            <a:prstGeom prst="wedgeRoundRectCallout">
              <a:avLst>
                <a:gd name="adj1" fmla="val -124037"/>
                <a:gd name="adj2" fmla="val -339675"/>
                <a:gd name="adj3" fmla="val 16667"/>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HandlerExceptionResolver</a:t>
              </a:r>
              <a:endParaRPr lang="en-US" dirty="0"/>
            </a:p>
          </p:txBody>
        </p:sp>
      </p:grpSp>
    </p:spTree>
    <p:extLst>
      <p:ext uri="{BB962C8B-B14F-4D97-AF65-F5344CB8AC3E}">
        <p14:creationId xmlns:p14="http://schemas.microsoft.com/office/powerpoint/2010/main" val="3811807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0"/>
          </p:nvPr>
        </p:nvSpPr>
        <p:spPr/>
        <p:txBody>
          <a:bodyPr/>
          <a:lstStyle/>
          <a:p>
            <a:r>
              <a:rPr lang="en-US" dirty="0"/>
              <a:t>EXCEPTION HANDLING APPROACHES</a:t>
            </a:r>
          </a:p>
        </p:txBody>
      </p:sp>
      <p:grpSp>
        <p:nvGrpSpPr>
          <p:cNvPr id="21" name="Group 20"/>
          <p:cNvGrpSpPr/>
          <p:nvPr/>
        </p:nvGrpSpPr>
        <p:grpSpPr>
          <a:xfrm>
            <a:off x="867905" y="1638199"/>
            <a:ext cx="7547674" cy="3235572"/>
            <a:chOff x="-685669" y="1752599"/>
            <a:chExt cx="10677197" cy="3029187"/>
          </a:xfrm>
          <a:solidFill>
            <a:srgbClr val="D9ECB8"/>
          </a:solidFill>
        </p:grpSpPr>
        <p:grpSp>
          <p:nvGrpSpPr>
            <p:cNvPr id="22" name="Group 21"/>
            <p:cNvGrpSpPr/>
            <p:nvPr/>
          </p:nvGrpSpPr>
          <p:grpSpPr>
            <a:xfrm>
              <a:off x="-685669" y="1752599"/>
              <a:ext cx="10677197" cy="3029187"/>
              <a:chOff x="-685668" y="1476138"/>
              <a:chExt cx="10677197" cy="3029187"/>
            </a:xfrm>
            <a:grpFill/>
          </p:grpSpPr>
          <p:sp>
            <p:nvSpPr>
              <p:cNvPr id="26" name="Rectangle 25"/>
              <p:cNvSpPr/>
              <p:nvPr/>
            </p:nvSpPr>
            <p:spPr>
              <a:xfrm>
                <a:off x="2713283" y="1476138"/>
                <a:ext cx="4203202" cy="9144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HandlerExceptionResolver</a:t>
                </a:r>
                <a:endParaRPr lang="en-US" dirty="0"/>
              </a:p>
            </p:txBody>
          </p:sp>
          <p:grpSp>
            <p:nvGrpSpPr>
              <p:cNvPr id="27" name="Group 26"/>
              <p:cNvGrpSpPr/>
              <p:nvPr/>
            </p:nvGrpSpPr>
            <p:grpSpPr>
              <a:xfrm>
                <a:off x="-685668" y="3590924"/>
                <a:ext cx="10677197" cy="914401"/>
                <a:chOff x="-685669" y="3548816"/>
                <a:chExt cx="10677197" cy="914401"/>
              </a:xfrm>
              <a:grpFill/>
            </p:grpSpPr>
            <p:sp>
              <p:nvSpPr>
                <p:cNvPr id="28" name="Rectangle 27"/>
                <p:cNvSpPr/>
                <p:nvPr/>
              </p:nvSpPr>
              <p:spPr>
                <a:xfrm>
                  <a:off x="3481383" y="3548816"/>
                  <a:ext cx="2667000" cy="9144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Custom Resolver</a:t>
                  </a:r>
                </a:p>
              </p:txBody>
            </p:sp>
            <p:sp>
              <p:nvSpPr>
                <p:cNvPr id="30" name="Rectangle 29"/>
                <p:cNvSpPr/>
                <p:nvPr/>
              </p:nvSpPr>
              <p:spPr>
                <a:xfrm>
                  <a:off x="-685669" y="3548816"/>
                  <a:ext cx="3840116" cy="9144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SimpleMappingExceptionResolver</a:t>
                  </a:r>
                  <a:endParaRPr lang="en-US" dirty="0"/>
                </a:p>
              </p:txBody>
            </p:sp>
            <p:sp>
              <p:nvSpPr>
                <p:cNvPr id="31" name="Rectangle 30"/>
                <p:cNvSpPr/>
                <p:nvPr/>
              </p:nvSpPr>
              <p:spPr>
                <a:xfrm>
                  <a:off x="6515097" y="3548817"/>
                  <a:ext cx="3476431" cy="9144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r>
                    <a:rPr lang="en-US" dirty="0" err="1"/>
                    <a:t>ExceptionHandler</a:t>
                  </a:r>
                  <a:endParaRPr lang="en-US" dirty="0"/>
                </a:p>
              </p:txBody>
            </p:sp>
          </p:grpSp>
        </p:grpSp>
        <p:cxnSp>
          <p:nvCxnSpPr>
            <p:cNvPr id="23" name="Straight Arrow Connector 22"/>
            <p:cNvCxnSpPr>
              <a:cxnSpLocks/>
              <a:stCxn id="26" idx="2"/>
              <a:endCxn id="28" idx="0"/>
            </p:cNvCxnSpPr>
            <p:nvPr/>
          </p:nvCxnSpPr>
          <p:spPr>
            <a:xfrm>
              <a:off x="4814883" y="2666999"/>
              <a:ext cx="0" cy="1200386"/>
            </a:xfrm>
            <a:prstGeom prst="straightConnector1">
              <a:avLst/>
            </a:prstGeom>
            <a:grpFill/>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cxnSpLocks/>
              <a:stCxn id="26" idx="2"/>
              <a:endCxn id="30" idx="0"/>
            </p:cNvCxnSpPr>
            <p:nvPr/>
          </p:nvCxnSpPr>
          <p:spPr>
            <a:xfrm flipH="1">
              <a:off x="1234390" y="2666999"/>
              <a:ext cx="3580494" cy="1200386"/>
            </a:xfrm>
            <a:prstGeom prst="straightConnector1">
              <a:avLst/>
            </a:prstGeom>
            <a:grpFill/>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p:cNvCxnSpPr>
              <a:cxnSpLocks/>
              <a:stCxn id="26" idx="2"/>
            </p:cNvCxnSpPr>
            <p:nvPr/>
          </p:nvCxnSpPr>
          <p:spPr>
            <a:xfrm>
              <a:off x="4814883" y="2666999"/>
              <a:ext cx="2481459" cy="1200386"/>
            </a:xfrm>
            <a:prstGeom prst="straightConnector1">
              <a:avLst/>
            </a:prstGeom>
            <a:grpFill/>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51598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0"/>
          </p:nvPr>
        </p:nvSpPr>
        <p:spPr/>
        <p:txBody>
          <a:bodyPr/>
          <a:lstStyle/>
          <a:p>
            <a:r>
              <a:rPr lang="en-US" dirty="0" err="1"/>
              <a:t>SimpleMappingExceptionResolver</a:t>
            </a:r>
            <a:endParaRPr lang="en-US" dirty="0"/>
          </a:p>
        </p:txBody>
      </p:sp>
      <p:sp>
        <p:nvSpPr>
          <p:cNvPr id="2" name="TextBox 1"/>
          <p:cNvSpPr txBox="1"/>
          <p:nvPr/>
        </p:nvSpPr>
        <p:spPr>
          <a:xfrm>
            <a:off x="453292" y="1962303"/>
            <a:ext cx="5799016" cy="424732"/>
          </a:xfrm>
          <a:prstGeom prst="rect">
            <a:avLst/>
          </a:prstGeom>
          <a:noFill/>
        </p:spPr>
        <p:txBody>
          <a:bodyPr wrap="square" rtlCol="0">
            <a:spAutoFit/>
          </a:bodyPr>
          <a:lstStyle/>
          <a:p>
            <a:pPr>
              <a:lnSpc>
                <a:spcPct val="120000"/>
              </a:lnSpc>
            </a:pPr>
            <a:endParaRPr lang="en-US" dirty="0" err="1">
              <a:solidFill>
                <a:srgbClr val="444444"/>
              </a:solidFill>
              <a:latin typeface="Trebuchet MS"/>
              <a:cs typeface="Trebuchet MS"/>
            </a:endParaRPr>
          </a:p>
        </p:txBody>
      </p:sp>
      <p:sp>
        <p:nvSpPr>
          <p:cNvPr id="4" name="Rectangle 3"/>
          <p:cNvSpPr/>
          <p:nvPr/>
        </p:nvSpPr>
        <p:spPr>
          <a:xfrm>
            <a:off x="281898" y="1687262"/>
            <a:ext cx="8580204" cy="3539430"/>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rPr>
              <a:t>&lt;bean id="</a:t>
            </a:r>
            <a:r>
              <a:rPr lang="en-US" sz="1400" dirty="0" err="1">
                <a:latin typeface="Consolas" panose="020B0609020204030204" pitchFamily="49" charset="0"/>
                <a:cs typeface="Consolas" panose="020B0609020204030204" pitchFamily="49" charset="0"/>
              </a:rPr>
              <a:t>simpleMappingExceptionResolver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class="org.springframework.web.servlet.handler.SimpleMappingExceptionResolver"&gt;</a:t>
            </a:r>
          </a:p>
          <a:p>
            <a:r>
              <a:rPr lang="en-US" sz="1400" dirty="0">
                <a:latin typeface="Consolas" panose="020B0609020204030204" pitchFamily="49" charset="0"/>
                <a:cs typeface="Consolas" panose="020B0609020204030204" pitchFamily="49" charset="0"/>
              </a:rPr>
              <a:t>        &lt;property name="</a:t>
            </a:r>
            <a:r>
              <a:rPr lang="en-US" sz="1400" dirty="0" err="1">
                <a:latin typeface="Consolas" panose="020B0609020204030204" pitchFamily="49" charset="0"/>
                <a:cs typeface="Consolas" panose="020B0609020204030204" pitchFamily="49" charset="0"/>
              </a:rPr>
              <a:t>exceptionMappings</a:t>
            </a:r>
            <a:r>
              <a:rPr lang="en-US" sz="1400" dirty="0">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            &lt;map&gt;</a:t>
            </a:r>
          </a:p>
          <a:p>
            <a:r>
              <a:rPr lang="en-US" sz="1400" dirty="0">
                <a:latin typeface="Consolas" panose="020B0609020204030204" pitchFamily="49" charset="0"/>
                <a:cs typeface="Consolas" panose="020B0609020204030204" pitchFamily="49" charset="0"/>
              </a:rPr>
              <a:t>                </a:t>
            </a:r>
            <a:r>
              <a:rPr lang="en-US" sz="1400" dirty="0">
                <a:solidFill>
                  <a:schemeClr val="accent2">
                    <a:lumMod val="75000"/>
                  </a:schemeClr>
                </a:solidFill>
                <a:latin typeface="Consolas" panose="020B0609020204030204" pitchFamily="49" charset="0"/>
                <a:cs typeface="Consolas" panose="020B0609020204030204" pitchFamily="49" charset="0"/>
              </a:rPr>
              <a:t>&lt;entry key="</a:t>
            </a:r>
            <a:r>
              <a:rPr lang="en-US" sz="1400" dirty="0" err="1">
                <a:solidFill>
                  <a:schemeClr val="accent2">
                    <a:lumMod val="75000"/>
                  </a:schemeClr>
                </a:solidFill>
                <a:latin typeface="Consolas" panose="020B0609020204030204" pitchFamily="49" charset="0"/>
                <a:cs typeface="Consolas" panose="020B0609020204030204" pitchFamily="49" charset="0"/>
              </a:rPr>
              <a:t>DatabaseException</a:t>
            </a:r>
            <a:r>
              <a:rPr lang="en-US" sz="1400" dirty="0">
                <a:solidFill>
                  <a:schemeClr val="accent2">
                    <a:lumMod val="75000"/>
                  </a:schemeClr>
                </a:solidFill>
                <a:latin typeface="Consolas" panose="020B0609020204030204" pitchFamily="49" charset="0"/>
                <a:cs typeface="Consolas" panose="020B0609020204030204" pitchFamily="49" charset="0"/>
              </a:rPr>
              <a:t>" value="</a:t>
            </a:r>
            <a:r>
              <a:rPr lang="en-US" sz="1400" dirty="0" err="1">
                <a:solidFill>
                  <a:schemeClr val="accent2">
                    <a:lumMod val="75000"/>
                  </a:schemeClr>
                </a:solidFill>
                <a:latin typeface="Consolas" panose="020B0609020204030204" pitchFamily="49" charset="0"/>
                <a:cs typeface="Consolas" panose="020B0609020204030204" pitchFamily="49" charset="0"/>
              </a:rPr>
              <a:t>databaseError</a:t>
            </a:r>
            <a:r>
              <a:rPr lang="en-US" sz="1400" dirty="0">
                <a:solidFill>
                  <a:schemeClr val="accent2">
                    <a:lumMod val="75000"/>
                  </a:schemeClr>
                </a:solidFill>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            &lt;/map&gt;</a:t>
            </a:r>
          </a:p>
          <a:p>
            <a:r>
              <a:rPr lang="en-US" sz="1400" dirty="0">
                <a:latin typeface="Consolas" panose="020B0609020204030204" pitchFamily="49" charset="0"/>
                <a:cs typeface="Consolas" panose="020B0609020204030204" pitchFamily="49" charset="0"/>
              </a:rPr>
              <a:t>        &lt;/property&gt;</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a:solidFill>
                  <a:schemeClr val="accent2">
                    <a:lumMod val="75000"/>
                  </a:schemeClr>
                </a:solidFill>
                <a:latin typeface="Consolas" panose="020B0609020204030204" pitchFamily="49" charset="0"/>
                <a:cs typeface="Consolas" panose="020B0609020204030204" pitchFamily="49" charset="0"/>
              </a:rPr>
              <a:t>&lt;property name="</a:t>
            </a:r>
            <a:r>
              <a:rPr lang="en-US" sz="1400" dirty="0" err="1">
                <a:solidFill>
                  <a:schemeClr val="accent2">
                    <a:lumMod val="75000"/>
                  </a:schemeClr>
                </a:solidFill>
                <a:latin typeface="Consolas" panose="020B0609020204030204" pitchFamily="49" charset="0"/>
                <a:cs typeface="Consolas" panose="020B0609020204030204" pitchFamily="49" charset="0"/>
              </a:rPr>
              <a:t>defaultErrorView</a:t>
            </a:r>
            <a:r>
              <a:rPr lang="en-US" sz="1400" dirty="0">
                <a:solidFill>
                  <a:schemeClr val="accent2">
                    <a:lumMod val="75000"/>
                  </a:schemeClr>
                </a:solidFill>
                <a:latin typeface="Consolas" panose="020B0609020204030204" pitchFamily="49" charset="0"/>
                <a:cs typeface="Consolas" panose="020B0609020204030204" pitchFamily="49" charset="0"/>
              </a:rPr>
              <a:t>" value="error"/&gt;</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a:solidFill>
                  <a:srgbClr val="B22746"/>
                </a:solidFill>
                <a:latin typeface="Consolas" panose="020B0609020204030204" pitchFamily="49" charset="0"/>
                <a:cs typeface="Consolas" panose="020B0609020204030204" pitchFamily="49" charset="0"/>
              </a:rPr>
              <a:t>&lt;!-- Name of logger to use to log exceptions. Unset by default, so logging disabled --&gt;</a:t>
            </a:r>
          </a:p>
          <a:p>
            <a:r>
              <a:rPr lang="en-US" sz="1400" dirty="0">
                <a:latin typeface="Consolas" panose="020B0609020204030204" pitchFamily="49" charset="0"/>
                <a:cs typeface="Consolas" panose="020B0609020204030204" pitchFamily="49" charset="0"/>
              </a:rPr>
              <a:t>        &lt;property name="</a:t>
            </a:r>
            <a:r>
              <a:rPr lang="en-US" sz="1400" dirty="0" err="1">
                <a:latin typeface="Consolas" panose="020B0609020204030204" pitchFamily="49" charset="0"/>
                <a:cs typeface="Consolas" panose="020B0609020204030204" pitchFamily="49" charset="0"/>
              </a:rPr>
              <a:t>warnLogCategory</a:t>
            </a:r>
            <a:r>
              <a:rPr lang="en-US" sz="1400" dirty="0">
                <a:latin typeface="Consolas" panose="020B0609020204030204" pitchFamily="49" charset="0"/>
                <a:cs typeface="Consolas" panose="020B0609020204030204" pitchFamily="49" charset="0"/>
              </a:rPr>
              <a:t>" value=“</a:t>
            </a:r>
            <a:r>
              <a:rPr lang="en-US" sz="1400" dirty="0" err="1">
                <a:latin typeface="Consolas" panose="020B0609020204030204" pitchFamily="49" charset="0"/>
                <a:cs typeface="Consolas" panose="020B0609020204030204" pitchFamily="49" charset="0"/>
              </a:rPr>
              <a:t>com.epam.example.MvcLogger</a:t>
            </a:r>
            <a:r>
              <a:rPr lang="en-US" sz="1400" dirty="0">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&lt;/bean&gt;</a:t>
            </a:r>
          </a:p>
        </p:txBody>
      </p:sp>
    </p:spTree>
    <p:extLst>
      <p:ext uri="{BB962C8B-B14F-4D97-AF65-F5344CB8AC3E}">
        <p14:creationId xmlns:p14="http://schemas.microsoft.com/office/powerpoint/2010/main" val="3960934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0"/>
          </p:nvPr>
        </p:nvSpPr>
        <p:spPr/>
        <p:txBody>
          <a:bodyPr/>
          <a:lstStyle/>
          <a:p>
            <a:r>
              <a:rPr lang="en-US" dirty="0"/>
              <a:t>CUSTOM EXCEPTION RESOLVER</a:t>
            </a:r>
          </a:p>
        </p:txBody>
      </p:sp>
      <p:sp>
        <p:nvSpPr>
          <p:cNvPr id="3" name="TextBox 2"/>
          <p:cNvSpPr txBox="1"/>
          <p:nvPr/>
        </p:nvSpPr>
        <p:spPr>
          <a:xfrm>
            <a:off x="800018" y="1375615"/>
            <a:ext cx="7543964" cy="2031325"/>
          </a:xfrm>
          <a:prstGeom prst="rect">
            <a:avLst/>
          </a:prstGeom>
          <a:noFill/>
        </p:spPr>
        <p:txBody>
          <a:bodyPr wrap="square" rtlCol="0">
            <a:spAutoFit/>
          </a:bodyPr>
          <a:lstStyle/>
          <a:p>
            <a:pPr defTabSz="685766"/>
            <a:r>
              <a:rPr lang="en-US" dirty="0">
                <a:solidFill>
                  <a:schemeClr val="accent6">
                    <a:lumMod val="75000"/>
                  </a:schemeClr>
                </a:solidFill>
              </a:rPr>
              <a:t>public interface</a:t>
            </a:r>
            <a:r>
              <a:rPr lang="en-US" dirty="0">
                <a:solidFill>
                  <a:prstClr val="black"/>
                </a:solidFill>
              </a:rPr>
              <a:t> </a:t>
            </a:r>
            <a:r>
              <a:rPr lang="en-US" b="1" dirty="0" err="1">
                <a:solidFill>
                  <a:prstClr val="black"/>
                </a:solidFill>
              </a:rPr>
              <a:t>HandlerExceptionResolver</a:t>
            </a:r>
            <a:r>
              <a:rPr lang="en-US" dirty="0">
                <a:solidFill>
                  <a:prstClr val="black"/>
                </a:solidFill>
              </a:rPr>
              <a:t> {</a:t>
            </a:r>
          </a:p>
          <a:p>
            <a:pPr defTabSz="685766"/>
            <a:r>
              <a:rPr lang="en-US" dirty="0">
                <a:solidFill>
                  <a:prstClr val="black"/>
                </a:solidFill>
              </a:rPr>
              <a:t>	</a:t>
            </a:r>
            <a:r>
              <a:rPr lang="en-US" dirty="0" err="1">
                <a:solidFill>
                  <a:prstClr val="black"/>
                </a:solidFill>
              </a:rPr>
              <a:t>ModelAndView</a:t>
            </a:r>
            <a:r>
              <a:rPr lang="en-US" dirty="0">
                <a:solidFill>
                  <a:prstClr val="black"/>
                </a:solidFill>
              </a:rPr>
              <a:t> </a:t>
            </a:r>
            <a:r>
              <a:rPr lang="en-US" dirty="0" err="1">
                <a:solidFill>
                  <a:prstClr val="black"/>
                </a:solidFill>
              </a:rPr>
              <a:t>resolveException</a:t>
            </a:r>
            <a:r>
              <a:rPr lang="en-US" dirty="0">
                <a:solidFill>
                  <a:prstClr val="black"/>
                </a:solidFill>
              </a:rPr>
              <a:t>(</a:t>
            </a:r>
          </a:p>
          <a:p>
            <a:pPr defTabSz="685766"/>
            <a:r>
              <a:rPr lang="en-US" dirty="0">
                <a:solidFill>
                  <a:prstClr val="black"/>
                </a:solidFill>
              </a:rPr>
              <a:t>		</a:t>
            </a:r>
            <a:r>
              <a:rPr lang="en-US" dirty="0" err="1">
                <a:solidFill>
                  <a:prstClr val="black"/>
                </a:solidFill>
              </a:rPr>
              <a:t>HttpServletRequest</a:t>
            </a:r>
            <a:r>
              <a:rPr lang="en-US" dirty="0">
                <a:solidFill>
                  <a:prstClr val="black"/>
                </a:solidFill>
              </a:rPr>
              <a:t> request, </a:t>
            </a:r>
          </a:p>
          <a:p>
            <a:pPr defTabSz="685766"/>
            <a:r>
              <a:rPr lang="en-US" dirty="0">
                <a:solidFill>
                  <a:prstClr val="black"/>
                </a:solidFill>
              </a:rPr>
              <a:t>		</a:t>
            </a:r>
            <a:r>
              <a:rPr lang="en-US" dirty="0" err="1">
                <a:solidFill>
                  <a:prstClr val="black"/>
                </a:solidFill>
              </a:rPr>
              <a:t>HttpServletResponse</a:t>
            </a:r>
            <a:r>
              <a:rPr lang="en-US" dirty="0">
                <a:solidFill>
                  <a:prstClr val="black"/>
                </a:solidFill>
              </a:rPr>
              <a:t> response, </a:t>
            </a:r>
          </a:p>
          <a:p>
            <a:pPr defTabSz="685766"/>
            <a:r>
              <a:rPr lang="en-US" dirty="0">
                <a:solidFill>
                  <a:prstClr val="black"/>
                </a:solidFill>
              </a:rPr>
              <a:t>		Object handler, </a:t>
            </a:r>
          </a:p>
          <a:p>
            <a:pPr defTabSz="685766"/>
            <a:r>
              <a:rPr lang="en-US" dirty="0">
                <a:solidFill>
                  <a:prstClr val="black"/>
                </a:solidFill>
              </a:rPr>
              <a:t>		Exception ex);</a:t>
            </a:r>
          </a:p>
          <a:p>
            <a:pPr defTabSz="685766"/>
            <a:r>
              <a:rPr lang="en-US" dirty="0">
                <a:solidFill>
                  <a:prstClr val="black"/>
                </a:solidFill>
              </a:rPr>
              <a:t>}</a:t>
            </a:r>
          </a:p>
        </p:txBody>
      </p:sp>
      <p:sp>
        <p:nvSpPr>
          <p:cNvPr id="4" name="TextBox 3"/>
          <p:cNvSpPr txBox="1"/>
          <p:nvPr/>
        </p:nvSpPr>
        <p:spPr>
          <a:xfrm>
            <a:off x="825121" y="3849868"/>
            <a:ext cx="7729944" cy="2339102"/>
          </a:xfrm>
          <a:prstGeom prst="rect">
            <a:avLst/>
          </a:prstGeom>
          <a:noFill/>
        </p:spPr>
        <p:txBody>
          <a:bodyPr wrap="square" rtlCol="0">
            <a:spAutoFit/>
          </a:bodyPr>
          <a:lstStyle/>
          <a:p>
            <a:pPr>
              <a:defRPr/>
            </a:pPr>
            <a:r>
              <a:rPr lang="en-US" sz="1400" dirty="0">
                <a:latin typeface="Consolas" panose="020B0609020204030204" pitchFamily="49" charset="0"/>
                <a:cs typeface="Consolas" panose="020B0609020204030204" pitchFamily="49" charset="0"/>
              </a:rPr>
              <a:t>&lt;?xml version=</a:t>
            </a:r>
            <a:r>
              <a:rPr lang="en-US" sz="1400" i="1" dirty="0">
                <a:latin typeface="Consolas" panose="020B0609020204030204" pitchFamily="49" charset="0"/>
                <a:cs typeface="Consolas" panose="020B0609020204030204" pitchFamily="49" charset="0"/>
              </a:rPr>
              <a:t>"1.0" encoding="UTF-8"?&gt;</a:t>
            </a:r>
          </a:p>
          <a:p>
            <a:pPr>
              <a:defRPr/>
            </a:pPr>
            <a:endParaRPr lang="he-IL" sz="1400" dirty="0">
              <a:latin typeface="Consolas" panose="020B0609020204030204" pitchFamily="49" charset="0"/>
            </a:endParaRPr>
          </a:p>
          <a:p>
            <a:pPr>
              <a:defRPr/>
            </a:pPr>
            <a:r>
              <a:rPr lang="en-US" sz="1400" dirty="0">
                <a:latin typeface="Consolas" panose="020B0609020204030204" pitchFamily="49" charset="0"/>
                <a:cs typeface="Consolas" panose="020B0609020204030204" pitchFamily="49" charset="0"/>
              </a:rPr>
              <a:t>&lt;beans</a:t>
            </a:r>
            <a:r>
              <a:rPr lang="en-US" sz="1400" i="1" dirty="0">
                <a:latin typeface="Consolas" panose="020B0609020204030204" pitchFamily="49" charset="0"/>
                <a:cs typeface="Consolas" panose="020B0609020204030204" pitchFamily="49" charset="0"/>
              </a:rPr>
              <a:t>&gt;</a:t>
            </a:r>
          </a:p>
          <a:p>
            <a:pPr>
              <a:defRPr/>
            </a:pPr>
            <a:endParaRPr lang="en-US" sz="1400" dirty="0">
              <a:latin typeface="Consolas" panose="020B0609020204030204" pitchFamily="49" charset="0"/>
              <a:cs typeface="Consolas" panose="020B0609020204030204" pitchFamily="49" charset="0"/>
            </a:endParaRPr>
          </a:p>
          <a:p>
            <a:pPr>
              <a:defRPr/>
            </a:pPr>
            <a:r>
              <a:rPr lang="en-US" sz="1400" dirty="0">
                <a:latin typeface="Consolas" panose="020B0609020204030204" pitchFamily="49" charset="0"/>
                <a:cs typeface="Consolas" panose="020B0609020204030204" pitchFamily="49" charset="0"/>
              </a:rPr>
              <a:t>  </a:t>
            </a:r>
            <a:r>
              <a:rPr lang="en-US" sz="1400" dirty="0">
                <a:solidFill>
                  <a:schemeClr val="accent2">
                    <a:lumMod val="75000"/>
                  </a:schemeClr>
                </a:solidFill>
                <a:latin typeface="Consolas" panose="020B0609020204030204" pitchFamily="49" charset="0"/>
                <a:cs typeface="Consolas" panose="020B0609020204030204" pitchFamily="49" charset="0"/>
              </a:rPr>
              <a:t>&lt;bean class=“</a:t>
            </a:r>
            <a:r>
              <a:rPr lang="en-US" sz="1400" dirty="0" err="1">
                <a:solidFill>
                  <a:schemeClr val="accent2">
                    <a:lumMod val="75000"/>
                  </a:schemeClr>
                </a:solidFill>
                <a:latin typeface="Consolas" panose="020B0609020204030204" pitchFamily="49" charset="0"/>
                <a:cs typeface="Consolas" panose="020B0609020204030204" pitchFamily="49" charset="0"/>
              </a:rPr>
              <a:t>com.epam.example.CustomExceptionResolver</a:t>
            </a:r>
            <a:r>
              <a:rPr lang="en-US" sz="1400" dirty="0">
                <a:solidFill>
                  <a:schemeClr val="accent2">
                    <a:lumMod val="75000"/>
                  </a:schemeClr>
                </a:solidFill>
                <a:latin typeface="Consolas" panose="020B0609020204030204" pitchFamily="49" charset="0"/>
                <a:cs typeface="Consolas" panose="020B0609020204030204" pitchFamily="49" charset="0"/>
              </a:rPr>
              <a:t>"&gt;</a:t>
            </a:r>
          </a:p>
          <a:p>
            <a:pPr>
              <a:defRPr/>
            </a:pPr>
            <a:r>
              <a:rPr lang="en-US" sz="1400" dirty="0">
                <a:latin typeface="Consolas" panose="020B0609020204030204" pitchFamily="49" charset="0"/>
                <a:cs typeface="Consolas" panose="020B0609020204030204" pitchFamily="49" charset="0"/>
              </a:rPr>
              <a:t>    </a:t>
            </a:r>
            <a:endParaRPr lang="en-US" sz="1400" dirty="0"/>
          </a:p>
          <a:p>
            <a:pPr>
              <a:defRPr/>
            </a:pPr>
            <a:r>
              <a:rPr lang="en-US" sz="1400" dirty="0"/>
              <a:t>&lt;/beans&gt;</a:t>
            </a:r>
          </a:p>
          <a:p>
            <a:pPr>
              <a:lnSpc>
                <a:spcPct val="120000"/>
              </a:lnSpc>
            </a:pPr>
            <a:endParaRPr lang="en-US" sz="4000" dirty="0" err="1">
              <a:solidFill>
                <a:srgbClr val="444444"/>
              </a:solidFill>
              <a:latin typeface="Trebuchet MS"/>
              <a:cs typeface="Trebuchet MS"/>
            </a:endParaRPr>
          </a:p>
        </p:txBody>
      </p:sp>
    </p:spTree>
    <p:extLst>
      <p:ext uri="{BB962C8B-B14F-4D97-AF65-F5344CB8AC3E}">
        <p14:creationId xmlns:p14="http://schemas.microsoft.com/office/powerpoint/2010/main" val="3855887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0"/>
          </p:nvPr>
        </p:nvSpPr>
        <p:spPr/>
        <p:txBody>
          <a:bodyPr/>
          <a:lstStyle/>
          <a:p>
            <a:r>
              <a:rPr lang="en-US" dirty="0"/>
              <a:t>ANNOTATION BASED CONFIGURATION</a:t>
            </a:r>
          </a:p>
        </p:txBody>
      </p:sp>
      <p:sp>
        <p:nvSpPr>
          <p:cNvPr id="2" name="TextBox 1"/>
          <p:cNvSpPr txBox="1"/>
          <p:nvPr/>
        </p:nvSpPr>
        <p:spPr>
          <a:xfrm>
            <a:off x="447796" y="1906369"/>
            <a:ext cx="8248407" cy="3611181"/>
          </a:xfrm>
          <a:prstGeom prst="rect">
            <a:avLst/>
          </a:prstGeom>
          <a:noFill/>
        </p:spPr>
        <p:txBody>
          <a:bodyPr wrap="square" rtlCol="0">
            <a:spAutoFit/>
          </a:bodyPr>
          <a:lstStyle/>
          <a:p>
            <a:pPr>
              <a:lnSpc>
                <a:spcPct val="120000"/>
              </a:lnSpc>
            </a:pPr>
            <a:r>
              <a:rPr lang="en-US" sz="1600" dirty="0">
                <a:solidFill>
                  <a:srgbClr val="0070C0"/>
                </a:solidFill>
                <a:cs typeface="Trebuchet MS"/>
              </a:rPr>
              <a:t>@Controller</a:t>
            </a:r>
          </a:p>
          <a:p>
            <a:pPr>
              <a:lnSpc>
                <a:spcPct val="120000"/>
              </a:lnSpc>
            </a:pPr>
            <a:r>
              <a:rPr lang="en-US" sz="1600" dirty="0">
                <a:solidFill>
                  <a:schemeClr val="accent6">
                    <a:lumMod val="75000"/>
                  </a:schemeClr>
                </a:solidFill>
                <a:cs typeface="Trebuchet MS"/>
              </a:rPr>
              <a:t>public class </a:t>
            </a:r>
            <a:r>
              <a:rPr lang="en-US" sz="1600" b="1" dirty="0" err="1">
                <a:solidFill>
                  <a:srgbClr val="444444"/>
                </a:solidFill>
                <a:cs typeface="Trebuchet MS"/>
              </a:rPr>
              <a:t>TicketController</a:t>
            </a:r>
            <a:r>
              <a:rPr lang="en-US" sz="1600" dirty="0">
                <a:solidFill>
                  <a:srgbClr val="444444"/>
                </a:solidFill>
                <a:cs typeface="Trebuchet MS"/>
              </a:rPr>
              <a:t> {	</a:t>
            </a:r>
          </a:p>
          <a:p>
            <a:pPr>
              <a:lnSpc>
                <a:spcPct val="120000"/>
              </a:lnSpc>
            </a:pPr>
            <a:r>
              <a:rPr lang="en-US" sz="1600" dirty="0">
                <a:solidFill>
                  <a:srgbClr val="444444"/>
                </a:solidFill>
                <a:cs typeface="Trebuchet MS"/>
              </a:rPr>
              <a:t>	...</a:t>
            </a:r>
          </a:p>
          <a:p>
            <a:pPr>
              <a:lnSpc>
                <a:spcPct val="120000"/>
              </a:lnSpc>
            </a:pPr>
            <a:r>
              <a:rPr lang="en-US" sz="1600" dirty="0">
                <a:solidFill>
                  <a:srgbClr val="444444"/>
                </a:solidFill>
                <a:cs typeface="Trebuchet MS"/>
              </a:rPr>
              <a:t>    </a:t>
            </a:r>
            <a:r>
              <a:rPr lang="en-US" sz="1600" dirty="0">
                <a:solidFill>
                  <a:srgbClr val="0070C0"/>
                </a:solidFill>
                <a:cs typeface="Trebuchet MS"/>
              </a:rPr>
              <a:t>@</a:t>
            </a:r>
            <a:r>
              <a:rPr lang="en-US" sz="1600" dirty="0" err="1">
                <a:solidFill>
                  <a:srgbClr val="0070C0"/>
                </a:solidFill>
                <a:cs typeface="Trebuchet MS"/>
              </a:rPr>
              <a:t>ExceptionHandler</a:t>
            </a:r>
            <a:r>
              <a:rPr lang="en-US" sz="1600" dirty="0">
                <a:solidFill>
                  <a:srgbClr val="444444"/>
                </a:solidFill>
                <a:cs typeface="Trebuchet MS"/>
              </a:rPr>
              <a:t>(</a:t>
            </a:r>
            <a:r>
              <a:rPr lang="en-US" sz="1600" dirty="0" err="1">
                <a:solidFill>
                  <a:srgbClr val="444444"/>
                </a:solidFill>
                <a:cs typeface="Trebuchet MS"/>
              </a:rPr>
              <a:t>Exception.class</a:t>
            </a:r>
            <a:r>
              <a:rPr lang="en-US" sz="1600" dirty="0">
                <a:solidFill>
                  <a:srgbClr val="444444"/>
                </a:solidFill>
                <a:cs typeface="Trebuchet MS"/>
              </a:rPr>
              <a:t>)</a:t>
            </a:r>
          </a:p>
          <a:p>
            <a:pPr>
              <a:lnSpc>
                <a:spcPct val="120000"/>
              </a:lnSpc>
            </a:pPr>
            <a:r>
              <a:rPr lang="en-US" sz="1600" dirty="0">
                <a:solidFill>
                  <a:srgbClr val="444444"/>
                </a:solidFill>
                <a:cs typeface="Trebuchet MS"/>
              </a:rPr>
              <a:t>    </a:t>
            </a:r>
            <a:r>
              <a:rPr lang="en-US" sz="1600" dirty="0">
                <a:solidFill>
                  <a:srgbClr val="0070C0"/>
                </a:solidFill>
                <a:cs typeface="Trebuchet MS"/>
              </a:rPr>
              <a:t>@</a:t>
            </a:r>
            <a:r>
              <a:rPr lang="en-US" sz="1600" dirty="0" err="1">
                <a:solidFill>
                  <a:srgbClr val="0070C0"/>
                </a:solidFill>
                <a:cs typeface="Trebuchet MS"/>
              </a:rPr>
              <a:t>ResponseStatus</a:t>
            </a:r>
            <a:r>
              <a:rPr lang="en-US" sz="1600" dirty="0">
                <a:solidFill>
                  <a:srgbClr val="444444"/>
                </a:solidFill>
                <a:cs typeface="Trebuchet MS"/>
              </a:rPr>
              <a:t>(</a:t>
            </a:r>
            <a:r>
              <a:rPr lang="en-US" sz="1600" dirty="0" err="1">
                <a:solidFill>
                  <a:srgbClr val="444444"/>
                </a:solidFill>
                <a:cs typeface="Trebuchet MS"/>
              </a:rPr>
              <a:t>HttpStatus.INTERNAL_SERVER_ERROR</a:t>
            </a:r>
            <a:r>
              <a:rPr lang="en-US" sz="1600" dirty="0">
                <a:solidFill>
                  <a:srgbClr val="444444"/>
                </a:solidFill>
                <a:cs typeface="Trebuchet MS"/>
              </a:rPr>
              <a:t>)</a:t>
            </a:r>
          </a:p>
          <a:p>
            <a:pPr>
              <a:lnSpc>
                <a:spcPct val="120000"/>
              </a:lnSpc>
            </a:pPr>
            <a:r>
              <a:rPr lang="en-US" sz="1600" dirty="0">
                <a:solidFill>
                  <a:srgbClr val="444444"/>
                </a:solidFill>
                <a:cs typeface="Trebuchet MS"/>
              </a:rPr>
              <a:t>    </a:t>
            </a:r>
            <a:r>
              <a:rPr lang="en-US" sz="1600" dirty="0">
                <a:solidFill>
                  <a:schemeClr val="accent6">
                    <a:lumMod val="75000"/>
                  </a:schemeClr>
                </a:solidFill>
                <a:cs typeface="Trebuchet MS"/>
              </a:rPr>
              <a:t>public</a:t>
            </a:r>
            <a:r>
              <a:rPr lang="en-US" sz="1600" dirty="0">
                <a:solidFill>
                  <a:srgbClr val="444444"/>
                </a:solidFill>
                <a:cs typeface="Trebuchet MS"/>
              </a:rPr>
              <a:t> </a:t>
            </a:r>
            <a:r>
              <a:rPr lang="en-US" sz="1600" dirty="0" err="1">
                <a:solidFill>
                  <a:srgbClr val="444444"/>
                </a:solidFill>
                <a:cs typeface="Trebuchet MS"/>
              </a:rPr>
              <a:t>ModelAndView</a:t>
            </a:r>
            <a:r>
              <a:rPr lang="en-US" sz="1600" dirty="0">
                <a:solidFill>
                  <a:srgbClr val="444444"/>
                </a:solidFill>
                <a:cs typeface="Trebuchet MS"/>
              </a:rPr>
              <a:t> </a:t>
            </a:r>
            <a:r>
              <a:rPr lang="en-US" sz="1600" dirty="0" err="1">
                <a:solidFill>
                  <a:srgbClr val="444444"/>
                </a:solidFill>
                <a:cs typeface="Trebuchet MS"/>
              </a:rPr>
              <a:t>onServerException</a:t>
            </a:r>
            <a:r>
              <a:rPr lang="en-US" sz="1600" dirty="0">
                <a:solidFill>
                  <a:srgbClr val="444444"/>
                </a:solidFill>
                <a:cs typeface="Trebuchet MS"/>
              </a:rPr>
              <a:t>(Exception e) {</a:t>
            </a:r>
          </a:p>
          <a:p>
            <a:pPr>
              <a:lnSpc>
                <a:spcPct val="120000"/>
              </a:lnSpc>
            </a:pPr>
            <a:endParaRPr lang="en-US" sz="1600" dirty="0">
              <a:solidFill>
                <a:srgbClr val="444444"/>
              </a:solidFill>
              <a:cs typeface="Trebuchet MS"/>
            </a:endParaRPr>
          </a:p>
          <a:p>
            <a:pPr>
              <a:lnSpc>
                <a:spcPct val="120000"/>
              </a:lnSpc>
            </a:pPr>
            <a:r>
              <a:rPr lang="en-US" sz="1600" dirty="0">
                <a:solidFill>
                  <a:srgbClr val="444444"/>
                </a:solidFill>
                <a:cs typeface="Trebuchet MS"/>
              </a:rPr>
              <a:t>        </a:t>
            </a:r>
            <a:r>
              <a:rPr lang="en-US" sz="1600" dirty="0" err="1">
                <a:solidFill>
                  <a:srgbClr val="444444"/>
                </a:solidFill>
                <a:cs typeface="Trebuchet MS"/>
              </a:rPr>
              <a:t>LOGGER.error</a:t>
            </a:r>
            <a:r>
              <a:rPr lang="en-US" sz="1600" dirty="0">
                <a:solidFill>
                  <a:srgbClr val="444444"/>
                </a:solidFill>
                <a:cs typeface="Trebuchet MS"/>
              </a:rPr>
              <a:t>("Internal server error while processing request", e);</a:t>
            </a:r>
          </a:p>
          <a:p>
            <a:pPr>
              <a:lnSpc>
                <a:spcPct val="120000"/>
              </a:lnSpc>
            </a:pPr>
            <a:r>
              <a:rPr lang="en-US" sz="1600" dirty="0">
                <a:solidFill>
                  <a:srgbClr val="444444"/>
                </a:solidFill>
                <a:cs typeface="Trebuchet MS"/>
              </a:rPr>
              <a:t>        </a:t>
            </a:r>
            <a:r>
              <a:rPr lang="en-US" sz="1600" dirty="0">
                <a:solidFill>
                  <a:schemeClr val="accent6">
                    <a:lumMod val="75000"/>
                  </a:schemeClr>
                </a:solidFill>
                <a:cs typeface="Trebuchet MS"/>
              </a:rPr>
              <a:t>return</a:t>
            </a:r>
            <a:r>
              <a:rPr lang="en-US" sz="1600" dirty="0">
                <a:solidFill>
                  <a:srgbClr val="444444"/>
                </a:solidFill>
                <a:cs typeface="Trebuchet MS"/>
              </a:rPr>
              <a:t> </a:t>
            </a:r>
            <a:r>
              <a:rPr lang="en-US" sz="1600" dirty="0" err="1">
                <a:solidFill>
                  <a:srgbClr val="444444"/>
                </a:solidFill>
                <a:cs typeface="Trebuchet MS"/>
              </a:rPr>
              <a:t>createResponse</a:t>
            </a:r>
            <a:r>
              <a:rPr lang="en-US" sz="1600" dirty="0">
                <a:solidFill>
                  <a:srgbClr val="444444"/>
                </a:solidFill>
                <a:cs typeface="Trebuchet MS"/>
              </a:rPr>
              <a:t>(</a:t>
            </a:r>
            <a:r>
              <a:rPr lang="en-US" sz="1600" dirty="0" err="1">
                <a:solidFill>
                  <a:srgbClr val="444444"/>
                </a:solidFill>
                <a:cs typeface="Trebuchet MS"/>
              </a:rPr>
              <a:t>HttpStatus.INTERNAL_SERVER_ERROR.toString</a:t>
            </a:r>
            <a:r>
              <a:rPr lang="en-US" sz="1600" dirty="0">
                <a:solidFill>
                  <a:srgbClr val="444444"/>
                </a:solidFill>
                <a:cs typeface="Trebuchet MS"/>
              </a:rPr>
              <a:t>(), </a:t>
            </a:r>
            <a:r>
              <a:rPr lang="en-US" sz="1600" dirty="0" err="1">
                <a:solidFill>
                  <a:srgbClr val="444444"/>
                </a:solidFill>
                <a:cs typeface="Trebuchet MS"/>
              </a:rPr>
              <a:t>e.getMessage</a:t>
            </a:r>
            <a:r>
              <a:rPr lang="en-US" sz="1600" dirty="0">
                <a:solidFill>
                  <a:srgbClr val="444444"/>
                </a:solidFill>
                <a:cs typeface="Trebuchet MS"/>
              </a:rPr>
              <a:t>());</a:t>
            </a:r>
          </a:p>
          <a:p>
            <a:pPr>
              <a:lnSpc>
                <a:spcPct val="120000"/>
              </a:lnSpc>
            </a:pPr>
            <a:r>
              <a:rPr lang="en-US" sz="1600" dirty="0">
                <a:solidFill>
                  <a:srgbClr val="444444"/>
                </a:solidFill>
                <a:cs typeface="Trebuchet MS"/>
              </a:rPr>
              <a:t>    }</a:t>
            </a:r>
          </a:p>
          <a:p>
            <a:pPr>
              <a:lnSpc>
                <a:spcPct val="120000"/>
              </a:lnSpc>
            </a:pPr>
            <a:r>
              <a:rPr lang="en-US" sz="1600" dirty="0">
                <a:solidFill>
                  <a:srgbClr val="444444"/>
                </a:solidFill>
                <a:cs typeface="Trebuchet MS"/>
              </a:rPr>
              <a:t>}</a:t>
            </a:r>
            <a:endParaRPr lang="en-US" sz="1600" dirty="0">
              <a:solidFill>
                <a:srgbClr val="444444"/>
              </a:solidFill>
              <a:latin typeface="Trebuchet MS"/>
              <a:cs typeface="Trebuchet MS"/>
            </a:endParaRPr>
          </a:p>
        </p:txBody>
      </p:sp>
    </p:spTree>
    <p:extLst>
      <p:ext uri="{BB962C8B-B14F-4D97-AF65-F5344CB8AC3E}">
        <p14:creationId xmlns:p14="http://schemas.microsoft.com/office/powerpoint/2010/main" val="1504624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err="1"/>
              <a:t>ExceptionHandler</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573843960"/>
              </p:ext>
            </p:extLst>
          </p:nvPr>
        </p:nvGraphicFramePr>
        <p:xfrm>
          <a:off x="442912" y="2073632"/>
          <a:ext cx="8258175" cy="5589587"/>
        </p:xfrm>
        <a:graphic>
          <a:graphicData uri="http://schemas.openxmlformats.org/presentationml/2006/ole">
            <mc:AlternateContent xmlns:mc="http://schemas.openxmlformats.org/markup-compatibility/2006">
              <mc:Choice xmlns:v="urn:schemas-microsoft-com:vml" Requires="v">
                <p:oleObj spid="_x0000_s90128"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42912" y="2073632"/>
                        <a:ext cx="8258175" cy="5589587"/>
                      </a:xfrm>
                      <a:prstGeom prst="rect">
                        <a:avLst/>
                      </a:prstGeom>
                    </p:spPr>
                  </p:pic>
                </p:oleObj>
              </mc:Fallback>
            </mc:AlternateContent>
          </a:graphicData>
        </a:graphic>
      </p:graphicFrame>
    </p:spTree>
    <p:extLst>
      <p:ext uri="{BB962C8B-B14F-4D97-AF65-F5344CB8AC3E}">
        <p14:creationId xmlns:p14="http://schemas.microsoft.com/office/powerpoint/2010/main" val="3559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GB" sz="2400" b="1" dirty="0"/>
              <a:t>View</a:t>
            </a:r>
            <a:endParaRPr lang="en-US" sz="2800" dirty="0"/>
          </a:p>
        </p:txBody>
      </p:sp>
      <p:pic>
        <p:nvPicPr>
          <p:cNvPr id="87046" name="Picture 6" descr="Пов’язане зображення">
            <a:extLst>
              <a:ext uri="{FF2B5EF4-FFF2-40B4-BE49-F238E27FC236}">
                <a16:creationId xmlns:a16="http://schemas.microsoft.com/office/drawing/2014/main" id="{B804FFD4-6816-443E-B048-43C11E8B7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207" y="1700851"/>
            <a:ext cx="4129585" cy="346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657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GB" sz="2400" b="1" dirty="0"/>
              <a:t>View</a:t>
            </a:r>
            <a:endParaRPr lang="en-US" sz="2800" dirty="0"/>
          </a:p>
        </p:txBody>
      </p:sp>
      <p:pic>
        <p:nvPicPr>
          <p:cNvPr id="91138" name="Picture 2" descr="Thymeleaf logo">
            <a:extLst>
              <a:ext uri="{FF2B5EF4-FFF2-40B4-BE49-F238E27FC236}">
                <a16:creationId xmlns:a16="http://schemas.microsoft.com/office/drawing/2014/main" id="{0D6DC047-3213-446A-B35F-8A2845740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888" y="1984564"/>
            <a:ext cx="2221647" cy="2225769"/>
          </a:xfrm>
          <a:prstGeom prst="rect">
            <a:avLst/>
          </a:prstGeom>
          <a:noFill/>
          <a:extLst>
            <a:ext uri="{909E8E84-426E-40DD-AFC4-6F175D3DCCD1}">
              <a14:hiddenFill xmlns:a14="http://schemas.microsoft.com/office/drawing/2010/main">
                <a:solidFill>
                  <a:srgbClr val="FFFFFF"/>
                </a:solidFill>
              </a14:hiddenFill>
            </a:ext>
          </a:extLst>
        </p:spPr>
      </p:pic>
      <p:pic>
        <p:nvPicPr>
          <p:cNvPr id="91142" name="Picture 6" descr="Результат пошуку зображень за запитом &quot;json&quot;">
            <a:extLst>
              <a:ext uri="{FF2B5EF4-FFF2-40B4-BE49-F238E27FC236}">
                <a16:creationId xmlns:a16="http://schemas.microsoft.com/office/drawing/2014/main" id="{80F25666-D556-4805-BF62-087FA3ACDC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1308" y="4512639"/>
            <a:ext cx="3216322" cy="1275221"/>
          </a:xfrm>
          <a:prstGeom prst="rect">
            <a:avLst/>
          </a:prstGeom>
          <a:noFill/>
          <a:extLst>
            <a:ext uri="{909E8E84-426E-40DD-AFC4-6F175D3DCCD1}">
              <a14:hiddenFill xmlns:a14="http://schemas.microsoft.com/office/drawing/2010/main">
                <a:solidFill>
                  <a:srgbClr val="FFFFFF"/>
                </a:solidFill>
              </a14:hiddenFill>
            </a:ext>
          </a:extLst>
        </p:spPr>
      </p:pic>
      <p:pic>
        <p:nvPicPr>
          <p:cNvPr id="91144" name="Picture 8" descr="Результат пошуку зображень за запитом &quot;groovy&quot;">
            <a:extLst>
              <a:ext uri="{FF2B5EF4-FFF2-40B4-BE49-F238E27FC236}">
                <a16:creationId xmlns:a16="http://schemas.microsoft.com/office/drawing/2014/main" id="{3CF3BA29-389F-4A6C-80C2-DEC122B666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768698"/>
            <a:ext cx="4312692" cy="2134633"/>
          </a:xfrm>
          <a:prstGeom prst="rect">
            <a:avLst/>
          </a:prstGeom>
          <a:noFill/>
          <a:extLst>
            <a:ext uri="{909E8E84-426E-40DD-AFC4-6F175D3DCCD1}">
              <a14:hiddenFill xmlns:a14="http://schemas.microsoft.com/office/drawing/2010/main">
                <a:solidFill>
                  <a:srgbClr val="FFFFFF"/>
                </a:solidFill>
              </a14:hiddenFill>
            </a:ext>
          </a:extLst>
        </p:spPr>
      </p:pic>
      <p:pic>
        <p:nvPicPr>
          <p:cNvPr id="91146" name="Picture 10" descr="Jaspersoft Corporation Logo.png">
            <a:extLst>
              <a:ext uri="{FF2B5EF4-FFF2-40B4-BE49-F238E27FC236}">
                <a16:creationId xmlns:a16="http://schemas.microsoft.com/office/drawing/2014/main" id="{F15A0C64-A067-4488-8C17-5A81E96B00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335" y="4955207"/>
            <a:ext cx="4134665" cy="109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627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GB" sz="2400" b="1" dirty="0"/>
              <a:t>View</a:t>
            </a:r>
            <a:endParaRPr lang="en-US" sz="2800" dirty="0"/>
          </a:p>
        </p:txBody>
      </p:sp>
      <p:pic>
        <p:nvPicPr>
          <p:cNvPr id="106498" name="Picture 2" descr="Пов’язане зображення">
            <a:extLst>
              <a:ext uri="{FF2B5EF4-FFF2-40B4-BE49-F238E27FC236}">
                <a16:creationId xmlns:a16="http://schemas.microsoft.com/office/drawing/2014/main" id="{80816904-DA1F-47C0-BCD5-F68964B0E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42" y="1062845"/>
            <a:ext cx="8760558" cy="4981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167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err="1"/>
              <a:t>UrlBasedViewResolver</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nvPr>
        </p:nvGraphicFramePr>
        <p:xfrm>
          <a:off x="442912" y="2291995"/>
          <a:ext cx="8258175" cy="5589587"/>
        </p:xfrm>
        <a:graphic>
          <a:graphicData uri="http://schemas.openxmlformats.org/presentationml/2006/ole">
            <mc:AlternateContent xmlns:mc="http://schemas.openxmlformats.org/markup-compatibility/2006">
              <mc:Choice xmlns:v="urn:schemas-microsoft-com:vml" Requires="v">
                <p:oleObj spid="_x0000_s94224"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42912" y="2291995"/>
                        <a:ext cx="8258175" cy="5589587"/>
                      </a:xfrm>
                      <a:prstGeom prst="rect">
                        <a:avLst/>
                      </a:prstGeom>
                    </p:spPr>
                  </p:pic>
                </p:oleObj>
              </mc:Fallback>
            </mc:AlternateContent>
          </a:graphicData>
        </a:graphic>
      </p:graphicFrame>
    </p:spTree>
    <p:extLst>
      <p:ext uri="{BB962C8B-B14F-4D97-AF65-F5344CB8AC3E}">
        <p14:creationId xmlns:p14="http://schemas.microsoft.com/office/powerpoint/2010/main" val="222795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MVC</a:t>
            </a:r>
          </a:p>
        </p:txBody>
      </p:sp>
      <p:pic>
        <p:nvPicPr>
          <p:cNvPr id="63490" name="Picture 2" descr="Результат пошуку зображень за запитом &quot;mvc&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554" y="1378168"/>
            <a:ext cx="6942891" cy="3906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747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Groovy Markup Templates</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458948936"/>
              </p:ext>
            </p:extLst>
          </p:nvPr>
        </p:nvGraphicFramePr>
        <p:xfrm>
          <a:off x="442913" y="2286000"/>
          <a:ext cx="8067675" cy="5589588"/>
        </p:xfrm>
        <a:graphic>
          <a:graphicData uri="http://schemas.openxmlformats.org/presentationml/2006/ole">
            <mc:AlternateContent xmlns:mc="http://schemas.openxmlformats.org/markup-compatibility/2006">
              <mc:Choice xmlns:v="urn:schemas-microsoft-com:vml" Requires="v">
                <p:oleObj spid="_x0000_s88080" name="Document" r:id="rId4" imgW="6776640" imgH="4692600" progId="Word.OpenDocumentText.12">
                  <p:embed/>
                </p:oleObj>
              </mc:Choice>
              <mc:Fallback>
                <p:oleObj name="Document" r:id="rId4" imgW="677664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42913" y="2286000"/>
                        <a:ext cx="8067675" cy="5589588"/>
                      </a:xfrm>
                      <a:prstGeom prst="rect">
                        <a:avLst/>
                      </a:prstGeom>
                    </p:spPr>
                  </p:pic>
                </p:oleObj>
              </mc:Fallback>
            </mc:AlternateContent>
          </a:graphicData>
        </a:graphic>
      </p:graphicFrame>
    </p:spTree>
    <p:extLst>
      <p:ext uri="{BB962C8B-B14F-4D97-AF65-F5344CB8AC3E}">
        <p14:creationId xmlns:p14="http://schemas.microsoft.com/office/powerpoint/2010/main" val="3050428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Groovy Markup Templates</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068071804"/>
              </p:ext>
            </p:extLst>
          </p:nvPr>
        </p:nvGraphicFramePr>
        <p:xfrm>
          <a:off x="442913" y="2286000"/>
          <a:ext cx="7962900" cy="5516563"/>
        </p:xfrm>
        <a:graphic>
          <a:graphicData uri="http://schemas.openxmlformats.org/presentationml/2006/ole">
            <mc:AlternateContent xmlns:mc="http://schemas.openxmlformats.org/markup-compatibility/2006">
              <mc:Choice xmlns:v="urn:schemas-microsoft-com:vml" Requires="v">
                <p:oleObj spid="_x0000_s92175" name="Document" r:id="rId4" imgW="6776640" imgH="4692600" progId="Word.OpenDocumentText.12">
                  <p:embed/>
                </p:oleObj>
              </mc:Choice>
              <mc:Fallback>
                <p:oleObj name="Document" r:id="rId4" imgW="677664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42913" y="2286000"/>
                        <a:ext cx="7962900" cy="5516563"/>
                      </a:xfrm>
                      <a:prstGeom prst="rect">
                        <a:avLst/>
                      </a:prstGeom>
                    </p:spPr>
                  </p:pic>
                </p:oleObj>
              </mc:Fallback>
            </mc:AlternateContent>
          </a:graphicData>
        </a:graphic>
      </p:graphicFrame>
    </p:spTree>
    <p:extLst>
      <p:ext uri="{BB962C8B-B14F-4D97-AF65-F5344CB8AC3E}">
        <p14:creationId xmlns:p14="http://schemas.microsoft.com/office/powerpoint/2010/main" val="2221670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Groovy Markup Templates</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897925846"/>
              </p:ext>
            </p:extLst>
          </p:nvPr>
        </p:nvGraphicFramePr>
        <p:xfrm>
          <a:off x="642144" y="2709080"/>
          <a:ext cx="7859712" cy="5441950"/>
        </p:xfrm>
        <a:graphic>
          <a:graphicData uri="http://schemas.openxmlformats.org/presentationml/2006/ole">
            <mc:AlternateContent xmlns:mc="http://schemas.openxmlformats.org/markup-compatibility/2006">
              <mc:Choice xmlns:v="urn:schemas-microsoft-com:vml" Requires="v">
                <p:oleObj spid="_x0000_s93200" name="Document" r:id="rId4" imgW="6776640" imgH="4692600" progId="Word.OpenDocumentText.12">
                  <p:embed/>
                </p:oleObj>
              </mc:Choice>
              <mc:Fallback>
                <p:oleObj name="Document" r:id="rId4" imgW="677664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42144" y="2709080"/>
                        <a:ext cx="7859712" cy="5441950"/>
                      </a:xfrm>
                      <a:prstGeom prst="rect">
                        <a:avLst/>
                      </a:prstGeom>
                    </p:spPr>
                  </p:pic>
                </p:oleObj>
              </mc:Fallback>
            </mc:AlternateContent>
          </a:graphicData>
        </a:graphic>
      </p:graphicFrame>
    </p:spTree>
    <p:extLst>
      <p:ext uri="{BB962C8B-B14F-4D97-AF65-F5344CB8AC3E}">
        <p14:creationId xmlns:p14="http://schemas.microsoft.com/office/powerpoint/2010/main" val="817972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Velocity &amp; </a:t>
            </a:r>
            <a:r>
              <a:rPr lang="en-US" sz="2800" dirty="0" err="1"/>
              <a:t>FreeMarker</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4256552065"/>
              </p:ext>
            </p:extLst>
          </p:nvPr>
        </p:nvGraphicFramePr>
        <p:xfrm>
          <a:off x="604837" y="1311654"/>
          <a:ext cx="7934325" cy="5368925"/>
        </p:xfrm>
        <a:graphic>
          <a:graphicData uri="http://schemas.openxmlformats.org/presentationml/2006/ole">
            <mc:AlternateContent xmlns:mc="http://schemas.openxmlformats.org/markup-compatibility/2006">
              <mc:Choice xmlns:v="urn:schemas-microsoft-com:vml" Requires="v">
                <p:oleObj spid="_x0000_s95247"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04837" y="1311654"/>
                        <a:ext cx="7934325" cy="5368925"/>
                      </a:xfrm>
                      <a:prstGeom prst="rect">
                        <a:avLst/>
                      </a:prstGeom>
                    </p:spPr>
                  </p:pic>
                </p:oleObj>
              </mc:Fallback>
            </mc:AlternateContent>
          </a:graphicData>
        </a:graphic>
      </p:graphicFrame>
    </p:spTree>
    <p:extLst>
      <p:ext uri="{BB962C8B-B14F-4D97-AF65-F5344CB8AC3E}">
        <p14:creationId xmlns:p14="http://schemas.microsoft.com/office/powerpoint/2010/main" val="3292679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Velocity &amp; </a:t>
            </a:r>
            <a:r>
              <a:rPr lang="en-US" sz="2800" dirty="0" err="1"/>
              <a:t>FreeMarker</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485847118"/>
              </p:ext>
            </p:extLst>
          </p:nvPr>
        </p:nvGraphicFramePr>
        <p:xfrm>
          <a:off x="604837" y="1311654"/>
          <a:ext cx="7934325" cy="5368925"/>
        </p:xfrm>
        <a:graphic>
          <a:graphicData uri="http://schemas.openxmlformats.org/presentationml/2006/ole">
            <mc:AlternateContent xmlns:mc="http://schemas.openxmlformats.org/markup-compatibility/2006">
              <mc:Choice xmlns:v="urn:schemas-microsoft-com:vml" Requires="v">
                <p:oleObj spid="_x0000_s96271"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04837" y="1311654"/>
                        <a:ext cx="7934325" cy="5368925"/>
                      </a:xfrm>
                      <a:prstGeom prst="rect">
                        <a:avLst/>
                      </a:prstGeom>
                    </p:spPr>
                  </p:pic>
                </p:oleObj>
              </mc:Fallback>
            </mc:AlternateContent>
          </a:graphicData>
        </a:graphic>
      </p:graphicFrame>
    </p:spTree>
    <p:extLst>
      <p:ext uri="{BB962C8B-B14F-4D97-AF65-F5344CB8AC3E}">
        <p14:creationId xmlns:p14="http://schemas.microsoft.com/office/powerpoint/2010/main" val="1884733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Resource bundle view resolver</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770265450"/>
              </p:ext>
            </p:extLst>
          </p:nvPr>
        </p:nvGraphicFramePr>
        <p:xfrm>
          <a:off x="604837" y="2075929"/>
          <a:ext cx="7934325" cy="5368925"/>
        </p:xfrm>
        <a:graphic>
          <a:graphicData uri="http://schemas.openxmlformats.org/presentationml/2006/ole">
            <mc:AlternateContent xmlns:mc="http://schemas.openxmlformats.org/markup-compatibility/2006">
              <mc:Choice xmlns:v="urn:schemas-microsoft-com:vml" Requires="v">
                <p:oleObj spid="_x0000_s97296"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04837" y="2075929"/>
                        <a:ext cx="7934325" cy="5368925"/>
                      </a:xfrm>
                      <a:prstGeom prst="rect">
                        <a:avLst/>
                      </a:prstGeom>
                    </p:spPr>
                  </p:pic>
                </p:oleObj>
              </mc:Fallback>
            </mc:AlternateContent>
          </a:graphicData>
        </a:graphic>
      </p:graphicFrame>
    </p:spTree>
    <p:extLst>
      <p:ext uri="{BB962C8B-B14F-4D97-AF65-F5344CB8AC3E}">
        <p14:creationId xmlns:p14="http://schemas.microsoft.com/office/powerpoint/2010/main" val="1921757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JSP &amp; JSTL</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873274932"/>
              </p:ext>
            </p:extLst>
          </p:nvPr>
        </p:nvGraphicFramePr>
        <p:xfrm>
          <a:off x="604837" y="2471714"/>
          <a:ext cx="7934325" cy="5368925"/>
        </p:xfrm>
        <a:graphic>
          <a:graphicData uri="http://schemas.openxmlformats.org/presentationml/2006/ole">
            <mc:AlternateContent xmlns:mc="http://schemas.openxmlformats.org/markup-compatibility/2006">
              <mc:Choice xmlns:v="urn:schemas-microsoft-com:vml" Requires="v">
                <p:oleObj spid="_x0000_s98319"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04837" y="2471714"/>
                        <a:ext cx="7934325" cy="5368925"/>
                      </a:xfrm>
                      <a:prstGeom prst="rect">
                        <a:avLst/>
                      </a:prstGeom>
                    </p:spPr>
                  </p:pic>
                </p:oleObj>
              </mc:Fallback>
            </mc:AlternateContent>
          </a:graphicData>
        </a:graphic>
      </p:graphicFrame>
    </p:spTree>
    <p:extLst>
      <p:ext uri="{BB962C8B-B14F-4D97-AF65-F5344CB8AC3E}">
        <p14:creationId xmlns:p14="http://schemas.microsoft.com/office/powerpoint/2010/main" val="3948030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Script templates</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759632672"/>
              </p:ext>
            </p:extLst>
          </p:nvPr>
        </p:nvGraphicFramePr>
        <p:xfrm>
          <a:off x="604837" y="1762031"/>
          <a:ext cx="7934325" cy="5368925"/>
        </p:xfrm>
        <a:graphic>
          <a:graphicData uri="http://schemas.openxmlformats.org/presentationml/2006/ole">
            <mc:AlternateContent xmlns:mc="http://schemas.openxmlformats.org/markup-compatibility/2006">
              <mc:Choice xmlns:v="urn:schemas-microsoft-com:vml" Requires="v">
                <p:oleObj spid="_x0000_s99343"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04837" y="1762031"/>
                        <a:ext cx="7934325" cy="5368925"/>
                      </a:xfrm>
                      <a:prstGeom prst="rect">
                        <a:avLst/>
                      </a:prstGeom>
                    </p:spPr>
                  </p:pic>
                </p:oleObj>
              </mc:Fallback>
            </mc:AlternateContent>
          </a:graphicData>
        </a:graphic>
      </p:graphicFrame>
    </p:spTree>
    <p:extLst>
      <p:ext uri="{BB962C8B-B14F-4D97-AF65-F5344CB8AC3E}">
        <p14:creationId xmlns:p14="http://schemas.microsoft.com/office/powerpoint/2010/main" val="2429724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XML Marshalling View</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270050989"/>
              </p:ext>
            </p:extLst>
          </p:nvPr>
        </p:nvGraphicFramePr>
        <p:xfrm>
          <a:off x="546100" y="2109788"/>
          <a:ext cx="7934325" cy="5294312"/>
        </p:xfrm>
        <a:graphic>
          <a:graphicData uri="http://schemas.openxmlformats.org/presentationml/2006/ole">
            <mc:AlternateContent xmlns:mc="http://schemas.openxmlformats.org/markup-compatibility/2006">
              <mc:Choice xmlns:v="urn:schemas-microsoft-com:vml" Requires="v">
                <p:oleObj spid="_x0000_s100367" name="Document" r:id="rId4" imgW="7030800" imgH="4692600" progId="Word.OpenDocumentText.12">
                  <p:embed/>
                </p:oleObj>
              </mc:Choice>
              <mc:Fallback>
                <p:oleObj name="Document" r:id="rId4" imgW="703080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546100" y="2109788"/>
                        <a:ext cx="7934325" cy="5294312"/>
                      </a:xfrm>
                      <a:prstGeom prst="rect">
                        <a:avLst/>
                      </a:prstGeom>
                    </p:spPr>
                  </p:pic>
                </p:oleObj>
              </mc:Fallback>
            </mc:AlternateContent>
          </a:graphicData>
        </a:graphic>
      </p:graphicFrame>
    </p:spTree>
    <p:extLst>
      <p:ext uri="{BB962C8B-B14F-4D97-AF65-F5344CB8AC3E}">
        <p14:creationId xmlns:p14="http://schemas.microsoft.com/office/powerpoint/2010/main" val="591845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err="1"/>
              <a:t>ContentNegotiatingViewResolver</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964265182"/>
              </p:ext>
            </p:extLst>
          </p:nvPr>
        </p:nvGraphicFramePr>
        <p:xfrm>
          <a:off x="442912" y="1418539"/>
          <a:ext cx="8258175" cy="5589587"/>
        </p:xfrm>
        <a:graphic>
          <a:graphicData uri="http://schemas.openxmlformats.org/presentationml/2006/ole">
            <mc:AlternateContent xmlns:mc="http://schemas.openxmlformats.org/markup-compatibility/2006">
              <mc:Choice xmlns:v="urn:schemas-microsoft-com:vml" Requires="v">
                <p:oleObj spid="_x0000_s89104"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42912" y="1418539"/>
                        <a:ext cx="8258175" cy="5589587"/>
                      </a:xfrm>
                      <a:prstGeom prst="rect">
                        <a:avLst/>
                      </a:prstGeom>
                    </p:spPr>
                  </p:pic>
                </p:oleObj>
              </mc:Fallback>
            </mc:AlternateContent>
          </a:graphicData>
        </a:graphic>
      </p:graphicFrame>
    </p:spTree>
    <p:extLst>
      <p:ext uri="{BB962C8B-B14F-4D97-AF65-F5344CB8AC3E}">
        <p14:creationId xmlns:p14="http://schemas.microsoft.com/office/powerpoint/2010/main" val="158837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MVC</a:t>
            </a:r>
          </a:p>
        </p:txBody>
      </p:sp>
      <p:pic>
        <p:nvPicPr>
          <p:cNvPr id="64514" name="Picture 2" descr="MVC-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046" y="1422684"/>
            <a:ext cx="3761908" cy="412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820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err="1"/>
              <a:t>WebSocket</a:t>
            </a:r>
            <a:r>
              <a:rPr lang="en-US" sz="2800" dirty="0"/>
              <a:t> support</a:t>
            </a:r>
          </a:p>
        </p:txBody>
      </p:sp>
      <p:pic>
        <p:nvPicPr>
          <p:cNvPr id="101378" name="Picture 2" descr="Результат пошуку зображень за запитом &quot;websocket&quot;">
            <a:extLst>
              <a:ext uri="{FF2B5EF4-FFF2-40B4-BE49-F238E27FC236}">
                <a16:creationId xmlns:a16="http://schemas.microsoft.com/office/drawing/2014/main" id="{40206B76-766A-4CF3-81B5-8AEC2118D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524000"/>
            <a:ext cx="6191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892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err="1"/>
              <a:t>WebSocket</a:t>
            </a:r>
            <a:r>
              <a:rPr lang="en-US" sz="2800" dirty="0"/>
              <a:t> support</a:t>
            </a:r>
          </a:p>
        </p:txBody>
      </p:sp>
      <p:pic>
        <p:nvPicPr>
          <p:cNvPr id="102402" name="Picture 2" descr="Результат пошуку зображень за запитом &quot;what is websocket&quot;">
            <a:extLst>
              <a:ext uri="{FF2B5EF4-FFF2-40B4-BE49-F238E27FC236}">
                <a16:creationId xmlns:a16="http://schemas.microsoft.com/office/drawing/2014/main" id="{40C3F192-14D4-4634-8502-EFA123ECD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1118193"/>
            <a:ext cx="598170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457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err="1"/>
              <a:t>Websocket</a:t>
            </a:r>
            <a:r>
              <a:rPr lang="en-US" sz="2800" dirty="0"/>
              <a:t> </a:t>
            </a:r>
            <a:r>
              <a:rPr lang="en-US" sz="2800" dirty="0" err="1"/>
              <a:t>conf</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705551863"/>
              </p:ext>
            </p:extLst>
          </p:nvPr>
        </p:nvGraphicFramePr>
        <p:xfrm>
          <a:off x="649287" y="1840600"/>
          <a:ext cx="7845425" cy="5516563"/>
        </p:xfrm>
        <a:graphic>
          <a:graphicData uri="http://schemas.openxmlformats.org/presentationml/2006/ole">
            <mc:AlternateContent xmlns:mc="http://schemas.openxmlformats.org/markup-compatibility/2006">
              <mc:Choice xmlns:v="urn:schemas-microsoft-com:vml" Requires="v">
                <p:oleObj spid="_x0000_s103438" name="Document" r:id="rId4" imgW="6668640" imgH="4692600" progId="Word.OpenDocumentText.12">
                  <p:embed/>
                </p:oleObj>
              </mc:Choice>
              <mc:Fallback>
                <p:oleObj name="Document" r:id="rId4" imgW="666864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49287" y="1840600"/>
                        <a:ext cx="7845425" cy="5516563"/>
                      </a:xfrm>
                      <a:prstGeom prst="rect">
                        <a:avLst/>
                      </a:prstGeom>
                    </p:spPr>
                  </p:pic>
                </p:oleObj>
              </mc:Fallback>
            </mc:AlternateContent>
          </a:graphicData>
        </a:graphic>
      </p:graphicFrame>
    </p:spTree>
    <p:extLst>
      <p:ext uri="{BB962C8B-B14F-4D97-AF65-F5344CB8AC3E}">
        <p14:creationId xmlns:p14="http://schemas.microsoft.com/office/powerpoint/2010/main" val="1982557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err="1"/>
              <a:t>Websocket</a:t>
            </a:r>
            <a:r>
              <a:rPr lang="en-US" sz="2800" dirty="0"/>
              <a:t> </a:t>
            </a:r>
            <a:r>
              <a:rPr lang="en-US" sz="2800" dirty="0" err="1"/>
              <a:t>conf</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927656370"/>
              </p:ext>
            </p:extLst>
          </p:nvPr>
        </p:nvGraphicFramePr>
        <p:xfrm>
          <a:off x="649287" y="2768648"/>
          <a:ext cx="7845425" cy="5516563"/>
        </p:xfrm>
        <a:graphic>
          <a:graphicData uri="http://schemas.openxmlformats.org/presentationml/2006/ole">
            <mc:AlternateContent xmlns:mc="http://schemas.openxmlformats.org/markup-compatibility/2006">
              <mc:Choice xmlns:v="urn:schemas-microsoft-com:vml" Requires="v">
                <p:oleObj spid="_x0000_s104463" name="Document" r:id="rId4" imgW="6668640" imgH="4692600" progId="Word.OpenDocumentText.12">
                  <p:embed/>
                </p:oleObj>
              </mc:Choice>
              <mc:Fallback>
                <p:oleObj name="Document" r:id="rId4" imgW="666864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49287" y="2768648"/>
                        <a:ext cx="7845425" cy="5516563"/>
                      </a:xfrm>
                      <a:prstGeom prst="rect">
                        <a:avLst/>
                      </a:prstGeom>
                    </p:spPr>
                  </p:pic>
                </p:oleObj>
              </mc:Fallback>
            </mc:AlternateContent>
          </a:graphicData>
        </a:graphic>
      </p:graphicFrame>
    </p:spTree>
    <p:extLst>
      <p:ext uri="{BB962C8B-B14F-4D97-AF65-F5344CB8AC3E}">
        <p14:creationId xmlns:p14="http://schemas.microsoft.com/office/powerpoint/2010/main" val="27064255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a:xfrm>
            <a:off x="2674311" y="4038136"/>
            <a:ext cx="3499035" cy="647100"/>
          </a:xfrm>
        </p:spPr>
        <p:txBody>
          <a:bodyPr/>
          <a:lstStyle/>
          <a:p>
            <a:r>
              <a:rPr lang="en-US" dirty="0"/>
              <a:t>QUESTIONS</a:t>
            </a:r>
          </a:p>
        </p:txBody>
      </p:sp>
    </p:spTree>
    <p:extLst>
      <p:ext uri="{BB962C8B-B14F-4D97-AF65-F5344CB8AC3E}">
        <p14:creationId xmlns:p14="http://schemas.microsoft.com/office/powerpoint/2010/main" val="229370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Spring MVC</a:t>
            </a:r>
          </a:p>
        </p:txBody>
      </p:sp>
      <p:pic>
        <p:nvPicPr>
          <p:cNvPr id="65538" name="Picture 2" descr="Пов’язане зображенн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47" y="2420408"/>
            <a:ext cx="7732306" cy="2185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55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Clear separation of roles</a:t>
            </a:r>
          </a:p>
          <a:p>
            <a:r>
              <a:rPr lang="en-US" sz="2000" dirty="0"/>
              <a:t>Powerful and straightforward </a:t>
            </a:r>
          </a:p>
          <a:p>
            <a:r>
              <a:rPr lang="en-US" sz="2000" dirty="0"/>
              <a:t>Flexibility</a:t>
            </a:r>
          </a:p>
          <a:p>
            <a:r>
              <a:rPr lang="en-US" sz="2000" dirty="0"/>
              <a:t>Reusable business code, no need for duplication</a:t>
            </a:r>
          </a:p>
          <a:p>
            <a:r>
              <a:rPr lang="en-US" sz="2000" dirty="0"/>
              <a:t>Customizable binding and validation</a:t>
            </a:r>
          </a:p>
          <a:p>
            <a:r>
              <a:rPr lang="en-US" sz="2000" dirty="0"/>
              <a:t>Customizable handler mapping and view resolution</a:t>
            </a:r>
          </a:p>
          <a:p>
            <a:r>
              <a:rPr lang="en-US" sz="2000" dirty="0"/>
              <a:t>Flexible model transfer</a:t>
            </a:r>
          </a:p>
          <a:p>
            <a:r>
              <a:rPr lang="en-US" sz="2000" dirty="0"/>
              <a:t>Customizable locale, time zone and theme resolution</a:t>
            </a:r>
          </a:p>
        </p:txBody>
      </p:sp>
      <p:sp>
        <p:nvSpPr>
          <p:cNvPr id="13" name="Text Placeholder 12"/>
          <p:cNvSpPr>
            <a:spLocks noGrp="1"/>
          </p:cNvSpPr>
          <p:nvPr>
            <p:ph type="body" sz="quarter" idx="10"/>
          </p:nvPr>
        </p:nvSpPr>
        <p:spPr/>
        <p:txBody>
          <a:bodyPr/>
          <a:lstStyle/>
          <a:p>
            <a:r>
              <a:rPr lang="en-US" sz="2800" dirty="0"/>
              <a:t>Spring MVC features</a:t>
            </a:r>
          </a:p>
        </p:txBody>
      </p:sp>
    </p:spTree>
    <p:extLst>
      <p:ext uri="{BB962C8B-B14F-4D97-AF65-F5344CB8AC3E}">
        <p14:creationId xmlns:p14="http://schemas.microsoft.com/office/powerpoint/2010/main" val="267100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err="1"/>
              <a:t>DispatcherServlet</a:t>
            </a:r>
            <a:endParaRPr lang="en-US" b="1" dirty="0"/>
          </a:p>
        </p:txBody>
      </p:sp>
      <p:pic>
        <p:nvPicPr>
          <p:cNvPr id="67586" name="Picture 2" descr="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28901"/>
            <a:ext cx="7620000" cy="488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82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err="1"/>
              <a:t>DispatcherServlet</a:t>
            </a:r>
            <a:endParaRPr lang="en-US" b="1" dirty="0"/>
          </a:p>
        </p:txBody>
      </p:sp>
      <p:pic>
        <p:nvPicPr>
          <p:cNvPr id="69634" name="Picture 2" descr="Пов’язане зображенн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899" y="1134002"/>
            <a:ext cx="6674202" cy="499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14054"/>
      </p:ext>
    </p:extLst>
  </p:cSld>
  <p:clrMapOvr>
    <a:masterClrMapping/>
  </p:clrMapOvr>
</p:sld>
</file>

<file path=ppt/theme/theme1.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2.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E3C081-4081-47AD-A9A6-9F18F525DA1D}">
  <ds:schemaRefs>
    <ds:schemaRef ds:uri="http://schemas.microsoft.com/office/infopath/2007/PartnerControls"/>
    <ds:schemaRef ds:uri="http://purl.org/dc/dcmitype/"/>
    <ds:schemaRef ds:uri="http://www.w3.org/XML/1998/namespace"/>
    <ds:schemaRef ds:uri="http://purl.org/dc/elements/1.1/"/>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26640</TotalTime>
  <Words>842</Words>
  <Application>Microsoft Office PowerPoint</Application>
  <PresentationFormat>On-screen Show (4:3)</PresentationFormat>
  <Paragraphs>265</Paragraphs>
  <Slides>54</Slides>
  <Notes>49</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54</vt:i4>
      </vt:variant>
    </vt:vector>
  </HeadingPairs>
  <TitlesOfParts>
    <vt:vector size="65" baseType="lpstr">
      <vt:lpstr>ＭＳ Ｐゴシック</vt:lpstr>
      <vt:lpstr>Arial</vt:lpstr>
      <vt:lpstr>Arial Black</vt:lpstr>
      <vt:lpstr>Calibri</vt:lpstr>
      <vt:lpstr>Consolas</vt:lpstr>
      <vt:lpstr>Gisha</vt:lpstr>
      <vt:lpstr>Lucida Grande</vt:lpstr>
      <vt:lpstr>Trebuchet MS</vt:lpstr>
      <vt:lpstr>Epam_PPT_Template</vt:lpstr>
      <vt:lpstr>Custom Design</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Maksym Oleshchuk</cp:lastModifiedBy>
  <cp:revision>1257</cp:revision>
  <cp:lastPrinted>2017-07-17T11:14:52Z</cp:lastPrinted>
  <dcterms:created xsi:type="dcterms:W3CDTF">2014-07-08T13:27:24Z</dcterms:created>
  <dcterms:modified xsi:type="dcterms:W3CDTF">2017-07-24T18:02:59Z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