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 id="2147483730" r:id="rId5"/>
  </p:sldMasterIdLst>
  <p:notesMasterIdLst>
    <p:notesMasterId r:id="rId52"/>
  </p:notesMasterIdLst>
  <p:handoutMasterIdLst>
    <p:handoutMasterId r:id="rId53"/>
  </p:handoutMasterIdLst>
  <p:sldIdLst>
    <p:sldId id="449" r:id="rId6"/>
    <p:sldId id="353" r:id="rId7"/>
    <p:sldId id="480" r:id="rId8"/>
    <p:sldId id="481" r:id="rId9"/>
    <p:sldId id="482" r:id="rId10"/>
    <p:sldId id="483" r:id="rId11"/>
    <p:sldId id="484" r:id="rId12"/>
    <p:sldId id="485" r:id="rId13"/>
    <p:sldId id="486" r:id="rId14"/>
    <p:sldId id="487" r:id="rId15"/>
    <p:sldId id="488" r:id="rId16"/>
    <p:sldId id="489" r:id="rId17"/>
    <p:sldId id="490" r:id="rId18"/>
    <p:sldId id="454" r:id="rId19"/>
    <p:sldId id="491" r:id="rId20"/>
    <p:sldId id="492" r:id="rId21"/>
    <p:sldId id="479" r:id="rId22"/>
    <p:sldId id="520" r:id="rId23"/>
    <p:sldId id="521" r:id="rId24"/>
    <p:sldId id="519" r:id="rId25"/>
    <p:sldId id="493" r:id="rId26"/>
    <p:sldId id="494" r:id="rId27"/>
    <p:sldId id="495" r:id="rId28"/>
    <p:sldId id="496" r:id="rId29"/>
    <p:sldId id="497" r:id="rId30"/>
    <p:sldId id="498" r:id="rId31"/>
    <p:sldId id="499" r:id="rId32"/>
    <p:sldId id="500" r:id="rId33"/>
    <p:sldId id="501" r:id="rId34"/>
    <p:sldId id="502" r:id="rId35"/>
    <p:sldId id="503" r:id="rId36"/>
    <p:sldId id="504" r:id="rId37"/>
    <p:sldId id="505" r:id="rId38"/>
    <p:sldId id="506" r:id="rId39"/>
    <p:sldId id="507" r:id="rId40"/>
    <p:sldId id="509" r:id="rId41"/>
    <p:sldId id="510" r:id="rId42"/>
    <p:sldId id="511" r:id="rId43"/>
    <p:sldId id="512" r:id="rId44"/>
    <p:sldId id="513" r:id="rId45"/>
    <p:sldId id="514" r:id="rId46"/>
    <p:sldId id="515" r:id="rId47"/>
    <p:sldId id="516" r:id="rId48"/>
    <p:sldId id="517" r:id="rId49"/>
    <p:sldId id="518" r:id="rId50"/>
    <p:sldId id="453"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224506-9171-41CA-ADA3-ED9C0810C0D9}">
          <p14:sldIdLst>
            <p14:sldId id="449"/>
            <p14:sldId id="353"/>
            <p14:sldId id="480"/>
            <p14:sldId id="481"/>
            <p14:sldId id="482"/>
            <p14:sldId id="483"/>
            <p14:sldId id="484"/>
            <p14:sldId id="485"/>
            <p14:sldId id="486"/>
            <p14:sldId id="487"/>
            <p14:sldId id="488"/>
            <p14:sldId id="489"/>
            <p14:sldId id="490"/>
            <p14:sldId id="454"/>
            <p14:sldId id="491"/>
            <p14:sldId id="492"/>
            <p14:sldId id="479"/>
            <p14:sldId id="520"/>
            <p14:sldId id="521"/>
            <p14:sldId id="519"/>
            <p14:sldId id="493"/>
            <p14:sldId id="494"/>
            <p14:sldId id="495"/>
            <p14:sldId id="496"/>
            <p14:sldId id="497"/>
            <p14:sldId id="498"/>
            <p14:sldId id="499"/>
            <p14:sldId id="500"/>
            <p14:sldId id="501"/>
            <p14:sldId id="502"/>
            <p14:sldId id="503"/>
            <p14:sldId id="504"/>
            <p14:sldId id="505"/>
            <p14:sldId id="506"/>
            <p14:sldId id="507"/>
            <p14:sldId id="509"/>
            <p14:sldId id="510"/>
            <p14:sldId id="511"/>
            <p14:sldId id="512"/>
            <p14:sldId id="513"/>
            <p14:sldId id="514"/>
            <p14:sldId id="515"/>
            <p14:sldId id="516"/>
            <p14:sldId id="517"/>
            <p14:sldId id="518"/>
            <p14:sldId id="453"/>
          </p14:sldIdLst>
        </p14:section>
      </p14:sectionLst>
    </p:ext>
    <p:ext uri="{EFAFB233-063F-42B5-8137-9DF3F51BA10A}">
      <p15:sldGuideLst xmlns:p15="http://schemas.microsoft.com/office/powerpoint/2012/main">
        <p15:guide id="1" orient="horz" pos="373">
          <p15:clr>
            <a:srgbClr val="A4A3A4"/>
          </p15:clr>
        </p15:guide>
        <p15:guide id="2" orient="horz" pos="764">
          <p15:clr>
            <a:srgbClr val="A4A3A4"/>
          </p15:clr>
        </p15:guide>
        <p15:guide id="3" orient="horz" pos="3544">
          <p15:clr>
            <a:srgbClr val="A4A3A4"/>
          </p15:clr>
        </p15:guide>
        <p15:guide id="4" orient="horz" pos="2159">
          <p15:clr>
            <a:srgbClr val="A4A3A4"/>
          </p15:clr>
        </p15:guide>
        <p15:guide id="5" orient="horz" pos="1374">
          <p15:clr>
            <a:srgbClr val="A4A3A4"/>
          </p15:clr>
        </p15:guide>
        <p15:guide id="6" orient="horz" pos="3699">
          <p15:clr>
            <a:srgbClr val="A4A3A4"/>
          </p15:clr>
        </p15:guide>
        <p15:guide id="7" orient="horz" pos="1151">
          <p15:clr>
            <a:srgbClr val="A4A3A4"/>
          </p15:clr>
        </p15:guide>
        <p15:guide id="8" pos="2922">
          <p15:clr>
            <a:srgbClr val="A4A3A4"/>
          </p15:clr>
        </p15:guide>
        <p15:guide id="9" pos="391">
          <p15:clr>
            <a:srgbClr val="A4A3A4"/>
          </p15:clr>
        </p15:guide>
        <p15:guide id="10" pos="3158">
          <p15:clr>
            <a:srgbClr val="A4A3A4"/>
          </p15:clr>
        </p15:guide>
        <p15:guide id="11" pos="5474">
          <p15:clr>
            <a:srgbClr val="A4A3A4"/>
          </p15:clr>
        </p15:guide>
        <p15:guide id="12" pos="3987">
          <p15:clr>
            <a:srgbClr val="A4A3A4"/>
          </p15:clr>
        </p15:guide>
        <p15:guide id="13" pos="218">
          <p15:clr>
            <a:srgbClr val="A4A3A4"/>
          </p15:clr>
        </p15:guide>
        <p15:guide id="14" pos="257">
          <p15:clr>
            <a:srgbClr val="A4A3A4"/>
          </p15:clr>
        </p15:guide>
        <p15:guide id="15" pos="5107">
          <p15:clr>
            <a:srgbClr val="A4A3A4"/>
          </p15:clr>
        </p15:guide>
        <p15:guide id="16" pos="5166">
          <p15:clr>
            <a:srgbClr val="A4A3A4"/>
          </p15:clr>
        </p15:guide>
        <p15:guide id="17"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547"/>
    <a:srgbClr val="666666"/>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2" autoAdjust="0"/>
    <p:restoredTop sz="62295" autoAdjust="0"/>
  </p:normalViewPr>
  <p:slideViewPr>
    <p:cSldViewPr snapToGrid="0">
      <p:cViewPr>
        <p:scale>
          <a:sx n="77" d="100"/>
          <a:sy n="77" d="100"/>
        </p:scale>
        <p:origin x="2826" y="66"/>
      </p:cViewPr>
      <p:guideLst>
        <p:guide orient="horz" pos="373"/>
        <p:guide orient="horz" pos="764"/>
        <p:guide orient="horz" pos="3544"/>
        <p:guide orient="horz" pos="2159"/>
        <p:guide orient="horz" pos="1374"/>
        <p:guide orient="horz" pos="3699"/>
        <p:guide orient="horz" pos="1151"/>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27-Jul-17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27-Jul-17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spring.io/spring/docs/current/spring-framework-reference/html/unit-testing.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ocs.spring.io/spring/docs/current/spring-framework-reference/html/integration-testing.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spring.io/spring/docs/current/spring-framework-reference/html/unit-testing.html#mock-objec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spring.io/spring/docs/current/spring-framework-reference/html/overview.html#dependency-management"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docs.spring.io/spring/docs/current/spring-framework-reference/html/integration-testing.html#testcontext-framework"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spring.io/spring/docs/current/spring-framework-reference/html/integration-testing.html#testcontext-tx-false-positive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spring.io/spring/docs/current/spring-framework-reference/html/integration-testing.html#testcontext-ctx-management-ctx-hierarchie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spring.io/spring/docs/current/spring-framework-reference/html/integration-testing.html#testcontext-ctx-management-env-profiles-ActiveProfilesResolver"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docs.spring.io/spring-framework/docs/4.3.10.RELEASE/javadoc-api/org/springframework/mock/web/package-summary.html" TargetMode="External"/><Relationship Id="rId7" Type="http://schemas.openxmlformats.org/officeDocument/2006/relationships/hyperlink" Target="https://github.com/jayway/JsonPath"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s://github.com/spring-projects/spring-framework/tree/master/spring-test/src/test/java/org/springframework/test/web/servlet/samples/context" TargetMode="External"/><Relationship Id="rId5" Type="http://schemas.openxmlformats.org/officeDocument/2006/relationships/hyperlink" Target="https://docs.spring.io/spring/docs/current/spring-framework-reference/html/integration-testing.html#spring-mvc-test-vs-end-to-end-integration-tests" TargetMode="External"/><Relationship Id="rId4" Type="http://schemas.openxmlformats.org/officeDocument/2006/relationships/hyperlink" Target="https://docs.spring.io/spring/docs/current/spring-framework-reference/html/unit-testing.html#mock-objects-servlet"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a:t>
            </a:fld>
            <a:endParaRPr lang="en-US"/>
          </a:p>
        </p:txBody>
      </p:sp>
    </p:spTree>
    <p:extLst>
      <p:ext uri="{BB962C8B-B14F-4D97-AF65-F5344CB8AC3E}">
        <p14:creationId xmlns:p14="http://schemas.microsoft.com/office/powerpoint/2010/main" val="3178406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Unit tests are the fastest, most productive form of automated test we’ve got. These tests are fast, efficient, highly precise, and can pinpoint exactly where something fails when a test breaks. They give really rapid feedback. Are inexpensive. And developers write hundreds of these things all day long with testing their applications.</a:t>
            </a:r>
          </a:p>
          <a:p>
            <a:r>
              <a:rPr lang="en-US" sz="1200" b="0" i="0" kern="1200" dirty="0">
                <a:solidFill>
                  <a:schemeClr val="tx1"/>
                </a:solidFill>
                <a:effectLst/>
                <a:latin typeface="+mn-lt"/>
                <a:ea typeface="+mn-ea"/>
                <a:cs typeface="+mn-cs"/>
              </a:rPr>
              <a:t>They’re only downside is that unit tests do periodically miss bugs that can sometimes occur only when you hook things up. Which is why integration and UI tests are still valuable. But for the bulk of our automated testing efforts, we should be relying on the unit test.</a:t>
            </a:r>
          </a:p>
          <a:p>
            <a:r>
              <a:rPr lang="en-US" sz="1200" b="0" i="0" kern="1200" dirty="0">
                <a:solidFill>
                  <a:schemeClr val="tx1"/>
                </a:solidFill>
                <a:effectLst/>
                <a:latin typeface="+mn-lt"/>
                <a:ea typeface="+mn-ea"/>
                <a:cs typeface="+mn-cs"/>
              </a:rPr>
              <a:t>And when you bring these three forms of test together, and you try to balance some of these trade-offs that we just talked about, that’s when you begin to appreciate the testing pyramid.</a:t>
            </a:r>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584835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testing pyramid is a model that has become popular over the years because it visually captures some of the trade-offs we face when writing automated tests.</a:t>
            </a:r>
          </a:p>
          <a:p>
            <a:r>
              <a:rPr lang="en-US" sz="1200" b="0" i="0" kern="1200" dirty="0">
                <a:solidFill>
                  <a:schemeClr val="tx1"/>
                </a:solidFill>
                <a:effectLst/>
                <a:latin typeface="+mn-lt"/>
                <a:ea typeface="+mn-ea"/>
                <a:cs typeface="+mn-cs"/>
              </a:rPr>
              <a:t>We may want to write everything as a UI test. But that would hurt, as our feedback and ability to iterate quickly would really slow down. So we tend to use UI tests more sparingly.</a:t>
            </a:r>
          </a:p>
          <a:p>
            <a:r>
              <a:rPr lang="en-US" sz="1200" b="0" i="0" kern="1200" dirty="0">
                <a:solidFill>
                  <a:schemeClr val="tx1"/>
                </a:solidFill>
                <a:effectLst/>
                <a:latin typeface="+mn-lt"/>
                <a:ea typeface="+mn-ea"/>
                <a:cs typeface="+mn-cs"/>
              </a:rPr>
              <a:t>We know however that we are going to have integration bugs, so we do need some kind of test that enables us to test that various things are connected and hooked up. That’s why we have integration tests.</a:t>
            </a:r>
          </a:p>
          <a:p>
            <a:r>
              <a:rPr lang="en-US" sz="1200" b="0" i="0" kern="1200" dirty="0">
                <a:solidFill>
                  <a:schemeClr val="tx1"/>
                </a:solidFill>
                <a:effectLst/>
                <a:latin typeface="+mn-lt"/>
                <a:ea typeface="+mn-ea"/>
                <a:cs typeface="+mn-cs"/>
              </a:rPr>
              <a:t>But usually, the fastest and cheapest test we can write is the unit test. Which is why we like to do the bulk of our automated testing down there. Where the tests are fast and cheap.</a:t>
            </a:r>
          </a:p>
          <a:p>
            <a:r>
              <a:rPr lang="en-US" sz="1200" b="0" i="0" kern="1200" dirty="0">
                <a:solidFill>
                  <a:schemeClr val="tx1"/>
                </a:solidFill>
                <a:effectLst/>
                <a:latin typeface="+mn-lt"/>
                <a:ea typeface="+mn-ea"/>
                <a:cs typeface="+mn-cs"/>
              </a:rPr>
              <a:t>So that’s it! That’s the testing pyramid.</a:t>
            </a:r>
          </a:p>
          <a:p>
            <a:r>
              <a:rPr lang="en-US" sz="1200" b="0" i="0" kern="1200" dirty="0">
                <a:solidFill>
                  <a:schemeClr val="tx1"/>
                </a:solidFill>
                <a:effectLst/>
                <a:latin typeface="+mn-lt"/>
                <a:ea typeface="+mn-ea"/>
                <a:cs typeface="+mn-cs"/>
              </a:rPr>
              <a:t>To learn more about the testing pyramid, and how to write really good UI, integration, and unit tests test, checkout my new book, The Way of the Web Tester---A beginners guide to the world of automated testing.</a:t>
            </a:r>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1037411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92411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135445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Testing is an integral part of enterprise software development. This chapter focuses on the value-add of the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principle to </a:t>
            </a:r>
            <a:r>
              <a:rPr lang="en-US" sz="1200" b="0" i="0" u="none" strike="noStrike" kern="1200" dirty="0">
                <a:solidFill>
                  <a:schemeClr val="tx1"/>
                </a:solidFill>
                <a:effectLst/>
                <a:latin typeface="+mn-lt"/>
                <a:ea typeface="+mn-ea"/>
                <a:cs typeface="+mn-cs"/>
                <a:hlinkClick r:id="rId3" tooltip="14. Unit Testing"/>
              </a:rPr>
              <a:t>unit testing</a:t>
            </a:r>
            <a:r>
              <a:rPr lang="en-US" sz="1200" b="0" i="0" kern="1200" dirty="0">
                <a:solidFill>
                  <a:schemeClr val="tx1"/>
                </a:solidFill>
                <a:effectLst/>
                <a:latin typeface="+mn-lt"/>
                <a:ea typeface="+mn-ea"/>
                <a:cs typeface="+mn-cs"/>
              </a:rPr>
              <a:t> and on the benefits of the Spring Framework’s support for </a:t>
            </a:r>
            <a:r>
              <a:rPr lang="en-US" sz="1200" b="0" i="0" u="none" strike="noStrike" kern="1200" dirty="0">
                <a:solidFill>
                  <a:schemeClr val="tx1"/>
                </a:solidFill>
                <a:effectLst/>
                <a:latin typeface="+mn-lt"/>
                <a:ea typeface="+mn-ea"/>
                <a:cs typeface="+mn-cs"/>
                <a:hlinkClick r:id="rId4" tooltip="15. Integration Testing"/>
              </a:rPr>
              <a:t>integration testing</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(A thorough treatment of testing in the enterprise is beyond the scope of this reference manual.)</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1482761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783998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Dependency Injection should make your code less dependent on the container than it would be with traditional Java EE development. The POJOs that make up your application should be testable in JUnit or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tests, with objects simply instantiated using the new operator, </a:t>
            </a:r>
            <a:r>
              <a:rPr lang="en-US" sz="1200" b="0" i="1" kern="1200" dirty="0">
                <a:solidFill>
                  <a:schemeClr val="tx1"/>
                </a:solidFill>
                <a:effectLst/>
                <a:latin typeface="+mn-lt"/>
                <a:ea typeface="+mn-ea"/>
                <a:cs typeface="+mn-cs"/>
              </a:rPr>
              <a:t>without Spring or any other container</a:t>
            </a:r>
            <a:r>
              <a:rPr lang="en-US" sz="1200" b="0" i="0" kern="1200" dirty="0">
                <a:solidFill>
                  <a:schemeClr val="tx1"/>
                </a:solidFill>
                <a:effectLst/>
                <a:latin typeface="+mn-lt"/>
                <a:ea typeface="+mn-ea"/>
                <a:cs typeface="+mn-cs"/>
              </a:rPr>
              <a:t>. You can use </a:t>
            </a:r>
            <a:r>
              <a:rPr lang="en-US" sz="1200" b="0" i="0" u="none" strike="noStrike" kern="1200" dirty="0">
                <a:solidFill>
                  <a:schemeClr val="tx1"/>
                </a:solidFill>
                <a:effectLst/>
                <a:latin typeface="+mn-lt"/>
                <a:ea typeface="+mn-ea"/>
                <a:cs typeface="+mn-cs"/>
                <a:hlinkClick r:id="rId3" tooltip="14.1 Mock Objects"/>
              </a:rPr>
              <a:t>mock objects</a:t>
            </a:r>
            <a:r>
              <a:rPr lang="en-US" sz="1200" b="0" i="0" kern="1200" dirty="0">
                <a:solidFill>
                  <a:schemeClr val="tx1"/>
                </a:solidFill>
                <a:effectLst/>
                <a:latin typeface="+mn-lt"/>
                <a:ea typeface="+mn-ea"/>
                <a:cs typeface="+mn-cs"/>
              </a:rPr>
              <a:t> (in conjunction with other valuable testing techniques) to test your code in isolation. If you follow the architecture recommendations for Spring, the resulting clean layering and componentization of your codebase will facilitate easier unit testing. For example, you can test service layer objects by stubbing or mocking DAO or Repository interfaces, without needing to access persistent data while running unit tests.</a:t>
            </a:r>
          </a:p>
          <a:p>
            <a:r>
              <a:rPr lang="en-US" sz="1200" b="0" i="0" kern="1200" dirty="0">
                <a:solidFill>
                  <a:schemeClr val="tx1"/>
                </a:solidFill>
                <a:effectLst/>
                <a:latin typeface="+mn-lt"/>
                <a:ea typeface="+mn-ea"/>
                <a:cs typeface="+mn-cs"/>
              </a:rPr>
              <a:t>True unit tests typically run extremely quickly, as there is no runtime infrastructure to set up. Emphasizing true unit tests as part of your development methodology will boost your productivity. You may not need this section of the testing chapter to help you write effective unit tests for your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-based applications. For certain unit testing scenarios, however, the Spring Framework provides the following mock objects and testing support classes.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2051817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871653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3222710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2465152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1996040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1872814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org.springframework.test.util</a:t>
            </a:r>
            <a:r>
              <a:rPr lang="en-US" sz="1200" b="0" i="0" kern="1200" dirty="0">
                <a:solidFill>
                  <a:schemeClr val="tx1"/>
                </a:solidFill>
                <a:effectLst/>
                <a:latin typeface="+mn-lt"/>
                <a:ea typeface="+mn-ea"/>
                <a:cs typeface="+mn-cs"/>
              </a:rPr>
              <a:t> package contains several general purpose utilities for use in unit and integration testing.</a:t>
            </a:r>
          </a:p>
          <a:p>
            <a:r>
              <a:rPr lang="en-US" sz="1200" b="0" i="0" kern="1200" dirty="0" err="1">
                <a:solidFill>
                  <a:schemeClr val="tx1"/>
                </a:solidFill>
                <a:effectLst/>
                <a:latin typeface="+mn-lt"/>
                <a:ea typeface="+mn-ea"/>
                <a:cs typeface="+mn-cs"/>
              </a:rPr>
              <a:t>ReflectionTestUtils</a:t>
            </a:r>
            <a:r>
              <a:rPr lang="en-US" sz="1200" b="0" i="0" kern="1200" dirty="0">
                <a:solidFill>
                  <a:schemeClr val="tx1"/>
                </a:solidFill>
                <a:effectLst/>
                <a:latin typeface="+mn-lt"/>
                <a:ea typeface="+mn-ea"/>
                <a:cs typeface="+mn-cs"/>
              </a:rPr>
              <a:t> is a collection of reflection-based utility methods. Developers use these methods in testing scenarios where they need to change the value of a constant, set a non-public field, invoke a non-public setter method, or invoke a non-public </a:t>
            </a:r>
            <a:r>
              <a:rPr lang="en-US" sz="1200" b="0" i="1" kern="1200" dirty="0">
                <a:solidFill>
                  <a:schemeClr val="tx1"/>
                </a:solidFill>
                <a:effectLst/>
                <a:latin typeface="+mn-lt"/>
                <a:ea typeface="+mn-ea"/>
                <a:cs typeface="+mn-cs"/>
              </a:rPr>
              <a:t>configuration</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lifecycle</a:t>
            </a:r>
            <a:r>
              <a:rPr lang="en-US" sz="1200" b="0" i="0" kern="1200" dirty="0">
                <a:solidFill>
                  <a:schemeClr val="tx1"/>
                </a:solidFill>
                <a:effectLst/>
                <a:latin typeface="+mn-lt"/>
                <a:ea typeface="+mn-ea"/>
                <a:cs typeface="+mn-cs"/>
              </a:rPr>
              <a:t> callback method when testing application code involving use cases such as the following.</a:t>
            </a:r>
          </a:p>
          <a:p>
            <a:r>
              <a:rPr lang="en-US" sz="1200" b="0" i="0" kern="1200" dirty="0">
                <a:solidFill>
                  <a:schemeClr val="tx1"/>
                </a:solidFill>
                <a:effectLst/>
                <a:latin typeface="+mn-lt"/>
                <a:ea typeface="+mn-ea"/>
                <a:cs typeface="+mn-cs"/>
              </a:rPr>
              <a:t>ORM frameworks such as JPA and Hibernate that condone private or protected field access as opposed to public setter methods for properties in a domain entity.</a:t>
            </a:r>
          </a:p>
          <a:p>
            <a:r>
              <a:rPr lang="en-US" sz="1200" b="0" i="0" kern="1200" dirty="0">
                <a:solidFill>
                  <a:schemeClr val="tx1"/>
                </a:solidFill>
                <a:effectLst/>
                <a:latin typeface="+mn-lt"/>
                <a:ea typeface="+mn-ea"/>
                <a:cs typeface="+mn-cs"/>
              </a:rPr>
              <a:t>Spring’s support for annotations such as @</a:t>
            </a:r>
            <a:r>
              <a:rPr lang="en-US" sz="1200" b="0" i="0" kern="1200" dirty="0" err="1">
                <a:solidFill>
                  <a:schemeClr val="tx1"/>
                </a:solidFill>
                <a:effectLst/>
                <a:latin typeface="+mn-lt"/>
                <a:ea typeface="+mn-ea"/>
                <a:cs typeface="+mn-cs"/>
              </a:rPr>
              <a:t>Autowired</a:t>
            </a:r>
            <a:r>
              <a:rPr lang="en-US" sz="1200" b="0" i="0" kern="1200" dirty="0">
                <a:solidFill>
                  <a:schemeClr val="tx1"/>
                </a:solidFill>
                <a:effectLst/>
                <a:latin typeface="+mn-lt"/>
                <a:ea typeface="+mn-ea"/>
                <a:cs typeface="+mn-cs"/>
              </a:rPr>
              <a:t>, @Inject, and @Resource, which provides dependency injection for private or protected fields, setter methods, and configuration methods.</a:t>
            </a:r>
          </a:p>
          <a:p>
            <a:r>
              <a:rPr lang="en-US" sz="1200" b="0" i="0" kern="1200" dirty="0">
                <a:solidFill>
                  <a:schemeClr val="tx1"/>
                </a:solidFill>
                <a:effectLst/>
                <a:latin typeface="+mn-lt"/>
                <a:ea typeface="+mn-ea"/>
                <a:cs typeface="+mn-cs"/>
              </a:rPr>
              <a:t>Use of annotations such as @</a:t>
            </a:r>
            <a:r>
              <a:rPr lang="en-US" sz="1200" b="0" i="0" kern="1200" dirty="0" err="1">
                <a:solidFill>
                  <a:schemeClr val="tx1"/>
                </a:solidFill>
                <a:effectLst/>
                <a:latin typeface="+mn-lt"/>
                <a:ea typeface="+mn-ea"/>
                <a:cs typeface="+mn-cs"/>
              </a:rPr>
              <a:t>PostConstruct</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PreDestroy</a:t>
            </a:r>
            <a:r>
              <a:rPr lang="en-US" sz="1200" b="0" i="0" kern="1200" dirty="0">
                <a:solidFill>
                  <a:schemeClr val="tx1"/>
                </a:solidFill>
                <a:effectLst/>
                <a:latin typeface="+mn-lt"/>
                <a:ea typeface="+mn-ea"/>
                <a:cs typeface="+mn-cs"/>
              </a:rPr>
              <a:t> for lifecycle callback methods.</a:t>
            </a:r>
          </a:p>
          <a:p>
            <a:endParaRPr lang="en-US" sz="1200" b="0" i="0" kern="1200" dirty="0">
              <a:solidFill>
                <a:schemeClr val="tx1"/>
              </a:solidFill>
              <a:effectLst/>
              <a:latin typeface="+mn-lt"/>
              <a:ea typeface="+mn-ea"/>
              <a:cs typeface="+mn-cs"/>
            </a:endParaRPr>
          </a:p>
          <a:p>
            <a:r>
              <a:rPr lang="en-US" dirty="0" err="1"/>
              <a:t>AopTestUtils</a:t>
            </a:r>
            <a:r>
              <a:rPr lang="en-US" sz="1200" b="0" i="0" kern="1200" dirty="0">
                <a:solidFill>
                  <a:schemeClr val="tx1"/>
                </a:solidFill>
                <a:effectLst/>
                <a:latin typeface="+mn-lt"/>
                <a:ea typeface="+mn-ea"/>
                <a:cs typeface="+mn-cs"/>
              </a:rPr>
              <a:t> is a collection of AOP-related utility methods. These methods can be used to obtain a reference to the underlying target object hidden behind one or more Spring proxies. For example, if you have configured a bean as a dynamic mock using a library like </a:t>
            </a:r>
            <a:r>
              <a:rPr lang="en-US" sz="1200" b="0" i="0" kern="1200" dirty="0" err="1">
                <a:solidFill>
                  <a:schemeClr val="tx1"/>
                </a:solidFill>
                <a:effectLst/>
                <a:latin typeface="+mn-lt"/>
                <a:ea typeface="+mn-ea"/>
                <a:cs typeface="+mn-cs"/>
              </a:rPr>
              <a:t>EasyMock</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Mockito</a:t>
            </a:r>
            <a:r>
              <a:rPr lang="en-US" sz="1200" b="0" i="0" kern="1200" dirty="0">
                <a:solidFill>
                  <a:schemeClr val="tx1"/>
                </a:solidFill>
                <a:effectLst/>
                <a:latin typeface="+mn-lt"/>
                <a:ea typeface="+mn-ea"/>
                <a:cs typeface="+mn-cs"/>
              </a:rPr>
              <a:t> and the mock is wrapped in a Spring proxy, you may need direct access to the underlying mock in order to configure expectations on it and perform verifications. For Spring’s core AOP utilities, see </a:t>
            </a:r>
            <a:r>
              <a:rPr lang="en-US" dirty="0" err="1"/>
              <a:t>AopUtils</a:t>
            </a:r>
            <a:r>
              <a:rPr lang="en-US" sz="1200" b="0" i="0" kern="1200" dirty="0">
                <a:solidFill>
                  <a:schemeClr val="tx1"/>
                </a:solidFill>
                <a:effectLst/>
                <a:latin typeface="+mn-lt"/>
                <a:ea typeface="+mn-ea"/>
                <a:cs typeface="+mn-cs"/>
              </a:rPr>
              <a:t> and </a:t>
            </a:r>
            <a:r>
              <a:rPr lang="en-US" dirty="0" err="1"/>
              <a:t>AopProxyUtils</a:t>
            </a:r>
            <a:r>
              <a:rPr lang="en-US" sz="1200" b="0" i="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923458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is important to be able to perform some integration testing without requiring deployment to your application server or connecting to other enterprise infrastructure. This will enable you to test things such as:</a:t>
            </a:r>
          </a:p>
          <a:p>
            <a:r>
              <a:rPr lang="en-US" sz="1200" b="0" i="0" kern="1200" dirty="0">
                <a:solidFill>
                  <a:schemeClr val="tx1"/>
                </a:solidFill>
                <a:effectLst/>
                <a:latin typeface="+mn-lt"/>
                <a:ea typeface="+mn-ea"/>
                <a:cs typeface="+mn-cs"/>
              </a:rPr>
              <a:t>The correct wiring of your Spring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container contexts.</a:t>
            </a:r>
          </a:p>
          <a:p>
            <a:r>
              <a:rPr lang="en-US" sz="1200" b="0" i="0" kern="1200" dirty="0">
                <a:solidFill>
                  <a:schemeClr val="tx1"/>
                </a:solidFill>
                <a:effectLst/>
                <a:latin typeface="+mn-lt"/>
                <a:ea typeface="+mn-ea"/>
                <a:cs typeface="+mn-cs"/>
              </a:rPr>
              <a:t>Data access using JDBC or an ORM tool. This would include such things as the correctness of SQL statements, Hibernate queries, JPA entity mappings, etc.</a:t>
            </a:r>
          </a:p>
          <a:p>
            <a:r>
              <a:rPr lang="en-US" sz="1200" b="0" i="0" kern="1200" dirty="0">
                <a:solidFill>
                  <a:schemeClr val="tx1"/>
                </a:solidFill>
                <a:effectLst/>
                <a:latin typeface="+mn-lt"/>
                <a:ea typeface="+mn-ea"/>
                <a:cs typeface="+mn-cs"/>
              </a:rPr>
              <a:t>The Spring Framework provides first-class support for integration testing in the spring-test module. The name of the actual JAR file might include the release version and might also be in the long </a:t>
            </a:r>
            <a:r>
              <a:rPr lang="en-US" sz="1200" b="0" i="0" kern="1200" dirty="0" err="1">
                <a:solidFill>
                  <a:schemeClr val="tx1"/>
                </a:solidFill>
                <a:effectLst/>
                <a:latin typeface="+mn-lt"/>
                <a:ea typeface="+mn-ea"/>
                <a:cs typeface="+mn-cs"/>
              </a:rPr>
              <a:t>org.springframework.test</a:t>
            </a:r>
            <a:r>
              <a:rPr lang="en-US" sz="1200" b="0" i="0" kern="1200" dirty="0">
                <a:solidFill>
                  <a:schemeClr val="tx1"/>
                </a:solidFill>
                <a:effectLst/>
                <a:latin typeface="+mn-lt"/>
                <a:ea typeface="+mn-ea"/>
                <a:cs typeface="+mn-cs"/>
              </a:rPr>
              <a:t> form, depending on where you get it from (see the </a:t>
            </a:r>
            <a:r>
              <a:rPr lang="en-US" sz="1200" b="0" i="0" u="none" strike="noStrike" kern="1200" dirty="0">
                <a:solidFill>
                  <a:schemeClr val="tx1"/>
                </a:solidFill>
                <a:effectLst/>
                <a:latin typeface="+mn-lt"/>
                <a:ea typeface="+mn-ea"/>
                <a:cs typeface="+mn-cs"/>
                <a:hlinkClick r:id="rId3" tooltip="2.3.1 Dependency Management and Naming Conventions"/>
              </a:rPr>
              <a:t>section on Dependency Management</a:t>
            </a:r>
            <a:r>
              <a:rPr lang="en-US" sz="1200" b="0" i="0" kern="1200" dirty="0">
                <a:solidFill>
                  <a:schemeClr val="tx1"/>
                </a:solidFill>
                <a:effectLst/>
                <a:latin typeface="+mn-lt"/>
                <a:ea typeface="+mn-ea"/>
                <a:cs typeface="+mn-cs"/>
              </a:rPr>
              <a:t> for an explanation). This library includes the </a:t>
            </a:r>
            <a:r>
              <a:rPr lang="en-US" sz="1200" b="0" i="0" kern="1200" dirty="0" err="1">
                <a:solidFill>
                  <a:schemeClr val="tx1"/>
                </a:solidFill>
                <a:effectLst/>
                <a:latin typeface="+mn-lt"/>
                <a:ea typeface="+mn-ea"/>
                <a:cs typeface="+mn-cs"/>
              </a:rPr>
              <a:t>org.springframework.test</a:t>
            </a:r>
            <a:r>
              <a:rPr lang="en-US" sz="1200" b="0" i="0" kern="1200" dirty="0">
                <a:solidFill>
                  <a:schemeClr val="tx1"/>
                </a:solidFill>
                <a:effectLst/>
                <a:latin typeface="+mn-lt"/>
                <a:ea typeface="+mn-ea"/>
                <a:cs typeface="+mn-cs"/>
              </a:rPr>
              <a:t> package, which contains valuable classes for integration testing with a Spring container. This testing does not rely on an application server or other deployment environment. Such tests are slower to run than unit tests but much faster than the equivalent Selenium tests or remote tests that rely on deployment to an application server.</a:t>
            </a:r>
          </a:p>
          <a:p>
            <a:r>
              <a:rPr lang="en-US" sz="1200" b="0" i="0" kern="1200" dirty="0">
                <a:solidFill>
                  <a:schemeClr val="tx1"/>
                </a:solidFill>
                <a:effectLst/>
                <a:latin typeface="+mn-lt"/>
                <a:ea typeface="+mn-ea"/>
                <a:cs typeface="+mn-cs"/>
              </a:rPr>
              <a:t>In Spring 2.5 and later, unit and integration testing support is provided in the form of the annotation-driven </a:t>
            </a:r>
            <a:r>
              <a:rPr lang="en-US" sz="1200" b="0" i="0" u="none" strike="noStrike" kern="1200" dirty="0">
                <a:solidFill>
                  <a:schemeClr val="tx1"/>
                </a:solidFill>
                <a:effectLst/>
                <a:latin typeface="+mn-lt"/>
                <a:ea typeface="+mn-ea"/>
                <a:cs typeface="+mn-cs"/>
                <a:hlinkClick r:id="rId4" tooltip="15.5 Spring TestContext Framework"/>
              </a:rPr>
              <a:t>Spring </a:t>
            </a:r>
            <a:r>
              <a:rPr lang="en-US" sz="1200" b="0" i="0" u="none" strike="noStrike" kern="1200" dirty="0" err="1">
                <a:solidFill>
                  <a:schemeClr val="tx1"/>
                </a:solidFill>
                <a:effectLst/>
                <a:latin typeface="+mn-lt"/>
                <a:ea typeface="+mn-ea"/>
                <a:cs typeface="+mn-cs"/>
                <a:hlinkClick r:id="rId4" tooltip="15.5 Spring TestContext Framework"/>
              </a:rPr>
              <a:t>TestContext</a:t>
            </a:r>
            <a:r>
              <a:rPr lang="en-US" sz="1200" b="0" i="0" u="none" strike="noStrike" kern="1200" dirty="0">
                <a:solidFill>
                  <a:schemeClr val="tx1"/>
                </a:solidFill>
                <a:effectLst/>
                <a:latin typeface="+mn-lt"/>
                <a:ea typeface="+mn-ea"/>
                <a:cs typeface="+mn-cs"/>
                <a:hlinkClick r:id="rId4" tooltip="15.5 Spring TestContext Framework"/>
              </a:rPr>
              <a:t> Framework</a:t>
            </a:r>
            <a:r>
              <a:rPr lang="en-US" sz="1200" b="0" i="0" kern="1200" dirty="0">
                <a:solidFill>
                  <a:schemeClr val="tx1"/>
                </a:solidFill>
                <a:effectLst/>
                <a:latin typeface="+mn-lt"/>
                <a:ea typeface="+mn-ea"/>
                <a:cs typeface="+mn-cs"/>
              </a:rPr>
              <a:t>. The </a:t>
            </a:r>
            <a:r>
              <a:rPr lang="en-US" sz="1200" b="0" i="0" kern="1200" dirty="0" err="1">
                <a:solidFill>
                  <a:schemeClr val="tx1"/>
                </a:solidFill>
                <a:effectLst/>
                <a:latin typeface="+mn-lt"/>
                <a:ea typeface="+mn-ea"/>
                <a:cs typeface="+mn-cs"/>
              </a:rPr>
              <a:t>TestContext</a:t>
            </a:r>
            <a:r>
              <a:rPr lang="en-US" sz="1200" b="0" i="0" kern="1200" dirty="0">
                <a:solidFill>
                  <a:schemeClr val="tx1"/>
                </a:solidFill>
                <a:effectLst/>
                <a:latin typeface="+mn-lt"/>
                <a:ea typeface="+mn-ea"/>
                <a:cs typeface="+mn-cs"/>
              </a:rPr>
              <a:t> framework is agnostic of the actual testing framework in use, thus allowing instrumentation of tests in various environments including JUnit,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and so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1491382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 Context management and caching</a:t>
            </a:r>
          </a:p>
          <a:p>
            <a:r>
              <a:rPr lang="en-US" sz="1200" b="0" i="0" kern="1200" dirty="0">
                <a:solidFill>
                  <a:schemeClr val="tx1"/>
                </a:solidFill>
                <a:effectLst/>
                <a:latin typeface="+mn-lt"/>
                <a:ea typeface="+mn-ea"/>
                <a:cs typeface="+mn-cs"/>
              </a:rPr>
              <a:t>The Spring </a:t>
            </a:r>
            <a:r>
              <a:rPr lang="en-US" sz="1200" b="0" i="0" kern="1200" dirty="0" err="1">
                <a:solidFill>
                  <a:schemeClr val="tx1"/>
                </a:solidFill>
                <a:effectLst/>
                <a:latin typeface="+mn-lt"/>
                <a:ea typeface="+mn-ea"/>
                <a:cs typeface="+mn-cs"/>
              </a:rPr>
              <a:t>TestContext</a:t>
            </a:r>
            <a:r>
              <a:rPr lang="en-US" sz="1200" b="0" i="0" kern="1200" dirty="0">
                <a:solidFill>
                  <a:schemeClr val="tx1"/>
                </a:solidFill>
                <a:effectLst/>
                <a:latin typeface="+mn-lt"/>
                <a:ea typeface="+mn-ea"/>
                <a:cs typeface="+mn-cs"/>
              </a:rPr>
              <a:t> Framework provides consistent loading of Spring </a:t>
            </a:r>
            <a:r>
              <a:rPr lang="en-US" sz="1200" b="0" i="0" kern="1200" dirty="0" err="1">
                <a:solidFill>
                  <a:schemeClr val="tx1"/>
                </a:solidFill>
                <a:effectLst/>
                <a:latin typeface="+mn-lt"/>
                <a:ea typeface="+mn-ea"/>
                <a:cs typeface="+mn-cs"/>
              </a:rPr>
              <a:t>ApplicationContexts</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WebApplicationContexts</a:t>
            </a:r>
            <a:r>
              <a:rPr lang="en-US" sz="1200" b="0" i="0" kern="1200" dirty="0">
                <a:solidFill>
                  <a:schemeClr val="tx1"/>
                </a:solidFill>
                <a:effectLst/>
                <a:latin typeface="+mn-lt"/>
                <a:ea typeface="+mn-ea"/>
                <a:cs typeface="+mn-cs"/>
              </a:rPr>
              <a:t> as well as caching of those contexts. Support for the caching of loaded contexts is important, because startup time can become an issue — not because of the overhead of Spring itself, but because the objects instantiated by the Spring container take time to instantiate. For example, a project with 50 to 100 Hibernate mapping files might take 10 to 20 seconds to load the mapping files, and incurring that cost before running every test in every test fixture leads to slower overall test runs that reduce developer productivity.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1" i="0" kern="1200" dirty="0">
                <a:solidFill>
                  <a:schemeClr val="tx1"/>
                </a:solidFill>
                <a:effectLst/>
                <a:latin typeface="+mn-lt"/>
                <a:ea typeface="+mn-ea"/>
                <a:cs typeface="+mn-cs"/>
              </a:rPr>
              <a:t>Dependency Injection of test fixtures</a:t>
            </a:r>
          </a:p>
          <a:p>
            <a:r>
              <a:rPr lang="en-US" sz="1200" b="0" i="0" kern="1200" dirty="0">
                <a:solidFill>
                  <a:schemeClr val="tx1"/>
                </a:solidFill>
                <a:effectLst/>
                <a:latin typeface="+mn-lt"/>
                <a:ea typeface="+mn-ea"/>
                <a:cs typeface="+mn-cs"/>
              </a:rPr>
              <a:t>When the </a:t>
            </a:r>
            <a:r>
              <a:rPr lang="en-US" sz="1200" b="0" i="0" kern="1200" dirty="0" err="1">
                <a:solidFill>
                  <a:schemeClr val="tx1"/>
                </a:solidFill>
                <a:effectLst/>
                <a:latin typeface="+mn-lt"/>
                <a:ea typeface="+mn-ea"/>
                <a:cs typeface="+mn-cs"/>
              </a:rPr>
              <a:t>TestContext</a:t>
            </a:r>
            <a:r>
              <a:rPr lang="en-US" sz="1200" b="0" i="0" kern="1200" dirty="0">
                <a:solidFill>
                  <a:schemeClr val="tx1"/>
                </a:solidFill>
                <a:effectLst/>
                <a:latin typeface="+mn-lt"/>
                <a:ea typeface="+mn-ea"/>
                <a:cs typeface="+mn-cs"/>
              </a:rPr>
              <a:t> framework loads your application context, it can optionally configure instances of your test classes via Dependency Injection. This provides a convenient mechanism for setting up test fixtures using preconfigured beans from your application context. A strong benefit here is that you can reuse application contexts across various testing scenarios (e.g., for configuring Spring-managed object graphs, transactional proxies, </a:t>
            </a:r>
            <a:r>
              <a:rPr lang="en-US" sz="1200" b="0" i="0" kern="1200" dirty="0" err="1">
                <a:solidFill>
                  <a:schemeClr val="tx1"/>
                </a:solidFill>
                <a:effectLst/>
                <a:latin typeface="+mn-lt"/>
                <a:ea typeface="+mn-ea"/>
                <a:cs typeface="+mn-cs"/>
              </a:rPr>
              <a:t>DataSources</a:t>
            </a:r>
            <a:r>
              <a:rPr lang="en-US" sz="1200" b="0" i="0" kern="1200" dirty="0">
                <a:solidFill>
                  <a:schemeClr val="tx1"/>
                </a:solidFill>
                <a:effectLst/>
                <a:latin typeface="+mn-lt"/>
                <a:ea typeface="+mn-ea"/>
                <a:cs typeface="+mn-cs"/>
              </a:rPr>
              <a:t>, etc.), thus avoiding the need to duplicate complex test fixture setup for individual test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1" i="0" kern="1200" dirty="0">
                <a:solidFill>
                  <a:schemeClr val="tx1"/>
                </a:solidFill>
                <a:effectLst/>
                <a:latin typeface="+mn-lt"/>
                <a:ea typeface="+mn-ea"/>
                <a:cs typeface="+mn-cs"/>
              </a:rPr>
              <a:t>15.2.3 Transaction management</a:t>
            </a:r>
          </a:p>
          <a:p>
            <a:r>
              <a:rPr lang="en-US" sz="1200" b="0" i="0" kern="1200" dirty="0">
                <a:solidFill>
                  <a:schemeClr val="tx1"/>
                </a:solidFill>
                <a:effectLst/>
                <a:latin typeface="+mn-lt"/>
                <a:ea typeface="+mn-ea"/>
                <a:cs typeface="+mn-cs"/>
              </a:rPr>
              <a:t>One common issue in tests that access a real database is their effect on the state of the persistence store. Even when you’re using a development database, changes to the state may affect future tests. Also, many operations — such as inserting or modifying persistent data — cannot be performed (or verified) outside a transaction.</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TestContext</a:t>
            </a:r>
            <a:r>
              <a:rPr lang="en-US" sz="1200" b="0" i="0" kern="1200" dirty="0">
                <a:solidFill>
                  <a:schemeClr val="tx1"/>
                </a:solidFill>
                <a:effectLst/>
                <a:latin typeface="+mn-lt"/>
                <a:ea typeface="+mn-ea"/>
                <a:cs typeface="+mn-cs"/>
              </a:rPr>
              <a:t> framework addresses this issue. By default, the framework will create and roll back a transaction for each test. You simply write code that can assume the existence of a transaction. If you call </a:t>
            </a:r>
            <a:r>
              <a:rPr lang="en-US" sz="1200" b="0" i="0" kern="1200" dirty="0" err="1">
                <a:solidFill>
                  <a:schemeClr val="tx1"/>
                </a:solidFill>
                <a:effectLst/>
                <a:latin typeface="+mn-lt"/>
                <a:ea typeface="+mn-ea"/>
                <a:cs typeface="+mn-cs"/>
              </a:rPr>
              <a:t>transactionally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proxied</a:t>
            </a:r>
            <a:r>
              <a:rPr lang="en-US" sz="1200" b="0" i="0" kern="1200" dirty="0">
                <a:solidFill>
                  <a:schemeClr val="tx1"/>
                </a:solidFill>
                <a:effectLst/>
                <a:latin typeface="+mn-lt"/>
                <a:ea typeface="+mn-ea"/>
                <a:cs typeface="+mn-cs"/>
              </a:rPr>
              <a:t> objects in your tests, they will behave correctly, according to their configured transactional semantics. In addition, if a test method deletes the contents of selected tables while running within the transaction managed for the test, the transaction will roll back by default, and the database will return to its state prior to execution of the test. Transactional support is provided to a test via a </a:t>
            </a:r>
            <a:r>
              <a:rPr lang="en-US" sz="1200" b="0" i="0" kern="1200" dirty="0" err="1">
                <a:solidFill>
                  <a:schemeClr val="tx1"/>
                </a:solidFill>
                <a:effectLst/>
                <a:latin typeface="+mn-lt"/>
                <a:ea typeface="+mn-ea"/>
                <a:cs typeface="+mn-cs"/>
              </a:rPr>
              <a:t>PlatformTransactionManager</a:t>
            </a:r>
            <a:r>
              <a:rPr lang="en-US" sz="1200" b="0" i="0" kern="1200" dirty="0">
                <a:solidFill>
                  <a:schemeClr val="tx1"/>
                </a:solidFill>
                <a:effectLst/>
                <a:latin typeface="+mn-lt"/>
                <a:ea typeface="+mn-ea"/>
                <a:cs typeface="+mn-cs"/>
              </a:rPr>
              <a:t> bean defined in the test’s application context.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1" i="0" kern="1200" dirty="0">
                <a:solidFill>
                  <a:schemeClr val="tx1"/>
                </a:solidFill>
                <a:effectLst/>
                <a:latin typeface="+mn-lt"/>
                <a:ea typeface="+mn-ea"/>
                <a:cs typeface="+mn-cs"/>
              </a:rPr>
              <a:t>Support classes for integration testing</a:t>
            </a:r>
          </a:p>
          <a:p>
            <a:r>
              <a:rPr lang="en-US" sz="1200" b="0" i="0" kern="1200" dirty="0">
                <a:solidFill>
                  <a:schemeClr val="tx1"/>
                </a:solidFill>
                <a:effectLst/>
                <a:latin typeface="+mn-lt"/>
                <a:ea typeface="+mn-ea"/>
                <a:cs typeface="+mn-cs"/>
              </a:rPr>
              <a:t>The Spring </a:t>
            </a:r>
            <a:r>
              <a:rPr lang="en-US" sz="1200" b="0" i="0" kern="1200" dirty="0" err="1">
                <a:solidFill>
                  <a:schemeClr val="tx1"/>
                </a:solidFill>
                <a:effectLst/>
                <a:latin typeface="+mn-lt"/>
                <a:ea typeface="+mn-ea"/>
                <a:cs typeface="+mn-cs"/>
              </a:rPr>
              <a:t>TestContext</a:t>
            </a:r>
            <a:r>
              <a:rPr lang="en-US" sz="1200" b="0" i="0" kern="1200" dirty="0">
                <a:solidFill>
                  <a:schemeClr val="tx1"/>
                </a:solidFill>
                <a:effectLst/>
                <a:latin typeface="+mn-lt"/>
                <a:ea typeface="+mn-ea"/>
                <a:cs typeface="+mn-cs"/>
              </a:rPr>
              <a:t> Framework provides several abstract support classes that simplify the writing of integration tests. These base test classes provide well-defined hooks into the testing framework as well as convenient instance variables and methods, which enable you to access:</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ApplicationContext</a:t>
            </a:r>
            <a:r>
              <a:rPr lang="en-US" sz="1200" b="0" i="0" kern="1200" dirty="0">
                <a:solidFill>
                  <a:schemeClr val="tx1"/>
                </a:solidFill>
                <a:effectLst/>
                <a:latin typeface="+mn-lt"/>
                <a:ea typeface="+mn-ea"/>
                <a:cs typeface="+mn-cs"/>
              </a:rPr>
              <a:t>, for performing explicit bean lookups or testing the state of the context as a whole.</a:t>
            </a:r>
          </a:p>
          <a:p>
            <a:r>
              <a:rPr lang="en-US" sz="1200" b="0" i="0" kern="1200" dirty="0">
                <a:solidFill>
                  <a:schemeClr val="tx1"/>
                </a:solidFill>
                <a:effectLst/>
                <a:latin typeface="+mn-lt"/>
                <a:ea typeface="+mn-ea"/>
                <a:cs typeface="+mn-cs"/>
              </a:rPr>
              <a:t>A </a:t>
            </a:r>
            <a:r>
              <a:rPr lang="en-US" sz="1200" b="0" i="0" kern="1200" dirty="0" err="1">
                <a:solidFill>
                  <a:schemeClr val="tx1"/>
                </a:solidFill>
                <a:effectLst/>
                <a:latin typeface="+mn-lt"/>
                <a:ea typeface="+mn-ea"/>
                <a:cs typeface="+mn-cs"/>
              </a:rPr>
              <a:t>JdbcTemplate</a:t>
            </a:r>
            <a:r>
              <a:rPr lang="en-US" sz="1200" b="0" i="0" kern="1200" dirty="0">
                <a:solidFill>
                  <a:schemeClr val="tx1"/>
                </a:solidFill>
                <a:effectLst/>
                <a:latin typeface="+mn-lt"/>
                <a:ea typeface="+mn-ea"/>
                <a:cs typeface="+mn-cs"/>
              </a:rPr>
              <a:t>, for executing SQL statements to query the database. Such queries can be used to confirm database state both </a:t>
            </a:r>
            <a:r>
              <a:rPr lang="en-US" sz="1200" b="0" i="1" kern="1200" dirty="0">
                <a:solidFill>
                  <a:schemeClr val="tx1"/>
                </a:solidFill>
                <a:effectLst/>
                <a:latin typeface="+mn-lt"/>
                <a:ea typeface="+mn-ea"/>
                <a:cs typeface="+mn-cs"/>
              </a:rPr>
              <a:t>prior to</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after</a:t>
            </a:r>
            <a:r>
              <a:rPr lang="en-US" sz="1200" b="0" i="0" kern="1200" dirty="0">
                <a:solidFill>
                  <a:schemeClr val="tx1"/>
                </a:solidFill>
                <a:effectLst/>
                <a:latin typeface="+mn-lt"/>
                <a:ea typeface="+mn-ea"/>
                <a:cs typeface="+mn-cs"/>
              </a:rPr>
              <a:t> execution of database-related application code, and Spring ensures that such queries run in the scope of the same transaction as the application code. When used in conjunction with an ORM tool, be sure to avoid </a:t>
            </a:r>
            <a:r>
              <a:rPr lang="en-US" sz="1200" b="0" i="0" u="none" strike="noStrike" kern="1200" dirty="0">
                <a:solidFill>
                  <a:schemeClr val="tx1"/>
                </a:solidFill>
                <a:effectLst/>
                <a:latin typeface="+mn-lt"/>
                <a:ea typeface="+mn-ea"/>
                <a:cs typeface="+mn-cs"/>
                <a:hlinkClick r:id="rId3" tooltip="Avoid false positives when testing ORM code"/>
              </a:rPr>
              <a:t>false positives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 addition, you may want to create your own custom, application-wide superclass with instance variables and methods specific to your project.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1997766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ContextConfiguration</a:t>
            </a:r>
            <a:r>
              <a:rPr lang="en-US" sz="1200" b="0" i="0" kern="1200" dirty="0">
                <a:solidFill>
                  <a:schemeClr val="tx1"/>
                </a:solidFill>
                <a:effectLst/>
                <a:latin typeface="+mn-lt"/>
                <a:ea typeface="+mn-ea"/>
                <a:cs typeface="+mn-cs"/>
              </a:rPr>
              <a:t> defines class-level metadata that is used to determine how to load and configure an </a:t>
            </a:r>
            <a:r>
              <a:rPr lang="en-US" sz="1200" b="0" i="0" kern="1200" dirty="0" err="1">
                <a:solidFill>
                  <a:schemeClr val="tx1"/>
                </a:solidFill>
                <a:effectLst/>
                <a:latin typeface="+mn-lt"/>
                <a:ea typeface="+mn-ea"/>
                <a:cs typeface="+mn-cs"/>
              </a:rPr>
              <a:t>ApplicationContext</a:t>
            </a:r>
            <a:r>
              <a:rPr lang="en-US" sz="1200" b="0" i="0" kern="1200" dirty="0">
                <a:solidFill>
                  <a:schemeClr val="tx1"/>
                </a:solidFill>
                <a:effectLst/>
                <a:latin typeface="+mn-lt"/>
                <a:ea typeface="+mn-ea"/>
                <a:cs typeface="+mn-cs"/>
              </a:rPr>
              <a:t> for integration tests. Specifically,@</a:t>
            </a:r>
            <a:r>
              <a:rPr lang="en-US" sz="1200" b="0" i="0" kern="1200" dirty="0" err="1">
                <a:solidFill>
                  <a:schemeClr val="tx1"/>
                </a:solidFill>
                <a:effectLst/>
                <a:latin typeface="+mn-lt"/>
                <a:ea typeface="+mn-ea"/>
                <a:cs typeface="+mn-cs"/>
              </a:rPr>
              <a:t>ContextConfiguration</a:t>
            </a:r>
            <a:r>
              <a:rPr lang="en-US" sz="1200" b="0" i="0" kern="1200" dirty="0">
                <a:solidFill>
                  <a:schemeClr val="tx1"/>
                </a:solidFill>
                <a:effectLst/>
                <a:latin typeface="+mn-lt"/>
                <a:ea typeface="+mn-ea"/>
                <a:cs typeface="+mn-cs"/>
              </a:rPr>
              <a:t> declares the application context resource locations or the annotated classes that will be used to load the context.</a:t>
            </a:r>
          </a:p>
          <a:p>
            <a:r>
              <a:rPr lang="en-US" sz="1200" b="0" i="0" kern="1200" dirty="0">
                <a:solidFill>
                  <a:schemeClr val="tx1"/>
                </a:solidFill>
                <a:effectLst/>
                <a:latin typeface="+mn-lt"/>
                <a:ea typeface="+mn-ea"/>
                <a:cs typeface="+mn-cs"/>
              </a:rPr>
              <a:t>Resource locations are typically XML configuration files or Groovy scripts located in the </a:t>
            </a:r>
            <a:r>
              <a:rPr lang="en-US" sz="1200" b="0" i="0" kern="1200" dirty="0" err="1">
                <a:solidFill>
                  <a:schemeClr val="tx1"/>
                </a:solidFill>
                <a:effectLst/>
                <a:latin typeface="+mn-lt"/>
                <a:ea typeface="+mn-ea"/>
                <a:cs typeface="+mn-cs"/>
              </a:rPr>
              <a:t>classpath</a:t>
            </a:r>
            <a:r>
              <a:rPr lang="en-US" sz="1200" b="0" i="0" kern="1200" dirty="0">
                <a:solidFill>
                  <a:schemeClr val="tx1"/>
                </a:solidFill>
                <a:effectLst/>
                <a:latin typeface="+mn-lt"/>
                <a:ea typeface="+mn-ea"/>
                <a:cs typeface="+mn-cs"/>
              </a:rPr>
              <a:t>; whereas, annotated classes are typically @Configuration classes. However, resource locations can also refer to files and scripts in the file system, and annotated classes can be component classes, etc.</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831635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WebAppConfiguration</a:t>
            </a:r>
            <a:r>
              <a:rPr lang="en-US" sz="1200" b="0" i="0" kern="1200" dirty="0">
                <a:solidFill>
                  <a:schemeClr val="tx1"/>
                </a:solidFill>
                <a:effectLst/>
                <a:latin typeface="+mn-lt"/>
                <a:ea typeface="+mn-ea"/>
                <a:cs typeface="+mn-cs"/>
              </a:rPr>
              <a:t> is a class-level annotation that is used to declare that the </a:t>
            </a:r>
            <a:r>
              <a:rPr lang="en-US" dirty="0" err="1"/>
              <a:t>ApplicationContext</a:t>
            </a:r>
            <a:r>
              <a:rPr lang="en-US" sz="1200" b="0" i="0" kern="1200" dirty="0">
                <a:solidFill>
                  <a:schemeClr val="tx1"/>
                </a:solidFill>
                <a:effectLst/>
                <a:latin typeface="+mn-lt"/>
                <a:ea typeface="+mn-ea"/>
                <a:cs typeface="+mn-cs"/>
              </a:rPr>
              <a:t> loaded for an integration test should be a </a:t>
            </a:r>
            <a:r>
              <a:rPr lang="en-US" dirty="0" err="1"/>
              <a:t>WebApplicationContext</a:t>
            </a:r>
            <a:r>
              <a:rPr lang="en-US" sz="1200" b="0" i="0" kern="1200" dirty="0">
                <a:solidFill>
                  <a:schemeClr val="tx1"/>
                </a:solidFill>
                <a:effectLst/>
                <a:latin typeface="+mn-lt"/>
                <a:ea typeface="+mn-ea"/>
                <a:cs typeface="+mn-cs"/>
              </a:rPr>
              <a:t>. The mere presence of </a:t>
            </a:r>
            <a:r>
              <a:rPr lang="en-US" dirty="0"/>
              <a:t>@</a:t>
            </a:r>
            <a:r>
              <a:rPr lang="en-US" dirty="0" err="1"/>
              <a:t>WebAppConfiguration</a:t>
            </a:r>
            <a:r>
              <a:rPr lang="en-US" sz="1200" b="0" i="0" kern="1200" dirty="0">
                <a:solidFill>
                  <a:schemeClr val="tx1"/>
                </a:solidFill>
                <a:effectLst/>
                <a:latin typeface="+mn-lt"/>
                <a:ea typeface="+mn-ea"/>
                <a:cs typeface="+mn-cs"/>
              </a:rPr>
              <a:t> on a test class ensures that a </a:t>
            </a:r>
            <a:r>
              <a:rPr lang="en-US" dirty="0" err="1"/>
              <a:t>WebApplicationContext</a:t>
            </a:r>
            <a:r>
              <a:rPr lang="en-US" sz="1200" b="0" i="0" kern="1200" dirty="0">
                <a:solidFill>
                  <a:schemeClr val="tx1"/>
                </a:solidFill>
                <a:effectLst/>
                <a:latin typeface="+mn-lt"/>
                <a:ea typeface="+mn-ea"/>
                <a:cs typeface="+mn-cs"/>
              </a:rPr>
              <a:t> will be loaded for the test, using the default value of </a:t>
            </a:r>
            <a:r>
              <a:rPr lang="en-US" dirty="0"/>
              <a:t>"file:src/main/webapp"</a:t>
            </a:r>
            <a:r>
              <a:rPr lang="en-US" sz="1200" b="0" i="0" kern="1200" dirty="0">
                <a:solidFill>
                  <a:schemeClr val="tx1"/>
                </a:solidFill>
                <a:effectLst/>
                <a:latin typeface="+mn-lt"/>
                <a:ea typeface="+mn-ea"/>
                <a:cs typeface="+mn-cs"/>
              </a:rPr>
              <a:t> for the path to the root of the web application (i.e., the </a:t>
            </a:r>
            <a:r>
              <a:rPr lang="en-US" sz="1200" b="0" i="1" kern="1200" dirty="0">
                <a:solidFill>
                  <a:schemeClr val="tx1"/>
                </a:solidFill>
                <a:effectLst/>
                <a:latin typeface="+mn-lt"/>
                <a:ea typeface="+mn-ea"/>
                <a:cs typeface="+mn-cs"/>
              </a:rPr>
              <a:t>resource base path</a:t>
            </a:r>
            <a:r>
              <a:rPr lang="en-US" sz="1200" b="0" i="0" kern="1200" dirty="0">
                <a:solidFill>
                  <a:schemeClr val="tx1"/>
                </a:solidFill>
                <a:effectLst/>
                <a:latin typeface="+mn-lt"/>
                <a:ea typeface="+mn-ea"/>
                <a:cs typeface="+mn-cs"/>
              </a:rPr>
              <a:t>). The resource base path is used behind the scenes to create a </a:t>
            </a:r>
            <a:r>
              <a:rPr lang="en-US" dirty="0" err="1"/>
              <a:t>MockServletContext</a:t>
            </a:r>
            <a:r>
              <a:rPr lang="en-US" sz="1200" b="0" i="0" kern="1200" dirty="0">
                <a:solidFill>
                  <a:schemeClr val="tx1"/>
                </a:solidFill>
                <a:effectLst/>
                <a:latin typeface="+mn-lt"/>
                <a:ea typeface="+mn-ea"/>
                <a:cs typeface="+mn-cs"/>
              </a:rPr>
              <a:t> which serves as the </a:t>
            </a:r>
            <a:r>
              <a:rPr lang="en-US" dirty="0" err="1"/>
              <a:t>ServletContext</a:t>
            </a:r>
            <a:r>
              <a:rPr lang="en-US" sz="1200" b="0" i="0" kern="1200" dirty="0">
                <a:solidFill>
                  <a:schemeClr val="tx1"/>
                </a:solidFill>
                <a:effectLst/>
                <a:latin typeface="+mn-lt"/>
                <a:ea typeface="+mn-ea"/>
                <a:cs typeface="+mn-cs"/>
              </a:rPr>
              <a:t> for the test’s </a:t>
            </a:r>
            <a:r>
              <a:rPr lang="en-US" dirty="0" err="1"/>
              <a:t>WebApplicationContext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override the default, specify a different base resource path via the </a:t>
            </a:r>
            <a:r>
              <a:rPr lang="en-US" sz="1200" b="0" i="1" kern="1200" dirty="0">
                <a:solidFill>
                  <a:schemeClr val="tx1"/>
                </a:solidFill>
                <a:effectLst/>
                <a:latin typeface="+mn-lt"/>
                <a:ea typeface="+mn-ea"/>
                <a:cs typeface="+mn-cs"/>
              </a:rPr>
              <a:t>implicit</a:t>
            </a:r>
            <a:r>
              <a:rPr lang="en-US" sz="1200" b="0" i="0" kern="1200" dirty="0">
                <a:solidFill>
                  <a:schemeClr val="tx1"/>
                </a:solidFill>
                <a:effectLst/>
                <a:latin typeface="+mn-lt"/>
                <a:ea typeface="+mn-ea"/>
                <a:cs typeface="+mn-cs"/>
              </a:rPr>
              <a:t> </a:t>
            </a:r>
            <a:r>
              <a:rPr lang="en-US" dirty="0"/>
              <a:t>value</a:t>
            </a:r>
            <a:r>
              <a:rPr lang="en-US" sz="1200" b="0" i="0" kern="1200" dirty="0">
                <a:solidFill>
                  <a:schemeClr val="tx1"/>
                </a:solidFill>
                <a:effectLst/>
                <a:latin typeface="+mn-lt"/>
                <a:ea typeface="+mn-ea"/>
                <a:cs typeface="+mn-cs"/>
              </a:rPr>
              <a:t> attribute. Both </a:t>
            </a:r>
            <a:r>
              <a:rPr lang="en-US" dirty="0" err="1"/>
              <a:t>classpath</a:t>
            </a:r>
            <a:r>
              <a:rPr lang="en-US" dirty="0"/>
              <a:t>:</a:t>
            </a:r>
            <a:r>
              <a:rPr lang="en-US" sz="1200" b="0" i="0" kern="1200" dirty="0">
                <a:solidFill>
                  <a:schemeClr val="tx1"/>
                </a:solidFill>
                <a:effectLst/>
                <a:latin typeface="+mn-lt"/>
                <a:ea typeface="+mn-ea"/>
                <a:cs typeface="+mn-cs"/>
              </a:rPr>
              <a:t> and </a:t>
            </a:r>
            <a:r>
              <a:rPr lang="en-US" dirty="0"/>
              <a:t>file:</a:t>
            </a:r>
            <a:r>
              <a:rPr lang="en-US" sz="1200" b="0" i="0" kern="1200" dirty="0">
                <a:solidFill>
                  <a:schemeClr val="tx1"/>
                </a:solidFill>
                <a:effectLst/>
                <a:latin typeface="+mn-lt"/>
                <a:ea typeface="+mn-ea"/>
                <a:cs typeface="+mn-cs"/>
              </a:rPr>
              <a:t> resource prefixes are supported. If no resource prefix is supplied the path is assumed to be a file system resource.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that </a:t>
            </a:r>
            <a:r>
              <a:rPr lang="en-US" dirty="0"/>
              <a:t>@</a:t>
            </a:r>
            <a:r>
              <a:rPr lang="en-US" dirty="0" err="1"/>
              <a:t>WebAppConfiguration</a:t>
            </a:r>
            <a:r>
              <a:rPr lang="en-US" sz="1200" b="0" i="0" kern="1200" dirty="0">
                <a:solidFill>
                  <a:schemeClr val="tx1"/>
                </a:solidFill>
                <a:effectLst/>
                <a:latin typeface="+mn-lt"/>
                <a:ea typeface="+mn-ea"/>
                <a:cs typeface="+mn-cs"/>
              </a:rPr>
              <a:t> must be used in conjunction with </a:t>
            </a:r>
            <a:r>
              <a:rPr lang="en-US" dirty="0"/>
              <a:t>@</a:t>
            </a:r>
            <a:r>
              <a:rPr lang="en-US" dirty="0" err="1"/>
              <a:t>ContextConfiguration</a:t>
            </a:r>
            <a:r>
              <a:rPr lang="en-US" sz="1200" b="0" i="0" kern="1200" dirty="0">
                <a:solidFill>
                  <a:schemeClr val="tx1"/>
                </a:solidFill>
                <a:effectLst/>
                <a:latin typeface="+mn-lt"/>
                <a:ea typeface="+mn-ea"/>
                <a:cs typeface="+mn-cs"/>
              </a:rPr>
              <a:t>, either within a single test class or within a test class hierarchy. See the </a:t>
            </a:r>
            <a:r>
              <a:rPr lang="en-US" dirty="0"/>
              <a:t>@</a:t>
            </a:r>
            <a:r>
              <a:rPr lang="en-US" dirty="0" err="1"/>
              <a:t>WebAppConfiguration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javadocs</a:t>
            </a:r>
            <a:r>
              <a:rPr lang="en-US" sz="1200" b="0" i="0" kern="1200" dirty="0">
                <a:solidFill>
                  <a:schemeClr val="tx1"/>
                </a:solidFill>
                <a:effectLst/>
                <a:latin typeface="+mn-lt"/>
                <a:ea typeface="+mn-ea"/>
                <a:cs typeface="+mn-cs"/>
              </a:rPr>
              <a:t> for further details.</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2430685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ContextHierarchy</a:t>
            </a:r>
            <a:r>
              <a:rPr lang="en-US" sz="1200" b="0" i="0" kern="1200" dirty="0">
                <a:solidFill>
                  <a:schemeClr val="tx1"/>
                </a:solidFill>
                <a:effectLst/>
                <a:latin typeface="+mn-lt"/>
                <a:ea typeface="+mn-ea"/>
                <a:cs typeface="+mn-cs"/>
              </a:rPr>
              <a:t> is a class-level annotation that is used to define a hierarchy of </a:t>
            </a:r>
            <a:r>
              <a:rPr lang="en-US" dirty="0" err="1"/>
              <a:t>ApplicationContext</a:t>
            </a:r>
            <a:r>
              <a:rPr lang="en-US" sz="1200" b="0" i="0" kern="1200" dirty="0" err="1">
                <a:solidFill>
                  <a:schemeClr val="tx1"/>
                </a:solidFill>
                <a:effectLst/>
                <a:latin typeface="+mn-lt"/>
                <a:ea typeface="+mn-ea"/>
                <a:cs typeface="+mn-cs"/>
              </a:rPr>
              <a:t>s</a:t>
            </a:r>
            <a:r>
              <a:rPr lang="en-US" sz="1200" b="0" i="0" kern="1200" dirty="0">
                <a:solidFill>
                  <a:schemeClr val="tx1"/>
                </a:solidFill>
                <a:effectLst/>
                <a:latin typeface="+mn-lt"/>
                <a:ea typeface="+mn-ea"/>
                <a:cs typeface="+mn-cs"/>
              </a:rPr>
              <a:t> for integration tests. </a:t>
            </a:r>
            <a:r>
              <a:rPr lang="en-US" dirty="0"/>
              <a:t>@</a:t>
            </a:r>
            <a:r>
              <a:rPr lang="en-US" dirty="0" err="1"/>
              <a:t>ContextHierarchy</a:t>
            </a:r>
            <a:r>
              <a:rPr lang="en-US" sz="1200" b="0" i="0" kern="1200" dirty="0">
                <a:solidFill>
                  <a:schemeClr val="tx1"/>
                </a:solidFill>
                <a:effectLst/>
                <a:latin typeface="+mn-lt"/>
                <a:ea typeface="+mn-ea"/>
                <a:cs typeface="+mn-cs"/>
              </a:rPr>
              <a:t> should be declared with a list of one or more </a:t>
            </a:r>
            <a:r>
              <a:rPr lang="en-US" dirty="0"/>
              <a:t>@</a:t>
            </a:r>
            <a:r>
              <a:rPr lang="en-US" dirty="0" err="1"/>
              <a:t>ContextConfiguration</a:t>
            </a:r>
            <a:r>
              <a:rPr lang="en-US" sz="1200" b="0" i="0" kern="1200" dirty="0">
                <a:solidFill>
                  <a:schemeClr val="tx1"/>
                </a:solidFill>
                <a:effectLst/>
                <a:latin typeface="+mn-lt"/>
                <a:ea typeface="+mn-ea"/>
                <a:cs typeface="+mn-cs"/>
              </a:rPr>
              <a:t> instances, each of which defines a level in the context hierarchy. The following examples demonstrate the use of </a:t>
            </a:r>
            <a:r>
              <a:rPr lang="en-US" dirty="0"/>
              <a:t>@</a:t>
            </a:r>
            <a:r>
              <a:rPr lang="en-US" dirty="0" err="1"/>
              <a:t>ContextHierarchy</a:t>
            </a:r>
            <a:r>
              <a:rPr lang="en-US" sz="1200" b="0" i="0" kern="1200" dirty="0">
                <a:solidFill>
                  <a:schemeClr val="tx1"/>
                </a:solidFill>
                <a:effectLst/>
                <a:latin typeface="+mn-lt"/>
                <a:ea typeface="+mn-ea"/>
                <a:cs typeface="+mn-cs"/>
              </a:rPr>
              <a:t> within a single test class; however, </a:t>
            </a:r>
            <a:r>
              <a:rPr lang="en-US" dirty="0"/>
              <a:t>@</a:t>
            </a:r>
            <a:r>
              <a:rPr lang="en-US" dirty="0" err="1"/>
              <a:t>ContextHierarchy</a:t>
            </a:r>
            <a:r>
              <a:rPr lang="en-US" sz="1200" b="0" i="0" kern="1200" dirty="0">
                <a:solidFill>
                  <a:schemeClr val="tx1"/>
                </a:solidFill>
                <a:effectLst/>
                <a:latin typeface="+mn-lt"/>
                <a:ea typeface="+mn-ea"/>
                <a:cs typeface="+mn-cs"/>
              </a:rPr>
              <a:t> can also be used within a test class hierarchy.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need to merge or override the configuration for a given level of the context hierarchy within a test class hierarchy, you must explicitly name that level by supplying the same value to the </a:t>
            </a:r>
            <a:r>
              <a:rPr lang="en-US" dirty="0"/>
              <a:t>name</a:t>
            </a:r>
            <a:r>
              <a:rPr lang="en-US" sz="1200" b="0" i="0" kern="1200" dirty="0">
                <a:solidFill>
                  <a:schemeClr val="tx1"/>
                </a:solidFill>
                <a:effectLst/>
                <a:latin typeface="+mn-lt"/>
                <a:ea typeface="+mn-ea"/>
                <a:cs typeface="+mn-cs"/>
              </a:rPr>
              <a:t> attribute in </a:t>
            </a:r>
            <a:r>
              <a:rPr lang="en-US" dirty="0"/>
              <a:t>@</a:t>
            </a:r>
            <a:r>
              <a:rPr lang="en-US" dirty="0" err="1"/>
              <a:t>ContextConfiguration</a:t>
            </a:r>
            <a:r>
              <a:rPr lang="en-US" sz="1200" b="0" i="0" kern="1200" dirty="0">
                <a:solidFill>
                  <a:schemeClr val="tx1"/>
                </a:solidFill>
                <a:effectLst/>
                <a:latin typeface="+mn-lt"/>
                <a:ea typeface="+mn-ea"/>
                <a:cs typeface="+mn-cs"/>
              </a:rPr>
              <a:t> at each corresponding level in the class hierarchy. See </a:t>
            </a:r>
            <a:r>
              <a:rPr lang="en-US" sz="1200" b="0" i="0" u="none" strike="noStrike" kern="1200" dirty="0">
                <a:solidFill>
                  <a:schemeClr val="tx1"/>
                </a:solidFill>
                <a:effectLst/>
                <a:latin typeface="+mn-lt"/>
                <a:ea typeface="+mn-ea"/>
                <a:cs typeface="+mn-cs"/>
                <a:hlinkClick r:id="rId3" tooltip="Context hierarchies"/>
              </a:rPr>
              <a:t>the section called “Context hierarchies”</a:t>
            </a:r>
            <a:r>
              <a:rPr lang="en-US" sz="1200" b="0" i="0" kern="1200" dirty="0">
                <a:solidFill>
                  <a:schemeClr val="tx1"/>
                </a:solidFill>
                <a:effectLst/>
                <a:latin typeface="+mn-lt"/>
                <a:ea typeface="+mn-ea"/>
                <a:cs typeface="+mn-cs"/>
              </a:rPr>
              <a:t> and the </a:t>
            </a:r>
            <a:r>
              <a:rPr lang="en-US" dirty="0"/>
              <a:t>@</a:t>
            </a:r>
            <a:r>
              <a:rPr lang="en-US" dirty="0" err="1"/>
              <a:t>ContextHierarchy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javadocs</a:t>
            </a:r>
            <a:r>
              <a:rPr lang="en-US" sz="1200" b="0" i="0" kern="1200" dirty="0">
                <a:solidFill>
                  <a:schemeClr val="tx1"/>
                </a:solidFill>
                <a:effectLst/>
                <a:latin typeface="+mn-lt"/>
                <a:ea typeface="+mn-ea"/>
                <a:cs typeface="+mn-cs"/>
              </a:rPr>
              <a:t> for further examples.</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4242701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ActiveProfiles</a:t>
            </a:r>
            <a:r>
              <a:rPr lang="en-US" sz="1200" b="0" i="0" kern="1200" dirty="0">
                <a:solidFill>
                  <a:schemeClr val="tx1"/>
                </a:solidFill>
                <a:effectLst/>
                <a:latin typeface="+mn-lt"/>
                <a:ea typeface="+mn-ea"/>
                <a:cs typeface="+mn-cs"/>
              </a:rPr>
              <a:t> is a class-level annotation that is used to declare which </a:t>
            </a:r>
            <a:r>
              <a:rPr lang="en-US" sz="1200" b="0" i="1" kern="1200" dirty="0">
                <a:solidFill>
                  <a:schemeClr val="tx1"/>
                </a:solidFill>
                <a:effectLst/>
                <a:latin typeface="+mn-lt"/>
                <a:ea typeface="+mn-ea"/>
                <a:cs typeface="+mn-cs"/>
              </a:rPr>
              <a:t>bean definition profiles</a:t>
            </a:r>
            <a:r>
              <a:rPr lang="en-US" sz="1200" b="0" i="0" kern="1200" dirty="0">
                <a:solidFill>
                  <a:schemeClr val="tx1"/>
                </a:solidFill>
                <a:effectLst/>
                <a:latin typeface="+mn-lt"/>
                <a:ea typeface="+mn-ea"/>
                <a:cs typeface="+mn-cs"/>
              </a:rPr>
              <a:t> should be active when loading an </a:t>
            </a:r>
            <a:r>
              <a:rPr lang="en-US" dirty="0" err="1"/>
              <a:t>ApplicationContext</a:t>
            </a:r>
            <a:r>
              <a:rPr lang="en-US" sz="1200" b="0" i="0" kern="1200" dirty="0">
                <a:solidFill>
                  <a:schemeClr val="tx1"/>
                </a:solidFill>
                <a:effectLst/>
                <a:latin typeface="+mn-lt"/>
                <a:ea typeface="+mn-ea"/>
                <a:cs typeface="+mn-cs"/>
              </a:rPr>
              <a:t> for an integration test.</a:t>
            </a:r>
          </a:p>
          <a:p>
            <a:endParaRPr lang="en-US" sz="1200" b="0" i="0" kern="1200" dirty="0">
              <a:solidFill>
                <a:schemeClr val="tx1"/>
              </a:solidFill>
              <a:effectLst/>
              <a:latin typeface="+mn-lt"/>
              <a:ea typeface="+mn-ea"/>
              <a:cs typeface="+mn-cs"/>
            </a:endParaRPr>
          </a:p>
          <a:p>
            <a:r>
              <a:rPr lang="en-US" dirty="0"/>
              <a:t>@</a:t>
            </a:r>
            <a:r>
              <a:rPr lang="en-US" dirty="0" err="1"/>
              <a:t>ActiveProfiles</a:t>
            </a:r>
            <a:r>
              <a:rPr lang="en-US" sz="1200" b="0" i="0" kern="1200" dirty="0">
                <a:solidFill>
                  <a:schemeClr val="tx1"/>
                </a:solidFill>
                <a:effectLst/>
                <a:latin typeface="+mn-lt"/>
                <a:ea typeface="+mn-ea"/>
                <a:cs typeface="+mn-cs"/>
              </a:rPr>
              <a:t> provides support for </a:t>
            </a:r>
            <a:r>
              <a:rPr lang="en-US" sz="1200" b="0" i="1" kern="1200" dirty="0">
                <a:solidFill>
                  <a:schemeClr val="tx1"/>
                </a:solidFill>
                <a:effectLst/>
                <a:latin typeface="+mn-lt"/>
                <a:ea typeface="+mn-ea"/>
                <a:cs typeface="+mn-cs"/>
              </a:rPr>
              <a:t>inheriting</a:t>
            </a:r>
            <a:r>
              <a:rPr lang="en-US" sz="1200" b="0" i="0" kern="1200" dirty="0">
                <a:solidFill>
                  <a:schemeClr val="tx1"/>
                </a:solidFill>
                <a:effectLst/>
                <a:latin typeface="+mn-lt"/>
                <a:ea typeface="+mn-ea"/>
                <a:cs typeface="+mn-cs"/>
              </a:rPr>
              <a:t> active bean definition profiles declared by </a:t>
            </a:r>
            <a:r>
              <a:rPr lang="en-US" sz="1200" b="0" i="0" kern="1200" dirty="0" err="1">
                <a:solidFill>
                  <a:schemeClr val="tx1"/>
                </a:solidFill>
                <a:effectLst/>
                <a:latin typeface="+mn-lt"/>
                <a:ea typeface="+mn-ea"/>
                <a:cs typeface="+mn-cs"/>
              </a:rPr>
              <a:t>superclasses</a:t>
            </a:r>
            <a:r>
              <a:rPr lang="en-US" sz="1200" b="0" i="0" kern="1200" dirty="0">
                <a:solidFill>
                  <a:schemeClr val="tx1"/>
                </a:solidFill>
                <a:effectLst/>
                <a:latin typeface="+mn-lt"/>
                <a:ea typeface="+mn-ea"/>
                <a:cs typeface="+mn-cs"/>
              </a:rPr>
              <a:t> by default. It is also possible to resolve active bean definition profiles programmatically by implementing a custom </a:t>
            </a:r>
            <a:r>
              <a:rPr lang="en-US" sz="1200" b="0" i="0" u="none" strike="noStrike" kern="1200" dirty="0" err="1">
                <a:solidFill>
                  <a:schemeClr val="tx1"/>
                </a:solidFill>
                <a:effectLst/>
                <a:latin typeface="+mn-lt"/>
                <a:ea typeface="+mn-ea"/>
                <a:cs typeface="+mn-cs"/>
                <a:hlinkClick r:id="rId3"/>
              </a:rPr>
              <a:t>ActiveProfilesResolver</a:t>
            </a:r>
            <a:r>
              <a:rPr lang="en-US" sz="1200" b="0" i="0" kern="1200" dirty="0">
                <a:solidFill>
                  <a:schemeClr val="tx1"/>
                </a:solidFill>
                <a:effectLst/>
                <a:latin typeface="+mn-lt"/>
                <a:ea typeface="+mn-ea"/>
                <a:cs typeface="+mn-cs"/>
              </a:rPr>
              <a:t> and registering it via the </a:t>
            </a:r>
            <a:r>
              <a:rPr lang="en-US" dirty="0"/>
              <a:t>resolver</a:t>
            </a:r>
            <a:r>
              <a:rPr lang="en-US" sz="1200" b="0" i="0" kern="1200" dirty="0">
                <a:solidFill>
                  <a:schemeClr val="tx1"/>
                </a:solidFill>
                <a:effectLst/>
                <a:latin typeface="+mn-lt"/>
                <a:ea typeface="+mn-ea"/>
                <a:cs typeface="+mn-cs"/>
              </a:rPr>
              <a:t> attribute of </a:t>
            </a:r>
            <a:r>
              <a:rPr lang="en-US" dirty="0"/>
              <a:t>@</a:t>
            </a:r>
            <a:r>
              <a:rPr lang="en-US" dirty="0" err="1"/>
              <a:t>ActiveProfiles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1820727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TestPropertySource</a:t>
            </a:r>
            <a:r>
              <a:rPr lang="en-US" sz="1200" b="0" i="0" kern="1200" dirty="0">
                <a:solidFill>
                  <a:schemeClr val="tx1"/>
                </a:solidFill>
                <a:effectLst/>
                <a:latin typeface="+mn-lt"/>
                <a:ea typeface="+mn-ea"/>
                <a:cs typeface="+mn-cs"/>
              </a:rPr>
              <a:t> is a class-level annotation that is used to configure the locations of properties files and </a:t>
            </a:r>
            <a:r>
              <a:rPr lang="en-US" sz="1200" b="0" i="0" kern="1200" dirty="0" err="1">
                <a:solidFill>
                  <a:schemeClr val="tx1"/>
                </a:solidFill>
                <a:effectLst/>
                <a:latin typeface="+mn-lt"/>
                <a:ea typeface="+mn-ea"/>
                <a:cs typeface="+mn-cs"/>
              </a:rPr>
              <a:t>inlined</a:t>
            </a:r>
            <a:r>
              <a:rPr lang="en-US" sz="1200" b="0" i="0" kern="1200" dirty="0">
                <a:solidFill>
                  <a:schemeClr val="tx1"/>
                </a:solidFill>
                <a:effectLst/>
                <a:latin typeface="+mn-lt"/>
                <a:ea typeface="+mn-ea"/>
                <a:cs typeface="+mn-cs"/>
              </a:rPr>
              <a:t> properties to be added to the set of </a:t>
            </a:r>
            <a:r>
              <a:rPr lang="en-US" sz="1200" b="0" i="0" kern="1200" dirty="0" err="1">
                <a:solidFill>
                  <a:schemeClr val="tx1"/>
                </a:solidFill>
                <a:effectLst/>
                <a:latin typeface="+mn-lt"/>
                <a:ea typeface="+mn-ea"/>
                <a:cs typeface="+mn-cs"/>
              </a:rPr>
              <a:t>PropertySources</a:t>
            </a:r>
            <a:r>
              <a:rPr lang="en-US" sz="1200" b="0" i="0" kern="1200" dirty="0">
                <a:solidFill>
                  <a:schemeClr val="tx1"/>
                </a:solidFill>
                <a:effectLst/>
                <a:latin typeface="+mn-lt"/>
                <a:ea typeface="+mn-ea"/>
                <a:cs typeface="+mn-cs"/>
              </a:rPr>
              <a:t> in the Environment for an </a:t>
            </a:r>
            <a:r>
              <a:rPr lang="en-US" sz="1200" b="0" i="0" kern="1200" dirty="0" err="1">
                <a:solidFill>
                  <a:schemeClr val="tx1"/>
                </a:solidFill>
                <a:effectLst/>
                <a:latin typeface="+mn-lt"/>
                <a:ea typeface="+mn-ea"/>
                <a:cs typeface="+mn-cs"/>
              </a:rPr>
              <a:t>ApplicationContext</a:t>
            </a:r>
            <a:r>
              <a:rPr lang="en-US" sz="1200" b="0" i="0" kern="1200" dirty="0">
                <a:solidFill>
                  <a:schemeClr val="tx1"/>
                </a:solidFill>
                <a:effectLst/>
                <a:latin typeface="+mn-lt"/>
                <a:ea typeface="+mn-ea"/>
                <a:cs typeface="+mn-cs"/>
              </a:rPr>
              <a:t> loaded for an integration test.</a:t>
            </a:r>
          </a:p>
          <a:p>
            <a:r>
              <a:rPr lang="en-US" sz="1200" b="0" i="0" kern="1200" dirty="0">
                <a:solidFill>
                  <a:schemeClr val="tx1"/>
                </a:solidFill>
                <a:effectLst/>
                <a:latin typeface="+mn-lt"/>
                <a:ea typeface="+mn-ea"/>
                <a:cs typeface="+mn-cs"/>
              </a:rPr>
              <a:t>Test property sources have higher precedence than those loaded from the operating system’s environment or Java system properties as well as property sources added by the application declaratively via @</a:t>
            </a:r>
            <a:r>
              <a:rPr lang="en-US" sz="1200" b="0" i="0" kern="1200" dirty="0" err="1">
                <a:solidFill>
                  <a:schemeClr val="tx1"/>
                </a:solidFill>
                <a:effectLst/>
                <a:latin typeface="+mn-lt"/>
                <a:ea typeface="+mn-ea"/>
                <a:cs typeface="+mn-cs"/>
              </a:rPr>
              <a:t>PropertySource</a:t>
            </a:r>
            <a:r>
              <a:rPr lang="en-US" sz="1200" b="0" i="0" kern="1200" dirty="0">
                <a:solidFill>
                  <a:schemeClr val="tx1"/>
                </a:solidFill>
                <a:effectLst/>
                <a:latin typeface="+mn-lt"/>
                <a:ea typeface="+mn-ea"/>
                <a:cs typeface="+mn-cs"/>
              </a:rPr>
              <a:t> or programmatically. Thus, test property sources can be used to selectively override properties defined in system and application property sources. Furthermore, </a:t>
            </a:r>
            <a:r>
              <a:rPr lang="en-US" sz="1200" b="0" i="0" kern="1200" dirty="0" err="1">
                <a:solidFill>
                  <a:schemeClr val="tx1"/>
                </a:solidFill>
                <a:effectLst/>
                <a:latin typeface="+mn-lt"/>
                <a:ea typeface="+mn-ea"/>
                <a:cs typeface="+mn-cs"/>
              </a:rPr>
              <a:t>inlined</a:t>
            </a:r>
            <a:r>
              <a:rPr lang="en-US" sz="1200" b="0" i="0" kern="1200" dirty="0">
                <a:solidFill>
                  <a:schemeClr val="tx1"/>
                </a:solidFill>
                <a:effectLst/>
                <a:latin typeface="+mn-lt"/>
                <a:ea typeface="+mn-ea"/>
                <a:cs typeface="+mn-cs"/>
              </a:rPr>
              <a:t> properties have higher precedence than properties loaded from resource locations.</a:t>
            </a:r>
          </a:p>
          <a:p>
            <a:r>
              <a:rPr lang="en-US" sz="1200" b="0" i="0" kern="1200" dirty="0">
                <a:solidFill>
                  <a:schemeClr val="tx1"/>
                </a:solidFill>
                <a:effectLst/>
                <a:latin typeface="+mn-lt"/>
                <a:ea typeface="+mn-ea"/>
                <a:cs typeface="+mn-cs"/>
              </a:rPr>
              <a:t>The following example demonstrates how to declare a properties file from the </a:t>
            </a:r>
            <a:r>
              <a:rPr lang="en-US" sz="1200" b="0" i="0" kern="1200" dirty="0" err="1">
                <a:solidFill>
                  <a:schemeClr val="tx1"/>
                </a:solidFill>
                <a:effectLst/>
                <a:latin typeface="+mn-lt"/>
                <a:ea typeface="+mn-ea"/>
                <a:cs typeface="+mn-cs"/>
              </a:rPr>
              <a:t>classpath</a:t>
            </a:r>
            <a:r>
              <a:rPr lang="en-US" sz="1200" b="0" i="0" kern="1200" dirty="0">
                <a:solidFill>
                  <a:schemeClr val="tx1"/>
                </a:solidFill>
                <a:effectLst/>
                <a:latin typeface="+mn-lt"/>
                <a:ea typeface="+mn-ea"/>
                <a:cs typeface="+mn-cs"/>
              </a:rPr>
              <a:t>.</a:t>
            </a:r>
          </a:p>
          <a:p>
            <a:endParaRPr lang="en-GB"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Default properties file detection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t>
            </a:r>
            <a:r>
              <a:rPr lang="en-US" sz="1200" b="0" i="0" kern="1200" dirty="0" err="1">
                <a:solidFill>
                  <a:schemeClr val="tx1"/>
                </a:solidFill>
                <a:effectLst/>
                <a:latin typeface="+mn-lt"/>
                <a:ea typeface="+mn-ea"/>
                <a:cs typeface="+mn-cs"/>
              </a:rPr>
              <a:t>TestPropertySource</a:t>
            </a:r>
            <a:r>
              <a:rPr lang="en-US" sz="1200" b="0" i="0" kern="1200" dirty="0">
                <a:solidFill>
                  <a:schemeClr val="tx1"/>
                </a:solidFill>
                <a:effectLst/>
                <a:latin typeface="+mn-lt"/>
                <a:ea typeface="+mn-ea"/>
                <a:cs typeface="+mn-cs"/>
              </a:rPr>
              <a:t> is declared as an empty annotation (i.e., without explicit values for the locations or properties attributes), an attempt will be made to detect a </a:t>
            </a:r>
            <a:r>
              <a:rPr lang="en-US" sz="1200" b="0" i="1" kern="1200" dirty="0">
                <a:solidFill>
                  <a:schemeClr val="tx1"/>
                </a:solidFill>
                <a:effectLst/>
                <a:latin typeface="+mn-lt"/>
                <a:ea typeface="+mn-ea"/>
                <a:cs typeface="+mn-cs"/>
              </a:rPr>
              <a:t>default</a:t>
            </a:r>
            <a:r>
              <a:rPr lang="en-US" sz="1200" b="0" i="0" kern="1200" dirty="0">
                <a:solidFill>
                  <a:schemeClr val="tx1"/>
                </a:solidFill>
                <a:effectLst/>
                <a:latin typeface="+mn-lt"/>
                <a:ea typeface="+mn-ea"/>
                <a:cs typeface="+mn-cs"/>
              </a:rPr>
              <a:t> properties file relative to the class that declared the annotation. For example, if the annotated test class is </a:t>
            </a:r>
            <a:r>
              <a:rPr lang="en-US" sz="1200" b="0" i="0" kern="1200" dirty="0" err="1">
                <a:solidFill>
                  <a:schemeClr val="tx1"/>
                </a:solidFill>
                <a:effectLst/>
                <a:latin typeface="+mn-lt"/>
                <a:ea typeface="+mn-ea"/>
                <a:cs typeface="+mn-cs"/>
              </a:rPr>
              <a:t>com.example.MyTest</a:t>
            </a:r>
            <a:r>
              <a:rPr lang="en-US" sz="1200" b="0" i="0" kern="1200" dirty="0">
                <a:solidFill>
                  <a:schemeClr val="tx1"/>
                </a:solidFill>
                <a:effectLst/>
                <a:latin typeface="+mn-lt"/>
                <a:ea typeface="+mn-ea"/>
                <a:cs typeface="+mn-cs"/>
              </a:rPr>
              <a:t>, the corresponding default properties file is "</a:t>
            </a:r>
            <a:r>
              <a:rPr lang="en-US" sz="1200" b="0" i="0" kern="1200" dirty="0" err="1">
                <a:solidFill>
                  <a:schemeClr val="tx1"/>
                </a:solidFill>
                <a:effectLst/>
                <a:latin typeface="+mn-lt"/>
                <a:ea typeface="+mn-ea"/>
                <a:cs typeface="+mn-cs"/>
              </a:rPr>
              <a:t>classpath:com</a:t>
            </a:r>
            <a:r>
              <a:rPr lang="en-US" sz="1200" b="0" i="0" kern="1200" dirty="0">
                <a:solidFill>
                  <a:schemeClr val="tx1"/>
                </a:solidFill>
                <a:effectLst/>
                <a:latin typeface="+mn-lt"/>
                <a:ea typeface="+mn-ea"/>
                <a:cs typeface="+mn-cs"/>
              </a:rPr>
              <a:t>/example/</a:t>
            </a:r>
            <a:r>
              <a:rPr lang="en-US" sz="1200" b="0" i="0" kern="1200" dirty="0" err="1">
                <a:solidFill>
                  <a:schemeClr val="tx1"/>
                </a:solidFill>
                <a:effectLst/>
                <a:latin typeface="+mn-lt"/>
                <a:ea typeface="+mn-ea"/>
                <a:cs typeface="+mn-cs"/>
              </a:rPr>
              <a:t>MyTest.properties</a:t>
            </a:r>
            <a:r>
              <a:rPr lang="en-US" sz="1200" b="0" i="0" kern="1200" dirty="0">
                <a:solidFill>
                  <a:schemeClr val="tx1"/>
                </a:solidFill>
                <a:effectLst/>
                <a:latin typeface="+mn-lt"/>
                <a:ea typeface="+mn-ea"/>
                <a:cs typeface="+mn-cs"/>
              </a:rPr>
              <a:t>". If the default cannot be detected, an </a:t>
            </a:r>
            <a:r>
              <a:rPr lang="en-US" sz="1200" b="0" i="0" kern="1200" dirty="0" err="1">
                <a:solidFill>
                  <a:schemeClr val="tx1"/>
                </a:solidFill>
                <a:effectLst/>
                <a:latin typeface="+mn-lt"/>
                <a:ea typeface="+mn-ea"/>
                <a:cs typeface="+mn-cs"/>
              </a:rPr>
              <a:t>IllegalStateException</a:t>
            </a:r>
            <a:r>
              <a:rPr lang="en-US" sz="1200" b="0" i="0" kern="1200" dirty="0">
                <a:solidFill>
                  <a:schemeClr val="tx1"/>
                </a:solidFill>
                <a:effectLst/>
                <a:latin typeface="+mn-lt"/>
                <a:ea typeface="+mn-ea"/>
                <a:cs typeface="+mn-cs"/>
              </a:rPr>
              <a:t> will be thrown.</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814946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2177261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DirtiesContext</a:t>
            </a:r>
            <a:r>
              <a:rPr lang="en-US" sz="1200" b="0" i="0" kern="1200" dirty="0">
                <a:solidFill>
                  <a:schemeClr val="tx1"/>
                </a:solidFill>
                <a:effectLst/>
                <a:latin typeface="+mn-lt"/>
                <a:ea typeface="+mn-ea"/>
                <a:cs typeface="+mn-cs"/>
              </a:rPr>
              <a:t> indicates that the underlying Spring </a:t>
            </a:r>
            <a:r>
              <a:rPr lang="en-US" sz="1200" b="0" i="0" kern="1200" dirty="0" err="1">
                <a:solidFill>
                  <a:schemeClr val="tx1"/>
                </a:solidFill>
                <a:effectLst/>
                <a:latin typeface="+mn-lt"/>
                <a:ea typeface="+mn-ea"/>
                <a:cs typeface="+mn-cs"/>
              </a:rPr>
              <a:t>ApplicationContext</a:t>
            </a:r>
            <a:r>
              <a:rPr lang="en-US" sz="1200" b="0" i="0" kern="1200" dirty="0">
                <a:solidFill>
                  <a:schemeClr val="tx1"/>
                </a:solidFill>
                <a:effectLst/>
                <a:latin typeface="+mn-lt"/>
                <a:ea typeface="+mn-ea"/>
                <a:cs typeface="+mn-cs"/>
              </a:rPr>
              <a:t> has been </a:t>
            </a:r>
            <a:r>
              <a:rPr lang="en-US" sz="1200" b="0" i="1" kern="1200" dirty="0">
                <a:solidFill>
                  <a:schemeClr val="tx1"/>
                </a:solidFill>
                <a:effectLst/>
                <a:latin typeface="+mn-lt"/>
                <a:ea typeface="+mn-ea"/>
                <a:cs typeface="+mn-cs"/>
              </a:rPr>
              <a:t>dirtied</a:t>
            </a:r>
            <a:r>
              <a:rPr lang="en-US" sz="1200" b="0" i="0" kern="1200" dirty="0">
                <a:solidFill>
                  <a:schemeClr val="tx1"/>
                </a:solidFill>
                <a:effectLst/>
                <a:latin typeface="+mn-lt"/>
                <a:ea typeface="+mn-ea"/>
                <a:cs typeface="+mn-cs"/>
              </a:rPr>
              <a:t> during the execution of a test (i.e., modified or corrupted in some manner — for example, by changing the state of a singleton bean) and should be closed. When an application context is marked </a:t>
            </a:r>
            <a:r>
              <a:rPr lang="en-US" sz="1200" b="0" i="1" kern="1200" dirty="0">
                <a:solidFill>
                  <a:schemeClr val="tx1"/>
                </a:solidFill>
                <a:effectLst/>
                <a:latin typeface="+mn-lt"/>
                <a:ea typeface="+mn-ea"/>
                <a:cs typeface="+mn-cs"/>
              </a:rPr>
              <a:t>dirty</a:t>
            </a:r>
            <a:r>
              <a:rPr lang="en-US" sz="1200" b="0" i="0" kern="1200" dirty="0">
                <a:solidFill>
                  <a:schemeClr val="tx1"/>
                </a:solidFill>
                <a:effectLst/>
                <a:latin typeface="+mn-lt"/>
                <a:ea typeface="+mn-ea"/>
                <a:cs typeface="+mn-cs"/>
              </a:rPr>
              <a:t>, it is removed from the testing framework’s cache and closed. As a consequence, the underlying Spring container will be rebuilt for any subsequent test that requires a context with the same configuration metadata.</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DirtiesContext</a:t>
            </a:r>
            <a:r>
              <a:rPr lang="en-US" sz="1200" b="0" i="0" kern="1200" dirty="0">
                <a:solidFill>
                  <a:schemeClr val="tx1"/>
                </a:solidFill>
                <a:effectLst/>
                <a:latin typeface="+mn-lt"/>
                <a:ea typeface="+mn-ea"/>
                <a:cs typeface="+mn-cs"/>
              </a:rPr>
              <a:t> can be used as both a class-level and method-level annotation within the same class or class hierarchy. In such scenarios, the </a:t>
            </a:r>
            <a:r>
              <a:rPr lang="en-US" sz="1200" b="0" i="0" kern="1200" dirty="0" err="1">
                <a:solidFill>
                  <a:schemeClr val="tx1"/>
                </a:solidFill>
                <a:effectLst/>
                <a:latin typeface="+mn-lt"/>
                <a:ea typeface="+mn-ea"/>
                <a:cs typeface="+mn-cs"/>
              </a:rPr>
              <a:t>ApplicationContext</a:t>
            </a:r>
            <a:r>
              <a:rPr lang="en-US" sz="1200" b="0" i="0" kern="1200" dirty="0">
                <a:solidFill>
                  <a:schemeClr val="tx1"/>
                </a:solidFill>
                <a:effectLst/>
                <a:latin typeface="+mn-lt"/>
                <a:ea typeface="+mn-ea"/>
                <a:cs typeface="+mn-cs"/>
              </a:rPr>
              <a:t> is marked as </a:t>
            </a:r>
            <a:r>
              <a:rPr lang="en-US" sz="1200" b="0" i="1" kern="1200" dirty="0">
                <a:solidFill>
                  <a:schemeClr val="tx1"/>
                </a:solidFill>
                <a:effectLst/>
                <a:latin typeface="+mn-lt"/>
                <a:ea typeface="+mn-ea"/>
                <a:cs typeface="+mn-cs"/>
              </a:rPr>
              <a:t>dirty</a:t>
            </a:r>
            <a:r>
              <a:rPr lang="en-US" sz="1200" b="0" i="0" kern="1200" dirty="0">
                <a:solidFill>
                  <a:schemeClr val="tx1"/>
                </a:solidFill>
                <a:effectLst/>
                <a:latin typeface="+mn-lt"/>
                <a:ea typeface="+mn-ea"/>
                <a:cs typeface="+mn-cs"/>
              </a:rPr>
              <a:t> before or after any such annotated method as well as before or after the current test class, depending on the configured </a:t>
            </a:r>
            <a:r>
              <a:rPr lang="en-US" sz="1200" b="0" i="0" kern="1200" dirty="0" err="1">
                <a:solidFill>
                  <a:schemeClr val="tx1"/>
                </a:solidFill>
                <a:effectLst/>
                <a:latin typeface="+mn-lt"/>
                <a:ea typeface="+mn-ea"/>
                <a:cs typeface="+mn-cs"/>
              </a:rPr>
              <a:t>methodMode</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classMode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following examples explain when the context would be dirtied for various configuration scenarios:</a:t>
            </a:r>
          </a:p>
        </p:txBody>
      </p:sp>
      <p:sp>
        <p:nvSpPr>
          <p:cNvPr id="4" name="Slide Number Placeholder 3"/>
          <p:cNvSpPr>
            <a:spLocks noGrp="1"/>
          </p:cNvSpPr>
          <p:nvPr>
            <p:ph type="sldNum" sz="quarter" idx="10"/>
          </p:nvPr>
        </p:nvSpPr>
        <p:spPr/>
        <p:txBody>
          <a:bodyPr/>
          <a:lstStyle/>
          <a:p>
            <a:fld id="{7AE90029-A909-AD4E-9775-A0D64990AD22}" type="slidenum">
              <a:rPr lang="en-US" smtClean="0"/>
              <a:t>30</a:t>
            </a:fld>
            <a:endParaRPr lang="en-US"/>
          </a:p>
        </p:txBody>
      </p:sp>
    </p:spTree>
    <p:extLst>
      <p:ext uri="{BB962C8B-B14F-4D97-AF65-F5344CB8AC3E}">
        <p14:creationId xmlns:p14="http://schemas.microsoft.com/office/powerpoint/2010/main" val="15333429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DirtiesContext</a:t>
            </a:r>
            <a:r>
              <a:rPr lang="en-US" sz="1200" b="0" i="0" kern="1200" dirty="0">
                <a:solidFill>
                  <a:schemeClr val="tx1"/>
                </a:solidFill>
                <a:effectLst/>
                <a:latin typeface="+mn-lt"/>
                <a:ea typeface="+mn-ea"/>
                <a:cs typeface="+mn-cs"/>
              </a:rPr>
              <a:t> indicates that the underlying Spring </a:t>
            </a:r>
            <a:r>
              <a:rPr lang="en-US" sz="1200" b="0" i="0" kern="1200" dirty="0" err="1">
                <a:solidFill>
                  <a:schemeClr val="tx1"/>
                </a:solidFill>
                <a:effectLst/>
                <a:latin typeface="+mn-lt"/>
                <a:ea typeface="+mn-ea"/>
                <a:cs typeface="+mn-cs"/>
              </a:rPr>
              <a:t>ApplicationContext</a:t>
            </a:r>
            <a:r>
              <a:rPr lang="en-US" sz="1200" b="0" i="0" kern="1200" dirty="0">
                <a:solidFill>
                  <a:schemeClr val="tx1"/>
                </a:solidFill>
                <a:effectLst/>
                <a:latin typeface="+mn-lt"/>
                <a:ea typeface="+mn-ea"/>
                <a:cs typeface="+mn-cs"/>
              </a:rPr>
              <a:t> has been </a:t>
            </a:r>
            <a:r>
              <a:rPr lang="en-US" sz="1200" b="0" i="1" kern="1200" dirty="0">
                <a:solidFill>
                  <a:schemeClr val="tx1"/>
                </a:solidFill>
                <a:effectLst/>
                <a:latin typeface="+mn-lt"/>
                <a:ea typeface="+mn-ea"/>
                <a:cs typeface="+mn-cs"/>
              </a:rPr>
              <a:t>dirtied</a:t>
            </a:r>
            <a:r>
              <a:rPr lang="en-US" sz="1200" b="0" i="0" kern="1200" dirty="0">
                <a:solidFill>
                  <a:schemeClr val="tx1"/>
                </a:solidFill>
                <a:effectLst/>
                <a:latin typeface="+mn-lt"/>
                <a:ea typeface="+mn-ea"/>
                <a:cs typeface="+mn-cs"/>
              </a:rPr>
              <a:t> during the execution of a test (i.e., modified or corrupted in some manner — for example, by changing the state of a singleton bean) and should be closed. When an application context is marked </a:t>
            </a:r>
            <a:r>
              <a:rPr lang="en-US" sz="1200" b="0" i="1" kern="1200" dirty="0">
                <a:solidFill>
                  <a:schemeClr val="tx1"/>
                </a:solidFill>
                <a:effectLst/>
                <a:latin typeface="+mn-lt"/>
                <a:ea typeface="+mn-ea"/>
                <a:cs typeface="+mn-cs"/>
              </a:rPr>
              <a:t>dirty</a:t>
            </a:r>
            <a:r>
              <a:rPr lang="en-US" sz="1200" b="0" i="0" kern="1200" dirty="0">
                <a:solidFill>
                  <a:schemeClr val="tx1"/>
                </a:solidFill>
                <a:effectLst/>
                <a:latin typeface="+mn-lt"/>
                <a:ea typeface="+mn-ea"/>
                <a:cs typeface="+mn-cs"/>
              </a:rPr>
              <a:t>, it is removed from the testing framework’s cache and closed. As a consequence, the underlying Spring container will be rebuilt for any subsequent test that requires a context with the same configuration metadata.</a:t>
            </a:r>
          </a:p>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DirtiesContext</a:t>
            </a:r>
            <a:r>
              <a:rPr lang="en-US" sz="1200" b="0" i="0" kern="1200" dirty="0">
                <a:solidFill>
                  <a:schemeClr val="tx1"/>
                </a:solidFill>
                <a:effectLst/>
                <a:latin typeface="+mn-lt"/>
                <a:ea typeface="+mn-ea"/>
                <a:cs typeface="+mn-cs"/>
              </a:rPr>
              <a:t> can be used as both a class-level and method-level annotation within the same class or class hierarchy. In such scenarios, the </a:t>
            </a:r>
            <a:r>
              <a:rPr lang="en-US" sz="1200" b="0" i="0" kern="1200" dirty="0" err="1">
                <a:solidFill>
                  <a:schemeClr val="tx1"/>
                </a:solidFill>
                <a:effectLst/>
                <a:latin typeface="+mn-lt"/>
                <a:ea typeface="+mn-ea"/>
                <a:cs typeface="+mn-cs"/>
              </a:rPr>
              <a:t>ApplicationContext</a:t>
            </a:r>
            <a:r>
              <a:rPr lang="en-US" sz="1200" b="0" i="0" kern="1200" dirty="0">
                <a:solidFill>
                  <a:schemeClr val="tx1"/>
                </a:solidFill>
                <a:effectLst/>
                <a:latin typeface="+mn-lt"/>
                <a:ea typeface="+mn-ea"/>
                <a:cs typeface="+mn-cs"/>
              </a:rPr>
              <a:t> is marked as </a:t>
            </a:r>
            <a:r>
              <a:rPr lang="en-US" sz="1200" b="0" i="1" kern="1200" dirty="0">
                <a:solidFill>
                  <a:schemeClr val="tx1"/>
                </a:solidFill>
                <a:effectLst/>
                <a:latin typeface="+mn-lt"/>
                <a:ea typeface="+mn-ea"/>
                <a:cs typeface="+mn-cs"/>
              </a:rPr>
              <a:t>dirty</a:t>
            </a:r>
            <a:r>
              <a:rPr lang="en-US" sz="1200" b="0" i="0" kern="1200" dirty="0">
                <a:solidFill>
                  <a:schemeClr val="tx1"/>
                </a:solidFill>
                <a:effectLst/>
                <a:latin typeface="+mn-lt"/>
                <a:ea typeface="+mn-ea"/>
                <a:cs typeface="+mn-cs"/>
              </a:rPr>
              <a:t> before or after any such annotated method as well as before or after the current test class, depending on the configured </a:t>
            </a:r>
            <a:r>
              <a:rPr lang="en-US" sz="1200" b="0" i="0" kern="1200" dirty="0" err="1">
                <a:solidFill>
                  <a:schemeClr val="tx1"/>
                </a:solidFill>
                <a:effectLst/>
                <a:latin typeface="+mn-lt"/>
                <a:ea typeface="+mn-ea"/>
                <a:cs typeface="+mn-cs"/>
              </a:rPr>
              <a:t>methodMode</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classMode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following examples explain when the context would be dirtied for various configuration scenarios:</a:t>
            </a:r>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41252176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a:t>
            </a:r>
            <a:r>
              <a:rPr lang="en-US" dirty="0"/>
              <a:t>@</a:t>
            </a:r>
            <a:r>
              <a:rPr lang="en-US" dirty="0" err="1"/>
              <a:t>DirtiesContext</a:t>
            </a:r>
            <a:r>
              <a:rPr lang="en-US" sz="1200" b="0" i="0" kern="1200" dirty="0">
                <a:solidFill>
                  <a:schemeClr val="tx1"/>
                </a:solidFill>
                <a:effectLst/>
                <a:latin typeface="+mn-lt"/>
                <a:ea typeface="+mn-ea"/>
                <a:cs typeface="+mn-cs"/>
              </a:rPr>
              <a:t> is used in a test whose context is configured as part of a context hierarchy via </a:t>
            </a:r>
            <a:r>
              <a:rPr lang="en-US" dirty="0"/>
              <a:t>@</a:t>
            </a:r>
            <a:r>
              <a:rPr lang="en-US" dirty="0" err="1"/>
              <a:t>ContextHierarchy</a:t>
            </a:r>
            <a:r>
              <a:rPr lang="en-US" sz="1200" b="0" i="0" kern="1200" dirty="0">
                <a:solidFill>
                  <a:schemeClr val="tx1"/>
                </a:solidFill>
                <a:effectLst/>
                <a:latin typeface="+mn-lt"/>
                <a:ea typeface="+mn-ea"/>
                <a:cs typeface="+mn-cs"/>
              </a:rPr>
              <a:t>, the </a:t>
            </a:r>
            <a:r>
              <a:rPr lang="en-US" dirty="0" err="1"/>
              <a:t>hierarchyMode</a:t>
            </a:r>
            <a:r>
              <a:rPr lang="en-US" sz="1200" b="0" i="0" kern="1200" dirty="0">
                <a:solidFill>
                  <a:schemeClr val="tx1"/>
                </a:solidFill>
                <a:effectLst/>
                <a:latin typeface="+mn-lt"/>
                <a:ea typeface="+mn-ea"/>
                <a:cs typeface="+mn-cs"/>
              </a:rPr>
              <a:t> flag can be used to control how the context cache is cleared. By default an </a:t>
            </a:r>
            <a:r>
              <a:rPr lang="en-US" sz="1200" b="0" i="1" kern="1200" dirty="0">
                <a:solidFill>
                  <a:schemeClr val="tx1"/>
                </a:solidFill>
                <a:effectLst/>
                <a:latin typeface="+mn-lt"/>
                <a:ea typeface="+mn-ea"/>
                <a:cs typeface="+mn-cs"/>
              </a:rPr>
              <a:t>exhaustive</a:t>
            </a:r>
            <a:r>
              <a:rPr lang="en-US" sz="1200" b="0" i="0" kern="1200" dirty="0">
                <a:solidFill>
                  <a:schemeClr val="tx1"/>
                </a:solidFill>
                <a:effectLst/>
                <a:latin typeface="+mn-lt"/>
                <a:ea typeface="+mn-ea"/>
                <a:cs typeface="+mn-cs"/>
              </a:rPr>
              <a:t> algorithm will be used that clears the context cache including not only the current level but also all other context hierarchies that share an ancestor context common to the current test; all </a:t>
            </a:r>
            <a:r>
              <a:rPr lang="en-US" dirty="0" err="1"/>
              <a:t>ApplicationContext</a:t>
            </a:r>
            <a:r>
              <a:rPr lang="en-US" sz="1200" b="0" i="0" kern="1200" dirty="0" err="1">
                <a:solidFill>
                  <a:schemeClr val="tx1"/>
                </a:solidFill>
                <a:effectLst/>
                <a:latin typeface="+mn-lt"/>
                <a:ea typeface="+mn-ea"/>
                <a:cs typeface="+mn-cs"/>
              </a:rPr>
              <a:t>s</a:t>
            </a:r>
            <a:r>
              <a:rPr lang="en-US" sz="1200" b="0" i="0" kern="1200" dirty="0">
                <a:solidFill>
                  <a:schemeClr val="tx1"/>
                </a:solidFill>
                <a:effectLst/>
                <a:latin typeface="+mn-lt"/>
                <a:ea typeface="+mn-ea"/>
                <a:cs typeface="+mn-cs"/>
              </a:rPr>
              <a:t> that reside in a sub-hierarchy of the common ancestor context will be removed from the context cache and closed. If the </a:t>
            </a:r>
            <a:r>
              <a:rPr lang="en-US" sz="1200" b="0" i="1" kern="1200" dirty="0">
                <a:solidFill>
                  <a:schemeClr val="tx1"/>
                </a:solidFill>
                <a:effectLst/>
                <a:latin typeface="+mn-lt"/>
                <a:ea typeface="+mn-ea"/>
                <a:cs typeface="+mn-cs"/>
              </a:rPr>
              <a:t>exhaustive</a:t>
            </a:r>
            <a:r>
              <a:rPr lang="en-US" sz="1200" b="0" i="0" kern="1200" dirty="0">
                <a:solidFill>
                  <a:schemeClr val="tx1"/>
                </a:solidFill>
                <a:effectLst/>
                <a:latin typeface="+mn-lt"/>
                <a:ea typeface="+mn-ea"/>
                <a:cs typeface="+mn-cs"/>
              </a:rPr>
              <a:t> algorithm is overkill for a particular use case, the simpler </a:t>
            </a:r>
            <a:r>
              <a:rPr lang="en-US" sz="1200" b="0" i="1" kern="1200" dirty="0">
                <a:solidFill>
                  <a:schemeClr val="tx1"/>
                </a:solidFill>
                <a:effectLst/>
                <a:latin typeface="+mn-lt"/>
                <a:ea typeface="+mn-ea"/>
                <a:cs typeface="+mn-cs"/>
              </a:rPr>
              <a:t>current level</a:t>
            </a:r>
            <a:r>
              <a:rPr lang="en-US" sz="1200" b="0" i="0" kern="1200" dirty="0">
                <a:solidFill>
                  <a:schemeClr val="tx1"/>
                </a:solidFill>
                <a:effectLst/>
                <a:latin typeface="+mn-lt"/>
                <a:ea typeface="+mn-ea"/>
                <a:cs typeface="+mn-cs"/>
              </a:rPr>
              <a:t> algorithm can be specified instead, as seen below.</a:t>
            </a:r>
          </a:p>
        </p:txBody>
      </p:sp>
      <p:sp>
        <p:nvSpPr>
          <p:cNvPr id="4" name="Slide Number Placeholder 3"/>
          <p:cNvSpPr>
            <a:spLocks noGrp="1"/>
          </p:cNvSpPr>
          <p:nvPr>
            <p:ph type="sldNum" sz="quarter" idx="10"/>
          </p:nvPr>
        </p:nvSpPr>
        <p:spPr/>
        <p:txBody>
          <a:bodyPr/>
          <a:lstStyle/>
          <a:p>
            <a:fld id="{7AE90029-A909-AD4E-9775-A0D64990AD22}" type="slidenum">
              <a:rPr lang="en-US" smtClean="0"/>
              <a:t>32</a:t>
            </a:fld>
            <a:endParaRPr lang="en-US"/>
          </a:p>
        </p:txBody>
      </p:sp>
    </p:spTree>
    <p:extLst>
      <p:ext uri="{BB962C8B-B14F-4D97-AF65-F5344CB8AC3E}">
        <p14:creationId xmlns:p14="http://schemas.microsoft.com/office/powerpoint/2010/main" val="3881962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PostConstruct</a:t>
            </a:r>
            <a:r>
              <a:rPr lang="en-US" sz="1200" b="0" i="0" kern="1200" dirty="0">
                <a:solidFill>
                  <a:schemeClr val="tx1"/>
                </a:solidFill>
                <a:effectLst/>
                <a:latin typeface="+mn-lt"/>
                <a:ea typeface="+mn-ea"/>
                <a:cs typeface="+mn-cs"/>
              </a:rPr>
              <a:t>, before any </a:t>
            </a:r>
            <a:r>
              <a:rPr lang="en-US" sz="1200" b="0" i="1" kern="1200" dirty="0">
                <a:solidFill>
                  <a:schemeClr val="tx1"/>
                </a:solidFill>
                <a:effectLst/>
                <a:latin typeface="+mn-lt"/>
                <a:ea typeface="+mn-ea"/>
                <a:cs typeface="+mn-cs"/>
              </a:rPr>
              <a:t>before</a:t>
            </a:r>
            <a:r>
              <a:rPr lang="en-US" sz="1200" b="0" i="0" kern="1200" dirty="0">
                <a:solidFill>
                  <a:schemeClr val="tx1"/>
                </a:solidFill>
                <a:effectLst/>
                <a:latin typeface="+mn-lt"/>
                <a:ea typeface="+mn-ea"/>
                <a:cs typeface="+mn-cs"/>
              </a:rPr>
              <a:t> methods of the underlying test framework (e.g., methods annotated with JUnit 4’s @Before</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PreDestroy</a:t>
            </a:r>
            <a:r>
              <a:rPr lang="en-US" sz="1200" b="0" i="0" kern="1200" dirty="0">
                <a:solidFill>
                  <a:schemeClr val="tx1"/>
                </a:solidFill>
                <a:effectLst/>
                <a:latin typeface="+mn-lt"/>
                <a:ea typeface="+mn-ea"/>
                <a:cs typeface="+mn-cs"/>
              </a:rPr>
              <a:t>, that method will </a:t>
            </a:r>
            <a:r>
              <a:rPr lang="en-US" sz="1200" b="0" i="1" kern="1200" dirty="0">
                <a:solidFill>
                  <a:schemeClr val="tx1"/>
                </a:solidFill>
                <a:effectLst/>
                <a:latin typeface="+mn-lt"/>
                <a:ea typeface="+mn-ea"/>
                <a:cs typeface="+mn-cs"/>
              </a:rPr>
              <a:t>never</a:t>
            </a:r>
            <a:r>
              <a:rPr lang="en-US" sz="1200" b="0" i="0" kern="1200" dirty="0">
                <a:solidFill>
                  <a:schemeClr val="tx1"/>
                </a:solidFill>
                <a:effectLst/>
                <a:latin typeface="+mn-lt"/>
                <a:ea typeface="+mn-ea"/>
                <a:cs typeface="+mn-cs"/>
              </a:rPr>
              <a:t> be executed</a:t>
            </a:r>
          </a:p>
        </p:txBody>
      </p:sp>
      <p:sp>
        <p:nvSpPr>
          <p:cNvPr id="4" name="Slide Number Placeholder 3"/>
          <p:cNvSpPr>
            <a:spLocks noGrp="1"/>
          </p:cNvSpPr>
          <p:nvPr>
            <p:ph type="sldNum" sz="quarter" idx="10"/>
          </p:nvPr>
        </p:nvSpPr>
        <p:spPr/>
        <p:txBody>
          <a:bodyPr/>
          <a:lstStyle/>
          <a:p>
            <a:fld id="{7AE90029-A909-AD4E-9775-A0D64990AD22}" type="slidenum">
              <a:rPr lang="en-US" smtClean="0"/>
              <a:t>33</a:t>
            </a:fld>
            <a:endParaRPr lang="en-US"/>
          </a:p>
        </p:txBody>
      </p:sp>
    </p:spTree>
    <p:extLst>
      <p:ext uri="{BB962C8B-B14F-4D97-AF65-F5344CB8AC3E}">
        <p14:creationId xmlns:p14="http://schemas.microsoft.com/office/powerpoint/2010/main" val="1028202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Each </a:t>
            </a:r>
            <a:r>
              <a:rPr lang="en-US" dirty="0" err="1"/>
              <a:t>TestContext</a:t>
            </a:r>
            <a:r>
              <a:rPr lang="en-US" sz="1200" b="0" i="0" kern="1200" dirty="0">
                <a:solidFill>
                  <a:schemeClr val="tx1"/>
                </a:solidFill>
                <a:effectLst/>
                <a:latin typeface="+mn-lt"/>
                <a:ea typeface="+mn-ea"/>
                <a:cs typeface="+mn-cs"/>
              </a:rPr>
              <a:t> provides context management and caching support for the test instance it is responsible for. Test instances do not automatically receive access to the configured </a:t>
            </a:r>
            <a:r>
              <a:rPr lang="en-US" dirty="0" err="1"/>
              <a:t>ApplicationContext</a:t>
            </a:r>
            <a:r>
              <a:rPr lang="en-US" sz="1200" b="0" i="0" kern="1200" dirty="0">
                <a:solidFill>
                  <a:schemeClr val="tx1"/>
                </a:solidFill>
                <a:effectLst/>
                <a:latin typeface="+mn-lt"/>
                <a:ea typeface="+mn-ea"/>
                <a:cs typeface="+mn-cs"/>
              </a:rPr>
              <a:t>. However, if a test class implements the </a:t>
            </a:r>
            <a:r>
              <a:rPr lang="en-US" dirty="0" err="1"/>
              <a:t>ApplicationContextAware</a:t>
            </a:r>
            <a:r>
              <a:rPr lang="en-US" sz="1200" b="0" i="0" kern="1200" dirty="0">
                <a:solidFill>
                  <a:schemeClr val="tx1"/>
                </a:solidFill>
                <a:effectLst/>
                <a:latin typeface="+mn-lt"/>
                <a:ea typeface="+mn-ea"/>
                <a:cs typeface="+mn-cs"/>
              </a:rPr>
              <a:t> interface, a reference to the </a:t>
            </a:r>
            <a:r>
              <a:rPr lang="en-US" dirty="0" err="1"/>
              <a:t>ApplicationContext</a:t>
            </a:r>
            <a:r>
              <a:rPr lang="en-US" sz="1200" b="0" i="0" kern="1200" dirty="0">
                <a:solidFill>
                  <a:schemeClr val="tx1"/>
                </a:solidFill>
                <a:effectLst/>
                <a:latin typeface="+mn-lt"/>
                <a:ea typeface="+mn-ea"/>
                <a:cs typeface="+mn-cs"/>
              </a:rPr>
              <a:t> is supplied to the test instance. Note that </a:t>
            </a:r>
            <a:r>
              <a:rPr lang="en-US" dirty="0"/>
              <a:t>AbstractJUnit4SpringContextTests</a:t>
            </a:r>
            <a:r>
              <a:rPr lang="en-US" sz="1200" b="0" i="0" kern="1200" dirty="0">
                <a:solidFill>
                  <a:schemeClr val="tx1"/>
                </a:solidFill>
                <a:effectLst/>
                <a:latin typeface="+mn-lt"/>
                <a:ea typeface="+mn-ea"/>
                <a:cs typeface="+mn-cs"/>
              </a:rPr>
              <a:t> and </a:t>
            </a:r>
            <a:r>
              <a:rPr lang="en-US" dirty="0" err="1"/>
              <a:t>AbstractTestNGSpringContextTests</a:t>
            </a:r>
            <a:r>
              <a:rPr lang="en-US" sz="1200" b="0" i="0" kern="1200" dirty="0">
                <a:solidFill>
                  <a:schemeClr val="tx1"/>
                </a:solidFill>
                <a:effectLst/>
                <a:latin typeface="+mn-lt"/>
                <a:ea typeface="+mn-ea"/>
                <a:cs typeface="+mn-cs"/>
              </a:rPr>
              <a:t> implement </a:t>
            </a:r>
            <a:r>
              <a:rPr lang="en-US" dirty="0" err="1"/>
              <a:t>ApplicationContextAware</a:t>
            </a:r>
            <a:r>
              <a:rPr lang="en-US" sz="1200" b="0" i="0" kern="1200" dirty="0" err="1">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therefore provide access to the </a:t>
            </a:r>
            <a:r>
              <a:rPr lang="en-US" dirty="0" err="1"/>
              <a:t>ApplicationContext</a:t>
            </a:r>
            <a:r>
              <a:rPr lang="en-US" sz="1200" b="0" i="0" kern="1200" dirty="0">
                <a:solidFill>
                  <a:schemeClr val="tx1"/>
                </a:solidFill>
                <a:effectLst/>
                <a:latin typeface="+mn-lt"/>
                <a:ea typeface="+mn-ea"/>
                <a:cs typeface="+mn-cs"/>
              </a:rPr>
              <a:t> automatically.</a:t>
            </a:r>
            <a:endParaRPr lang="ru-RU" sz="1200" b="0" i="0" kern="1200" dirty="0">
              <a:solidFill>
                <a:schemeClr val="tx1"/>
              </a:solidFill>
              <a:effectLst/>
              <a:latin typeface="+mn-lt"/>
              <a:ea typeface="+mn-ea"/>
              <a:cs typeface="+mn-cs"/>
            </a:endParaRPr>
          </a:p>
          <a:p>
            <a:endParaRPr lang="ru-RU"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Test classes that use the </a:t>
            </a:r>
            <a:r>
              <a:rPr lang="en-US" sz="1200" b="0" i="0" kern="1200" dirty="0" err="1">
                <a:solidFill>
                  <a:schemeClr val="tx1"/>
                </a:solidFill>
                <a:effectLst/>
                <a:latin typeface="+mn-lt"/>
                <a:ea typeface="+mn-ea"/>
                <a:cs typeface="+mn-cs"/>
              </a:rPr>
              <a:t>TestContext</a:t>
            </a:r>
            <a:r>
              <a:rPr lang="en-US" sz="1200" b="0" i="0" kern="1200" dirty="0">
                <a:solidFill>
                  <a:schemeClr val="tx1"/>
                </a:solidFill>
                <a:effectLst/>
                <a:latin typeface="+mn-lt"/>
                <a:ea typeface="+mn-ea"/>
                <a:cs typeface="+mn-cs"/>
              </a:rPr>
              <a:t> framework do not need to extend any particular class or implement a specific interface to configure their application context. Instead, configuration is achieved simply by declaring the @</a:t>
            </a:r>
            <a:r>
              <a:rPr lang="en-US" sz="1200" b="0" i="0" kern="1200" dirty="0" err="1">
                <a:solidFill>
                  <a:schemeClr val="tx1"/>
                </a:solidFill>
                <a:effectLst/>
                <a:latin typeface="+mn-lt"/>
                <a:ea typeface="+mn-ea"/>
                <a:cs typeface="+mn-cs"/>
              </a:rPr>
              <a:t>ContextConfiguration</a:t>
            </a:r>
            <a:r>
              <a:rPr lang="en-US" sz="1200" b="0" i="0" kern="1200" dirty="0">
                <a:solidFill>
                  <a:schemeClr val="tx1"/>
                </a:solidFill>
                <a:effectLst/>
                <a:latin typeface="+mn-lt"/>
                <a:ea typeface="+mn-ea"/>
                <a:cs typeface="+mn-cs"/>
              </a:rPr>
              <a:t> annotation at the class level. If your test class does not explicitly declare application context resource locations or annotated classes, the configured </a:t>
            </a:r>
            <a:r>
              <a:rPr lang="en-US" sz="1200" b="0" i="0" kern="1200" dirty="0" err="1">
                <a:solidFill>
                  <a:schemeClr val="tx1"/>
                </a:solidFill>
                <a:effectLst/>
                <a:latin typeface="+mn-lt"/>
                <a:ea typeface="+mn-ea"/>
                <a:cs typeface="+mn-cs"/>
              </a:rPr>
              <a:t>ContextLoader</a:t>
            </a:r>
            <a:r>
              <a:rPr lang="en-US" sz="1200" b="0" i="0" kern="1200" dirty="0">
                <a:solidFill>
                  <a:schemeClr val="tx1"/>
                </a:solidFill>
                <a:effectLst/>
                <a:latin typeface="+mn-lt"/>
                <a:ea typeface="+mn-ea"/>
                <a:cs typeface="+mn-cs"/>
              </a:rPr>
              <a:t> determines how to load a context from a default location or default configuration classes. In addition to context resource locations and annotated classes, an application context can also be configured via application context initializers.</a:t>
            </a:r>
          </a:p>
          <a:p>
            <a:r>
              <a:rPr lang="en-US" sz="1200" b="0" i="0" kern="1200" dirty="0">
                <a:solidFill>
                  <a:schemeClr val="tx1"/>
                </a:solidFill>
                <a:effectLst/>
                <a:latin typeface="+mn-lt"/>
                <a:ea typeface="+mn-ea"/>
                <a:cs typeface="+mn-cs"/>
              </a:rPr>
              <a:t>The following sections explain how to configure an </a:t>
            </a:r>
            <a:r>
              <a:rPr lang="en-US" sz="1200" b="0" i="0" kern="1200" dirty="0" err="1">
                <a:solidFill>
                  <a:schemeClr val="tx1"/>
                </a:solidFill>
                <a:effectLst/>
                <a:latin typeface="+mn-lt"/>
                <a:ea typeface="+mn-ea"/>
                <a:cs typeface="+mn-cs"/>
              </a:rPr>
              <a:t>ApplicationContext</a:t>
            </a:r>
            <a:r>
              <a:rPr lang="en-US" sz="1200" b="0" i="0" kern="1200" dirty="0">
                <a:solidFill>
                  <a:schemeClr val="tx1"/>
                </a:solidFill>
                <a:effectLst/>
                <a:latin typeface="+mn-lt"/>
                <a:ea typeface="+mn-ea"/>
                <a:cs typeface="+mn-cs"/>
              </a:rPr>
              <a:t> via XML configuration files, Groovy scripts, annotated classes (typically @</a:t>
            </a:r>
            <a:r>
              <a:rPr lang="en-US" sz="1200" b="0" i="0" kern="1200" dirty="0" err="1">
                <a:solidFill>
                  <a:schemeClr val="tx1"/>
                </a:solidFill>
                <a:effectLst/>
                <a:latin typeface="+mn-lt"/>
                <a:ea typeface="+mn-ea"/>
                <a:cs typeface="+mn-cs"/>
              </a:rPr>
              <a:t>Configurationclasses</a:t>
            </a:r>
            <a:r>
              <a:rPr lang="en-US" sz="1200" b="0" i="0" kern="1200" dirty="0">
                <a:solidFill>
                  <a:schemeClr val="tx1"/>
                </a:solidFill>
                <a:effectLst/>
                <a:latin typeface="+mn-lt"/>
                <a:ea typeface="+mn-ea"/>
                <a:cs typeface="+mn-cs"/>
              </a:rPr>
              <a:t>), or context initializers using Spring’s @</a:t>
            </a:r>
            <a:r>
              <a:rPr lang="en-US" sz="1200" b="0" i="0" kern="1200" dirty="0" err="1">
                <a:solidFill>
                  <a:schemeClr val="tx1"/>
                </a:solidFill>
                <a:effectLst/>
                <a:latin typeface="+mn-lt"/>
                <a:ea typeface="+mn-ea"/>
                <a:cs typeface="+mn-cs"/>
              </a:rPr>
              <a:t>ContextConfiguration</a:t>
            </a:r>
            <a:r>
              <a:rPr lang="en-US" sz="1200" b="0" i="0" kern="1200" dirty="0">
                <a:solidFill>
                  <a:schemeClr val="tx1"/>
                </a:solidFill>
                <a:effectLst/>
                <a:latin typeface="+mn-lt"/>
                <a:ea typeface="+mn-ea"/>
                <a:cs typeface="+mn-cs"/>
              </a:rPr>
              <a:t> annotation. Alternatively, you can implement and configure your own custom </a:t>
            </a:r>
            <a:r>
              <a:rPr lang="en-US" sz="1200" b="0" i="0" kern="1200" dirty="0" err="1">
                <a:solidFill>
                  <a:schemeClr val="tx1"/>
                </a:solidFill>
                <a:effectLst/>
                <a:latin typeface="+mn-lt"/>
                <a:ea typeface="+mn-ea"/>
                <a:cs typeface="+mn-cs"/>
              </a:rPr>
              <a:t>SmartContextLoader</a:t>
            </a:r>
            <a:r>
              <a:rPr lang="en-US" sz="1200" b="0" i="0" kern="1200" dirty="0">
                <a:solidFill>
                  <a:schemeClr val="tx1"/>
                </a:solidFill>
                <a:effectLst/>
                <a:latin typeface="+mn-lt"/>
                <a:ea typeface="+mn-ea"/>
                <a:cs typeface="+mn-cs"/>
              </a:rPr>
              <a:t> for advanced use cases.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34</a:t>
            </a:fld>
            <a:endParaRPr lang="en-US"/>
          </a:p>
        </p:txBody>
      </p:sp>
    </p:spTree>
    <p:extLst>
      <p:ext uri="{BB962C8B-B14F-4D97-AF65-F5344CB8AC3E}">
        <p14:creationId xmlns:p14="http://schemas.microsoft.com/office/powerpoint/2010/main" val="23201803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ContextConfiguration</a:t>
            </a:r>
            <a:r>
              <a:rPr lang="en-US" sz="1200" b="0" i="0" kern="1200" dirty="0">
                <a:solidFill>
                  <a:schemeClr val="tx1"/>
                </a:solidFill>
                <a:effectLst/>
                <a:latin typeface="+mn-lt"/>
                <a:ea typeface="+mn-ea"/>
                <a:cs typeface="+mn-cs"/>
              </a:rPr>
              <a:t> supports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inheritLocations</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inheritInitializers</a:t>
            </a:r>
            <a:r>
              <a:rPr lang="en-US" sz="1200" b="0" i="0" kern="1200" dirty="0">
                <a:solidFill>
                  <a:schemeClr val="tx1"/>
                </a:solidFill>
                <a:effectLst/>
                <a:latin typeface="+mn-lt"/>
                <a:ea typeface="+mn-ea"/>
                <a:cs typeface="+mn-cs"/>
              </a:rPr>
              <a:t> attributes that denote whether resource locations or annotated classes and context initializers declared by </a:t>
            </a:r>
            <a:r>
              <a:rPr lang="en-US" sz="1200" b="0" i="0" kern="1200" dirty="0" err="1">
                <a:solidFill>
                  <a:schemeClr val="tx1"/>
                </a:solidFill>
                <a:effectLst/>
                <a:latin typeface="+mn-lt"/>
                <a:ea typeface="+mn-ea"/>
                <a:cs typeface="+mn-cs"/>
              </a:rPr>
              <a:t>superclasses</a:t>
            </a:r>
            <a:r>
              <a:rPr lang="en-US" sz="1200" b="0" i="0" kern="1200" dirty="0">
                <a:solidFill>
                  <a:schemeClr val="tx1"/>
                </a:solidFill>
                <a:effectLst/>
                <a:latin typeface="+mn-lt"/>
                <a:ea typeface="+mn-ea"/>
                <a:cs typeface="+mn-cs"/>
              </a:rPr>
              <a:t> should be </a:t>
            </a:r>
            <a:r>
              <a:rPr lang="en-US" sz="1200" b="0" i="1" kern="1200" dirty="0">
                <a:solidFill>
                  <a:schemeClr val="tx1"/>
                </a:solidFill>
                <a:effectLst/>
                <a:latin typeface="+mn-lt"/>
                <a:ea typeface="+mn-ea"/>
                <a:cs typeface="+mn-cs"/>
              </a:rPr>
              <a:t>inherited</a:t>
            </a:r>
            <a:r>
              <a:rPr lang="en-US" sz="1200" b="0" i="0" kern="1200" dirty="0">
                <a:solidFill>
                  <a:schemeClr val="tx1"/>
                </a:solidFill>
                <a:effectLst/>
                <a:latin typeface="+mn-lt"/>
                <a:ea typeface="+mn-ea"/>
                <a:cs typeface="+mn-cs"/>
              </a:rPr>
              <a:t>. The default value for both flags is true. This means that a test class inherits the resource locations or annotated classes as well as the context initializers declared by any </a:t>
            </a:r>
            <a:r>
              <a:rPr lang="en-US" sz="1200" b="0" i="0" kern="1200" dirty="0" err="1">
                <a:solidFill>
                  <a:schemeClr val="tx1"/>
                </a:solidFill>
                <a:effectLst/>
                <a:latin typeface="+mn-lt"/>
                <a:ea typeface="+mn-ea"/>
                <a:cs typeface="+mn-cs"/>
              </a:rPr>
              <a:t>superclasses</a:t>
            </a:r>
            <a:r>
              <a:rPr lang="en-US" sz="1200" b="0" i="0" kern="1200" dirty="0">
                <a:solidFill>
                  <a:schemeClr val="tx1"/>
                </a:solidFill>
                <a:effectLst/>
                <a:latin typeface="+mn-lt"/>
                <a:ea typeface="+mn-ea"/>
                <a:cs typeface="+mn-cs"/>
              </a:rPr>
              <a:t>. Specifically, the resource locations or annotated classes for a test class are appended to the list of resource locations or annotated classes declared by </a:t>
            </a:r>
            <a:r>
              <a:rPr lang="en-US" sz="1200" b="0" i="0" kern="1200" dirty="0" err="1">
                <a:solidFill>
                  <a:schemeClr val="tx1"/>
                </a:solidFill>
                <a:effectLst/>
                <a:latin typeface="+mn-lt"/>
                <a:ea typeface="+mn-ea"/>
                <a:cs typeface="+mn-cs"/>
              </a:rPr>
              <a:t>superclasses</a:t>
            </a:r>
            <a:r>
              <a:rPr lang="en-US" sz="1200" b="0" i="0" kern="1200" dirty="0">
                <a:solidFill>
                  <a:schemeClr val="tx1"/>
                </a:solidFill>
                <a:effectLst/>
                <a:latin typeface="+mn-lt"/>
                <a:ea typeface="+mn-ea"/>
                <a:cs typeface="+mn-cs"/>
              </a:rPr>
              <a:t>. Similarly, the initializers for a given test class will be added to the set of initializers defined by test </a:t>
            </a:r>
            <a:r>
              <a:rPr lang="en-US" sz="1200" b="0" i="0" kern="1200" dirty="0" err="1">
                <a:solidFill>
                  <a:schemeClr val="tx1"/>
                </a:solidFill>
                <a:effectLst/>
                <a:latin typeface="+mn-lt"/>
                <a:ea typeface="+mn-ea"/>
                <a:cs typeface="+mn-cs"/>
              </a:rPr>
              <a:t>superclasses</a:t>
            </a:r>
            <a:r>
              <a:rPr lang="en-US" sz="1200" b="0" i="0" kern="1200" dirty="0">
                <a:solidFill>
                  <a:schemeClr val="tx1"/>
                </a:solidFill>
                <a:effectLst/>
                <a:latin typeface="+mn-lt"/>
                <a:ea typeface="+mn-ea"/>
                <a:cs typeface="+mn-cs"/>
              </a:rPr>
              <a:t>. Thus, subclasses have the option of </a:t>
            </a:r>
            <a:r>
              <a:rPr lang="en-US" sz="1200" b="0" i="1" kern="1200" dirty="0">
                <a:solidFill>
                  <a:schemeClr val="tx1"/>
                </a:solidFill>
                <a:effectLst/>
                <a:latin typeface="+mn-lt"/>
                <a:ea typeface="+mn-ea"/>
                <a:cs typeface="+mn-cs"/>
              </a:rPr>
              <a:t>extending</a:t>
            </a:r>
            <a:r>
              <a:rPr lang="en-US" sz="1200" b="0" i="0" kern="1200" dirty="0">
                <a:solidFill>
                  <a:schemeClr val="tx1"/>
                </a:solidFill>
                <a:effectLst/>
                <a:latin typeface="+mn-lt"/>
                <a:ea typeface="+mn-ea"/>
                <a:cs typeface="+mn-cs"/>
              </a:rPr>
              <a:t> the resource locations, annotated classes, or context initializers.</a:t>
            </a:r>
          </a:p>
          <a:p>
            <a:r>
              <a:rPr lang="en-US" sz="1200" b="0" i="0" kern="1200" dirty="0">
                <a:solidFill>
                  <a:schemeClr val="tx1"/>
                </a:solidFill>
                <a:effectLst/>
                <a:latin typeface="+mn-lt"/>
                <a:ea typeface="+mn-ea"/>
                <a:cs typeface="+mn-cs"/>
              </a:rPr>
              <a:t>If the </a:t>
            </a:r>
            <a:r>
              <a:rPr lang="en-US" sz="1200" b="0" i="0" kern="1200" dirty="0" err="1">
                <a:solidFill>
                  <a:schemeClr val="tx1"/>
                </a:solidFill>
                <a:effectLst/>
                <a:latin typeface="+mn-lt"/>
                <a:ea typeface="+mn-ea"/>
                <a:cs typeface="+mn-cs"/>
              </a:rPr>
              <a:t>inheritLocations</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inheritInitializers</a:t>
            </a:r>
            <a:r>
              <a:rPr lang="en-US" sz="1200" b="0" i="0" kern="1200" dirty="0">
                <a:solidFill>
                  <a:schemeClr val="tx1"/>
                </a:solidFill>
                <a:effectLst/>
                <a:latin typeface="+mn-lt"/>
                <a:ea typeface="+mn-ea"/>
                <a:cs typeface="+mn-cs"/>
              </a:rPr>
              <a:t> attribute in @</a:t>
            </a:r>
            <a:r>
              <a:rPr lang="en-US" sz="1200" b="0" i="0" kern="1200" dirty="0" err="1">
                <a:solidFill>
                  <a:schemeClr val="tx1"/>
                </a:solidFill>
                <a:effectLst/>
                <a:latin typeface="+mn-lt"/>
                <a:ea typeface="+mn-ea"/>
                <a:cs typeface="+mn-cs"/>
              </a:rPr>
              <a:t>ContextConfiguration</a:t>
            </a:r>
            <a:r>
              <a:rPr lang="en-US" sz="1200" b="0" i="0" kern="1200" dirty="0">
                <a:solidFill>
                  <a:schemeClr val="tx1"/>
                </a:solidFill>
                <a:effectLst/>
                <a:latin typeface="+mn-lt"/>
                <a:ea typeface="+mn-ea"/>
                <a:cs typeface="+mn-cs"/>
              </a:rPr>
              <a:t> is set to false, the resource locations or annotated classes and the context initializers, respectively, for the test class </a:t>
            </a:r>
            <a:r>
              <a:rPr lang="en-US" sz="1200" b="0" i="1" kern="1200" dirty="0">
                <a:solidFill>
                  <a:schemeClr val="tx1"/>
                </a:solidFill>
                <a:effectLst/>
                <a:latin typeface="+mn-lt"/>
                <a:ea typeface="+mn-ea"/>
                <a:cs typeface="+mn-cs"/>
              </a:rPr>
              <a:t>shadow</a:t>
            </a:r>
            <a:r>
              <a:rPr lang="en-US" sz="1200" b="0" i="0" kern="1200" dirty="0">
                <a:solidFill>
                  <a:schemeClr val="tx1"/>
                </a:solidFill>
                <a:effectLst/>
                <a:latin typeface="+mn-lt"/>
                <a:ea typeface="+mn-ea"/>
                <a:cs typeface="+mn-cs"/>
              </a:rPr>
              <a:t> and effectively replace the configuration defined by </a:t>
            </a:r>
            <a:r>
              <a:rPr lang="en-US" sz="1200" b="0" i="0" kern="1200" dirty="0" err="1">
                <a:solidFill>
                  <a:schemeClr val="tx1"/>
                </a:solidFill>
                <a:effectLst/>
                <a:latin typeface="+mn-lt"/>
                <a:ea typeface="+mn-ea"/>
                <a:cs typeface="+mn-cs"/>
              </a:rPr>
              <a:t>superclasses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 the following example that uses XML resource locations, the </a:t>
            </a:r>
            <a:r>
              <a:rPr lang="en-US" sz="1200" b="0" i="0" kern="1200" dirty="0" err="1">
                <a:solidFill>
                  <a:schemeClr val="tx1"/>
                </a:solidFill>
                <a:effectLst/>
                <a:latin typeface="+mn-lt"/>
                <a:ea typeface="+mn-ea"/>
                <a:cs typeface="+mn-cs"/>
              </a:rPr>
              <a:t>ApplicationContext</a:t>
            </a:r>
            <a:r>
              <a:rPr lang="en-US" sz="1200" b="0" i="0" kern="1200" dirty="0">
                <a:solidFill>
                  <a:schemeClr val="tx1"/>
                </a:solidFill>
                <a:effectLst/>
                <a:latin typeface="+mn-lt"/>
                <a:ea typeface="+mn-ea"/>
                <a:cs typeface="+mn-cs"/>
              </a:rPr>
              <a:t> for </a:t>
            </a:r>
            <a:r>
              <a:rPr lang="en-US" sz="1200" b="0" i="0" kern="1200" dirty="0" err="1">
                <a:solidFill>
                  <a:schemeClr val="tx1"/>
                </a:solidFill>
                <a:effectLst/>
                <a:latin typeface="+mn-lt"/>
                <a:ea typeface="+mn-ea"/>
                <a:cs typeface="+mn-cs"/>
              </a:rPr>
              <a:t>ExtendedTest</a:t>
            </a:r>
            <a:r>
              <a:rPr lang="en-US" sz="1200" b="0" i="0" kern="1200" dirty="0">
                <a:solidFill>
                  <a:schemeClr val="tx1"/>
                </a:solidFill>
                <a:effectLst/>
                <a:latin typeface="+mn-lt"/>
                <a:ea typeface="+mn-ea"/>
                <a:cs typeface="+mn-cs"/>
              </a:rPr>
              <a:t> will be loaded from </a:t>
            </a:r>
            <a:r>
              <a:rPr lang="en-US" sz="1200" b="0" i="1" kern="1200" dirty="0">
                <a:solidFill>
                  <a:schemeClr val="tx1"/>
                </a:solidFill>
                <a:effectLst/>
                <a:latin typeface="+mn-lt"/>
                <a:ea typeface="+mn-ea"/>
                <a:cs typeface="+mn-cs"/>
              </a:rPr>
              <a:t>"base-config.xml"</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"extended-config.xml"</a:t>
            </a:r>
            <a:r>
              <a:rPr lang="en-US" sz="1200" b="0" i="0" kern="1200" dirty="0">
                <a:solidFill>
                  <a:schemeClr val="tx1"/>
                </a:solidFill>
                <a:effectLst/>
                <a:latin typeface="+mn-lt"/>
                <a:ea typeface="+mn-ea"/>
                <a:cs typeface="+mn-cs"/>
              </a:rPr>
              <a:t>, in that order. Beans defined in </a:t>
            </a:r>
            <a:r>
              <a:rPr lang="en-US" sz="1200" b="0" i="1" kern="1200" dirty="0">
                <a:solidFill>
                  <a:schemeClr val="tx1"/>
                </a:solidFill>
                <a:effectLst/>
                <a:latin typeface="+mn-lt"/>
                <a:ea typeface="+mn-ea"/>
                <a:cs typeface="+mn-cs"/>
              </a:rPr>
              <a:t>"extended-config.xml"</a:t>
            </a:r>
            <a:r>
              <a:rPr lang="en-US" sz="1200" b="0" i="0" kern="1200" dirty="0">
                <a:solidFill>
                  <a:schemeClr val="tx1"/>
                </a:solidFill>
                <a:effectLst/>
                <a:latin typeface="+mn-lt"/>
                <a:ea typeface="+mn-ea"/>
                <a:cs typeface="+mn-cs"/>
              </a:rPr>
              <a:t> may therefore </a:t>
            </a:r>
            <a:r>
              <a:rPr lang="en-US" sz="1200" b="0" i="1" kern="1200" dirty="0">
                <a:solidFill>
                  <a:schemeClr val="tx1"/>
                </a:solidFill>
                <a:effectLst/>
                <a:latin typeface="+mn-lt"/>
                <a:ea typeface="+mn-ea"/>
                <a:cs typeface="+mn-cs"/>
              </a:rPr>
              <a:t>override</a:t>
            </a:r>
            <a:r>
              <a:rPr lang="en-US" sz="1200" b="0" i="0" kern="1200" dirty="0">
                <a:solidFill>
                  <a:schemeClr val="tx1"/>
                </a:solidFill>
                <a:effectLst/>
                <a:latin typeface="+mn-lt"/>
                <a:ea typeface="+mn-ea"/>
                <a:cs typeface="+mn-cs"/>
              </a:rPr>
              <a:t> (i.e., replace) those defined in </a:t>
            </a:r>
            <a:r>
              <a:rPr lang="en-US" sz="1200" b="0" i="1" kern="1200" dirty="0">
                <a:solidFill>
                  <a:schemeClr val="tx1"/>
                </a:solidFill>
                <a:effectLst/>
                <a:latin typeface="+mn-lt"/>
                <a:ea typeface="+mn-ea"/>
                <a:cs typeface="+mn-cs"/>
              </a:rPr>
              <a:t>"base-config.xml"</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AE90029-A909-AD4E-9775-A0D64990AD22}" type="slidenum">
              <a:rPr lang="en-US" smtClean="0"/>
              <a:t>35</a:t>
            </a:fld>
            <a:endParaRPr lang="en-US"/>
          </a:p>
        </p:txBody>
      </p:sp>
    </p:spTree>
    <p:extLst>
      <p:ext uri="{BB962C8B-B14F-4D97-AF65-F5344CB8AC3E}">
        <p14:creationId xmlns:p14="http://schemas.microsoft.com/office/powerpoint/2010/main" val="998671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Spring 3.2 introduced support for loading a </a:t>
            </a:r>
            <a:r>
              <a:rPr lang="en-US" sz="1200" b="0" i="0" kern="1200" dirty="0" err="1">
                <a:solidFill>
                  <a:schemeClr val="tx1"/>
                </a:solidFill>
                <a:effectLst/>
                <a:latin typeface="+mn-lt"/>
                <a:ea typeface="+mn-ea"/>
                <a:cs typeface="+mn-cs"/>
              </a:rPr>
              <a:t>WebApplicationContext</a:t>
            </a:r>
            <a:r>
              <a:rPr lang="en-US" sz="1200" b="0" i="0" kern="1200" dirty="0">
                <a:solidFill>
                  <a:schemeClr val="tx1"/>
                </a:solidFill>
                <a:effectLst/>
                <a:latin typeface="+mn-lt"/>
                <a:ea typeface="+mn-ea"/>
                <a:cs typeface="+mn-cs"/>
              </a:rPr>
              <a:t> in integration tests. To instruct the </a:t>
            </a:r>
            <a:r>
              <a:rPr lang="en-US" sz="1200" b="0" i="0" kern="1200" dirty="0" err="1">
                <a:solidFill>
                  <a:schemeClr val="tx1"/>
                </a:solidFill>
                <a:effectLst/>
                <a:latin typeface="+mn-lt"/>
                <a:ea typeface="+mn-ea"/>
                <a:cs typeface="+mn-cs"/>
              </a:rPr>
              <a:t>TestContext</a:t>
            </a:r>
            <a:r>
              <a:rPr lang="en-US" sz="1200" b="0" i="0" kern="1200" dirty="0">
                <a:solidFill>
                  <a:schemeClr val="tx1"/>
                </a:solidFill>
                <a:effectLst/>
                <a:latin typeface="+mn-lt"/>
                <a:ea typeface="+mn-ea"/>
                <a:cs typeface="+mn-cs"/>
              </a:rPr>
              <a:t> framework to load a </a:t>
            </a:r>
            <a:r>
              <a:rPr lang="en-US" sz="1200" b="0" i="0" kern="1200" dirty="0" err="1">
                <a:solidFill>
                  <a:schemeClr val="tx1"/>
                </a:solidFill>
                <a:effectLst/>
                <a:latin typeface="+mn-lt"/>
                <a:ea typeface="+mn-ea"/>
                <a:cs typeface="+mn-cs"/>
              </a:rPr>
              <a:t>WebApplicationContextinstead</a:t>
            </a:r>
            <a:r>
              <a:rPr lang="en-US" sz="1200" b="0" i="0" kern="1200" dirty="0">
                <a:solidFill>
                  <a:schemeClr val="tx1"/>
                </a:solidFill>
                <a:effectLst/>
                <a:latin typeface="+mn-lt"/>
                <a:ea typeface="+mn-ea"/>
                <a:cs typeface="+mn-cs"/>
              </a:rPr>
              <a:t> of a standard </a:t>
            </a:r>
            <a:r>
              <a:rPr lang="en-US" sz="1200" b="0" i="0" kern="1200" dirty="0" err="1">
                <a:solidFill>
                  <a:schemeClr val="tx1"/>
                </a:solidFill>
                <a:effectLst/>
                <a:latin typeface="+mn-lt"/>
                <a:ea typeface="+mn-ea"/>
                <a:cs typeface="+mn-cs"/>
              </a:rPr>
              <a:t>ApplicationContext</a:t>
            </a:r>
            <a:r>
              <a:rPr lang="en-US" sz="1200" b="0" i="0" kern="1200" dirty="0">
                <a:solidFill>
                  <a:schemeClr val="tx1"/>
                </a:solidFill>
                <a:effectLst/>
                <a:latin typeface="+mn-lt"/>
                <a:ea typeface="+mn-ea"/>
                <a:cs typeface="+mn-cs"/>
              </a:rPr>
              <a:t>, simply annotate the respective test class with @</a:t>
            </a:r>
            <a:r>
              <a:rPr lang="en-US" sz="1200" b="0" i="0" kern="1200" dirty="0" err="1">
                <a:solidFill>
                  <a:schemeClr val="tx1"/>
                </a:solidFill>
                <a:effectLst/>
                <a:latin typeface="+mn-lt"/>
                <a:ea typeface="+mn-ea"/>
                <a:cs typeface="+mn-cs"/>
              </a:rPr>
              <a:t>WebAppConfiguration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presence of @</a:t>
            </a:r>
            <a:r>
              <a:rPr lang="en-US" sz="1200" b="0" i="0" kern="1200" dirty="0" err="1">
                <a:solidFill>
                  <a:schemeClr val="tx1"/>
                </a:solidFill>
                <a:effectLst/>
                <a:latin typeface="+mn-lt"/>
                <a:ea typeface="+mn-ea"/>
                <a:cs typeface="+mn-cs"/>
              </a:rPr>
              <a:t>WebAppConfiguration</a:t>
            </a:r>
            <a:r>
              <a:rPr lang="en-US" sz="1200" b="0" i="0" kern="1200" dirty="0">
                <a:solidFill>
                  <a:schemeClr val="tx1"/>
                </a:solidFill>
                <a:effectLst/>
                <a:latin typeface="+mn-lt"/>
                <a:ea typeface="+mn-ea"/>
                <a:cs typeface="+mn-cs"/>
              </a:rPr>
              <a:t> on your test class instructs the </a:t>
            </a:r>
            <a:r>
              <a:rPr lang="en-US" sz="1200" b="0" i="0" kern="1200" dirty="0" err="1">
                <a:solidFill>
                  <a:schemeClr val="tx1"/>
                </a:solidFill>
                <a:effectLst/>
                <a:latin typeface="+mn-lt"/>
                <a:ea typeface="+mn-ea"/>
                <a:cs typeface="+mn-cs"/>
              </a:rPr>
              <a:t>TestContext</a:t>
            </a:r>
            <a:r>
              <a:rPr lang="en-US" sz="1200" b="0" i="0" kern="1200" dirty="0">
                <a:solidFill>
                  <a:schemeClr val="tx1"/>
                </a:solidFill>
                <a:effectLst/>
                <a:latin typeface="+mn-lt"/>
                <a:ea typeface="+mn-ea"/>
                <a:cs typeface="+mn-cs"/>
              </a:rPr>
              <a:t> framework (TCF) that a </a:t>
            </a:r>
            <a:r>
              <a:rPr lang="en-US" sz="1200" b="0" i="0" kern="1200" dirty="0" err="1">
                <a:solidFill>
                  <a:schemeClr val="tx1"/>
                </a:solidFill>
                <a:effectLst/>
                <a:latin typeface="+mn-lt"/>
                <a:ea typeface="+mn-ea"/>
                <a:cs typeface="+mn-cs"/>
              </a:rPr>
              <a:t>WebApplicationContext</a:t>
            </a:r>
            <a:r>
              <a:rPr lang="en-US" sz="1200" b="0" i="0" kern="1200" dirty="0">
                <a:solidFill>
                  <a:schemeClr val="tx1"/>
                </a:solidFill>
                <a:effectLst/>
                <a:latin typeface="+mn-lt"/>
                <a:ea typeface="+mn-ea"/>
                <a:cs typeface="+mn-cs"/>
              </a:rPr>
              <a:t> (WAC) should be loaded for your integration tests. In the background the TCF makes sure that a </a:t>
            </a:r>
            <a:r>
              <a:rPr lang="en-US" sz="1200" b="0" i="0" kern="1200" dirty="0" err="1">
                <a:solidFill>
                  <a:schemeClr val="tx1"/>
                </a:solidFill>
                <a:effectLst/>
                <a:latin typeface="+mn-lt"/>
                <a:ea typeface="+mn-ea"/>
                <a:cs typeface="+mn-cs"/>
              </a:rPr>
              <a:t>MockServletContext</a:t>
            </a:r>
            <a:r>
              <a:rPr lang="en-US" sz="1200" b="0" i="0" kern="1200" dirty="0">
                <a:solidFill>
                  <a:schemeClr val="tx1"/>
                </a:solidFill>
                <a:effectLst/>
                <a:latin typeface="+mn-lt"/>
                <a:ea typeface="+mn-ea"/>
                <a:cs typeface="+mn-cs"/>
              </a:rPr>
              <a:t> is created and supplied to your test’s WAC. By default the base resource path for your </a:t>
            </a:r>
            <a:r>
              <a:rPr lang="en-US" sz="1200" b="0" i="0" kern="1200" dirty="0" err="1">
                <a:solidFill>
                  <a:schemeClr val="tx1"/>
                </a:solidFill>
                <a:effectLst/>
                <a:latin typeface="+mn-lt"/>
                <a:ea typeface="+mn-ea"/>
                <a:cs typeface="+mn-cs"/>
              </a:rPr>
              <a:t>MockServletContext</a:t>
            </a:r>
            <a:r>
              <a:rPr lang="en-US" sz="1200" b="0" i="0" kern="1200" dirty="0">
                <a:solidFill>
                  <a:schemeClr val="tx1"/>
                </a:solidFill>
                <a:effectLst/>
                <a:latin typeface="+mn-lt"/>
                <a:ea typeface="+mn-ea"/>
                <a:cs typeface="+mn-cs"/>
              </a:rPr>
              <a:t> will be set to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src</a:t>
            </a:r>
            <a:r>
              <a:rPr lang="en-US" sz="1200" b="0" i="1" kern="1200" dirty="0">
                <a:solidFill>
                  <a:schemeClr val="tx1"/>
                </a:solidFill>
                <a:effectLst/>
                <a:latin typeface="+mn-lt"/>
                <a:ea typeface="+mn-ea"/>
                <a:cs typeface="+mn-cs"/>
              </a:rPr>
              <a:t>/main/</a:t>
            </a:r>
            <a:r>
              <a:rPr lang="en-US" sz="1200" b="0" i="1" kern="1200" dirty="0" err="1">
                <a:solidFill>
                  <a:schemeClr val="tx1"/>
                </a:solidFill>
                <a:effectLst/>
                <a:latin typeface="+mn-lt"/>
                <a:ea typeface="+mn-ea"/>
                <a:cs typeface="+mn-cs"/>
              </a:rPr>
              <a:t>webapp</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This is interpreted as a path relative to the root of your JVM (i.e., normally the path to your project). If you’re familiar with the directory structure of a web application in a Maven project, you’ll know that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src</a:t>
            </a:r>
            <a:r>
              <a:rPr lang="en-US" sz="1200" b="0" i="1" kern="1200" dirty="0">
                <a:solidFill>
                  <a:schemeClr val="tx1"/>
                </a:solidFill>
                <a:effectLst/>
                <a:latin typeface="+mn-lt"/>
                <a:ea typeface="+mn-ea"/>
                <a:cs typeface="+mn-cs"/>
              </a:rPr>
              <a:t>/main/</a:t>
            </a:r>
            <a:r>
              <a:rPr lang="en-US" sz="1200" b="0" i="1" kern="1200" dirty="0" err="1">
                <a:solidFill>
                  <a:schemeClr val="tx1"/>
                </a:solidFill>
                <a:effectLst/>
                <a:latin typeface="+mn-lt"/>
                <a:ea typeface="+mn-ea"/>
                <a:cs typeface="+mn-cs"/>
              </a:rPr>
              <a:t>webapp</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is the default location for the root of your WAR. If you need to override this default, simply provide an alternate path to the @</a:t>
            </a:r>
            <a:r>
              <a:rPr lang="en-US" sz="1200" b="0" i="0" kern="1200" dirty="0" err="1">
                <a:solidFill>
                  <a:schemeClr val="tx1"/>
                </a:solidFill>
                <a:effectLst/>
                <a:latin typeface="+mn-lt"/>
                <a:ea typeface="+mn-ea"/>
                <a:cs typeface="+mn-cs"/>
              </a:rPr>
              <a:t>WebAppConfiguration</a:t>
            </a:r>
            <a:r>
              <a:rPr lang="en-US" sz="1200" b="0" i="0" kern="1200" dirty="0">
                <a:solidFill>
                  <a:schemeClr val="tx1"/>
                </a:solidFill>
                <a:effectLst/>
                <a:latin typeface="+mn-lt"/>
                <a:ea typeface="+mn-ea"/>
                <a:cs typeface="+mn-cs"/>
              </a:rPr>
              <a:t> annotation (e.g., @</a:t>
            </a:r>
            <a:r>
              <a:rPr lang="en-US" sz="1200" b="0" i="0" kern="1200" dirty="0" err="1">
                <a:solidFill>
                  <a:schemeClr val="tx1"/>
                </a:solidFill>
                <a:effectLst/>
                <a:latin typeface="+mn-lt"/>
                <a:ea typeface="+mn-ea"/>
                <a:cs typeface="+mn-cs"/>
              </a:rPr>
              <a:t>WebAppConfiguration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src</a:t>
            </a:r>
            <a:r>
              <a:rPr lang="en-US" sz="1200" b="0" i="0" kern="1200" dirty="0">
                <a:solidFill>
                  <a:schemeClr val="tx1"/>
                </a:solidFill>
                <a:effectLst/>
                <a:latin typeface="+mn-lt"/>
                <a:ea typeface="+mn-ea"/>
                <a:cs typeface="+mn-cs"/>
              </a:rPr>
              <a:t>/test/</a:t>
            </a:r>
            <a:r>
              <a:rPr lang="en-US" sz="1200" b="0" i="0" kern="1200" dirty="0" err="1">
                <a:solidFill>
                  <a:schemeClr val="tx1"/>
                </a:solidFill>
                <a:effectLst/>
                <a:latin typeface="+mn-lt"/>
                <a:ea typeface="+mn-ea"/>
                <a:cs typeface="+mn-cs"/>
              </a:rPr>
              <a:t>webapp</a:t>
            </a:r>
            <a:r>
              <a:rPr lang="en-US" sz="1200" b="0" i="0" kern="1200" dirty="0">
                <a:solidFill>
                  <a:schemeClr val="tx1"/>
                </a:solidFill>
                <a:effectLst/>
                <a:latin typeface="+mn-lt"/>
                <a:ea typeface="+mn-ea"/>
                <a:cs typeface="+mn-cs"/>
              </a:rPr>
              <a:t>")). If you wish to reference a base resource path from the </a:t>
            </a:r>
            <a:r>
              <a:rPr lang="en-US" sz="1200" b="0" i="0" kern="1200" dirty="0" err="1">
                <a:solidFill>
                  <a:schemeClr val="tx1"/>
                </a:solidFill>
                <a:effectLst/>
                <a:latin typeface="+mn-lt"/>
                <a:ea typeface="+mn-ea"/>
                <a:cs typeface="+mn-cs"/>
              </a:rPr>
              <a:t>classpath</a:t>
            </a:r>
            <a:r>
              <a:rPr lang="en-US" sz="1200" b="0" i="0" kern="1200" dirty="0">
                <a:solidFill>
                  <a:schemeClr val="tx1"/>
                </a:solidFill>
                <a:effectLst/>
                <a:latin typeface="+mn-lt"/>
                <a:ea typeface="+mn-ea"/>
                <a:cs typeface="+mn-cs"/>
              </a:rPr>
              <a:t> instead of the file system, just use Spring’s </a:t>
            </a:r>
            <a:r>
              <a:rPr lang="en-US" sz="1200" b="0" i="1" kern="1200" dirty="0" err="1">
                <a:solidFill>
                  <a:schemeClr val="tx1"/>
                </a:solidFill>
                <a:effectLst/>
                <a:latin typeface="+mn-lt"/>
                <a:ea typeface="+mn-ea"/>
                <a:cs typeface="+mn-cs"/>
              </a:rPr>
              <a:t>classpath</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prefix.</a:t>
            </a:r>
          </a:p>
          <a:p>
            <a:r>
              <a:rPr lang="en-US" sz="1200" b="0" i="0" kern="1200" dirty="0">
                <a:solidFill>
                  <a:schemeClr val="tx1"/>
                </a:solidFill>
                <a:effectLst/>
                <a:latin typeface="+mn-lt"/>
                <a:ea typeface="+mn-ea"/>
                <a:cs typeface="+mn-cs"/>
              </a:rPr>
              <a:t>Please note that Spring’s testing support for </a:t>
            </a:r>
            <a:r>
              <a:rPr lang="en-US" sz="1200" b="0" i="0" kern="1200" dirty="0" err="1">
                <a:solidFill>
                  <a:schemeClr val="tx1"/>
                </a:solidFill>
                <a:effectLst/>
                <a:latin typeface="+mn-lt"/>
                <a:ea typeface="+mn-ea"/>
                <a:cs typeface="+mn-cs"/>
              </a:rPr>
              <a:t>WebApplicationContexts</a:t>
            </a:r>
            <a:r>
              <a:rPr lang="en-US" sz="1200" b="0" i="0" kern="1200" dirty="0">
                <a:solidFill>
                  <a:schemeClr val="tx1"/>
                </a:solidFill>
                <a:effectLst/>
                <a:latin typeface="+mn-lt"/>
                <a:ea typeface="+mn-ea"/>
                <a:cs typeface="+mn-cs"/>
              </a:rPr>
              <a:t> is on par with its support for standard </a:t>
            </a:r>
            <a:r>
              <a:rPr lang="en-US" sz="1200" b="0" i="0" kern="1200" dirty="0" err="1">
                <a:solidFill>
                  <a:schemeClr val="tx1"/>
                </a:solidFill>
                <a:effectLst/>
                <a:latin typeface="+mn-lt"/>
                <a:ea typeface="+mn-ea"/>
                <a:cs typeface="+mn-cs"/>
              </a:rPr>
              <a:t>ApplicationContexts</a:t>
            </a:r>
            <a:r>
              <a:rPr lang="en-US" sz="1200" b="0" i="0" kern="1200" dirty="0">
                <a:solidFill>
                  <a:schemeClr val="tx1"/>
                </a:solidFill>
                <a:effectLst/>
                <a:latin typeface="+mn-lt"/>
                <a:ea typeface="+mn-ea"/>
                <a:cs typeface="+mn-cs"/>
              </a:rPr>
              <a:t>. When testing with a </a:t>
            </a:r>
            <a:r>
              <a:rPr lang="en-US" sz="1200" b="0" i="0" kern="1200" dirty="0" err="1">
                <a:solidFill>
                  <a:schemeClr val="tx1"/>
                </a:solidFill>
                <a:effectLst/>
                <a:latin typeface="+mn-lt"/>
                <a:ea typeface="+mn-ea"/>
                <a:cs typeface="+mn-cs"/>
              </a:rPr>
              <a:t>WebApplicationContext</a:t>
            </a:r>
            <a:r>
              <a:rPr lang="en-US" sz="1200" b="0" i="0" kern="1200" dirty="0">
                <a:solidFill>
                  <a:schemeClr val="tx1"/>
                </a:solidFill>
                <a:effectLst/>
                <a:latin typeface="+mn-lt"/>
                <a:ea typeface="+mn-ea"/>
                <a:cs typeface="+mn-cs"/>
              </a:rPr>
              <a:t> you are free to declare XML configuration files, Groovy scripts, or @Configuration classes via @</a:t>
            </a:r>
            <a:r>
              <a:rPr lang="en-US" sz="1200" b="0" i="0" kern="1200" dirty="0" err="1">
                <a:solidFill>
                  <a:schemeClr val="tx1"/>
                </a:solidFill>
                <a:effectLst/>
                <a:latin typeface="+mn-lt"/>
                <a:ea typeface="+mn-ea"/>
                <a:cs typeface="+mn-cs"/>
              </a:rPr>
              <a:t>ContextConfiguration</a:t>
            </a:r>
            <a:r>
              <a:rPr lang="en-US" sz="1200" b="0" i="0" kern="1200" dirty="0">
                <a:solidFill>
                  <a:schemeClr val="tx1"/>
                </a:solidFill>
                <a:effectLst/>
                <a:latin typeface="+mn-lt"/>
                <a:ea typeface="+mn-ea"/>
                <a:cs typeface="+mn-cs"/>
              </a:rPr>
              <a:t>. You are of course also free to use any other test annotations such as @</a:t>
            </a:r>
            <a:r>
              <a:rPr lang="en-US" sz="1200" b="0" i="0" kern="1200" dirty="0" err="1">
                <a:solidFill>
                  <a:schemeClr val="tx1"/>
                </a:solidFill>
                <a:effectLst/>
                <a:latin typeface="+mn-lt"/>
                <a:ea typeface="+mn-ea"/>
                <a:cs typeface="+mn-cs"/>
              </a:rPr>
              <a:t>ActiveProfiles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TestExecutionListeners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@Rollback, etc.</a:t>
            </a:r>
          </a:p>
          <a:p>
            <a:r>
              <a:rPr lang="en-US" sz="1200" b="0" i="0" kern="1200" dirty="0">
                <a:solidFill>
                  <a:schemeClr val="tx1"/>
                </a:solidFill>
                <a:effectLst/>
                <a:latin typeface="+mn-lt"/>
                <a:ea typeface="+mn-ea"/>
                <a:cs typeface="+mn-cs"/>
              </a:rPr>
              <a:t>The following examples demonstrate some of the various configuration options for loading a </a:t>
            </a:r>
            <a:r>
              <a:rPr lang="en-US" sz="1200" b="0" i="0" kern="1200" dirty="0" err="1">
                <a:solidFill>
                  <a:schemeClr val="tx1"/>
                </a:solidFill>
                <a:effectLst/>
                <a:latin typeface="+mn-lt"/>
                <a:ea typeface="+mn-ea"/>
                <a:cs typeface="+mn-cs"/>
              </a:rPr>
              <a:t>WebApplicationContext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36</a:t>
            </a:fld>
            <a:endParaRPr lang="en-US"/>
          </a:p>
        </p:txBody>
      </p:sp>
    </p:spTree>
    <p:extLst>
      <p:ext uri="{BB962C8B-B14F-4D97-AF65-F5344CB8AC3E}">
        <p14:creationId xmlns:p14="http://schemas.microsoft.com/office/powerpoint/2010/main" val="36488429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37</a:t>
            </a:fld>
            <a:endParaRPr lang="en-US"/>
          </a:p>
        </p:txBody>
      </p:sp>
    </p:spTree>
    <p:extLst>
      <p:ext uri="{BB962C8B-B14F-4D97-AF65-F5344CB8AC3E}">
        <p14:creationId xmlns:p14="http://schemas.microsoft.com/office/powerpoint/2010/main" val="31623443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TransactionalTestExecutionListener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38</a:t>
            </a:fld>
            <a:endParaRPr lang="en-US"/>
          </a:p>
        </p:txBody>
      </p:sp>
    </p:spTree>
    <p:extLst>
      <p:ext uri="{BB962C8B-B14F-4D97-AF65-F5344CB8AC3E}">
        <p14:creationId xmlns:p14="http://schemas.microsoft.com/office/powerpoint/2010/main" val="28000303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Spring provides the following options for executing SQL scripts programmatically within integration test methods.</a:t>
            </a:r>
          </a:p>
          <a:p>
            <a:r>
              <a:rPr lang="en-US" sz="1200" b="0" i="0" kern="1200" dirty="0" err="1">
                <a:solidFill>
                  <a:schemeClr val="tx1"/>
                </a:solidFill>
                <a:effectLst/>
                <a:latin typeface="+mn-lt"/>
                <a:ea typeface="+mn-ea"/>
                <a:cs typeface="+mn-cs"/>
              </a:rPr>
              <a:t>org.springframework.jdbc.datasource.init.ScriptUtils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org.springframework.jdbc.datasource.init.ResourceDatabasePopulator</a:t>
            </a:r>
          </a:p>
          <a:p>
            <a:r>
              <a:rPr lang="en-US" sz="1200" b="0" i="0" kern="1200" dirty="0">
                <a:solidFill>
                  <a:schemeClr val="tx1"/>
                </a:solidFill>
                <a:effectLst/>
                <a:latin typeface="+mn-lt"/>
                <a:ea typeface="+mn-ea"/>
                <a:cs typeface="+mn-cs"/>
              </a:rPr>
              <a:t>org.springframework.test.context.junit4.AbstractTransactionalJUnit4SpringContextTests</a:t>
            </a:r>
          </a:p>
          <a:p>
            <a:r>
              <a:rPr lang="en-US" sz="1200" b="0" i="0" kern="1200" dirty="0">
                <a:solidFill>
                  <a:schemeClr val="tx1"/>
                </a:solidFill>
                <a:effectLst/>
                <a:latin typeface="+mn-lt"/>
                <a:ea typeface="+mn-ea"/>
                <a:cs typeface="+mn-cs"/>
              </a:rPr>
              <a:t>org.springframework.test.context.testng.AbstractTransactionalTestNGSpringContextTests</a:t>
            </a:r>
          </a:p>
          <a:p>
            <a:r>
              <a:rPr lang="en-US" sz="1200" b="0" i="0" kern="1200" dirty="0" err="1">
                <a:solidFill>
                  <a:schemeClr val="tx1"/>
                </a:solidFill>
                <a:effectLst/>
                <a:latin typeface="+mn-lt"/>
                <a:ea typeface="+mn-ea"/>
                <a:cs typeface="+mn-cs"/>
              </a:rPr>
              <a:t>ScriptUtils</a:t>
            </a:r>
            <a:r>
              <a:rPr lang="en-US" sz="1200" b="0" i="0" kern="1200" dirty="0">
                <a:solidFill>
                  <a:schemeClr val="tx1"/>
                </a:solidFill>
                <a:effectLst/>
                <a:latin typeface="+mn-lt"/>
                <a:ea typeface="+mn-ea"/>
                <a:cs typeface="+mn-cs"/>
              </a:rPr>
              <a:t> provides a collection of static utility methods for working with SQL scripts and is mainly intended for internal use within the framework. However, if you require full control over how SQL scripts are parsed and executed, </a:t>
            </a:r>
            <a:r>
              <a:rPr lang="en-US" sz="1200" b="0" i="0" kern="1200" dirty="0" err="1">
                <a:solidFill>
                  <a:schemeClr val="tx1"/>
                </a:solidFill>
                <a:effectLst/>
                <a:latin typeface="+mn-lt"/>
                <a:ea typeface="+mn-ea"/>
                <a:cs typeface="+mn-cs"/>
              </a:rPr>
              <a:t>ScriptUtils</a:t>
            </a:r>
            <a:r>
              <a:rPr lang="en-US" sz="1200" b="0" i="0" kern="1200" dirty="0">
                <a:solidFill>
                  <a:schemeClr val="tx1"/>
                </a:solidFill>
                <a:effectLst/>
                <a:latin typeface="+mn-lt"/>
                <a:ea typeface="+mn-ea"/>
                <a:cs typeface="+mn-cs"/>
              </a:rPr>
              <a:t> may suit your needs better than some of the other alternatives described below. Consult the </a:t>
            </a:r>
            <a:r>
              <a:rPr lang="en-US" sz="1200" b="0" i="0" kern="1200" dirty="0" err="1">
                <a:solidFill>
                  <a:schemeClr val="tx1"/>
                </a:solidFill>
                <a:effectLst/>
                <a:latin typeface="+mn-lt"/>
                <a:ea typeface="+mn-ea"/>
                <a:cs typeface="+mn-cs"/>
              </a:rPr>
              <a:t>javadocs</a:t>
            </a:r>
            <a:r>
              <a:rPr lang="en-US" sz="1200" b="0" i="0" kern="1200" dirty="0">
                <a:solidFill>
                  <a:schemeClr val="tx1"/>
                </a:solidFill>
                <a:effectLst/>
                <a:latin typeface="+mn-lt"/>
                <a:ea typeface="+mn-ea"/>
                <a:cs typeface="+mn-cs"/>
              </a:rPr>
              <a:t> for individual methods in </a:t>
            </a:r>
            <a:r>
              <a:rPr lang="en-US" sz="1200" b="0" i="0" kern="1200" dirty="0" err="1">
                <a:solidFill>
                  <a:schemeClr val="tx1"/>
                </a:solidFill>
                <a:effectLst/>
                <a:latin typeface="+mn-lt"/>
                <a:ea typeface="+mn-ea"/>
                <a:cs typeface="+mn-cs"/>
              </a:rPr>
              <a:t>ScriptUtils</a:t>
            </a:r>
            <a:r>
              <a:rPr lang="en-US" sz="1200" b="0" i="0" kern="1200" dirty="0">
                <a:solidFill>
                  <a:schemeClr val="tx1"/>
                </a:solidFill>
                <a:effectLst/>
                <a:latin typeface="+mn-lt"/>
                <a:ea typeface="+mn-ea"/>
                <a:cs typeface="+mn-cs"/>
              </a:rPr>
              <a:t> for further details.</a:t>
            </a:r>
          </a:p>
          <a:p>
            <a:r>
              <a:rPr lang="en-US" sz="1200" b="0" i="0" kern="1200" dirty="0" err="1">
                <a:solidFill>
                  <a:schemeClr val="tx1"/>
                </a:solidFill>
                <a:effectLst/>
                <a:latin typeface="+mn-lt"/>
                <a:ea typeface="+mn-ea"/>
                <a:cs typeface="+mn-cs"/>
              </a:rPr>
              <a:t>ResourceDatabasePopulator</a:t>
            </a:r>
            <a:r>
              <a:rPr lang="en-US" sz="1200" b="0" i="0" kern="1200" dirty="0">
                <a:solidFill>
                  <a:schemeClr val="tx1"/>
                </a:solidFill>
                <a:effectLst/>
                <a:latin typeface="+mn-lt"/>
                <a:ea typeface="+mn-ea"/>
                <a:cs typeface="+mn-cs"/>
              </a:rPr>
              <a:t> provides a simple object-based API for programmatically populating, initializing, or cleaning up a database using SQL scripts defined in external resources. </a:t>
            </a:r>
            <a:r>
              <a:rPr lang="en-US" sz="1200" b="0" i="0" kern="1200" dirty="0" err="1">
                <a:solidFill>
                  <a:schemeClr val="tx1"/>
                </a:solidFill>
                <a:effectLst/>
                <a:latin typeface="+mn-lt"/>
                <a:ea typeface="+mn-ea"/>
                <a:cs typeface="+mn-cs"/>
              </a:rPr>
              <a:t>ResourceDatabasePopulator</a:t>
            </a:r>
            <a:r>
              <a:rPr lang="en-US" sz="1200" b="0" i="0" kern="1200" dirty="0">
                <a:solidFill>
                  <a:schemeClr val="tx1"/>
                </a:solidFill>
                <a:effectLst/>
                <a:latin typeface="+mn-lt"/>
                <a:ea typeface="+mn-ea"/>
                <a:cs typeface="+mn-cs"/>
              </a:rPr>
              <a:t> provides options for configuring the character encoding, statement separator, comment delimiters, and error handling flags used when parsing and executing the scripts, and each of the configuration options has a reasonable default value. Consult the </a:t>
            </a:r>
            <a:r>
              <a:rPr lang="en-US" sz="1200" b="0" i="0" kern="1200" dirty="0" err="1">
                <a:solidFill>
                  <a:schemeClr val="tx1"/>
                </a:solidFill>
                <a:effectLst/>
                <a:latin typeface="+mn-lt"/>
                <a:ea typeface="+mn-ea"/>
                <a:cs typeface="+mn-cs"/>
              </a:rPr>
              <a:t>javadocs</a:t>
            </a:r>
            <a:r>
              <a:rPr lang="en-US" sz="1200" b="0" i="0" kern="1200" dirty="0">
                <a:solidFill>
                  <a:schemeClr val="tx1"/>
                </a:solidFill>
                <a:effectLst/>
                <a:latin typeface="+mn-lt"/>
                <a:ea typeface="+mn-ea"/>
                <a:cs typeface="+mn-cs"/>
              </a:rPr>
              <a:t> for details on default values. To execute the scripts configured in a </a:t>
            </a:r>
            <a:r>
              <a:rPr lang="en-US" sz="1200" b="0" i="0" kern="1200" dirty="0" err="1">
                <a:solidFill>
                  <a:schemeClr val="tx1"/>
                </a:solidFill>
                <a:effectLst/>
                <a:latin typeface="+mn-lt"/>
                <a:ea typeface="+mn-ea"/>
                <a:cs typeface="+mn-cs"/>
              </a:rPr>
              <a:t>ResourceDatabasePopulator</a:t>
            </a:r>
            <a:r>
              <a:rPr lang="en-US" sz="1200" b="0" i="0" kern="1200" dirty="0">
                <a:solidFill>
                  <a:schemeClr val="tx1"/>
                </a:solidFill>
                <a:effectLst/>
                <a:latin typeface="+mn-lt"/>
                <a:ea typeface="+mn-ea"/>
                <a:cs typeface="+mn-cs"/>
              </a:rPr>
              <a:t>, you can invoke either the populate(Connection) method to execute the </a:t>
            </a:r>
            <a:r>
              <a:rPr lang="en-US" sz="1200" b="0" i="0" kern="1200" dirty="0" err="1">
                <a:solidFill>
                  <a:schemeClr val="tx1"/>
                </a:solidFill>
                <a:effectLst/>
                <a:latin typeface="+mn-lt"/>
                <a:ea typeface="+mn-ea"/>
                <a:cs typeface="+mn-cs"/>
              </a:rPr>
              <a:t>populator</a:t>
            </a:r>
            <a:r>
              <a:rPr lang="en-US" sz="1200" b="0" i="0" kern="1200" dirty="0">
                <a:solidFill>
                  <a:schemeClr val="tx1"/>
                </a:solidFill>
                <a:effectLst/>
                <a:latin typeface="+mn-lt"/>
                <a:ea typeface="+mn-ea"/>
                <a:cs typeface="+mn-cs"/>
              </a:rPr>
              <a:t> against a </a:t>
            </a:r>
            <a:r>
              <a:rPr lang="en-US" sz="1200" b="0" i="0" kern="1200" dirty="0" err="1">
                <a:solidFill>
                  <a:schemeClr val="tx1"/>
                </a:solidFill>
                <a:effectLst/>
                <a:latin typeface="+mn-lt"/>
                <a:ea typeface="+mn-ea"/>
                <a:cs typeface="+mn-cs"/>
              </a:rPr>
              <a:t>java.sql.Connection</a:t>
            </a:r>
            <a:r>
              <a:rPr lang="en-US" sz="1200" b="0" i="0" kern="1200" dirty="0">
                <a:solidFill>
                  <a:schemeClr val="tx1"/>
                </a:solidFill>
                <a:effectLst/>
                <a:latin typeface="+mn-lt"/>
                <a:ea typeface="+mn-ea"/>
                <a:cs typeface="+mn-cs"/>
              </a:rPr>
              <a:t> or the execute(</a:t>
            </a:r>
            <a:r>
              <a:rPr lang="en-US" sz="1200" b="0" i="0" kern="1200" dirty="0" err="1">
                <a:solidFill>
                  <a:schemeClr val="tx1"/>
                </a:solidFill>
                <a:effectLst/>
                <a:latin typeface="+mn-lt"/>
                <a:ea typeface="+mn-ea"/>
                <a:cs typeface="+mn-cs"/>
              </a:rPr>
              <a:t>DataSource</a:t>
            </a:r>
            <a:r>
              <a:rPr lang="en-US" sz="1200" b="0" i="0" kern="1200" dirty="0">
                <a:solidFill>
                  <a:schemeClr val="tx1"/>
                </a:solidFill>
                <a:effectLst/>
                <a:latin typeface="+mn-lt"/>
                <a:ea typeface="+mn-ea"/>
                <a:cs typeface="+mn-cs"/>
              </a:rPr>
              <a:t>) method to execute the </a:t>
            </a:r>
            <a:r>
              <a:rPr lang="en-US" sz="1200" b="0" i="0" kern="1200" dirty="0" err="1">
                <a:solidFill>
                  <a:schemeClr val="tx1"/>
                </a:solidFill>
                <a:effectLst/>
                <a:latin typeface="+mn-lt"/>
                <a:ea typeface="+mn-ea"/>
                <a:cs typeface="+mn-cs"/>
              </a:rPr>
              <a:t>populator</a:t>
            </a:r>
            <a:r>
              <a:rPr lang="en-US" sz="1200" b="0" i="0" kern="1200" dirty="0">
                <a:solidFill>
                  <a:schemeClr val="tx1"/>
                </a:solidFill>
                <a:effectLst/>
                <a:latin typeface="+mn-lt"/>
                <a:ea typeface="+mn-ea"/>
                <a:cs typeface="+mn-cs"/>
              </a:rPr>
              <a:t> against a </a:t>
            </a:r>
            <a:r>
              <a:rPr lang="en-US" sz="1200" b="0" i="0" kern="1200" dirty="0" err="1">
                <a:solidFill>
                  <a:schemeClr val="tx1"/>
                </a:solidFill>
                <a:effectLst/>
                <a:latin typeface="+mn-lt"/>
                <a:ea typeface="+mn-ea"/>
                <a:cs typeface="+mn-cs"/>
              </a:rPr>
              <a:t>javax.sql.DataSource</a:t>
            </a:r>
            <a:r>
              <a:rPr lang="en-US" sz="1200" b="0" i="0" kern="1200" dirty="0">
                <a:solidFill>
                  <a:schemeClr val="tx1"/>
                </a:solidFill>
                <a:effectLst/>
                <a:latin typeface="+mn-lt"/>
                <a:ea typeface="+mn-ea"/>
                <a:cs typeface="+mn-cs"/>
              </a:rPr>
              <a:t>. The following example specifies SQL scripts for a test schema and test data, sets the statement separator to "@@", and then executes the scripts against a </a:t>
            </a:r>
            <a:r>
              <a:rPr lang="en-US" sz="1200" b="0" i="0" kern="1200" dirty="0" err="1">
                <a:solidFill>
                  <a:schemeClr val="tx1"/>
                </a:solidFill>
                <a:effectLst/>
                <a:latin typeface="+mn-lt"/>
                <a:ea typeface="+mn-ea"/>
                <a:cs typeface="+mn-cs"/>
              </a:rPr>
              <a:t>DataSource</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7AE90029-A909-AD4E-9775-A0D64990AD22}" type="slidenum">
              <a:rPr lang="en-US" smtClean="0"/>
              <a:t>39</a:t>
            </a:fld>
            <a:endParaRPr lang="en-US"/>
          </a:p>
        </p:txBody>
      </p:sp>
    </p:spTree>
    <p:extLst>
      <p:ext uri="{BB962C8B-B14F-4D97-AF65-F5344CB8AC3E}">
        <p14:creationId xmlns:p14="http://schemas.microsoft.com/office/powerpoint/2010/main" val="316966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here we have a humble login page. How would you go about writing an automated test for this.</a:t>
            </a:r>
          </a:p>
          <a:p>
            <a:r>
              <a:rPr lang="en-US" sz="1200" b="0" i="0" kern="1200" dirty="0">
                <a:solidFill>
                  <a:schemeClr val="tx1"/>
                </a:solidFill>
                <a:effectLst/>
                <a:latin typeface="+mn-lt"/>
                <a:ea typeface="+mn-ea"/>
                <a:cs typeface="+mn-cs"/>
              </a:rPr>
              <a:t>Well if you take the point-of-view of an end user, you’d probably like to see a test that:</a:t>
            </a:r>
          </a:p>
          <a:p>
            <a:r>
              <a:rPr lang="en-US" sz="1200" b="0" i="0" kern="1200" dirty="0">
                <a:solidFill>
                  <a:schemeClr val="tx1"/>
                </a:solidFill>
                <a:effectLst/>
                <a:latin typeface="+mn-lt"/>
                <a:ea typeface="+mn-ea"/>
                <a:cs typeface="+mn-cs"/>
              </a:rPr>
              <a:t>Visits the login page.</a:t>
            </a:r>
          </a:p>
          <a:p>
            <a:r>
              <a:rPr lang="en-US" sz="1200" b="0" i="0" kern="1200" dirty="0">
                <a:solidFill>
                  <a:schemeClr val="tx1"/>
                </a:solidFill>
                <a:effectLst/>
                <a:latin typeface="+mn-lt"/>
                <a:ea typeface="+mn-ea"/>
                <a:cs typeface="+mn-cs"/>
              </a:rPr>
              <a:t>Enters a valid username and password.</a:t>
            </a:r>
          </a:p>
          <a:p>
            <a:r>
              <a:rPr lang="en-US" sz="1200" b="0" i="0" kern="1200" dirty="0">
                <a:solidFill>
                  <a:schemeClr val="tx1"/>
                </a:solidFill>
                <a:effectLst/>
                <a:latin typeface="+mn-lt"/>
                <a:ea typeface="+mn-ea"/>
                <a:cs typeface="+mn-cs"/>
              </a:rPr>
              <a:t>Clicks the </a:t>
            </a:r>
            <a:r>
              <a:rPr lang="en-US" sz="1200" b="0" i="0" kern="1200" dirty="0" err="1">
                <a:solidFill>
                  <a:schemeClr val="tx1"/>
                </a:solidFill>
                <a:effectLst/>
                <a:latin typeface="+mn-lt"/>
                <a:ea typeface="+mn-ea"/>
                <a:cs typeface="+mn-cs"/>
              </a:rPr>
              <a:t>signin</a:t>
            </a:r>
            <a:r>
              <a:rPr lang="en-US" sz="1200" b="0" i="0" kern="1200" dirty="0">
                <a:solidFill>
                  <a:schemeClr val="tx1"/>
                </a:solidFill>
                <a:effectLst/>
                <a:latin typeface="+mn-lt"/>
                <a:ea typeface="+mn-ea"/>
                <a:cs typeface="+mn-cs"/>
              </a:rPr>
              <a:t> button, and then</a:t>
            </a:r>
          </a:p>
          <a:p>
            <a:r>
              <a:rPr lang="en-US" sz="1200" b="0" i="0" kern="1200" dirty="0">
                <a:solidFill>
                  <a:schemeClr val="tx1"/>
                </a:solidFill>
                <a:effectLst/>
                <a:latin typeface="+mn-lt"/>
                <a:ea typeface="+mn-ea"/>
                <a:cs typeface="+mn-cs"/>
              </a:rPr>
              <a:t>Somehow verifies that we got redirected to the right page after.</a:t>
            </a:r>
          </a:p>
          <a:p>
            <a:r>
              <a:rPr lang="en-US" sz="1200" b="0" i="0" kern="1200" dirty="0">
                <a:solidFill>
                  <a:schemeClr val="tx1"/>
                </a:solidFill>
                <a:effectLst/>
                <a:latin typeface="+mn-lt"/>
                <a:ea typeface="+mn-ea"/>
                <a:cs typeface="+mn-cs"/>
              </a:rPr>
              <a:t>Which is exactly what the User Interface Test does.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1975559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addition to the aforementioned mechanisms for executing SQL scripts </a:t>
            </a:r>
            <a:r>
              <a:rPr lang="en-US" sz="1200" b="0" i="1" kern="1200" dirty="0">
                <a:solidFill>
                  <a:schemeClr val="tx1"/>
                </a:solidFill>
                <a:effectLst/>
                <a:latin typeface="+mn-lt"/>
                <a:ea typeface="+mn-ea"/>
                <a:cs typeface="+mn-cs"/>
              </a:rPr>
              <a:t>programmatically</a:t>
            </a:r>
            <a:r>
              <a:rPr lang="en-US" sz="1200" b="0" i="0" kern="1200" dirty="0">
                <a:solidFill>
                  <a:schemeClr val="tx1"/>
                </a:solidFill>
                <a:effectLst/>
                <a:latin typeface="+mn-lt"/>
                <a:ea typeface="+mn-ea"/>
                <a:cs typeface="+mn-cs"/>
              </a:rPr>
              <a:t>, SQL scripts can also be configured </a:t>
            </a:r>
            <a:r>
              <a:rPr lang="en-US" sz="1200" b="0" i="1" kern="1200" dirty="0">
                <a:solidFill>
                  <a:schemeClr val="tx1"/>
                </a:solidFill>
                <a:effectLst/>
                <a:latin typeface="+mn-lt"/>
                <a:ea typeface="+mn-ea"/>
                <a:cs typeface="+mn-cs"/>
              </a:rPr>
              <a:t>declaratively</a:t>
            </a:r>
            <a:r>
              <a:rPr lang="en-US" sz="1200" b="0" i="0" kern="1200" dirty="0">
                <a:solidFill>
                  <a:schemeClr val="tx1"/>
                </a:solidFill>
                <a:effectLst/>
                <a:latin typeface="+mn-lt"/>
                <a:ea typeface="+mn-ea"/>
                <a:cs typeface="+mn-cs"/>
              </a:rPr>
              <a:t> in the Spring </a:t>
            </a:r>
            <a:r>
              <a:rPr lang="en-US" sz="1200" b="0" i="0" kern="1200" dirty="0" err="1">
                <a:solidFill>
                  <a:schemeClr val="tx1"/>
                </a:solidFill>
                <a:effectLst/>
                <a:latin typeface="+mn-lt"/>
                <a:ea typeface="+mn-ea"/>
                <a:cs typeface="+mn-cs"/>
              </a:rPr>
              <a:t>TestContext</a:t>
            </a:r>
            <a:r>
              <a:rPr lang="en-US" sz="1200" b="0" i="0" kern="1200" dirty="0">
                <a:solidFill>
                  <a:schemeClr val="tx1"/>
                </a:solidFill>
                <a:effectLst/>
                <a:latin typeface="+mn-lt"/>
                <a:ea typeface="+mn-ea"/>
                <a:cs typeface="+mn-cs"/>
              </a:rPr>
              <a:t> Framework. Specifically, the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annotation can be declared on a test class or test method to configure the resource paths to SQL scripts that should be executed against a given database either before or after an integration test method. Note that method-level declarations override class-level declarations and that support </a:t>
            </a:r>
            <a:r>
              <a:rPr lang="en-US" sz="1200" b="0" i="0" kern="1200" dirty="0" err="1">
                <a:solidFill>
                  <a:schemeClr val="tx1"/>
                </a:solidFill>
                <a:effectLst/>
                <a:latin typeface="+mn-lt"/>
                <a:ea typeface="+mn-ea"/>
                <a:cs typeface="+mn-cs"/>
              </a:rPr>
              <a:t>for@Sql</a:t>
            </a:r>
            <a:r>
              <a:rPr lang="en-US" sz="1200" b="0" i="0" kern="1200" dirty="0">
                <a:solidFill>
                  <a:schemeClr val="tx1"/>
                </a:solidFill>
                <a:effectLst/>
                <a:latin typeface="+mn-lt"/>
                <a:ea typeface="+mn-ea"/>
                <a:cs typeface="+mn-cs"/>
              </a:rPr>
              <a:t> is provided by the </a:t>
            </a:r>
            <a:r>
              <a:rPr lang="en-US" sz="1200" b="0" i="0" kern="1200" dirty="0" err="1">
                <a:solidFill>
                  <a:schemeClr val="tx1"/>
                </a:solidFill>
                <a:effectLst/>
                <a:latin typeface="+mn-lt"/>
                <a:ea typeface="+mn-ea"/>
                <a:cs typeface="+mn-cs"/>
              </a:rPr>
              <a:t>SqlScriptsTestExecutionListener</a:t>
            </a:r>
            <a:r>
              <a:rPr lang="en-US" sz="1200" b="0" i="0" kern="1200" dirty="0">
                <a:solidFill>
                  <a:schemeClr val="tx1"/>
                </a:solidFill>
                <a:effectLst/>
                <a:latin typeface="+mn-lt"/>
                <a:ea typeface="+mn-ea"/>
                <a:cs typeface="+mn-cs"/>
              </a:rPr>
              <a:t> which is enabled by default.</a:t>
            </a:r>
          </a:p>
          <a:p>
            <a:r>
              <a:rPr lang="en-US" sz="1200" b="1" i="0" kern="1200" dirty="0">
                <a:solidFill>
                  <a:schemeClr val="tx1"/>
                </a:solidFill>
                <a:effectLst/>
                <a:latin typeface="+mn-lt"/>
                <a:ea typeface="+mn-ea"/>
                <a:cs typeface="+mn-cs"/>
              </a:rPr>
              <a:t>Path resource semantics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path will be interpreted as a Spring Resource. A plain path — for example, "</a:t>
            </a:r>
            <a:r>
              <a:rPr lang="en-US" sz="1200" b="0" i="0" kern="1200" dirty="0" err="1">
                <a:solidFill>
                  <a:schemeClr val="tx1"/>
                </a:solidFill>
                <a:effectLst/>
                <a:latin typeface="+mn-lt"/>
                <a:ea typeface="+mn-ea"/>
                <a:cs typeface="+mn-cs"/>
              </a:rPr>
              <a:t>schema.sql</a:t>
            </a:r>
            <a:r>
              <a:rPr lang="en-US" sz="1200" b="0" i="0" kern="1200" dirty="0">
                <a:solidFill>
                  <a:schemeClr val="tx1"/>
                </a:solidFill>
                <a:effectLst/>
                <a:latin typeface="+mn-lt"/>
                <a:ea typeface="+mn-ea"/>
                <a:cs typeface="+mn-cs"/>
              </a:rPr>
              <a:t>" — will be treated as a </a:t>
            </a:r>
            <a:r>
              <a:rPr lang="en-US" sz="1200" b="0" i="0" kern="1200" dirty="0" err="1">
                <a:solidFill>
                  <a:schemeClr val="tx1"/>
                </a:solidFill>
                <a:effectLst/>
                <a:latin typeface="+mn-lt"/>
                <a:ea typeface="+mn-ea"/>
                <a:cs typeface="+mn-cs"/>
              </a:rPr>
              <a:t>classpath</a:t>
            </a:r>
            <a:r>
              <a:rPr lang="en-US" sz="1200" b="0" i="0" kern="1200" dirty="0">
                <a:solidFill>
                  <a:schemeClr val="tx1"/>
                </a:solidFill>
                <a:effectLst/>
                <a:latin typeface="+mn-lt"/>
                <a:ea typeface="+mn-ea"/>
                <a:cs typeface="+mn-cs"/>
              </a:rPr>
              <a:t> resource that is </a:t>
            </a:r>
            <a:r>
              <a:rPr lang="en-US" sz="1200" b="0" i="1" kern="1200" dirty="0">
                <a:solidFill>
                  <a:schemeClr val="tx1"/>
                </a:solidFill>
                <a:effectLst/>
                <a:latin typeface="+mn-lt"/>
                <a:ea typeface="+mn-ea"/>
                <a:cs typeface="+mn-cs"/>
              </a:rPr>
              <a:t>relative</a:t>
            </a:r>
            <a:r>
              <a:rPr lang="en-US" sz="1200" b="0" i="0" kern="1200" dirty="0">
                <a:solidFill>
                  <a:schemeClr val="tx1"/>
                </a:solidFill>
                <a:effectLst/>
                <a:latin typeface="+mn-lt"/>
                <a:ea typeface="+mn-ea"/>
                <a:cs typeface="+mn-cs"/>
              </a:rPr>
              <a:t> to the package in which the test class is defined. A path starting with a slash will be treated as an </a:t>
            </a:r>
            <a:r>
              <a:rPr lang="en-US" sz="1200" b="0" i="1" kern="1200" dirty="0">
                <a:solidFill>
                  <a:schemeClr val="tx1"/>
                </a:solidFill>
                <a:effectLst/>
                <a:latin typeface="+mn-lt"/>
                <a:ea typeface="+mn-ea"/>
                <a:cs typeface="+mn-cs"/>
              </a:rPr>
              <a:t>absolute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classpath</a:t>
            </a:r>
            <a:r>
              <a:rPr lang="en-US" sz="1200" b="0" i="0" kern="1200" dirty="0">
                <a:solidFill>
                  <a:schemeClr val="tx1"/>
                </a:solidFill>
                <a:effectLst/>
                <a:latin typeface="+mn-lt"/>
                <a:ea typeface="+mn-ea"/>
                <a:cs typeface="+mn-cs"/>
              </a:rPr>
              <a:t> resource, for example: "/org/example/</a:t>
            </a:r>
            <a:r>
              <a:rPr lang="en-US" sz="1200" b="0" i="0" kern="1200" dirty="0" err="1">
                <a:solidFill>
                  <a:schemeClr val="tx1"/>
                </a:solidFill>
                <a:effectLst/>
                <a:latin typeface="+mn-lt"/>
                <a:ea typeface="+mn-ea"/>
                <a:cs typeface="+mn-cs"/>
              </a:rPr>
              <a:t>schema.sql</a:t>
            </a:r>
            <a:r>
              <a:rPr lang="en-US" sz="1200" b="0" i="0" kern="1200" dirty="0">
                <a:solidFill>
                  <a:schemeClr val="tx1"/>
                </a:solidFill>
                <a:effectLst/>
                <a:latin typeface="+mn-lt"/>
                <a:ea typeface="+mn-ea"/>
                <a:cs typeface="+mn-cs"/>
              </a:rPr>
              <a:t>". A path which references a URL (e.g., a path prefixed with </a:t>
            </a:r>
            <a:r>
              <a:rPr lang="en-US" sz="1200" b="0" i="0" kern="1200" dirty="0" err="1">
                <a:solidFill>
                  <a:schemeClr val="tx1"/>
                </a:solidFill>
                <a:effectLst/>
                <a:latin typeface="+mn-lt"/>
                <a:ea typeface="+mn-ea"/>
                <a:cs typeface="+mn-cs"/>
              </a:rPr>
              <a:t>classpath</a:t>
            </a:r>
            <a:r>
              <a:rPr lang="en-US" sz="1200" b="0" i="0" kern="1200" dirty="0">
                <a:solidFill>
                  <a:schemeClr val="tx1"/>
                </a:solidFill>
                <a:effectLst/>
                <a:latin typeface="+mn-lt"/>
                <a:ea typeface="+mn-ea"/>
                <a:cs typeface="+mn-cs"/>
              </a:rPr>
              <a:t>:, file:, http:, etc.) will be loaded using the specified resource protocol.</a:t>
            </a:r>
          </a:p>
          <a:p>
            <a:r>
              <a:rPr lang="en-US" sz="1200" b="0" i="0" kern="1200" dirty="0">
                <a:solidFill>
                  <a:schemeClr val="tx1"/>
                </a:solidFill>
                <a:effectLst/>
                <a:latin typeface="+mn-lt"/>
                <a:ea typeface="+mn-ea"/>
                <a:cs typeface="+mn-cs"/>
              </a:rPr>
              <a:t>The following example demonstrates how to use @</a:t>
            </a:r>
            <a:r>
              <a:rPr lang="en-US" sz="1200" b="0" i="0" kern="1200" dirty="0" err="1">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at the class level and at the method level within a JUnit 4 based integration test class.</a:t>
            </a:r>
          </a:p>
        </p:txBody>
      </p:sp>
      <p:sp>
        <p:nvSpPr>
          <p:cNvPr id="4" name="Slide Number Placeholder 3"/>
          <p:cNvSpPr>
            <a:spLocks noGrp="1"/>
          </p:cNvSpPr>
          <p:nvPr>
            <p:ph type="sldNum" sz="quarter" idx="10"/>
          </p:nvPr>
        </p:nvSpPr>
        <p:spPr/>
        <p:txBody>
          <a:bodyPr/>
          <a:lstStyle/>
          <a:p>
            <a:fld id="{7AE90029-A909-AD4E-9775-A0D64990AD22}" type="slidenum">
              <a:rPr lang="en-US" smtClean="0"/>
              <a:t>40</a:t>
            </a:fld>
            <a:endParaRPr lang="en-US"/>
          </a:p>
        </p:txBody>
      </p:sp>
    </p:spTree>
    <p:extLst>
      <p:ext uri="{BB962C8B-B14F-4D97-AF65-F5344CB8AC3E}">
        <p14:creationId xmlns:p14="http://schemas.microsoft.com/office/powerpoint/2010/main" val="42046849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Spring MVC Test framework</a:t>
            </a:r>
            <a:r>
              <a:rPr lang="en-US" sz="1200" b="0" i="0" kern="1200" dirty="0">
                <a:solidFill>
                  <a:schemeClr val="tx1"/>
                </a:solidFill>
                <a:effectLst/>
                <a:latin typeface="+mn-lt"/>
                <a:ea typeface="+mn-ea"/>
                <a:cs typeface="+mn-cs"/>
              </a:rPr>
              <a:t> provides first class support for testing Spring MVC code using a fluent API that can be used with JUnit,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or any other testing framework. It’s built on the </a:t>
            </a:r>
            <a:r>
              <a:rPr lang="en-US" sz="1200" b="0" i="0" u="none" strike="noStrike" kern="1200" dirty="0">
                <a:solidFill>
                  <a:schemeClr val="tx1"/>
                </a:solidFill>
                <a:effectLst/>
                <a:latin typeface="+mn-lt"/>
                <a:ea typeface="+mn-ea"/>
                <a:cs typeface="+mn-cs"/>
                <a:hlinkClick r:id="rId3"/>
              </a:rPr>
              <a:t>Servlet API mock objects</a:t>
            </a:r>
            <a:r>
              <a:rPr lang="en-US" sz="1200" b="0" i="0" kern="1200" dirty="0">
                <a:solidFill>
                  <a:schemeClr val="tx1"/>
                </a:solidFill>
                <a:effectLst/>
                <a:latin typeface="+mn-lt"/>
                <a:ea typeface="+mn-ea"/>
                <a:cs typeface="+mn-cs"/>
              </a:rPr>
              <a:t> from the spring-test module and hence does </a:t>
            </a:r>
            <a:r>
              <a:rPr lang="en-US" sz="1200" b="0" i="1"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use a running Servlet container. It uses the </a:t>
            </a:r>
            <a:r>
              <a:rPr lang="en-US" sz="1200" b="0" i="0" kern="1200" dirty="0" err="1">
                <a:solidFill>
                  <a:schemeClr val="tx1"/>
                </a:solidFill>
                <a:effectLst/>
                <a:latin typeface="+mn-lt"/>
                <a:ea typeface="+mn-ea"/>
                <a:cs typeface="+mn-cs"/>
              </a:rPr>
              <a:t>DispatcherServlet</a:t>
            </a:r>
            <a:r>
              <a:rPr lang="en-US" sz="1200" b="0" i="0" kern="1200" dirty="0">
                <a:solidFill>
                  <a:schemeClr val="tx1"/>
                </a:solidFill>
                <a:effectLst/>
                <a:latin typeface="+mn-lt"/>
                <a:ea typeface="+mn-ea"/>
                <a:cs typeface="+mn-cs"/>
              </a:rPr>
              <a:t> to provide full Spring MVC runtime behavior and provides support for loading actual Spring configuration with the </a:t>
            </a:r>
            <a:r>
              <a:rPr lang="en-US" sz="1200" b="0" i="1" kern="1200" dirty="0" err="1">
                <a:solidFill>
                  <a:schemeClr val="tx1"/>
                </a:solidFill>
                <a:effectLst/>
                <a:latin typeface="+mn-lt"/>
                <a:ea typeface="+mn-ea"/>
                <a:cs typeface="+mn-cs"/>
              </a:rPr>
              <a:t>TestContext</a:t>
            </a:r>
            <a:r>
              <a:rPr lang="en-US" sz="1200" b="0" i="1" kern="1200" dirty="0">
                <a:solidFill>
                  <a:schemeClr val="tx1"/>
                </a:solidFill>
                <a:effectLst/>
                <a:latin typeface="+mn-lt"/>
                <a:ea typeface="+mn-ea"/>
                <a:cs typeface="+mn-cs"/>
              </a:rPr>
              <a:t> framework</a:t>
            </a:r>
            <a:r>
              <a:rPr lang="en-US" sz="1200" b="0" i="0" kern="1200" dirty="0">
                <a:solidFill>
                  <a:schemeClr val="tx1"/>
                </a:solidFill>
                <a:effectLst/>
                <a:latin typeface="+mn-lt"/>
                <a:ea typeface="+mn-ea"/>
                <a:cs typeface="+mn-cs"/>
              </a:rPr>
              <a:t> in addition to a standalone mode in which controllers may be instantiated manually and tested one at a time.</a:t>
            </a:r>
          </a:p>
          <a:p>
            <a:r>
              <a:rPr lang="en-US" sz="1200" b="0" i="1" kern="1200" dirty="0">
                <a:solidFill>
                  <a:schemeClr val="tx1"/>
                </a:solidFill>
                <a:effectLst/>
                <a:latin typeface="+mn-lt"/>
                <a:ea typeface="+mn-ea"/>
                <a:cs typeface="+mn-cs"/>
              </a:rPr>
              <a:t>Spring MVC Test</a:t>
            </a:r>
            <a:r>
              <a:rPr lang="en-US" sz="1200" b="0" i="0" kern="1200" dirty="0">
                <a:solidFill>
                  <a:schemeClr val="tx1"/>
                </a:solidFill>
                <a:effectLst/>
                <a:latin typeface="+mn-lt"/>
                <a:ea typeface="+mn-ea"/>
                <a:cs typeface="+mn-cs"/>
              </a:rPr>
              <a:t> also provides client-side support for testing code that uses the </a:t>
            </a:r>
            <a:r>
              <a:rPr lang="en-US" sz="1200" b="0" i="0" kern="1200" dirty="0" err="1">
                <a:solidFill>
                  <a:schemeClr val="tx1"/>
                </a:solidFill>
                <a:effectLst/>
                <a:latin typeface="+mn-lt"/>
                <a:ea typeface="+mn-ea"/>
                <a:cs typeface="+mn-cs"/>
              </a:rPr>
              <a:t>RestTemplate</a:t>
            </a:r>
            <a:r>
              <a:rPr lang="en-US" sz="1200" b="0" i="0" kern="1200" dirty="0">
                <a:solidFill>
                  <a:schemeClr val="tx1"/>
                </a:solidFill>
                <a:effectLst/>
                <a:latin typeface="+mn-lt"/>
                <a:ea typeface="+mn-ea"/>
                <a:cs typeface="+mn-cs"/>
              </a:rPr>
              <a:t>. Client-side tests mock the server responses and also do </a:t>
            </a:r>
            <a:r>
              <a:rPr lang="en-US" sz="1200" b="0" i="1"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use a running server.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easy to write a plain unit test for a Spring MVC controller using JUnit or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simply instantiate the controller, inject it with mocked or stubbed dependencies, and call its methods passing </a:t>
            </a:r>
            <a:r>
              <a:rPr lang="en-US" sz="1200" b="0" i="0" kern="1200" dirty="0" err="1">
                <a:solidFill>
                  <a:schemeClr val="tx1"/>
                </a:solidFill>
                <a:effectLst/>
                <a:latin typeface="+mn-lt"/>
                <a:ea typeface="+mn-ea"/>
                <a:cs typeface="+mn-cs"/>
              </a:rPr>
              <a:t>MockHttpServletRequest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MockHttpServletResponse</a:t>
            </a:r>
            <a:r>
              <a:rPr lang="en-US" sz="1200" b="0" i="0" kern="1200" dirty="0">
                <a:solidFill>
                  <a:schemeClr val="tx1"/>
                </a:solidFill>
                <a:effectLst/>
                <a:latin typeface="+mn-lt"/>
                <a:ea typeface="+mn-ea"/>
                <a:cs typeface="+mn-cs"/>
              </a:rPr>
              <a:t>, etc., as necessary. However, when writing such a unit test, much remains untested: for example, request mappings, data binding, type conversion, validation, and much more. Furthermore, other controller methods such as @</a:t>
            </a:r>
            <a:r>
              <a:rPr lang="en-US" sz="1200" b="0" i="0" kern="1200" dirty="0" err="1">
                <a:solidFill>
                  <a:schemeClr val="tx1"/>
                </a:solidFill>
                <a:effectLst/>
                <a:latin typeface="+mn-lt"/>
                <a:ea typeface="+mn-ea"/>
                <a:cs typeface="+mn-cs"/>
              </a:rPr>
              <a:t>InitBinder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ModelAttribute</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ExceptionHandler</a:t>
            </a:r>
            <a:r>
              <a:rPr lang="en-US" sz="1200" b="0" i="0" kern="1200" dirty="0">
                <a:solidFill>
                  <a:schemeClr val="tx1"/>
                </a:solidFill>
                <a:effectLst/>
                <a:latin typeface="+mn-lt"/>
                <a:ea typeface="+mn-ea"/>
                <a:cs typeface="+mn-cs"/>
              </a:rPr>
              <a:t> may also be invoked as part of the request processing lifecycle.</a:t>
            </a:r>
          </a:p>
          <a:p>
            <a:r>
              <a:rPr lang="en-US" sz="1200" b="0" i="0" kern="1200" dirty="0">
                <a:solidFill>
                  <a:schemeClr val="tx1"/>
                </a:solidFill>
                <a:effectLst/>
                <a:latin typeface="+mn-lt"/>
                <a:ea typeface="+mn-ea"/>
                <a:cs typeface="+mn-cs"/>
              </a:rPr>
              <a:t>The goal of </a:t>
            </a:r>
            <a:r>
              <a:rPr lang="en-US" sz="1200" b="0" i="1" kern="1200" dirty="0">
                <a:solidFill>
                  <a:schemeClr val="tx1"/>
                </a:solidFill>
                <a:effectLst/>
                <a:latin typeface="+mn-lt"/>
                <a:ea typeface="+mn-ea"/>
                <a:cs typeface="+mn-cs"/>
              </a:rPr>
              <a:t>Spring MVC Test</a:t>
            </a:r>
            <a:r>
              <a:rPr lang="en-US" sz="1200" b="0" i="0" kern="1200" dirty="0">
                <a:solidFill>
                  <a:schemeClr val="tx1"/>
                </a:solidFill>
                <a:effectLst/>
                <a:latin typeface="+mn-lt"/>
                <a:ea typeface="+mn-ea"/>
                <a:cs typeface="+mn-cs"/>
              </a:rPr>
              <a:t> is to provide an effective way for testing controllers by performing requests and generating responses through the actual </a:t>
            </a:r>
            <a:r>
              <a:rPr lang="en-US" sz="1200" b="0" i="0" kern="1200" dirty="0" err="1">
                <a:solidFill>
                  <a:schemeClr val="tx1"/>
                </a:solidFill>
                <a:effectLst/>
                <a:latin typeface="+mn-lt"/>
                <a:ea typeface="+mn-ea"/>
                <a:cs typeface="+mn-cs"/>
              </a:rPr>
              <a:t>DispatcherServlet</a:t>
            </a:r>
            <a:r>
              <a:rPr lang="en-US" sz="1200" b="0" i="0" kern="1200" dirty="0">
                <a:solidFill>
                  <a:schemeClr val="tx1"/>
                </a:solidFill>
                <a:effectLst/>
                <a:latin typeface="+mn-lt"/>
                <a:ea typeface="+mn-ea"/>
                <a:cs typeface="+mn-cs"/>
              </a:rPr>
              <a:t>.</a:t>
            </a:r>
          </a:p>
          <a:p>
            <a:r>
              <a:rPr lang="en-US" sz="1200" b="0" i="1" kern="1200" dirty="0">
                <a:solidFill>
                  <a:schemeClr val="tx1"/>
                </a:solidFill>
                <a:effectLst/>
                <a:latin typeface="+mn-lt"/>
                <a:ea typeface="+mn-ea"/>
                <a:cs typeface="+mn-cs"/>
              </a:rPr>
              <a:t>Spring MVC Test</a:t>
            </a:r>
            <a:r>
              <a:rPr lang="en-US" sz="1200" b="0" i="0" kern="1200" dirty="0">
                <a:solidFill>
                  <a:schemeClr val="tx1"/>
                </a:solidFill>
                <a:effectLst/>
                <a:latin typeface="+mn-lt"/>
                <a:ea typeface="+mn-ea"/>
                <a:cs typeface="+mn-cs"/>
              </a:rPr>
              <a:t> builds on the familiar </a:t>
            </a:r>
            <a:r>
              <a:rPr lang="en-US" sz="1200" b="0" i="0" u="none" strike="noStrike" kern="1200" dirty="0">
                <a:solidFill>
                  <a:schemeClr val="tx1"/>
                </a:solidFill>
                <a:effectLst/>
                <a:latin typeface="+mn-lt"/>
                <a:ea typeface="+mn-ea"/>
                <a:cs typeface="+mn-cs"/>
                <a:hlinkClick r:id="rId4" tooltip="14.1.3 Servlet API"/>
              </a:rPr>
              <a:t>"mock" implementations of the Servlet API</a:t>
            </a:r>
            <a:r>
              <a:rPr lang="en-US" sz="1200" b="0" i="0" kern="1200" dirty="0">
                <a:solidFill>
                  <a:schemeClr val="tx1"/>
                </a:solidFill>
                <a:effectLst/>
                <a:latin typeface="+mn-lt"/>
                <a:ea typeface="+mn-ea"/>
                <a:cs typeface="+mn-cs"/>
              </a:rPr>
              <a:t> available in the spring-test module. This allows performing requests and generating responses without the need for running in a Servlet container. For the most part everything should work as it does at runtime with a few notable exceptions as explained in </a:t>
            </a:r>
            <a:r>
              <a:rPr lang="en-US" sz="1200" b="0" i="0" u="none" strike="noStrike" kern="1200" dirty="0">
                <a:solidFill>
                  <a:schemeClr val="tx1"/>
                </a:solidFill>
                <a:effectLst/>
                <a:latin typeface="+mn-lt"/>
                <a:ea typeface="+mn-ea"/>
                <a:cs typeface="+mn-cs"/>
                <a:hlinkClick r:id="rId5" tooltip="Differences between Out-of-Container and End-to-End Integration Tests"/>
              </a:rPr>
              <a:t>the section called “Differences between Out-of-Container and End-to-End Integration Tests”</a:t>
            </a:r>
            <a:r>
              <a:rPr lang="en-US" sz="1200" b="0" i="0" kern="1200" dirty="0">
                <a:solidFill>
                  <a:schemeClr val="tx1"/>
                </a:solidFill>
                <a:effectLst/>
                <a:latin typeface="+mn-lt"/>
                <a:ea typeface="+mn-ea"/>
                <a:cs typeface="+mn-cs"/>
              </a:rPr>
              <a:t>. Here is a JUnit 4 based example of using Spring MVC Test: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above test relies on the </a:t>
            </a:r>
            <a:r>
              <a:rPr lang="en-US" sz="1200" b="0" i="0" kern="1200" dirty="0" err="1">
                <a:solidFill>
                  <a:schemeClr val="tx1"/>
                </a:solidFill>
                <a:effectLst/>
                <a:latin typeface="+mn-lt"/>
                <a:ea typeface="+mn-ea"/>
                <a:cs typeface="+mn-cs"/>
              </a:rPr>
              <a:t>WebApplicationContext</a:t>
            </a:r>
            <a:r>
              <a:rPr lang="en-US" sz="1200" b="0" i="0" kern="1200" dirty="0">
                <a:solidFill>
                  <a:schemeClr val="tx1"/>
                </a:solidFill>
                <a:effectLst/>
                <a:latin typeface="+mn-lt"/>
                <a:ea typeface="+mn-ea"/>
                <a:cs typeface="+mn-cs"/>
              </a:rPr>
              <a:t> support of the </a:t>
            </a:r>
            <a:r>
              <a:rPr lang="en-US" sz="1200" b="0" i="1" kern="1200" dirty="0" err="1">
                <a:solidFill>
                  <a:schemeClr val="tx1"/>
                </a:solidFill>
                <a:effectLst/>
                <a:latin typeface="+mn-lt"/>
                <a:ea typeface="+mn-ea"/>
                <a:cs typeface="+mn-cs"/>
              </a:rPr>
              <a:t>TestContext</a:t>
            </a:r>
            <a:r>
              <a:rPr lang="en-US" sz="1200" b="0" i="1" kern="1200" dirty="0">
                <a:solidFill>
                  <a:schemeClr val="tx1"/>
                </a:solidFill>
                <a:effectLst/>
                <a:latin typeface="+mn-lt"/>
                <a:ea typeface="+mn-ea"/>
                <a:cs typeface="+mn-cs"/>
              </a:rPr>
              <a:t> framework</a:t>
            </a:r>
            <a:r>
              <a:rPr lang="en-US" sz="1200" b="0" i="0" kern="1200" dirty="0">
                <a:solidFill>
                  <a:schemeClr val="tx1"/>
                </a:solidFill>
                <a:effectLst/>
                <a:latin typeface="+mn-lt"/>
                <a:ea typeface="+mn-ea"/>
                <a:cs typeface="+mn-cs"/>
              </a:rPr>
              <a:t> for loading Spring configuration from an XML configuration file located in the same package as the test class, but Java-based and Groovy-based configuration are also supported. See these </a:t>
            </a:r>
            <a:r>
              <a:rPr lang="en-US" sz="1200" b="0" i="0" u="none" strike="noStrike" kern="1200" dirty="0">
                <a:solidFill>
                  <a:schemeClr val="tx1"/>
                </a:solidFill>
                <a:effectLst/>
                <a:latin typeface="+mn-lt"/>
                <a:ea typeface="+mn-ea"/>
                <a:cs typeface="+mn-cs"/>
                <a:hlinkClick r:id="rId6"/>
              </a:rPr>
              <a:t>sample tests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MockMvc</a:t>
            </a:r>
            <a:r>
              <a:rPr lang="en-US" sz="1200" b="0" i="0" kern="1200" dirty="0">
                <a:solidFill>
                  <a:schemeClr val="tx1"/>
                </a:solidFill>
                <a:effectLst/>
                <a:latin typeface="+mn-lt"/>
                <a:ea typeface="+mn-ea"/>
                <a:cs typeface="+mn-cs"/>
              </a:rPr>
              <a:t> instance is used to perform a GET request to "/accounts/1" and verify that the resulting response has status 200, the content type is "application/</a:t>
            </a:r>
            <a:r>
              <a:rPr lang="en-US" sz="1200" b="0" i="0" kern="1200" dirty="0" err="1">
                <a:solidFill>
                  <a:schemeClr val="tx1"/>
                </a:solidFill>
                <a:effectLst/>
                <a:latin typeface="+mn-lt"/>
                <a:ea typeface="+mn-ea"/>
                <a:cs typeface="+mn-cs"/>
              </a:rPr>
              <a:t>json</a:t>
            </a:r>
            <a:r>
              <a:rPr lang="en-US" sz="1200" b="0" i="0" kern="1200" dirty="0">
                <a:solidFill>
                  <a:schemeClr val="tx1"/>
                </a:solidFill>
                <a:effectLst/>
                <a:latin typeface="+mn-lt"/>
                <a:ea typeface="+mn-ea"/>
                <a:cs typeface="+mn-cs"/>
              </a:rPr>
              <a:t>", and the response body has a JSON property called "name" with the value "Lee". The </a:t>
            </a:r>
            <a:r>
              <a:rPr lang="en-US" sz="1200" b="0" i="0" kern="1200" dirty="0" err="1">
                <a:solidFill>
                  <a:schemeClr val="tx1"/>
                </a:solidFill>
                <a:effectLst/>
                <a:latin typeface="+mn-lt"/>
                <a:ea typeface="+mn-ea"/>
                <a:cs typeface="+mn-cs"/>
              </a:rPr>
              <a:t>jsonPath</a:t>
            </a:r>
            <a:r>
              <a:rPr lang="en-US" sz="1200" b="0" i="0" kern="1200" dirty="0">
                <a:solidFill>
                  <a:schemeClr val="tx1"/>
                </a:solidFill>
                <a:effectLst/>
                <a:latin typeface="+mn-lt"/>
                <a:ea typeface="+mn-ea"/>
                <a:cs typeface="+mn-cs"/>
              </a:rPr>
              <a:t> syntax is supported through the </a:t>
            </a:r>
            <a:r>
              <a:rPr lang="en-US" sz="1200" b="0" i="0" kern="1200" dirty="0" err="1">
                <a:solidFill>
                  <a:schemeClr val="tx1"/>
                </a:solidFill>
                <a:effectLst/>
                <a:latin typeface="+mn-lt"/>
                <a:ea typeface="+mn-ea"/>
                <a:cs typeface="+mn-cs"/>
              </a:rPr>
              <a:t>Jayway</a:t>
            </a:r>
            <a:r>
              <a:rPr lang="en-US" sz="1200" b="0" i="0"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hlinkClick r:id="rId7"/>
              </a:rPr>
              <a:t>JsonPath</a:t>
            </a:r>
            <a:r>
              <a:rPr lang="en-US" sz="1200" b="0" i="0" u="none" strike="noStrike" kern="1200" dirty="0">
                <a:solidFill>
                  <a:schemeClr val="tx1"/>
                </a:solidFill>
                <a:effectLst/>
                <a:latin typeface="+mn-lt"/>
                <a:ea typeface="+mn-ea"/>
                <a:cs typeface="+mn-cs"/>
                <a:hlinkClick r:id="rId7"/>
              </a:rPr>
              <a:t> project</a:t>
            </a:r>
            <a:r>
              <a:rPr lang="en-US" sz="1200" b="0" i="0" kern="1200" dirty="0">
                <a:solidFill>
                  <a:schemeClr val="tx1"/>
                </a:solidFill>
                <a:effectLst/>
                <a:latin typeface="+mn-lt"/>
                <a:ea typeface="+mn-ea"/>
                <a:cs typeface="+mn-cs"/>
              </a:rPr>
              <a:t>. There are lots of other options for verifying the result of the performed request that will be discussed below.</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41</a:t>
            </a:fld>
            <a:endParaRPr lang="en-US"/>
          </a:p>
        </p:txBody>
      </p:sp>
    </p:spTree>
    <p:extLst>
      <p:ext uri="{BB962C8B-B14F-4D97-AF65-F5344CB8AC3E}">
        <p14:creationId xmlns:p14="http://schemas.microsoft.com/office/powerpoint/2010/main" val="39968468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42</a:t>
            </a:fld>
            <a:endParaRPr lang="en-US"/>
          </a:p>
        </p:txBody>
      </p:sp>
    </p:spTree>
    <p:extLst>
      <p:ext uri="{BB962C8B-B14F-4D97-AF65-F5344CB8AC3E}">
        <p14:creationId xmlns:p14="http://schemas.microsoft.com/office/powerpoint/2010/main" val="21539916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Expectations can be defined by appending one or more </a:t>
            </a:r>
            <a:r>
              <a:rPr lang="en-US" dirty="0"/>
              <a:t>.</a:t>
            </a:r>
            <a:r>
              <a:rPr lang="en-US" dirty="0" err="1"/>
              <a:t>andExpect</a:t>
            </a:r>
            <a:r>
              <a:rPr lang="en-US" dirty="0"/>
              <a:t>(..)</a:t>
            </a:r>
            <a:r>
              <a:rPr lang="en-US" sz="1200" b="0" i="0" kern="1200" dirty="0">
                <a:solidFill>
                  <a:schemeClr val="tx1"/>
                </a:solidFill>
                <a:effectLst/>
                <a:latin typeface="+mn-lt"/>
                <a:ea typeface="+mn-ea"/>
                <a:cs typeface="+mn-cs"/>
              </a:rPr>
              <a:t> calls after performing a request: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MockMvcResultMatchers.* provides a number of expectations, some of which are further nested with more detailed expectations.</a:t>
            </a:r>
          </a:p>
          <a:p>
            <a:r>
              <a:rPr lang="en-US" sz="1200" b="0" i="0" kern="1200" dirty="0">
                <a:solidFill>
                  <a:schemeClr val="tx1"/>
                </a:solidFill>
                <a:effectLst/>
                <a:latin typeface="+mn-lt"/>
                <a:ea typeface="+mn-ea"/>
                <a:cs typeface="+mn-cs"/>
              </a:rPr>
              <a:t>Expectations fall in two general categories. The first category of assertions verifies properties of the response: for example, the response status, headers, and content. These are the most important results to assert.</a:t>
            </a:r>
          </a:p>
          <a:p>
            <a:r>
              <a:rPr lang="en-US" sz="1200" b="0" i="0" kern="1200" dirty="0">
                <a:solidFill>
                  <a:schemeClr val="tx1"/>
                </a:solidFill>
                <a:effectLst/>
                <a:latin typeface="+mn-lt"/>
                <a:ea typeface="+mn-ea"/>
                <a:cs typeface="+mn-cs"/>
              </a:rPr>
              <a:t>The second category of assertions goes beyond the response. These assertions allow one to inspect Spring MVC specific aspects such as which controller method processed the request, whether an exception was raised and handled, what the content of the model is, what view was selected, what flash attributes were added, and so on. They also allow one to inspect Servlet specific aspects such as request and session attributes.</a:t>
            </a:r>
          </a:p>
          <a:p>
            <a:r>
              <a:rPr lang="en-US" sz="1200" b="0" i="0" kern="1200" dirty="0">
                <a:solidFill>
                  <a:schemeClr val="tx1"/>
                </a:solidFill>
                <a:effectLst/>
                <a:latin typeface="+mn-lt"/>
                <a:ea typeface="+mn-ea"/>
                <a:cs typeface="+mn-cs"/>
              </a:rPr>
              <a:t>The following test asserts that binding or validation failed: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Many times when writing tests, it’s useful to </a:t>
            </a:r>
            <a:r>
              <a:rPr lang="en-US" sz="1200" b="0" i="1" kern="1200" dirty="0">
                <a:solidFill>
                  <a:schemeClr val="tx1"/>
                </a:solidFill>
                <a:effectLst/>
                <a:latin typeface="+mn-lt"/>
                <a:ea typeface="+mn-ea"/>
                <a:cs typeface="+mn-cs"/>
              </a:rPr>
              <a:t>dump</a:t>
            </a:r>
            <a:r>
              <a:rPr lang="en-US" sz="1200" b="0" i="0" kern="1200" dirty="0">
                <a:solidFill>
                  <a:schemeClr val="tx1"/>
                </a:solidFill>
                <a:effectLst/>
                <a:latin typeface="+mn-lt"/>
                <a:ea typeface="+mn-ea"/>
                <a:cs typeface="+mn-cs"/>
              </a:rPr>
              <a:t> the results of the performed request. This can be done as follows, where </a:t>
            </a:r>
            <a:r>
              <a:rPr lang="en-US" dirty="0"/>
              <a:t>print()</a:t>
            </a:r>
            <a:r>
              <a:rPr lang="en-US" sz="1200" b="0" i="0" kern="1200" dirty="0">
                <a:solidFill>
                  <a:schemeClr val="tx1"/>
                </a:solidFill>
                <a:effectLst/>
                <a:latin typeface="+mn-lt"/>
                <a:ea typeface="+mn-ea"/>
                <a:cs typeface="+mn-cs"/>
              </a:rPr>
              <a:t> is a static import </a:t>
            </a:r>
            <a:r>
              <a:rPr lang="en-US" sz="1200" b="0" i="0" kern="1200" dirty="0" err="1">
                <a:solidFill>
                  <a:schemeClr val="tx1"/>
                </a:solidFill>
                <a:effectLst/>
                <a:latin typeface="+mn-lt"/>
                <a:ea typeface="+mn-ea"/>
                <a:cs typeface="+mn-cs"/>
              </a:rPr>
              <a:t>from</a:t>
            </a:r>
            <a:r>
              <a:rPr lang="en-US" dirty="0" err="1"/>
              <a:t>MockMvcResultHandlers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long as request processing does not cause an unhandled exception, the print() method will print all the available result data to </a:t>
            </a:r>
            <a:r>
              <a:rPr lang="en-US" sz="1200" b="0" i="0" kern="1200" dirty="0" err="1">
                <a:solidFill>
                  <a:schemeClr val="tx1"/>
                </a:solidFill>
                <a:effectLst/>
                <a:latin typeface="+mn-lt"/>
                <a:ea typeface="+mn-ea"/>
                <a:cs typeface="+mn-cs"/>
              </a:rPr>
              <a:t>System.out</a:t>
            </a:r>
            <a:r>
              <a:rPr lang="en-US" sz="1200" b="0" i="0" kern="1200" dirty="0">
                <a:solidFill>
                  <a:schemeClr val="tx1"/>
                </a:solidFill>
                <a:effectLst/>
                <a:latin typeface="+mn-lt"/>
                <a:ea typeface="+mn-ea"/>
                <a:cs typeface="+mn-cs"/>
              </a:rPr>
              <a:t>. Spring Framework 4.2 introduced a log() method and two additional variants of the print() method, one that accepts an </a:t>
            </a:r>
            <a:r>
              <a:rPr lang="en-US" sz="1200" b="0" i="0" kern="1200" dirty="0" err="1">
                <a:solidFill>
                  <a:schemeClr val="tx1"/>
                </a:solidFill>
                <a:effectLst/>
                <a:latin typeface="+mn-lt"/>
                <a:ea typeface="+mn-ea"/>
                <a:cs typeface="+mn-cs"/>
              </a:rPr>
              <a:t>OutputStream</a:t>
            </a:r>
            <a:r>
              <a:rPr lang="en-US" sz="1200" b="0" i="0" kern="1200" dirty="0">
                <a:solidFill>
                  <a:schemeClr val="tx1"/>
                </a:solidFill>
                <a:effectLst/>
                <a:latin typeface="+mn-lt"/>
                <a:ea typeface="+mn-ea"/>
                <a:cs typeface="+mn-cs"/>
              </a:rPr>
              <a:t> and one that accepts a Writer. For example, invoking print(</a:t>
            </a:r>
            <a:r>
              <a:rPr lang="en-US" sz="1200" b="0" i="0" kern="1200" dirty="0" err="1">
                <a:solidFill>
                  <a:schemeClr val="tx1"/>
                </a:solidFill>
                <a:effectLst/>
                <a:latin typeface="+mn-lt"/>
                <a:ea typeface="+mn-ea"/>
                <a:cs typeface="+mn-cs"/>
              </a:rPr>
              <a:t>System.err</a:t>
            </a:r>
            <a:r>
              <a:rPr lang="en-US" sz="1200" b="0" i="0" kern="1200" dirty="0">
                <a:solidFill>
                  <a:schemeClr val="tx1"/>
                </a:solidFill>
                <a:effectLst/>
                <a:latin typeface="+mn-lt"/>
                <a:ea typeface="+mn-ea"/>
                <a:cs typeface="+mn-cs"/>
              </a:rPr>
              <a:t>) will print the result data to </a:t>
            </a:r>
            <a:r>
              <a:rPr lang="en-US" sz="1200" b="0" i="0" kern="1200" dirty="0" err="1">
                <a:solidFill>
                  <a:schemeClr val="tx1"/>
                </a:solidFill>
                <a:effectLst/>
                <a:latin typeface="+mn-lt"/>
                <a:ea typeface="+mn-ea"/>
                <a:cs typeface="+mn-cs"/>
              </a:rPr>
              <a:t>System.err</a:t>
            </a:r>
            <a:r>
              <a:rPr lang="en-US" sz="1200" b="0" i="0" kern="1200" dirty="0">
                <a:solidFill>
                  <a:schemeClr val="tx1"/>
                </a:solidFill>
                <a:effectLst/>
                <a:latin typeface="+mn-lt"/>
                <a:ea typeface="+mn-ea"/>
                <a:cs typeface="+mn-cs"/>
              </a:rPr>
              <a:t>; while invoking print(</a:t>
            </a:r>
            <a:r>
              <a:rPr lang="en-US" sz="1200" b="0" i="0" kern="1200" dirty="0" err="1">
                <a:solidFill>
                  <a:schemeClr val="tx1"/>
                </a:solidFill>
                <a:effectLst/>
                <a:latin typeface="+mn-lt"/>
                <a:ea typeface="+mn-ea"/>
                <a:cs typeface="+mn-cs"/>
              </a:rPr>
              <a:t>myWriter</a:t>
            </a:r>
            <a:r>
              <a:rPr lang="en-US" sz="1200" b="0" i="0" kern="1200" dirty="0">
                <a:solidFill>
                  <a:schemeClr val="tx1"/>
                </a:solidFill>
                <a:effectLst/>
                <a:latin typeface="+mn-lt"/>
                <a:ea typeface="+mn-ea"/>
                <a:cs typeface="+mn-cs"/>
              </a:rPr>
              <a:t>) will print the result data to a custom writer. If you would like to have the result data </a:t>
            </a:r>
            <a:r>
              <a:rPr lang="en-US" sz="1200" b="0" i="1" kern="1200" dirty="0">
                <a:solidFill>
                  <a:schemeClr val="tx1"/>
                </a:solidFill>
                <a:effectLst/>
                <a:latin typeface="+mn-lt"/>
                <a:ea typeface="+mn-ea"/>
                <a:cs typeface="+mn-cs"/>
              </a:rPr>
              <a:t>logged</a:t>
            </a:r>
            <a:r>
              <a:rPr lang="en-US" sz="1200" b="0" i="0" kern="1200" dirty="0">
                <a:solidFill>
                  <a:schemeClr val="tx1"/>
                </a:solidFill>
                <a:effectLst/>
                <a:latin typeface="+mn-lt"/>
                <a:ea typeface="+mn-ea"/>
                <a:cs typeface="+mn-cs"/>
              </a:rPr>
              <a:t> instead of printed, simply invoke the log() method which will log the result data as a single DEBUG message under </a:t>
            </a:r>
            <a:r>
              <a:rPr lang="en-US" sz="1200" b="0" i="0" kern="1200" dirty="0" err="1">
                <a:solidFill>
                  <a:schemeClr val="tx1"/>
                </a:solidFill>
                <a:effectLst/>
                <a:latin typeface="+mn-lt"/>
                <a:ea typeface="+mn-ea"/>
                <a:cs typeface="+mn-cs"/>
              </a:rPr>
              <a:t>theorg.springframework.test.web.servlet.result</a:t>
            </a:r>
            <a:r>
              <a:rPr lang="en-US" sz="1200" b="0" i="0" kern="1200" dirty="0">
                <a:solidFill>
                  <a:schemeClr val="tx1"/>
                </a:solidFill>
                <a:effectLst/>
                <a:latin typeface="+mn-lt"/>
                <a:ea typeface="+mn-ea"/>
                <a:cs typeface="+mn-cs"/>
              </a:rPr>
              <a:t> logging category.</a:t>
            </a:r>
          </a:p>
          <a:p>
            <a:r>
              <a:rPr lang="en-US" sz="1200" b="0" i="0" kern="1200" dirty="0">
                <a:solidFill>
                  <a:schemeClr val="tx1"/>
                </a:solidFill>
                <a:effectLst/>
                <a:latin typeface="+mn-lt"/>
                <a:ea typeface="+mn-ea"/>
                <a:cs typeface="+mn-cs"/>
              </a:rPr>
              <a:t>In some cases, you may want to get direct access to the result and verify something that cannot be verified otherwise. This can be achieved by appending .</a:t>
            </a:r>
            <a:r>
              <a:rPr lang="en-US" sz="1200" b="0" i="0" kern="1200" dirty="0" err="1">
                <a:solidFill>
                  <a:schemeClr val="tx1"/>
                </a:solidFill>
                <a:effectLst/>
                <a:latin typeface="+mn-lt"/>
                <a:ea typeface="+mn-ea"/>
                <a:cs typeface="+mn-cs"/>
              </a:rPr>
              <a:t>andReturn</a:t>
            </a:r>
            <a:r>
              <a:rPr lang="en-US" sz="1200" b="0" i="0" kern="1200" dirty="0">
                <a:solidFill>
                  <a:schemeClr val="tx1"/>
                </a:solidFill>
                <a:effectLst/>
                <a:latin typeface="+mn-lt"/>
                <a:ea typeface="+mn-ea"/>
                <a:cs typeface="+mn-cs"/>
              </a:rPr>
              <a:t>() after all other expectations: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43</a:t>
            </a:fld>
            <a:endParaRPr lang="en-US"/>
          </a:p>
        </p:txBody>
      </p:sp>
    </p:spTree>
    <p:extLst>
      <p:ext uri="{BB962C8B-B14F-4D97-AF65-F5344CB8AC3E}">
        <p14:creationId xmlns:p14="http://schemas.microsoft.com/office/powerpoint/2010/main" val="17512337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44</a:t>
            </a:fld>
            <a:endParaRPr lang="en-US"/>
          </a:p>
        </p:txBody>
      </p:sp>
    </p:spTree>
    <p:extLst>
      <p:ext uri="{BB962C8B-B14F-4D97-AF65-F5344CB8AC3E}">
        <p14:creationId xmlns:p14="http://schemas.microsoft.com/office/powerpoint/2010/main" val="3671277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45</a:t>
            </a:fld>
            <a:endParaRPr lang="en-US"/>
          </a:p>
        </p:txBody>
      </p:sp>
    </p:spTree>
    <p:extLst>
      <p:ext uri="{BB962C8B-B14F-4D97-AF65-F5344CB8AC3E}">
        <p14:creationId xmlns:p14="http://schemas.microsoft.com/office/powerpoint/2010/main" val="2902025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User Interface, or UI tests, are tests that test the system just like a real live end user would. They mimic the user’s interactions in the form or a script, we run that script in the form or a test, and it basically interacts with the system just like a regular user would.</a:t>
            </a:r>
          </a:p>
          <a:p>
            <a:r>
              <a:rPr lang="en-US" sz="1200" b="0" i="0" kern="1200" dirty="0">
                <a:solidFill>
                  <a:schemeClr val="tx1"/>
                </a:solidFill>
                <a:effectLst/>
                <a:latin typeface="+mn-lt"/>
                <a:ea typeface="+mn-ea"/>
                <a:cs typeface="+mn-cs"/>
              </a:rPr>
              <a:t>For in this example here, written in </a:t>
            </a:r>
            <a:r>
              <a:rPr lang="en-US" sz="1200" b="0" i="0" kern="1200" dirty="0" err="1">
                <a:solidFill>
                  <a:schemeClr val="tx1"/>
                </a:solidFill>
                <a:effectLst/>
                <a:latin typeface="+mn-lt"/>
                <a:ea typeface="+mn-ea"/>
                <a:cs typeface="+mn-cs"/>
              </a:rPr>
              <a:t>RSpec</a:t>
            </a:r>
            <a:r>
              <a:rPr lang="en-US" sz="1200" b="0" i="0" kern="1200" dirty="0">
                <a:solidFill>
                  <a:schemeClr val="tx1"/>
                </a:solidFill>
                <a:effectLst/>
                <a:latin typeface="+mn-lt"/>
                <a:ea typeface="+mn-ea"/>
                <a:cs typeface="+mn-cs"/>
              </a:rPr>
              <a:t>, we visit the login page, fill in the user’s name and password, and then click the Sign in button just like a real user would.</a:t>
            </a:r>
          </a:p>
          <a:p>
            <a:r>
              <a:rPr lang="en-US" sz="1200" b="0" i="0" kern="1200" dirty="0">
                <a:solidFill>
                  <a:schemeClr val="tx1"/>
                </a:solidFill>
                <a:effectLst/>
                <a:latin typeface="+mn-lt"/>
                <a:ea typeface="+mn-ea"/>
                <a:cs typeface="+mn-cs"/>
              </a:rPr>
              <a:t>It’s a beautiful, simple test, that tests the complete system end-to-end. That’s the UI test.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1359886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Integrations tests, like UI tests, slice through various layers of the application, but in this case they don’t go through the UI. Here, in the case of this web application, the integration tests mimics the HTTP calls the browser would normally be making on behalf of the user as they were logging.</a:t>
            </a:r>
          </a:p>
          <a:p>
            <a:r>
              <a:rPr lang="en-US" sz="1200" b="0" i="0" kern="1200" dirty="0">
                <a:solidFill>
                  <a:schemeClr val="tx1"/>
                </a:solidFill>
                <a:effectLst/>
                <a:latin typeface="+mn-lt"/>
                <a:ea typeface="+mn-ea"/>
                <a:cs typeface="+mn-cs"/>
              </a:rPr>
              <a:t>So, for example to visit the login page, an integration test would send an HTTP GET request to the web server with the address of the login page it wants to navigate to.</a:t>
            </a:r>
          </a:p>
          <a:p>
            <a:r>
              <a:rPr lang="en-US" dirty="0"/>
              <a:t>get </a:t>
            </a:r>
            <a:r>
              <a:rPr lang="en-US" dirty="0" err="1"/>
              <a:t>login_path</a:t>
            </a:r>
            <a:r>
              <a:rPr lang="en-US" dirty="0"/>
              <a:t> </a:t>
            </a:r>
            <a:r>
              <a:rPr lang="en-US" sz="1200" b="0" i="0" kern="1200" dirty="0">
                <a:solidFill>
                  <a:schemeClr val="tx1"/>
                </a:solidFill>
                <a:effectLst/>
                <a:latin typeface="+mn-lt"/>
                <a:ea typeface="+mn-ea"/>
                <a:cs typeface="+mn-cs"/>
              </a:rPr>
              <a:t>Then it send the username and password, the user would have normally entered, with something called an HTTP POST which would include the user’s credentials</a:t>
            </a:r>
          </a:p>
          <a:p>
            <a:r>
              <a:rPr lang="en-US" dirty="0"/>
              <a:t>post </a:t>
            </a:r>
            <a:r>
              <a:rPr lang="en-US" dirty="0" err="1"/>
              <a:t>login_path</a:t>
            </a:r>
            <a:r>
              <a:rPr lang="en-US" dirty="0"/>
              <a:t>, session: { email: ‘user@test.com’, ‘password: ‘password’ } </a:t>
            </a:r>
            <a:r>
              <a:rPr lang="en-US" sz="1200" b="0" i="0" kern="1200" dirty="0">
                <a:solidFill>
                  <a:schemeClr val="tx1"/>
                </a:solidFill>
                <a:effectLst/>
                <a:latin typeface="+mn-lt"/>
                <a:ea typeface="+mn-ea"/>
                <a:cs typeface="+mn-cs"/>
              </a:rPr>
              <a:t>It could then follow the successful login to the welcome a some welcome page, where it could then check and see that that it ended up in the right place. For example by looking an HTML header with the word ‘Welcome’.</a:t>
            </a:r>
          </a:p>
          <a:p>
            <a:r>
              <a:rPr lang="en-US" sz="1200" b="0" i="0" kern="1200" dirty="0">
                <a:solidFill>
                  <a:schemeClr val="tx1"/>
                </a:solidFill>
                <a:effectLst/>
                <a:latin typeface="+mn-lt"/>
                <a:ea typeface="+mn-ea"/>
                <a:cs typeface="+mn-cs"/>
              </a:rPr>
              <a:t>Similar test to the UI test. Just testing the same functionality in a different way.</a:t>
            </a:r>
          </a:p>
          <a:p>
            <a:r>
              <a:rPr lang="en-US" sz="1200" b="0" i="0" kern="1200" dirty="0">
                <a:solidFill>
                  <a:schemeClr val="tx1"/>
                </a:solidFill>
                <a:effectLst/>
                <a:latin typeface="+mn-lt"/>
                <a:ea typeface="+mn-ea"/>
                <a:cs typeface="+mn-cs"/>
              </a:rPr>
              <a:t>Now what about all the other things we could test when it comes to login pages. Things like field length, required fields, and checking for duplicate email addresses. We could write all those as UI and integration tests. But low level details like these are usually better served with faster, more precise type of test. Something we call a unit test.</a:t>
            </a:r>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3005976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Unit tests are tests developers write to prove to themselves, that the code they are writing works. In enables them to make changes, without fear of breaking everything. And they are really what enables teams to make changes to code aggressively.</a:t>
            </a:r>
          </a:p>
          <a:p>
            <a:r>
              <a:rPr lang="en-US" sz="1200" b="0" i="0" kern="1200" dirty="0">
                <a:solidFill>
                  <a:schemeClr val="tx1"/>
                </a:solidFill>
                <a:effectLst/>
                <a:latin typeface="+mn-lt"/>
                <a:ea typeface="+mn-ea"/>
                <a:cs typeface="+mn-cs"/>
              </a:rPr>
              <a:t>So instead of going end-to-end through the various layers of the application like a UI or integration test would, unit test are much more local. These are low method levels tests developers write on objects. And they usually don’t hit other parts of the system.</a:t>
            </a:r>
          </a:p>
          <a:p>
            <a:r>
              <a:rPr lang="en-US" sz="1200" b="0" i="0" kern="1200" dirty="0">
                <a:solidFill>
                  <a:schemeClr val="tx1"/>
                </a:solidFill>
                <a:effectLst/>
                <a:latin typeface="+mn-lt"/>
                <a:ea typeface="+mn-ea"/>
                <a:cs typeface="+mn-cs"/>
              </a:rPr>
              <a:t>Now the interesting question, is out of these three types of tests, how to do we when to choose one kind of test over the others?</a:t>
            </a:r>
          </a:p>
          <a:p>
            <a:r>
              <a:rPr lang="en-US" sz="1200" b="0" i="0" kern="1200" dirty="0">
                <a:solidFill>
                  <a:schemeClr val="tx1"/>
                </a:solidFill>
                <a:effectLst/>
                <a:latin typeface="+mn-lt"/>
                <a:ea typeface="+mn-ea"/>
                <a:cs typeface="+mn-cs"/>
              </a:rPr>
              <a:t>So which is right?</a:t>
            </a:r>
          </a:p>
          <a:p>
            <a:r>
              <a:rPr lang="en-US" sz="1200" b="0" i="0" kern="1200" dirty="0">
                <a:solidFill>
                  <a:schemeClr val="tx1"/>
                </a:solidFill>
                <a:effectLst/>
                <a:latin typeface="+mn-lt"/>
                <a:ea typeface="+mn-ea"/>
                <a:cs typeface="+mn-cs"/>
              </a:rPr>
              <a:t>You see we could have written all of the tests we just covered at each layer of the pyramid. They all would have worked. And teams that are new to automated testing sometimes go about doing that. Without understanding the trade-offs each kind of test has, they blindly duplicate these tests at each level of the pyramid. That leads to higher maintenance costs. Not to mention lots duplicated effort and waste.</a:t>
            </a:r>
          </a:p>
          <a:p>
            <a:r>
              <a:rPr lang="en-US" sz="1200" b="0" i="0" kern="1200" dirty="0">
                <a:solidFill>
                  <a:schemeClr val="tx1"/>
                </a:solidFill>
                <a:effectLst/>
                <a:latin typeface="+mn-lt"/>
                <a:ea typeface="+mn-ea"/>
                <a:cs typeface="+mn-cs"/>
              </a:rPr>
              <a:t>This is where the testing pyramid comes in. It’s a way to talk about the various trade-offs we need to sometimes make between different kinds of tests, and gives us some rules of thumb around where and we to use. Take UI tests for example.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3753755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UI tests are fantastic and going end-to-end through the entire application, and ensuring that everything is hooked up and working. They are the deepest, most integrated kind of test we can write. And if an UI tests works, chances are very good everything is going to work in production.</a:t>
            </a:r>
          </a:p>
          <a:p>
            <a:r>
              <a:rPr lang="en-US" sz="1200" b="0" i="0" kern="1200" dirty="0">
                <a:solidFill>
                  <a:schemeClr val="tx1"/>
                </a:solidFill>
                <a:effectLst/>
                <a:latin typeface="+mn-lt"/>
                <a:ea typeface="+mn-ea"/>
                <a:cs typeface="+mn-cs"/>
              </a:rPr>
              <a:t>But this awesomeness comes with a price. UI tests are very slow. It takes orders of magnitude longer to run a UI test than a unit test. Which means once we start to collect a lot of these things, our build times start to get long, our ability to iterate really slows down.</a:t>
            </a:r>
          </a:p>
          <a:p>
            <a:r>
              <a:rPr lang="en-US" sz="1200" b="0" i="0" kern="1200" dirty="0">
                <a:solidFill>
                  <a:schemeClr val="tx1"/>
                </a:solidFill>
                <a:effectLst/>
                <a:latin typeface="+mn-lt"/>
                <a:ea typeface="+mn-ea"/>
                <a:cs typeface="+mn-cs"/>
              </a:rPr>
              <a:t>They are always very fragile. Changing the user interface often breaks the corresponding UI tests. So we have to be careful about how we write these things, and try really hard not to make them overly fragile.</a:t>
            </a:r>
          </a:p>
          <a:p>
            <a:r>
              <a:rPr lang="en-US" sz="1200" b="0" i="0" kern="1200" dirty="0">
                <a:solidFill>
                  <a:schemeClr val="tx1"/>
                </a:solidFill>
                <a:effectLst/>
                <a:latin typeface="+mn-lt"/>
                <a:ea typeface="+mn-ea"/>
                <a:cs typeface="+mn-cs"/>
              </a:rPr>
              <a:t>So because of their speed and fragility, we tend to use UI tests more sparingly, and save them end-to-end style smoke tests.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80748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Integration tests like UI tests also test connectivity. But because they don’t go through the UI, there are no where near as slow or fragile. These things are great and testing things like web services, and giving some level of confidence that things are things hooked up, without paying an exorbitant price.</a:t>
            </a:r>
          </a:p>
          <a:p>
            <a:r>
              <a:rPr lang="en-US" sz="1200" b="0" i="0" kern="1200" dirty="0">
                <a:solidFill>
                  <a:schemeClr val="tx1"/>
                </a:solidFill>
                <a:effectLst/>
                <a:latin typeface="+mn-lt"/>
                <a:ea typeface="+mn-ea"/>
                <a:cs typeface="+mn-cs"/>
              </a:rPr>
              <a:t>And while they are good at telling us when we have a problem, they unfortunately they can’t really tell us precisely where. As it could be anywhere in the system.</a:t>
            </a:r>
          </a:p>
          <a:p>
            <a:r>
              <a:rPr lang="en-US" sz="1200" b="0" i="0" kern="1200" dirty="0">
                <a:solidFill>
                  <a:schemeClr val="tx1"/>
                </a:solidFill>
                <a:effectLst/>
                <a:latin typeface="+mn-lt"/>
                <a:ea typeface="+mn-ea"/>
                <a:cs typeface="+mn-cs"/>
              </a:rPr>
              <a:t>For low level precision, that tell us exactly where things went wrong, we rely on the unit test.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3076808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11770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3" name="Rectangle 2"/>
          <p:cNvSpPr/>
          <p:nvPr userDrawn="1"/>
        </p:nvSpPr>
        <p:spPr>
          <a:xfrm>
            <a:off x="1" y="926332"/>
            <a:ext cx="778669" cy="557606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4" name="Oval 3"/>
          <p:cNvSpPr/>
          <p:nvPr userDrawn="1"/>
        </p:nvSpPr>
        <p:spPr>
          <a:xfrm>
            <a:off x="575866" y="3477648"/>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userDrawn="1"/>
        </p:nvCxnSpPr>
        <p:spPr>
          <a:xfrm flipH="1">
            <a:off x="0" y="4633576"/>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575866" y="1630376"/>
            <a:ext cx="411480" cy="411480"/>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786304"/>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575866" y="5324921"/>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10" name="Text Placeholder 9"/>
          <p:cNvSpPr>
            <a:spLocks noGrp="1"/>
          </p:cNvSpPr>
          <p:nvPr>
            <p:ph type="body" sz="quarter" idx="23" hasCustomPrompt="1"/>
          </p:nvPr>
        </p:nvSpPr>
        <p:spPr>
          <a:xfrm>
            <a:off x="1117600" y="14224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12" name="Content Placeholder 11"/>
          <p:cNvSpPr>
            <a:spLocks noGrp="1"/>
          </p:cNvSpPr>
          <p:nvPr>
            <p:ph sz="quarter" idx="24" hasCustomPrompt="1"/>
          </p:nvPr>
        </p:nvSpPr>
        <p:spPr>
          <a:xfrm>
            <a:off x="3086100" y="12065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19" name="Text Placeholder 9"/>
          <p:cNvSpPr>
            <a:spLocks noGrp="1"/>
          </p:cNvSpPr>
          <p:nvPr>
            <p:ph type="body" sz="quarter" idx="25" hasCustomPrompt="1"/>
          </p:nvPr>
        </p:nvSpPr>
        <p:spPr>
          <a:xfrm>
            <a:off x="1117600" y="32385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20" name="Content Placeholder 11"/>
          <p:cNvSpPr>
            <a:spLocks noGrp="1"/>
          </p:cNvSpPr>
          <p:nvPr>
            <p:ph sz="quarter" idx="26" hasCustomPrompt="1"/>
          </p:nvPr>
        </p:nvSpPr>
        <p:spPr>
          <a:xfrm>
            <a:off x="3086100" y="30226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21" name="Text Placeholder 9"/>
          <p:cNvSpPr>
            <a:spLocks noGrp="1"/>
          </p:cNvSpPr>
          <p:nvPr>
            <p:ph type="body" sz="quarter" idx="27" hasCustomPrompt="1"/>
          </p:nvPr>
        </p:nvSpPr>
        <p:spPr>
          <a:xfrm>
            <a:off x="1117600" y="50800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22" name="Content Placeholder 11"/>
          <p:cNvSpPr>
            <a:spLocks noGrp="1"/>
          </p:cNvSpPr>
          <p:nvPr>
            <p:ph sz="quarter" idx="28" hasCustomPrompt="1"/>
          </p:nvPr>
        </p:nvSpPr>
        <p:spPr>
          <a:xfrm>
            <a:off x="3086100" y="48641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2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04106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4"/>
            <a:ext cx="9144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Placeholder 1"/>
          <p:cNvSpPr>
            <a:spLocks noGrp="1"/>
          </p:cNvSpPr>
          <p:nvPr>
            <p:ph type="title" hasCustomPrompt="1"/>
          </p:nvPr>
        </p:nvSpPr>
        <p:spPr>
          <a:xfrm>
            <a:off x="1808738" y="119512"/>
            <a:ext cx="6457956" cy="724866"/>
          </a:xfrm>
          <a:prstGeom prst="rect">
            <a:avLst/>
          </a:prstGeom>
        </p:spPr>
        <p:txBody>
          <a:bodyPr vert="horz" lIns="91440" tIns="0" rIns="91440" bIns="45720" rtlCol="0" anchor="ctr">
            <a:normAutofit/>
          </a:bodyPr>
          <a:lstStyle>
            <a:lvl1pPr>
              <a:defRPr baseline="0"/>
            </a:lvl1pPr>
          </a:lstStyle>
          <a:p>
            <a:r>
              <a:rPr lang="en-US" dirty="0"/>
              <a:t>client name</a:t>
            </a:r>
          </a:p>
        </p:txBody>
      </p:sp>
      <p:cxnSp>
        <p:nvCxnSpPr>
          <p:cNvPr id="11" name="Straight Connector 10"/>
          <p:cNvCxnSpPr/>
          <p:nvPr userDrawn="1"/>
        </p:nvCxnSpPr>
        <p:spPr>
          <a:xfrm>
            <a:off x="1667934"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9144000" y="943717"/>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4777866" y="1761513"/>
            <a:ext cx="3931920" cy="3657600"/>
          </a:xfrm>
          <a:prstGeom prst="rect">
            <a:avLst/>
          </a:prstGeom>
        </p:spPr>
        <p:txBody>
          <a:bodyPr vert="horz" lIns="91440" tIns="45720" rIns="91440" bIns="45720" rtlCol="0">
            <a:noAutofit/>
          </a:bodyPr>
          <a:lstStyle>
            <a:lvl1pPr marL="173038" indent="-173038">
              <a:lnSpc>
                <a:spcPts val="1600"/>
              </a:lnSpc>
              <a:spcBef>
                <a:spcPts val="0"/>
              </a:spcBef>
              <a:spcAft>
                <a:spcPts val="1300"/>
              </a:spcAft>
              <a:buClr>
                <a:srgbClr val="2FC2D9"/>
              </a:buClr>
              <a:buFont typeface="Arial"/>
              <a:buChar char="•"/>
              <a:defRPr sz="1600" baseline="0">
                <a:solidFill>
                  <a:schemeClr val="tx1"/>
                </a:solidFill>
              </a:defRPr>
            </a:lvl1pPr>
            <a:lvl2pPr>
              <a:defRPr sz="1600"/>
            </a:lvl2pPr>
            <a:lvl3pPr>
              <a:defRPr sz="1400"/>
            </a:lvl3pPr>
          </a:lstStyle>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p:txBody>
      </p:sp>
      <p:sp>
        <p:nvSpPr>
          <p:cNvPr id="23" name="Content Placeholder 22"/>
          <p:cNvSpPr>
            <a:spLocks noGrp="1"/>
          </p:cNvSpPr>
          <p:nvPr>
            <p:ph sz="quarter" idx="10" hasCustomPrompt="1"/>
          </p:nvPr>
        </p:nvSpPr>
        <p:spPr>
          <a:xfrm>
            <a:off x="363536" y="1761513"/>
            <a:ext cx="3931920" cy="3657600"/>
          </a:xfrm>
          <a:prstGeom prst="rect">
            <a:avLst/>
          </a:prstGeom>
        </p:spPr>
        <p:txBody>
          <a:bodyPr tIns="45720">
            <a:noAutofit/>
          </a:bodyPr>
          <a:lstStyle>
            <a:lvl1pPr marL="0" indent="0">
              <a:lnSpc>
                <a:spcPct val="110000"/>
              </a:lnSpc>
              <a:spcBef>
                <a:spcPts val="0"/>
              </a:spcBef>
              <a:spcAft>
                <a:spcPts val="1300"/>
              </a:spcAft>
              <a:buNone/>
              <a:defRPr sz="1600"/>
            </a:lvl1pPr>
            <a:lvl2pPr>
              <a:defRPr sz="1300"/>
            </a:lvl2pPr>
            <a:lvl3pPr>
              <a:defRPr sz="1300"/>
            </a:lvl3pPr>
            <a:lvl4pPr>
              <a:defRPr sz="1300"/>
            </a:lvl4pPr>
            <a:lvl5pPr>
              <a:defRPr sz="1300"/>
            </a:lvl5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adipiscing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endParaRPr lang="en-US" dirty="0"/>
          </a:p>
        </p:txBody>
      </p:sp>
      <p:sp>
        <p:nvSpPr>
          <p:cNvPr id="4" name="Picture Placeholder 3"/>
          <p:cNvSpPr>
            <a:spLocks noGrp="1"/>
          </p:cNvSpPr>
          <p:nvPr>
            <p:ph type="pic" sz="quarter" idx="13" hasCustomPrompt="1"/>
          </p:nvPr>
        </p:nvSpPr>
        <p:spPr>
          <a:xfrm>
            <a:off x="400004" y="256310"/>
            <a:ext cx="1135543" cy="482600"/>
          </a:xfrm>
          <a:prstGeom prst="rect">
            <a:avLst/>
          </a:prstGeom>
        </p:spPr>
        <p:txBody>
          <a:bodyPr>
            <a:normAutofit/>
          </a:bodyPr>
          <a:lstStyle>
            <a:lvl1pPr marL="0" indent="0">
              <a:buNone/>
              <a:defRPr sz="1200" baseline="0"/>
            </a:lvl1pPr>
          </a:lstStyle>
          <a:p>
            <a:r>
              <a:rPr lang="en-US" dirty="0"/>
              <a:t>Insert logo</a:t>
            </a:r>
          </a:p>
        </p:txBody>
      </p:sp>
      <p:sp>
        <p:nvSpPr>
          <p:cNvPr id="16" name="Text Placeholder 2"/>
          <p:cNvSpPr>
            <a:spLocks noGrp="1"/>
          </p:cNvSpPr>
          <p:nvPr>
            <p:ph type="body" sz="quarter" idx="14"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
        <p:nvSpPr>
          <p:cNvPr id="20" name="Text Placeholder 2"/>
          <p:cNvSpPr>
            <a:spLocks noGrp="1"/>
          </p:cNvSpPr>
          <p:nvPr>
            <p:ph type="body" sz="quarter" idx="16" hasCustomPrompt="1"/>
          </p:nvPr>
        </p:nvSpPr>
        <p:spPr>
          <a:xfrm>
            <a:off x="48250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Tree>
    <p:extLst>
      <p:ext uri="{BB962C8B-B14F-4D97-AF65-F5344CB8AC3E}">
        <p14:creationId xmlns:p14="http://schemas.microsoft.com/office/powerpoint/2010/main" val="389958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6858000"/>
          </a:xfrm>
          <a:prstGeom prst="rect">
            <a:avLst/>
          </a:prstGeom>
        </p:spPr>
        <p:txBody>
          <a:bodyPr anchor="ctr"/>
          <a:lstStyle>
            <a:lvl1pPr marL="0" indent="0" algn="ctr">
              <a:buNone/>
              <a:defRPr/>
            </a:lvl1pPr>
          </a:lstStyle>
          <a:p>
            <a:pPr lvl="0"/>
            <a:r>
              <a:rPr lang="en-US" dirty="0"/>
              <a:t>Insert Case Study Image</a:t>
            </a:r>
          </a:p>
        </p:txBody>
      </p:sp>
      <p:sp>
        <p:nvSpPr>
          <p:cNvPr id="9" name="Rectangle 8"/>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title" idx="4294967295" hasCustomPrompt="1"/>
          </p:nvPr>
        </p:nvSpPr>
        <p:spPr>
          <a:xfrm>
            <a:off x="272273" y="269597"/>
            <a:ext cx="5709427" cy="724866"/>
          </a:xfrm>
          <a:prstGeom prst="rect">
            <a:avLst/>
          </a:prstGeom>
        </p:spPr>
        <p:txBody>
          <a:bodyPr/>
          <a:lstStyle>
            <a:lvl1pPr>
              <a:defRPr baseline="0"/>
            </a:lvl1pPr>
          </a:lstStyle>
          <a:p>
            <a:r>
              <a:rPr lang="en-US" dirty="0"/>
              <a:t>CASE STUDY CLIENT NAME</a:t>
            </a:r>
            <a:endParaRPr lang="en-US" sz="1800" dirty="0"/>
          </a:p>
        </p:txBody>
      </p:sp>
    </p:spTree>
    <p:extLst>
      <p:ext uri="{BB962C8B-B14F-4D97-AF65-F5344CB8AC3E}">
        <p14:creationId xmlns:p14="http://schemas.microsoft.com/office/powerpoint/2010/main" val="252858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4" name="Picture Placeholder 23"/>
          <p:cNvSpPr>
            <a:spLocks noGrp="1"/>
          </p:cNvSpPr>
          <p:nvPr>
            <p:ph type="pic" sz="quarter" idx="17" hasCustomPrompt="1"/>
          </p:nvPr>
        </p:nvSpPr>
        <p:spPr>
          <a:xfrm>
            <a:off x="0" y="0"/>
            <a:ext cx="9144000" cy="6858000"/>
          </a:xfrm>
          <a:prstGeom prst="rect">
            <a:avLst/>
          </a:prstGeom>
        </p:spPr>
        <p:txBody>
          <a:bodyPr vert="horz" anchor="ctr" anchorCtr="0"/>
          <a:lstStyle>
            <a:lvl1pPr marL="0" indent="0" algn="ctr">
              <a:buNone/>
              <a:defRPr baseline="0"/>
            </a:lvl1pPr>
          </a:lstStyle>
          <a:p>
            <a:r>
              <a:rPr lang="en-US" dirty="0"/>
              <a:t>CASE STUDY IMAGERY</a:t>
            </a:r>
          </a:p>
        </p:txBody>
      </p:sp>
      <p:sp>
        <p:nvSpPr>
          <p:cNvPr id="11" name="Rectangle 10"/>
          <p:cNvSpPr/>
          <p:nvPr/>
        </p:nvSpPr>
        <p:spPr>
          <a:xfrm>
            <a:off x="6488844" y="0"/>
            <a:ext cx="2655156" cy="6858000"/>
          </a:xfrm>
          <a:prstGeom prst="rect">
            <a:avLst/>
          </a:prstGeom>
          <a:solidFill>
            <a:schemeClr val="bg1"/>
          </a:solidFill>
          <a:ln>
            <a:noFill/>
          </a:ln>
          <a:effectLst>
            <a:outerShdw blurRad="50800" dist="38100" dir="10800000" algn="tl"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 Placeholder 2"/>
          <p:cNvSpPr>
            <a:spLocks noGrp="1"/>
          </p:cNvSpPr>
          <p:nvPr>
            <p:ph type="body" sz="quarter" idx="16" hasCustomPrompt="1"/>
          </p:nvPr>
        </p:nvSpPr>
        <p:spPr>
          <a:xfrm>
            <a:off x="6780848" y="939062"/>
            <a:ext cx="2044896"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baseline="0">
                <a:solidFill>
                  <a:schemeClr val="bg1"/>
                </a:solidFill>
                <a:latin typeface="Arial Black"/>
                <a:cs typeface="Arial Black"/>
              </a:defRPr>
            </a:lvl1pPr>
          </a:lstStyle>
          <a:p>
            <a:pPr lvl="0"/>
            <a:r>
              <a:rPr lang="en-US" dirty="0"/>
              <a:t>SUBTITLE GOES HERE</a:t>
            </a:r>
          </a:p>
        </p:txBody>
      </p:sp>
      <p:sp>
        <p:nvSpPr>
          <p:cNvPr id="12" name="Content Placeholder 10"/>
          <p:cNvSpPr txBox="1">
            <a:spLocks/>
          </p:cNvSpPr>
          <p:nvPr/>
        </p:nvSpPr>
        <p:spPr>
          <a:xfrm>
            <a:off x="6683021" y="1422399"/>
            <a:ext cx="2286000" cy="43578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3736" indent="-173736">
              <a:lnSpc>
                <a:spcPct val="120000"/>
              </a:lnSpc>
              <a:spcBef>
                <a:spcPts val="0"/>
              </a:spcBef>
              <a:spcAft>
                <a:spcPts val="1000"/>
              </a:spcAft>
              <a:buClr>
                <a:schemeClr val="accent2"/>
              </a:buClr>
            </a:pPr>
            <a:r>
              <a:rPr lang="en-US" sz="1400" dirty="0">
                <a:solidFill>
                  <a:srgbClr val="444444"/>
                </a:solidFill>
                <a:latin typeface="Trebuchet MS"/>
                <a:ea typeface="ＭＳ Ｐゴシック" pitchFamily="34" charset="-128"/>
                <a:cs typeface="Trebuchet MS"/>
              </a:rPr>
              <a:t>Lorem </a:t>
            </a:r>
            <a:r>
              <a:rPr lang="en-US" sz="1400" dirty="0" err="1">
                <a:solidFill>
                  <a:srgbClr val="444444"/>
                </a:solidFill>
                <a:latin typeface="Trebuchet MS"/>
                <a:cs typeface="Trebuchet MS"/>
              </a:rPr>
              <a:t>ipsum</a:t>
            </a:r>
            <a:r>
              <a:rPr lang="en-US" sz="1400" dirty="0">
                <a:solidFill>
                  <a:srgbClr val="444444"/>
                </a:solidFill>
                <a:latin typeface="Trebuchet MS"/>
                <a:cs typeface="Trebuchet MS"/>
              </a:rPr>
              <a:t> dolor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minum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consec</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tetur</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elit</a:t>
            </a:r>
            <a:r>
              <a:rPr lang="en-US" sz="1400" dirty="0">
                <a:solidFill>
                  <a:srgbClr val="444444"/>
                </a:solidFill>
                <a:latin typeface="Trebuchet MS"/>
                <a:cs typeface="Trebuchet MS"/>
              </a:rPr>
              <a:t>. </a:t>
            </a:r>
          </a:p>
          <a:p>
            <a:pPr marL="173736" indent="-173736">
              <a:lnSpc>
                <a:spcPct val="120000"/>
              </a:lnSpc>
              <a:spcBef>
                <a:spcPts val="0"/>
              </a:spcBef>
              <a:spcAft>
                <a:spcPts val="1000"/>
              </a:spcAft>
              <a:buClr>
                <a:schemeClr val="accent2"/>
              </a:buClr>
            </a:pP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odio</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lorem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venenatis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egestas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Donec</a:t>
            </a:r>
            <a:r>
              <a:rPr lang="en-US" sz="1400" dirty="0">
                <a:solidFill>
                  <a:srgbClr val="444444"/>
                </a:solidFill>
                <a:latin typeface="Trebuchet MS"/>
                <a:cs typeface="Trebuchet MS"/>
              </a:rPr>
              <a:t> vitae </a:t>
            </a:r>
            <a:r>
              <a:rPr lang="en-US" sz="1400" dirty="0" err="1">
                <a:solidFill>
                  <a:srgbClr val="444444"/>
                </a:solidFill>
                <a:latin typeface="Trebuchet MS"/>
                <a:cs typeface="Trebuchet MS"/>
              </a:rPr>
              <a:t>molestie</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p>
          <a:p>
            <a:pPr marL="173736" indent="-173736">
              <a:lnSpc>
                <a:spcPct val="120000"/>
              </a:lnSpc>
              <a:spcBef>
                <a:spcPts val="0"/>
              </a:spcBef>
              <a:spcAft>
                <a:spcPts val="1000"/>
              </a:spcAft>
              <a:buClr>
                <a:schemeClr val="accent2"/>
              </a:buClr>
            </a:pPr>
            <a:r>
              <a:rPr lang="en-US" sz="1400" dirty="0" err="1">
                <a:solidFill>
                  <a:srgbClr val="444444"/>
                </a:solidFill>
                <a:latin typeface="Trebuchet MS"/>
                <a:cs typeface="Trebuchet MS"/>
              </a:rPr>
              <a:t>Aenean</a:t>
            </a:r>
            <a:r>
              <a:rPr lang="en-US" sz="1400" dirty="0">
                <a:solidFill>
                  <a:srgbClr val="444444"/>
                </a:solidFill>
                <a:latin typeface="Trebuchet MS"/>
                <a:cs typeface="Trebuchet MS"/>
              </a:rPr>
              <a:t> id </a:t>
            </a: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accumsan</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iaculis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urna</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facilisis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velit</a:t>
            </a:r>
            <a:r>
              <a:rPr lang="en-US" sz="1400" dirty="0">
                <a:solidFill>
                  <a:srgbClr val="444444"/>
                </a:solidFill>
                <a:latin typeface="Trebuchet MS"/>
                <a:cs typeface="Trebuchet MS"/>
              </a:rPr>
              <a:t>.</a:t>
            </a:r>
          </a:p>
        </p:txBody>
      </p:sp>
      <p:cxnSp>
        <p:nvCxnSpPr>
          <p:cNvPr id="14" name="Straight Connector 13"/>
          <p:cNvCxnSpPr/>
          <p:nvPr/>
        </p:nvCxnSpPr>
        <p:spPr>
          <a:xfrm flipH="1">
            <a:off x="6671724" y="757317"/>
            <a:ext cx="2283749"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userDrawn="1">
            <p:ph type="title" idx="4294967295" hasCustomPrompt="1"/>
          </p:nvPr>
        </p:nvSpPr>
        <p:spPr>
          <a:xfrm>
            <a:off x="272273" y="269597"/>
            <a:ext cx="5709427" cy="724866"/>
          </a:xfrm>
          <a:prstGeom prst="rect">
            <a:avLst/>
          </a:prstGeom>
        </p:spPr>
        <p:txBody>
          <a:bodyPr/>
          <a:lstStyle>
            <a:lvl1pPr>
              <a:defRPr baseline="0"/>
            </a:lvl1pPr>
          </a:lstStyle>
          <a:p>
            <a:r>
              <a:rPr lang="en-US" dirty="0"/>
              <a:t>CASE STUDY CLIENT NAME</a:t>
            </a:r>
            <a:endParaRPr lang="en-US" sz="1800" dirty="0"/>
          </a:p>
        </p:txBody>
      </p:sp>
      <p:sp>
        <p:nvSpPr>
          <p:cNvPr id="9" name="Picture Placeholder 3"/>
          <p:cNvSpPr>
            <a:spLocks noGrp="1"/>
          </p:cNvSpPr>
          <p:nvPr>
            <p:ph type="pic" sz="quarter" idx="13" hasCustomPrompt="1"/>
          </p:nvPr>
        </p:nvSpPr>
        <p:spPr>
          <a:xfrm>
            <a:off x="6683021" y="200557"/>
            <a:ext cx="1135543" cy="455167"/>
          </a:xfrm>
          <a:prstGeom prst="rect">
            <a:avLst/>
          </a:prstGeom>
        </p:spPr>
        <p:txBody>
          <a:bodyPr>
            <a:normAutofit/>
          </a:bodyPr>
          <a:lstStyle>
            <a:lvl1pPr marL="0" indent="0">
              <a:buNone/>
              <a:defRPr sz="1200" baseline="0"/>
            </a:lvl1pPr>
          </a:lstStyle>
          <a:p>
            <a:r>
              <a:rPr lang="en-US" dirty="0"/>
              <a:t>Insert logo</a:t>
            </a:r>
          </a:p>
        </p:txBody>
      </p:sp>
    </p:spTree>
    <p:extLst>
      <p:ext uri="{BB962C8B-B14F-4D97-AF65-F5344CB8AC3E}">
        <p14:creationId xmlns:p14="http://schemas.microsoft.com/office/powerpoint/2010/main" val="3955958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4" name="Rectangle 13"/>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5"/>
          <p:cNvSpPr>
            <a:spLocks noGrp="1"/>
          </p:cNvSpPr>
          <p:nvPr>
            <p:ph type="pic" sz="quarter" idx="10" hasCustomPrompt="1"/>
          </p:nvPr>
        </p:nvSpPr>
        <p:spPr>
          <a:xfrm>
            <a:off x="0" y="0"/>
            <a:ext cx="9144000" cy="6858000"/>
          </a:xfrm>
          <a:prstGeom prst="rect">
            <a:avLst/>
          </a:prstGeom>
        </p:spPr>
        <p:txBody>
          <a:bodyPr anchor="t"/>
          <a:lstStyle>
            <a:lvl1pPr marL="0" indent="0" algn="ctr">
              <a:buNone/>
              <a:defRPr/>
            </a:lvl1pPr>
          </a:lstStyle>
          <a:p>
            <a:pPr lvl="0"/>
            <a:r>
              <a:rPr lang="en-US" dirty="0"/>
              <a:t>Insert Image</a:t>
            </a:r>
          </a:p>
        </p:txBody>
      </p:sp>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7"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8"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20"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
        <p:nvSpPr>
          <p:cNvPr id="21"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Type Line 1 Here</a:t>
            </a:r>
          </a:p>
        </p:txBody>
      </p:sp>
    </p:spTree>
    <p:extLst>
      <p:ext uri="{BB962C8B-B14F-4D97-AF65-F5344CB8AC3E}">
        <p14:creationId xmlns:p14="http://schemas.microsoft.com/office/powerpoint/2010/main" val="2953686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prstGeom prst="rect">
            <a:avLst/>
          </a:prstGeom>
        </p:spPr>
      </p:pic>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0"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1"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14"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
        <p:nvSpPr>
          <p:cNvPr id="16"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Type Line 1 Here</a:t>
            </a:r>
          </a:p>
        </p:txBody>
      </p:sp>
    </p:spTree>
    <p:extLst>
      <p:ext uri="{BB962C8B-B14F-4D97-AF65-F5344CB8AC3E}">
        <p14:creationId xmlns:p14="http://schemas.microsoft.com/office/powerpoint/2010/main" val="642818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5000"/>
              </a:lnSpc>
            </a:pPr>
            <a:endParaRPr lang="en-US" dirty="0"/>
          </a:p>
        </p:txBody>
      </p:sp>
      <p:sp>
        <p:nvSpPr>
          <p:cNvPr id="6" name="Text Placeholder 2"/>
          <p:cNvSpPr>
            <a:spLocks noGrp="1"/>
          </p:cNvSpPr>
          <p:nvPr>
            <p:ph idx="1" hasCustomPrompt="1"/>
          </p:nvPr>
        </p:nvSpPr>
        <p:spPr>
          <a:xfrm>
            <a:off x="626531" y="3197413"/>
            <a:ext cx="7574494" cy="2921872"/>
          </a:xfrm>
          <a:prstGeom prst="rect">
            <a:avLst/>
          </a:prstGeom>
        </p:spPr>
        <p:txBody>
          <a:bodyPr vert="horz" lIns="91440" tIns="45720" rIns="91440" bIns="45720" rtlCol="0">
            <a:noAutofit/>
          </a:bodyPr>
          <a:lstStyle>
            <a:lvl1pPr marL="0" indent="0">
              <a:lnSpc>
                <a:spcPct val="85000"/>
              </a:lnSpc>
              <a:spcBef>
                <a:spcPts val="0"/>
              </a:spcBef>
              <a:buFontTx/>
              <a:buNone/>
              <a:defRPr sz="3800">
                <a:solidFill>
                  <a:schemeClr val="bg1"/>
                </a:solidFill>
                <a:latin typeface="Arial Black"/>
                <a:cs typeface="Arial Black"/>
              </a:defRPr>
            </a:lvl1pPr>
            <a:lvl2pPr>
              <a:defRPr sz="1600"/>
            </a:lvl2pPr>
            <a:lvl3pPr>
              <a:defRPr sz="1600"/>
            </a:lvl3pPr>
            <a:lvl4pPr>
              <a:defRPr sz="1600"/>
            </a:lvl4pPr>
            <a:lvl5pPr>
              <a:defRPr sz="1600"/>
            </a:lvl5pPr>
          </a:lstStyle>
          <a:p>
            <a:pPr lvl="0"/>
            <a:r>
              <a:rPr lang="en-US" dirty="0"/>
              <a:t>CLICK TO ADD HEADLINE</a:t>
            </a:r>
          </a:p>
        </p:txBody>
      </p:sp>
      <p:pic>
        <p:nvPicPr>
          <p:cNvPr id="10" name="Picture 9"/>
          <p:cNvPicPr>
            <a:picLocks noChangeAspect="1"/>
          </p:cNvPicPr>
          <p:nvPr userDrawn="1"/>
        </p:nvPicPr>
        <p:blipFill>
          <a:blip r:embed="rId2">
            <a:alphaModFix amt="25000"/>
          </a:blip>
          <a:stretch>
            <a:fillRect/>
          </a:stretch>
        </p:blipFill>
        <p:spPr>
          <a:xfrm>
            <a:off x="-1642264" y="0"/>
            <a:ext cx="12428528" cy="72136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ext uri="{D42A27DB-BD31-4B8C-83A1-F6EECF244321}">
                <p14:modId xmlns:p14="http://schemas.microsoft.com/office/powerpoint/2010/main" val="1531930536"/>
              </p:ext>
            </p:extLst>
          </p:nvPr>
        </p:nvGraphicFramePr>
        <p:xfrm>
          <a:off x="-1" y="935107"/>
          <a:ext cx="9144000" cy="5530349"/>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62000">
                  <a:extLst>
                    <a:ext uri="{9D8B030D-6E8A-4147-A177-3AD203B41FA5}">
                      <a16:colId xmlns:a16="http://schemas.microsoft.com/office/drawing/2014/main" val="20011"/>
                    </a:ext>
                  </a:extLst>
                </a:gridCol>
              </a:tblGrid>
              <a:tr h="362760">
                <a:tc>
                  <a:txBody>
                    <a:bodyPr/>
                    <a:lstStyle/>
                    <a:p>
                      <a:pPr algn="ctr"/>
                      <a:r>
                        <a:rPr lang="en-US" sz="1200" b="1" i="0" dirty="0">
                          <a:solidFill>
                            <a:schemeClr val="bg1"/>
                          </a:solidFill>
                          <a:latin typeface="Trebuchet MS"/>
                          <a:cs typeface="Trebuchet MS"/>
                        </a:rPr>
                        <a:t>M1</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M2</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M3</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M4</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M5</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M6</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M7</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M8</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M9</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M10</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M11</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M12</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67589">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10001"/>
                  </a:ext>
                </a:extLst>
              </a:tr>
            </a:tbl>
          </a:graphicData>
        </a:graphic>
      </p:graphicFrame>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688353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339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631825" y="5455612"/>
            <a:ext cx="64008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MONTH </a:t>
            </a:r>
            <a:r>
              <a:rPr lang="en-US" dirty="0" err="1"/>
              <a:t>DAte</a:t>
            </a:r>
            <a:r>
              <a:rPr lang="en-US" dirty="0"/>
              <a:t>, YEAR</a:t>
            </a:r>
          </a:p>
        </p:txBody>
      </p:sp>
      <p:sp>
        <p:nvSpPr>
          <p:cNvPr id="9" name="Text Placeholder 5"/>
          <p:cNvSpPr>
            <a:spLocks noGrp="1"/>
          </p:cNvSpPr>
          <p:nvPr>
            <p:ph type="body" sz="quarter" idx="11" hasCustomPrompt="1"/>
          </p:nvPr>
        </p:nvSpPr>
        <p:spPr>
          <a:xfrm>
            <a:off x="631825" y="4466209"/>
            <a:ext cx="3382957"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ADD SUBTITLE</a:t>
            </a:r>
          </a:p>
        </p:txBody>
      </p:sp>
      <p:sp>
        <p:nvSpPr>
          <p:cNvPr id="10"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1"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12" name="Straight Connector 11"/>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356616" y="1435607"/>
            <a:ext cx="8430768"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24276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9144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631825" y="4453468"/>
            <a:ext cx="6488113"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631825" y="5459483"/>
            <a:ext cx="3649662"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439863"/>
            <a:ext cx="8430768" cy="4572000"/>
          </a:xfrm>
          <a:prstGeom prst="rect">
            <a:avLst/>
          </a:prstGeom>
        </p:spPr>
        <p:txBody>
          <a:bodyPr>
            <a:noAutofit/>
          </a:bodyPr>
          <a:lstStyle>
            <a:lvl1pPr marL="457200" indent="-457200">
              <a:lnSpc>
                <a:spcPct val="120000"/>
              </a:lnSpc>
              <a:spcBef>
                <a:spcPts val="0"/>
              </a:spcBef>
              <a:spcAft>
                <a:spcPts val="1800"/>
              </a:spcAft>
              <a:buSzPct val="140000"/>
              <a:buFont typeface="+mj-lt"/>
              <a:buAutoNum type="arabicPeriod"/>
              <a:defRPr sz="1600" baseline="0"/>
            </a:lvl1pPr>
            <a:lvl2pPr>
              <a:defRPr sz="1800"/>
            </a:lvl2pPr>
            <a:lvl3pPr>
              <a:defRPr sz="1600"/>
            </a:lvl3pPr>
            <a:lvl4pPr>
              <a:defRPr sz="1300"/>
            </a:lvl4pPr>
            <a:lvl5pPr>
              <a:defRPr sz="1100"/>
            </a:lvl5pPr>
            <a:lvl6pPr>
              <a:defRPr sz="2000"/>
            </a:lvl6pPr>
            <a:lvl7pPr>
              <a:defRPr sz="2000"/>
            </a:lvl7pPr>
            <a:lvl8pPr>
              <a:defRPr sz="2000"/>
            </a:lvl8pPr>
            <a:lvl9pPr>
              <a:defRPr sz="2000"/>
            </a:lvl9pPr>
          </a:lstStyle>
          <a:p>
            <a:pPr lvl="0"/>
            <a:r>
              <a:rPr lang="en-US" dirty="0"/>
              <a:t>Click to add numbered list</a:t>
            </a:r>
          </a:p>
          <a:p>
            <a:pPr lvl="0"/>
            <a:r>
              <a:rPr lang="en-US" dirty="0"/>
              <a:t>Click to add numbered list</a:t>
            </a:r>
          </a:p>
          <a:p>
            <a:pPr lvl="0"/>
            <a:r>
              <a:rPr lang="en-US" dirty="0"/>
              <a:t>Click to add numbered list</a:t>
            </a:r>
          </a:p>
          <a:p>
            <a:pPr lvl="0"/>
            <a:r>
              <a:rPr lang="en-US" dirty="0"/>
              <a:t>Click to add numbered list</a:t>
            </a:r>
          </a:p>
        </p:txBody>
      </p:sp>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5737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439862"/>
            <a:ext cx="8430768"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marL="557784" indent="-210312">
              <a:lnSpc>
                <a:spcPct val="120000"/>
              </a:lnSpc>
              <a:spcBef>
                <a:spcPts val="288"/>
              </a:spcBef>
              <a:buSzPct val="100000"/>
              <a:buFont typeface="Lucida Grande"/>
              <a:buChar char="–"/>
              <a:defRPr sz="1400" baseline="0"/>
            </a:lvl2pPr>
            <a:lvl3pPr marL="859536" indent="-173736">
              <a:lnSpc>
                <a:spcPct val="120000"/>
              </a:lnSpc>
              <a:spcBef>
                <a:spcPts val="264"/>
              </a:spcBef>
              <a:defRPr sz="1400" baseline="0"/>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5029200" y="910939"/>
            <a:ext cx="4114800" cy="5577840"/>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360363" y="1439862"/>
            <a:ext cx="4343400"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6"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7" name="Text Placeholder 2"/>
          <p:cNvSpPr>
            <a:spLocks noGrp="1"/>
          </p:cNvSpPr>
          <p:nvPr>
            <p:ph idx="1" hasCustomPrompt="1"/>
          </p:nvPr>
        </p:nvSpPr>
        <p:spPr>
          <a:xfrm>
            <a:off x="360363" y="1776415"/>
            <a:ext cx="8329612" cy="4196433"/>
          </a:xfrm>
          <a:prstGeom prst="rect">
            <a:avLst/>
          </a:prstGeom>
        </p:spPr>
        <p:txBody>
          <a:bodyPr vert="horz" lIns="68580" tIns="34290" rIns="68580" bIns="34290" rtlCol="0">
            <a:normAutofit/>
          </a:bodyPr>
          <a:lstStyle>
            <a:lvl1pPr marL="173736" marR="0" indent="-173736" algn="l" defTabSz="3429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8" name="Text Placeholder 2"/>
          <p:cNvSpPr>
            <a:spLocks noGrp="1"/>
          </p:cNvSpPr>
          <p:nvPr>
            <p:ph type="body" sz="quarter" idx="12"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Tree>
    <p:extLst>
      <p:ext uri="{BB962C8B-B14F-4D97-AF65-F5344CB8AC3E}">
        <p14:creationId xmlns:p14="http://schemas.microsoft.com/office/powerpoint/2010/main" val="223806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4" name="Straight Connector 3"/>
          <p:cNvCxnSpPr/>
          <p:nvPr userDrawn="1"/>
        </p:nvCxnSpPr>
        <p:spPr>
          <a:xfrm flipV="1">
            <a:off x="3048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6096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3" name="Text Placeholder 6"/>
          <p:cNvSpPr>
            <a:spLocks noGrp="1"/>
          </p:cNvSpPr>
          <p:nvPr userDrawn="1">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cxnSp>
        <p:nvCxnSpPr>
          <p:cNvPr id="6" name="Straight Connector 5"/>
          <p:cNvCxnSpPr/>
          <p:nvPr userDrawn="1"/>
        </p:nvCxnSpPr>
        <p:spPr>
          <a:xfrm flipH="1">
            <a:off x="0" y="371244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56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Members">
    <p:spTree>
      <p:nvGrpSpPr>
        <p:cNvPr id="1" name=""/>
        <p:cNvGrpSpPr/>
        <p:nvPr/>
      </p:nvGrpSpPr>
      <p:grpSpPr>
        <a:xfrm>
          <a:off x="0" y="0"/>
          <a:ext cx="0" cy="0"/>
          <a:chOff x="0" y="0"/>
          <a:chExt cx="0" cy="0"/>
        </a:xfrm>
      </p:grpSpPr>
      <p:sp>
        <p:nvSpPr>
          <p:cNvPr id="24" name="Text Placeholder 2"/>
          <p:cNvSpPr>
            <a:spLocks noGrp="1"/>
          </p:cNvSpPr>
          <p:nvPr>
            <p:ph type="body" sz="quarter" idx="11" hasCustomPrompt="1"/>
          </p:nvPr>
        </p:nvSpPr>
        <p:spPr>
          <a:xfrm>
            <a:off x="2847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7" name="Text Placeholder 6"/>
          <p:cNvSpPr>
            <a:spLocks noGrp="1"/>
          </p:cNvSpPr>
          <p:nvPr>
            <p:ph type="body" sz="quarter" idx="16" hasCustomPrompt="1"/>
          </p:nvPr>
        </p:nvSpPr>
        <p:spPr>
          <a:xfrm>
            <a:off x="2442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28" name="Picture Placeholder 3"/>
          <p:cNvSpPr>
            <a:spLocks noGrp="1"/>
          </p:cNvSpPr>
          <p:nvPr>
            <p:ph type="pic" sz="quarter" idx="18" hasCustomPrompt="1"/>
          </p:nvPr>
        </p:nvSpPr>
        <p:spPr>
          <a:xfrm>
            <a:off x="571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33" name="Text Placeholder 2"/>
          <p:cNvSpPr>
            <a:spLocks noGrp="1"/>
          </p:cNvSpPr>
          <p:nvPr>
            <p:ph type="body" sz="quarter" idx="19" hasCustomPrompt="1"/>
          </p:nvPr>
        </p:nvSpPr>
        <p:spPr>
          <a:xfrm>
            <a:off x="561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34" name="Text Placeholder 6"/>
          <p:cNvSpPr>
            <a:spLocks noGrp="1"/>
          </p:cNvSpPr>
          <p:nvPr>
            <p:ph type="body" sz="quarter" idx="20" hasCustomPrompt="1"/>
          </p:nvPr>
        </p:nvSpPr>
        <p:spPr>
          <a:xfrm>
            <a:off x="156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37" name="Text Placeholder 2"/>
          <p:cNvSpPr>
            <a:spLocks noGrp="1"/>
          </p:cNvSpPr>
          <p:nvPr>
            <p:ph type="body" sz="quarter" idx="23" hasCustomPrompt="1"/>
          </p:nvPr>
        </p:nvSpPr>
        <p:spPr>
          <a:xfrm>
            <a:off x="5133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38" name="Text Placeholder 6"/>
          <p:cNvSpPr>
            <a:spLocks noGrp="1"/>
          </p:cNvSpPr>
          <p:nvPr>
            <p:ph type="body" sz="quarter" idx="24" hasCustomPrompt="1"/>
          </p:nvPr>
        </p:nvSpPr>
        <p:spPr>
          <a:xfrm>
            <a:off x="4728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41" name="Text Placeholder 2"/>
          <p:cNvSpPr>
            <a:spLocks noGrp="1"/>
          </p:cNvSpPr>
          <p:nvPr>
            <p:ph type="body" sz="quarter" idx="27" hasCustomPrompt="1"/>
          </p:nvPr>
        </p:nvSpPr>
        <p:spPr>
          <a:xfrm>
            <a:off x="7419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42" name="Text Placeholder 6"/>
          <p:cNvSpPr>
            <a:spLocks noGrp="1"/>
          </p:cNvSpPr>
          <p:nvPr>
            <p:ph type="body" sz="quarter" idx="28" hasCustomPrompt="1"/>
          </p:nvPr>
        </p:nvSpPr>
        <p:spPr>
          <a:xfrm>
            <a:off x="7014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44" name="Picture Placeholder 3"/>
          <p:cNvSpPr>
            <a:spLocks noGrp="1"/>
          </p:cNvSpPr>
          <p:nvPr>
            <p:ph type="pic" sz="quarter" idx="30" hasCustomPrompt="1"/>
          </p:nvPr>
        </p:nvSpPr>
        <p:spPr>
          <a:xfrm>
            <a:off x="2857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45" name="Picture Placeholder 3"/>
          <p:cNvSpPr>
            <a:spLocks noGrp="1"/>
          </p:cNvSpPr>
          <p:nvPr>
            <p:ph type="pic" sz="quarter" idx="31" hasCustomPrompt="1"/>
          </p:nvPr>
        </p:nvSpPr>
        <p:spPr>
          <a:xfrm>
            <a:off x="5143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46" name="Picture Placeholder 3"/>
          <p:cNvSpPr>
            <a:spLocks noGrp="1"/>
          </p:cNvSpPr>
          <p:nvPr>
            <p:ph type="pic" sz="quarter" idx="32" hasCustomPrompt="1"/>
          </p:nvPr>
        </p:nvSpPr>
        <p:spPr>
          <a:xfrm>
            <a:off x="7429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cxnSp>
        <p:nvCxnSpPr>
          <p:cNvPr id="22" name="Straight Connector 21"/>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3" name="Text Placeholder 2"/>
          <p:cNvSpPr>
            <a:spLocks noGrp="1"/>
          </p:cNvSpPr>
          <p:nvPr>
            <p:ph type="body" sz="quarter" idx="33" hasCustomPrompt="1"/>
          </p:nvPr>
        </p:nvSpPr>
        <p:spPr>
          <a:xfrm>
            <a:off x="228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7" name="Text Placeholder 2"/>
          <p:cNvSpPr>
            <a:spLocks noGrp="1"/>
          </p:cNvSpPr>
          <p:nvPr>
            <p:ph type="body" sz="quarter" idx="34" hasCustomPrompt="1"/>
          </p:nvPr>
        </p:nvSpPr>
        <p:spPr>
          <a:xfrm>
            <a:off x="2514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9" name="Text Placeholder 2"/>
          <p:cNvSpPr>
            <a:spLocks noGrp="1"/>
          </p:cNvSpPr>
          <p:nvPr>
            <p:ph type="body" sz="quarter" idx="35" hasCustomPrompt="1"/>
          </p:nvPr>
        </p:nvSpPr>
        <p:spPr>
          <a:xfrm>
            <a:off x="4800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0" name="Text Placeholder 2"/>
          <p:cNvSpPr>
            <a:spLocks noGrp="1"/>
          </p:cNvSpPr>
          <p:nvPr>
            <p:ph type="body" sz="quarter" idx="36" hasCustomPrompt="1"/>
          </p:nvPr>
        </p:nvSpPr>
        <p:spPr>
          <a:xfrm>
            <a:off x="7086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Tree>
    <p:extLst>
      <p:ext uri="{BB962C8B-B14F-4D97-AF65-F5344CB8AC3E}">
        <p14:creationId xmlns:p14="http://schemas.microsoft.com/office/powerpoint/2010/main" val="40999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17" name="Rectangle 16"/>
          <p:cNvSpPr/>
          <p:nvPr userDrawn="1"/>
        </p:nvSpPr>
        <p:spPr>
          <a:xfrm>
            <a:off x="0" y="939800"/>
            <a:ext cx="9144000" cy="371168"/>
          </a:xfrm>
          <a:prstGeom prst="rect">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Oval 18"/>
          <p:cNvSpPr/>
          <p:nvPr userDrawn="1"/>
        </p:nvSpPr>
        <p:spPr>
          <a:xfrm>
            <a:off x="910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dirty="0">
                <a:solidFill>
                  <a:schemeClr val="bg1"/>
                </a:solidFill>
                <a:latin typeface="Arial Black"/>
                <a:cs typeface="Arial Black"/>
              </a:rPr>
              <a:t>1</a:t>
            </a:r>
          </a:p>
        </p:txBody>
      </p:sp>
      <p:sp>
        <p:nvSpPr>
          <p:cNvPr id="21" name="Oval 20"/>
          <p:cNvSpPr/>
          <p:nvPr userDrawn="1"/>
        </p:nvSpPr>
        <p:spPr>
          <a:xfrm>
            <a:off x="3196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2</a:t>
            </a:r>
          </a:p>
        </p:txBody>
      </p:sp>
      <p:sp>
        <p:nvSpPr>
          <p:cNvPr id="22" name="Oval 21"/>
          <p:cNvSpPr/>
          <p:nvPr userDrawn="1"/>
        </p:nvSpPr>
        <p:spPr>
          <a:xfrm>
            <a:off x="7768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4</a:t>
            </a:r>
          </a:p>
        </p:txBody>
      </p:sp>
      <p:sp>
        <p:nvSpPr>
          <p:cNvPr id="24" name="Oval 23"/>
          <p:cNvSpPr/>
          <p:nvPr userDrawn="1"/>
        </p:nvSpPr>
        <p:spPr>
          <a:xfrm>
            <a:off x="5482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3</a:t>
            </a:r>
          </a:p>
        </p:txBody>
      </p:sp>
      <p:cxnSp>
        <p:nvCxnSpPr>
          <p:cNvPr id="9" name="Straight Connector 8"/>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31" name="Text Placeholder 2"/>
          <p:cNvSpPr>
            <a:spLocks noGrp="1"/>
          </p:cNvSpPr>
          <p:nvPr>
            <p:ph type="body" sz="quarter" idx="33" hasCustomPrompt="1"/>
          </p:nvPr>
        </p:nvSpPr>
        <p:spPr>
          <a:xfrm>
            <a:off x="228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2" name="Text Placeholder 2"/>
          <p:cNvSpPr>
            <a:spLocks noGrp="1"/>
          </p:cNvSpPr>
          <p:nvPr>
            <p:ph type="body" sz="quarter" idx="34" hasCustomPrompt="1"/>
          </p:nvPr>
        </p:nvSpPr>
        <p:spPr>
          <a:xfrm>
            <a:off x="2514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4" name="Text Placeholder 2"/>
          <p:cNvSpPr>
            <a:spLocks noGrp="1"/>
          </p:cNvSpPr>
          <p:nvPr>
            <p:ph type="body" sz="quarter" idx="35" hasCustomPrompt="1"/>
          </p:nvPr>
        </p:nvSpPr>
        <p:spPr>
          <a:xfrm>
            <a:off x="4800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5" name="Text Placeholder 2"/>
          <p:cNvSpPr>
            <a:spLocks noGrp="1"/>
          </p:cNvSpPr>
          <p:nvPr>
            <p:ph type="body" sz="quarter" idx="36" hasCustomPrompt="1"/>
          </p:nvPr>
        </p:nvSpPr>
        <p:spPr>
          <a:xfrm>
            <a:off x="7086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6" name="Text Placeholder 2"/>
          <p:cNvSpPr>
            <a:spLocks noGrp="1"/>
          </p:cNvSpPr>
          <p:nvPr>
            <p:ph type="body" sz="quarter" idx="37" hasCustomPrompt="1"/>
          </p:nvPr>
        </p:nvSpPr>
        <p:spPr>
          <a:xfrm>
            <a:off x="228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7" name="Text Placeholder 2"/>
          <p:cNvSpPr>
            <a:spLocks noGrp="1"/>
          </p:cNvSpPr>
          <p:nvPr>
            <p:ph type="body" sz="quarter" idx="38" hasCustomPrompt="1"/>
          </p:nvPr>
        </p:nvSpPr>
        <p:spPr>
          <a:xfrm>
            <a:off x="2514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8" name="Text Placeholder 2"/>
          <p:cNvSpPr>
            <a:spLocks noGrp="1"/>
          </p:cNvSpPr>
          <p:nvPr>
            <p:ph type="body" sz="quarter" idx="39" hasCustomPrompt="1"/>
          </p:nvPr>
        </p:nvSpPr>
        <p:spPr>
          <a:xfrm>
            <a:off x="4800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9" name="Text Placeholder 2"/>
          <p:cNvSpPr>
            <a:spLocks noGrp="1"/>
          </p:cNvSpPr>
          <p:nvPr>
            <p:ph type="body" sz="quarter" idx="40" hasCustomPrompt="1"/>
          </p:nvPr>
        </p:nvSpPr>
        <p:spPr>
          <a:xfrm>
            <a:off x="7086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Tree>
    <p:extLst>
      <p:ext uri="{BB962C8B-B14F-4D97-AF65-F5344CB8AC3E}">
        <p14:creationId xmlns:p14="http://schemas.microsoft.com/office/powerpoint/2010/main" val="179748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500707"/>
            <a:ext cx="9144000" cy="3657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7281115" y="6560477"/>
            <a:ext cx="1493520" cy="246221"/>
          </a:xfrm>
          <a:prstGeom prst="rect">
            <a:avLst/>
          </a:prstGeom>
          <a:noFill/>
        </p:spPr>
        <p:txBody>
          <a:bodyPr wrap="square" rtlCol="0">
            <a:spAutoFit/>
          </a:bodyPr>
          <a:lstStyle/>
          <a:p>
            <a:pPr algn="r"/>
            <a:fld id="{C2C0EDAD-27A0-9447-9004-E733B36B95C3}" type="slidenum">
              <a:rPr lang="en-US" sz="1000" b="0" i="0" smtClean="0">
                <a:solidFill>
                  <a:srgbClr val="CCCCCC"/>
                </a:solidFill>
                <a:latin typeface="Trebuchet MS"/>
                <a:cs typeface="Trebuchet MS"/>
              </a:rPr>
              <a:pPr algn="r"/>
              <a:t>‹#›</a:t>
            </a:fld>
            <a:endParaRPr lang="en-US" sz="1000" b="0" i="0" dirty="0">
              <a:solidFill>
                <a:srgbClr val="CCCCCC"/>
              </a:solidFill>
              <a:latin typeface="Trebuchet MS"/>
              <a:cs typeface="Trebuchet MS"/>
            </a:endParaRPr>
          </a:p>
        </p:txBody>
      </p:sp>
      <p:sp>
        <p:nvSpPr>
          <p:cNvPr id="38" name="TextBox 37"/>
          <p:cNvSpPr txBox="1"/>
          <p:nvPr userDrawn="1"/>
        </p:nvSpPr>
        <p:spPr>
          <a:xfrm>
            <a:off x="1172210" y="6564320"/>
            <a:ext cx="2316480" cy="215444"/>
          </a:xfrm>
          <a:prstGeom prst="rect">
            <a:avLst/>
          </a:prstGeom>
          <a:noFill/>
        </p:spPr>
        <p:txBody>
          <a:bodyPr wrap="square" rtlCol="0">
            <a:spAutoFit/>
          </a:bodyPr>
          <a:lstStyle/>
          <a:p>
            <a:r>
              <a:rPr lang="en-US" sz="800" b="0" i="0" kern="0" spc="20" dirty="0">
                <a:solidFill>
                  <a:schemeClr val="accent1"/>
                </a:solidFill>
                <a:latin typeface="Trebuchet MS"/>
                <a:cs typeface="Trebuchet MS"/>
              </a:rPr>
              <a:t>CONFIDENTIAL</a:t>
            </a:r>
          </a:p>
        </p:txBody>
      </p:sp>
      <p:cxnSp>
        <p:nvCxnSpPr>
          <p:cNvPr id="7" name="Straight Connector 6"/>
          <p:cNvCxnSpPr/>
          <p:nvPr userDrawn="1"/>
        </p:nvCxnSpPr>
        <p:spPr>
          <a:xfrm>
            <a:off x="1104900" y="6601291"/>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descr="logo_footer.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466830" y="6615683"/>
            <a:ext cx="476250" cy="169417"/>
          </a:xfrm>
          <a:prstGeom prst="rect">
            <a:avLst/>
          </a:prstGeom>
        </p:spPr>
      </p:pic>
    </p:spTree>
    <p:extLst>
      <p:ext uri="{BB962C8B-B14F-4D97-AF65-F5344CB8AC3E}">
        <p14:creationId xmlns:p14="http://schemas.microsoft.com/office/powerpoint/2010/main" val="2855529258"/>
      </p:ext>
    </p:extLst>
  </p:cSld>
  <p:clrMap bg1="lt1" tx1="dk1" bg2="lt2" tx2="dk2" accent1="accent1" accent2="accent2" accent3="accent3" accent4="accent4" accent5="accent5" accent6="accent6" hlink="hlink" folHlink="folHlink"/>
  <p:sldLayoutIdLst>
    <p:sldLayoutId id="2147483654" r:id="rId1"/>
    <p:sldLayoutId id="2147483705" r:id="rId2"/>
    <p:sldLayoutId id="2147483702" r:id="rId3"/>
    <p:sldLayoutId id="2147483711" r:id="rId4"/>
    <p:sldLayoutId id="2147483728" r:id="rId5"/>
    <p:sldLayoutId id="2147483712" r:id="rId6"/>
    <p:sldLayoutId id="2147483734" r:id="rId7"/>
    <p:sldLayoutId id="2147483736" r:id="rId8"/>
    <p:sldLayoutId id="2147483735" r:id="rId9"/>
    <p:sldLayoutId id="2147483737" r:id="rId10"/>
    <p:sldLayoutId id="2147483713" r:id="rId11"/>
    <p:sldLayoutId id="2147483727" r:id="rId12"/>
    <p:sldLayoutId id="2147483741" r:id="rId13"/>
    <p:sldLayoutId id="2147483698" r:id="rId14"/>
    <p:sldLayoutId id="2147483733" r:id="rId15"/>
    <p:sldLayoutId id="2147483706" r:id="rId16"/>
    <p:sldLayoutId id="2147483738" r:id="rId17"/>
    <p:sldLayoutId id="2147483739" r:id="rId18"/>
  </p:sldLayoutIdLst>
  <p:hf sldNum="0" hdr="0" dt="0"/>
  <p:txStyles>
    <p:titleStyle>
      <a:lvl1pPr algn="l" defTabSz="457200" rtl="0" eaLnBrk="1" latinLnBrk="0" hangingPunct="1">
        <a:spcBef>
          <a:spcPct val="0"/>
        </a:spcBef>
        <a:buNone/>
        <a:defRPr sz="2600" kern="1200" cap="all" baseline="0">
          <a:solidFill>
            <a:schemeClr val="tx1"/>
          </a:solidFill>
          <a:latin typeface="Arial Black"/>
          <a:ea typeface="+mj-ea"/>
          <a:cs typeface="Arial Black"/>
        </a:defRPr>
      </a:lvl1pPr>
    </p:titleStyle>
    <p:body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9.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30.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31.wmf"/><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32.wmf"/><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33.w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34.wmf"/><Relationship Id="rId4"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35.wmf"/><Relationship Id="rId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36.wmf"/><Relationship Id="rId4"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37.wmf"/><Relationship Id="rId4" Type="http://schemas.openxmlformats.org/officeDocument/2006/relationships/oleObject" Target="../embeddings/oleObject9.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image" Target="../media/image38.wmf"/><Relationship Id="rId4" Type="http://schemas.openxmlformats.org/officeDocument/2006/relationships/oleObject" Target="../embeddings/oleObject10.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39.wmf"/><Relationship Id="rId4" Type="http://schemas.openxmlformats.org/officeDocument/2006/relationships/oleObject" Target="../embeddings/oleObject11.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vmlDrawing" Target="../drawings/vmlDrawing12.vml"/><Relationship Id="rId5" Type="http://schemas.openxmlformats.org/officeDocument/2006/relationships/image" Target="../media/image40.wmf"/><Relationship Id="rId4" Type="http://schemas.openxmlformats.org/officeDocument/2006/relationships/oleObject" Target="../embeddings/oleObject12.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13.vml"/><Relationship Id="rId5" Type="http://schemas.openxmlformats.org/officeDocument/2006/relationships/image" Target="../media/image41.wmf"/><Relationship Id="rId4" Type="http://schemas.openxmlformats.org/officeDocument/2006/relationships/oleObject" Target="../embeddings/oleObject13.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vmlDrawing" Target="../drawings/vmlDrawing14.vml"/><Relationship Id="rId5" Type="http://schemas.openxmlformats.org/officeDocument/2006/relationships/image" Target="../media/image42.wmf"/><Relationship Id="rId4"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image" Target="../media/image43.wmf"/><Relationship Id="rId4" Type="http://schemas.openxmlformats.org/officeDocument/2006/relationships/oleObject" Target="../embeddings/oleObject15.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vmlDrawing" Target="../drawings/vmlDrawing16.vml"/><Relationship Id="rId5" Type="http://schemas.openxmlformats.org/officeDocument/2006/relationships/image" Target="../media/image44.wmf"/><Relationship Id="rId4" Type="http://schemas.openxmlformats.org/officeDocument/2006/relationships/oleObject" Target="../embeddings/oleObject16.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vmlDrawing" Target="../drawings/vmlDrawing17.vml"/><Relationship Id="rId5" Type="http://schemas.openxmlformats.org/officeDocument/2006/relationships/image" Target="../media/image45.wmf"/><Relationship Id="rId4" Type="http://schemas.openxmlformats.org/officeDocument/2006/relationships/oleObject" Target="../embeddings/oleObject17.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vmlDrawing" Target="../drawings/vmlDrawing18.vml"/><Relationship Id="rId5" Type="http://schemas.openxmlformats.org/officeDocument/2006/relationships/image" Target="../media/image46.wmf"/><Relationship Id="rId4" Type="http://schemas.openxmlformats.org/officeDocument/2006/relationships/oleObject" Target="../embeddings/oleObject18.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vmlDrawing" Target="../drawings/vmlDrawing19.vml"/><Relationship Id="rId5" Type="http://schemas.openxmlformats.org/officeDocument/2006/relationships/image" Target="../media/image47.wmf"/><Relationship Id="rId4" Type="http://schemas.openxmlformats.org/officeDocument/2006/relationships/oleObject" Target="../embeddings/oleObject19.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vmlDrawing" Target="../drawings/vmlDrawing20.vml"/><Relationship Id="rId5" Type="http://schemas.openxmlformats.org/officeDocument/2006/relationships/image" Target="../media/image48.wmf"/><Relationship Id="rId4" Type="http://schemas.openxmlformats.org/officeDocument/2006/relationships/oleObject" Target="../embeddings/oleObject20.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r="11459"/>
          <a:stretch/>
        </p:blipFill>
        <p:spPr>
          <a:xfrm flipH="1">
            <a:off x="0" y="-1"/>
            <a:ext cx="9144000" cy="6858002"/>
          </a:xfrm>
        </p:spPr>
      </p:pic>
      <p:sp>
        <p:nvSpPr>
          <p:cNvPr id="2" name="Text Placeholder 1"/>
          <p:cNvSpPr>
            <a:spLocks noGrp="1"/>
          </p:cNvSpPr>
          <p:nvPr>
            <p:ph type="body" sz="quarter" idx="15"/>
          </p:nvPr>
        </p:nvSpPr>
        <p:spPr>
          <a:xfrm>
            <a:off x="997217" y="1799184"/>
            <a:ext cx="5757328" cy="609398"/>
          </a:xfrm>
        </p:spPr>
        <p:txBody>
          <a:bodyPr/>
          <a:lstStyle/>
          <a:p>
            <a:r>
              <a:rPr lang="en-US" sz="4100" dirty="0"/>
              <a:t>Spring Testing</a:t>
            </a:r>
          </a:p>
        </p:txBody>
      </p:sp>
      <p:sp>
        <p:nvSpPr>
          <p:cNvPr id="3" name="Text Placeholder 2"/>
          <p:cNvSpPr>
            <a:spLocks noGrp="1"/>
          </p:cNvSpPr>
          <p:nvPr>
            <p:ph type="body" sz="quarter" idx="16"/>
          </p:nvPr>
        </p:nvSpPr>
        <p:spPr>
          <a:xfrm>
            <a:off x="631824" y="4905618"/>
            <a:ext cx="6488113" cy="646331"/>
          </a:xfrm>
        </p:spPr>
        <p:txBody>
          <a:bodyPr/>
          <a:lstStyle/>
          <a:p>
            <a:r>
              <a:rPr lang="en-US" dirty="0"/>
              <a:t>Maksym Oleshchuk</a:t>
            </a:r>
          </a:p>
          <a:p>
            <a:r>
              <a:rPr lang="en-US" dirty="0"/>
              <a:t>Senior Software Engineer</a:t>
            </a:r>
          </a:p>
        </p:txBody>
      </p:sp>
      <p:sp>
        <p:nvSpPr>
          <p:cNvPr id="4" name="Text Placeholder 3"/>
          <p:cNvSpPr>
            <a:spLocks noGrp="1"/>
          </p:cNvSpPr>
          <p:nvPr>
            <p:ph type="body" sz="quarter" idx="17"/>
          </p:nvPr>
        </p:nvSpPr>
        <p:spPr/>
        <p:txBody>
          <a:bodyPr/>
          <a:lstStyle/>
          <a:p>
            <a:r>
              <a:rPr lang="en-US" dirty="0"/>
              <a:t>July 28, 2017</a:t>
            </a:r>
          </a:p>
        </p:txBody>
      </p:sp>
      <p:pic>
        <p:nvPicPr>
          <p:cNvPr id="8" name="Picture Placeholder 7" descr="logo_cover_5.png"/>
          <p:cNvPicPr>
            <a:picLocks noGrp="1" noChangeAspect="1"/>
          </p:cNvPicPr>
          <p:nvPr>
            <p:ph type="pic" sz="quarter" idx="18"/>
          </p:nvPr>
        </p:nvPicPr>
        <p:blipFill>
          <a:blip r:embed="rId4">
            <a:extLst>
              <a:ext uri="{28A0092B-C50C-407E-A947-70E740481C1C}">
                <a14:useLocalDpi xmlns:a14="http://schemas.microsoft.com/office/drawing/2010/main" val="0"/>
              </a:ext>
            </a:extLst>
          </a:blip>
          <a:srcRect t="3538" b="3538"/>
          <a:stretch>
            <a:fillRect/>
          </a:stretch>
        </p:blipFill>
        <p:spPr/>
      </p:pic>
    </p:spTree>
    <p:extLst>
      <p:ext uri="{BB962C8B-B14F-4D97-AF65-F5344CB8AC3E}">
        <p14:creationId xmlns:p14="http://schemas.microsoft.com/office/powerpoint/2010/main" val="118476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a:t>Unit test pros and cons</a:t>
            </a:r>
          </a:p>
        </p:txBody>
      </p:sp>
      <p:pic>
        <p:nvPicPr>
          <p:cNvPr id="92162" name="Picture 2" descr="http://www.agilenutshell.com/assets/episodes/way-of-web/unit-pro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30" y="2146299"/>
            <a:ext cx="8430146" cy="2301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3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a:t>The Testing Pyramid</a:t>
            </a:r>
          </a:p>
        </p:txBody>
      </p:sp>
      <p:pic>
        <p:nvPicPr>
          <p:cNvPr id="93186" name="Picture 2" descr="http://www.agilenutshell.com/assets/episodes/way-of-web/rules-of-thum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743" y="1514651"/>
            <a:ext cx="7272514" cy="3965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226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a:t>The Testing Pyramid</a:t>
            </a:r>
          </a:p>
        </p:txBody>
      </p:sp>
      <p:pic>
        <p:nvPicPr>
          <p:cNvPr id="94210" name="Picture 2" descr="https://martinfowler.com/bliki/images/testPyramid/test-pyram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231" y="1674458"/>
            <a:ext cx="6843537" cy="3770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695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a:t>Ice-cream cone testing (anti-pattern)</a:t>
            </a:r>
          </a:p>
        </p:txBody>
      </p:sp>
      <p:pic>
        <p:nvPicPr>
          <p:cNvPr id="95234" name="Picture 2" descr="https://watirmelon.files.wordpress.com/2012/01/softwaretestingicecreamconeantipattern.png?w=8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6908" y="1214143"/>
            <a:ext cx="4168070" cy="514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925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Intro</a:t>
            </a:r>
          </a:p>
        </p:txBody>
      </p:sp>
      <p:pic>
        <p:nvPicPr>
          <p:cNvPr id="83970" name="Picture 2" descr="Результат пошуку зображень за запитом &quot;testi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541" y="2144889"/>
            <a:ext cx="6291969" cy="3464348"/>
          </a:xfrm>
          <a:prstGeom prst="rect">
            <a:avLst/>
          </a:prstGeom>
          <a:noFill/>
          <a:extLst>
            <a:ext uri="{909E8E84-426E-40DD-AFC4-6F175D3DCCD1}">
              <a14:hiddenFill xmlns:a14="http://schemas.microsoft.com/office/drawing/2010/main">
                <a:solidFill>
                  <a:srgbClr val="FFFFFF"/>
                </a:solidFill>
              </a14:hiddenFill>
            </a:ext>
          </a:extLst>
        </p:spPr>
      </p:pic>
      <p:pic>
        <p:nvPicPr>
          <p:cNvPr id="83972" name="Picture 4" descr="Пов’язане зображенн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730" y="1418169"/>
            <a:ext cx="35242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75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Unit testing</a:t>
            </a:r>
          </a:p>
        </p:txBody>
      </p:sp>
      <p:pic>
        <p:nvPicPr>
          <p:cNvPr id="96258" name="Picture 2" descr="Результат пошуку зображень за запитом &quot;unit testi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004" y="1072443"/>
            <a:ext cx="7201017" cy="5400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214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Unit testing</a:t>
            </a:r>
          </a:p>
        </p:txBody>
      </p:sp>
      <p:pic>
        <p:nvPicPr>
          <p:cNvPr id="97282" name="Picture 2" descr="Результат пошуку зображень за запитом &quot;unit testi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921" y="1305101"/>
            <a:ext cx="7024158" cy="4015386"/>
          </a:xfrm>
          <a:prstGeom prst="rect">
            <a:avLst/>
          </a:prstGeom>
          <a:noFill/>
          <a:extLst>
            <a:ext uri="{909E8E84-426E-40DD-AFC4-6F175D3DCCD1}">
              <a14:hiddenFill xmlns:a14="http://schemas.microsoft.com/office/drawing/2010/main">
                <a:solidFill>
                  <a:srgbClr val="FFFFFF"/>
                </a:solidFill>
              </a14:hiddenFill>
            </a:ext>
          </a:extLst>
        </p:spPr>
      </p:pic>
      <p:pic>
        <p:nvPicPr>
          <p:cNvPr id="97284" name="Picture 4" descr="Результат пошуку зображень за запитом &quot;spring framework&quot;"/>
          <p:cNvPicPr>
            <a:picLocks noChangeAspect="1" noChangeArrowheads="1"/>
          </p:cNvPicPr>
          <p:nvPr/>
        </p:nvPicPr>
        <p:blipFill rotWithShape="1">
          <a:blip r:embed="rId4">
            <a:extLst>
              <a:ext uri="{28A0092B-C50C-407E-A947-70E740481C1C}">
                <a14:useLocalDpi xmlns:a14="http://schemas.microsoft.com/office/drawing/2010/main" val="0"/>
              </a:ext>
            </a:extLst>
          </a:blip>
          <a:srcRect l="18635" t="15320" r="19784" b="15843"/>
          <a:stretch/>
        </p:blipFill>
        <p:spPr bwMode="auto">
          <a:xfrm>
            <a:off x="1580444" y="2584660"/>
            <a:ext cx="2246490" cy="1298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866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First example</a:t>
            </a:r>
            <a:endParaRPr lang="en-US" sz="2800" dirty="0"/>
          </a:p>
        </p:txBody>
      </p:sp>
      <p:pic>
        <p:nvPicPr>
          <p:cNvPr id="2" name="Picture 1">
            <a:extLst>
              <a:ext uri="{FF2B5EF4-FFF2-40B4-BE49-F238E27FC236}">
                <a16:creationId xmlns:a16="http://schemas.microsoft.com/office/drawing/2014/main" id="{129CFD7E-177B-47EA-9E0B-4B1ACB738FE7}"/>
              </a:ext>
            </a:extLst>
          </p:cNvPr>
          <p:cNvPicPr>
            <a:picLocks noChangeAspect="1"/>
          </p:cNvPicPr>
          <p:nvPr/>
        </p:nvPicPr>
        <p:blipFill>
          <a:blip r:embed="rId3"/>
          <a:stretch>
            <a:fillRect/>
          </a:stretch>
        </p:blipFill>
        <p:spPr>
          <a:xfrm>
            <a:off x="2097293" y="2461099"/>
            <a:ext cx="4949413" cy="1791723"/>
          </a:xfrm>
          <a:prstGeom prst="rect">
            <a:avLst/>
          </a:prstGeom>
        </p:spPr>
      </p:pic>
    </p:spTree>
    <p:extLst>
      <p:ext uri="{BB962C8B-B14F-4D97-AF65-F5344CB8AC3E}">
        <p14:creationId xmlns:p14="http://schemas.microsoft.com/office/powerpoint/2010/main" val="1142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First example</a:t>
            </a:r>
            <a:endParaRPr lang="en-US" sz="2800" dirty="0"/>
          </a:p>
        </p:txBody>
      </p:sp>
      <p:pic>
        <p:nvPicPr>
          <p:cNvPr id="2" name="Picture 1">
            <a:extLst>
              <a:ext uri="{FF2B5EF4-FFF2-40B4-BE49-F238E27FC236}">
                <a16:creationId xmlns:a16="http://schemas.microsoft.com/office/drawing/2014/main" id="{753DDE64-D98F-4282-B78C-7F81D3B2FBDA}"/>
              </a:ext>
            </a:extLst>
          </p:cNvPr>
          <p:cNvPicPr>
            <a:picLocks noChangeAspect="1"/>
          </p:cNvPicPr>
          <p:nvPr/>
        </p:nvPicPr>
        <p:blipFill>
          <a:blip r:embed="rId3"/>
          <a:stretch>
            <a:fillRect/>
          </a:stretch>
        </p:blipFill>
        <p:spPr>
          <a:xfrm>
            <a:off x="830091" y="2113374"/>
            <a:ext cx="7483817" cy="2779260"/>
          </a:xfrm>
          <a:prstGeom prst="rect">
            <a:avLst/>
          </a:prstGeom>
        </p:spPr>
      </p:pic>
    </p:spTree>
    <p:extLst>
      <p:ext uri="{BB962C8B-B14F-4D97-AF65-F5344CB8AC3E}">
        <p14:creationId xmlns:p14="http://schemas.microsoft.com/office/powerpoint/2010/main" val="1016130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First example</a:t>
            </a:r>
            <a:endParaRPr lang="en-US" sz="2800" dirty="0"/>
          </a:p>
        </p:txBody>
      </p:sp>
      <p:pic>
        <p:nvPicPr>
          <p:cNvPr id="4" name="Picture 3">
            <a:extLst>
              <a:ext uri="{FF2B5EF4-FFF2-40B4-BE49-F238E27FC236}">
                <a16:creationId xmlns:a16="http://schemas.microsoft.com/office/drawing/2014/main" id="{73CFABB1-9239-459C-B193-D763B45BC92C}"/>
              </a:ext>
            </a:extLst>
          </p:cNvPr>
          <p:cNvPicPr>
            <a:picLocks noChangeAspect="1"/>
          </p:cNvPicPr>
          <p:nvPr/>
        </p:nvPicPr>
        <p:blipFill>
          <a:blip r:embed="rId3"/>
          <a:stretch>
            <a:fillRect/>
          </a:stretch>
        </p:blipFill>
        <p:spPr>
          <a:xfrm>
            <a:off x="1526566" y="1189201"/>
            <a:ext cx="6090867" cy="4976530"/>
          </a:xfrm>
          <a:prstGeom prst="rect">
            <a:avLst/>
          </a:prstGeom>
        </p:spPr>
      </p:pic>
    </p:spTree>
    <p:extLst>
      <p:ext uri="{BB962C8B-B14F-4D97-AF65-F5344CB8AC3E}">
        <p14:creationId xmlns:p14="http://schemas.microsoft.com/office/powerpoint/2010/main" val="248420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CONTENTS</a:t>
            </a:r>
          </a:p>
        </p:txBody>
      </p:sp>
      <p:grpSp>
        <p:nvGrpSpPr>
          <p:cNvPr id="25" name="Group 24"/>
          <p:cNvGrpSpPr/>
          <p:nvPr/>
        </p:nvGrpSpPr>
        <p:grpSpPr>
          <a:xfrm>
            <a:off x="357780" y="1435606"/>
            <a:ext cx="7780439" cy="408253"/>
            <a:chOff x="357780" y="1435606"/>
            <a:chExt cx="7780439" cy="408253"/>
          </a:xfrm>
        </p:grpSpPr>
        <p:sp>
          <p:nvSpPr>
            <p:cNvPr id="35" name="TextBox 34"/>
            <p:cNvSpPr txBox="1"/>
            <p:nvPr/>
          </p:nvSpPr>
          <p:spPr>
            <a:xfrm>
              <a:off x="823019" y="1459785"/>
              <a:ext cx="7315200" cy="369332"/>
            </a:xfrm>
            <a:prstGeom prst="rect">
              <a:avLst/>
            </a:prstGeom>
            <a:noFill/>
          </p:spPr>
          <p:txBody>
            <a:bodyPr wrap="square" rtlCol="0">
              <a:spAutoFit/>
            </a:bodyPr>
            <a:lstStyle/>
            <a:p>
              <a:pPr>
                <a:buClr>
                  <a:schemeClr val="bg1"/>
                </a:buClr>
                <a:buSzPct val="140000"/>
              </a:pPr>
              <a:r>
                <a:rPr lang="en-US" dirty="0"/>
                <a:t>Spring Testing introduction (test pyramid)</a:t>
              </a:r>
            </a:p>
          </p:txBody>
        </p:sp>
        <p:grpSp>
          <p:nvGrpSpPr>
            <p:cNvPr id="36" name="Group 35"/>
            <p:cNvGrpSpPr>
              <a:grpSpLocks noChangeAspect="1"/>
            </p:cNvGrpSpPr>
            <p:nvPr/>
          </p:nvGrpSpPr>
          <p:grpSpPr>
            <a:xfrm>
              <a:off x="357780" y="1435606"/>
              <a:ext cx="411480" cy="408253"/>
              <a:chOff x="448467" y="1385718"/>
              <a:chExt cx="464582" cy="464582"/>
            </a:xfrm>
          </p:grpSpPr>
          <p:sp>
            <p:nvSpPr>
              <p:cNvPr id="37" name="Oval 36"/>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48" name="TextBox 47"/>
              <p:cNvSpPr txBox="1"/>
              <p:nvPr/>
            </p:nvSpPr>
            <p:spPr>
              <a:xfrm>
                <a:off x="497577" y="1427189"/>
                <a:ext cx="363015" cy="280194"/>
              </a:xfrm>
              <a:prstGeom prst="rect">
                <a:avLst/>
              </a:prstGeom>
              <a:noFill/>
            </p:spPr>
            <p:txBody>
              <a:bodyPr wrap="none" tIns="91440" bIns="0" rtlCol="0" anchor="ctr" anchorCtr="1">
                <a:noAutofit/>
              </a:bodyPr>
              <a:lstStyle/>
              <a:p>
                <a:pPr algn="ctr"/>
                <a:r>
                  <a:rPr lang="en-US" dirty="0">
                    <a:solidFill>
                      <a:schemeClr val="bg1"/>
                    </a:solidFill>
                    <a:latin typeface="Arial Black"/>
                    <a:cs typeface="Arial Black"/>
                  </a:rPr>
                  <a:t>1</a:t>
                </a:r>
              </a:p>
            </p:txBody>
          </p:sp>
        </p:grpSp>
      </p:grpSp>
      <p:grpSp>
        <p:nvGrpSpPr>
          <p:cNvPr id="9" name="Group 8"/>
          <p:cNvGrpSpPr/>
          <p:nvPr/>
        </p:nvGrpSpPr>
        <p:grpSpPr>
          <a:xfrm>
            <a:off x="357780" y="1962703"/>
            <a:ext cx="7780439" cy="408253"/>
            <a:chOff x="357780" y="1435606"/>
            <a:chExt cx="7780439" cy="408253"/>
          </a:xfrm>
        </p:grpSpPr>
        <p:sp>
          <p:nvSpPr>
            <p:cNvPr id="10" name="TextBox 9"/>
            <p:cNvSpPr txBox="1"/>
            <p:nvPr/>
          </p:nvSpPr>
          <p:spPr>
            <a:xfrm>
              <a:off x="823019" y="1459785"/>
              <a:ext cx="7315200" cy="369332"/>
            </a:xfrm>
            <a:prstGeom prst="rect">
              <a:avLst/>
            </a:prstGeom>
            <a:noFill/>
          </p:spPr>
          <p:txBody>
            <a:bodyPr wrap="square" rtlCol="0">
              <a:spAutoFit/>
            </a:bodyPr>
            <a:lstStyle/>
            <a:p>
              <a:r>
                <a:rPr lang="en-US" dirty="0"/>
                <a:t>Unit testing</a:t>
              </a:r>
            </a:p>
          </p:txBody>
        </p:sp>
        <p:grpSp>
          <p:nvGrpSpPr>
            <p:cNvPr id="11" name="Group 10"/>
            <p:cNvGrpSpPr>
              <a:grpSpLocks noChangeAspect="1"/>
            </p:cNvGrpSpPr>
            <p:nvPr/>
          </p:nvGrpSpPr>
          <p:grpSpPr>
            <a:xfrm>
              <a:off x="357780" y="1435606"/>
              <a:ext cx="411480" cy="408253"/>
              <a:chOff x="448467" y="1385718"/>
              <a:chExt cx="464582" cy="464582"/>
            </a:xfrm>
          </p:grpSpPr>
          <p:sp>
            <p:nvSpPr>
              <p:cNvPr id="12" name="Oval 11"/>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14" name="TextBox 13"/>
              <p:cNvSpPr txBox="1"/>
              <p:nvPr/>
            </p:nvSpPr>
            <p:spPr>
              <a:xfrm>
                <a:off x="497577" y="1427189"/>
                <a:ext cx="363015" cy="280194"/>
              </a:xfrm>
              <a:prstGeom prst="rect">
                <a:avLst/>
              </a:prstGeom>
              <a:noFill/>
            </p:spPr>
            <p:txBody>
              <a:bodyPr wrap="none" tIns="91440" bIns="0" rtlCol="0" anchor="ctr" anchorCtr="1">
                <a:noAutofit/>
              </a:bodyPr>
              <a:lstStyle/>
              <a:p>
                <a:pPr algn="ctr"/>
                <a:r>
                  <a:rPr lang="ru-RU" dirty="0">
                    <a:solidFill>
                      <a:schemeClr val="bg1"/>
                    </a:solidFill>
                    <a:latin typeface="Arial Black"/>
                    <a:cs typeface="Arial Black"/>
                  </a:rPr>
                  <a:t>2</a:t>
                </a:r>
                <a:endParaRPr lang="en-US" dirty="0">
                  <a:solidFill>
                    <a:schemeClr val="bg1"/>
                  </a:solidFill>
                  <a:latin typeface="Arial Black"/>
                  <a:cs typeface="Arial Black"/>
                </a:endParaRPr>
              </a:p>
            </p:txBody>
          </p:sp>
        </p:grpSp>
      </p:grpSp>
      <p:grpSp>
        <p:nvGrpSpPr>
          <p:cNvPr id="15" name="Group 14"/>
          <p:cNvGrpSpPr/>
          <p:nvPr/>
        </p:nvGrpSpPr>
        <p:grpSpPr>
          <a:xfrm>
            <a:off x="357780" y="2495331"/>
            <a:ext cx="7780439" cy="408253"/>
            <a:chOff x="357780" y="1435606"/>
            <a:chExt cx="7780439" cy="408253"/>
          </a:xfrm>
        </p:grpSpPr>
        <p:sp>
          <p:nvSpPr>
            <p:cNvPr id="16" name="TextBox 15"/>
            <p:cNvSpPr txBox="1"/>
            <p:nvPr/>
          </p:nvSpPr>
          <p:spPr>
            <a:xfrm>
              <a:off x="823019" y="1459785"/>
              <a:ext cx="7315200" cy="369332"/>
            </a:xfrm>
            <a:prstGeom prst="rect">
              <a:avLst/>
            </a:prstGeom>
            <a:noFill/>
          </p:spPr>
          <p:txBody>
            <a:bodyPr wrap="square" rtlCol="0">
              <a:spAutoFit/>
            </a:bodyPr>
            <a:lstStyle/>
            <a:p>
              <a:r>
                <a:rPr lang="en-US" dirty="0"/>
                <a:t>Integration testing</a:t>
              </a:r>
            </a:p>
          </p:txBody>
        </p:sp>
        <p:grpSp>
          <p:nvGrpSpPr>
            <p:cNvPr id="17" name="Group 16"/>
            <p:cNvGrpSpPr>
              <a:grpSpLocks noChangeAspect="1"/>
            </p:cNvGrpSpPr>
            <p:nvPr/>
          </p:nvGrpSpPr>
          <p:grpSpPr>
            <a:xfrm>
              <a:off x="357780" y="1435606"/>
              <a:ext cx="411480" cy="408253"/>
              <a:chOff x="448467" y="1385718"/>
              <a:chExt cx="464582" cy="464582"/>
            </a:xfrm>
          </p:grpSpPr>
          <p:sp>
            <p:nvSpPr>
              <p:cNvPr id="18" name="Oval 1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19" name="TextBox 18"/>
              <p:cNvSpPr txBox="1"/>
              <p:nvPr/>
            </p:nvSpPr>
            <p:spPr>
              <a:xfrm>
                <a:off x="497577" y="1427189"/>
                <a:ext cx="363015" cy="280194"/>
              </a:xfrm>
              <a:prstGeom prst="rect">
                <a:avLst/>
              </a:prstGeom>
              <a:noFill/>
            </p:spPr>
            <p:txBody>
              <a:bodyPr wrap="none" tIns="91440" bIns="0" rtlCol="0" anchor="ctr" anchorCtr="1">
                <a:noAutofit/>
              </a:bodyPr>
              <a:lstStyle/>
              <a:p>
                <a:pPr algn="ctr"/>
                <a:r>
                  <a:rPr lang="ru-RU" dirty="0">
                    <a:solidFill>
                      <a:schemeClr val="bg1"/>
                    </a:solidFill>
                    <a:latin typeface="Arial Black"/>
                    <a:cs typeface="Arial Black"/>
                  </a:rPr>
                  <a:t>3</a:t>
                </a:r>
                <a:endParaRPr lang="en-US" dirty="0">
                  <a:solidFill>
                    <a:schemeClr val="bg1"/>
                  </a:solidFill>
                  <a:latin typeface="Arial Black"/>
                  <a:cs typeface="Arial Black"/>
                </a:endParaRPr>
              </a:p>
            </p:txBody>
          </p:sp>
        </p:grpSp>
      </p:grpSp>
      <p:grpSp>
        <p:nvGrpSpPr>
          <p:cNvPr id="20" name="Group 19"/>
          <p:cNvGrpSpPr/>
          <p:nvPr/>
        </p:nvGrpSpPr>
        <p:grpSpPr>
          <a:xfrm>
            <a:off x="357780" y="3017289"/>
            <a:ext cx="7780439" cy="408253"/>
            <a:chOff x="357780" y="1435606"/>
            <a:chExt cx="7780439" cy="408253"/>
          </a:xfrm>
        </p:grpSpPr>
        <p:sp>
          <p:nvSpPr>
            <p:cNvPr id="21" name="TextBox 20"/>
            <p:cNvSpPr txBox="1"/>
            <p:nvPr/>
          </p:nvSpPr>
          <p:spPr>
            <a:xfrm>
              <a:off x="823019" y="1459785"/>
              <a:ext cx="7315200" cy="369332"/>
            </a:xfrm>
            <a:prstGeom prst="rect">
              <a:avLst/>
            </a:prstGeom>
            <a:noFill/>
          </p:spPr>
          <p:txBody>
            <a:bodyPr wrap="square" rtlCol="0">
              <a:spAutoFit/>
            </a:bodyPr>
            <a:lstStyle/>
            <a:p>
              <a:r>
                <a:rPr lang="en-US" dirty="0"/>
                <a:t>JDBC Testing Support</a:t>
              </a:r>
            </a:p>
          </p:txBody>
        </p:sp>
        <p:grpSp>
          <p:nvGrpSpPr>
            <p:cNvPr id="22" name="Group 21"/>
            <p:cNvGrpSpPr>
              <a:grpSpLocks noChangeAspect="1"/>
            </p:cNvGrpSpPr>
            <p:nvPr/>
          </p:nvGrpSpPr>
          <p:grpSpPr>
            <a:xfrm>
              <a:off x="357780" y="1435606"/>
              <a:ext cx="411480" cy="408253"/>
              <a:chOff x="448467" y="1385718"/>
              <a:chExt cx="464582" cy="464582"/>
            </a:xfrm>
          </p:grpSpPr>
          <p:sp>
            <p:nvSpPr>
              <p:cNvPr id="23" name="Oval 22"/>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24" name="TextBox 23"/>
              <p:cNvSpPr txBox="1"/>
              <p:nvPr/>
            </p:nvSpPr>
            <p:spPr>
              <a:xfrm>
                <a:off x="497577" y="1427189"/>
                <a:ext cx="363015" cy="280194"/>
              </a:xfrm>
              <a:prstGeom prst="rect">
                <a:avLst/>
              </a:prstGeom>
              <a:noFill/>
            </p:spPr>
            <p:txBody>
              <a:bodyPr wrap="none" tIns="91440" bIns="0" rtlCol="0" anchor="ctr" anchorCtr="1">
                <a:noAutofit/>
              </a:bodyPr>
              <a:lstStyle/>
              <a:p>
                <a:pPr algn="ctr"/>
                <a:r>
                  <a:rPr lang="en-US" dirty="0">
                    <a:solidFill>
                      <a:schemeClr val="bg1"/>
                    </a:solidFill>
                    <a:latin typeface="Arial Black"/>
                    <a:cs typeface="Arial Black"/>
                  </a:rPr>
                  <a:t>4</a:t>
                </a:r>
              </a:p>
            </p:txBody>
          </p:sp>
        </p:grpSp>
      </p:grpSp>
      <p:grpSp>
        <p:nvGrpSpPr>
          <p:cNvPr id="26" name="Group 25"/>
          <p:cNvGrpSpPr/>
          <p:nvPr/>
        </p:nvGrpSpPr>
        <p:grpSpPr>
          <a:xfrm>
            <a:off x="357780" y="3539247"/>
            <a:ext cx="7780439" cy="408253"/>
            <a:chOff x="357780" y="1435606"/>
            <a:chExt cx="7780439" cy="408253"/>
          </a:xfrm>
        </p:grpSpPr>
        <p:sp>
          <p:nvSpPr>
            <p:cNvPr id="27" name="TextBox 26"/>
            <p:cNvSpPr txBox="1"/>
            <p:nvPr/>
          </p:nvSpPr>
          <p:spPr>
            <a:xfrm>
              <a:off x="823019" y="1459785"/>
              <a:ext cx="7315200" cy="369332"/>
            </a:xfrm>
            <a:prstGeom prst="rect">
              <a:avLst/>
            </a:prstGeom>
            <a:noFill/>
          </p:spPr>
          <p:txBody>
            <a:bodyPr wrap="square" rtlCol="0">
              <a:spAutoFit/>
            </a:bodyPr>
            <a:lstStyle/>
            <a:p>
              <a:r>
                <a:rPr lang="en-US" dirty="0"/>
                <a:t>MVC Test Framework</a:t>
              </a:r>
            </a:p>
          </p:txBody>
        </p:sp>
        <p:grpSp>
          <p:nvGrpSpPr>
            <p:cNvPr id="28" name="Group 27"/>
            <p:cNvGrpSpPr>
              <a:grpSpLocks noChangeAspect="1"/>
            </p:cNvGrpSpPr>
            <p:nvPr/>
          </p:nvGrpSpPr>
          <p:grpSpPr>
            <a:xfrm>
              <a:off x="357780" y="1435606"/>
              <a:ext cx="411480" cy="408253"/>
              <a:chOff x="448467" y="1385718"/>
              <a:chExt cx="464582" cy="464582"/>
            </a:xfrm>
          </p:grpSpPr>
          <p:sp>
            <p:nvSpPr>
              <p:cNvPr id="29" name="Oval 28"/>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30" name="TextBox 29"/>
              <p:cNvSpPr txBox="1"/>
              <p:nvPr/>
            </p:nvSpPr>
            <p:spPr>
              <a:xfrm>
                <a:off x="497577" y="1427189"/>
                <a:ext cx="363015" cy="280194"/>
              </a:xfrm>
              <a:prstGeom prst="rect">
                <a:avLst/>
              </a:prstGeom>
              <a:noFill/>
            </p:spPr>
            <p:txBody>
              <a:bodyPr wrap="none" tIns="91440" bIns="0" rtlCol="0" anchor="ctr" anchorCtr="1">
                <a:noAutofit/>
              </a:bodyPr>
              <a:lstStyle/>
              <a:p>
                <a:pPr algn="ctr"/>
                <a:r>
                  <a:rPr lang="en-US" dirty="0">
                    <a:solidFill>
                      <a:schemeClr val="bg1"/>
                    </a:solidFill>
                    <a:latin typeface="Arial Black"/>
                    <a:cs typeface="Arial Black"/>
                  </a:rPr>
                  <a:t>5</a:t>
                </a:r>
              </a:p>
            </p:txBody>
          </p:sp>
        </p:grpSp>
      </p:grpSp>
    </p:spTree>
    <p:extLst>
      <p:ext uri="{BB962C8B-B14F-4D97-AF65-F5344CB8AC3E}">
        <p14:creationId xmlns:p14="http://schemas.microsoft.com/office/powerpoint/2010/main" val="975152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err="1"/>
              <a:t>ReflectionTestUtils</a:t>
            </a:r>
            <a:endParaRPr lang="en-US" sz="2800" dirty="0"/>
          </a:p>
        </p:txBody>
      </p:sp>
      <p:pic>
        <p:nvPicPr>
          <p:cNvPr id="2" name="Picture 1">
            <a:extLst>
              <a:ext uri="{FF2B5EF4-FFF2-40B4-BE49-F238E27FC236}">
                <a16:creationId xmlns:a16="http://schemas.microsoft.com/office/drawing/2014/main" id="{C5E0DDBE-79B3-443D-B427-780D63031AD6}"/>
              </a:ext>
            </a:extLst>
          </p:cNvPr>
          <p:cNvPicPr>
            <a:picLocks noChangeAspect="1"/>
          </p:cNvPicPr>
          <p:nvPr/>
        </p:nvPicPr>
        <p:blipFill>
          <a:blip r:embed="rId3"/>
          <a:stretch>
            <a:fillRect/>
          </a:stretch>
        </p:blipFill>
        <p:spPr>
          <a:xfrm>
            <a:off x="1062691" y="2258414"/>
            <a:ext cx="7018617" cy="2432339"/>
          </a:xfrm>
          <a:prstGeom prst="rect">
            <a:avLst/>
          </a:prstGeom>
        </p:spPr>
      </p:pic>
    </p:spTree>
    <p:extLst>
      <p:ext uri="{BB962C8B-B14F-4D97-AF65-F5344CB8AC3E}">
        <p14:creationId xmlns:p14="http://schemas.microsoft.com/office/powerpoint/2010/main" val="1765251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err="1"/>
              <a:t>ReflectionTestUtils</a:t>
            </a:r>
            <a:endParaRPr lang="en-US" sz="2800" dirty="0"/>
          </a:p>
        </p:txBody>
      </p:sp>
      <p:pic>
        <p:nvPicPr>
          <p:cNvPr id="2" name="Picture 1">
            <a:extLst>
              <a:ext uri="{FF2B5EF4-FFF2-40B4-BE49-F238E27FC236}">
                <a16:creationId xmlns:a16="http://schemas.microsoft.com/office/drawing/2014/main" id="{5F90E78F-F460-465B-BEE3-2431F45341BD}"/>
              </a:ext>
            </a:extLst>
          </p:cNvPr>
          <p:cNvPicPr>
            <a:picLocks noChangeAspect="1"/>
          </p:cNvPicPr>
          <p:nvPr/>
        </p:nvPicPr>
        <p:blipFill>
          <a:blip r:embed="rId3"/>
          <a:stretch>
            <a:fillRect/>
          </a:stretch>
        </p:blipFill>
        <p:spPr>
          <a:xfrm>
            <a:off x="1355992" y="2164092"/>
            <a:ext cx="6432016" cy="2348532"/>
          </a:xfrm>
          <a:prstGeom prst="rect">
            <a:avLst/>
          </a:prstGeom>
        </p:spPr>
      </p:pic>
    </p:spTree>
    <p:extLst>
      <p:ext uri="{BB962C8B-B14F-4D97-AF65-F5344CB8AC3E}">
        <p14:creationId xmlns:p14="http://schemas.microsoft.com/office/powerpoint/2010/main" val="3883035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err="1"/>
              <a:t>ReflectionTestUtils</a:t>
            </a:r>
            <a:endParaRPr lang="en-US" sz="2800" dirty="0"/>
          </a:p>
        </p:txBody>
      </p:sp>
      <p:pic>
        <p:nvPicPr>
          <p:cNvPr id="2" name="Picture 1">
            <a:extLst>
              <a:ext uri="{FF2B5EF4-FFF2-40B4-BE49-F238E27FC236}">
                <a16:creationId xmlns:a16="http://schemas.microsoft.com/office/drawing/2014/main" id="{7DBF3273-91B7-461D-92E7-15AA0F0B7A89}"/>
              </a:ext>
            </a:extLst>
          </p:cNvPr>
          <p:cNvPicPr>
            <a:picLocks noChangeAspect="1"/>
          </p:cNvPicPr>
          <p:nvPr/>
        </p:nvPicPr>
        <p:blipFill>
          <a:blip r:embed="rId3"/>
          <a:stretch>
            <a:fillRect/>
          </a:stretch>
        </p:blipFill>
        <p:spPr>
          <a:xfrm>
            <a:off x="181106" y="2172132"/>
            <a:ext cx="8781788" cy="2732377"/>
          </a:xfrm>
          <a:prstGeom prst="rect">
            <a:avLst/>
          </a:prstGeom>
        </p:spPr>
      </p:pic>
    </p:spTree>
    <p:extLst>
      <p:ext uri="{BB962C8B-B14F-4D97-AF65-F5344CB8AC3E}">
        <p14:creationId xmlns:p14="http://schemas.microsoft.com/office/powerpoint/2010/main" val="4003073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Integration testing</a:t>
            </a:r>
          </a:p>
        </p:txBody>
      </p:sp>
      <p:pic>
        <p:nvPicPr>
          <p:cNvPr id="100354" name="Picture 2" descr="Результат пошуку зображень за запитом &quot;integration testi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743" y="1603022"/>
            <a:ext cx="7272514" cy="4167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602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Manage Spring </a:t>
            </a:r>
            <a:r>
              <a:rPr lang="en-US" sz="2400" dirty="0" err="1"/>
              <a:t>IoC</a:t>
            </a:r>
            <a:r>
              <a:rPr lang="en-US" sz="2400" dirty="0"/>
              <a:t> container caching </a:t>
            </a:r>
          </a:p>
          <a:p>
            <a:r>
              <a:rPr lang="en-US" sz="2400" dirty="0"/>
              <a:t>Provide Dependency Injection of test fixture instances</a:t>
            </a:r>
          </a:p>
          <a:p>
            <a:r>
              <a:rPr lang="en-US" sz="2400" dirty="0"/>
              <a:t>Provide transaction management</a:t>
            </a:r>
          </a:p>
          <a:p>
            <a:r>
              <a:rPr lang="en-US" sz="2400" dirty="0"/>
              <a:t>Supply Spring-specific base classes</a:t>
            </a:r>
          </a:p>
        </p:txBody>
      </p:sp>
      <p:sp>
        <p:nvSpPr>
          <p:cNvPr id="13" name="Text Placeholder 12"/>
          <p:cNvSpPr>
            <a:spLocks noGrp="1"/>
          </p:cNvSpPr>
          <p:nvPr>
            <p:ph type="body" sz="quarter" idx="10"/>
          </p:nvPr>
        </p:nvSpPr>
        <p:spPr/>
        <p:txBody>
          <a:bodyPr/>
          <a:lstStyle/>
          <a:p>
            <a:r>
              <a:rPr lang="en-US" sz="2800" dirty="0"/>
              <a:t>Integration testing goals</a:t>
            </a:r>
          </a:p>
        </p:txBody>
      </p:sp>
    </p:spTree>
    <p:extLst>
      <p:ext uri="{BB962C8B-B14F-4D97-AF65-F5344CB8AC3E}">
        <p14:creationId xmlns:p14="http://schemas.microsoft.com/office/powerpoint/2010/main" val="2937754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a:t>
            </a:r>
            <a:r>
              <a:rPr lang="en-US" sz="2400" b="1" dirty="0" err="1"/>
              <a:t>ContextConfiguration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683196112"/>
              </p:ext>
            </p:extLst>
          </p:nvPr>
        </p:nvGraphicFramePr>
        <p:xfrm>
          <a:off x="427831" y="2120724"/>
          <a:ext cx="8288337" cy="5295900"/>
        </p:xfrm>
        <a:graphic>
          <a:graphicData uri="http://schemas.openxmlformats.org/presentationml/2006/ole">
            <mc:AlternateContent xmlns:mc="http://schemas.openxmlformats.org/markup-compatibility/2006">
              <mc:Choice xmlns:v="urn:schemas-microsoft-com:vml" Requires="v">
                <p:oleObj spid="_x0000_s100369" name="Document" r:id="rId4" imgW="6929280" imgH="4429080" progId="Word.OpenDocumentText.12">
                  <p:embed/>
                </p:oleObj>
              </mc:Choice>
              <mc:Fallback>
                <p:oleObj name="Document" r:id="rId4" imgW="6929280" imgH="44290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27831" y="2120724"/>
                        <a:ext cx="8288337" cy="5295900"/>
                      </a:xfrm>
                      <a:prstGeom prst="rect">
                        <a:avLst/>
                      </a:prstGeom>
                    </p:spPr>
                  </p:pic>
                </p:oleObj>
              </mc:Fallback>
            </mc:AlternateContent>
          </a:graphicData>
        </a:graphic>
      </p:graphicFrame>
    </p:spTree>
    <p:extLst>
      <p:ext uri="{BB962C8B-B14F-4D97-AF65-F5344CB8AC3E}">
        <p14:creationId xmlns:p14="http://schemas.microsoft.com/office/powerpoint/2010/main" val="1844822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a:t>
            </a:r>
            <a:r>
              <a:rPr lang="en-US" sz="2400" b="1" dirty="0" err="1"/>
              <a:t>WebAppConfiguration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923524918"/>
              </p:ext>
            </p:extLst>
          </p:nvPr>
        </p:nvGraphicFramePr>
        <p:xfrm>
          <a:off x="427831" y="1951391"/>
          <a:ext cx="8288337" cy="5295900"/>
        </p:xfrm>
        <a:graphic>
          <a:graphicData uri="http://schemas.openxmlformats.org/presentationml/2006/ole">
            <mc:AlternateContent xmlns:mc="http://schemas.openxmlformats.org/markup-compatibility/2006">
              <mc:Choice xmlns:v="urn:schemas-microsoft-com:vml" Requires="v">
                <p:oleObj spid="_x0000_s101393" name="Document" r:id="rId4" imgW="6929280" imgH="4429080" progId="Word.OpenDocumentText.12">
                  <p:embed/>
                </p:oleObj>
              </mc:Choice>
              <mc:Fallback>
                <p:oleObj name="Document" r:id="rId4" imgW="6929280" imgH="44290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27831" y="1951391"/>
                        <a:ext cx="8288337" cy="5295900"/>
                      </a:xfrm>
                      <a:prstGeom prst="rect">
                        <a:avLst/>
                      </a:prstGeom>
                    </p:spPr>
                  </p:pic>
                </p:oleObj>
              </mc:Fallback>
            </mc:AlternateContent>
          </a:graphicData>
        </a:graphic>
      </p:graphicFrame>
    </p:spTree>
    <p:extLst>
      <p:ext uri="{BB962C8B-B14F-4D97-AF65-F5344CB8AC3E}">
        <p14:creationId xmlns:p14="http://schemas.microsoft.com/office/powerpoint/2010/main" val="2613387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a:t>
            </a:r>
            <a:r>
              <a:rPr lang="en-US" sz="2400" b="1" dirty="0" err="1"/>
              <a:t>ContextHierarchy</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838544737"/>
              </p:ext>
            </p:extLst>
          </p:nvPr>
        </p:nvGraphicFramePr>
        <p:xfrm>
          <a:off x="427831" y="1562100"/>
          <a:ext cx="8288337" cy="5295900"/>
        </p:xfrm>
        <a:graphic>
          <a:graphicData uri="http://schemas.openxmlformats.org/presentationml/2006/ole">
            <mc:AlternateContent xmlns:mc="http://schemas.openxmlformats.org/markup-compatibility/2006">
              <mc:Choice xmlns:v="urn:schemas-microsoft-com:vml" Requires="v">
                <p:oleObj spid="_x0000_s102417" name="Document" r:id="rId4" imgW="6929280" imgH="4429080" progId="Word.OpenDocumentText.12">
                  <p:embed/>
                </p:oleObj>
              </mc:Choice>
              <mc:Fallback>
                <p:oleObj name="Document" r:id="rId4" imgW="6929280" imgH="44290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27831" y="1562100"/>
                        <a:ext cx="8288337" cy="5295900"/>
                      </a:xfrm>
                      <a:prstGeom prst="rect">
                        <a:avLst/>
                      </a:prstGeom>
                    </p:spPr>
                  </p:pic>
                </p:oleObj>
              </mc:Fallback>
            </mc:AlternateContent>
          </a:graphicData>
        </a:graphic>
      </p:graphicFrame>
    </p:spTree>
    <p:extLst>
      <p:ext uri="{BB962C8B-B14F-4D97-AF65-F5344CB8AC3E}">
        <p14:creationId xmlns:p14="http://schemas.microsoft.com/office/powerpoint/2010/main" val="1578976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a:t>
            </a:r>
            <a:r>
              <a:rPr lang="en-US" sz="2400" b="1" dirty="0" err="1"/>
              <a:t>ActiveProfiles</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613699342"/>
              </p:ext>
            </p:extLst>
          </p:nvPr>
        </p:nvGraphicFramePr>
        <p:xfrm>
          <a:off x="427831" y="1889478"/>
          <a:ext cx="8288337" cy="5295900"/>
        </p:xfrm>
        <a:graphic>
          <a:graphicData uri="http://schemas.openxmlformats.org/presentationml/2006/ole">
            <mc:AlternateContent xmlns:mc="http://schemas.openxmlformats.org/markup-compatibility/2006">
              <mc:Choice xmlns:v="urn:schemas-microsoft-com:vml" Requires="v">
                <p:oleObj spid="_x0000_s103441" name="Document" r:id="rId4" imgW="6929280" imgH="4429080" progId="Word.OpenDocumentText.12">
                  <p:embed/>
                </p:oleObj>
              </mc:Choice>
              <mc:Fallback>
                <p:oleObj name="Document" r:id="rId4" imgW="6929280" imgH="44290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27831" y="1889478"/>
                        <a:ext cx="8288337" cy="5295900"/>
                      </a:xfrm>
                      <a:prstGeom prst="rect">
                        <a:avLst/>
                      </a:prstGeom>
                    </p:spPr>
                  </p:pic>
                </p:oleObj>
              </mc:Fallback>
            </mc:AlternateContent>
          </a:graphicData>
        </a:graphic>
      </p:graphicFrame>
    </p:spTree>
    <p:extLst>
      <p:ext uri="{BB962C8B-B14F-4D97-AF65-F5344CB8AC3E}">
        <p14:creationId xmlns:p14="http://schemas.microsoft.com/office/powerpoint/2010/main" val="3593352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a:t>
            </a:r>
            <a:r>
              <a:rPr lang="en-US" sz="2400" b="1" dirty="0" err="1"/>
              <a:t>TestPropertySource</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186038871"/>
              </p:ext>
            </p:extLst>
          </p:nvPr>
        </p:nvGraphicFramePr>
        <p:xfrm>
          <a:off x="427831" y="1799167"/>
          <a:ext cx="8288337" cy="5295900"/>
        </p:xfrm>
        <a:graphic>
          <a:graphicData uri="http://schemas.openxmlformats.org/presentationml/2006/ole">
            <mc:AlternateContent xmlns:mc="http://schemas.openxmlformats.org/markup-compatibility/2006">
              <mc:Choice xmlns:v="urn:schemas-microsoft-com:vml" Requires="v">
                <p:oleObj spid="_x0000_s104465" name="Document" r:id="rId4" imgW="6929280" imgH="4429080" progId="Word.OpenDocumentText.12">
                  <p:embed/>
                </p:oleObj>
              </mc:Choice>
              <mc:Fallback>
                <p:oleObj name="Document" r:id="rId4" imgW="6929280" imgH="44290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27831" y="1799167"/>
                        <a:ext cx="8288337" cy="5295900"/>
                      </a:xfrm>
                      <a:prstGeom prst="rect">
                        <a:avLst/>
                      </a:prstGeom>
                    </p:spPr>
                  </p:pic>
                </p:oleObj>
              </mc:Fallback>
            </mc:AlternateContent>
          </a:graphicData>
        </a:graphic>
      </p:graphicFrame>
    </p:spTree>
    <p:extLst>
      <p:ext uri="{BB962C8B-B14F-4D97-AF65-F5344CB8AC3E}">
        <p14:creationId xmlns:p14="http://schemas.microsoft.com/office/powerpoint/2010/main" val="265839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Testing pyramid</a:t>
            </a:r>
          </a:p>
        </p:txBody>
      </p:sp>
      <p:pic>
        <p:nvPicPr>
          <p:cNvPr id="84994" name="Picture 2" descr="https://watirmelon.files.wordpress.com/2011/06/automatedtestingpyramid.png?w=8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1186639"/>
            <a:ext cx="7421033" cy="531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48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a:t>
            </a:r>
            <a:r>
              <a:rPr lang="en-US" sz="2400" b="1" dirty="0" err="1"/>
              <a:t>DirtiesContext</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197150410"/>
              </p:ext>
            </p:extLst>
          </p:nvPr>
        </p:nvGraphicFramePr>
        <p:xfrm>
          <a:off x="427831" y="1562100"/>
          <a:ext cx="8288337" cy="5295900"/>
        </p:xfrm>
        <a:graphic>
          <a:graphicData uri="http://schemas.openxmlformats.org/presentationml/2006/ole">
            <mc:AlternateContent xmlns:mc="http://schemas.openxmlformats.org/markup-compatibility/2006">
              <mc:Choice xmlns:v="urn:schemas-microsoft-com:vml" Requires="v">
                <p:oleObj spid="_x0000_s105490" name="Document" r:id="rId4" imgW="6929280" imgH="4429080" progId="Word.OpenDocumentText.12">
                  <p:embed/>
                </p:oleObj>
              </mc:Choice>
              <mc:Fallback>
                <p:oleObj name="Document" r:id="rId4" imgW="6929280" imgH="44290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27831" y="1562100"/>
                        <a:ext cx="8288337" cy="5295900"/>
                      </a:xfrm>
                      <a:prstGeom prst="rect">
                        <a:avLst/>
                      </a:prstGeom>
                    </p:spPr>
                  </p:pic>
                </p:oleObj>
              </mc:Fallback>
            </mc:AlternateContent>
          </a:graphicData>
        </a:graphic>
      </p:graphicFrame>
    </p:spTree>
    <p:extLst>
      <p:ext uri="{BB962C8B-B14F-4D97-AF65-F5344CB8AC3E}">
        <p14:creationId xmlns:p14="http://schemas.microsoft.com/office/powerpoint/2010/main" val="885674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a:t>
            </a:r>
            <a:r>
              <a:rPr lang="en-US" sz="2400" b="1" dirty="0" err="1"/>
              <a:t>DirtiesContext</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234608158"/>
              </p:ext>
            </p:extLst>
          </p:nvPr>
        </p:nvGraphicFramePr>
        <p:xfrm>
          <a:off x="427831" y="1426634"/>
          <a:ext cx="8288337" cy="5295900"/>
        </p:xfrm>
        <a:graphic>
          <a:graphicData uri="http://schemas.openxmlformats.org/presentationml/2006/ole">
            <mc:AlternateContent xmlns:mc="http://schemas.openxmlformats.org/markup-compatibility/2006">
              <mc:Choice xmlns:v="urn:schemas-microsoft-com:vml" Requires="v">
                <p:oleObj spid="_x0000_s106513" name="Document" r:id="rId4" imgW="6929280" imgH="4429080" progId="Word.OpenDocumentText.12">
                  <p:embed/>
                </p:oleObj>
              </mc:Choice>
              <mc:Fallback>
                <p:oleObj name="Document" r:id="rId4" imgW="6929280" imgH="44290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27831" y="1426634"/>
                        <a:ext cx="8288337" cy="5295900"/>
                      </a:xfrm>
                      <a:prstGeom prst="rect">
                        <a:avLst/>
                      </a:prstGeom>
                    </p:spPr>
                  </p:pic>
                </p:oleObj>
              </mc:Fallback>
            </mc:AlternateContent>
          </a:graphicData>
        </a:graphic>
      </p:graphicFrame>
    </p:spTree>
    <p:extLst>
      <p:ext uri="{BB962C8B-B14F-4D97-AF65-F5344CB8AC3E}">
        <p14:creationId xmlns:p14="http://schemas.microsoft.com/office/powerpoint/2010/main" val="1482335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a:t>
            </a:r>
            <a:r>
              <a:rPr lang="en-US" sz="2400" b="1" dirty="0" err="1"/>
              <a:t>DirtiesContext</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95411964"/>
              </p:ext>
            </p:extLst>
          </p:nvPr>
        </p:nvGraphicFramePr>
        <p:xfrm>
          <a:off x="427831" y="1652412"/>
          <a:ext cx="8288337" cy="5295900"/>
        </p:xfrm>
        <a:graphic>
          <a:graphicData uri="http://schemas.openxmlformats.org/presentationml/2006/ole">
            <mc:AlternateContent xmlns:mc="http://schemas.openxmlformats.org/markup-compatibility/2006">
              <mc:Choice xmlns:v="urn:schemas-microsoft-com:vml" Requires="v">
                <p:oleObj spid="_x0000_s107537" name="Document" r:id="rId4" imgW="6929280" imgH="4429080" progId="Word.OpenDocumentText.12">
                  <p:embed/>
                </p:oleObj>
              </mc:Choice>
              <mc:Fallback>
                <p:oleObj name="Document" r:id="rId4" imgW="6929280" imgH="44290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427831" y="1652412"/>
                        <a:ext cx="8288337" cy="5295900"/>
                      </a:xfrm>
                      <a:prstGeom prst="rect">
                        <a:avLst/>
                      </a:prstGeom>
                    </p:spPr>
                  </p:pic>
                </p:oleObj>
              </mc:Fallback>
            </mc:AlternateContent>
          </a:graphicData>
        </a:graphic>
      </p:graphicFrame>
    </p:spTree>
    <p:extLst>
      <p:ext uri="{BB962C8B-B14F-4D97-AF65-F5344CB8AC3E}">
        <p14:creationId xmlns:p14="http://schemas.microsoft.com/office/powerpoint/2010/main" val="3604518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616" y="1338262"/>
            <a:ext cx="8430768" cy="4572000"/>
          </a:xfrm>
        </p:spPr>
        <p:txBody>
          <a:bodyPr>
            <a:normAutofit/>
          </a:bodyPr>
          <a:lstStyle/>
          <a:p>
            <a:r>
              <a:rPr lang="en-US" sz="1800" dirty="0"/>
              <a:t>@</a:t>
            </a:r>
            <a:r>
              <a:rPr lang="en-US" sz="1800" dirty="0" err="1"/>
              <a:t>Autowired</a:t>
            </a:r>
            <a:endParaRPr lang="en-US" sz="1800" dirty="0"/>
          </a:p>
          <a:p>
            <a:r>
              <a:rPr lang="en-US" sz="1800" dirty="0"/>
              <a:t>@Qualifier</a:t>
            </a:r>
          </a:p>
          <a:p>
            <a:r>
              <a:rPr lang="en-US" sz="1800" dirty="0"/>
              <a:t>@Resource (</a:t>
            </a:r>
            <a:r>
              <a:rPr lang="en-US" sz="1800" dirty="0" err="1"/>
              <a:t>javax.annotation</a:t>
            </a:r>
            <a:r>
              <a:rPr lang="en-US" sz="1800" dirty="0"/>
              <a:t>) if JSR-250 is present</a:t>
            </a:r>
          </a:p>
          <a:p>
            <a:r>
              <a:rPr lang="en-US" sz="1800" dirty="0"/>
              <a:t>@</a:t>
            </a:r>
            <a:r>
              <a:rPr lang="en-US" sz="1800" dirty="0" err="1"/>
              <a:t>ManagedBean</a:t>
            </a:r>
            <a:r>
              <a:rPr lang="en-US" sz="1800" dirty="0"/>
              <a:t> (</a:t>
            </a:r>
            <a:r>
              <a:rPr lang="en-US" sz="1800" dirty="0" err="1"/>
              <a:t>javax.annotation</a:t>
            </a:r>
            <a:r>
              <a:rPr lang="en-US" sz="1800" dirty="0"/>
              <a:t>) if JSR-250 is present</a:t>
            </a:r>
          </a:p>
          <a:p>
            <a:r>
              <a:rPr lang="en-US" sz="1800" dirty="0"/>
              <a:t>@Inject (</a:t>
            </a:r>
            <a:r>
              <a:rPr lang="en-US" sz="1800" dirty="0" err="1"/>
              <a:t>javax.inject</a:t>
            </a:r>
            <a:r>
              <a:rPr lang="en-US" sz="1800" dirty="0"/>
              <a:t>) if JSR-330 is present</a:t>
            </a:r>
          </a:p>
          <a:p>
            <a:r>
              <a:rPr lang="en-US" sz="1800" dirty="0"/>
              <a:t>@Named (</a:t>
            </a:r>
            <a:r>
              <a:rPr lang="en-US" sz="1800" dirty="0" err="1"/>
              <a:t>javax.inject</a:t>
            </a:r>
            <a:r>
              <a:rPr lang="en-US" sz="1800" dirty="0"/>
              <a:t>) if JSR-330 is present</a:t>
            </a:r>
          </a:p>
          <a:p>
            <a:r>
              <a:rPr lang="en-US" sz="1800" dirty="0"/>
              <a:t>@</a:t>
            </a:r>
            <a:r>
              <a:rPr lang="en-US" sz="1800" dirty="0" err="1"/>
              <a:t>PersistenceContext</a:t>
            </a:r>
            <a:r>
              <a:rPr lang="en-US" sz="1800" dirty="0"/>
              <a:t> (</a:t>
            </a:r>
            <a:r>
              <a:rPr lang="en-US" sz="1800" dirty="0" err="1"/>
              <a:t>javax.persistence</a:t>
            </a:r>
            <a:r>
              <a:rPr lang="en-US" sz="1800" dirty="0"/>
              <a:t>) if JPA is present</a:t>
            </a:r>
          </a:p>
          <a:p>
            <a:r>
              <a:rPr lang="en-US" sz="1800" dirty="0"/>
              <a:t>@</a:t>
            </a:r>
            <a:r>
              <a:rPr lang="en-US" sz="1800" dirty="0" err="1"/>
              <a:t>PersistenceUnit</a:t>
            </a:r>
            <a:r>
              <a:rPr lang="en-US" sz="1800" dirty="0"/>
              <a:t> (</a:t>
            </a:r>
            <a:r>
              <a:rPr lang="en-US" sz="1800" dirty="0" err="1"/>
              <a:t>javax.persistence</a:t>
            </a:r>
            <a:r>
              <a:rPr lang="en-US" sz="1800" dirty="0"/>
              <a:t>) if JPA is present</a:t>
            </a:r>
          </a:p>
          <a:p>
            <a:r>
              <a:rPr lang="en-US" sz="1800" dirty="0"/>
              <a:t>@Required</a:t>
            </a:r>
          </a:p>
          <a:p>
            <a:r>
              <a:rPr lang="en-US" sz="1800" dirty="0"/>
              <a:t>@Transactional</a:t>
            </a:r>
          </a:p>
        </p:txBody>
      </p:sp>
      <p:sp>
        <p:nvSpPr>
          <p:cNvPr id="13" name="Text Placeholder 12"/>
          <p:cNvSpPr>
            <a:spLocks noGrp="1"/>
          </p:cNvSpPr>
          <p:nvPr>
            <p:ph type="body" sz="quarter" idx="10"/>
          </p:nvPr>
        </p:nvSpPr>
        <p:spPr/>
        <p:txBody>
          <a:bodyPr>
            <a:normAutofit/>
          </a:bodyPr>
          <a:lstStyle/>
          <a:p>
            <a:r>
              <a:rPr lang="en-US" sz="2400" b="1" dirty="0"/>
              <a:t>Standard Annotation Support</a:t>
            </a:r>
            <a:endParaRPr lang="en-US" sz="2800" dirty="0"/>
          </a:p>
        </p:txBody>
      </p:sp>
    </p:spTree>
    <p:extLst>
      <p:ext uri="{BB962C8B-B14F-4D97-AF65-F5344CB8AC3E}">
        <p14:creationId xmlns:p14="http://schemas.microsoft.com/office/powerpoint/2010/main" val="4024861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Context configuration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239675212"/>
              </p:ext>
            </p:extLst>
          </p:nvPr>
        </p:nvGraphicFramePr>
        <p:xfrm>
          <a:off x="675394" y="1323621"/>
          <a:ext cx="7980362" cy="5295900"/>
        </p:xfrm>
        <a:graphic>
          <a:graphicData uri="http://schemas.openxmlformats.org/presentationml/2006/ole">
            <mc:AlternateContent xmlns:mc="http://schemas.openxmlformats.org/markup-compatibility/2006">
              <mc:Choice xmlns:v="urn:schemas-microsoft-com:vml" Requires="v">
                <p:oleObj spid="_x0000_s108562" name="Document" r:id="rId4" imgW="6668640" imgH="4429080" progId="Word.OpenDocumentText.12">
                  <p:embed/>
                </p:oleObj>
              </mc:Choice>
              <mc:Fallback>
                <p:oleObj name="Document" r:id="rId4" imgW="6668640" imgH="44290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675394" y="1323621"/>
                        <a:ext cx="7980362" cy="5295900"/>
                      </a:xfrm>
                      <a:prstGeom prst="rect">
                        <a:avLst/>
                      </a:prstGeom>
                    </p:spPr>
                  </p:pic>
                </p:oleObj>
              </mc:Fallback>
            </mc:AlternateContent>
          </a:graphicData>
        </a:graphic>
      </p:graphicFrame>
    </p:spTree>
    <p:extLst>
      <p:ext uri="{BB962C8B-B14F-4D97-AF65-F5344CB8AC3E}">
        <p14:creationId xmlns:p14="http://schemas.microsoft.com/office/powerpoint/2010/main" val="1392173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sz="2400" b="1" dirty="0"/>
              <a:t>Context configuration</a:t>
            </a:r>
            <a:r>
              <a:rPr lang="ru-RU" sz="2400" b="1" dirty="0"/>
              <a:t> </a:t>
            </a:r>
            <a:r>
              <a:rPr lang="en-US" sz="2400" b="1" dirty="0"/>
              <a:t>inheritance</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642321117"/>
              </p:ext>
            </p:extLst>
          </p:nvPr>
        </p:nvGraphicFramePr>
        <p:xfrm>
          <a:off x="581819" y="1752599"/>
          <a:ext cx="7980362" cy="5295900"/>
        </p:xfrm>
        <a:graphic>
          <a:graphicData uri="http://schemas.openxmlformats.org/presentationml/2006/ole">
            <mc:AlternateContent xmlns:mc="http://schemas.openxmlformats.org/markup-compatibility/2006">
              <mc:Choice xmlns:v="urn:schemas-microsoft-com:vml" Requires="v">
                <p:oleObj spid="_x0000_s109584" name="Document" r:id="rId4" imgW="6929280" imgH="4429080" progId="Word.OpenDocumentText.12">
                  <p:embed/>
                </p:oleObj>
              </mc:Choice>
              <mc:Fallback>
                <p:oleObj name="Document" r:id="rId4" imgW="6929280" imgH="44290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581819" y="1752599"/>
                        <a:ext cx="7980362" cy="5295900"/>
                      </a:xfrm>
                      <a:prstGeom prst="rect">
                        <a:avLst/>
                      </a:prstGeom>
                    </p:spPr>
                  </p:pic>
                </p:oleObj>
              </mc:Fallback>
            </mc:AlternateContent>
          </a:graphicData>
        </a:graphic>
      </p:graphicFrame>
    </p:spTree>
    <p:extLst>
      <p:ext uri="{BB962C8B-B14F-4D97-AF65-F5344CB8AC3E}">
        <p14:creationId xmlns:p14="http://schemas.microsoft.com/office/powerpoint/2010/main" val="3265610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err="1"/>
              <a:t>WebApplicationContext</a:t>
            </a:r>
            <a:endParaRPr lang="en-US" b="1"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49546358"/>
              </p:ext>
            </p:extLst>
          </p:nvPr>
        </p:nvGraphicFramePr>
        <p:xfrm>
          <a:off x="582613" y="1757363"/>
          <a:ext cx="7943850" cy="5070475"/>
        </p:xfrm>
        <a:graphic>
          <a:graphicData uri="http://schemas.openxmlformats.org/presentationml/2006/ole">
            <mc:AlternateContent xmlns:mc="http://schemas.openxmlformats.org/markup-compatibility/2006">
              <mc:Choice xmlns:v="urn:schemas-microsoft-com:vml" Requires="v">
                <p:oleObj spid="_x0000_s111632" name="Document" r:id="rId4" imgW="6929280" imgH="4429080" progId="Word.OpenDocumentText.12">
                  <p:embed/>
                </p:oleObj>
              </mc:Choice>
              <mc:Fallback>
                <p:oleObj name="Document" r:id="rId4" imgW="6929280" imgH="44290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582613" y="1757363"/>
                        <a:ext cx="7943850" cy="5070475"/>
                      </a:xfrm>
                      <a:prstGeom prst="rect">
                        <a:avLst/>
                      </a:prstGeom>
                    </p:spPr>
                  </p:pic>
                </p:oleObj>
              </mc:Fallback>
            </mc:AlternateContent>
          </a:graphicData>
        </a:graphic>
      </p:graphicFrame>
    </p:spTree>
    <p:extLst>
      <p:ext uri="{BB962C8B-B14F-4D97-AF65-F5344CB8AC3E}">
        <p14:creationId xmlns:p14="http://schemas.microsoft.com/office/powerpoint/2010/main" val="661978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err="1"/>
              <a:t>WebApplicationContext</a:t>
            </a:r>
            <a:endParaRPr lang="en-US" b="1"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80728093"/>
              </p:ext>
            </p:extLst>
          </p:nvPr>
        </p:nvGraphicFramePr>
        <p:xfrm>
          <a:off x="600075" y="1271941"/>
          <a:ext cx="7943850" cy="5178425"/>
        </p:xfrm>
        <a:graphic>
          <a:graphicData uri="http://schemas.openxmlformats.org/presentationml/2006/ole">
            <mc:AlternateContent xmlns:mc="http://schemas.openxmlformats.org/markup-compatibility/2006">
              <mc:Choice xmlns:v="urn:schemas-microsoft-com:vml" Requires="v">
                <p:oleObj spid="_x0000_s112654" name="Document" r:id="rId4" imgW="6929280" imgH="4522320" progId="Word.OpenDocumentText.12">
                  <p:embed/>
                </p:oleObj>
              </mc:Choice>
              <mc:Fallback>
                <p:oleObj name="Document" r:id="rId4" imgW="6929280" imgH="452232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600075" y="1271941"/>
                        <a:ext cx="7943850" cy="5178425"/>
                      </a:xfrm>
                      <a:prstGeom prst="rect">
                        <a:avLst/>
                      </a:prstGeom>
                    </p:spPr>
                  </p:pic>
                </p:oleObj>
              </mc:Fallback>
            </mc:AlternateContent>
          </a:graphicData>
        </a:graphic>
      </p:graphicFrame>
    </p:spTree>
    <p:extLst>
      <p:ext uri="{BB962C8B-B14F-4D97-AF65-F5344CB8AC3E}">
        <p14:creationId xmlns:p14="http://schemas.microsoft.com/office/powerpoint/2010/main" val="3744497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Transactions</a:t>
            </a:r>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310047586"/>
              </p:ext>
            </p:extLst>
          </p:nvPr>
        </p:nvGraphicFramePr>
        <p:xfrm>
          <a:off x="647700" y="1270000"/>
          <a:ext cx="7848600" cy="5321300"/>
        </p:xfrm>
        <a:graphic>
          <a:graphicData uri="http://schemas.openxmlformats.org/presentationml/2006/ole">
            <mc:AlternateContent xmlns:mc="http://schemas.openxmlformats.org/markup-compatibility/2006">
              <mc:Choice xmlns:v="urn:schemas-microsoft-com:vml" Requires="v">
                <p:oleObj spid="_x0000_s113677" name="Document" r:id="rId4" imgW="6929280" imgH="4699440" progId="Word.OpenDocumentText.12">
                  <p:embed/>
                </p:oleObj>
              </mc:Choice>
              <mc:Fallback>
                <p:oleObj name="Document" r:id="rId4" imgW="6929280" imgH="469944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647700" y="1270000"/>
                        <a:ext cx="7848600" cy="5321300"/>
                      </a:xfrm>
                      <a:prstGeom prst="rect">
                        <a:avLst/>
                      </a:prstGeom>
                    </p:spPr>
                  </p:pic>
                </p:oleObj>
              </mc:Fallback>
            </mc:AlternateContent>
          </a:graphicData>
        </a:graphic>
      </p:graphicFrame>
    </p:spTree>
    <p:extLst>
      <p:ext uri="{BB962C8B-B14F-4D97-AF65-F5344CB8AC3E}">
        <p14:creationId xmlns:p14="http://schemas.microsoft.com/office/powerpoint/2010/main" val="3190511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Executing SQL scripts</a:t>
            </a:r>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137661040"/>
              </p:ext>
            </p:extLst>
          </p:nvPr>
        </p:nvGraphicFramePr>
        <p:xfrm>
          <a:off x="688181" y="2229555"/>
          <a:ext cx="7767637" cy="5260975"/>
        </p:xfrm>
        <a:graphic>
          <a:graphicData uri="http://schemas.openxmlformats.org/presentationml/2006/ole">
            <mc:AlternateContent xmlns:mc="http://schemas.openxmlformats.org/markup-compatibility/2006">
              <mc:Choice xmlns:v="urn:schemas-microsoft-com:vml" Requires="v">
                <p:oleObj spid="_x0000_s114701" name="Document" r:id="rId4" imgW="6929280" imgH="4699080" progId="Word.OpenDocumentText.12">
                  <p:embed/>
                </p:oleObj>
              </mc:Choice>
              <mc:Fallback>
                <p:oleObj name="Document" r:id="rId4" imgW="6929280" imgH="46990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688181" y="2229555"/>
                        <a:ext cx="7767637" cy="5260975"/>
                      </a:xfrm>
                      <a:prstGeom prst="rect">
                        <a:avLst/>
                      </a:prstGeom>
                    </p:spPr>
                  </p:pic>
                </p:oleObj>
              </mc:Fallback>
            </mc:AlternateContent>
          </a:graphicData>
        </a:graphic>
      </p:graphicFrame>
    </p:spTree>
    <p:extLst>
      <p:ext uri="{BB962C8B-B14F-4D97-AF65-F5344CB8AC3E}">
        <p14:creationId xmlns:p14="http://schemas.microsoft.com/office/powerpoint/2010/main" val="16995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Testing pyramid example</a:t>
            </a:r>
          </a:p>
        </p:txBody>
      </p:sp>
      <p:pic>
        <p:nvPicPr>
          <p:cNvPr id="86018" name="Picture 2" descr="http://www.agilenutshell.com/assets/episodes/way-of-web/login-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5" y="1833562"/>
            <a:ext cx="4248150" cy="360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2561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Executing SQL scripts</a:t>
            </a:r>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431308630"/>
              </p:ext>
            </p:extLst>
          </p:nvPr>
        </p:nvGraphicFramePr>
        <p:xfrm>
          <a:off x="730250" y="1938514"/>
          <a:ext cx="7683500" cy="5213350"/>
        </p:xfrm>
        <a:graphic>
          <a:graphicData uri="http://schemas.openxmlformats.org/presentationml/2006/ole">
            <mc:AlternateContent xmlns:mc="http://schemas.openxmlformats.org/markup-compatibility/2006">
              <mc:Choice xmlns:v="urn:schemas-microsoft-com:vml" Requires="v">
                <p:oleObj spid="_x0000_s115725" name="Document" r:id="rId4" imgW="6929280" imgH="4699080" progId="Word.OpenDocumentText.12">
                  <p:embed/>
                </p:oleObj>
              </mc:Choice>
              <mc:Fallback>
                <p:oleObj name="Document" r:id="rId4" imgW="6929280" imgH="46990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730250" y="1938514"/>
                        <a:ext cx="7683500" cy="5213350"/>
                      </a:xfrm>
                      <a:prstGeom prst="rect">
                        <a:avLst/>
                      </a:prstGeom>
                    </p:spPr>
                  </p:pic>
                </p:oleObj>
              </mc:Fallback>
            </mc:AlternateContent>
          </a:graphicData>
        </a:graphic>
      </p:graphicFrame>
    </p:spTree>
    <p:extLst>
      <p:ext uri="{BB962C8B-B14F-4D97-AF65-F5344CB8AC3E}">
        <p14:creationId xmlns:p14="http://schemas.microsoft.com/office/powerpoint/2010/main" val="1578680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Spring MVC Test Framework</a:t>
            </a:r>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3632542408"/>
              </p:ext>
            </p:extLst>
          </p:nvPr>
        </p:nvGraphicFramePr>
        <p:xfrm>
          <a:off x="723900" y="1092200"/>
          <a:ext cx="7683500" cy="5213350"/>
        </p:xfrm>
        <a:graphic>
          <a:graphicData uri="http://schemas.openxmlformats.org/presentationml/2006/ole">
            <mc:AlternateContent xmlns:mc="http://schemas.openxmlformats.org/markup-compatibility/2006">
              <mc:Choice xmlns:v="urn:schemas-microsoft-com:vml" Requires="v">
                <p:oleObj spid="_x0000_s116750" name="Document" r:id="rId4" imgW="6929280" imgH="4699080" progId="Word.OpenDocumentText.12">
                  <p:embed/>
                </p:oleObj>
              </mc:Choice>
              <mc:Fallback>
                <p:oleObj name="Document" r:id="rId4" imgW="6929280" imgH="46990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723900" y="1092200"/>
                        <a:ext cx="7683500" cy="5213350"/>
                      </a:xfrm>
                      <a:prstGeom prst="rect">
                        <a:avLst/>
                      </a:prstGeom>
                    </p:spPr>
                  </p:pic>
                </p:oleObj>
              </mc:Fallback>
            </mc:AlternateContent>
          </a:graphicData>
        </a:graphic>
      </p:graphicFrame>
    </p:spTree>
    <p:extLst>
      <p:ext uri="{BB962C8B-B14F-4D97-AF65-F5344CB8AC3E}">
        <p14:creationId xmlns:p14="http://schemas.microsoft.com/office/powerpoint/2010/main" val="2148812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Performing request</a:t>
            </a:r>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988476322"/>
              </p:ext>
            </p:extLst>
          </p:nvPr>
        </p:nvGraphicFramePr>
        <p:xfrm>
          <a:off x="771525" y="2085623"/>
          <a:ext cx="7600950" cy="5154613"/>
        </p:xfrm>
        <a:graphic>
          <a:graphicData uri="http://schemas.openxmlformats.org/presentationml/2006/ole">
            <mc:AlternateContent xmlns:mc="http://schemas.openxmlformats.org/markup-compatibility/2006">
              <mc:Choice xmlns:v="urn:schemas-microsoft-com:vml" Requires="v">
                <p:oleObj spid="_x0000_s117773" name="Document" r:id="rId4" imgW="6929280" imgH="4699080" progId="Word.OpenDocumentText.12">
                  <p:embed/>
                </p:oleObj>
              </mc:Choice>
              <mc:Fallback>
                <p:oleObj name="Document" r:id="rId4" imgW="6929280" imgH="46990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771525" y="2085623"/>
                        <a:ext cx="7600950" cy="5154613"/>
                      </a:xfrm>
                      <a:prstGeom prst="rect">
                        <a:avLst/>
                      </a:prstGeom>
                    </p:spPr>
                  </p:pic>
                </p:oleObj>
              </mc:Fallback>
            </mc:AlternateContent>
          </a:graphicData>
        </a:graphic>
      </p:graphicFrame>
    </p:spTree>
    <p:extLst>
      <p:ext uri="{BB962C8B-B14F-4D97-AF65-F5344CB8AC3E}">
        <p14:creationId xmlns:p14="http://schemas.microsoft.com/office/powerpoint/2010/main" val="1519852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Expectations</a:t>
            </a:r>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218299251"/>
              </p:ext>
            </p:extLst>
          </p:nvPr>
        </p:nvGraphicFramePr>
        <p:xfrm>
          <a:off x="771525" y="2085623"/>
          <a:ext cx="7600950" cy="5154613"/>
        </p:xfrm>
        <a:graphic>
          <a:graphicData uri="http://schemas.openxmlformats.org/presentationml/2006/ole">
            <mc:AlternateContent xmlns:mc="http://schemas.openxmlformats.org/markup-compatibility/2006">
              <mc:Choice xmlns:v="urn:schemas-microsoft-com:vml" Requires="v">
                <p:oleObj spid="_x0000_s118796" name="Document" r:id="rId4" imgW="6929280" imgH="4699080" progId="Word.OpenDocumentText.12">
                  <p:embed/>
                </p:oleObj>
              </mc:Choice>
              <mc:Fallback>
                <p:oleObj name="Document" r:id="rId4" imgW="6929280" imgH="46990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771525" y="2085623"/>
                        <a:ext cx="7600950" cy="5154613"/>
                      </a:xfrm>
                      <a:prstGeom prst="rect">
                        <a:avLst/>
                      </a:prstGeom>
                    </p:spPr>
                  </p:pic>
                </p:oleObj>
              </mc:Fallback>
            </mc:AlternateContent>
          </a:graphicData>
        </a:graphic>
      </p:graphicFrame>
    </p:spTree>
    <p:extLst>
      <p:ext uri="{BB962C8B-B14F-4D97-AF65-F5344CB8AC3E}">
        <p14:creationId xmlns:p14="http://schemas.microsoft.com/office/powerpoint/2010/main" val="391253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Mock MVC example</a:t>
            </a:r>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86407774"/>
              </p:ext>
            </p:extLst>
          </p:nvPr>
        </p:nvGraphicFramePr>
        <p:xfrm>
          <a:off x="190892" y="1490793"/>
          <a:ext cx="10555287" cy="7427913"/>
        </p:xfrm>
        <a:graphic>
          <a:graphicData uri="http://schemas.openxmlformats.org/presentationml/2006/ole">
            <mc:AlternateContent xmlns:mc="http://schemas.openxmlformats.org/markup-compatibility/2006">
              <mc:Choice xmlns:v="urn:schemas-microsoft-com:vml" Requires="v">
                <p:oleObj spid="_x0000_s120842" name="Document" r:id="rId4" imgW="6668640" imgH="4699080" progId="Word.OpenDocumentText.12">
                  <p:embed/>
                </p:oleObj>
              </mc:Choice>
              <mc:Fallback>
                <p:oleObj name="Document" r:id="rId4" imgW="6668640" imgH="46990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190892" y="1490793"/>
                        <a:ext cx="10555287" cy="7427913"/>
                      </a:xfrm>
                      <a:prstGeom prst="rect">
                        <a:avLst/>
                      </a:prstGeom>
                    </p:spPr>
                  </p:pic>
                </p:oleObj>
              </mc:Fallback>
            </mc:AlternateContent>
          </a:graphicData>
        </a:graphic>
      </p:graphicFrame>
    </p:spTree>
    <p:extLst>
      <p:ext uri="{BB962C8B-B14F-4D97-AF65-F5344CB8AC3E}">
        <p14:creationId xmlns:p14="http://schemas.microsoft.com/office/powerpoint/2010/main" val="1744910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Mock MVC example</a:t>
            </a:r>
          </a:p>
        </p:txBody>
      </p:sp>
      <p:graphicFrame>
        <p:nvGraphicFramePr>
          <p:cNvPr id="8" name="Object 7">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725736397"/>
              </p:ext>
            </p:extLst>
          </p:nvPr>
        </p:nvGraphicFramePr>
        <p:xfrm>
          <a:off x="644577" y="1232491"/>
          <a:ext cx="8759825" cy="6159500"/>
        </p:xfrm>
        <a:graphic>
          <a:graphicData uri="http://schemas.openxmlformats.org/presentationml/2006/ole">
            <mc:AlternateContent xmlns:mc="http://schemas.openxmlformats.org/markup-compatibility/2006">
              <mc:Choice xmlns:v="urn:schemas-microsoft-com:vml" Requires="v">
                <p:oleObj spid="_x0000_s119821" name="Document" r:id="rId4" imgW="6668640" imgH="4699080" progId="Word.OpenDocumentText.12">
                  <p:embed/>
                </p:oleObj>
              </mc:Choice>
              <mc:Fallback>
                <p:oleObj name="Document" r:id="rId4" imgW="6668640" imgH="469908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644577" y="1232491"/>
                        <a:ext cx="8759825" cy="6159500"/>
                      </a:xfrm>
                      <a:prstGeom prst="rect">
                        <a:avLst/>
                      </a:prstGeom>
                    </p:spPr>
                  </p:pic>
                </p:oleObj>
              </mc:Fallback>
            </mc:AlternateContent>
          </a:graphicData>
        </a:graphic>
      </p:graphicFrame>
    </p:spTree>
    <p:extLst>
      <p:ext uri="{BB962C8B-B14F-4D97-AF65-F5344CB8AC3E}">
        <p14:creationId xmlns:p14="http://schemas.microsoft.com/office/powerpoint/2010/main" val="1500109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8"/>
          </p:nvPr>
        </p:nvSpPr>
        <p:spPr>
          <a:xfrm>
            <a:off x="2674311" y="4038136"/>
            <a:ext cx="3499035" cy="647100"/>
          </a:xfrm>
        </p:spPr>
        <p:txBody>
          <a:bodyPr/>
          <a:lstStyle/>
          <a:p>
            <a:r>
              <a:rPr lang="en-US" dirty="0"/>
              <a:t>QUESTIONS</a:t>
            </a:r>
          </a:p>
        </p:txBody>
      </p:sp>
    </p:spTree>
    <p:extLst>
      <p:ext uri="{BB962C8B-B14F-4D97-AF65-F5344CB8AC3E}">
        <p14:creationId xmlns:p14="http://schemas.microsoft.com/office/powerpoint/2010/main" val="229370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UI testing</a:t>
            </a:r>
          </a:p>
        </p:txBody>
      </p:sp>
      <p:pic>
        <p:nvPicPr>
          <p:cNvPr id="87042" name="Picture 2" descr="http://www.agilenutshell.com/assets/episodes/way-of-web/ui-test-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992" y="1761066"/>
            <a:ext cx="8578015" cy="4144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38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Integration testing</a:t>
            </a:r>
          </a:p>
        </p:txBody>
      </p:sp>
      <p:pic>
        <p:nvPicPr>
          <p:cNvPr id="88066" name="Picture 2" descr="http://www.agilenutshell.com/assets/episodes/way-of-web/int-test-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89" y="1554960"/>
            <a:ext cx="8308622" cy="392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94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Unit testing</a:t>
            </a:r>
          </a:p>
        </p:txBody>
      </p:sp>
      <p:pic>
        <p:nvPicPr>
          <p:cNvPr id="89090" name="Picture 2" descr="http://www.agilenutshell.com/assets/episodes/way-of-web/unit-test-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83641"/>
            <a:ext cx="9144000" cy="3729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54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a:t>UI test pros and cons</a:t>
            </a:r>
          </a:p>
        </p:txBody>
      </p:sp>
      <p:pic>
        <p:nvPicPr>
          <p:cNvPr id="90114" name="Picture 2" descr="http://www.agilenutshell.com/assets/episodes/way-of-web/ui-pro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41" y="1941689"/>
            <a:ext cx="8623270" cy="2811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21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b="1" dirty="0"/>
              <a:t>Integration test pros and cons</a:t>
            </a:r>
          </a:p>
        </p:txBody>
      </p:sp>
      <p:pic>
        <p:nvPicPr>
          <p:cNvPr id="91138" name="Picture 2" descr="http://www.agilenutshell.com/assets/episodes/way-of-web/int-pro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2082270"/>
            <a:ext cx="8529798" cy="239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551296"/>
      </p:ext>
    </p:extLst>
  </p:cSld>
  <p:clrMapOvr>
    <a:masterClrMapping/>
  </p:clrMapOvr>
</p:sld>
</file>

<file path=ppt/theme/theme1.xml><?xml version="1.0" encoding="utf-8"?>
<a:theme xmlns:a="http://schemas.openxmlformats.org/drawingml/2006/main" name="Epam_PPT_Template">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theme>
</file>

<file path=ppt/theme/theme2.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E3C081-4081-47AD-A9A6-9F18F525DA1D}">
  <ds:schemaRefs>
    <ds:schemaRef ds:uri="http://schemas.microsoft.com/office/infopath/2007/PartnerControls"/>
    <ds:schemaRef ds:uri="http://purl.org/dc/dcmitype/"/>
    <ds:schemaRef ds:uri="http://www.w3.org/XML/1998/namespace"/>
    <ds:schemaRef ds:uri="http://purl.org/dc/elements/1.1/"/>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28013</TotalTime>
  <Words>1916</Words>
  <Application>Microsoft Office PowerPoint</Application>
  <PresentationFormat>On-screen Show (4:3)</PresentationFormat>
  <Paragraphs>257</Paragraphs>
  <Slides>46</Slides>
  <Notes>45</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55" baseType="lpstr">
      <vt:lpstr>ＭＳ Ｐゴシック</vt:lpstr>
      <vt:lpstr>Arial</vt:lpstr>
      <vt:lpstr>Arial Black</vt:lpstr>
      <vt:lpstr>Calibri</vt:lpstr>
      <vt:lpstr>Lucida Grande</vt:lpstr>
      <vt:lpstr>Trebuchet MS</vt:lpstr>
      <vt:lpstr>Epam_PPT_Template</vt:lpstr>
      <vt:lpstr>Custom Design</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Maksym Oleshchuk</cp:lastModifiedBy>
  <cp:revision>1266</cp:revision>
  <cp:lastPrinted>2017-07-17T11:14:52Z</cp:lastPrinted>
  <dcterms:created xsi:type="dcterms:W3CDTF">2014-07-08T13:27:24Z</dcterms:created>
  <dcterms:modified xsi:type="dcterms:W3CDTF">2017-07-27T21:01:33Z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