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0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8.xml" ContentType="application/vnd.openxmlformats-officedocument.presentationml.slide+xml"/>
  <Override PartName="/ppt/slides/slide35.xml" ContentType="application/vnd.openxmlformats-officedocument.presentationml.slide+xml"/>
  <Override PartName="/ppt/slides/slide37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41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0.xml" ContentType="application/vnd.openxmlformats-officedocument.presentationml.notesSlid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4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49"/>
  </p:notesMasterIdLst>
  <p:sldIdLst>
    <p:sldId id="437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58" r:id="rId13"/>
    <p:sldId id="460" r:id="rId14"/>
    <p:sldId id="461" r:id="rId15"/>
    <p:sldId id="457" r:id="rId16"/>
    <p:sldId id="450" r:id="rId17"/>
    <p:sldId id="451" r:id="rId18"/>
    <p:sldId id="452" r:id="rId19"/>
    <p:sldId id="453" r:id="rId20"/>
    <p:sldId id="454" r:id="rId21"/>
    <p:sldId id="456" r:id="rId22"/>
    <p:sldId id="276" r:id="rId23"/>
    <p:sldId id="377" r:id="rId24"/>
    <p:sldId id="277" r:id="rId25"/>
    <p:sldId id="295" r:id="rId26"/>
    <p:sldId id="381" r:id="rId27"/>
    <p:sldId id="279" r:id="rId28"/>
    <p:sldId id="406" r:id="rId29"/>
    <p:sldId id="278" r:id="rId30"/>
    <p:sldId id="281" r:id="rId31"/>
    <p:sldId id="282" r:id="rId32"/>
    <p:sldId id="283" r:id="rId33"/>
    <p:sldId id="407" r:id="rId34"/>
    <p:sldId id="280" r:id="rId35"/>
    <p:sldId id="284" r:id="rId36"/>
    <p:sldId id="291" r:id="rId37"/>
    <p:sldId id="286" r:id="rId38"/>
    <p:sldId id="287" r:id="rId39"/>
    <p:sldId id="288" r:id="rId40"/>
    <p:sldId id="292" r:id="rId41"/>
    <p:sldId id="408" r:id="rId42"/>
    <p:sldId id="285" r:id="rId43"/>
    <p:sldId id="289" r:id="rId44"/>
    <p:sldId id="410" r:id="rId45"/>
    <p:sldId id="409" r:id="rId46"/>
    <p:sldId id="462" r:id="rId47"/>
    <p:sldId id="404" r:id="rId48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ahoma" pitchFamily="32" charset="0"/>
      <a:defRPr kern="1200">
        <a:solidFill>
          <a:schemeClr val="bg1"/>
        </a:solidFill>
        <a:latin typeface="Tahoma" pitchFamily="32" charset="0"/>
        <a:ea typeface="+mn-ea"/>
        <a:cs typeface="Arial Unicode MS" charset="0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ahoma" pitchFamily="32" charset="0"/>
      <a:defRPr kern="1200">
        <a:solidFill>
          <a:schemeClr val="bg1"/>
        </a:solidFill>
        <a:latin typeface="Tahoma" pitchFamily="32" charset="0"/>
        <a:ea typeface="+mn-ea"/>
        <a:cs typeface="Arial Unicode MS" charset="0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ahoma" pitchFamily="32" charset="0"/>
      <a:defRPr kern="1200">
        <a:solidFill>
          <a:schemeClr val="bg1"/>
        </a:solidFill>
        <a:latin typeface="Tahoma" pitchFamily="32" charset="0"/>
        <a:ea typeface="+mn-ea"/>
        <a:cs typeface="Arial Unicode MS" charset="0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ahoma" pitchFamily="32" charset="0"/>
      <a:defRPr kern="1200">
        <a:solidFill>
          <a:schemeClr val="bg1"/>
        </a:solidFill>
        <a:latin typeface="Tahoma" pitchFamily="32" charset="0"/>
        <a:ea typeface="+mn-ea"/>
        <a:cs typeface="Arial Unicode MS" charset="0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ahoma" pitchFamily="32" charset="0"/>
      <a:defRPr kern="1200">
        <a:solidFill>
          <a:schemeClr val="bg1"/>
        </a:solidFill>
        <a:latin typeface="Tahoma" pitchFamily="32" charset="0"/>
        <a:ea typeface="+mn-ea"/>
        <a:cs typeface="Arial Unicode M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Tahoma" pitchFamily="32" charset="0"/>
        <a:ea typeface="+mn-ea"/>
        <a:cs typeface="Arial Unicode M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Tahoma" pitchFamily="32" charset="0"/>
        <a:ea typeface="+mn-ea"/>
        <a:cs typeface="Arial Unicode M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Tahoma" pitchFamily="32" charset="0"/>
        <a:ea typeface="+mn-ea"/>
        <a:cs typeface="Arial Unicode M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Tahoma" pitchFamily="32" charset="0"/>
        <a:ea typeface="+mn-ea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81149" autoAdjust="0"/>
  </p:normalViewPr>
  <p:slideViewPr>
    <p:cSldViewPr>
      <p:cViewPr varScale="1">
        <p:scale>
          <a:sx n="60" d="100"/>
          <a:sy n="60" d="100"/>
        </p:scale>
        <p:origin x="-1422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customXml" Target="../customXml/item3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57" Type="http://schemas.openxmlformats.org/officeDocument/2006/relationships/customXml" Target="../customXml/item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05482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2475" cy="34194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6" name="Rectangle 10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noProof="0" smtClean="0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F4B5F3E5-B98B-41E4-B26E-95020502AB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252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23DE790-4C54-4BBB-BE7A-E9670CBA4443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264859F-B60B-41F3-A691-D60F748CF3B6}" type="slidenum">
              <a:rPr lang="en-GB" sz="1200">
                <a:solidFill>
                  <a:srgbClr val="000000"/>
                </a:solidFill>
                <a:latin typeface="Arial" charset="0"/>
              </a:rPr>
              <a:pPr algn="r" eaLnBrk="1" hangingPunct="1"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n-GB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6500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9738BD5-F427-49AF-875A-D91FAE697EE6}" type="slidenum">
              <a:rPr lang="en-GB" sz="1200">
                <a:solidFill>
                  <a:srgbClr val="000000"/>
                </a:solidFill>
                <a:latin typeface="Arial" charset="0"/>
              </a:rPr>
              <a:pPr algn="r" eaLnBrk="1" hangingPunct="1"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n-GB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6501" name="Text Box 3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6502" name="Rectangle 4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pPr marL="228600" indent="-228600"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5930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Yellow Dog</a:t>
            </a:r>
            <a:r>
              <a:rPr lang="en-US" baseline="0" dirty="0" smtClean="0">
                <a:solidFill>
                  <a:srgbClr val="000000"/>
                </a:solidFill>
              </a:rPr>
              <a:t> – </a:t>
            </a:r>
            <a:r>
              <a:rPr lang="ru-RU" baseline="0" dirty="0" smtClean="0">
                <a:solidFill>
                  <a:srgbClr val="000000"/>
                </a:solidFill>
              </a:rPr>
              <a:t>для </a:t>
            </a:r>
            <a:r>
              <a:rPr lang="en-US" baseline="0" dirty="0" smtClean="0">
                <a:solidFill>
                  <a:srgbClr val="000000"/>
                </a:solidFill>
              </a:rPr>
              <a:t>PowerPC </a:t>
            </a:r>
            <a:r>
              <a:rPr lang="ru-RU" baseline="0" dirty="0" smtClean="0">
                <a:solidFill>
                  <a:srgbClr val="000000"/>
                </a:solidFill>
              </a:rPr>
              <a:t>компьютеров</a:t>
            </a:r>
            <a:r>
              <a:rPr lang="en-US" baseline="0" dirty="0" smtClean="0">
                <a:solidFill>
                  <a:srgbClr val="000000"/>
                </a:solidFill>
              </a:rPr>
              <a:t>, </a:t>
            </a:r>
            <a:r>
              <a:rPr lang="ru-RU" baseline="0" dirty="0" smtClean="0">
                <a:solidFill>
                  <a:srgbClr val="000000"/>
                </a:solidFill>
              </a:rPr>
              <a:t>в частности для </a:t>
            </a:r>
            <a:r>
              <a:rPr lang="en-US" baseline="0" dirty="0" smtClean="0">
                <a:solidFill>
                  <a:srgbClr val="000000"/>
                </a:solidFill>
              </a:rPr>
              <a:t>Sony Play Station 3!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baseline="0" dirty="0" smtClean="0">
                <a:solidFill>
                  <a:srgbClr val="000000"/>
                </a:solidFill>
              </a:rPr>
              <a:t>Red Flag - </a:t>
            </a:r>
            <a:r>
              <a:rPr lang="ru-RU" baseline="0" dirty="0" smtClean="0">
                <a:solidFill>
                  <a:srgbClr val="000000"/>
                </a:solidFill>
              </a:rPr>
              <a:t>ведущий дистрибутив в Китае и азиатском регионе.</a:t>
            </a: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4B5F3E5-B98B-41E4-B26E-95020502ABE8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9D42801-F70B-4BE3-A4F4-B86A489E18F4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r>
              <a:rPr lang="en-US" dirty="0" smtClean="0"/>
              <a:t>http://www.fcenter.ru/online.shtml?articles/software/os/6773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D6FFD1-9FDB-4274-97EF-E9BBB7A97852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12390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FFD14FC-E74F-462D-AF5F-5415F76625B4}" type="slidenum">
              <a:rPr lang="en-GB" sz="1200">
                <a:solidFill>
                  <a:srgbClr val="000000"/>
                </a:solidFill>
                <a:latin typeface="Arial" charset="0"/>
              </a:rPr>
              <a:pPr algn="r" eaLnBrk="1" hangingPunct="1"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GB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390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3909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868DFBB-721E-4824-B92B-CDE934B01BDC}" type="slidenum">
              <a:rPr lang="en-GB" smtClean="0"/>
              <a:pPr/>
              <a:t>14</a:t>
            </a:fld>
            <a:endParaRPr lang="en-GB" smtClean="0"/>
          </a:p>
        </p:txBody>
      </p:sp>
      <p:sp>
        <p:nvSpPr>
          <p:cNvPr id="12493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AFC6C7A-09E4-43B7-9D06-8A6BF8E7FF40}" type="slidenum">
              <a:rPr lang="en-GB" sz="1200">
                <a:solidFill>
                  <a:srgbClr val="000000"/>
                </a:solidFill>
                <a:latin typeface="Arial" charset="0"/>
              </a:rPr>
              <a:pPr algn="r" eaLnBrk="1" hangingPunct="1"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GB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493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B8B6C49-3BB0-4FA9-87D9-6A2A399A014E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6952B84-822C-43EF-A304-D44A88B5D40A}" type="slidenum">
              <a:rPr lang="en-GB" sz="1200">
                <a:solidFill>
                  <a:srgbClr val="000000"/>
                </a:solidFill>
                <a:latin typeface="Arial" charset="0"/>
              </a:rPr>
              <a:pPr algn="r" eaLnBrk="1" hangingPunct="1"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GB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595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5957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3CF99F8-F90D-4462-8399-CBCA6CE11C8D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12800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5C8C65E-D206-4BAC-8B91-0D76050C4A3D}" type="slidenum">
              <a:rPr lang="en-GB" sz="1200">
                <a:solidFill>
                  <a:srgbClr val="000000"/>
                </a:solidFill>
                <a:latin typeface="Arial" charset="0"/>
              </a:rPr>
              <a:pPr algn="r" eaLnBrk="1" hangingPunct="1"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GB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800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68825" cy="3425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8005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</p:spPr>
        <p:txBody>
          <a:bodyPr lIns="0" tIns="0" rIns="0" bIns="0"/>
          <a:lstStyle/>
          <a:p>
            <a:pPr marL="333375" indent="-333375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 smtClean="0">
                <a:solidFill>
                  <a:srgbClr val="002B78"/>
                </a:solidFill>
                <a:latin typeface="Tahoma" pitchFamily="32" charset="0"/>
                <a:cs typeface="Arial Unicode MS" charset="0"/>
              </a:rPr>
              <a:t>The </a:t>
            </a:r>
            <a:r>
              <a:rPr lang="en-GB" sz="2000" b="1" smtClean="0">
                <a:solidFill>
                  <a:srgbClr val="002B78"/>
                </a:solidFill>
                <a:latin typeface="Tahoma" pitchFamily="32" charset="0"/>
                <a:cs typeface="Arial Unicode MS" charset="0"/>
              </a:rPr>
              <a:t>VNC server</a:t>
            </a:r>
            <a:r>
              <a:rPr lang="en-GB" sz="2000" smtClean="0">
                <a:solidFill>
                  <a:srgbClr val="002B78"/>
                </a:solidFill>
                <a:latin typeface="Tahoma" pitchFamily="32" charset="0"/>
                <a:cs typeface="Arial Unicode MS" charset="0"/>
              </a:rPr>
              <a:t> is the program on the machine that shares its screen</a:t>
            </a:r>
          </a:p>
          <a:p>
            <a:pPr marL="333375" indent="-333375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 smtClean="0">
                <a:solidFill>
                  <a:srgbClr val="002B78"/>
                </a:solidFill>
                <a:latin typeface="Tahoma" pitchFamily="32" charset="0"/>
                <a:cs typeface="Arial Unicode MS" charset="0"/>
              </a:rPr>
              <a:t>The </a:t>
            </a:r>
            <a:r>
              <a:rPr lang="en-GB" sz="2000" b="1" smtClean="0">
                <a:solidFill>
                  <a:srgbClr val="002B78"/>
                </a:solidFill>
                <a:latin typeface="Tahoma" pitchFamily="32" charset="0"/>
                <a:cs typeface="Arial Unicode MS" charset="0"/>
              </a:rPr>
              <a:t>VNC client</a:t>
            </a:r>
            <a:r>
              <a:rPr lang="en-GB" sz="2000" smtClean="0">
                <a:solidFill>
                  <a:srgbClr val="002B78"/>
                </a:solidFill>
                <a:latin typeface="Tahoma" pitchFamily="32" charset="0"/>
                <a:cs typeface="Arial Unicode MS" charset="0"/>
              </a:rPr>
              <a:t> (or viewer) is the program that watches and interacts with the server</a:t>
            </a:r>
          </a:p>
          <a:p>
            <a:pPr marL="333375" indent="-333375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 smtClean="0">
                <a:solidFill>
                  <a:srgbClr val="002B78"/>
                </a:solidFill>
                <a:latin typeface="Tahoma" pitchFamily="32" charset="0"/>
                <a:cs typeface="Arial Unicode MS" charset="0"/>
              </a:rPr>
              <a:t>The </a:t>
            </a:r>
            <a:r>
              <a:rPr lang="en-GB" sz="2000" b="1" smtClean="0">
                <a:solidFill>
                  <a:srgbClr val="002B78"/>
                </a:solidFill>
                <a:latin typeface="Tahoma" pitchFamily="32" charset="0"/>
                <a:cs typeface="Arial Unicode MS" charset="0"/>
              </a:rPr>
              <a:t>VNC protocol</a:t>
            </a:r>
            <a:r>
              <a:rPr lang="en-GB" sz="2000" smtClean="0">
                <a:solidFill>
                  <a:srgbClr val="002B78"/>
                </a:solidFill>
                <a:latin typeface="Tahoma" pitchFamily="32" charset="0"/>
                <a:cs typeface="Arial Unicode MS" charset="0"/>
              </a:rPr>
              <a:t> (</a:t>
            </a:r>
            <a:r>
              <a:rPr lang="en-GB" sz="2000" b="1" smtClean="0">
                <a:solidFill>
                  <a:srgbClr val="002B78"/>
                </a:solidFill>
                <a:latin typeface="Tahoma" pitchFamily="32" charset="0"/>
                <a:cs typeface="Arial Unicode MS" charset="0"/>
              </a:rPr>
              <a:t>RFB</a:t>
            </a:r>
            <a:r>
              <a:rPr lang="en-GB" sz="2000" smtClean="0">
                <a:solidFill>
                  <a:srgbClr val="002B78"/>
                </a:solidFill>
                <a:latin typeface="Tahoma" pitchFamily="32" charset="0"/>
                <a:cs typeface="Arial Unicode MS" charset="0"/>
              </a:rPr>
              <a:t>) is very simple, based on one graphic primitives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3A70514-0C2B-46D2-90A3-818E8DFE0D23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12902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27BB522-2577-4F11-B587-403A1BB2A3F9}" type="slidenum">
              <a:rPr lang="en-GB" sz="1200">
                <a:solidFill>
                  <a:srgbClr val="000000"/>
                </a:solidFill>
                <a:latin typeface="Arial" charset="0"/>
              </a:rPr>
              <a:pPr algn="r" eaLnBrk="1" hangingPunct="1"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GB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902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68825" cy="3425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9029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31906BF-308D-4FB3-950D-75999202C7B0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EA42C66-53D1-40A3-8F45-CDF25760EFF5}" type="slidenum">
              <a:rPr lang="en-GB" sz="1200">
                <a:solidFill>
                  <a:srgbClr val="000000"/>
                </a:solidFill>
                <a:latin typeface="Arial" charset="0"/>
              </a:rPr>
              <a:pPr algn="r" eaLnBrk="1" hangingPunct="1"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GB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698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698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53793CD-BA29-4779-A2B4-ADC2184E9AF0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2048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62475" cy="34194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48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3700" cy="4103688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06E4A8B-CC6E-4EA8-8CCF-EAEEC7EAF834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1300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3417A42-2EC8-42D4-9A6D-77CE75F86B97}" type="slidenum">
              <a:rPr lang="en-GB" sz="1200">
                <a:solidFill>
                  <a:srgbClr val="000000"/>
                </a:solidFill>
                <a:latin typeface="Arial" charset="0"/>
              </a:rPr>
              <a:pPr algn="r" eaLnBrk="1" hangingPunct="1"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GB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005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3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6E6630E-6306-4865-851B-747C3044FAB6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84B31AD-7BA5-48C1-A2C8-FCCF7F6F89A3}" type="slidenum">
              <a:rPr lang="en-GB" sz="1200">
                <a:solidFill>
                  <a:srgbClr val="000000"/>
                </a:solidFill>
                <a:latin typeface="Arial" charset="0"/>
              </a:rPr>
              <a:pPr algn="r" eaLnBrk="1" hangingPunct="1"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n-GB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752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752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742B56C-A7B6-4F12-AD9C-15DF5F39AD93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11981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352A9C2-23B2-40DF-88FC-C0BB774C50F4}" type="slidenum">
              <a:rPr lang="en-GB" sz="1200">
                <a:solidFill>
                  <a:srgbClr val="000000"/>
                </a:solidFill>
                <a:latin typeface="Arial" charset="0"/>
              </a:rPr>
              <a:pPr algn="r" eaLnBrk="1" hangingPunct="1"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GB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981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9813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>
              <a:spcBef>
                <a:spcPts val="450"/>
              </a:spcBef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dirty="0" smtClean="0">
              <a:latin typeface="Arial" charset="0"/>
              <a:cs typeface="Arial Unicode MS" charset="0"/>
            </a:endParaRPr>
          </a:p>
          <a:p>
            <a:pPr>
              <a:spcBef>
                <a:spcPts val="450"/>
              </a:spcBef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dirty="0" smtClean="0">
              <a:latin typeface="Arial" charset="0"/>
              <a:cs typeface="Arial Unicode MS" charset="0"/>
            </a:endParaRPr>
          </a:p>
        </p:txBody>
      </p:sp>
      <p:sp>
        <p:nvSpPr>
          <p:cNvPr id="119814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A140B6E-8E6C-46CC-A176-218012E67922}" type="slidenum">
              <a:rPr lang="en-GB" sz="1200">
                <a:solidFill>
                  <a:srgbClr val="000000"/>
                </a:solidFill>
                <a:latin typeface="Arial" charset="0"/>
              </a:rPr>
              <a:pPr algn="r" eaLnBrk="1" hangingPunct="1"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GB" sz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9D42801-F70B-4BE3-A4F4-B86A489E18F4}" type="slidenum">
              <a:rPr lang="en-GB" smtClean="0"/>
              <a:pPr/>
              <a:t>22</a:t>
            </a:fld>
            <a:endParaRPr lang="en-GB" smtClean="0"/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4F66488-687D-448A-AD7D-D989F8A38DD1}" type="slidenum">
              <a:rPr lang="en-GB" smtClean="0"/>
              <a:pPr/>
              <a:t>23</a:t>
            </a:fld>
            <a:endParaRPr lang="en-GB" smtClean="0"/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06E4A8B-CC6E-4EA8-8CCF-EAEEC7EAF834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1300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3417A42-2EC8-42D4-9A6D-77CE75F86B97}" type="slidenum">
              <a:rPr lang="en-GB" sz="1200">
                <a:solidFill>
                  <a:srgbClr val="000000"/>
                </a:solidFill>
                <a:latin typeface="Arial" charset="0"/>
              </a:rPr>
              <a:pPr algn="r" eaLnBrk="1" hangingPunct="1"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GB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005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3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19E9963-ACAC-4C1A-9A2B-09719AE0D9F6}" type="slidenum">
              <a:rPr lang="en-GB" smtClean="0"/>
              <a:pPr/>
              <a:t>25</a:t>
            </a:fld>
            <a:endParaRPr lang="en-GB" smtClean="0"/>
          </a:p>
        </p:txBody>
      </p:sp>
      <p:sp>
        <p:nvSpPr>
          <p:cNvPr id="13414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4148" name="Text Box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i="1" smtClean="0">
                <a:solidFill>
                  <a:srgbClr val="262673"/>
                </a:solidFill>
                <a:ea typeface="DejaVu Sans" charset="0"/>
                <a:cs typeface="DejaVu Sans" charset="0"/>
              </a:rPr>
              <a:t>Syntax: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man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&lt;command&gt; - help about command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man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man – UNIX guide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man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–k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&lt;pattern&gt; - print a list of all UNIX commands whose NAME section of their manual page contains the pattern you specify</a:t>
            </a:r>
          </a:p>
          <a:p>
            <a:pPr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smtClean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14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F2B7D4C-D10E-49DC-AE60-2199CEA61D8E}" type="slidenum">
              <a:rPr lang="en-GB" sz="1200">
                <a:solidFill>
                  <a:srgbClr val="FFFFFF"/>
                </a:solidFill>
              </a:rPr>
              <a:pPr algn="r" eaLnBrk="1" hangingPunct="1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GB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19E9963-ACAC-4C1A-9A2B-09719AE0D9F6}" type="slidenum">
              <a:rPr lang="en-GB" smtClean="0"/>
              <a:pPr/>
              <a:t>26</a:t>
            </a:fld>
            <a:endParaRPr lang="en-GB" smtClean="0"/>
          </a:p>
        </p:txBody>
      </p:sp>
      <p:sp>
        <p:nvSpPr>
          <p:cNvPr id="13414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4148" name="Text Box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i="1" smtClean="0">
                <a:solidFill>
                  <a:srgbClr val="262673"/>
                </a:solidFill>
                <a:ea typeface="DejaVu Sans" charset="0"/>
                <a:cs typeface="DejaVu Sans" charset="0"/>
              </a:rPr>
              <a:t>Syntax: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man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&lt;command&gt; - help about command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man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man – UNIX guide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man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–k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&lt;pattern&gt; - print a list of all UNIX commands whose NAME section of their manual page contains the pattern you specify</a:t>
            </a:r>
          </a:p>
          <a:p>
            <a:pPr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smtClean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14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F2B7D4C-D10E-49DC-AE60-2199CEA61D8E}" type="slidenum">
              <a:rPr lang="en-GB" sz="1200">
                <a:solidFill>
                  <a:srgbClr val="FFFFFF"/>
                </a:solidFill>
              </a:rPr>
              <a:pPr algn="r" eaLnBrk="1" hangingPunct="1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GB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0D83397-F2E5-4901-AE00-8A5DCA852D5D}" type="slidenum">
              <a:rPr lang="en-GB" smtClean="0"/>
              <a:pPr/>
              <a:t>27</a:t>
            </a:fld>
            <a:endParaRPr lang="en-GB" smtClean="0"/>
          </a:p>
        </p:txBody>
      </p:sp>
      <p:sp>
        <p:nvSpPr>
          <p:cNvPr id="13312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312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9B8F90E-B7DE-41AC-87EA-5E719B933BEB}" type="slidenum">
              <a:rPr lang="en-GB" smtClean="0"/>
              <a:pPr/>
              <a:t>28</a:t>
            </a:fld>
            <a:endParaRPr lang="en-GB" smtClean="0"/>
          </a:p>
        </p:txBody>
      </p:sp>
      <p:sp>
        <p:nvSpPr>
          <p:cNvPr id="1361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6196" name="Text Box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i="1" smtClean="0">
                <a:solidFill>
                  <a:srgbClr val="262673"/>
                </a:solidFill>
                <a:ea typeface="DejaVu Sans" charset="0"/>
                <a:cs typeface="DejaVu Sans" charset="0"/>
              </a:rPr>
              <a:t>Syntax: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[-l][-a][i][t]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&lt;file/directory_name&gt;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i="1" smtClean="0">
              <a:solidFill>
                <a:srgbClr val="262673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ea typeface="DejaVu Sans" charset="0"/>
                <a:cs typeface="DejaVu Sans" charset="0"/>
              </a:rPr>
              <a:t>-l   Show all files, including that who’s names begin from dot</a:t>
            </a:r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ea typeface="DejaVu Sans" charset="0"/>
                <a:cs typeface="DejaVu Sans" charset="0"/>
              </a:rPr>
              <a:t>-a  Full information about file</a:t>
            </a:r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ea typeface="DejaVu Sans" charset="0"/>
                <a:cs typeface="DejaVu Sans" charset="0"/>
              </a:rPr>
              <a:t>-i       Show numbers of i-nodes</a:t>
            </a:r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ea typeface="DejaVu Sans" charset="0"/>
                <a:cs typeface="DejaVu Sans" charset="0"/>
              </a:rPr>
              <a:t>-t      Sort files by time of modifying</a:t>
            </a:r>
          </a:p>
        </p:txBody>
      </p:sp>
      <p:sp>
        <p:nvSpPr>
          <p:cNvPr id="13619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7AD79FB-BD2A-43B7-BB4C-1353F738828E}" type="slidenum">
              <a:rPr lang="en-GB" sz="1200">
                <a:solidFill>
                  <a:srgbClr val="FFFFFF"/>
                </a:solidFill>
              </a:rPr>
              <a:pPr algn="r" eaLnBrk="1" hangingPunct="1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GB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9C560B3-3673-4501-B5DF-EE31B750C70F}" type="slidenum">
              <a:rPr lang="en-GB" smtClean="0"/>
              <a:pPr/>
              <a:t>29</a:t>
            </a:fld>
            <a:endParaRPr lang="en-GB" smtClean="0"/>
          </a:p>
        </p:txBody>
      </p:sp>
      <p:sp>
        <p:nvSpPr>
          <p:cNvPr id="13721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7220" name="Text Box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>
              <a:spcBef>
                <a:spcPts val="450"/>
              </a:spcBef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ea typeface="DejaVu Sans" charset="0"/>
                <a:cs typeface="DejaVu Sans" charset="0"/>
              </a:rPr>
              <a:t>Regular file (-) – text or binary data (e.g. an image). </a:t>
            </a:r>
          </a:p>
          <a:p>
            <a:pPr>
              <a:spcBef>
                <a:spcPts val="450"/>
              </a:spcBef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ea typeface="DejaVu Sans" charset="0"/>
                <a:cs typeface="DejaVu Sans" charset="0"/>
              </a:rPr>
              <a:t>Directory (d) – contains other files and directories. </a:t>
            </a:r>
          </a:p>
          <a:p>
            <a:pPr>
              <a:spcBef>
                <a:spcPts val="450"/>
              </a:spcBef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ea typeface="DejaVu Sans" charset="0"/>
                <a:cs typeface="DejaVu Sans" charset="0"/>
              </a:rPr>
              <a:t>Symbolic link (l) – file is a "shortcut" that points to another file. </a:t>
            </a:r>
          </a:p>
          <a:p>
            <a:pPr>
              <a:spcBef>
                <a:spcPts val="450"/>
              </a:spcBef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ea typeface="DejaVu Sans" charset="0"/>
                <a:cs typeface="DejaVu Sans" charset="0"/>
              </a:rPr>
              <a:t>Device special files (b and c) – an interface to a piece of hardware, such as a printer. You don't have to worry about this. </a:t>
            </a:r>
          </a:p>
          <a:p>
            <a:pPr>
              <a:spcBef>
                <a:spcPts val="450"/>
              </a:spcBef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ea typeface="DejaVu Sans" charset="0"/>
                <a:cs typeface="DejaVu Sans" charset="0"/>
              </a:rPr>
              <a:t>Named pipe (p) – an interface to a network program. You don't have to worry about this.</a:t>
            </a:r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dirty="0" smtClean="0">
              <a:ea typeface="DejaVu Sans" charset="0"/>
              <a:cs typeface="DejaVu Sans" charset="0"/>
            </a:endParaRPr>
          </a:p>
        </p:txBody>
      </p:sp>
      <p:sp>
        <p:nvSpPr>
          <p:cNvPr id="13722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6B6C1C7-5E35-4802-B1CF-3F97ED5420D3}" type="slidenum">
              <a:rPr lang="en-GB" sz="1200">
                <a:solidFill>
                  <a:srgbClr val="FFFFFF"/>
                </a:solidFill>
              </a:rPr>
              <a:pPr algn="r" eaLnBrk="1" hangingPunct="1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GB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8E3DC1A-0C59-451D-B28A-9C1DE719E77D}" type="slidenum">
              <a:rPr lang="en-GB" smtClean="0"/>
              <a:pPr/>
              <a:t>30</a:t>
            </a:fld>
            <a:endParaRPr lang="en-GB" smtClean="0"/>
          </a:p>
        </p:txBody>
      </p:sp>
      <p:sp>
        <p:nvSpPr>
          <p:cNvPr id="13824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8244" name="Text Box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>
              <a:spcBef>
                <a:spcPts val="450"/>
              </a:spcBef>
              <a:buFont typeface="Wingdings" charset="2"/>
              <a:buChar char="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ea typeface="DejaVu Sans" charset="0"/>
                <a:cs typeface="DejaVu Sans" charset="0"/>
              </a:rPr>
              <a:t>UNIX filenames can be very long, up to </a:t>
            </a:r>
            <a:r>
              <a:rPr lang="en-GB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255</a:t>
            </a:r>
            <a:r>
              <a:rPr lang="en-GB" smtClean="0">
                <a:ea typeface="DejaVu Sans" charset="0"/>
                <a:cs typeface="DejaVu Sans" charset="0"/>
              </a:rPr>
              <a:t> characters in length. Full name of file should not be more than 1023 characters</a:t>
            </a:r>
          </a:p>
          <a:p>
            <a:pPr>
              <a:spcBef>
                <a:spcPts val="413"/>
              </a:spcBef>
              <a:buFont typeface="Wingdings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100" smtClean="0"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buFont typeface="Wingdings" charset="2"/>
              <a:buChar char="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ea typeface="DejaVu Sans" charset="0"/>
                <a:cs typeface="DejaVu Sans" charset="0"/>
              </a:rPr>
              <a:t>Filenames, like UNIX commands are </a:t>
            </a:r>
            <a:r>
              <a:rPr lang="en-GB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Case Sensitive</a:t>
            </a:r>
            <a:r>
              <a:rPr lang="en-GB" smtClean="0">
                <a:ea typeface="DejaVu Sans" charset="0"/>
                <a:cs typeface="DejaVu Sans" charset="0"/>
              </a:rPr>
              <a:t>. UPPER CASE filenames are different from lower case file names. (“Alliance” and “alliance” – different names).</a:t>
            </a:r>
          </a:p>
          <a:p>
            <a:pPr>
              <a:spcBef>
                <a:spcPts val="413"/>
              </a:spcBef>
              <a:buFont typeface="Wingdings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100" smtClean="0"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buFont typeface="Wingdings" charset="2"/>
              <a:buChar char="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ea typeface="DejaVu Sans" charset="0"/>
                <a:cs typeface="DejaVu Sans" charset="0"/>
              </a:rPr>
              <a:t>It is best if you do not use the following characters in a UNIX file name </a:t>
            </a:r>
            <a:r>
              <a:rPr lang="en-GB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*&amp;%$|^/\~</a:t>
            </a:r>
            <a:r>
              <a:rPr lang="en-GB" smtClean="0">
                <a:ea typeface="DejaVu Sans" charset="0"/>
                <a:cs typeface="DejaVu Sans" charset="0"/>
              </a:rPr>
              <a:t> or - as the first character of a file name. Because those characters are interpreted by UNIX as commands.</a:t>
            </a:r>
          </a:p>
          <a:p>
            <a:pPr>
              <a:spcBef>
                <a:spcPts val="413"/>
              </a:spcBef>
              <a:buFont typeface="Wingdings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100" smtClean="0"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buFont typeface="Wingdings" charset="2"/>
              <a:buChar char="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ea typeface="DejaVu Sans" charset="0"/>
                <a:cs typeface="DejaVu Sans" charset="0"/>
              </a:rPr>
              <a:t>You can use “</a:t>
            </a:r>
            <a:r>
              <a:rPr lang="en-GB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.</a:t>
            </a:r>
            <a:r>
              <a:rPr lang="en-GB" smtClean="0">
                <a:ea typeface="DejaVu Sans" charset="0"/>
                <a:cs typeface="DejaVu Sans" charset="0"/>
              </a:rPr>
              <a:t>”, “</a:t>
            </a:r>
            <a:r>
              <a:rPr lang="en-GB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-</a:t>
            </a:r>
            <a:r>
              <a:rPr lang="en-GB" smtClean="0">
                <a:ea typeface="DejaVu Sans" charset="0"/>
                <a:cs typeface="DejaVu Sans" charset="0"/>
              </a:rPr>
              <a:t>” and “</a:t>
            </a:r>
            <a:r>
              <a:rPr lang="en-GB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_</a:t>
            </a:r>
            <a:r>
              <a:rPr lang="en-GB" smtClean="0">
                <a:ea typeface="DejaVu Sans" charset="0"/>
                <a:cs typeface="DejaVu Sans" charset="0"/>
              </a:rPr>
              <a:t>”.</a:t>
            </a:r>
          </a:p>
        </p:txBody>
      </p:sp>
      <p:sp>
        <p:nvSpPr>
          <p:cNvPr id="13824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DB09945-C698-4C5A-B32A-9C9D3F8F995A}" type="slidenum">
              <a:rPr lang="en-GB" sz="1200">
                <a:solidFill>
                  <a:srgbClr val="FFFFFF"/>
                </a:solidFill>
              </a:rPr>
              <a:pPr algn="r" eaLnBrk="1" hangingPunct="1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GB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4226E9-F7F6-485F-8C1B-430810EC25A5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E412B38-1FA6-41A5-BC5B-09C62DEBA5DC}" type="slidenum">
              <a:rPr lang="en-GB" sz="1200">
                <a:solidFill>
                  <a:srgbClr val="000000"/>
                </a:solidFill>
                <a:latin typeface="Arial" charset="0"/>
              </a:rPr>
              <a:pPr algn="r" eaLnBrk="1" hangingPunct="1"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n-GB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854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49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>
              <a:spcBef>
                <a:spcPts val="450"/>
              </a:spcBef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dirty="0" smtClean="0">
              <a:latin typeface="Arial" charset="0"/>
              <a:cs typeface="Arial Unicode MS" charset="0"/>
            </a:endParaRPr>
          </a:p>
          <a:p>
            <a:pPr>
              <a:spcBef>
                <a:spcPts val="450"/>
              </a:spcBef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dirty="0" smtClean="0">
              <a:latin typeface="Arial" charset="0"/>
              <a:cs typeface="Arial Unicode MS" charset="0"/>
            </a:endParaRPr>
          </a:p>
        </p:txBody>
      </p:sp>
      <p:sp>
        <p:nvSpPr>
          <p:cNvPr id="108550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AB39AE4-ACE5-429A-8632-05F6D70C0E27}" type="slidenum">
              <a:rPr lang="en-GB" sz="1200">
                <a:solidFill>
                  <a:srgbClr val="000000"/>
                </a:solidFill>
                <a:latin typeface="Arial" charset="0"/>
              </a:rPr>
              <a:pPr algn="r" eaLnBrk="1" hangingPunct="1"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n-GB" sz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19E9963-ACAC-4C1A-9A2B-09719AE0D9F6}" type="slidenum">
              <a:rPr lang="en-GB" smtClean="0"/>
              <a:pPr/>
              <a:t>31</a:t>
            </a:fld>
            <a:endParaRPr lang="en-GB" smtClean="0"/>
          </a:p>
        </p:txBody>
      </p:sp>
      <p:sp>
        <p:nvSpPr>
          <p:cNvPr id="13414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4148" name="Text Box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i="1" dirty="0" smtClean="0">
                <a:solidFill>
                  <a:srgbClr val="262673"/>
                </a:solidFill>
                <a:ea typeface="DejaVu Sans" charset="0"/>
                <a:cs typeface="DejaVu Sans" charset="0"/>
              </a:rPr>
              <a:t>Syntax: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man</a:t>
            </a:r>
            <a:r>
              <a:rPr lang="en-GB" sz="2000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&lt;command&gt; - help about command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man</a:t>
            </a:r>
            <a:r>
              <a:rPr lang="en-GB" sz="2000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man</a:t>
            </a:r>
            <a:r>
              <a:rPr lang="en-GB" sz="2000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– UNIX guide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man</a:t>
            </a:r>
            <a:r>
              <a:rPr lang="en-GB" sz="2000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–k</a:t>
            </a:r>
            <a:r>
              <a:rPr lang="en-GB" sz="2000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&lt;pattern&gt; - print a list of all UNIX commands whose NAME section of their manual page contains the pattern you specify</a:t>
            </a:r>
          </a:p>
          <a:p>
            <a:pPr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dirty="0" smtClean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14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F2B7D4C-D10E-49DC-AE60-2199CEA61D8E}" type="slidenum">
              <a:rPr lang="en-GB" sz="1200">
                <a:solidFill>
                  <a:srgbClr val="FFFFFF"/>
                </a:solidFill>
              </a:rPr>
              <a:pPr algn="r" eaLnBrk="1" hangingPunct="1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GB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7B0695D-02DD-420C-8828-E74C1F996F1F}" type="slidenum">
              <a:rPr lang="en-GB" smtClean="0"/>
              <a:pPr/>
              <a:t>32</a:t>
            </a:fld>
            <a:endParaRPr lang="en-GB" smtClean="0"/>
          </a:p>
        </p:txBody>
      </p:sp>
      <p:sp>
        <p:nvSpPr>
          <p:cNvPr id="13517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5172" name="Text Box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i="1" smtClean="0">
                <a:solidFill>
                  <a:srgbClr val="262673"/>
                </a:solidFill>
                <a:ea typeface="DejaVu Sans" charset="0"/>
                <a:cs typeface="DejaVu Sans" charset="0"/>
              </a:rPr>
              <a:t>Syntax: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&lt;directory_name&gt;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cd 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– go to home directory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Full name – is a name with full path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smtClean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517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E714D8C-C339-4BD0-9113-038C6EA27FB8}" type="slidenum">
              <a:rPr lang="en-GB" sz="1200">
                <a:solidFill>
                  <a:srgbClr val="FFFFFF"/>
                </a:solidFill>
              </a:rPr>
              <a:pPr algn="r" eaLnBrk="1" hangingPunct="1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GB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5129F45-EDCC-4B4B-A374-3CA2CCE31A57}" type="slidenum">
              <a:rPr lang="en-GB" smtClean="0"/>
              <a:pPr/>
              <a:t>33</a:t>
            </a:fld>
            <a:endParaRPr lang="en-GB" smtClean="0"/>
          </a:p>
        </p:txBody>
      </p:sp>
      <p:sp>
        <p:nvSpPr>
          <p:cNvPr id="1392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8" name="Text Box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i="1" smtClean="0">
                <a:solidFill>
                  <a:srgbClr val="262673"/>
                </a:solidFill>
                <a:ea typeface="DejaVu Sans" charset="0"/>
                <a:cs typeface="DejaVu Sans" charset="0"/>
              </a:rPr>
              <a:t>Syntax: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touch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&lt;filename&gt;</a:t>
            </a:r>
          </a:p>
          <a:p>
            <a:pPr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smtClean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926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556B94A-9F46-4BD6-8EB4-F931D9E347E4}" type="slidenum">
              <a:rPr lang="en-GB" sz="1200">
                <a:solidFill>
                  <a:srgbClr val="FFFFFF"/>
                </a:solidFill>
              </a:rPr>
              <a:pPr algn="r" eaLnBrk="1" hangingPunct="1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GB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D112568-DFF8-444C-A41B-1ABE05F87DDB}" type="slidenum">
              <a:rPr lang="en-GB" smtClean="0"/>
              <a:pPr/>
              <a:t>34</a:t>
            </a:fld>
            <a:endParaRPr lang="en-GB" smtClean="0"/>
          </a:p>
        </p:txBody>
      </p:sp>
      <p:sp>
        <p:nvSpPr>
          <p:cNvPr id="14643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6436" name="Text Box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i="1" smtClean="0">
                <a:solidFill>
                  <a:srgbClr val="262673"/>
                </a:solidFill>
                <a:ea typeface="DejaVu Sans" charset="0"/>
                <a:cs typeface="DejaVu Sans" charset="0"/>
              </a:rPr>
              <a:t>Syntax: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&lt;directory_name&gt;</a:t>
            </a:r>
          </a:p>
          <a:p>
            <a:pPr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smtClean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643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6C3C706-D923-48DB-9DF1-778A1E5D40E2}" type="slidenum">
              <a:rPr lang="en-GB" sz="1200">
                <a:solidFill>
                  <a:srgbClr val="FFFFFF"/>
                </a:solidFill>
              </a:rPr>
              <a:pPr algn="r" eaLnBrk="1" hangingPunct="1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GB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7ECBE6C-7A27-4AC2-A041-0517FDE26122}" type="slidenum">
              <a:rPr lang="en-GB" smtClean="0"/>
              <a:pPr/>
              <a:t>35</a:t>
            </a:fld>
            <a:endParaRPr lang="en-GB" smtClean="0"/>
          </a:p>
        </p:txBody>
      </p:sp>
      <p:sp>
        <p:nvSpPr>
          <p:cNvPr id="1413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1316" name="Text Box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i="1" dirty="0" smtClean="0">
                <a:solidFill>
                  <a:srgbClr val="262673"/>
                </a:solidFill>
                <a:ea typeface="DejaVu Sans" charset="0"/>
                <a:cs typeface="DejaVu Sans" charset="0"/>
              </a:rPr>
              <a:t>Speak about . </a:t>
            </a:r>
            <a:endParaRPr lang="en-GB" sz="2000" dirty="0" smtClean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dirty="0" smtClean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131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3804AD2-17CF-4028-B605-95F82905ABAA}" type="slidenum">
              <a:rPr lang="en-GB" sz="1200">
                <a:solidFill>
                  <a:srgbClr val="FFFFFF"/>
                </a:solidFill>
              </a:rPr>
              <a:pPr algn="r" eaLnBrk="1" hangingPunct="1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GB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9E1166C-205C-4CEC-8702-DED14CCFEB5E}" type="slidenum">
              <a:rPr lang="en-GB" smtClean="0"/>
              <a:pPr/>
              <a:t>36</a:t>
            </a:fld>
            <a:endParaRPr lang="en-GB" smtClean="0"/>
          </a:p>
        </p:txBody>
      </p:sp>
      <p:sp>
        <p:nvSpPr>
          <p:cNvPr id="14233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2340" name="Text Box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675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smtClean="0">
                <a:solidFill>
                  <a:srgbClr val="262673"/>
                </a:solidFill>
                <a:ea typeface="DejaVu Sans" charset="0"/>
                <a:cs typeface="DejaVu Sans" charset="0"/>
              </a:rPr>
              <a:t>Syntax: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mv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&lt;old_filename&gt; &lt;new_filename&gt; - rename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mv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&lt;filename&gt; &lt;path&gt; - move</a:t>
            </a:r>
          </a:p>
          <a:p>
            <a:pPr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smtClean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234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E7265DA-652B-4E85-86F9-2DB53E7AAD5C}" type="slidenum">
              <a:rPr lang="en-GB" sz="1200">
                <a:solidFill>
                  <a:srgbClr val="FFFFFF"/>
                </a:solidFill>
              </a:rPr>
              <a:pPr algn="r" eaLnBrk="1" hangingPunct="1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GB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107C251-D1D3-4FC1-8C55-D8F27C44C69A}" type="slidenum">
              <a:rPr lang="en-GB" smtClean="0"/>
              <a:pPr/>
              <a:t>37</a:t>
            </a:fld>
            <a:endParaRPr lang="en-GB" smtClean="0"/>
          </a:p>
        </p:txBody>
      </p:sp>
      <p:sp>
        <p:nvSpPr>
          <p:cNvPr id="14336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3364" name="Text Box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i="1" smtClean="0">
                <a:solidFill>
                  <a:srgbClr val="262673"/>
                </a:solidFill>
                <a:ea typeface="DejaVu Sans" charset="0"/>
                <a:cs typeface="DejaVu Sans" charset="0"/>
              </a:rPr>
              <a:t>Syntax: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mv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&lt;old_directory_name&gt; &lt;new_directory_name&gt; - rename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mv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&lt;directory_name&gt; &lt;path&gt; - move</a:t>
            </a:r>
          </a:p>
          <a:p>
            <a:pPr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smtClean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36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D276CEF-6AC9-4707-A834-798EF63F3A46}" type="slidenum">
              <a:rPr lang="en-GB" sz="1200">
                <a:solidFill>
                  <a:srgbClr val="FFFFFF"/>
                </a:solidFill>
              </a:rPr>
              <a:pPr algn="r" eaLnBrk="1" hangingPunct="1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GB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B8E969E-D2B9-44E6-8749-0986883E85F3}" type="slidenum">
              <a:rPr lang="en-GB" smtClean="0"/>
              <a:pPr/>
              <a:t>38</a:t>
            </a:fld>
            <a:endParaRPr lang="en-GB" smtClean="0"/>
          </a:p>
        </p:txBody>
      </p:sp>
      <p:sp>
        <p:nvSpPr>
          <p:cNvPr id="1474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7460" name="Text Box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i="1" smtClean="0">
                <a:solidFill>
                  <a:srgbClr val="262673"/>
                </a:solidFill>
                <a:ea typeface="DejaVu Sans" charset="0"/>
                <a:cs typeface="DejaVu Sans" charset="0"/>
              </a:rPr>
              <a:t>Syntax: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rmdir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&lt;directory_name&gt; - remove empty directory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rm –rf 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&lt; directory_name &gt; - remove not empty directory</a:t>
            </a:r>
          </a:p>
          <a:p>
            <a:pPr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smtClean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46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A934B26-AE7B-4FFB-8828-A085D3D058AD}" type="slidenum">
              <a:rPr lang="en-GB" sz="1200">
                <a:solidFill>
                  <a:srgbClr val="FFFFFF"/>
                </a:solidFill>
              </a:rPr>
              <a:pPr algn="r" eaLnBrk="1" hangingPunct="1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GB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B8E969E-D2B9-44E6-8749-0986883E85F3}" type="slidenum">
              <a:rPr lang="en-GB" smtClean="0"/>
              <a:pPr/>
              <a:t>39</a:t>
            </a:fld>
            <a:endParaRPr lang="en-GB" smtClean="0"/>
          </a:p>
        </p:txBody>
      </p:sp>
      <p:sp>
        <p:nvSpPr>
          <p:cNvPr id="1474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7460" name="Text Box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i="1" smtClean="0">
                <a:solidFill>
                  <a:srgbClr val="262673"/>
                </a:solidFill>
                <a:ea typeface="DejaVu Sans" charset="0"/>
                <a:cs typeface="DejaVu Sans" charset="0"/>
              </a:rPr>
              <a:t>Syntax: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rmdir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&lt;directory_name&gt; - remove empty directory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rm –rf 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&lt; directory_name &gt; - remove not empty directory</a:t>
            </a:r>
          </a:p>
          <a:p>
            <a:pPr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smtClean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46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A934B26-AE7B-4FFB-8828-A085D3D058AD}" type="slidenum">
              <a:rPr lang="en-GB" sz="1200">
                <a:solidFill>
                  <a:srgbClr val="FFFFFF"/>
                </a:solidFill>
              </a:rPr>
              <a:pPr algn="r" eaLnBrk="1" hangingPunct="1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GB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9522613-6FBD-4420-8201-D6CE5A26F8BB}" type="slidenum">
              <a:rPr lang="en-GB" smtClean="0"/>
              <a:pPr/>
              <a:t>40</a:t>
            </a:fld>
            <a:endParaRPr lang="en-GB" smtClean="0"/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0292" name="Text Box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>
              <a:spcBef>
                <a:spcPts val="750"/>
              </a:spcBef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smtClean="0">
                <a:ea typeface="DejaVu Sans" charset="0"/>
                <a:cs typeface="DejaVu Sans" charset="0"/>
              </a:rPr>
              <a:t>Display content of file you can use the following commands: </a:t>
            </a:r>
            <a:r>
              <a:rPr lang="en-GB" sz="200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cat</a:t>
            </a:r>
            <a:r>
              <a:rPr lang="en-GB" sz="2000" smtClean="0">
                <a:ea typeface="DejaVu Sans" charset="0"/>
                <a:cs typeface="DejaVu Sans" charset="0"/>
              </a:rPr>
              <a:t>, </a:t>
            </a:r>
            <a:r>
              <a:rPr lang="en-GB" sz="200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more</a:t>
            </a:r>
            <a:r>
              <a:rPr lang="en-GB" sz="2000" smtClean="0">
                <a:ea typeface="DejaVu Sans" charset="0"/>
                <a:cs typeface="DejaVu Sans" charset="0"/>
              </a:rPr>
              <a:t>, </a:t>
            </a:r>
            <a:r>
              <a:rPr lang="en-GB" sz="200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less</a:t>
            </a:r>
            <a:r>
              <a:rPr lang="en-GB" sz="2000" smtClean="0">
                <a:ea typeface="DejaVu Sans" charset="0"/>
                <a:cs typeface="DejaVu Sans" charset="0"/>
              </a:rPr>
              <a:t>, </a:t>
            </a:r>
            <a:r>
              <a:rPr lang="en-GB" sz="200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pg</a:t>
            </a:r>
            <a:r>
              <a:rPr lang="en-GB" sz="2000" smtClean="0">
                <a:ea typeface="DejaVu Sans" charset="0"/>
                <a:cs typeface="DejaVu Sans" charset="0"/>
              </a:rPr>
              <a:t> or </a:t>
            </a:r>
            <a:r>
              <a:rPr lang="en-GB" sz="200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page</a:t>
            </a:r>
            <a:r>
              <a:rPr lang="en-GB" sz="2000" smtClean="0">
                <a:solidFill>
                  <a:srgbClr val="262673"/>
                </a:solidFill>
                <a:ea typeface="DejaVu Sans" charset="0"/>
                <a:cs typeface="DejaVu Sans" charset="0"/>
              </a:rPr>
              <a:t>. Cat allows to combine files.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i="1" smtClean="0">
                <a:solidFill>
                  <a:srgbClr val="262673"/>
                </a:solidFill>
                <a:ea typeface="DejaVu Sans" charset="0"/>
                <a:cs typeface="DejaVu Sans" charset="0"/>
              </a:rPr>
              <a:t>Syntax: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&lt;filename&gt; - display content of file</a:t>
            </a:r>
          </a:p>
          <a:p>
            <a:pPr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smtClean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029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3D2FADA-5B4B-4198-9CEF-DA3F05235931}" type="slidenum">
              <a:rPr lang="en-GB" sz="1200">
                <a:solidFill>
                  <a:srgbClr val="FFFFFF"/>
                </a:solidFill>
              </a:rPr>
              <a:pPr algn="r" eaLnBrk="1" hangingPunct="1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GB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F10D049-3193-46A8-87FC-035F5BBDA876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10957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D0E2F70-7EBE-456A-BC86-50C8A0D659DD}" type="slidenum">
              <a:rPr lang="en-GB" sz="1200">
                <a:solidFill>
                  <a:srgbClr val="000000"/>
                </a:solidFill>
                <a:latin typeface="Arial" charset="0"/>
              </a:rPr>
              <a:pPr algn="r" eaLnBrk="1" hangingPunct="1"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GB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957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9573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>
              <a:spcBef>
                <a:spcPts val="450"/>
              </a:spcBef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dirty="0" smtClean="0">
              <a:latin typeface="Arial" charset="0"/>
              <a:cs typeface="Arial Unicode MS" charset="0"/>
            </a:endParaRPr>
          </a:p>
        </p:txBody>
      </p:sp>
      <p:sp>
        <p:nvSpPr>
          <p:cNvPr id="109574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98C9F1-C286-4939-B244-741B9A9CA75D}" type="slidenum">
              <a:rPr lang="en-GB" sz="1200">
                <a:solidFill>
                  <a:srgbClr val="000000"/>
                </a:solidFill>
                <a:latin typeface="Arial" charset="0"/>
              </a:rPr>
              <a:pPr algn="r" eaLnBrk="1" hangingPunct="1"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GB" sz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27F8574-36F6-42BD-B6E1-73DBBD3EE52A}" type="slidenum">
              <a:rPr lang="en-GB" smtClean="0"/>
              <a:pPr/>
              <a:t>41</a:t>
            </a:fld>
            <a:endParaRPr lang="en-GB" smtClean="0"/>
          </a:p>
        </p:txBody>
      </p:sp>
      <p:sp>
        <p:nvSpPr>
          <p:cNvPr id="14438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4388" name="Text Box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>
              <a:spcBef>
                <a:spcPts val="750"/>
              </a:spcBef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smtClean="0">
                <a:ea typeface="DejaVu Sans" charset="0"/>
                <a:cs typeface="DejaVu Sans" charset="0"/>
              </a:rPr>
              <a:t>Display content of file you can use the following commands: </a:t>
            </a:r>
            <a:r>
              <a:rPr lang="en-GB" sz="200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cat</a:t>
            </a:r>
            <a:r>
              <a:rPr lang="en-GB" sz="2000" smtClean="0">
                <a:ea typeface="DejaVu Sans" charset="0"/>
                <a:cs typeface="DejaVu Sans" charset="0"/>
              </a:rPr>
              <a:t>, </a:t>
            </a:r>
            <a:r>
              <a:rPr lang="en-GB" sz="200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more</a:t>
            </a:r>
            <a:r>
              <a:rPr lang="en-GB" sz="2000" smtClean="0">
                <a:ea typeface="DejaVu Sans" charset="0"/>
                <a:cs typeface="DejaVu Sans" charset="0"/>
              </a:rPr>
              <a:t>, </a:t>
            </a:r>
            <a:r>
              <a:rPr lang="en-GB" sz="200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less</a:t>
            </a:r>
            <a:r>
              <a:rPr lang="en-GB" sz="2000" smtClean="0">
                <a:ea typeface="DejaVu Sans" charset="0"/>
                <a:cs typeface="DejaVu Sans" charset="0"/>
              </a:rPr>
              <a:t>, </a:t>
            </a:r>
            <a:r>
              <a:rPr lang="en-GB" sz="200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pg</a:t>
            </a:r>
            <a:r>
              <a:rPr lang="en-GB" sz="2000" smtClean="0">
                <a:ea typeface="DejaVu Sans" charset="0"/>
                <a:cs typeface="DejaVu Sans" charset="0"/>
              </a:rPr>
              <a:t> or </a:t>
            </a:r>
            <a:r>
              <a:rPr lang="en-GB" sz="200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page</a:t>
            </a:r>
            <a:r>
              <a:rPr lang="en-GB" sz="2000" smtClean="0">
                <a:solidFill>
                  <a:srgbClr val="262673"/>
                </a:solidFill>
                <a:ea typeface="DejaVu Sans" charset="0"/>
                <a:cs typeface="DejaVu Sans" charset="0"/>
              </a:rPr>
              <a:t>. Cat allows to combine files.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i="1" smtClean="0">
                <a:solidFill>
                  <a:srgbClr val="262673"/>
                </a:solidFill>
                <a:ea typeface="DejaVu Sans" charset="0"/>
                <a:cs typeface="DejaVu Sans" charset="0"/>
              </a:rPr>
              <a:t>Syntax: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&lt;filename&gt; - display content of file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more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[keys]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&lt;filename&gt; - display text one screen at a time</a:t>
            </a:r>
          </a:p>
          <a:p>
            <a:pPr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smtClean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38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7DEB769-713B-4F52-BB1F-FD401D41F802}" type="slidenum">
              <a:rPr lang="en-GB" sz="1200">
                <a:solidFill>
                  <a:srgbClr val="FFFFFF"/>
                </a:solidFill>
              </a:rPr>
              <a:pPr algn="r" eaLnBrk="1" hangingPunct="1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GB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27F8574-36F6-42BD-B6E1-73DBBD3EE52A}" type="slidenum">
              <a:rPr lang="en-GB" smtClean="0"/>
              <a:pPr/>
              <a:t>42</a:t>
            </a:fld>
            <a:endParaRPr lang="en-GB" smtClean="0"/>
          </a:p>
        </p:txBody>
      </p:sp>
      <p:sp>
        <p:nvSpPr>
          <p:cNvPr id="14438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4388" name="Text Box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>
              <a:spcBef>
                <a:spcPts val="750"/>
              </a:spcBef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smtClean="0">
                <a:ea typeface="DejaVu Sans" charset="0"/>
                <a:cs typeface="DejaVu Sans" charset="0"/>
              </a:rPr>
              <a:t>Display content of file you can use the following commands: </a:t>
            </a:r>
            <a:r>
              <a:rPr lang="en-GB" sz="200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cat</a:t>
            </a:r>
            <a:r>
              <a:rPr lang="en-GB" sz="2000" smtClean="0">
                <a:ea typeface="DejaVu Sans" charset="0"/>
                <a:cs typeface="DejaVu Sans" charset="0"/>
              </a:rPr>
              <a:t>, </a:t>
            </a:r>
            <a:r>
              <a:rPr lang="en-GB" sz="200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more</a:t>
            </a:r>
            <a:r>
              <a:rPr lang="en-GB" sz="2000" smtClean="0">
                <a:ea typeface="DejaVu Sans" charset="0"/>
                <a:cs typeface="DejaVu Sans" charset="0"/>
              </a:rPr>
              <a:t>, </a:t>
            </a:r>
            <a:r>
              <a:rPr lang="en-GB" sz="200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less</a:t>
            </a:r>
            <a:r>
              <a:rPr lang="en-GB" sz="2000" smtClean="0">
                <a:ea typeface="DejaVu Sans" charset="0"/>
                <a:cs typeface="DejaVu Sans" charset="0"/>
              </a:rPr>
              <a:t>, </a:t>
            </a:r>
            <a:r>
              <a:rPr lang="en-GB" sz="200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pg</a:t>
            </a:r>
            <a:r>
              <a:rPr lang="en-GB" sz="2000" smtClean="0">
                <a:ea typeface="DejaVu Sans" charset="0"/>
                <a:cs typeface="DejaVu Sans" charset="0"/>
              </a:rPr>
              <a:t> or </a:t>
            </a:r>
            <a:r>
              <a:rPr lang="en-GB" sz="200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page</a:t>
            </a:r>
            <a:r>
              <a:rPr lang="en-GB" sz="2000" smtClean="0">
                <a:solidFill>
                  <a:srgbClr val="262673"/>
                </a:solidFill>
                <a:ea typeface="DejaVu Sans" charset="0"/>
                <a:cs typeface="DejaVu Sans" charset="0"/>
              </a:rPr>
              <a:t>. Cat allows to combine files.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i="1" smtClean="0">
                <a:solidFill>
                  <a:srgbClr val="262673"/>
                </a:solidFill>
                <a:ea typeface="DejaVu Sans" charset="0"/>
                <a:cs typeface="DejaVu Sans" charset="0"/>
              </a:rPr>
              <a:t>Syntax: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&lt;filename&gt; - display content of file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more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[keys]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&lt;filename&gt; - display text one screen at a time</a:t>
            </a:r>
          </a:p>
          <a:p>
            <a:pPr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smtClean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38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7DEB769-713B-4F52-BB1F-FD401D41F802}" type="slidenum">
              <a:rPr lang="en-GB" sz="1200">
                <a:solidFill>
                  <a:srgbClr val="FFFFFF"/>
                </a:solidFill>
              </a:rPr>
              <a:pPr algn="r" eaLnBrk="1" hangingPunct="1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GB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27F8574-36F6-42BD-B6E1-73DBBD3EE52A}" type="slidenum">
              <a:rPr lang="en-GB" smtClean="0"/>
              <a:pPr/>
              <a:t>43</a:t>
            </a:fld>
            <a:endParaRPr lang="en-GB" smtClean="0"/>
          </a:p>
        </p:txBody>
      </p:sp>
      <p:sp>
        <p:nvSpPr>
          <p:cNvPr id="14438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4388" name="Text Box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>
              <a:spcBef>
                <a:spcPts val="750"/>
              </a:spcBef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smtClean="0">
                <a:ea typeface="DejaVu Sans" charset="0"/>
                <a:cs typeface="DejaVu Sans" charset="0"/>
              </a:rPr>
              <a:t>Display content of file you can use the following commands: </a:t>
            </a:r>
            <a:r>
              <a:rPr lang="en-GB" sz="200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cat</a:t>
            </a:r>
            <a:r>
              <a:rPr lang="en-GB" sz="2000" smtClean="0">
                <a:ea typeface="DejaVu Sans" charset="0"/>
                <a:cs typeface="DejaVu Sans" charset="0"/>
              </a:rPr>
              <a:t>, </a:t>
            </a:r>
            <a:r>
              <a:rPr lang="en-GB" sz="200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more</a:t>
            </a:r>
            <a:r>
              <a:rPr lang="en-GB" sz="2000" smtClean="0">
                <a:ea typeface="DejaVu Sans" charset="0"/>
                <a:cs typeface="DejaVu Sans" charset="0"/>
              </a:rPr>
              <a:t>, </a:t>
            </a:r>
            <a:r>
              <a:rPr lang="en-GB" sz="200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less</a:t>
            </a:r>
            <a:r>
              <a:rPr lang="en-GB" sz="2000" smtClean="0">
                <a:ea typeface="DejaVu Sans" charset="0"/>
                <a:cs typeface="DejaVu Sans" charset="0"/>
              </a:rPr>
              <a:t>, </a:t>
            </a:r>
            <a:r>
              <a:rPr lang="en-GB" sz="200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pg</a:t>
            </a:r>
            <a:r>
              <a:rPr lang="en-GB" sz="2000" smtClean="0">
                <a:ea typeface="DejaVu Sans" charset="0"/>
                <a:cs typeface="DejaVu Sans" charset="0"/>
              </a:rPr>
              <a:t> or </a:t>
            </a:r>
            <a:r>
              <a:rPr lang="en-GB" sz="200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page</a:t>
            </a:r>
            <a:r>
              <a:rPr lang="en-GB" sz="2000" smtClean="0">
                <a:solidFill>
                  <a:srgbClr val="262673"/>
                </a:solidFill>
                <a:ea typeface="DejaVu Sans" charset="0"/>
                <a:cs typeface="DejaVu Sans" charset="0"/>
              </a:rPr>
              <a:t>. Cat allows to combine files.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i="1" smtClean="0">
                <a:solidFill>
                  <a:srgbClr val="262673"/>
                </a:solidFill>
                <a:ea typeface="DejaVu Sans" charset="0"/>
                <a:cs typeface="DejaVu Sans" charset="0"/>
              </a:rPr>
              <a:t>Syntax: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&lt;filename&gt; - display content of file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more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[keys]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&lt;filename&gt; - display text one screen at a time</a:t>
            </a:r>
          </a:p>
          <a:p>
            <a:pPr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smtClean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38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7DEB769-713B-4F52-BB1F-FD401D41F802}" type="slidenum">
              <a:rPr lang="en-GB" sz="1200">
                <a:solidFill>
                  <a:srgbClr val="FFFFFF"/>
                </a:solidFill>
              </a:rPr>
              <a:pPr algn="r" eaLnBrk="1" hangingPunct="1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GB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27F8574-36F6-42BD-B6E1-73DBBD3EE52A}" type="slidenum">
              <a:rPr lang="en-GB" smtClean="0"/>
              <a:pPr/>
              <a:t>44</a:t>
            </a:fld>
            <a:endParaRPr lang="en-GB" smtClean="0"/>
          </a:p>
        </p:txBody>
      </p:sp>
      <p:sp>
        <p:nvSpPr>
          <p:cNvPr id="14438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4388" name="Text Box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>
              <a:spcBef>
                <a:spcPts val="750"/>
              </a:spcBef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smtClean="0">
                <a:ea typeface="DejaVu Sans" charset="0"/>
                <a:cs typeface="DejaVu Sans" charset="0"/>
              </a:rPr>
              <a:t>Display content of file you can use the following commands: </a:t>
            </a:r>
            <a:r>
              <a:rPr lang="en-GB" sz="200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cat</a:t>
            </a:r>
            <a:r>
              <a:rPr lang="en-GB" sz="2000" smtClean="0">
                <a:ea typeface="DejaVu Sans" charset="0"/>
                <a:cs typeface="DejaVu Sans" charset="0"/>
              </a:rPr>
              <a:t>, </a:t>
            </a:r>
            <a:r>
              <a:rPr lang="en-GB" sz="200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more</a:t>
            </a:r>
            <a:r>
              <a:rPr lang="en-GB" sz="2000" smtClean="0">
                <a:ea typeface="DejaVu Sans" charset="0"/>
                <a:cs typeface="DejaVu Sans" charset="0"/>
              </a:rPr>
              <a:t>, </a:t>
            </a:r>
            <a:r>
              <a:rPr lang="en-GB" sz="200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less</a:t>
            </a:r>
            <a:r>
              <a:rPr lang="en-GB" sz="2000" smtClean="0">
                <a:ea typeface="DejaVu Sans" charset="0"/>
                <a:cs typeface="DejaVu Sans" charset="0"/>
              </a:rPr>
              <a:t>, </a:t>
            </a:r>
            <a:r>
              <a:rPr lang="en-GB" sz="200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pg</a:t>
            </a:r>
            <a:r>
              <a:rPr lang="en-GB" sz="2000" smtClean="0">
                <a:ea typeface="DejaVu Sans" charset="0"/>
                <a:cs typeface="DejaVu Sans" charset="0"/>
              </a:rPr>
              <a:t> or </a:t>
            </a:r>
            <a:r>
              <a:rPr lang="en-GB" sz="2000" smtClean="0">
                <a:solidFill>
                  <a:srgbClr val="00B0F0"/>
                </a:solidFill>
                <a:ea typeface="DejaVu Sans" charset="0"/>
                <a:cs typeface="DejaVu Sans" charset="0"/>
              </a:rPr>
              <a:t>page</a:t>
            </a:r>
            <a:r>
              <a:rPr lang="en-GB" sz="2000" smtClean="0">
                <a:solidFill>
                  <a:srgbClr val="262673"/>
                </a:solidFill>
                <a:ea typeface="DejaVu Sans" charset="0"/>
                <a:cs typeface="DejaVu Sans" charset="0"/>
              </a:rPr>
              <a:t>. Cat allows to combine files.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i="1" smtClean="0">
                <a:solidFill>
                  <a:srgbClr val="262673"/>
                </a:solidFill>
                <a:ea typeface="DejaVu Sans" charset="0"/>
                <a:cs typeface="DejaVu Sans" charset="0"/>
              </a:rPr>
              <a:t>Syntax: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&lt;filename&gt; - display content of file</a:t>
            </a:r>
          </a:p>
          <a:p>
            <a:pPr marL="457200" lvl="1" indent="0" eaLnBrk="1" hangingPunct="1"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more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[keys]</a:t>
            </a:r>
            <a:r>
              <a:rPr lang="en-GB" sz="200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&lt;filename&gt; - display text one screen at a time</a:t>
            </a:r>
          </a:p>
          <a:p>
            <a:pPr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smtClean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38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7DEB769-713B-4F52-BB1F-FD401D41F802}" type="slidenum">
              <a:rPr lang="en-GB" sz="1200">
                <a:solidFill>
                  <a:srgbClr val="FFFFFF"/>
                </a:solidFill>
              </a:rPr>
              <a:pPr algn="r" eaLnBrk="1" hangingPunct="1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GB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9CCA975-D745-4C5D-A515-39134FAB75E7}" type="slidenum">
              <a:rPr lang="en-GB" smtClean="0"/>
              <a:pPr/>
              <a:t>45</a:t>
            </a:fld>
            <a:endParaRPr lang="en-GB" smtClean="0"/>
          </a:p>
        </p:txBody>
      </p:sp>
      <p:sp>
        <p:nvSpPr>
          <p:cNvPr id="2048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62475" cy="34194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48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3700" cy="4103688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747537B-9C8C-4EBA-A7DB-9C8B85118DA6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5086AF4-56BC-46C3-8382-35844E038986}" type="slidenum">
              <a:rPr lang="en-GB" sz="1200">
                <a:solidFill>
                  <a:srgbClr val="000000"/>
                </a:solidFill>
                <a:latin typeface="Arial" charset="0"/>
              </a:rPr>
              <a:pPr algn="r" eaLnBrk="1" hangingPunct="1"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GB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059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0597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>
              <a:spcBef>
                <a:spcPts val="450"/>
              </a:spcBef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dirty="0" smtClean="0">
              <a:latin typeface="Arial" charset="0"/>
              <a:cs typeface="Arial Unicode MS" charset="0"/>
            </a:endParaRPr>
          </a:p>
        </p:txBody>
      </p:sp>
      <p:sp>
        <p:nvSpPr>
          <p:cNvPr id="110598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68E33A6-D7FB-481D-9070-37D38E78D0C1}" type="slidenum">
              <a:rPr lang="en-GB" sz="1200">
                <a:solidFill>
                  <a:srgbClr val="000000"/>
                </a:solidFill>
                <a:latin typeface="Arial" charset="0"/>
              </a:rPr>
              <a:pPr algn="r" eaLnBrk="1" hangingPunct="1"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GB" sz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BE893D7-E4E7-4443-B363-4F6A7568AB22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1116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5E92DC-6C3D-4F0B-A9EE-E836400D1597}" type="slidenum">
              <a:rPr lang="en-GB" sz="1200">
                <a:solidFill>
                  <a:srgbClr val="000000"/>
                </a:solidFill>
                <a:latin typeface="Arial" charset="0"/>
              </a:rPr>
              <a:pPr algn="r" eaLnBrk="1" hangingPunct="1"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GB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62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1621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>
              <a:spcBef>
                <a:spcPts val="450"/>
              </a:spcBef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dirty="0" smtClean="0">
              <a:latin typeface="Arial" charset="0"/>
              <a:cs typeface="Arial Unicode MS" charset="0"/>
            </a:endParaRPr>
          </a:p>
          <a:p>
            <a:pPr>
              <a:spcBef>
                <a:spcPts val="450"/>
              </a:spcBef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dirty="0" smtClean="0">
              <a:latin typeface="Arial" charset="0"/>
              <a:cs typeface="Arial Unicode MS" charset="0"/>
            </a:endParaRPr>
          </a:p>
        </p:txBody>
      </p:sp>
      <p:sp>
        <p:nvSpPr>
          <p:cNvPr id="111622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91EC8F1-06D8-441C-B322-51DEAFD1DF4E}" type="slidenum">
              <a:rPr lang="en-GB" sz="1200">
                <a:solidFill>
                  <a:srgbClr val="000000"/>
                </a:solidFill>
                <a:latin typeface="Arial" charset="0"/>
              </a:rPr>
              <a:pPr algn="r" eaLnBrk="1" hangingPunct="1"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GB" sz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55C40BE-DB3F-4EB2-A397-924CC6E8F190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E8F4FD5-F08A-49A2-9C35-E21D748ED003}" type="slidenum">
              <a:rPr lang="en-GB" sz="1200">
                <a:solidFill>
                  <a:srgbClr val="000000"/>
                </a:solidFill>
                <a:latin typeface="Arial" charset="0"/>
              </a:rPr>
              <a:pPr algn="r" eaLnBrk="1" hangingPunct="1"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GB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264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64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55C40BE-DB3F-4EB2-A397-924CC6E8F190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E8F4FD5-F08A-49A2-9C35-E21D748ED003}" type="slidenum">
              <a:rPr lang="en-GB" sz="1200">
                <a:solidFill>
                  <a:srgbClr val="000000"/>
                </a:solidFill>
                <a:latin typeface="Arial" charset="0"/>
              </a:rPr>
              <a:pPr algn="r" eaLnBrk="1" hangingPunct="1"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GB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264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64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55C40BE-DB3F-4EB2-A397-924CC6E8F190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E8F4FD5-F08A-49A2-9C35-E21D748ED003}" type="slidenum">
              <a:rPr lang="en-GB" sz="1200">
                <a:solidFill>
                  <a:srgbClr val="000000"/>
                </a:solidFill>
                <a:latin typeface="Arial" charset="0"/>
              </a:rPr>
              <a:pPr algn="r" eaLnBrk="1" hangingPunct="1"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GB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264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64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4C9CB-232B-4515-B90F-E2E83E077E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1F346-501B-4787-A735-F2D2C90217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9875" y="146050"/>
            <a:ext cx="2057400" cy="6022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42913" y="146050"/>
            <a:ext cx="6024562" cy="6022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D3C19-9E8A-4BE9-9200-BCD605C2CB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Заголовок, клип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3" y="146050"/>
            <a:ext cx="8216900" cy="3968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Клип 2"/>
          <p:cNvSpPr>
            <a:spLocks noGrp="1"/>
          </p:cNvSpPr>
          <p:nvPr>
            <p:ph type="clipArt" sz="half" idx="1"/>
          </p:nvPr>
        </p:nvSpPr>
        <p:spPr>
          <a:xfrm>
            <a:off x="473075" y="1042988"/>
            <a:ext cx="4025900" cy="5126037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51375" y="1042988"/>
            <a:ext cx="4025900" cy="51260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EA4BD-AE5F-44FB-8D45-77083BF869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/>
        </p:nvGraphicFramePr>
        <p:xfrm>
          <a:off x="1588" y="0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5" r:id="rId3" imgW="9142857" imgH="743054" progId="">
                  <p:embed/>
                </p:oleObj>
              </mc:Choice>
              <mc:Fallback>
                <p:oleObj r:id="rId3" imgW="9142857" imgH="743054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0"/>
                        <a:ext cx="9142412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1963" y="6451600"/>
            <a:ext cx="2357437" cy="166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1" hangingPunct="1">
              <a:buClr>
                <a:srgbClr val="AEAEAE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800">
                <a:solidFill>
                  <a:srgbClr val="AEAEAE"/>
                </a:solidFill>
                <a:latin typeface="Verdana" pitchFamily="32" charset="0"/>
              </a:rPr>
              <a:t>® 2007. EPAM Systems. All rights reserved.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>
              <a:gd name="T0" fmla="*/ 792559 w 2496"/>
              <a:gd name="T1" fmla="*/ 199944 h 706"/>
              <a:gd name="T2" fmla="*/ 0 w 2496"/>
              <a:gd name="T3" fmla="*/ 132244 h 706"/>
              <a:gd name="T4" fmla="*/ 658812 w 2496"/>
              <a:gd name="T5" fmla="*/ 8769 h 706"/>
              <a:gd name="T6" fmla="*/ 655241 w 2496"/>
              <a:gd name="T7" fmla="*/ 37884 h 706"/>
              <a:gd name="T8" fmla="*/ 666353 w 2496"/>
              <a:gd name="T9" fmla="*/ 32272 h 706"/>
              <a:gd name="T10" fmla="*/ 650478 w 2496"/>
              <a:gd name="T11" fmla="*/ 204504 h 706"/>
              <a:gd name="T12" fmla="*/ 733425 w 2496"/>
              <a:gd name="T13" fmla="*/ 32973 h 706"/>
              <a:gd name="T14" fmla="*/ 740966 w 2496"/>
              <a:gd name="T15" fmla="*/ 38235 h 706"/>
              <a:gd name="T16" fmla="*/ 794147 w 2496"/>
              <a:gd name="T17" fmla="*/ 26308 h 706"/>
              <a:gd name="T18" fmla="*/ 780256 w 2496"/>
              <a:gd name="T19" fmla="*/ 4560 h 706"/>
              <a:gd name="T20" fmla="*/ 744537 w 2496"/>
              <a:gd name="T21" fmla="*/ 1754 h 706"/>
              <a:gd name="T22" fmla="*/ 718741 w 2496"/>
              <a:gd name="T23" fmla="*/ 10874 h 706"/>
              <a:gd name="T24" fmla="*/ 696516 w 2496"/>
              <a:gd name="T25" fmla="*/ 702 h 706"/>
              <a:gd name="T26" fmla="*/ 661591 w 2496"/>
              <a:gd name="T27" fmla="*/ 6665 h 706"/>
              <a:gd name="T28" fmla="*/ 503237 w 2496"/>
              <a:gd name="T29" fmla="*/ 6665 h 706"/>
              <a:gd name="T30" fmla="*/ 482997 w 2496"/>
              <a:gd name="T31" fmla="*/ 21398 h 706"/>
              <a:gd name="T32" fmla="*/ 471091 w 2496"/>
              <a:gd name="T33" fmla="*/ 81732 h 706"/>
              <a:gd name="T34" fmla="*/ 530622 w 2496"/>
              <a:gd name="T35" fmla="*/ 33675 h 706"/>
              <a:gd name="T36" fmla="*/ 542528 w 2496"/>
              <a:gd name="T37" fmla="*/ 34376 h 706"/>
              <a:gd name="T38" fmla="*/ 538162 w 2496"/>
              <a:gd name="T39" fmla="*/ 74014 h 706"/>
              <a:gd name="T40" fmla="*/ 492125 w 2496"/>
              <a:gd name="T41" fmla="*/ 99972 h 706"/>
              <a:gd name="T42" fmla="*/ 462359 w 2496"/>
              <a:gd name="T43" fmla="*/ 134348 h 706"/>
              <a:gd name="T44" fmla="*/ 459978 w 2496"/>
              <a:gd name="T45" fmla="*/ 195033 h 706"/>
              <a:gd name="T46" fmla="*/ 487363 w 2496"/>
              <a:gd name="T47" fmla="*/ 206609 h 706"/>
              <a:gd name="T48" fmla="*/ 521494 w 2496"/>
              <a:gd name="T49" fmla="*/ 202400 h 706"/>
              <a:gd name="T50" fmla="*/ 594519 w 2496"/>
              <a:gd name="T51" fmla="*/ 42444 h 706"/>
              <a:gd name="T52" fmla="*/ 586184 w 2496"/>
              <a:gd name="T53" fmla="*/ 12628 h 706"/>
              <a:gd name="T54" fmla="*/ 542925 w 2496"/>
              <a:gd name="T55" fmla="*/ 0 h 706"/>
              <a:gd name="T56" fmla="*/ 525066 w 2496"/>
              <a:gd name="T57" fmla="*/ 172934 h 706"/>
              <a:gd name="T58" fmla="*/ 511572 w 2496"/>
              <a:gd name="T59" fmla="*/ 174688 h 706"/>
              <a:gd name="T60" fmla="*/ 513953 w 2496"/>
              <a:gd name="T61" fmla="*/ 129437 h 706"/>
              <a:gd name="T62" fmla="*/ 327025 w 2496"/>
              <a:gd name="T63" fmla="*/ 13330 h 706"/>
              <a:gd name="T64" fmla="*/ 289322 w 2496"/>
              <a:gd name="T65" fmla="*/ 702 h 706"/>
              <a:gd name="T66" fmla="*/ 250031 w 2496"/>
              <a:gd name="T67" fmla="*/ 3157 h 706"/>
              <a:gd name="T68" fmla="*/ 225028 w 2496"/>
              <a:gd name="T69" fmla="*/ 17539 h 706"/>
              <a:gd name="T70" fmla="*/ 213916 w 2496"/>
              <a:gd name="T71" fmla="*/ 42444 h 706"/>
              <a:gd name="T72" fmla="*/ 202009 w 2496"/>
              <a:gd name="T73" fmla="*/ 189771 h 706"/>
              <a:gd name="T74" fmla="*/ 241300 w 2496"/>
              <a:gd name="T75" fmla="*/ 206609 h 706"/>
              <a:gd name="T76" fmla="*/ 294878 w 2496"/>
              <a:gd name="T77" fmla="*/ 199243 h 706"/>
              <a:gd name="T78" fmla="*/ 312341 w 2496"/>
              <a:gd name="T79" fmla="*/ 182405 h 706"/>
              <a:gd name="T80" fmla="*/ 271859 w 2496"/>
              <a:gd name="T81" fmla="*/ 124877 h 706"/>
              <a:gd name="T82" fmla="*/ 254397 w 2496"/>
              <a:gd name="T83" fmla="*/ 176091 h 706"/>
              <a:gd name="T84" fmla="*/ 248841 w 2496"/>
              <a:gd name="T85" fmla="*/ 168023 h 706"/>
              <a:gd name="T86" fmla="*/ 334566 w 2496"/>
              <a:gd name="T87" fmla="*/ 27712 h 706"/>
              <a:gd name="T88" fmla="*/ 280987 w 2496"/>
              <a:gd name="T89" fmla="*/ 32973 h 706"/>
              <a:gd name="T90" fmla="*/ 277416 w 2496"/>
              <a:gd name="T91" fmla="*/ 88396 h 706"/>
              <a:gd name="T92" fmla="*/ 272653 w 2496"/>
              <a:gd name="T93" fmla="*/ 32272 h 706"/>
              <a:gd name="T94" fmla="*/ 423863 w 2496"/>
              <a:gd name="T95" fmla="*/ 0 h 706"/>
              <a:gd name="T96" fmla="*/ 388937 w 2496"/>
              <a:gd name="T97" fmla="*/ 1403 h 706"/>
              <a:gd name="T98" fmla="*/ 382191 w 2496"/>
              <a:gd name="T99" fmla="*/ 203803 h 706"/>
              <a:gd name="T100" fmla="*/ 427434 w 2496"/>
              <a:gd name="T101" fmla="*/ 203101 h 706"/>
              <a:gd name="T102" fmla="*/ 446088 w 2496"/>
              <a:gd name="T103" fmla="*/ 182405 h 706"/>
              <a:gd name="T104" fmla="*/ 465138 w 2496"/>
              <a:gd name="T105" fmla="*/ 19644 h 706"/>
              <a:gd name="T106" fmla="*/ 402828 w 2496"/>
              <a:gd name="T107" fmla="*/ 32272 h 706"/>
              <a:gd name="T108" fmla="*/ 414734 w 2496"/>
              <a:gd name="T109" fmla="*/ 37183 h 706"/>
              <a:gd name="T110" fmla="*/ 393303 w 2496"/>
              <a:gd name="T111" fmla="*/ 173986 h 706"/>
              <a:gd name="T112" fmla="*/ 380603 w 2496"/>
              <a:gd name="T113" fmla="*/ 173636 h 706"/>
              <a:gd name="T114" fmla="*/ 396478 w 2496"/>
              <a:gd name="T115" fmla="*/ 38235 h 706"/>
              <a:gd name="T116" fmla="*/ 0 w 2496"/>
              <a:gd name="T117" fmla="*/ 0 h 706"/>
              <a:gd name="T118" fmla="*/ 2496 w 2496"/>
              <a:gd name="T119" fmla="*/ 70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T116" t="T117" r="T118" b="T119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3" y="141288"/>
            <a:ext cx="8212137" cy="3968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8" name="Номер слайда 2"/>
          <p:cNvSpPr>
            <a:spLocks noGrp="1"/>
          </p:cNvSpPr>
          <p:nvPr>
            <p:ph type="sldNum" idx="10"/>
          </p:nvPr>
        </p:nvSpPr>
        <p:spPr>
          <a:xfrm>
            <a:off x="77788" y="6427788"/>
            <a:ext cx="328612" cy="1984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4909B-080F-433E-BA26-17FFC53D5E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62DBF-4D10-4865-BA2D-90D3B6B005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11824-8488-4FC6-BDC7-DE14297EA1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689A2-2B49-460F-81B1-651075C941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905000" y="1042988"/>
            <a:ext cx="3309938" cy="5126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67338" y="1042988"/>
            <a:ext cx="3309937" cy="5126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F2F9B-5343-4312-AD35-DBFDBBE140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27903-A303-4A52-A2FB-B98F696851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1C6E9-0800-4F18-AF1B-04CFE08A48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CA056-6EAC-4DC2-8649-ED5B99B420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CE30-682D-4E90-BAD2-9D982C3E1A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9F5D3-B4B4-44E1-8E5D-BD6FE1C037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3242E-08C8-4078-ACEF-F3DAE88E29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02D8A-BF47-4A54-86F3-7733E590F1B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77063" y="146050"/>
            <a:ext cx="1700212" cy="6022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874838" y="146050"/>
            <a:ext cx="4949825" cy="6022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C5C3E-51CA-465D-BE0B-90B0A7EF54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3075" y="1042988"/>
            <a:ext cx="4025900" cy="5126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1375" y="1042988"/>
            <a:ext cx="4025900" cy="5126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74197-90F3-4A69-A51F-45B6D6F483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9875" y="146050"/>
            <a:ext cx="2057400" cy="6022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42913" y="146050"/>
            <a:ext cx="6024562" cy="6022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3075" y="1042988"/>
            <a:ext cx="4025900" cy="5126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1375" y="1042988"/>
            <a:ext cx="4025900" cy="5126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1B50E-720D-4AE3-8670-5A0E3CB0EA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F065C-ED75-4831-9BC6-D8D9E02322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18059-DF79-4F60-8FDE-68847B638F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AE492-08ED-4E80-806B-1FFD149B11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C4B31-A291-4499-896E-A4CFCE1AAC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1C988-487E-40C4-98DA-3CF2AB4A1A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vmlDrawing" Target="../drawings/vmlDrawing3.v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7.xml"/><Relationship Id="rId21" Type="http://schemas.openxmlformats.org/officeDocument/2006/relationships/oleObject" Target="../embeddings/oleObject5.bin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4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23" Type="http://schemas.openxmlformats.org/officeDocument/2006/relationships/oleObject" Target="../embeddings/oleObject7.bin"/><Relationship Id="rId10" Type="http://schemas.openxmlformats.org/officeDocument/2006/relationships/slideLayout" Target="../slideLayouts/slideLayout34.xml"/><Relationship Id="rId19" Type="http://schemas.openxmlformats.org/officeDocument/2006/relationships/oleObject" Target="../embeddings/oleObject4.bin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oleObject" Target="../embeddings/oleObject3.bin"/><Relationship Id="rId22" Type="http://schemas.openxmlformats.org/officeDocument/2006/relationships/oleObject" Target="../embeddings/oleObject6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1588" y="0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16" imgW="9142857" imgH="743054" progId="">
                  <p:embed/>
                </p:oleObj>
              </mc:Choice>
              <mc:Fallback>
                <p:oleObj r:id="rId16" imgW="9142857" imgH="743054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0"/>
                        <a:ext cx="9142412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46050"/>
            <a:ext cx="8216900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61963" y="6451600"/>
            <a:ext cx="2357437" cy="166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1" hangingPunct="1">
              <a:buClr>
                <a:srgbClr val="AEAEAE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800">
                <a:solidFill>
                  <a:srgbClr val="AEAEAE"/>
                </a:solidFill>
                <a:latin typeface="Verdana" pitchFamily="32" charset="0"/>
              </a:rPr>
              <a:t>® 2007. EPAM Systems. All rights reserved.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03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1042988"/>
            <a:ext cx="8204200" cy="5126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Четвертый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  <a:p>
            <a:pPr lvl="4"/>
            <a:r>
              <a:rPr lang="en-GB" smtClean="0"/>
              <a:t>Восьмой уровень структуры</a:t>
            </a:r>
          </a:p>
          <a:p>
            <a:pPr lvl="4"/>
            <a:r>
              <a:rPr lang="en-GB" smtClean="0"/>
              <a:t>Девятый уровень структуры</a:t>
            </a: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>
              <a:gd name="T0" fmla="*/ 792559 w 2496"/>
              <a:gd name="T1" fmla="*/ 199944 h 706"/>
              <a:gd name="T2" fmla="*/ 0 w 2496"/>
              <a:gd name="T3" fmla="*/ 132244 h 706"/>
              <a:gd name="T4" fmla="*/ 658812 w 2496"/>
              <a:gd name="T5" fmla="*/ 8769 h 706"/>
              <a:gd name="T6" fmla="*/ 655241 w 2496"/>
              <a:gd name="T7" fmla="*/ 37884 h 706"/>
              <a:gd name="T8" fmla="*/ 666353 w 2496"/>
              <a:gd name="T9" fmla="*/ 32272 h 706"/>
              <a:gd name="T10" fmla="*/ 650478 w 2496"/>
              <a:gd name="T11" fmla="*/ 204504 h 706"/>
              <a:gd name="T12" fmla="*/ 733425 w 2496"/>
              <a:gd name="T13" fmla="*/ 32973 h 706"/>
              <a:gd name="T14" fmla="*/ 740966 w 2496"/>
              <a:gd name="T15" fmla="*/ 38235 h 706"/>
              <a:gd name="T16" fmla="*/ 794147 w 2496"/>
              <a:gd name="T17" fmla="*/ 26308 h 706"/>
              <a:gd name="T18" fmla="*/ 780256 w 2496"/>
              <a:gd name="T19" fmla="*/ 4560 h 706"/>
              <a:gd name="T20" fmla="*/ 744537 w 2496"/>
              <a:gd name="T21" fmla="*/ 1754 h 706"/>
              <a:gd name="T22" fmla="*/ 718741 w 2496"/>
              <a:gd name="T23" fmla="*/ 10874 h 706"/>
              <a:gd name="T24" fmla="*/ 696516 w 2496"/>
              <a:gd name="T25" fmla="*/ 702 h 706"/>
              <a:gd name="T26" fmla="*/ 661591 w 2496"/>
              <a:gd name="T27" fmla="*/ 6665 h 706"/>
              <a:gd name="T28" fmla="*/ 503237 w 2496"/>
              <a:gd name="T29" fmla="*/ 6665 h 706"/>
              <a:gd name="T30" fmla="*/ 482997 w 2496"/>
              <a:gd name="T31" fmla="*/ 21398 h 706"/>
              <a:gd name="T32" fmla="*/ 471091 w 2496"/>
              <a:gd name="T33" fmla="*/ 81732 h 706"/>
              <a:gd name="T34" fmla="*/ 530622 w 2496"/>
              <a:gd name="T35" fmla="*/ 33675 h 706"/>
              <a:gd name="T36" fmla="*/ 542528 w 2496"/>
              <a:gd name="T37" fmla="*/ 34376 h 706"/>
              <a:gd name="T38" fmla="*/ 538162 w 2496"/>
              <a:gd name="T39" fmla="*/ 74014 h 706"/>
              <a:gd name="T40" fmla="*/ 492125 w 2496"/>
              <a:gd name="T41" fmla="*/ 99972 h 706"/>
              <a:gd name="T42" fmla="*/ 462359 w 2496"/>
              <a:gd name="T43" fmla="*/ 134348 h 706"/>
              <a:gd name="T44" fmla="*/ 459978 w 2496"/>
              <a:gd name="T45" fmla="*/ 195033 h 706"/>
              <a:gd name="T46" fmla="*/ 487363 w 2496"/>
              <a:gd name="T47" fmla="*/ 206609 h 706"/>
              <a:gd name="T48" fmla="*/ 521494 w 2496"/>
              <a:gd name="T49" fmla="*/ 202400 h 706"/>
              <a:gd name="T50" fmla="*/ 594519 w 2496"/>
              <a:gd name="T51" fmla="*/ 42444 h 706"/>
              <a:gd name="T52" fmla="*/ 586184 w 2496"/>
              <a:gd name="T53" fmla="*/ 12628 h 706"/>
              <a:gd name="T54" fmla="*/ 542925 w 2496"/>
              <a:gd name="T55" fmla="*/ 0 h 706"/>
              <a:gd name="T56" fmla="*/ 525066 w 2496"/>
              <a:gd name="T57" fmla="*/ 172934 h 706"/>
              <a:gd name="T58" fmla="*/ 511572 w 2496"/>
              <a:gd name="T59" fmla="*/ 174688 h 706"/>
              <a:gd name="T60" fmla="*/ 513953 w 2496"/>
              <a:gd name="T61" fmla="*/ 129437 h 706"/>
              <a:gd name="T62" fmla="*/ 327025 w 2496"/>
              <a:gd name="T63" fmla="*/ 13330 h 706"/>
              <a:gd name="T64" fmla="*/ 289322 w 2496"/>
              <a:gd name="T65" fmla="*/ 702 h 706"/>
              <a:gd name="T66" fmla="*/ 250031 w 2496"/>
              <a:gd name="T67" fmla="*/ 3157 h 706"/>
              <a:gd name="T68" fmla="*/ 225028 w 2496"/>
              <a:gd name="T69" fmla="*/ 17539 h 706"/>
              <a:gd name="T70" fmla="*/ 213916 w 2496"/>
              <a:gd name="T71" fmla="*/ 42444 h 706"/>
              <a:gd name="T72" fmla="*/ 202009 w 2496"/>
              <a:gd name="T73" fmla="*/ 189771 h 706"/>
              <a:gd name="T74" fmla="*/ 241300 w 2496"/>
              <a:gd name="T75" fmla="*/ 206609 h 706"/>
              <a:gd name="T76" fmla="*/ 294878 w 2496"/>
              <a:gd name="T77" fmla="*/ 199243 h 706"/>
              <a:gd name="T78" fmla="*/ 312341 w 2496"/>
              <a:gd name="T79" fmla="*/ 182405 h 706"/>
              <a:gd name="T80" fmla="*/ 271859 w 2496"/>
              <a:gd name="T81" fmla="*/ 124877 h 706"/>
              <a:gd name="T82" fmla="*/ 254397 w 2496"/>
              <a:gd name="T83" fmla="*/ 176091 h 706"/>
              <a:gd name="T84" fmla="*/ 248841 w 2496"/>
              <a:gd name="T85" fmla="*/ 168023 h 706"/>
              <a:gd name="T86" fmla="*/ 334566 w 2496"/>
              <a:gd name="T87" fmla="*/ 27712 h 706"/>
              <a:gd name="T88" fmla="*/ 280987 w 2496"/>
              <a:gd name="T89" fmla="*/ 32973 h 706"/>
              <a:gd name="T90" fmla="*/ 277416 w 2496"/>
              <a:gd name="T91" fmla="*/ 88396 h 706"/>
              <a:gd name="T92" fmla="*/ 272653 w 2496"/>
              <a:gd name="T93" fmla="*/ 32272 h 706"/>
              <a:gd name="T94" fmla="*/ 423863 w 2496"/>
              <a:gd name="T95" fmla="*/ 0 h 706"/>
              <a:gd name="T96" fmla="*/ 388937 w 2496"/>
              <a:gd name="T97" fmla="*/ 1403 h 706"/>
              <a:gd name="T98" fmla="*/ 382191 w 2496"/>
              <a:gd name="T99" fmla="*/ 203803 h 706"/>
              <a:gd name="T100" fmla="*/ 427434 w 2496"/>
              <a:gd name="T101" fmla="*/ 203101 h 706"/>
              <a:gd name="T102" fmla="*/ 446088 w 2496"/>
              <a:gd name="T103" fmla="*/ 182405 h 706"/>
              <a:gd name="T104" fmla="*/ 465138 w 2496"/>
              <a:gd name="T105" fmla="*/ 19644 h 706"/>
              <a:gd name="T106" fmla="*/ 402828 w 2496"/>
              <a:gd name="T107" fmla="*/ 32272 h 706"/>
              <a:gd name="T108" fmla="*/ 414734 w 2496"/>
              <a:gd name="T109" fmla="*/ 37183 h 706"/>
              <a:gd name="T110" fmla="*/ 393303 w 2496"/>
              <a:gd name="T111" fmla="*/ 173986 h 706"/>
              <a:gd name="T112" fmla="*/ 380603 w 2496"/>
              <a:gd name="T113" fmla="*/ 173636 h 706"/>
              <a:gd name="T114" fmla="*/ 396478 w 2496"/>
              <a:gd name="T115" fmla="*/ 38235 h 706"/>
              <a:gd name="T116" fmla="*/ 0 w 2496"/>
              <a:gd name="T117" fmla="*/ 0 h 706"/>
              <a:gd name="T118" fmla="*/ 2496 w 2496"/>
              <a:gd name="T119" fmla="*/ 70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T116" t="T117" r="T118" b="T119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77788" y="6427788"/>
            <a:ext cx="333375" cy="203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AEAEAE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00" b="1">
                <a:solidFill>
                  <a:srgbClr val="AEAEAE"/>
                </a:solidFill>
                <a:latin typeface="Verdana" pitchFamily="32" charset="0"/>
              </a:defRPr>
            </a:lvl1pPr>
          </a:lstStyle>
          <a:p>
            <a:pPr>
              <a:defRPr/>
            </a:pPr>
            <a:fld id="{984D88E8-7A18-46D3-A21C-C647064D62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57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20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2000">
          <a:solidFill>
            <a:srgbClr val="FFFFFF"/>
          </a:solidFill>
          <a:latin typeface="Tahoma" pitchFamily="32" charset="0"/>
          <a:cs typeface="Arial Unicode MS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2000">
          <a:solidFill>
            <a:srgbClr val="FFFFFF"/>
          </a:solidFill>
          <a:latin typeface="Tahoma" pitchFamily="32" charset="0"/>
          <a:cs typeface="Arial Unicode MS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2000">
          <a:solidFill>
            <a:srgbClr val="FFFFFF"/>
          </a:solidFill>
          <a:latin typeface="Tahoma" pitchFamily="32" charset="0"/>
          <a:cs typeface="Arial Unicode MS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2000">
          <a:solidFill>
            <a:srgbClr val="FFFFFF"/>
          </a:solidFill>
          <a:latin typeface="Tahoma" pitchFamily="32" charset="0"/>
          <a:cs typeface="Arial Unicode MS" charset="0"/>
        </a:defRPr>
      </a:lvl5pPr>
      <a:lvl6pPr marL="457200"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2000">
          <a:solidFill>
            <a:srgbClr val="FFFFFF"/>
          </a:solidFill>
          <a:latin typeface="Tahoma" pitchFamily="32" charset="0"/>
          <a:cs typeface="Arial Unicode MS" charset="0"/>
        </a:defRPr>
      </a:lvl6pPr>
      <a:lvl7pPr marL="914400"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2000">
          <a:solidFill>
            <a:srgbClr val="FFFFFF"/>
          </a:solidFill>
          <a:latin typeface="Tahoma" pitchFamily="32" charset="0"/>
          <a:cs typeface="Arial Unicode MS" charset="0"/>
        </a:defRPr>
      </a:lvl7pPr>
      <a:lvl8pPr marL="1371600"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2000">
          <a:solidFill>
            <a:srgbClr val="FFFFFF"/>
          </a:solidFill>
          <a:latin typeface="Tahoma" pitchFamily="32" charset="0"/>
          <a:cs typeface="Arial Unicode MS" charset="0"/>
        </a:defRPr>
      </a:lvl8pPr>
      <a:lvl9pPr marL="1828800"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2000">
          <a:solidFill>
            <a:srgbClr val="FFFFFF"/>
          </a:solidFill>
          <a:latin typeface="Tahoma" pitchFamily="32" charset="0"/>
          <a:cs typeface="Arial Unicode MS" charset="0"/>
        </a:defRPr>
      </a:lvl9pPr>
    </p:titleStyle>
    <p:bodyStyle>
      <a:lvl1pPr marL="333375" indent="-333375" algn="l" defTabSz="449263" rtl="0" eaLnBrk="0" fontAlgn="base" hangingPunct="0">
        <a:spcBef>
          <a:spcPts val="800"/>
        </a:spcBef>
        <a:spcAft>
          <a:spcPct val="0"/>
        </a:spcAft>
        <a:buClr>
          <a:srgbClr val="002B78"/>
        </a:buClr>
        <a:buSzPct val="100000"/>
        <a:buFont typeface="Verdana" pitchFamily="32" charset="0"/>
        <a:buChar char="•"/>
        <a:defRPr sz="3200" b="1">
          <a:solidFill>
            <a:srgbClr val="002B78"/>
          </a:solidFill>
          <a:latin typeface="+mn-lt"/>
          <a:ea typeface="+mn-ea"/>
          <a:cs typeface="+mn-cs"/>
        </a:defRPr>
      </a:lvl1pPr>
      <a:lvl2pPr marL="733425" indent="-276225" algn="l" defTabSz="449263" rtl="0" eaLnBrk="0" fontAlgn="base" hangingPunct="0">
        <a:spcBef>
          <a:spcPts val="700"/>
        </a:spcBef>
        <a:spcAft>
          <a:spcPct val="0"/>
        </a:spcAft>
        <a:buClr>
          <a:srgbClr val="002B78"/>
        </a:buClr>
        <a:buSzPct val="100000"/>
        <a:buFont typeface="Tahoma" pitchFamily="32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Arial" charset="0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Arial" charset="0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Arial" charset="0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Arial" charset="0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Arial" charset="0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Arial" charset="0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Arial" charset="0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"/>
          <p:cNvGrpSpPr>
            <a:grpSpLocks/>
          </p:cNvGrpSpPr>
          <p:nvPr/>
        </p:nvGrpSpPr>
        <p:grpSpPr bwMode="auto">
          <a:xfrm>
            <a:off x="0" y="0"/>
            <a:ext cx="1574800" cy="6854825"/>
            <a:chOff x="0" y="0"/>
            <a:chExt cx="992" cy="4318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974" cy="4319"/>
            </a:xfrm>
            <a:prstGeom prst="rect">
              <a:avLst/>
            </a:prstGeom>
            <a:blipFill dpi="0" rotWithShape="0">
              <a:blip r:embed="rId1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974" cy="4319"/>
            </a:xfrm>
            <a:prstGeom prst="rect">
              <a:avLst/>
            </a:prstGeom>
            <a:gradFill rotWithShape="0">
              <a:gsLst>
                <a:gs pos="0">
                  <a:srgbClr val="182F76"/>
                </a:gs>
                <a:gs pos="100000">
                  <a:srgbClr val="3366FF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992" y="0"/>
              <a:ext cx="1" cy="4319"/>
            </a:xfrm>
            <a:prstGeom prst="line">
              <a:avLst/>
            </a:prstGeom>
            <a:noFill/>
            <a:ln w="28440">
              <a:solidFill>
                <a:srgbClr val="002C78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74838" y="146050"/>
            <a:ext cx="6784975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512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042988"/>
            <a:ext cx="6772275" cy="5126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Четвертый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  <a:p>
            <a:pPr lvl="4"/>
            <a:r>
              <a:rPr lang="en-GB" smtClean="0"/>
              <a:t>Восьмой уровень структуры</a:t>
            </a:r>
          </a:p>
          <a:p>
            <a:pPr lvl="4"/>
            <a:r>
              <a:rPr lang="en-GB" smtClean="0"/>
              <a:t>Девятый уровень структуры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6329363" y="6451600"/>
            <a:ext cx="2357437" cy="166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1" hangingPunct="1">
              <a:buClr>
                <a:srgbClr val="AEAEAE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800">
                <a:solidFill>
                  <a:srgbClr val="AEAEAE"/>
                </a:solidFill>
                <a:latin typeface="Verdana" pitchFamily="32" charset="0"/>
              </a:rPr>
              <a:t>® 2007. EPAM Systems. All rights reserved.</a:t>
            </a:r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292100" y="6410325"/>
            <a:ext cx="990600" cy="247650"/>
          </a:xfrm>
          <a:custGeom>
            <a:avLst/>
            <a:gdLst>
              <a:gd name="T0" fmla="*/ 792559 w 2496"/>
              <a:gd name="T1" fmla="*/ 199944 h 706"/>
              <a:gd name="T2" fmla="*/ 0 w 2496"/>
              <a:gd name="T3" fmla="*/ 132244 h 706"/>
              <a:gd name="T4" fmla="*/ 658812 w 2496"/>
              <a:gd name="T5" fmla="*/ 8769 h 706"/>
              <a:gd name="T6" fmla="*/ 655241 w 2496"/>
              <a:gd name="T7" fmla="*/ 37884 h 706"/>
              <a:gd name="T8" fmla="*/ 666353 w 2496"/>
              <a:gd name="T9" fmla="*/ 32272 h 706"/>
              <a:gd name="T10" fmla="*/ 650478 w 2496"/>
              <a:gd name="T11" fmla="*/ 204504 h 706"/>
              <a:gd name="T12" fmla="*/ 733425 w 2496"/>
              <a:gd name="T13" fmla="*/ 32973 h 706"/>
              <a:gd name="T14" fmla="*/ 740966 w 2496"/>
              <a:gd name="T15" fmla="*/ 38235 h 706"/>
              <a:gd name="T16" fmla="*/ 794147 w 2496"/>
              <a:gd name="T17" fmla="*/ 26308 h 706"/>
              <a:gd name="T18" fmla="*/ 780256 w 2496"/>
              <a:gd name="T19" fmla="*/ 4560 h 706"/>
              <a:gd name="T20" fmla="*/ 744537 w 2496"/>
              <a:gd name="T21" fmla="*/ 1754 h 706"/>
              <a:gd name="T22" fmla="*/ 718741 w 2496"/>
              <a:gd name="T23" fmla="*/ 10874 h 706"/>
              <a:gd name="T24" fmla="*/ 696516 w 2496"/>
              <a:gd name="T25" fmla="*/ 702 h 706"/>
              <a:gd name="T26" fmla="*/ 661591 w 2496"/>
              <a:gd name="T27" fmla="*/ 6665 h 706"/>
              <a:gd name="T28" fmla="*/ 503237 w 2496"/>
              <a:gd name="T29" fmla="*/ 6665 h 706"/>
              <a:gd name="T30" fmla="*/ 482997 w 2496"/>
              <a:gd name="T31" fmla="*/ 21398 h 706"/>
              <a:gd name="T32" fmla="*/ 471091 w 2496"/>
              <a:gd name="T33" fmla="*/ 81732 h 706"/>
              <a:gd name="T34" fmla="*/ 530622 w 2496"/>
              <a:gd name="T35" fmla="*/ 33675 h 706"/>
              <a:gd name="T36" fmla="*/ 542528 w 2496"/>
              <a:gd name="T37" fmla="*/ 34376 h 706"/>
              <a:gd name="T38" fmla="*/ 538162 w 2496"/>
              <a:gd name="T39" fmla="*/ 74014 h 706"/>
              <a:gd name="T40" fmla="*/ 492125 w 2496"/>
              <a:gd name="T41" fmla="*/ 99972 h 706"/>
              <a:gd name="T42" fmla="*/ 462359 w 2496"/>
              <a:gd name="T43" fmla="*/ 134348 h 706"/>
              <a:gd name="T44" fmla="*/ 459978 w 2496"/>
              <a:gd name="T45" fmla="*/ 195033 h 706"/>
              <a:gd name="T46" fmla="*/ 487363 w 2496"/>
              <a:gd name="T47" fmla="*/ 206609 h 706"/>
              <a:gd name="T48" fmla="*/ 521494 w 2496"/>
              <a:gd name="T49" fmla="*/ 202400 h 706"/>
              <a:gd name="T50" fmla="*/ 594519 w 2496"/>
              <a:gd name="T51" fmla="*/ 42444 h 706"/>
              <a:gd name="T52" fmla="*/ 586184 w 2496"/>
              <a:gd name="T53" fmla="*/ 12628 h 706"/>
              <a:gd name="T54" fmla="*/ 542925 w 2496"/>
              <a:gd name="T55" fmla="*/ 0 h 706"/>
              <a:gd name="T56" fmla="*/ 525066 w 2496"/>
              <a:gd name="T57" fmla="*/ 172934 h 706"/>
              <a:gd name="T58" fmla="*/ 511572 w 2496"/>
              <a:gd name="T59" fmla="*/ 174688 h 706"/>
              <a:gd name="T60" fmla="*/ 513953 w 2496"/>
              <a:gd name="T61" fmla="*/ 129437 h 706"/>
              <a:gd name="T62" fmla="*/ 327025 w 2496"/>
              <a:gd name="T63" fmla="*/ 13330 h 706"/>
              <a:gd name="T64" fmla="*/ 289322 w 2496"/>
              <a:gd name="T65" fmla="*/ 702 h 706"/>
              <a:gd name="T66" fmla="*/ 250031 w 2496"/>
              <a:gd name="T67" fmla="*/ 3157 h 706"/>
              <a:gd name="T68" fmla="*/ 225028 w 2496"/>
              <a:gd name="T69" fmla="*/ 17539 h 706"/>
              <a:gd name="T70" fmla="*/ 213916 w 2496"/>
              <a:gd name="T71" fmla="*/ 42444 h 706"/>
              <a:gd name="T72" fmla="*/ 202009 w 2496"/>
              <a:gd name="T73" fmla="*/ 189771 h 706"/>
              <a:gd name="T74" fmla="*/ 241300 w 2496"/>
              <a:gd name="T75" fmla="*/ 206609 h 706"/>
              <a:gd name="T76" fmla="*/ 294878 w 2496"/>
              <a:gd name="T77" fmla="*/ 199243 h 706"/>
              <a:gd name="T78" fmla="*/ 312341 w 2496"/>
              <a:gd name="T79" fmla="*/ 182405 h 706"/>
              <a:gd name="T80" fmla="*/ 271859 w 2496"/>
              <a:gd name="T81" fmla="*/ 124877 h 706"/>
              <a:gd name="T82" fmla="*/ 254397 w 2496"/>
              <a:gd name="T83" fmla="*/ 176091 h 706"/>
              <a:gd name="T84" fmla="*/ 248841 w 2496"/>
              <a:gd name="T85" fmla="*/ 168023 h 706"/>
              <a:gd name="T86" fmla="*/ 334566 w 2496"/>
              <a:gd name="T87" fmla="*/ 27712 h 706"/>
              <a:gd name="T88" fmla="*/ 280987 w 2496"/>
              <a:gd name="T89" fmla="*/ 32973 h 706"/>
              <a:gd name="T90" fmla="*/ 277416 w 2496"/>
              <a:gd name="T91" fmla="*/ 88396 h 706"/>
              <a:gd name="T92" fmla="*/ 272653 w 2496"/>
              <a:gd name="T93" fmla="*/ 32272 h 706"/>
              <a:gd name="T94" fmla="*/ 423863 w 2496"/>
              <a:gd name="T95" fmla="*/ 0 h 706"/>
              <a:gd name="T96" fmla="*/ 388937 w 2496"/>
              <a:gd name="T97" fmla="*/ 1403 h 706"/>
              <a:gd name="T98" fmla="*/ 382191 w 2496"/>
              <a:gd name="T99" fmla="*/ 203803 h 706"/>
              <a:gd name="T100" fmla="*/ 427434 w 2496"/>
              <a:gd name="T101" fmla="*/ 203101 h 706"/>
              <a:gd name="T102" fmla="*/ 446088 w 2496"/>
              <a:gd name="T103" fmla="*/ 182405 h 706"/>
              <a:gd name="T104" fmla="*/ 465138 w 2496"/>
              <a:gd name="T105" fmla="*/ 19644 h 706"/>
              <a:gd name="T106" fmla="*/ 402828 w 2496"/>
              <a:gd name="T107" fmla="*/ 32272 h 706"/>
              <a:gd name="T108" fmla="*/ 414734 w 2496"/>
              <a:gd name="T109" fmla="*/ 37183 h 706"/>
              <a:gd name="T110" fmla="*/ 393303 w 2496"/>
              <a:gd name="T111" fmla="*/ 173986 h 706"/>
              <a:gd name="T112" fmla="*/ 380603 w 2496"/>
              <a:gd name="T113" fmla="*/ 173636 h 706"/>
              <a:gd name="T114" fmla="*/ 396478 w 2496"/>
              <a:gd name="T115" fmla="*/ 38235 h 706"/>
              <a:gd name="T116" fmla="*/ 0 w 2496"/>
              <a:gd name="T117" fmla="*/ 0 h 706"/>
              <a:gd name="T118" fmla="*/ 2496 w 2496"/>
              <a:gd name="T119" fmla="*/ 70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T116" t="T117" r="T118" b="T119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8724900" y="6427788"/>
            <a:ext cx="333375" cy="203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AEAEAE"/>
              </a:buClr>
              <a:buFont typeface="Verdana" pitchFamily="32" charset="0"/>
              <a:buNone/>
              <a:defRPr sz="900" b="1">
                <a:solidFill>
                  <a:srgbClr val="AEAEAE"/>
                </a:solidFill>
                <a:latin typeface="Verdana" pitchFamily="32" charset="0"/>
              </a:defRPr>
            </a:lvl1pPr>
          </a:lstStyle>
          <a:p>
            <a:pPr>
              <a:defRPr/>
            </a:pPr>
            <a:fld id="{EA9C0FD2-0979-4C45-A605-3C5962C508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20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2000">
          <a:solidFill>
            <a:srgbClr val="FFFFFF"/>
          </a:solidFill>
          <a:latin typeface="Tahoma" pitchFamily="32" charset="0"/>
          <a:cs typeface="Arial Unicode MS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2000">
          <a:solidFill>
            <a:srgbClr val="FFFFFF"/>
          </a:solidFill>
          <a:latin typeface="Tahoma" pitchFamily="32" charset="0"/>
          <a:cs typeface="Arial Unicode MS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2000">
          <a:solidFill>
            <a:srgbClr val="FFFFFF"/>
          </a:solidFill>
          <a:latin typeface="Tahoma" pitchFamily="32" charset="0"/>
          <a:cs typeface="Arial Unicode MS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2000">
          <a:solidFill>
            <a:srgbClr val="FFFFFF"/>
          </a:solidFill>
          <a:latin typeface="Tahoma" pitchFamily="32" charset="0"/>
          <a:cs typeface="Arial Unicode MS" charset="0"/>
        </a:defRPr>
      </a:lvl5pPr>
      <a:lvl6pPr marL="457200"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2000">
          <a:solidFill>
            <a:srgbClr val="FFFFFF"/>
          </a:solidFill>
          <a:latin typeface="Tahoma" pitchFamily="32" charset="0"/>
          <a:cs typeface="Arial Unicode MS" charset="0"/>
        </a:defRPr>
      </a:lvl6pPr>
      <a:lvl7pPr marL="914400"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2000">
          <a:solidFill>
            <a:srgbClr val="FFFFFF"/>
          </a:solidFill>
          <a:latin typeface="Tahoma" pitchFamily="32" charset="0"/>
          <a:cs typeface="Arial Unicode MS" charset="0"/>
        </a:defRPr>
      </a:lvl7pPr>
      <a:lvl8pPr marL="1371600"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2000">
          <a:solidFill>
            <a:srgbClr val="FFFFFF"/>
          </a:solidFill>
          <a:latin typeface="Tahoma" pitchFamily="32" charset="0"/>
          <a:cs typeface="Arial Unicode MS" charset="0"/>
        </a:defRPr>
      </a:lvl8pPr>
      <a:lvl9pPr marL="1828800"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2000">
          <a:solidFill>
            <a:srgbClr val="FFFFFF"/>
          </a:solidFill>
          <a:latin typeface="Tahoma" pitchFamily="32" charset="0"/>
          <a:cs typeface="Arial Unicode MS" charset="0"/>
        </a:defRPr>
      </a:lvl9pPr>
    </p:titleStyle>
    <p:bodyStyle>
      <a:lvl1pPr marL="333375" indent="-333375" algn="l" defTabSz="449263" rtl="0" eaLnBrk="0" fontAlgn="base" hangingPunct="0">
        <a:spcBef>
          <a:spcPts val="800"/>
        </a:spcBef>
        <a:spcAft>
          <a:spcPct val="0"/>
        </a:spcAft>
        <a:buClr>
          <a:srgbClr val="002B78"/>
        </a:buClr>
        <a:buSzPct val="100000"/>
        <a:buFont typeface="Verdana" pitchFamily="32" charset="0"/>
        <a:buChar char="•"/>
        <a:defRPr sz="3200" b="1">
          <a:solidFill>
            <a:srgbClr val="002B78"/>
          </a:solidFill>
          <a:latin typeface="+mn-lt"/>
          <a:ea typeface="+mn-ea"/>
          <a:cs typeface="+mn-cs"/>
        </a:defRPr>
      </a:lvl1pPr>
      <a:lvl2pPr marL="733425" indent="-276225" algn="l" defTabSz="449263" rtl="0" eaLnBrk="0" fontAlgn="base" hangingPunct="0">
        <a:spcBef>
          <a:spcPts val="700"/>
        </a:spcBef>
        <a:spcAft>
          <a:spcPct val="0"/>
        </a:spcAft>
        <a:buClr>
          <a:srgbClr val="002B78"/>
        </a:buClr>
        <a:buSzPct val="100000"/>
        <a:buFont typeface="Tahoma" pitchFamily="32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Arial" charset="0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Arial" charset="0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Arial" charset="0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Arial" charset="0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Arial" charset="0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Arial" charset="0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Arial" charset="0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1588" y="0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14" imgW="9142857" imgH="743054" progId="">
                  <p:embed/>
                </p:oleObj>
              </mc:Choice>
              <mc:Fallback>
                <p:oleObj r:id="rId14" imgW="9142857" imgH="743054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0"/>
                        <a:ext cx="9142412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1963" y="6451600"/>
            <a:ext cx="2357437" cy="166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1" hangingPunct="1">
              <a:buClr>
                <a:srgbClr val="AEAEAE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800">
                <a:solidFill>
                  <a:srgbClr val="AEAEAE"/>
                </a:solidFill>
                <a:latin typeface="Verdana" pitchFamily="32" charset="0"/>
              </a:rPr>
              <a:t>® 2007. EPAM Systems. All rights reserved.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>
              <a:gd name="T0" fmla="*/ 792559 w 2496"/>
              <a:gd name="T1" fmla="*/ 199944 h 706"/>
              <a:gd name="T2" fmla="*/ 0 w 2496"/>
              <a:gd name="T3" fmla="*/ 132244 h 706"/>
              <a:gd name="T4" fmla="*/ 658812 w 2496"/>
              <a:gd name="T5" fmla="*/ 8769 h 706"/>
              <a:gd name="T6" fmla="*/ 655241 w 2496"/>
              <a:gd name="T7" fmla="*/ 37884 h 706"/>
              <a:gd name="T8" fmla="*/ 666353 w 2496"/>
              <a:gd name="T9" fmla="*/ 32272 h 706"/>
              <a:gd name="T10" fmla="*/ 650478 w 2496"/>
              <a:gd name="T11" fmla="*/ 204504 h 706"/>
              <a:gd name="T12" fmla="*/ 733425 w 2496"/>
              <a:gd name="T13" fmla="*/ 32973 h 706"/>
              <a:gd name="T14" fmla="*/ 740966 w 2496"/>
              <a:gd name="T15" fmla="*/ 38235 h 706"/>
              <a:gd name="T16" fmla="*/ 794147 w 2496"/>
              <a:gd name="T17" fmla="*/ 26308 h 706"/>
              <a:gd name="T18" fmla="*/ 780256 w 2496"/>
              <a:gd name="T19" fmla="*/ 4560 h 706"/>
              <a:gd name="T20" fmla="*/ 744537 w 2496"/>
              <a:gd name="T21" fmla="*/ 1754 h 706"/>
              <a:gd name="T22" fmla="*/ 718741 w 2496"/>
              <a:gd name="T23" fmla="*/ 10874 h 706"/>
              <a:gd name="T24" fmla="*/ 696516 w 2496"/>
              <a:gd name="T25" fmla="*/ 702 h 706"/>
              <a:gd name="T26" fmla="*/ 661591 w 2496"/>
              <a:gd name="T27" fmla="*/ 6665 h 706"/>
              <a:gd name="T28" fmla="*/ 503237 w 2496"/>
              <a:gd name="T29" fmla="*/ 6665 h 706"/>
              <a:gd name="T30" fmla="*/ 482997 w 2496"/>
              <a:gd name="T31" fmla="*/ 21398 h 706"/>
              <a:gd name="T32" fmla="*/ 471091 w 2496"/>
              <a:gd name="T33" fmla="*/ 81732 h 706"/>
              <a:gd name="T34" fmla="*/ 530622 w 2496"/>
              <a:gd name="T35" fmla="*/ 33675 h 706"/>
              <a:gd name="T36" fmla="*/ 542528 w 2496"/>
              <a:gd name="T37" fmla="*/ 34376 h 706"/>
              <a:gd name="T38" fmla="*/ 538162 w 2496"/>
              <a:gd name="T39" fmla="*/ 74014 h 706"/>
              <a:gd name="T40" fmla="*/ 492125 w 2496"/>
              <a:gd name="T41" fmla="*/ 99972 h 706"/>
              <a:gd name="T42" fmla="*/ 462359 w 2496"/>
              <a:gd name="T43" fmla="*/ 134348 h 706"/>
              <a:gd name="T44" fmla="*/ 459978 w 2496"/>
              <a:gd name="T45" fmla="*/ 195033 h 706"/>
              <a:gd name="T46" fmla="*/ 487363 w 2496"/>
              <a:gd name="T47" fmla="*/ 206609 h 706"/>
              <a:gd name="T48" fmla="*/ 521494 w 2496"/>
              <a:gd name="T49" fmla="*/ 202400 h 706"/>
              <a:gd name="T50" fmla="*/ 594519 w 2496"/>
              <a:gd name="T51" fmla="*/ 42444 h 706"/>
              <a:gd name="T52" fmla="*/ 586184 w 2496"/>
              <a:gd name="T53" fmla="*/ 12628 h 706"/>
              <a:gd name="T54" fmla="*/ 542925 w 2496"/>
              <a:gd name="T55" fmla="*/ 0 h 706"/>
              <a:gd name="T56" fmla="*/ 525066 w 2496"/>
              <a:gd name="T57" fmla="*/ 172934 h 706"/>
              <a:gd name="T58" fmla="*/ 511572 w 2496"/>
              <a:gd name="T59" fmla="*/ 174688 h 706"/>
              <a:gd name="T60" fmla="*/ 513953 w 2496"/>
              <a:gd name="T61" fmla="*/ 129437 h 706"/>
              <a:gd name="T62" fmla="*/ 327025 w 2496"/>
              <a:gd name="T63" fmla="*/ 13330 h 706"/>
              <a:gd name="T64" fmla="*/ 289322 w 2496"/>
              <a:gd name="T65" fmla="*/ 702 h 706"/>
              <a:gd name="T66" fmla="*/ 250031 w 2496"/>
              <a:gd name="T67" fmla="*/ 3157 h 706"/>
              <a:gd name="T68" fmla="*/ 225028 w 2496"/>
              <a:gd name="T69" fmla="*/ 17539 h 706"/>
              <a:gd name="T70" fmla="*/ 213916 w 2496"/>
              <a:gd name="T71" fmla="*/ 42444 h 706"/>
              <a:gd name="T72" fmla="*/ 202009 w 2496"/>
              <a:gd name="T73" fmla="*/ 189771 h 706"/>
              <a:gd name="T74" fmla="*/ 241300 w 2496"/>
              <a:gd name="T75" fmla="*/ 206609 h 706"/>
              <a:gd name="T76" fmla="*/ 294878 w 2496"/>
              <a:gd name="T77" fmla="*/ 199243 h 706"/>
              <a:gd name="T78" fmla="*/ 312341 w 2496"/>
              <a:gd name="T79" fmla="*/ 182405 h 706"/>
              <a:gd name="T80" fmla="*/ 271859 w 2496"/>
              <a:gd name="T81" fmla="*/ 124877 h 706"/>
              <a:gd name="T82" fmla="*/ 254397 w 2496"/>
              <a:gd name="T83" fmla="*/ 176091 h 706"/>
              <a:gd name="T84" fmla="*/ 248841 w 2496"/>
              <a:gd name="T85" fmla="*/ 168023 h 706"/>
              <a:gd name="T86" fmla="*/ 334566 w 2496"/>
              <a:gd name="T87" fmla="*/ 27712 h 706"/>
              <a:gd name="T88" fmla="*/ 280987 w 2496"/>
              <a:gd name="T89" fmla="*/ 32973 h 706"/>
              <a:gd name="T90" fmla="*/ 277416 w 2496"/>
              <a:gd name="T91" fmla="*/ 88396 h 706"/>
              <a:gd name="T92" fmla="*/ 272653 w 2496"/>
              <a:gd name="T93" fmla="*/ 32272 h 706"/>
              <a:gd name="T94" fmla="*/ 423863 w 2496"/>
              <a:gd name="T95" fmla="*/ 0 h 706"/>
              <a:gd name="T96" fmla="*/ 388937 w 2496"/>
              <a:gd name="T97" fmla="*/ 1403 h 706"/>
              <a:gd name="T98" fmla="*/ 382191 w 2496"/>
              <a:gd name="T99" fmla="*/ 203803 h 706"/>
              <a:gd name="T100" fmla="*/ 427434 w 2496"/>
              <a:gd name="T101" fmla="*/ 203101 h 706"/>
              <a:gd name="T102" fmla="*/ 446088 w 2496"/>
              <a:gd name="T103" fmla="*/ 182405 h 706"/>
              <a:gd name="T104" fmla="*/ 465138 w 2496"/>
              <a:gd name="T105" fmla="*/ 19644 h 706"/>
              <a:gd name="T106" fmla="*/ 402828 w 2496"/>
              <a:gd name="T107" fmla="*/ 32272 h 706"/>
              <a:gd name="T108" fmla="*/ 414734 w 2496"/>
              <a:gd name="T109" fmla="*/ 37183 h 706"/>
              <a:gd name="T110" fmla="*/ 393303 w 2496"/>
              <a:gd name="T111" fmla="*/ 173986 h 706"/>
              <a:gd name="T112" fmla="*/ 380603 w 2496"/>
              <a:gd name="T113" fmla="*/ 173636 h 706"/>
              <a:gd name="T114" fmla="*/ 396478 w 2496"/>
              <a:gd name="T115" fmla="*/ 38235 h 706"/>
              <a:gd name="T116" fmla="*/ 0 w 2496"/>
              <a:gd name="T117" fmla="*/ 0 h 706"/>
              <a:gd name="T118" fmla="*/ 2496 w 2496"/>
              <a:gd name="T119" fmla="*/ 70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T116" t="T117" r="T118" b="T119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3084" name="Group 6"/>
          <p:cNvGrpSpPr>
            <a:grpSpLocks/>
          </p:cNvGrpSpPr>
          <p:nvPr/>
        </p:nvGrpSpPr>
        <p:grpSpPr bwMode="auto">
          <a:xfrm>
            <a:off x="1588" y="2590800"/>
            <a:ext cx="9139237" cy="3606800"/>
            <a:chOff x="1" y="1632"/>
            <a:chExt cx="5757" cy="2272"/>
          </a:xfrm>
        </p:grpSpPr>
        <p:pic>
          <p:nvPicPr>
            <p:cNvPr id="3092" name="Picture 7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1" y="1632"/>
              <a:ext cx="5758" cy="22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3093" name="Picture 8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5039" y="1632"/>
              <a:ext cx="720" cy="5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3094" name="Picture 9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3599" y="1632"/>
              <a:ext cx="720" cy="5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3095" name="Picture 10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4319" y="1632"/>
              <a:ext cx="720" cy="5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2076450" y="685800"/>
            <a:ext cx="53435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buClr>
                <a:srgbClr val="002C78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1400" b="1">
                <a:solidFill>
                  <a:srgbClr val="002C78"/>
                </a:solidFill>
              </a:rPr>
              <a:t>Delivering Excellence in Software Engineering </a:t>
            </a:r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1588" y="2590800"/>
          <a:ext cx="9142412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r:id="rId19" imgW="9142857" imgH="3610479" progId="">
                  <p:embed/>
                </p:oleObj>
              </mc:Choice>
              <mc:Fallback>
                <p:oleObj r:id="rId19" imgW="9142857" imgH="3610479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2590800"/>
                        <a:ext cx="9142412" cy="360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7" name="Picture 14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0" y="2592388"/>
            <a:ext cx="9142413" cy="3609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8001000" y="25908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r:id="rId21" imgW="1142857" imgH="914286" progId="">
                  <p:embed/>
                </p:oleObj>
              </mc:Choice>
              <mc:Fallback>
                <p:oleObj r:id="rId21" imgW="1142857" imgH="914286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590800"/>
                        <a:ext cx="1143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5715000" y="25908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r:id="rId22" imgW="1142857" imgH="914286" progId="">
                  <p:embed/>
                </p:oleObj>
              </mc:Choice>
              <mc:Fallback>
                <p:oleObj r:id="rId22" imgW="1142857" imgH="914286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90800"/>
                        <a:ext cx="1143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17"/>
          <p:cNvGraphicFramePr>
            <a:graphicFrameLocks noChangeAspect="1"/>
          </p:cNvGraphicFramePr>
          <p:nvPr/>
        </p:nvGraphicFramePr>
        <p:xfrm>
          <a:off x="6858000" y="25908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r:id="rId23" imgW="1142857" imgH="914286" progId="">
                  <p:embed/>
                </p:oleObj>
              </mc:Choice>
              <mc:Fallback>
                <p:oleObj r:id="rId23" imgW="1142857" imgH="914286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590800"/>
                        <a:ext cx="1143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474663" y="677863"/>
            <a:ext cx="1436687" cy="358775"/>
          </a:xfrm>
          <a:custGeom>
            <a:avLst/>
            <a:gdLst>
              <a:gd name="T0" fmla="*/ 1149465 w 2496"/>
              <a:gd name="T1" fmla="*/ 289663 h 706"/>
              <a:gd name="T2" fmla="*/ 0 w 2496"/>
              <a:gd name="T3" fmla="*/ 191584 h 706"/>
              <a:gd name="T4" fmla="*/ 955489 w 2496"/>
              <a:gd name="T5" fmla="*/ 12704 h 706"/>
              <a:gd name="T6" fmla="*/ 950308 w 2496"/>
              <a:gd name="T7" fmla="*/ 54883 h 706"/>
              <a:gd name="T8" fmla="*/ 966425 w 2496"/>
              <a:gd name="T9" fmla="*/ 46753 h 706"/>
              <a:gd name="T10" fmla="*/ 943401 w 2496"/>
              <a:gd name="T11" fmla="*/ 296269 h 706"/>
              <a:gd name="T12" fmla="*/ 1063701 w 2496"/>
              <a:gd name="T13" fmla="*/ 47769 h 706"/>
              <a:gd name="T14" fmla="*/ 1074637 w 2496"/>
              <a:gd name="T15" fmla="*/ 55392 h 706"/>
              <a:gd name="T16" fmla="*/ 1151767 w 2496"/>
              <a:gd name="T17" fmla="*/ 38113 h 706"/>
              <a:gd name="T18" fmla="*/ 1131621 w 2496"/>
              <a:gd name="T19" fmla="*/ 6606 h 706"/>
              <a:gd name="T20" fmla="*/ 1079817 w 2496"/>
              <a:gd name="T21" fmla="*/ 2541 h 706"/>
              <a:gd name="T22" fmla="*/ 1042404 w 2496"/>
              <a:gd name="T23" fmla="*/ 15754 h 706"/>
              <a:gd name="T24" fmla="*/ 1010170 w 2496"/>
              <a:gd name="T25" fmla="*/ 1016 h 706"/>
              <a:gd name="T26" fmla="*/ 959518 w 2496"/>
              <a:gd name="T27" fmla="*/ 9655 h 706"/>
              <a:gd name="T28" fmla="*/ 729855 w 2496"/>
              <a:gd name="T29" fmla="*/ 9655 h 706"/>
              <a:gd name="T30" fmla="*/ 700500 w 2496"/>
              <a:gd name="T31" fmla="*/ 30999 h 706"/>
              <a:gd name="T32" fmla="*/ 683232 w 2496"/>
              <a:gd name="T33" fmla="*/ 118406 h 706"/>
              <a:gd name="T34" fmla="*/ 769572 w 2496"/>
              <a:gd name="T35" fmla="*/ 48785 h 706"/>
              <a:gd name="T36" fmla="*/ 786839 w 2496"/>
              <a:gd name="T37" fmla="*/ 49802 h 706"/>
              <a:gd name="T38" fmla="*/ 780508 w 2496"/>
              <a:gd name="T39" fmla="*/ 107226 h 706"/>
              <a:gd name="T40" fmla="*/ 713739 w 2496"/>
              <a:gd name="T41" fmla="*/ 144831 h 706"/>
              <a:gd name="T42" fmla="*/ 670569 w 2496"/>
              <a:gd name="T43" fmla="*/ 194633 h 706"/>
              <a:gd name="T44" fmla="*/ 667115 w 2496"/>
              <a:gd name="T45" fmla="*/ 282548 h 706"/>
              <a:gd name="T46" fmla="*/ 706832 w 2496"/>
              <a:gd name="T47" fmla="*/ 299318 h 706"/>
              <a:gd name="T48" fmla="*/ 756333 w 2496"/>
              <a:gd name="T49" fmla="*/ 293220 h 706"/>
              <a:gd name="T50" fmla="*/ 862242 w 2496"/>
              <a:gd name="T51" fmla="*/ 61490 h 706"/>
              <a:gd name="T52" fmla="*/ 850155 w 2496"/>
              <a:gd name="T53" fmla="*/ 18294 h 706"/>
              <a:gd name="T54" fmla="*/ 787415 w 2496"/>
              <a:gd name="T55" fmla="*/ 0 h 706"/>
              <a:gd name="T56" fmla="*/ 761513 w 2496"/>
              <a:gd name="T57" fmla="*/ 250533 h 706"/>
              <a:gd name="T58" fmla="*/ 741943 w 2496"/>
              <a:gd name="T59" fmla="*/ 253074 h 706"/>
              <a:gd name="T60" fmla="*/ 745396 w 2496"/>
              <a:gd name="T61" fmla="*/ 187518 h 706"/>
              <a:gd name="T62" fmla="*/ 474291 w 2496"/>
              <a:gd name="T63" fmla="*/ 19311 h 706"/>
              <a:gd name="T64" fmla="*/ 419609 w 2496"/>
              <a:gd name="T65" fmla="*/ 1016 h 706"/>
              <a:gd name="T66" fmla="*/ 362625 w 2496"/>
              <a:gd name="T67" fmla="*/ 4574 h 706"/>
              <a:gd name="T68" fmla="*/ 326363 w 2496"/>
              <a:gd name="T69" fmla="*/ 25409 h 706"/>
              <a:gd name="T70" fmla="*/ 310246 w 2496"/>
              <a:gd name="T71" fmla="*/ 61490 h 706"/>
              <a:gd name="T72" fmla="*/ 292978 w 2496"/>
              <a:gd name="T73" fmla="*/ 274925 h 706"/>
              <a:gd name="T74" fmla="*/ 349962 w 2496"/>
              <a:gd name="T75" fmla="*/ 299318 h 706"/>
              <a:gd name="T76" fmla="*/ 427668 w 2496"/>
              <a:gd name="T77" fmla="*/ 288646 h 706"/>
              <a:gd name="T78" fmla="*/ 452994 w 2496"/>
              <a:gd name="T79" fmla="*/ 264254 h 706"/>
              <a:gd name="T80" fmla="*/ 394283 w 2496"/>
              <a:gd name="T81" fmla="*/ 180912 h 706"/>
              <a:gd name="T82" fmla="*/ 368957 w 2496"/>
              <a:gd name="T83" fmla="*/ 255106 h 706"/>
              <a:gd name="T84" fmla="*/ 360899 w 2496"/>
              <a:gd name="T85" fmla="*/ 243418 h 706"/>
              <a:gd name="T86" fmla="*/ 485227 w 2496"/>
              <a:gd name="T87" fmla="*/ 40146 h 706"/>
              <a:gd name="T88" fmla="*/ 407522 w 2496"/>
              <a:gd name="T89" fmla="*/ 47769 h 706"/>
              <a:gd name="T90" fmla="*/ 402341 w 2496"/>
              <a:gd name="T91" fmla="*/ 128061 h 706"/>
              <a:gd name="T92" fmla="*/ 395434 w 2496"/>
              <a:gd name="T93" fmla="*/ 46753 h 706"/>
              <a:gd name="T94" fmla="*/ 614736 w 2496"/>
              <a:gd name="T95" fmla="*/ 0 h 706"/>
              <a:gd name="T96" fmla="*/ 564084 w 2496"/>
              <a:gd name="T97" fmla="*/ 2033 h 706"/>
              <a:gd name="T98" fmla="*/ 554299 w 2496"/>
              <a:gd name="T99" fmla="*/ 295253 h 706"/>
              <a:gd name="T100" fmla="*/ 619917 w 2496"/>
              <a:gd name="T101" fmla="*/ 294236 h 706"/>
              <a:gd name="T102" fmla="*/ 646970 w 2496"/>
              <a:gd name="T103" fmla="*/ 264254 h 706"/>
              <a:gd name="T104" fmla="*/ 674598 w 2496"/>
              <a:gd name="T105" fmla="*/ 28458 h 706"/>
              <a:gd name="T106" fmla="*/ 584230 w 2496"/>
              <a:gd name="T107" fmla="*/ 46753 h 706"/>
              <a:gd name="T108" fmla="*/ 601498 w 2496"/>
              <a:gd name="T109" fmla="*/ 53867 h 706"/>
              <a:gd name="T110" fmla="*/ 570415 w 2496"/>
              <a:gd name="T111" fmla="*/ 252057 h 706"/>
              <a:gd name="T112" fmla="*/ 551996 w 2496"/>
              <a:gd name="T113" fmla="*/ 251549 h 706"/>
              <a:gd name="T114" fmla="*/ 575020 w 2496"/>
              <a:gd name="T115" fmla="*/ 55392 h 706"/>
              <a:gd name="T116" fmla="*/ 0 w 2496"/>
              <a:gd name="T117" fmla="*/ 0 h 706"/>
              <a:gd name="T118" fmla="*/ 2496 w 2496"/>
              <a:gd name="T119" fmla="*/ 70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T116" t="T117" r="T118" b="T119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gradFill rotWithShape="0">
            <a:gsLst>
              <a:gs pos="0">
                <a:srgbClr val="002C78"/>
              </a:gs>
              <a:gs pos="100000">
                <a:srgbClr val="294E8E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368300" y="6540500"/>
            <a:ext cx="24511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buClr>
                <a:srgbClr val="AEAEAE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800">
                <a:solidFill>
                  <a:srgbClr val="AEAEAE"/>
                </a:solidFill>
                <a:latin typeface="Verdana" pitchFamily="32" charset="0"/>
              </a:rPr>
              <a:t>® 2007. EPAM Systems. All rights reserved.</a:t>
            </a:r>
          </a:p>
          <a:p>
            <a:pPr eaLnBrk="1" hangingPunct="1">
              <a:buClr>
                <a:srgbClr val="AEAEAE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800">
              <a:solidFill>
                <a:srgbClr val="AEAEAE"/>
              </a:solidFill>
              <a:latin typeface="Verdana" pitchFamily="32" charset="0"/>
            </a:endParaRP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46050"/>
            <a:ext cx="8216900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1042988"/>
            <a:ext cx="8204200" cy="5126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Четвертый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  <a:p>
            <a:pPr lvl="4"/>
            <a:r>
              <a:rPr lang="en-GB" smtClean="0"/>
              <a:t>Восьмой уровень структуры</a:t>
            </a:r>
          </a:p>
          <a:p>
            <a:pPr lvl="4"/>
            <a:r>
              <a:rPr lang="en-GB" smtClean="0"/>
              <a:t>Девятый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20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2000">
          <a:solidFill>
            <a:srgbClr val="FFFFFF"/>
          </a:solidFill>
          <a:latin typeface="Tahoma" pitchFamily="32" charset="0"/>
          <a:cs typeface="Arial Unicode MS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2000">
          <a:solidFill>
            <a:srgbClr val="FFFFFF"/>
          </a:solidFill>
          <a:latin typeface="Tahoma" pitchFamily="32" charset="0"/>
          <a:cs typeface="Arial Unicode MS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2000">
          <a:solidFill>
            <a:srgbClr val="FFFFFF"/>
          </a:solidFill>
          <a:latin typeface="Tahoma" pitchFamily="32" charset="0"/>
          <a:cs typeface="Arial Unicode MS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2000">
          <a:solidFill>
            <a:srgbClr val="FFFFFF"/>
          </a:solidFill>
          <a:latin typeface="Tahoma" pitchFamily="32" charset="0"/>
          <a:cs typeface="Arial Unicode MS" charset="0"/>
        </a:defRPr>
      </a:lvl5pPr>
      <a:lvl6pPr marL="457200"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2000">
          <a:solidFill>
            <a:srgbClr val="FFFFFF"/>
          </a:solidFill>
          <a:latin typeface="Tahoma" pitchFamily="32" charset="0"/>
          <a:cs typeface="Arial Unicode MS" charset="0"/>
        </a:defRPr>
      </a:lvl6pPr>
      <a:lvl7pPr marL="914400"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2000">
          <a:solidFill>
            <a:srgbClr val="FFFFFF"/>
          </a:solidFill>
          <a:latin typeface="Tahoma" pitchFamily="32" charset="0"/>
          <a:cs typeface="Arial Unicode MS" charset="0"/>
        </a:defRPr>
      </a:lvl7pPr>
      <a:lvl8pPr marL="1371600"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2000">
          <a:solidFill>
            <a:srgbClr val="FFFFFF"/>
          </a:solidFill>
          <a:latin typeface="Tahoma" pitchFamily="32" charset="0"/>
          <a:cs typeface="Arial Unicode MS" charset="0"/>
        </a:defRPr>
      </a:lvl8pPr>
      <a:lvl9pPr marL="1828800"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2000">
          <a:solidFill>
            <a:srgbClr val="FFFFFF"/>
          </a:solidFill>
          <a:latin typeface="Tahoma" pitchFamily="32" charset="0"/>
          <a:cs typeface="Arial Unicode MS" charset="0"/>
        </a:defRPr>
      </a:lvl9pPr>
    </p:titleStyle>
    <p:bodyStyle>
      <a:lvl1pPr marL="333375" indent="-333375" algn="l" defTabSz="449263" rtl="0" eaLnBrk="0" fontAlgn="base" hangingPunct="0">
        <a:spcBef>
          <a:spcPts val="800"/>
        </a:spcBef>
        <a:spcAft>
          <a:spcPct val="0"/>
        </a:spcAft>
        <a:buClr>
          <a:srgbClr val="002B78"/>
        </a:buClr>
        <a:buSzPct val="100000"/>
        <a:buFont typeface="Verdana" pitchFamily="32" charset="0"/>
        <a:buChar char="•"/>
        <a:defRPr sz="3200" b="1">
          <a:solidFill>
            <a:srgbClr val="002B78"/>
          </a:solidFill>
          <a:latin typeface="+mn-lt"/>
          <a:ea typeface="+mn-ea"/>
          <a:cs typeface="+mn-cs"/>
        </a:defRPr>
      </a:lvl1pPr>
      <a:lvl2pPr marL="733425" indent="-276225" algn="l" defTabSz="449263" rtl="0" eaLnBrk="0" fontAlgn="base" hangingPunct="0">
        <a:spcBef>
          <a:spcPts val="700"/>
        </a:spcBef>
        <a:spcAft>
          <a:spcPct val="0"/>
        </a:spcAft>
        <a:buClr>
          <a:srgbClr val="002B78"/>
        </a:buClr>
        <a:buSzPct val="100000"/>
        <a:buFont typeface="Tahoma" pitchFamily="32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Arial" charset="0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Arial" charset="0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Arial" charset="0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Arial" charset="0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Arial" charset="0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Arial" charset="0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Arial" charset="0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c/cf/Portrait_-_Denmark_DTU_2007-3-31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uit.ru/department/os/linux/class/free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474663" y="4664075"/>
            <a:ext cx="7339012" cy="792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spcBef>
                <a:spcPts val="500"/>
              </a:spcBef>
              <a:buClr>
                <a:srgbClr val="FFFFFF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FFFFFF"/>
                </a:solidFill>
              </a:rPr>
              <a:t>By Aliaksandr </a:t>
            </a:r>
            <a:r>
              <a:rPr lang="en-GB" sz="2000" dirty="0" smtClean="0">
                <a:solidFill>
                  <a:srgbClr val="FFFFFF"/>
                </a:solidFill>
              </a:rPr>
              <a:t>Stelmachonak, </a:t>
            </a:r>
            <a:r>
              <a:rPr lang="en-GB" sz="2000" smtClean="0">
                <a:solidFill>
                  <a:srgbClr val="FFFFFF"/>
                </a:solidFill>
              </a:rPr>
              <a:t>Dzmitry Kuchko</a:t>
            </a:r>
            <a:endParaRPr lang="en-GB" sz="2000" dirty="0" smtClean="0">
              <a:solidFill>
                <a:srgbClr val="FFFFFF"/>
              </a:solidFill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74663" y="3559175"/>
            <a:ext cx="8032750" cy="989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>
                <a:solidFill>
                  <a:srgbClr val="FFFFFF"/>
                </a:solidFill>
              </a:rPr>
              <a:t>GNU/Linux </a:t>
            </a:r>
            <a:r>
              <a:rPr lang="en-GB" sz="2800" dirty="0" smtClean="0">
                <a:solidFill>
                  <a:srgbClr val="FFFFFF"/>
                </a:solidFill>
              </a:rPr>
              <a:t>Fundamentals</a:t>
            </a:r>
          </a:p>
          <a:p>
            <a:pPr eaLnBrk="1" hangingPunct="1"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 smtClean="0">
                <a:solidFill>
                  <a:srgbClr val="FFFFFF"/>
                </a:solidFill>
              </a:rPr>
              <a:t>Part 1</a:t>
            </a:r>
            <a:endParaRPr lang="en-GB"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42" name="Picture 2" descr="D:\Training\presentations\images\tu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857232"/>
            <a:ext cx="1177925" cy="1401763"/>
          </a:xfrm>
          <a:prstGeom prst="rect">
            <a:avLst/>
          </a:prstGeom>
          <a:noFill/>
        </p:spPr>
      </p:pic>
      <p:pic>
        <p:nvPicPr>
          <p:cNvPr id="266243" name="Picture 3" descr="D:\Training\presentations\images\debi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6182" y="3071810"/>
            <a:ext cx="1108075" cy="1463675"/>
          </a:xfrm>
          <a:prstGeom prst="rect">
            <a:avLst/>
          </a:prstGeom>
          <a:noFill/>
        </p:spPr>
      </p:pic>
      <p:pic>
        <p:nvPicPr>
          <p:cNvPr id="266244" name="Picture 4" descr="D:\Training\presentations\images\slackwa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1785926"/>
            <a:ext cx="1463675" cy="1473200"/>
          </a:xfrm>
          <a:prstGeom prst="rect">
            <a:avLst/>
          </a:prstGeom>
          <a:noFill/>
        </p:spPr>
      </p:pic>
      <p:pic>
        <p:nvPicPr>
          <p:cNvPr id="266245" name="Picture 5" descr="D:\Training\presentations\images\redha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00892" y="2786058"/>
            <a:ext cx="1473200" cy="1300163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>
            <a:stCxn id="266242" idx="1"/>
            <a:endCxn id="266244" idx="3"/>
          </p:cNvCxnSpPr>
          <p:nvPr/>
        </p:nvCxnSpPr>
        <p:spPr bwMode="auto">
          <a:xfrm rot="10800000" flipV="1">
            <a:off x="1677958" y="1558114"/>
            <a:ext cx="2108225" cy="9644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266242" idx="3"/>
            <a:endCxn id="266245" idx="1"/>
          </p:cNvCxnSpPr>
          <p:nvPr/>
        </p:nvCxnSpPr>
        <p:spPr bwMode="auto">
          <a:xfrm>
            <a:off x="4964107" y="1558114"/>
            <a:ext cx="2036785" cy="18780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266242" idx="2"/>
            <a:endCxn id="266243" idx="0"/>
          </p:cNvCxnSpPr>
          <p:nvPr/>
        </p:nvCxnSpPr>
        <p:spPr bwMode="auto">
          <a:xfrm rot="5400000">
            <a:off x="3951276" y="2647940"/>
            <a:ext cx="812815" cy="3492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14282" y="3643314"/>
            <a:ext cx="2000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Slamd64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MOPSLinux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Zenwalk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SUSE Linux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OpenSUSE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28926" y="4786322"/>
            <a:ext cx="3000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Knoppix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Xandros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Lindows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Linspire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Freespire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SimplyMEPIS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Ubuntu</a:t>
            </a:r>
            <a:r>
              <a:rPr lang="en-US" b="1" dirty="0" smtClean="0">
                <a:solidFill>
                  <a:schemeClr val="tx1"/>
                </a:solidFill>
              </a:rPr>
              <a:t> Family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72198" y="4345552"/>
            <a:ext cx="2571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Red Flag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Yellow Dog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CentOS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Mandrake/</a:t>
            </a:r>
            <a:r>
              <a:rPr lang="en-US" b="1" dirty="0" err="1" smtClean="0">
                <a:solidFill>
                  <a:schemeClr val="tx1"/>
                </a:solidFill>
              </a:rPr>
              <a:t>Mandriva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Fedora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dirty="0" err="1" smtClean="0"/>
              <a:t>distros</a:t>
            </a:r>
            <a:r>
              <a:rPr lang="en-US" dirty="0" smtClean="0"/>
              <a:t> hierarchy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8596" y="1500174"/>
            <a:ext cx="8258204" cy="2857520"/>
          </a:xfrm>
        </p:spPr>
        <p:txBody>
          <a:bodyPr/>
          <a:lstStyle/>
          <a:p>
            <a:r>
              <a:rPr lang="en-US" dirty="0" smtClean="0"/>
              <a:t>Software Management </a:t>
            </a:r>
          </a:p>
          <a:p>
            <a:pPr>
              <a:buNone/>
            </a:pPr>
            <a:r>
              <a:rPr lang="en-US" dirty="0" smtClean="0"/>
              <a:t>	(rpm, yum VS </a:t>
            </a:r>
            <a:r>
              <a:rPr lang="en-US" dirty="0" err="1" smtClean="0"/>
              <a:t>deb</a:t>
            </a:r>
            <a:r>
              <a:rPr lang="en-US" dirty="0" smtClean="0"/>
              <a:t>, apt)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Configuration Files</a:t>
            </a:r>
          </a:p>
          <a:p>
            <a:pPr>
              <a:buNone/>
            </a:pPr>
            <a:r>
              <a:rPr lang="en-US" dirty="0" smtClean="0"/>
              <a:t>	(</a:t>
            </a:r>
            <a:r>
              <a:rPr lang="en-US" dirty="0" err="1" smtClean="0"/>
              <a:t>sysconfig</a:t>
            </a:r>
            <a:r>
              <a:rPr lang="en-US" dirty="0" smtClean="0"/>
              <a:t>, </a:t>
            </a:r>
            <a:r>
              <a:rPr lang="en-US" dirty="0" err="1" smtClean="0"/>
              <a:t>init.d</a:t>
            </a:r>
            <a:r>
              <a:rPr lang="en-US" dirty="0" smtClean="0"/>
              <a:t> VS classic </a:t>
            </a:r>
            <a:r>
              <a:rPr lang="en-US" dirty="0" err="1" smtClean="0"/>
              <a:t>config</a:t>
            </a:r>
            <a:r>
              <a:rPr lang="en-US" dirty="0" smtClean="0"/>
              <a:t> files, </a:t>
            </a:r>
            <a:r>
              <a:rPr lang="en-US" dirty="0" err="1" smtClean="0"/>
              <a:t>event.d</a:t>
            </a:r>
            <a:r>
              <a:rPr lang="en-US" dirty="0" smtClean="0"/>
              <a:t>)</a:t>
            </a:r>
          </a:p>
        </p:txBody>
      </p:sp>
      <p:sp>
        <p:nvSpPr>
          <p:cNvPr id="10" name="Title 7"/>
          <p:cNvSpPr txBox="1">
            <a:spLocks/>
          </p:cNvSpPr>
          <p:nvPr/>
        </p:nvSpPr>
        <p:spPr bwMode="auto">
          <a:xfrm>
            <a:off x="442913" y="146050"/>
            <a:ext cx="8216900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itchFamily="32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General Differences between distros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4775"/>
            <a:ext cx="8221662" cy="490538"/>
          </a:xfrm>
        </p:spPr>
        <p:txBody>
          <a:bodyPr lIns="91440" tIns="45720" rIns="91440" bIns="4572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Linux vs. Windows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60363" y="1203325"/>
            <a:ext cx="8459787" cy="2300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33375" indent="-333375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 b="1" dirty="0" smtClean="0">
                <a:solidFill>
                  <a:srgbClr val="002B78"/>
                </a:solidFill>
              </a:rPr>
              <a:t>Main differences:</a:t>
            </a:r>
            <a:endParaRPr lang="en-GB" sz="2000" b="1" dirty="0">
              <a:solidFill>
                <a:srgbClr val="002B78"/>
              </a:solidFill>
            </a:endParaRPr>
          </a:p>
          <a:p>
            <a:pPr marL="333375" indent="-333375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 dirty="0">
              <a:solidFill>
                <a:srgbClr val="002B78"/>
              </a:solidFill>
            </a:endParaRPr>
          </a:p>
          <a:p>
            <a:pPr marL="333375" indent="-333375">
              <a:lnSpc>
                <a:spcPct val="98000"/>
              </a:lnSpc>
              <a:spcBef>
                <a:spcPts val="800"/>
              </a:spcBef>
              <a:buFont typeface="Wingdings" charset="2"/>
              <a:buChar char="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 dirty="0" smtClean="0">
                <a:solidFill>
                  <a:srgbClr val="002B78"/>
                </a:solidFill>
              </a:rPr>
              <a:t>Architecture (</a:t>
            </a:r>
            <a:r>
              <a:rPr lang="en-US" sz="2000" dirty="0" smtClean="0">
                <a:solidFill>
                  <a:srgbClr val="002B78"/>
                </a:solidFill>
              </a:rPr>
              <a:t>modular and monolithic kernel</a:t>
            </a:r>
            <a:r>
              <a:rPr lang="en-GB" sz="2000" dirty="0" smtClean="0">
                <a:solidFill>
                  <a:srgbClr val="002B78"/>
                </a:solidFill>
              </a:rPr>
              <a:t>)</a:t>
            </a:r>
          </a:p>
          <a:p>
            <a:pPr marL="333375" indent="-333375">
              <a:lnSpc>
                <a:spcPct val="98000"/>
              </a:lnSpc>
              <a:spcBef>
                <a:spcPts val="800"/>
              </a:spcBef>
              <a:buFont typeface="Wingdings" charset="2"/>
              <a:buChar char="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 dirty="0" smtClean="0">
                <a:solidFill>
                  <a:srgbClr val="002B78"/>
                </a:solidFill>
              </a:rPr>
              <a:t>GUI Implementation</a:t>
            </a:r>
          </a:p>
          <a:p>
            <a:pPr marL="333375" indent="-333375">
              <a:lnSpc>
                <a:spcPct val="98000"/>
              </a:lnSpc>
              <a:spcBef>
                <a:spcPts val="800"/>
              </a:spcBef>
              <a:buFont typeface="Wingdings" charset="2"/>
              <a:buChar char="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 dirty="0" smtClean="0">
                <a:solidFill>
                  <a:srgbClr val="002B78"/>
                </a:solidFill>
              </a:rPr>
              <a:t>File System</a:t>
            </a:r>
            <a:endParaRPr lang="en-GB" sz="2000" dirty="0">
              <a:solidFill>
                <a:srgbClr val="002B78"/>
              </a:solidFill>
            </a:endParaRPr>
          </a:p>
          <a:p>
            <a:pPr marL="333375" indent="-333375">
              <a:lnSpc>
                <a:spcPct val="98000"/>
              </a:lnSpc>
              <a:spcBef>
                <a:spcPts val="800"/>
              </a:spcBef>
              <a:buFont typeface="Wingdings" charset="2"/>
              <a:buChar char="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 dirty="0" smtClean="0">
                <a:solidFill>
                  <a:srgbClr val="002B78"/>
                </a:solidFill>
              </a:rPr>
              <a:t>Access rights</a:t>
            </a:r>
          </a:p>
          <a:p>
            <a:pPr marL="333375" indent="-333375">
              <a:lnSpc>
                <a:spcPct val="98000"/>
              </a:lnSpc>
              <a:spcBef>
                <a:spcPts val="800"/>
              </a:spcBef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 dirty="0">
              <a:solidFill>
                <a:srgbClr val="002B78"/>
              </a:solidFill>
            </a:endParaRPr>
          </a:p>
          <a:p>
            <a:pPr marL="333375" indent="-333375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 dirty="0">
              <a:solidFill>
                <a:srgbClr val="002B78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8724900" y="6427788"/>
            <a:ext cx="342900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1" hangingPunct="1">
              <a:buClr>
                <a:srgbClr val="AEAEAE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7A78320-DC82-4A77-A830-5E7A6F304719}" type="slidenum">
              <a:rPr lang="en-GB" sz="900" b="1">
                <a:solidFill>
                  <a:srgbClr val="AEAEAE"/>
                </a:solidFill>
                <a:latin typeface="Verdana" pitchFamily="32" charset="0"/>
              </a:rPr>
              <a:pPr algn="ctr" eaLnBrk="1" hangingPunct="1">
                <a:buClr>
                  <a:srgbClr val="AEAEAE"/>
                </a:buClr>
                <a:buFont typeface="Verdana" pitchFamily="32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GB" sz="900" b="1">
              <a:solidFill>
                <a:srgbClr val="AEAEAE"/>
              </a:solidFill>
              <a:latin typeface="Verdana" pitchFamily="32" charset="0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2143125" y="4500563"/>
            <a:ext cx="6459538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3200" dirty="0">
                <a:solidFill>
                  <a:srgbClr val="002B78"/>
                </a:solidFill>
              </a:rPr>
              <a:t>Remote access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442913" y="153988"/>
            <a:ext cx="8226425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8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</a:rPr>
              <a:t>Remote access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73075" y="1042988"/>
            <a:ext cx="4008438" cy="5137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33375" indent="-333375" algn="ctr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3200" dirty="0">
                <a:solidFill>
                  <a:srgbClr val="002B78"/>
                </a:solidFill>
              </a:rPr>
              <a:t>Console</a:t>
            </a:r>
          </a:p>
          <a:p>
            <a:pPr marL="333375" indent="-333375">
              <a:lnSpc>
                <a:spcPct val="97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 b="1" dirty="0">
              <a:solidFill>
                <a:srgbClr val="002B78"/>
              </a:solidFill>
            </a:endParaRPr>
          </a:p>
          <a:p>
            <a:pPr marL="333375" indent="-333375">
              <a:lnSpc>
                <a:spcPct val="97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 dirty="0">
                <a:solidFill>
                  <a:srgbClr val="002B78"/>
                </a:solidFill>
              </a:rPr>
              <a:t>Protocols:</a:t>
            </a:r>
          </a:p>
          <a:p>
            <a:pPr marL="333375" indent="-333375">
              <a:lnSpc>
                <a:spcPct val="97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 dirty="0">
                <a:solidFill>
                  <a:srgbClr val="002B78"/>
                </a:solidFill>
              </a:rPr>
              <a:t>Telnet</a:t>
            </a:r>
          </a:p>
          <a:p>
            <a:pPr marL="333375" indent="-333375">
              <a:lnSpc>
                <a:spcPct val="97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 dirty="0">
                <a:solidFill>
                  <a:srgbClr val="002B78"/>
                </a:solidFill>
              </a:rPr>
              <a:t>SSH (encrypted)</a:t>
            </a:r>
            <a:r>
              <a:rPr lang="ar-SA" sz="2000" dirty="0">
                <a:solidFill>
                  <a:srgbClr val="002B78"/>
                </a:solidFill>
              </a:rPr>
              <a:t>‏</a:t>
            </a:r>
            <a:endParaRPr lang="en-GB" sz="2000" dirty="0">
              <a:solidFill>
                <a:srgbClr val="002B78"/>
              </a:solidFill>
            </a:endParaRPr>
          </a:p>
          <a:p>
            <a:pPr marL="333375" indent="-333375">
              <a:lnSpc>
                <a:spcPct val="97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 dirty="0">
              <a:solidFill>
                <a:srgbClr val="002B78"/>
              </a:solidFill>
            </a:endParaRPr>
          </a:p>
          <a:p>
            <a:pPr marL="333375" indent="-333375">
              <a:lnSpc>
                <a:spcPct val="97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 dirty="0">
              <a:solidFill>
                <a:srgbClr val="002B78"/>
              </a:solidFill>
            </a:endParaRPr>
          </a:p>
          <a:p>
            <a:pPr marL="333375" indent="-333375">
              <a:lnSpc>
                <a:spcPct val="97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 dirty="0">
              <a:solidFill>
                <a:srgbClr val="002B78"/>
              </a:solidFill>
            </a:endParaRPr>
          </a:p>
          <a:p>
            <a:pPr marL="333375" indent="-333375">
              <a:lnSpc>
                <a:spcPct val="97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 b="1" dirty="0">
                <a:solidFill>
                  <a:srgbClr val="002B78"/>
                </a:solidFill>
              </a:rPr>
              <a:t>Programs</a:t>
            </a:r>
          </a:p>
          <a:p>
            <a:pPr marL="333375" indent="-333375">
              <a:lnSpc>
                <a:spcPct val="97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 dirty="0">
                <a:solidFill>
                  <a:srgbClr val="002B78"/>
                </a:solidFill>
              </a:rPr>
              <a:t>Putty (simple Telnet/SSH client)</a:t>
            </a:r>
            <a:r>
              <a:rPr lang="ar-SA" sz="2000" dirty="0">
                <a:solidFill>
                  <a:srgbClr val="002B78"/>
                </a:solidFill>
              </a:rPr>
              <a:t>‏</a:t>
            </a:r>
            <a:endParaRPr lang="en-GB" sz="2000" dirty="0">
              <a:solidFill>
                <a:srgbClr val="002B78"/>
              </a:solidFill>
            </a:endParaRPr>
          </a:p>
          <a:p>
            <a:pPr marL="333375" indent="-333375">
              <a:lnSpc>
                <a:spcPct val="97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 dirty="0" err="1">
                <a:solidFill>
                  <a:srgbClr val="002B78"/>
                </a:solidFill>
              </a:rPr>
              <a:t>WinSCP</a:t>
            </a:r>
            <a:r>
              <a:rPr lang="en-GB" sz="2000" dirty="0">
                <a:solidFill>
                  <a:srgbClr val="002B78"/>
                </a:solidFill>
              </a:rPr>
              <a:t> (offers basic file manager functionality, suitable for remote file copying)</a:t>
            </a:r>
            <a:r>
              <a:rPr lang="ar-SA" sz="2000" dirty="0">
                <a:solidFill>
                  <a:srgbClr val="002B78"/>
                </a:solidFill>
              </a:rPr>
              <a:t>‏</a:t>
            </a:r>
            <a:endParaRPr lang="en-GB" sz="2000" dirty="0">
              <a:solidFill>
                <a:srgbClr val="002B78"/>
              </a:solidFill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4681538" y="1042988"/>
            <a:ext cx="4008437" cy="5137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33375" indent="-333375" algn="ctr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3200">
                <a:solidFill>
                  <a:srgbClr val="002B78"/>
                </a:solidFill>
              </a:rPr>
              <a:t>X</a:t>
            </a:r>
            <a:r>
              <a:rPr lang="en-GB" sz="3200" b="1">
                <a:solidFill>
                  <a:srgbClr val="002B78"/>
                </a:solidFill>
              </a:rPr>
              <a:t>-</a:t>
            </a:r>
            <a:r>
              <a:rPr lang="en-GB" sz="3200">
                <a:solidFill>
                  <a:srgbClr val="002B78"/>
                </a:solidFill>
              </a:rPr>
              <a:t>System</a:t>
            </a:r>
          </a:p>
          <a:p>
            <a:pPr marL="333375" indent="-333375">
              <a:lnSpc>
                <a:spcPct val="97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 b="1">
              <a:solidFill>
                <a:srgbClr val="002B78"/>
              </a:solidFill>
            </a:endParaRPr>
          </a:p>
          <a:p>
            <a:pPr marL="333375" indent="-333375">
              <a:lnSpc>
                <a:spcPct val="97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>
                <a:solidFill>
                  <a:srgbClr val="002B78"/>
                </a:solidFill>
              </a:rPr>
              <a:t>X-System (server and client) uses client-server model and network-transparently protocol, can be used remotely</a:t>
            </a:r>
          </a:p>
          <a:p>
            <a:pPr marL="333375" indent="-333375">
              <a:lnSpc>
                <a:spcPct val="97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>
                <a:solidFill>
                  <a:srgbClr val="002B78"/>
                </a:solidFill>
              </a:rPr>
              <a:t>Using VNC server/client software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5400675" y="4319588"/>
            <a:ext cx="3060700" cy="1497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33375" indent="-333375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>
                <a:solidFill>
                  <a:srgbClr val="002B78"/>
                </a:solidFill>
              </a:rPr>
              <a:t>server name/ip</a:t>
            </a:r>
          </a:p>
          <a:p>
            <a:pPr marL="333375" indent="-333375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>
                <a:solidFill>
                  <a:srgbClr val="002B78"/>
                </a:solidFill>
              </a:rPr>
              <a:t>protocol (telnet/ssh)</a:t>
            </a:r>
            <a:r>
              <a:rPr lang="ar-SA" sz="2000">
                <a:solidFill>
                  <a:srgbClr val="002B78"/>
                </a:solidFill>
              </a:rPr>
              <a:t>‏</a:t>
            </a:r>
            <a:endParaRPr lang="en-GB" sz="2000">
              <a:solidFill>
                <a:srgbClr val="002B78"/>
              </a:solidFill>
            </a:endParaRPr>
          </a:p>
          <a:p>
            <a:pPr marL="333375" indent="-333375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>
                <a:solidFill>
                  <a:srgbClr val="002B78"/>
                </a:solidFill>
              </a:rPr>
              <a:t>more options</a:t>
            </a:r>
          </a:p>
          <a:p>
            <a:pPr marL="333375" indent="-333375">
              <a:lnSpc>
                <a:spcPct val="97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>
              <a:solidFill>
                <a:srgbClr val="002B78"/>
              </a:solidFill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442913" y="198438"/>
            <a:ext cx="8224837" cy="309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8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</a:rPr>
              <a:t>Remote access: putty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425" y="1079500"/>
            <a:ext cx="2700338" cy="2519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3959225"/>
            <a:ext cx="4140200" cy="2395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8459788" y="3959225"/>
            <a:ext cx="1587" cy="1979613"/>
          </a:xfrm>
          <a:prstGeom prst="line">
            <a:avLst/>
          </a:prstGeom>
          <a:noFill/>
          <a:ln w="360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 flipH="1">
            <a:off x="4852988" y="5940425"/>
            <a:ext cx="3613150" cy="1588"/>
          </a:xfrm>
          <a:prstGeom prst="line">
            <a:avLst/>
          </a:prstGeom>
          <a:noFill/>
          <a:ln w="3600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179388" y="1079500"/>
            <a:ext cx="5580062" cy="2176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33375" indent="-333375" algn="ctr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3200">
                <a:solidFill>
                  <a:srgbClr val="002B78"/>
                </a:solidFill>
              </a:rPr>
              <a:t>putty</a:t>
            </a:r>
          </a:p>
          <a:p>
            <a:pPr marL="333375" indent="-333375" algn="ctr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1000">
              <a:solidFill>
                <a:srgbClr val="002B78"/>
              </a:solidFill>
            </a:endParaRPr>
          </a:p>
          <a:p>
            <a:pPr marL="333375" indent="-333375" algn="ctr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>
                <a:solidFill>
                  <a:srgbClr val="002B78"/>
                </a:solidFill>
              </a:rPr>
              <a:t>or</a:t>
            </a:r>
          </a:p>
          <a:p>
            <a:pPr marL="333375" indent="-333375" algn="ctr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1000">
              <a:solidFill>
                <a:srgbClr val="002B78"/>
              </a:solidFill>
            </a:endParaRPr>
          </a:p>
          <a:p>
            <a:pPr marL="333375" indent="-333375" algn="ctr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>
                <a:solidFill>
                  <a:srgbClr val="002B78"/>
                </a:solidFill>
              </a:rPr>
              <a:t>putty -&lt;protocol&gt; &lt;server&gt; &lt;options&gt;</a:t>
            </a:r>
          </a:p>
          <a:p>
            <a:pPr marL="333375" indent="-333375">
              <a:lnSpc>
                <a:spcPct val="97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>
              <a:solidFill>
                <a:srgbClr val="002B78"/>
              </a:solidFill>
            </a:endParaRPr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3790950" y="1368425"/>
            <a:ext cx="1609725" cy="1588"/>
          </a:xfrm>
          <a:prstGeom prst="line">
            <a:avLst/>
          </a:prstGeom>
          <a:noFill/>
          <a:ln w="3600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2879725" y="3060700"/>
            <a:ext cx="1588" cy="720725"/>
          </a:xfrm>
          <a:prstGeom prst="line">
            <a:avLst/>
          </a:prstGeom>
          <a:noFill/>
          <a:ln w="3600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442913" y="195263"/>
            <a:ext cx="8223250" cy="309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8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</a:rPr>
              <a:t>Remote access: VNC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360363" y="1203325"/>
            <a:ext cx="8459787" cy="4916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33375" indent="-333375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>
                <a:solidFill>
                  <a:srgbClr val="002B78"/>
                </a:solidFill>
              </a:rPr>
              <a:t>A </a:t>
            </a:r>
            <a:r>
              <a:rPr lang="en-GB" sz="2000" b="1">
                <a:solidFill>
                  <a:srgbClr val="002B78"/>
                </a:solidFill>
              </a:rPr>
              <a:t>VNC system</a:t>
            </a:r>
            <a:r>
              <a:rPr lang="en-GB" sz="2000">
                <a:solidFill>
                  <a:srgbClr val="002B78"/>
                </a:solidFill>
              </a:rPr>
              <a:t> consists of a </a:t>
            </a:r>
            <a:r>
              <a:rPr lang="en-GB" sz="2000" b="1">
                <a:solidFill>
                  <a:srgbClr val="002B78"/>
                </a:solidFill>
              </a:rPr>
              <a:t>client</a:t>
            </a:r>
            <a:r>
              <a:rPr lang="en-GB" sz="2000">
                <a:solidFill>
                  <a:srgbClr val="002B78"/>
                </a:solidFill>
              </a:rPr>
              <a:t>, a </a:t>
            </a:r>
            <a:r>
              <a:rPr lang="en-GB" sz="2000" b="1">
                <a:solidFill>
                  <a:srgbClr val="002B78"/>
                </a:solidFill>
              </a:rPr>
              <a:t>server</a:t>
            </a:r>
            <a:r>
              <a:rPr lang="en-GB" sz="2000">
                <a:solidFill>
                  <a:srgbClr val="002B78"/>
                </a:solidFill>
              </a:rPr>
              <a:t>, and a </a:t>
            </a:r>
            <a:r>
              <a:rPr lang="en-GB" sz="2000" b="1">
                <a:solidFill>
                  <a:srgbClr val="002B78"/>
                </a:solidFill>
              </a:rPr>
              <a:t>communication protocol</a:t>
            </a:r>
          </a:p>
          <a:p>
            <a:pPr marL="333375" indent="-333375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 b="1">
              <a:solidFill>
                <a:srgbClr val="002B78"/>
              </a:solidFill>
            </a:endParaRPr>
          </a:p>
          <a:p>
            <a:pPr marL="333375" indent="-333375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 b="1">
              <a:solidFill>
                <a:srgbClr val="002B78"/>
              </a:solidFill>
            </a:endParaRPr>
          </a:p>
          <a:p>
            <a:pPr marL="333375" indent="-333375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 b="1">
              <a:solidFill>
                <a:srgbClr val="002B78"/>
              </a:solidFill>
            </a:endParaRPr>
          </a:p>
          <a:p>
            <a:pPr marL="333375" indent="-333375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 b="1">
              <a:solidFill>
                <a:srgbClr val="002B78"/>
              </a:solidFill>
            </a:endParaRPr>
          </a:p>
          <a:p>
            <a:pPr marL="333375" indent="-333375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 b="1">
              <a:solidFill>
                <a:srgbClr val="002B78"/>
              </a:solidFill>
            </a:endParaRPr>
          </a:p>
          <a:p>
            <a:pPr marL="333375" indent="-333375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 b="1">
              <a:solidFill>
                <a:srgbClr val="002B78"/>
              </a:solidFill>
            </a:endParaRPr>
          </a:p>
          <a:p>
            <a:pPr marL="333375" indent="-333375" algn="ctr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>
              <a:solidFill>
                <a:srgbClr val="002B78"/>
              </a:solidFill>
            </a:endParaRPr>
          </a:p>
          <a:p>
            <a:pPr marL="333375" indent="-333375" algn="ctr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>
                <a:solidFill>
                  <a:srgbClr val="002B78"/>
                </a:solidFill>
              </a:rPr>
              <a:t>VNC by default uses TCP ports 5900 through 5906, each port corresponding to a separate screen (:0 to :6)</a:t>
            </a:r>
            <a:r>
              <a:rPr lang="ar-SA" sz="2000">
                <a:solidFill>
                  <a:srgbClr val="002B78"/>
                </a:solidFill>
              </a:rPr>
              <a:t>‏</a:t>
            </a:r>
            <a:endParaRPr lang="en-GB" sz="2000">
              <a:solidFill>
                <a:srgbClr val="002B78"/>
              </a:solidFill>
            </a:endParaRPr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9675" y="900113"/>
            <a:ext cx="1503363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725" y="2178050"/>
            <a:ext cx="7656513" cy="1960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442913" y="195263"/>
            <a:ext cx="8223250" cy="309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8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</a:rPr>
              <a:t>Remote access: VNC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360363" y="1203325"/>
            <a:ext cx="8459787" cy="2300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33375" indent="-333375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 b="1" dirty="0">
                <a:solidFill>
                  <a:srgbClr val="002B78"/>
                </a:solidFill>
              </a:rPr>
              <a:t>Usage steps:</a:t>
            </a:r>
          </a:p>
          <a:p>
            <a:pPr marL="333375" indent="-333375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 dirty="0">
              <a:solidFill>
                <a:srgbClr val="002B78"/>
              </a:solidFill>
            </a:endParaRPr>
          </a:p>
          <a:p>
            <a:pPr marL="333375" indent="-333375">
              <a:lnSpc>
                <a:spcPct val="98000"/>
              </a:lnSpc>
              <a:spcBef>
                <a:spcPts val="800"/>
              </a:spcBef>
              <a:buFont typeface="Wingdings" charset="2"/>
              <a:buChar char="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 dirty="0">
                <a:solidFill>
                  <a:srgbClr val="002B78"/>
                </a:solidFill>
              </a:rPr>
              <a:t>Start VNC server on a remote box</a:t>
            </a:r>
          </a:p>
          <a:p>
            <a:pPr marL="333375" indent="-333375">
              <a:lnSpc>
                <a:spcPct val="98000"/>
              </a:lnSpc>
              <a:spcBef>
                <a:spcPts val="800"/>
              </a:spcBef>
              <a:buFont typeface="Wingdings" charset="2"/>
              <a:buChar char="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 dirty="0">
                <a:solidFill>
                  <a:srgbClr val="002B78"/>
                </a:solidFill>
              </a:rPr>
              <a:t>Run VNC Client on local computer</a:t>
            </a:r>
          </a:p>
          <a:p>
            <a:pPr marL="333375" indent="-333375">
              <a:lnSpc>
                <a:spcPct val="98000"/>
              </a:lnSpc>
              <a:spcBef>
                <a:spcPts val="800"/>
              </a:spcBef>
              <a:buFont typeface="Wingdings" charset="2"/>
              <a:buChar char="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 dirty="0">
                <a:solidFill>
                  <a:srgbClr val="002B78"/>
                </a:solidFill>
              </a:rPr>
              <a:t>Enter remote server address and VNC screen number</a:t>
            </a:r>
          </a:p>
          <a:p>
            <a:pPr marL="333375" indent="-333375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 dirty="0">
              <a:solidFill>
                <a:srgbClr val="002B78"/>
              </a:solidFill>
            </a:endParaRP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9675" y="900113"/>
            <a:ext cx="1503363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9950" y="3240088"/>
            <a:ext cx="3929063" cy="2879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867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750" y="3240088"/>
            <a:ext cx="3600450" cy="1209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339975" y="4676775"/>
            <a:ext cx="1976438" cy="903288"/>
            <a:chOff x="1474" y="2946"/>
            <a:chExt cx="1245" cy="569"/>
          </a:xfrm>
        </p:grpSpPr>
        <p:sp>
          <p:nvSpPr>
            <p:cNvPr id="28680" name="Line 7"/>
            <p:cNvSpPr>
              <a:spLocks noChangeShapeType="1"/>
            </p:cNvSpPr>
            <p:nvPr/>
          </p:nvSpPr>
          <p:spPr bwMode="auto">
            <a:xfrm>
              <a:off x="1474" y="3513"/>
              <a:ext cx="1246" cy="1"/>
            </a:xfrm>
            <a:prstGeom prst="line">
              <a:avLst/>
            </a:prstGeom>
            <a:noFill/>
            <a:ln w="360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1" name="Line 8"/>
            <p:cNvSpPr>
              <a:spLocks noChangeShapeType="1"/>
            </p:cNvSpPr>
            <p:nvPr/>
          </p:nvSpPr>
          <p:spPr bwMode="auto">
            <a:xfrm flipV="1">
              <a:off x="1474" y="2945"/>
              <a:ext cx="1" cy="572"/>
            </a:xfrm>
            <a:prstGeom prst="line">
              <a:avLst/>
            </a:prstGeom>
            <a:noFill/>
            <a:ln w="360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360363" y="1203325"/>
            <a:ext cx="3600450" cy="5284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33375" indent="-333375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 dirty="0">
                <a:solidFill>
                  <a:srgbClr val="002B78"/>
                </a:solidFill>
              </a:rPr>
              <a:t>main function is </a:t>
            </a:r>
            <a:r>
              <a:rPr lang="en-GB" sz="2000" b="1" dirty="0">
                <a:solidFill>
                  <a:srgbClr val="002B78"/>
                </a:solidFill>
              </a:rPr>
              <a:t>secure file transfer</a:t>
            </a:r>
            <a:r>
              <a:rPr lang="en-GB" sz="2000" dirty="0">
                <a:solidFill>
                  <a:srgbClr val="002B78"/>
                </a:solidFill>
              </a:rPr>
              <a:t> between a local and a remote computer</a:t>
            </a:r>
          </a:p>
          <a:p>
            <a:pPr marL="333375" indent="-333375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 dirty="0">
                <a:solidFill>
                  <a:srgbClr val="002B78"/>
                </a:solidFill>
              </a:rPr>
              <a:t>Support for </a:t>
            </a:r>
            <a:r>
              <a:rPr lang="en-GB" sz="2000" b="1" dirty="0">
                <a:solidFill>
                  <a:srgbClr val="002B78"/>
                </a:solidFill>
              </a:rPr>
              <a:t>SFTP</a:t>
            </a:r>
            <a:r>
              <a:rPr lang="en-GB" sz="2000" dirty="0">
                <a:solidFill>
                  <a:srgbClr val="002B78"/>
                </a:solidFill>
              </a:rPr>
              <a:t> and </a:t>
            </a:r>
            <a:r>
              <a:rPr lang="en-GB" sz="2000" b="1" dirty="0">
                <a:solidFill>
                  <a:srgbClr val="002B78"/>
                </a:solidFill>
              </a:rPr>
              <a:t>SCP</a:t>
            </a:r>
            <a:r>
              <a:rPr lang="en-GB" sz="2000" dirty="0">
                <a:solidFill>
                  <a:srgbClr val="002B78"/>
                </a:solidFill>
              </a:rPr>
              <a:t> protocols over SSH-1 and SSH-2 and plain old </a:t>
            </a:r>
            <a:r>
              <a:rPr lang="en-GB" sz="2000" b="1" dirty="0">
                <a:solidFill>
                  <a:srgbClr val="002B78"/>
                </a:solidFill>
              </a:rPr>
              <a:t>FTP</a:t>
            </a:r>
            <a:r>
              <a:rPr lang="en-GB" sz="2000" dirty="0">
                <a:solidFill>
                  <a:srgbClr val="002B78"/>
                </a:solidFill>
              </a:rPr>
              <a:t> protocol</a:t>
            </a:r>
          </a:p>
          <a:p>
            <a:pPr marL="333375" indent="-333375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 b="1" dirty="0">
                <a:solidFill>
                  <a:srgbClr val="002B78"/>
                </a:solidFill>
              </a:rPr>
              <a:t>Batch file</a:t>
            </a:r>
            <a:r>
              <a:rPr lang="en-GB" sz="2000" dirty="0">
                <a:solidFill>
                  <a:srgbClr val="002B78"/>
                </a:solidFill>
              </a:rPr>
              <a:t> scripting and command-line interface</a:t>
            </a:r>
          </a:p>
          <a:p>
            <a:pPr marL="333375" indent="-333375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 dirty="0">
                <a:solidFill>
                  <a:srgbClr val="002B78"/>
                </a:solidFill>
              </a:rPr>
              <a:t>Integrated </a:t>
            </a:r>
            <a:r>
              <a:rPr lang="en-GB" sz="2000" b="1" dirty="0">
                <a:solidFill>
                  <a:srgbClr val="002B78"/>
                </a:solidFill>
              </a:rPr>
              <a:t>text editor</a:t>
            </a:r>
          </a:p>
          <a:p>
            <a:pPr marL="333375" indent="-333375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 b="1" dirty="0">
                <a:solidFill>
                  <a:srgbClr val="002B78"/>
                </a:solidFill>
              </a:rPr>
              <a:t>Directory synchronization</a:t>
            </a:r>
            <a:r>
              <a:rPr lang="en-GB" sz="2000" dirty="0">
                <a:solidFill>
                  <a:srgbClr val="002B78"/>
                </a:solidFill>
              </a:rPr>
              <a:t> in several semi or fully automatic ways, etc...</a:t>
            </a:r>
          </a:p>
          <a:p>
            <a:pPr marL="333375" indent="-333375">
              <a:lnSpc>
                <a:spcPct val="97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 dirty="0">
              <a:solidFill>
                <a:srgbClr val="002B78"/>
              </a:solidFill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42913" y="198438"/>
            <a:ext cx="8224837" cy="309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8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</a:rPr>
              <a:t>Remote access: WinSCP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140200" y="1079500"/>
            <a:ext cx="4859338" cy="1079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140200" y="1439863"/>
            <a:ext cx="4859338" cy="360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33375" indent="-333375" algn="ctr">
              <a:lnSpc>
                <a:spcPct val="98000"/>
              </a:lnSpc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">
                <a:solidFill>
                  <a:srgbClr val="002B78"/>
                </a:solidFill>
              </a:rPr>
              <a:t>open source SFTP and FTP client </a:t>
            </a:r>
          </a:p>
        </p:txBody>
      </p:sp>
      <p:pic>
        <p:nvPicPr>
          <p:cNvPr id="2663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500" y="2071688"/>
            <a:ext cx="48577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90500"/>
            <a:ext cx="8216900" cy="309563"/>
          </a:xfrm>
        </p:spPr>
        <p:txBody>
          <a:bodyPr lIns="0" tIns="0" rIns="0" bIns="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Questions? </a:t>
            </a:r>
            <a:r>
              <a:rPr lang="en-GB" dirty="0" smtClean="0">
                <a:sym typeface="Wingdings" charset="2"/>
              </a:rPr>
              <a:t></a:t>
            </a:r>
            <a:endParaRPr lang="en-GB" dirty="0" smtClean="0"/>
          </a:p>
        </p:txBody>
      </p:sp>
      <p:pic>
        <p:nvPicPr>
          <p:cNvPr id="104451" name="Picture 2" descr="http://muhom.org/data/2007/simpson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1285875"/>
            <a:ext cx="7572375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8724900" y="6427788"/>
            <a:ext cx="342900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1" hangingPunct="1">
              <a:buClr>
                <a:srgbClr val="AEAEAE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679B3E6-2379-456A-947F-FBE7E5339EF1}" type="slidenum">
              <a:rPr lang="en-GB" sz="900" b="1">
                <a:solidFill>
                  <a:srgbClr val="AEAEAE"/>
                </a:solidFill>
                <a:latin typeface="Verdana" pitchFamily="32" charset="0"/>
              </a:rPr>
              <a:pPr algn="ctr" eaLnBrk="1" hangingPunct="1">
                <a:buClr>
                  <a:srgbClr val="AEAEAE"/>
                </a:buClr>
                <a:buFont typeface="Verdana" pitchFamily="32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n-GB" sz="900" b="1" dirty="0">
              <a:solidFill>
                <a:srgbClr val="AEAEAE"/>
              </a:solidFill>
              <a:latin typeface="Verdana" pitchFamily="32" charset="0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2055813" y="4184650"/>
            <a:ext cx="6873875" cy="1119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3200">
                <a:solidFill>
                  <a:srgbClr val="002B78"/>
                </a:solidFill>
              </a:rPr>
              <a:t>Common definitions and history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8724900" y="6427788"/>
            <a:ext cx="342900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1" hangingPunct="1">
              <a:buClr>
                <a:srgbClr val="AEAEAE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32B2A96-FD7D-42A8-AFB6-F732251A71BB}" type="slidenum">
              <a:rPr lang="en-GB" sz="900" b="1">
                <a:solidFill>
                  <a:srgbClr val="AEAEAE"/>
                </a:solidFill>
                <a:latin typeface="Verdana" pitchFamily="32" charset="0"/>
              </a:rPr>
              <a:pPr algn="ctr" eaLnBrk="1" hangingPunct="1">
                <a:buClr>
                  <a:srgbClr val="AEAEAE"/>
                </a:buClr>
                <a:buFont typeface="Verdana" pitchFamily="32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GB" sz="900" b="1">
              <a:solidFill>
                <a:srgbClr val="AEAEAE"/>
              </a:solidFill>
              <a:latin typeface="Verdana" pitchFamily="32" charset="0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774825" y="4184650"/>
            <a:ext cx="7369175" cy="1119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3200" dirty="0">
                <a:solidFill>
                  <a:srgbClr val="002B78"/>
                </a:solidFill>
              </a:rPr>
              <a:t>File </a:t>
            </a:r>
            <a:r>
              <a:rPr lang="en-GB" sz="3200" dirty="0" smtClean="0">
                <a:solidFill>
                  <a:srgbClr val="002B78"/>
                </a:solidFill>
              </a:rPr>
              <a:t>systems</a:t>
            </a:r>
            <a:endParaRPr lang="en-GB" sz="3200" dirty="0">
              <a:solidFill>
                <a:srgbClr val="002B7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442913" y="155575"/>
            <a:ext cx="8226425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 smtClean="0">
                <a:solidFill>
                  <a:srgbClr val="FFFFFF"/>
                </a:solidFill>
              </a:rPr>
              <a:t>File system and shell</a:t>
            </a:r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77788" y="6427788"/>
            <a:ext cx="342900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1" hangingPunct="1">
              <a:buClr>
                <a:srgbClr val="AEAEAE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4D6DD33-9F53-4C2F-97C5-8453385856F0}" type="slidenum">
              <a:rPr lang="en-GB" sz="900" b="1">
                <a:solidFill>
                  <a:srgbClr val="AEAEAE"/>
                </a:solidFill>
                <a:latin typeface="Verdana" pitchFamily="32" charset="0"/>
              </a:rPr>
              <a:pPr algn="ctr" eaLnBrk="1" hangingPunct="1">
                <a:buClr>
                  <a:srgbClr val="AEAEAE"/>
                </a:buClr>
                <a:buFont typeface="Verdana" pitchFamily="32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GB" sz="900" b="1">
              <a:solidFill>
                <a:srgbClr val="AEAEAE"/>
              </a:solidFill>
              <a:latin typeface="Verdana" pitchFamily="32" charset="0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796925" y="2487613"/>
            <a:ext cx="3951288" cy="369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cxnSp>
        <p:nvCxnSpPr>
          <p:cNvPr id="19461" name="AutoShape 4"/>
          <p:cNvCxnSpPr>
            <a:cxnSpLocks noChangeShapeType="1"/>
          </p:cNvCxnSpPr>
          <p:nvPr/>
        </p:nvCxnSpPr>
        <p:spPr bwMode="auto">
          <a:xfrm>
            <a:off x="-1619250" y="4522788"/>
            <a:ext cx="1587" cy="517525"/>
          </a:xfrm>
          <a:prstGeom prst="straightConnector1">
            <a:avLst/>
          </a:prstGeom>
          <a:noFill/>
          <a:ln w="25560">
            <a:solidFill>
              <a:srgbClr val="FF0000"/>
            </a:solidFill>
            <a:miter lim="800000"/>
            <a:headEnd/>
            <a:tailEnd type="triangle" w="med" len="med"/>
          </a:ln>
        </p:spPr>
      </p:cxnSp>
      <p:sp>
        <p:nvSpPr>
          <p:cNvPr id="19462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473075" y="1087439"/>
            <a:ext cx="8204200" cy="1984371"/>
          </a:xfrm>
        </p:spPr>
        <p:txBody>
          <a:bodyPr lIns="0" tIns="0" rIns="0" bIns="0" anchor="ctr"/>
          <a:lstStyle/>
          <a:p>
            <a:pPr marL="0" indent="0" algn="ctr"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 dirty="0" smtClean="0"/>
              <a:t>Where we currently are?</a:t>
            </a:r>
          </a:p>
          <a:p>
            <a:pPr marL="0" indent="0" algn="ctr"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b="0" dirty="0" smtClean="0"/>
          </a:p>
        </p:txBody>
      </p:sp>
      <p:pic>
        <p:nvPicPr>
          <p:cNvPr id="2416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2571744"/>
            <a:ext cx="54768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4775"/>
            <a:ext cx="8221662" cy="490538"/>
          </a:xfrm>
        </p:spPr>
        <p:txBody>
          <a:bodyPr lIns="91440" tIns="45720" rIns="91440" bIns="4572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File system – differences in structure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73075" y="1042988"/>
            <a:ext cx="3956049" cy="5040312"/>
          </a:xfrm>
        </p:spPr>
        <p:txBody>
          <a:bodyPr lIns="0" tIns="0" rIns="0" bIns="0"/>
          <a:lstStyle/>
          <a:p>
            <a:pPr algn="ctr">
              <a:buFont typeface="Verdana" pitchFamily="32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Unix/Linux</a:t>
            </a:r>
          </a:p>
          <a:p>
            <a:pPr>
              <a:buClr>
                <a:srgbClr val="000000"/>
              </a:buClr>
              <a:buFont typeface="Tahoma" pitchFamily="32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b="0" dirty="0" smtClean="0">
              <a:solidFill>
                <a:srgbClr val="000000"/>
              </a:solidFill>
            </a:endParaRPr>
          </a:p>
          <a:p>
            <a:pPr algn="just">
              <a:buClr>
                <a:srgbClr val="000000"/>
              </a:buClr>
              <a:buFont typeface="Tahoma" pitchFamily="32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0" dirty="0" smtClean="0">
                <a:solidFill>
                  <a:srgbClr val="000000"/>
                </a:solidFill>
              </a:rPr>
              <a:t>Supports a lot of file systems types: ext2, ext3, </a:t>
            </a:r>
            <a:r>
              <a:rPr lang="en-GB" sz="2000" b="0" dirty="0" err="1" smtClean="0">
                <a:solidFill>
                  <a:srgbClr val="000000"/>
                </a:solidFill>
              </a:rPr>
              <a:t>ReiserFS</a:t>
            </a:r>
            <a:r>
              <a:rPr lang="en-GB" sz="2000" b="0" dirty="0" smtClean="0">
                <a:solidFill>
                  <a:srgbClr val="000000"/>
                </a:solidFill>
              </a:rPr>
              <a:t>, etc.</a:t>
            </a:r>
          </a:p>
          <a:p>
            <a:pPr algn="just">
              <a:buClr>
                <a:srgbClr val="000000"/>
              </a:buClr>
              <a:buFont typeface="Tahoma" pitchFamily="32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000" dirty="0" smtClean="0">
                <a:solidFill>
                  <a:srgbClr val="FF0000"/>
                </a:solidFill>
              </a:rPr>
              <a:t>Single hierarchy (tree) </a:t>
            </a:r>
            <a:r>
              <a:rPr lang="en-GB" sz="2000" b="0" dirty="0" smtClean="0">
                <a:solidFill>
                  <a:srgbClr val="000000"/>
                </a:solidFill>
              </a:rPr>
              <a:t>principal used - </a:t>
            </a:r>
            <a:r>
              <a:rPr lang="en-US" sz="2000" b="0" dirty="0" smtClean="0">
                <a:solidFill>
                  <a:srgbClr val="000000"/>
                </a:solidFill>
              </a:rPr>
              <a:t>there is one </a:t>
            </a:r>
            <a:r>
              <a:rPr lang="en-US" sz="2000" dirty="0" smtClean="0">
                <a:solidFill>
                  <a:srgbClr val="FF0000"/>
                </a:solidFill>
              </a:rPr>
              <a:t>root</a:t>
            </a:r>
            <a:r>
              <a:rPr lang="en-US" sz="2000" b="0" dirty="0" smtClean="0">
                <a:solidFill>
                  <a:srgbClr val="000000"/>
                </a:solidFill>
              </a:rPr>
              <a:t> directory (</a:t>
            </a:r>
            <a:r>
              <a:rPr lang="en-US" sz="2000" dirty="0" smtClean="0">
                <a:solidFill>
                  <a:srgbClr val="FF0000"/>
                </a:solidFill>
              </a:rPr>
              <a:t>/</a:t>
            </a:r>
            <a:r>
              <a:rPr lang="en-US" sz="2000" b="0" dirty="0" smtClean="0">
                <a:solidFill>
                  <a:srgbClr val="000000"/>
                </a:solidFill>
              </a:rPr>
              <a:t>), and every file existing on the system is located under it somewhere;</a:t>
            </a:r>
            <a:endParaRPr lang="en-GB" sz="2000" b="0" dirty="0" smtClean="0">
              <a:solidFill>
                <a:srgbClr val="000000"/>
              </a:solidFill>
            </a:endParaRPr>
          </a:p>
          <a:p>
            <a:pPr algn="just">
              <a:buClr>
                <a:srgbClr val="000000"/>
              </a:buClr>
              <a:buFont typeface="Tahoma" pitchFamily="32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0" dirty="0" smtClean="0">
                <a:solidFill>
                  <a:srgbClr val="000000"/>
                </a:solidFill>
              </a:rPr>
              <a:t>There is </a:t>
            </a:r>
            <a:r>
              <a:rPr lang="en-GB" sz="2000" dirty="0" smtClean="0">
                <a:solidFill>
                  <a:srgbClr val="FF0000"/>
                </a:solidFill>
              </a:rPr>
              <a:t>no concept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FF0000"/>
                </a:solidFill>
              </a:rPr>
              <a:t>filename.extension</a:t>
            </a:r>
            <a:r>
              <a:rPr lang="en-GB" sz="2000" b="0" dirty="0" smtClean="0">
                <a:solidFill>
                  <a:srgbClr val="000000"/>
                </a:solidFill>
              </a:rPr>
              <a:t> - system doesn’t make any assumptions about the file content by its extension (extension is optional).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8363" y="1042988"/>
            <a:ext cx="4005262" cy="5040312"/>
          </a:xfrm>
        </p:spPr>
        <p:txBody>
          <a:bodyPr lIns="0" tIns="0" rIns="0" bIns="0"/>
          <a:lstStyle/>
          <a:p>
            <a:pPr algn="ctr">
              <a:buFont typeface="Verdana" pitchFamily="32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Windows</a:t>
            </a:r>
          </a:p>
          <a:p>
            <a:pPr>
              <a:buClr>
                <a:srgbClr val="000000"/>
              </a:buClr>
              <a:buFont typeface="Tahoma" pitchFamily="32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b="0" dirty="0" smtClean="0">
              <a:solidFill>
                <a:srgbClr val="000000"/>
              </a:solidFill>
            </a:endParaRPr>
          </a:p>
          <a:p>
            <a:pPr algn="just">
              <a:buClr>
                <a:srgbClr val="000000"/>
              </a:buClr>
              <a:buFont typeface="Tahoma" pitchFamily="32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0" dirty="0" smtClean="0">
                <a:solidFill>
                  <a:srgbClr val="000000"/>
                </a:solidFill>
              </a:rPr>
              <a:t>Supports NTFS, FAT16 &amp; FAT32 file systems only</a:t>
            </a:r>
          </a:p>
          <a:p>
            <a:pPr algn="just">
              <a:buClr>
                <a:srgbClr val="000000"/>
              </a:buClr>
              <a:buFont typeface="Tahoma" pitchFamily="32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000" b="0" dirty="0" smtClean="0">
                <a:solidFill>
                  <a:srgbClr val="000000"/>
                </a:solidFill>
              </a:rPr>
              <a:t>uses a </a:t>
            </a:r>
            <a:r>
              <a:rPr lang="en-US" sz="2000" dirty="0" smtClean="0">
                <a:solidFill>
                  <a:srgbClr val="FF0000"/>
                </a:solidFill>
              </a:rPr>
              <a:t>drive letter </a:t>
            </a:r>
            <a:r>
              <a:rPr lang="en-US" sz="2000" b="0" dirty="0" smtClean="0">
                <a:solidFill>
                  <a:srgbClr val="000000"/>
                </a:solidFill>
              </a:rPr>
              <a:t>abstraction</a:t>
            </a:r>
            <a:r>
              <a:rPr lang="en-GB" sz="2000" b="0" dirty="0" smtClean="0">
                <a:solidFill>
                  <a:srgbClr val="000000"/>
                </a:solidFill>
              </a:rPr>
              <a:t> -  files are located on disks (or partitions) represented by </a:t>
            </a:r>
            <a:r>
              <a:rPr lang="en-GB" sz="2000" dirty="0" smtClean="0">
                <a:solidFill>
                  <a:srgbClr val="FF0000"/>
                </a:solidFill>
              </a:rPr>
              <a:t>letters</a:t>
            </a:r>
            <a:r>
              <a:rPr lang="en-GB" sz="2000" b="0" dirty="0" smtClean="0">
                <a:solidFill>
                  <a:srgbClr val="000000"/>
                </a:solidFill>
              </a:rPr>
              <a:t> (A:,B:,C:, ... Z:)</a:t>
            </a:r>
            <a:r>
              <a:rPr lang="ar-SA" sz="2000" b="0" dirty="0" smtClean="0">
                <a:solidFill>
                  <a:srgbClr val="000000"/>
                </a:solidFill>
              </a:rPr>
              <a:t>‏</a:t>
            </a:r>
            <a:endParaRPr lang="en-GB" sz="2000" b="0" dirty="0" smtClean="0">
              <a:solidFill>
                <a:srgbClr val="000000"/>
              </a:solidFill>
            </a:endParaRPr>
          </a:p>
          <a:p>
            <a:pPr algn="just">
              <a:buClr>
                <a:srgbClr val="000000"/>
              </a:buClr>
              <a:buFont typeface="Tahoma" pitchFamily="32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b="0" dirty="0" smtClean="0">
              <a:solidFill>
                <a:srgbClr val="000000"/>
              </a:solidFill>
            </a:endParaRPr>
          </a:p>
          <a:p>
            <a:pPr algn="just">
              <a:buClr>
                <a:srgbClr val="000000"/>
              </a:buClr>
              <a:buFont typeface="Tahoma" pitchFamily="32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0" dirty="0" smtClean="0">
                <a:solidFill>
                  <a:srgbClr val="000000"/>
                </a:solidFill>
              </a:rPr>
              <a:t>System behaviour related to file format and its content </a:t>
            </a:r>
            <a:r>
              <a:rPr lang="en-GB" sz="2000" dirty="0" smtClean="0">
                <a:solidFill>
                  <a:srgbClr val="FF0000"/>
                </a:solidFill>
              </a:rPr>
              <a:t>bases</a:t>
            </a:r>
            <a:r>
              <a:rPr lang="en-GB" sz="2000" b="0" dirty="0" smtClean="0">
                <a:solidFill>
                  <a:srgbClr val="000000"/>
                </a:solidFill>
              </a:rPr>
              <a:t> on it’s </a:t>
            </a:r>
            <a:r>
              <a:rPr lang="en-GB" sz="2000" dirty="0" smtClean="0">
                <a:solidFill>
                  <a:srgbClr val="FF0000"/>
                </a:solidFill>
              </a:rPr>
              <a:t>extension </a:t>
            </a:r>
            <a:r>
              <a:rPr lang="en-GB" sz="2000" b="0" dirty="0" smtClean="0">
                <a:solidFill>
                  <a:srgbClr val="000000"/>
                </a:solidFill>
              </a:rPr>
              <a:t>(.exe is executable file, .txt is a text file, etc).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285721" y="155575"/>
            <a:ext cx="8059768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 smtClean="0">
                <a:solidFill>
                  <a:srgbClr val="FFFFFF"/>
                </a:solidFill>
              </a:rPr>
              <a:t>Linux file system structure</a:t>
            </a:r>
            <a:endParaRPr lang="en-GB" sz="2000" dirty="0">
              <a:solidFill>
                <a:srgbClr val="FFFFFF"/>
              </a:solidFill>
            </a:endParaRP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842850"/>
            <a:ext cx="6977090" cy="565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8724900" y="6427788"/>
            <a:ext cx="342900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1" hangingPunct="1">
              <a:buClr>
                <a:srgbClr val="AEAEAE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32B2A96-FD7D-42A8-AFB6-F732251A71BB}" type="slidenum">
              <a:rPr lang="en-GB" sz="900" b="1">
                <a:solidFill>
                  <a:srgbClr val="AEAEAE"/>
                </a:solidFill>
                <a:latin typeface="Verdana" pitchFamily="32" charset="0"/>
              </a:rPr>
              <a:pPr algn="ctr" eaLnBrk="1" hangingPunct="1">
                <a:buClr>
                  <a:srgbClr val="AEAEAE"/>
                </a:buClr>
                <a:buFont typeface="Verdana" pitchFamily="32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GB" sz="900" b="1">
              <a:solidFill>
                <a:srgbClr val="AEAEAE"/>
              </a:solidFill>
              <a:latin typeface="Verdana" pitchFamily="32" charset="0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774825" y="4184650"/>
            <a:ext cx="7369175" cy="1119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3200" dirty="0" smtClean="0">
                <a:solidFill>
                  <a:srgbClr val="002B78"/>
                </a:solidFill>
              </a:rPr>
              <a:t>Basic commands</a:t>
            </a:r>
            <a:endParaRPr lang="en-GB" sz="3200" dirty="0">
              <a:solidFill>
                <a:srgbClr val="002B7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842963" y="0"/>
            <a:ext cx="7502525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5400" b="1" dirty="0">
                <a:solidFill>
                  <a:srgbClr val="FF0000"/>
                </a:solidFill>
              </a:rPr>
              <a:t>man</a:t>
            </a:r>
            <a:r>
              <a:rPr lang="en-GB" sz="2400" dirty="0">
                <a:solidFill>
                  <a:srgbClr val="FFFFFF"/>
                </a:solidFill>
              </a:rPr>
              <a:t>ual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57200" y="982663"/>
            <a:ext cx="8229600" cy="52324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8138" indent="-338138">
              <a:spcBef>
                <a:spcPts val="500"/>
              </a:spcBef>
              <a:buClr>
                <a:srgbClr val="002B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6600" b="1" dirty="0">
                <a:solidFill>
                  <a:srgbClr val="002B78"/>
                </a:solidFill>
              </a:rPr>
              <a:t>man </a:t>
            </a:r>
            <a:r>
              <a:rPr lang="en-GB" sz="2000" b="1" dirty="0">
                <a:solidFill>
                  <a:srgbClr val="002B78"/>
                </a:solidFill>
              </a:rPr>
              <a:t>– main UNIX help. This is a command for working with system manual.</a:t>
            </a:r>
          </a:p>
          <a:p>
            <a:pPr marL="338138" indent="-338138">
              <a:spcBef>
                <a:spcPts val="300"/>
              </a:spcBef>
              <a:buClr>
                <a:srgbClr val="002B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1200" b="1" dirty="0">
              <a:solidFill>
                <a:srgbClr val="002B78"/>
              </a:solidFill>
            </a:endParaRPr>
          </a:p>
          <a:p>
            <a:pPr marL="738188" lvl="1" indent="-280988" eaLnBrk="1" hangingPunct="1">
              <a:spcBef>
                <a:spcPts val="3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1200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45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45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738188" lvl="1" indent="-280988" eaLnBrk="1" hangingPunct="1">
              <a:spcBef>
                <a:spcPts val="45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man </a:t>
            </a:r>
            <a:r>
              <a:rPr lang="en-GB" sz="2800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GB" sz="2800" b="1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400" dirty="0" smtClean="0">
                <a:solidFill>
                  <a:srgbClr val="002B78"/>
                </a:solidFill>
              </a:rPr>
              <a:t>Get full guide for “cat” command</a:t>
            </a:r>
          </a:p>
          <a:p>
            <a:pPr marL="738188" lvl="1" indent="-280988" eaLnBrk="1" hangingPunct="1">
              <a:spcBef>
                <a:spcPts val="45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man </a:t>
            </a:r>
            <a:r>
              <a:rPr lang="en-GB" sz="2800" dirty="0" err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man</a:t>
            </a:r>
            <a:r>
              <a:rPr lang="en-GB" sz="2800" b="1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					</a:t>
            </a:r>
            <a:r>
              <a:rPr lang="en-GB" sz="2400" dirty="0" smtClean="0">
                <a:solidFill>
                  <a:srgbClr val="002B78"/>
                </a:solidFill>
              </a:rPr>
              <a:t>Prints a list of options and 								description of man command</a:t>
            </a:r>
          </a:p>
          <a:p>
            <a:pPr marL="738188" lvl="1" indent="-280988" eaLnBrk="1" hangingPunct="1">
              <a:spcBef>
                <a:spcPts val="450"/>
              </a:spcBef>
              <a:buClr>
                <a:srgbClr val="002B78"/>
              </a:buCl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2800" b="1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GB" sz="2800" b="1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an –k </a:t>
            </a:r>
            <a:r>
              <a:rPr lang="en-GB" sz="2800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GB" sz="2800" b="1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dirty="0" smtClean="0">
                <a:solidFill>
                  <a:srgbClr val="002B78"/>
                </a:solidFill>
              </a:rPr>
              <a:t>Prints a list of commands 							contains “list” in description</a:t>
            </a:r>
          </a:p>
          <a:p>
            <a:pPr marL="738188" lvl="1" indent="-280988" eaLnBrk="1" hangingPunct="1">
              <a:spcBef>
                <a:spcPts val="45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man –</a:t>
            </a:r>
            <a:r>
              <a:rPr lang="en-US" sz="2800" b="1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f </a:t>
            </a:r>
            <a:r>
              <a:rPr lang="en-US" sz="2800" dirty="0" err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800" b="1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400" dirty="0" smtClean="0">
                <a:solidFill>
                  <a:srgbClr val="002B78"/>
                </a:solidFill>
              </a:rPr>
              <a:t>Get short description of “</a:t>
            </a:r>
            <a:r>
              <a:rPr lang="en-US" sz="2400" dirty="0" err="1" smtClean="0">
                <a:solidFill>
                  <a:srgbClr val="002B78"/>
                </a:solidFill>
              </a:rPr>
              <a:t>ls</a:t>
            </a:r>
            <a:r>
              <a:rPr lang="en-US" sz="2400" dirty="0" smtClean="0">
                <a:solidFill>
                  <a:srgbClr val="002B78"/>
                </a:solidFill>
              </a:rPr>
              <a:t>” 								command</a:t>
            </a:r>
            <a:endParaRPr lang="en-GB" sz="2400" dirty="0" smtClean="0">
              <a:solidFill>
                <a:srgbClr val="002B78"/>
              </a:solidFill>
            </a:endParaRPr>
          </a:p>
          <a:p>
            <a:pPr marL="338138" indent="-338138">
              <a:spcBef>
                <a:spcPts val="700"/>
              </a:spcBef>
              <a:buClr>
                <a:srgbClr val="262673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b="1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842963" y="0"/>
            <a:ext cx="7502525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5400" b="1" dirty="0" smtClean="0">
                <a:solidFill>
                  <a:srgbClr val="FF0000"/>
                </a:solidFill>
              </a:rPr>
              <a:t>info</a:t>
            </a:r>
            <a:r>
              <a:rPr lang="en-GB" sz="2400" dirty="0" smtClean="0">
                <a:solidFill>
                  <a:srgbClr val="FFFFFF"/>
                </a:solidFill>
              </a:rPr>
              <a:t>rmation</a:t>
            </a:r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57200" y="982663"/>
            <a:ext cx="8229600" cy="52324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8138" indent="-338138">
              <a:spcBef>
                <a:spcPts val="500"/>
              </a:spcBef>
              <a:buClr>
                <a:srgbClr val="002B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6600" b="1" dirty="0" smtClean="0">
                <a:solidFill>
                  <a:srgbClr val="002B78"/>
                </a:solidFill>
              </a:rPr>
              <a:t>info </a:t>
            </a:r>
            <a:r>
              <a:rPr lang="en-GB" sz="2000" b="1" dirty="0" smtClean="0">
                <a:solidFill>
                  <a:srgbClr val="002B78"/>
                </a:solidFill>
              </a:rPr>
              <a:t>– information pages for commands, developed by GNU project.</a:t>
            </a:r>
            <a:endParaRPr lang="en-GB" sz="2000" b="1" dirty="0">
              <a:solidFill>
                <a:srgbClr val="002B78"/>
              </a:solidFill>
            </a:endParaRPr>
          </a:p>
          <a:p>
            <a:pPr marL="338138" indent="-338138">
              <a:spcBef>
                <a:spcPts val="300"/>
              </a:spcBef>
              <a:buClr>
                <a:srgbClr val="002B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1200" b="1" dirty="0">
              <a:solidFill>
                <a:srgbClr val="002B78"/>
              </a:solidFill>
            </a:endParaRPr>
          </a:p>
          <a:p>
            <a:pPr marL="738188" lvl="1" indent="-280988" eaLnBrk="1" hangingPunct="1">
              <a:spcBef>
                <a:spcPts val="3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1200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45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45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738188" lvl="1" indent="-280988" eaLnBrk="1" hangingPunct="1">
              <a:spcBef>
                <a:spcPts val="45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info </a:t>
            </a:r>
            <a:r>
              <a:rPr lang="en-GB" sz="2800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GB" sz="2800" b="1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smtClean="0">
                <a:solidFill>
                  <a:srgbClr val="002B78"/>
                </a:solidFill>
              </a:rPr>
              <a:t>Get full guide for “cat” command</a:t>
            </a:r>
          </a:p>
          <a:p>
            <a:pPr marL="738188" lvl="1" indent="-280988" eaLnBrk="1" hangingPunct="1">
              <a:spcBef>
                <a:spcPts val="45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b="1" dirty="0" smtClean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45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info </a:t>
            </a:r>
            <a:r>
              <a:rPr lang="en-GB" sz="2800" dirty="0" err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GB" sz="2800" b="1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sz="2400" dirty="0" smtClean="0">
                <a:solidFill>
                  <a:srgbClr val="002B78"/>
                </a:solidFill>
              </a:rPr>
              <a:t>Prints a full description of info 							command</a:t>
            </a:r>
          </a:p>
          <a:p>
            <a:pPr marL="338138" indent="-338138">
              <a:spcBef>
                <a:spcPts val="700"/>
              </a:spcBef>
              <a:buClr>
                <a:srgbClr val="262673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b="1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57159" y="155575"/>
            <a:ext cx="7988330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FFFFFF"/>
                </a:solidFill>
              </a:rPr>
              <a:t>Working with files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7200" y="1214438"/>
            <a:ext cx="8229600" cy="5316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8138" indent="-338138">
              <a:spcBef>
                <a:spcPts val="600"/>
              </a:spcBef>
              <a:buClr>
                <a:srgbClr val="002B78"/>
              </a:buClr>
              <a:buFont typeface="Arial" pitchFamily="34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400" b="1" dirty="0" err="1" smtClean="0">
                <a:solidFill>
                  <a:srgbClr val="002B78"/>
                </a:solidFill>
              </a:rPr>
              <a:t>cd</a:t>
            </a:r>
            <a:endParaRPr lang="en-GB" sz="2400" b="1" dirty="0" smtClean="0">
              <a:solidFill>
                <a:srgbClr val="002B78"/>
              </a:solidFill>
            </a:endParaRPr>
          </a:p>
          <a:p>
            <a:pPr marL="338138" indent="-338138">
              <a:spcBef>
                <a:spcPts val="600"/>
              </a:spcBef>
              <a:buClr>
                <a:srgbClr val="002B78"/>
              </a:buClr>
              <a:buFont typeface="Arial" pitchFamily="34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400" b="1" dirty="0" err="1" smtClean="0">
                <a:solidFill>
                  <a:srgbClr val="002B78"/>
                </a:solidFill>
              </a:rPr>
              <a:t>ls</a:t>
            </a:r>
            <a:endParaRPr lang="en-GB" sz="2400" b="1" dirty="0">
              <a:solidFill>
                <a:srgbClr val="002B78"/>
              </a:solidFill>
            </a:endParaRPr>
          </a:p>
          <a:p>
            <a:pPr marL="338138" indent="-338138">
              <a:spcBef>
                <a:spcPts val="600"/>
              </a:spcBef>
              <a:buClr>
                <a:srgbClr val="002B78"/>
              </a:buClr>
              <a:buFont typeface="Arial" pitchFamily="34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400" b="1" dirty="0">
                <a:solidFill>
                  <a:srgbClr val="002B78"/>
                </a:solidFill>
              </a:rPr>
              <a:t>t</a:t>
            </a:r>
            <a:r>
              <a:rPr lang="en-GB" sz="2400" b="1" dirty="0" smtClean="0">
                <a:solidFill>
                  <a:srgbClr val="002B78"/>
                </a:solidFill>
              </a:rPr>
              <a:t>ouch</a:t>
            </a:r>
            <a:endParaRPr lang="en-GB" sz="2400" b="1" dirty="0">
              <a:solidFill>
                <a:srgbClr val="002B78"/>
              </a:solidFill>
            </a:endParaRPr>
          </a:p>
          <a:p>
            <a:pPr marL="338138" indent="-338138">
              <a:spcBef>
                <a:spcPts val="600"/>
              </a:spcBef>
              <a:buClr>
                <a:srgbClr val="002B78"/>
              </a:buClr>
              <a:buFont typeface="Arial" pitchFamily="34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400" b="1" dirty="0" smtClean="0">
                <a:solidFill>
                  <a:srgbClr val="002B78"/>
                </a:solidFill>
              </a:rPr>
              <a:t>cat</a:t>
            </a:r>
          </a:p>
          <a:p>
            <a:pPr marL="338138" indent="-338138">
              <a:spcBef>
                <a:spcPts val="600"/>
              </a:spcBef>
              <a:buClr>
                <a:srgbClr val="002B78"/>
              </a:buClr>
              <a:buFont typeface="Arial" pitchFamily="34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400" b="1" dirty="0" smtClean="0">
                <a:solidFill>
                  <a:srgbClr val="002B78"/>
                </a:solidFill>
              </a:rPr>
              <a:t>cp</a:t>
            </a:r>
          </a:p>
          <a:p>
            <a:pPr marL="338138" indent="-338138">
              <a:spcBef>
                <a:spcPts val="600"/>
              </a:spcBef>
              <a:buClr>
                <a:srgbClr val="002B78"/>
              </a:buClr>
              <a:buFont typeface="Arial" pitchFamily="34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400" b="1" dirty="0" err="1" smtClean="0">
                <a:solidFill>
                  <a:srgbClr val="002B78"/>
                </a:solidFill>
              </a:rPr>
              <a:t>mv</a:t>
            </a:r>
            <a:endParaRPr lang="en-GB" sz="2400" b="1" dirty="0">
              <a:solidFill>
                <a:srgbClr val="002B78"/>
              </a:solidFill>
            </a:endParaRPr>
          </a:p>
          <a:p>
            <a:pPr marL="338138" indent="-338138">
              <a:spcBef>
                <a:spcPts val="600"/>
              </a:spcBef>
              <a:buClr>
                <a:srgbClr val="002B78"/>
              </a:buClr>
              <a:buFont typeface="Arial" pitchFamily="34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400" b="1" dirty="0" err="1">
                <a:solidFill>
                  <a:srgbClr val="002B78"/>
                </a:solidFill>
              </a:rPr>
              <a:t>m</a:t>
            </a:r>
            <a:r>
              <a:rPr lang="en-GB" sz="2400" b="1" dirty="0" err="1" smtClean="0">
                <a:solidFill>
                  <a:srgbClr val="002B78"/>
                </a:solidFill>
              </a:rPr>
              <a:t>kdir</a:t>
            </a:r>
            <a:endParaRPr lang="en-GB" sz="2400" b="1" dirty="0">
              <a:solidFill>
                <a:srgbClr val="002B78"/>
              </a:solidFill>
            </a:endParaRPr>
          </a:p>
          <a:p>
            <a:pPr marL="338138" indent="-338138">
              <a:spcBef>
                <a:spcPts val="600"/>
              </a:spcBef>
              <a:buClr>
                <a:srgbClr val="002B78"/>
              </a:buClr>
              <a:buFont typeface="Arial" pitchFamily="34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400" b="1" dirty="0" err="1" smtClean="0">
                <a:solidFill>
                  <a:srgbClr val="002B78"/>
                </a:solidFill>
              </a:rPr>
              <a:t>rmdir</a:t>
            </a:r>
            <a:r>
              <a:rPr lang="en-GB" sz="2400" b="1" dirty="0" smtClean="0">
                <a:solidFill>
                  <a:srgbClr val="002B78"/>
                </a:solidFill>
              </a:rPr>
              <a:t> </a:t>
            </a:r>
            <a:r>
              <a:rPr lang="en-GB" sz="2400" dirty="0" smtClean="0">
                <a:solidFill>
                  <a:srgbClr val="002B78"/>
                </a:solidFill>
              </a:rPr>
              <a:t>and</a:t>
            </a:r>
            <a:r>
              <a:rPr lang="en-GB" sz="2400" b="1" dirty="0" smtClean="0">
                <a:solidFill>
                  <a:srgbClr val="002B78"/>
                </a:solidFill>
              </a:rPr>
              <a:t> </a:t>
            </a:r>
            <a:r>
              <a:rPr lang="en-GB" sz="2400" b="1" dirty="0" err="1" smtClean="0">
                <a:solidFill>
                  <a:srgbClr val="002B78"/>
                </a:solidFill>
              </a:rPr>
              <a:t>rm</a:t>
            </a:r>
            <a:endParaRPr lang="en-GB" sz="2400" b="1" dirty="0" smtClean="0">
              <a:solidFill>
                <a:srgbClr val="002B78"/>
              </a:solidFill>
            </a:endParaRPr>
          </a:p>
          <a:p>
            <a:pPr marL="338138" indent="-338138">
              <a:spcBef>
                <a:spcPts val="600"/>
              </a:spcBef>
              <a:buClr>
                <a:srgbClr val="002B78"/>
              </a:buClr>
              <a:buFont typeface="Arial" pitchFamily="34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400" b="1" dirty="0" err="1" smtClean="0">
                <a:solidFill>
                  <a:srgbClr val="002B78"/>
                </a:solidFill>
              </a:rPr>
              <a:t>cd</a:t>
            </a:r>
            <a:endParaRPr lang="en-GB" sz="2400" b="1" dirty="0" smtClean="0">
              <a:solidFill>
                <a:srgbClr val="002B78"/>
              </a:solidFill>
            </a:endParaRPr>
          </a:p>
          <a:p>
            <a:pPr marL="338138" indent="-338138">
              <a:spcBef>
                <a:spcPts val="600"/>
              </a:spcBef>
              <a:buClr>
                <a:srgbClr val="002B78"/>
              </a:buClr>
              <a:buFont typeface="Arial" pitchFamily="34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400" b="1" dirty="0" smtClean="0">
                <a:solidFill>
                  <a:srgbClr val="002B78"/>
                </a:solidFill>
              </a:rPr>
              <a:t>more</a:t>
            </a:r>
          </a:p>
          <a:p>
            <a:pPr marL="338138" indent="-338138">
              <a:spcBef>
                <a:spcPts val="600"/>
              </a:spcBef>
              <a:buClr>
                <a:srgbClr val="002B78"/>
              </a:buClr>
              <a:buFont typeface="Arial" pitchFamily="34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400" b="1" dirty="0" smtClean="0">
                <a:solidFill>
                  <a:srgbClr val="002B78"/>
                </a:solidFill>
              </a:rPr>
              <a:t>tail</a:t>
            </a:r>
          </a:p>
          <a:p>
            <a:pPr marL="338138" indent="-338138">
              <a:spcBef>
                <a:spcPts val="600"/>
              </a:spcBef>
              <a:buClr>
                <a:srgbClr val="002B78"/>
              </a:buClr>
              <a:buFont typeface="Arial" pitchFamily="34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400" b="1" dirty="0" err="1" smtClean="0">
                <a:solidFill>
                  <a:srgbClr val="002B78"/>
                </a:solidFill>
              </a:rPr>
              <a:t>grep</a:t>
            </a:r>
            <a:endParaRPr lang="en-GB" sz="2400" b="1" dirty="0" smtClean="0">
              <a:solidFill>
                <a:srgbClr val="002B78"/>
              </a:solidFill>
            </a:endParaRPr>
          </a:p>
          <a:p>
            <a:pPr marL="338138" indent="-338138">
              <a:spcBef>
                <a:spcPts val="600"/>
              </a:spcBef>
              <a:buClr>
                <a:srgbClr val="002B78"/>
              </a:buClr>
              <a:buFont typeface="Arial" pitchFamily="34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400" b="1" dirty="0">
              <a:solidFill>
                <a:srgbClr val="002B78"/>
              </a:solidFill>
            </a:endParaRPr>
          </a:p>
          <a:p>
            <a:pPr marL="338138" indent="-338138">
              <a:spcBef>
                <a:spcPts val="600"/>
              </a:spcBef>
              <a:buClr>
                <a:srgbClr val="002B78"/>
              </a:buClr>
              <a:buFont typeface="Wingdings" charset="2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400" b="1" dirty="0">
              <a:solidFill>
                <a:srgbClr val="002B78"/>
              </a:solidFill>
            </a:endParaRPr>
          </a:p>
          <a:p>
            <a:pPr marL="338138" indent="-338138">
              <a:spcBef>
                <a:spcPts val="600"/>
              </a:spcBef>
              <a:buClr>
                <a:srgbClr val="002B78"/>
              </a:buClr>
              <a:buFont typeface="Wingdings" charset="2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400" b="1" dirty="0">
              <a:solidFill>
                <a:srgbClr val="002B78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428597" y="155575"/>
            <a:ext cx="7916892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5400" b="1" dirty="0" smtClean="0">
                <a:solidFill>
                  <a:srgbClr val="FF0000"/>
                </a:solidFill>
              </a:rPr>
              <a:t>l</a:t>
            </a:r>
            <a:r>
              <a:rPr lang="en-GB" sz="2400" dirty="0" smtClean="0">
                <a:solidFill>
                  <a:srgbClr val="FFFFFF"/>
                </a:solidFill>
              </a:rPr>
              <a:t>i</a:t>
            </a:r>
            <a:r>
              <a:rPr lang="en-GB" sz="5400" b="1" dirty="0">
                <a:solidFill>
                  <a:srgbClr val="FF0000"/>
                </a:solidFill>
              </a:rPr>
              <a:t>s</a:t>
            </a:r>
            <a:r>
              <a:rPr lang="en-GB" sz="2400" dirty="0" smtClean="0">
                <a:solidFill>
                  <a:srgbClr val="FFFFFF"/>
                </a:solidFill>
              </a:rPr>
              <a:t>t </a:t>
            </a:r>
            <a:r>
              <a:rPr lang="en-GB" sz="2400" dirty="0">
                <a:solidFill>
                  <a:srgbClr val="FFFFFF"/>
                </a:solidFill>
              </a:rPr>
              <a:t>of files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57200" y="1214438"/>
            <a:ext cx="8229600" cy="452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8138" indent="-338138">
              <a:spcBef>
                <a:spcPts val="500"/>
              </a:spcBef>
              <a:buClr>
                <a:srgbClr val="002B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6600" b="1" dirty="0" err="1">
                <a:solidFill>
                  <a:srgbClr val="002B78"/>
                </a:solidFill>
              </a:rPr>
              <a:t>ls</a:t>
            </a:r>
            <a:r>
              <a:rPr lang="en-GB" sz="2000" b="1" dirty="0">
                <a:solidFill>
                  <a:srgbClr val="002B78"/>
                </a:solidFill>
              </a:rPr>
              <a:t> – view information about files or directories (list) </a:t>
            </a:r>
          </a:p>
          <a:p>
            <a:pPr marL="338138" indent="-338138" eaLnBrk="1" hangingPunct="1">
              <a:spcBef>
                <a:spcPts val="800"/>
              </a:spcBef>
              <a:buClr>
                <a:srgbClr val="262673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3200" b="1" i="1" dirty="0">
              <a:solidFill>
                <a:srgbClr val="262673"/>
              </a:solidFill>
            </a:endParaRPr>
          </a:p>
          <a:p>
            <a:pPr marL="338138" indent="-338138"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dirty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 err="1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GB" sz="2800" b="1" dirty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–l</a:t>
            </a:r>
          </a:p>
          <a:p>
            <a:pPr marL="338138" indent="-338138" eaLnBrk="1" hangingPunct="1">
              <a:spcBef>
                <a:spcPts val="4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b="1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338138" indent="-338138" eaLnBrk="1" hangingPunct="1">
              <a:spcBef>
                <a:spcPts val="4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b="1" dirty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Result:</a:t>
            </a:r>
          </a:p>
          <a:p>
            <a:pPr marL="738188" lvl="1" indent="-280988" eaLnBrk="1" hangingPunct="1">
              <a:spcBef>
                <a:spcPts val="45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b="1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5844" name="Group 3"/>
          <p:cNvGrpSpPr>
            <a:grpSpLocks/>
          </p:cNvGrpSpPr>
          <p:nvPr/>
        </p:nvGrpSpPr>
        <p:grpSpPr bwMode="auto">
          <a:xfrm>
            <a:off x="2005013" y="4460875"/>
            <a:ext cx="6427787" cy="1462088"/>
            <a:chOff x="1263" y="2810"/>
            <a:chExt cx="4049" cy="921"/>
          </a:xfrm>
        </p:grpSpPr>
        <p:sp>
          <p:nvSpPr>
            <p:cNvPr id="35848" name="Rectangle 4"/>
            <p:cNvSpPr>
              <a:spLocks noChangeArrowheads="1"/>
            </p:cNvSpPr>
            <p:nvPr/>
          </p:nvSpPr>
          <p:spPr bwMode="auto">
            <a:xfrm>
              <a:off x="1263" y="2810"/>
              <a:ext cx="622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 dirty="0" err="1">
                  <a:solidFill>
                    <a:srgbClr val="FFFFFF"/>
                  </a:solidFill>
                </a:rPr>
                <a:t>lrwxrwxrwx</a:t>
              </a:r>
              <a:endParaRPr lang="en-GB" sz="1200" dirty="0">
                <a:solidFill>
                  <a:srgbClr val="FFFFFF"/>
                </a:solidFill>
              </a:endParaRPr>
            </a:p>
          </p:txBody>
        </p:sp>
        <p:sp>
          <p:nvSpPr>
            <p:cNvPr id="35849" name="Rectangle 5"/>
            <p:cNvSpPr>
              <a:spLocks noChangeArrowheads="1"/>
            </p:cNvSpPr>
            <p:nvPr/>
          </p:nvSpPr>
          <p:spPr bwMode="auto">
            <a:xfrm>
              <a:off x="1885" y="2810"/>
              <a:ext cx="176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35850" name="Rectangle 6"/>
            <p:cNvSpPr>
              <a:spLocks noChangeArrowheads="1"/>
            </p:cNvSpPr>
            <p:nvPr/>
          </p:nvSpPr>
          <p:spPr bwMode="auto">
            <a:xfrm>
              <a:off x="2061" y="2810"/>
              <a:ext cx="329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root</a:t>
              </a:r>
            </a:p>
          </p:txBody>
        </p:sp>
        <p:sp>
          <p:nvSpPr>
            <p:cNvPr id="35851" name="Rectangle 7"/>
            <p:cNvSpPr>
              <a:spLocks noChangeArrowheads="1"/>
            </p:cNvSpPr>
            <p:nvPr/>
          </p:nvSpPr>
          <p:spPr bwMode="auto">
            <a:xfrm>
              <a:off x="2390" y="2810"/>
              <a:ext cx="329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root</a:t>
              </a:r>
            </a:p>
          </p:txBody>
        </p:sp>
        <p:sp>
          <p:nvSpPr>
            <p:cNvPr id="35852" name="Rectangle 8"/>
            <p:cNvSpPr>
              <a:spLocks noChangeArrowheads="1"/>
            </p:cNvSpPr>
            <p:nvPr/>
          </p:nvSpPr>
          <p:spPr bwMode="auto">
            <a:xfrm>
              <a:off x="2719" y="2810"/>
              <a:ext cx="331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14</a:t>
              </a:r>
            </a:p>
          </p:txBody>
        </p:sp>
        <p:sp>
          <p:nvSpPr>
            <p:cNvPr id="35853" name="Rectangle 9"/>
            <p:cNvSpPr>
              <a:spLocks noChangeArrowheads="1"/>
            </p:cNvSpPr>
            <p:nvPr/>
          </p:nvSpPr>
          <p:spPr bwMode="auto">
            <a:xfrm>
              <a:off x="3050" y="2810"/>
              <a:ext cx="320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Янв</a:t>
              </a:r>
            </a:p>
          </p:txBody>
        </p:sp>
        <p:sp>
          <p:nvSpPr>
            <p:cNvPr id="35854" name="Rectangle 10"/>
            <p:cNvSpPr>
              <a:spLocks noChangeArrowheads="1"/>
            </p:cNvSpPr>
            <p:nvPr/>
          </p:nvSpPr>
          <p:spPr bwMode="auto">
            <a:xfrm>
              <a:off x="3370" y="2810"/>
              <a:ext cx="251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22</a:t>
              </a:r>
            </a:p>
          </p:txBody>
        </p:sp>
        <p:sp>
          <p:nvSpPr>
            <p:cNvPr id="35855" name="Rectangle 11"/>
            <p:cNvSpPr>
              <a:spLocks noChangeArrowheads="1"/>
            </p:cNvSpPr>
            <p:nvPr/>
          </p:nvSpPr>
          <p:spPr bwMode="auto">
            <a:xfrm>
              <a:off x="3621" y="2810"/>
              <a:ext cx="595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14:59</a:t>
              </a:r>
            </a:p>
          </p:txBody>
        </p:sp>
        <p:sp>
          <p:nvSpPr>
            <p:cNvPr id="35856" name="Rectangle 12"/>
            <p:cNvSpPr>
              <a:spLocks noChangeArrowheads="1"/>
            </p:cNvSpPr>
            <p:nvPr/>
          </p:nvSpPr>
          <p:spPr bwMode="auto">
            <a:xfrm>
              <a:off x="4216" y="2810"/>
              <a:ext cx="1097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aliases -&gt; ./mail/aliases</a:t>
              </a:r>
            </a:p>
          </p:txBody>
        </p:sp>
        <p:sp>
          <p:nvSpPr>
            <p:cNvPr id="35857" name="Rectangle 13"/>
            <p:cNvSpPr>
              <a:spLocks noChangeArrowheads="1"/>
            </p:cNvSpPr>
            <p:nvPr/>
          </p:nvSpPr>
          <p:spPr bwMode="auto">
            <a:xfrm>
              <a:off x="1263" y="2925"/>
              <a:ext cx="622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drwxr-xr-x</a:t>
              </a:r>
            </a:p>
          </p:txBody>
        </p:sp>
        <p:sp>
          <p:nvSpPr>
            <p:cNvPr id="35858" name="Rectangle 14"/>
            <p:cNvSpPr>
              <a:spLocks noChangeArrowheads="1"/>
            </p:cNvSpPr>
            <p:nvPr/>
          </p:nvSpPr>
          <p:spPr bwMode="auto">
            <a:xfrm>
              <a:off x="1885" y="2925"/>
              <a:ext cx="176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35859" name="Rectangle 15"/>
            <p:cNvSpPr>
              <a:spLocks noChangeArrowheads="1"/>
            </p:cNvSpPr>
            <p:nvPr/>
          </p:nvSpPr>
          <p:spPr bwMode="auto">
            <a:xfrm>
              <a:off x="2061" y="2925"/>
              <a:ext cx="329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root</a:t>
              </a:r>
            </a:p>
          </p:txBody>
        </p:sp>
        <p:sp>
          <p:nvSpPr>
            <p:cNvPr id="35860" name="Rectangle 16"/>
            <p:cNvSpPr>
              <a:spLocks noChangeArrowheads="1"/>
            </p:cNvSpPr>
            <p:nvPr/>
          </p:nvSpPr>
          <p:spPr bwMode="auto">
            <a:xfrm>
              <a:off x="2390" y="2925"/>
              <a:ext cx="329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bin</a:t>
              </a:r>
            </a:p>
          </p:txBody>
        </p:sp>
        <p:sp>
          <p:nvSpPr>
            <p:cNvPr id="35861" name="Rectangle 17"/>
            <p:cNvSpPr>
              <a:spLocks noChangeArrowheads="1"/>
            </p:cNvSpPr>
            <p:nvPr/>
          </p:nvSpPr>
          <p:spPr bwMode="auto">
            <a:xfrm>
              <a:off x="2719" y="2925"/>
              <a:ext cx="331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512</a:t>
              </a:r>
            </a:p>
          </p:txBody>
        </p:sp>
        <p:sp>
          <p:nvSpPr>
            <p:cNvPr id="35862" name="Rectangle 18"/>
            <p:cNvSpPr>
              <a:spLocks noChangeArrowheads="1"/>
            </p:cNvSpPr>
            <p:nvPr/>
          </p:nvSpPr>
          <p:spPr bwMode="auto">
            <a:xfrm>
              <a:off x="3050" y="2925"/>
              <a:ext cx="320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Янв</a:t>
              </a:r>
            </a:p>
          </p:txBody>
        </p:sp>
        <p:sp>
          <p:nvSpPr>
            <p:cNvPr id="35863" name="Rectangle 19"/>
            <p:cNvSpPr>
              <a:spLocks noChangeArrowheads="1"/>
            </p:cNvSpPr>
            <p:nvPr/>
          </p:nvSpPr>
          <p:spPr bwMode="auto">
            <a:xfrm>
              <a:off x="3370" y="2925"/>
              <a:ext cx="251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22</a:t>
              </a:r>
            </a:p>
          </p:txBody>
        </p:sp>
        <p:sp>
          <p:nvSpPr>
            <p:cNvPr id="35864" name="Rectangle 20"/>
            <p:cNvSpPr>
              <a:spLocks noChangeArrowheads="1"/>
            </p:cNvSpPr>
            <p:nvPr/>
          </p:nvSpPr>
          <p:spPr bwMode="auto">
            <a:xfrm>
              <a:off x="3621" y="2925"/>
              <a:ext cx="595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15:53</a:t>
              </a:r>
            </a:p>
          </p:txBody>
        </p:sp>
        <p:sp>
          <p:nvSpPr>
            <p:cNvPr id="35865" name="Rectangle 21"/>
            <p:cNvSpPr>
              <a:spLocks noChangeArrowheads="1"/>
            </p:cNvSpPr>
            <p:nvPr/>
          </p:nvSpPr>
          <p:spPr bwMode="auto">
            <a:xfrm>
              <a:off x="4216" y="2925"/>
              <a:ext cx="1097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apache</a:t>
              </a:r>
            </a:p>
          </p:txBody>
        </p:sp>
        <p:sp>
          <p:nvSpPr>
            <p:cNvPr id="35866" name="Rectangle 22"/>
            <p:cNvSpPr>
              <a:spLocks noChangeArrowheads="1"/>
            </p:cNvSpPr>
            <p:nvPr/>
          </p:nvSpPr>
          <p:spPr bwMode="auto">
            <a:xfrm>
              <a:off x="1263" y="3040"/>
              <a:ext cx="622" cy="116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-rw-r--r--</a:t>
              </a:r>
            </a:p>
          </p:txBody>
        </p:sp>
        <p:sp>
          <p:nvSpPr>
            <p:cNvPr id="35867" name="Rectangle 23"/>
            <p:cNvSpPr>
              <a:spLocks noChangeArrowheads="1"/>
            </p:cNvSpPr>
            <p:nvPr/>
          </p:nvSpPr>
          <p:spPr bwMode="auto">
            <a:xfrm>
              <a:off x="1885" y="3040"/>
              <a:ext cx="176" cy="116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35868" name="Rectangle 24"/>
            <p:cNvSpPr>
              <a:spLocks noChangeArrowheads="1"/>
            </p:cNvSpPr>
            <p:nvPr/>
          </p:nvSpPr>
          <p:spPr bwMode="auto">
            <a:xfrm>
              <a:off x="2061" y="3040"/>
              <a:ext cx="329" cy="116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root</a:t>
              </a:r>
            </a:p>
          </p:txBody>
        </p:sp>
        <p:sp>
          <p:nvSpPr>
            <p:cNvPr id="35869" name="Rectangle 25"/>
            <p:cNvSpPr>
              <a:spLocks noChangeArrowheads="1"/>
            </p:cNvSpPr>
            <p:nvPr/>
          </p:nvSpPr>
          <p:spPr bwMode="auto">
            <a:xfrm>
              <a:off x="2390" y="3040"/>
              <a:ext cx="329" cy="116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root</a:t>
              </a:r>
            </a:p>
          </p:txBody>
        </p:sp>
        <p:sp>
          <p:nvSpPr>
            <p:cNvPr id="35870" name="Rectangle 26"/>
            <p:cNvSpPr>
              <a:spLocks noChangeArrowheads="1"/>
            </p:cNvSpPr>
            <p:nvPr/>
          </p:nvSpPr>
          <p:spPr bwMode="auto">
            <a:xfrm>
              <a:off x="2719" y="3040"/>
              <a:ext cx="331" cy="116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12</a:t>
              </a:r>
            </a:p>
          </p:txBody>
        </p:sp>
        <p:sp>
          <p:nvSpPr>
            <p:cNvPr id="35871" name="Rectangle 27"/>
            <p:cNvSpPr>
              <a:spLocks noChangeArrowheads="1"/>
            </p:cNvSpPr>
            <p:nvPr/>
          </p:nvSpPr>
          <p:spPr bwMode="auto">
            <a:xfrm>
              <a:off x="3050" y="3040"/>
              <a:ext cx="320" cy="116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Янв</a:t>
              </a:r>
            </a:p>
          </p:txBody>
        </p:sp>
        <p:sp>
          <p:nvSpPr>
            <p:cNvPr id="35872" name="Rectangle 28"/>
            <p:cNvSpPr>
              <a:spLocks noChangeArrowheads="1"/>
            </p:cNvSpPr>
            <p:nvPr/>
          </p:nvSpPr>
          <p:spPr bwMode="auto">
            <a:xfrm>
              <a:off x="3370" y="3040"/>
              <a:ext cx="251" cy="116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23</a:t>
              </a:r>
            </a:p>
          </p:txBody>
        </p:sp>
        <p:sp>
          <p:nvSpPr>
            <p:cNvPr id="35873" name="Rectangle 29"/>
            <p:cNvSpPr>
              <a:spLocks noChangeArrowheads="1"/>
            </p:cNvSpPr>
            <p:nvPr/>
          </p:nvSpPr>
          <p:spPr bwMode="auto">
            <a:xfrm>
              <a:off x="3621" y="3040"/>
              <a:ext cx="595" cy="116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08:35</a:t>
              </a:r>
            </a:p>
          </p:txBody>
        </p:sp>
        <p:sp>
          <p:nvSpPr>
            <p:cNvPr id="35874" name="Rectangle 30"/>
            <p:cNvSpPr>
              <a:spLocks noChangeArrowheads="1"/>
            </p:cNvSpPr>
            <p:nvPr/>
          </p:nvSpPr>
          <p:spPr bwMode="auto">
            <a:xfrm>
              <a:off x="4216" y="3040"/>
              <a:ext cx="1097" cy="116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defaultrouter</a:t>
              </a:r>
            </a:p>
          </p:txBody>
        </p:sp>
        <p:sp>
          <p:nvSpPr>
            <p:cNvPr id="35875" name="Rectangle 31"/>
            <p:cNvSpPr>
              <a:spLocks noChangeArrowheads="1"/>
            </p:cNvSpPr>
            <p:nvPr/>
          </p:nvSpPr>
          <p:spPr bwMode="auto">
            <a:xfrm>
              <a:off x="1263" y="3156"/>
              <a:ext cx="622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-r--r--r--</a:t>
              </a:r>
            </a:p>
          </p:txBody>
        </p:sp>
        <p:sp>
          <p:nvSpPr>
            <p:cNvPr id="35876" name="Rectangle 32"/>
            <p:cNvSpPr>
              <a:spLocks noChangeArrowheads="1"/>
            </p:cNvSpPr>
            <p:nvPr/>
          </p:nvSpPr>
          <p:spPr bwMode="auto">
            <a:xfrm>
              <a:off x="1885" y="3156"/>
              <a:ext cx="176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35877" name="Rectangle 33"/>
            <p:cNvSpPr>
              <a:spLocks noChangeArrowheads="1"/>
            </p:cNvSpPr>
            <p:nvPr/>
          </p:nvSpPr>
          <p:spPr bwMode="auto">
            <a:xfrm>
              <a:off x="2061" y="3156"/>
              <a:ext cx="329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root</a:t>
              </a:r>
            </a:p>
          </p:txBody>
        </p:sp>
        <p:sp>
          <p:nvSpPr>
            <p:cNvPr id="35878" name="Rectangle 34"/>
            <p:cNvSpPr>
              <a:spLocks noChangeArrowheads="1"/>
            </p:cNvSpPr>
            <p:nvPr/>
          </p:nvSpPr>
          <p:spPr bwMode="auto">
            <a:xfrm>
              <a:off x="2390" y="3156"/>
              <a:ext cx="329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root</a:t>
              </a:r>
            </a:p>
          </p:txBody>
        </p:sp>
        <p:sp>
          <p:nvSpPr>
            <p:cNvPr id="35879" name="Rectangle 35"/>
            <p:cNvSpPr>
              <a:spLocks noChangeArrowheads="1"/>
            </p:cNvSpPr>
            <p:nvPr/>
          </p:nvSpPr>
          <p:spPr bwMode="auto">
            <a:xfrm>
              <a:off x="2719" y="3156"/>
              <a:ext cx="331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1825</a:t>
              </a:r>
            </a:p>
          </p:txBody>
        </p:sp>
        <p:sp>
          <p:nvSpPr>
            <p:cNvPr id="35880" name="Rectangle 36"/>
            <p:cNvSpPr>
              <a:spLocks noChangeArrowheads="1"/>
            </p:cNvSpPr>
            <p:nvPr/>
          </p:nvSpPr>
          <p:spPr bwMode="auto">
            <a:xfrm>
              <a:off x="3050" y="3156"/>
              <a:ext cx="320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Янв</a:t>
              </a:r>
            </a:p>
          </p:txBody>
        </p:sp>
        <p:sp>
          <p:nvSpPr>
            <p:cNvPr id="35881" name="Rectangle 37"/>
            <p:cNvSpPr>
              <a:spLocks noChangeArrowheads="1"/>
            </p:cNvSpPr>
            <p:nvPr/>
          </p:nvSpPr>
          <p:spPr bwMode="auto">
            <a:xfrm>
              <a:off x="3370" y="3156"/>
              <a:ext cx="251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22</a:t>
              </a:r>
            </a:p>
          </p:txBody>
        </p:sp>
        <p:sp>
          <p:nvSpPr>
            <p:cNvPr id="35882" name="Rectangle 38"/>
            <p:cNvSpPr>
              <a:spLocks noChangeArrowheads="1"/>
            </p:cNvSpPr>
            <p:nvPr/>
          </p:nvSpPr>
          <p:spPr bwMode="auto">
            <a:xfrm>
              <a:off x="3621" y="3156"/>
              <a:ext cx="595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15:42</a:t>
              </a:r>
            </a:p>
          </p:txBody>
        </p:sp>
        <p:sp>
          <p:nvSpPr>
            <p:cNvPr id="35883" name="Rectangle 39"/>
            <p:cNvSpPr>
              <a:spLocks noChangeArrowheads="1"/>
            </p:cNvSpPr>
            <p:nvPr/>
          </p:nvSpPr>
          <p:spPr bwMode="auto">
            <a:xfrm>
              <a:off x="4216" y="3156"/>
              <a:ext cx="1097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device.tab</a:t>
              </a:r>
            </a:p>
          </p:txBody>
        </p:sp>
        <p:sp>
          <p:nvSpPr>
            <p:cNvPr id="35884" name="Rectangle 40"/>
            <p:cNvSpPr>
              <a:spLocks noChangeArrowheads="1"/>
            </p:cNvSpPr>
            <p:nvPr/>
          </p:nvSpPr>
          <p:spPr bwMode="auto">
            <a:xfrm>
              <a:off x="1263" y="3271"/>
              <a:ext cx="622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drwxr-xr-x</a:t>
              </a:r>
            </a:p>
          </p:txBody>
        </p:sp>
        <p:sp>
          <p:nvSpPr>
            <p:cNvPr id="35885" name="Rectangle 41"/>
            <p:cNvSpPr>
              <a:spLocks noChangeArrowheads="1"/>
            </p:cNvSpPr>
            <p:nvPr/>
          </p:nvSpPr>
          <p:spPr bwMode="auto">
            <a:xfrm>
              <a:off x="1885" y="3271"/>
              <a:ext cx="176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35886" name="Rectangle 42"/>
            <p:cNvSpPr>
              <a:spLocks noChangeArrowheads="1"/>
            </p:cNvSpPr>
            <p:nvPr/>
          </p:nvSpPr>
          <p:spPr bwMode="auto">
            <a:xfrm>
              <a:off x="2061" y="3271"/>
              <a:ext cx="329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root</a:t>
              </a:r>
            </a:p>
          </p:txBody>
        </p:sp>
        <p:sp>
          <p:nvSpPr>
            <p:cNvPr id="35887" name="Rectangle 43"/>
            <p:cNvSpPr>
              <a:spLocks noChangeArrowheads="1"/>
            </p:cNvSpPr>
            <p:nvPr/>
          </p:nvSpPr>
          <p:spPr bwMode="auto">
            <a:xfrm>
              <a:off x="2390" y="3271"/>
              <a:ext cx="329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sys</a:t>
              </a:r>
            </a:p>
          </p:txBody>
        </p:sp>
        <p:sp>
          <p:nvSpPr>
            <p:cNvPr id="35888" name="Rectangle 44"/>
            <p:cNvSpPr>
              <a:spLocks noChangeArrowheads="1"/>
            </p:cNvSpPr>
            <p:nvPr/>
          </p:nvSpPr>
          <p:spPr bwMode="auto">
            <a:xfrm>
              <a:off x="2719" y="3271"/>
              <a:ext cx="331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2467</a:t>
              </a:r>
            </a:p>
          </p:txBody>
        </p:sp>
        <p:sp>
          <p:nvSpPr>
            <p:cNvPr id="35889" name="Rectangle 45"/>
            <p:cNvSpPr>
              <a:spLocks noChangeArrowheads="1"/>
            </p:cNvSpPr>
            <p:nvPr/>
          </p:nvSpPr>
          <p:spPr bwMode="auto">
            <a:xfrm>
              <a:off x="3050" y="3271"/>
              <a:ext cx="320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Янв</a:t>
              </a:r>
            </a:p>
          </p:txBody>
        </p:sp>
        <p:sp>
          <p:nvSpPr>
            <p:cNvPr id="35890" name="Rectangle 46"/>
            <p:cNvSpPr>
              <a:spLocks noChangeArrowheads="1"/>
            </p:cNvSpPr>
            <p:nvPr/>
          </p:nvSpPr>
          <p:spPr bwMode="auto">
            <a:xfrm>
              <a:off x="3370" y="3271"/>
              <a:ext cx="251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22</a:t>
              </a:r>
            </a:p>
          </p:txBody>
        </p:sp>
        <p:sp>
          <p:nvSpPr>
            <p:cNvPr id="35891" name="Rectangle 47"/>
            <p:cNvSpPr>
              <a:spLocks noChangeArrowheads="1"/>
            </p:cNvSpPr>
            <p:nvPr/>
          </p:nvSpPr>
          <p:spPr bwMode="auto">
            <a:xfrm>
              <a:off x="3621" y="3271"/>
              <a:ext cx="595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 dirty="0">
                  <a:solidFill>
                    <a:srgbClr val="FFFFFF"/>
                  </a:solidFill>
                </a:rPr>
                <a:t>15:02</a:t>
              </a:r>
            </a:p>
          </p:txBody>
        </p:sp>
        <p:sp>
          <p:nvSpPr>
            <p:cNvPr id="35892" name="Rectangle 48"/>
            <p:cNvSpPr>
              <a:spLocks noChangeArrowheads="1"/>
            </p:cNvSpPr>
            <p:nvPr/>
          </p:nvSpPr>
          <p:spPr bwMode="auto">
            <a:xfrm>
              <a:off x="4216" y="3271"/>
              <a:ext cx="1097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devlink.tab</a:t>
              </a:r>
            </a:p>
          </p:txBody>
        </p:sp>
        <p:sp>
          <p:nvSpPr>
            <p:cNvPr id="35893" name="Rectangle 49"/>
            <p:cNvSpPr>
              <a:spLocks noChangeArrowheads="1"/>
            </p:cNvSpPr>
            <p:nvPr/>
          </p:nvSpPr>
          <p:spPr bwMode="auto">
            <a:xfrm>
              <a:off x="1263" y="3386"/>
              <a:ext cx="622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prw-------</a:t>
              </a:r>
            </a:p>
          </p:txBody>
        </p:sp>
        <p:sp>
          <p:nvSpPr>
            <p:cNvPr id="35894" name="Rectangle 50"/>
            <p:cNvSpPr>
              <a:spLocks noChangeArrowheads="1"/>
            </p:cNvSpPr>
            <p:nvPr/>
          </p:nvSpPr>
          <p:spPr bwMode="auto">
            <a:xfrm>
              <a:off x="1885" y="3386"/>
              <a:ext cx="176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35895" name="Rectangle 51"/>
            <p:cNvSpPr>
              <a:spLocks noChangeArrowheads="1"/>
            </p:cNvSpPr>
            <p:nvPr/>
          </p:nvSpPr>
          <p:spPr bwMode="auto">
            <a:xfrm>
              <a:off x="2061" y="3386"/>
              <a:ext cx="329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root</a:t>
              </a:r>
            </a:p>
          </p:txBody>
        </p:sp>
        <p:sp>
          <p:nvSpPr>
            <p:cNvPr id="35896" name="Rectangle 52"/>
            <p:cNvSpPr>
              <a:spLocks noChangeArrowheads="1"/>
            </p:cNvSpPr>
            <p:nvPr/>
          </p:nvSpPr>
          <p:spPr bwMode="auto">
            <a:xfrm>
              <a:off x="2390" y="3386"/>
              <a:ext cx="329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sys</a:t>
              </a:r>
            </a:p>
          </p:txBody>
        </p:sp>
        <p:sp>
          <p:nvSpPr>
            <p:cNvPr id="35897" name="Rectangle 53"/>
            <p:cNvSpPr>
              <a:spLocks noChangeArrowheads="1"/>
            </p:cNvSpPr>
            <p:nvPr/>
          </p:nvSpPr>
          <p:spPr bwMode="auto">
            <a:xfrm>
              <a:off x="2719" y="3386"/>
              <a:ext cx="331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512</a:t>
              </a:r>
            </a:p>
          </p:txBody>
        </p:sp>
        <p:sp>
          <p:nvSpPr>
            <p:cNvPr id="35898" name="Rectangle 54"/>
            <p:cNvSpPr>
              <a:spLocks noChangeArrowheads="1"/>
            </p:cNvSpPr>
            <p:nvPr/>
          </p:nvSpPr>
          <p:spPr bwMode="auto">
            <a:xfrm>
              <a:off x="3050" y="3386"/>
              <a:ext cx="320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Янв</a:t>
              </a:r>
            </a:p>
          </p:txBody>
        </p:sp>
        <p:sp>
          <p:nvSpPr>
            <p:cNvPr id="35899" name="Rectangle 55"/>
            <p:cNvSpPr>
              <a:spLocks noChangeArrowheads="1"/>
            </p:cNvSpPr>
            <p:nvPr/>
          </p:nvSpPr>
          <p:spPr bwMode="auto">
            <a:xfrm>
              <a:off x="3370" y="3386"/>
              <a:ext cx="251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22</a:t>
              </a:r>
            </a:p>
          </p:txBody>
        </p:sp>
        <p:sp>
          <p:nvSpPr>
            <p:cNvPr id="35900" name="Rectangle 56"/>
            <p:cNvSpPr>
              <a:spLocks noChangeArrowheads="1"/>
            </p:cNvSpPr>
            <p:nvPr/>
          </p:nvSpPr>
          <p:spPr bwMode="auto">
            <a:xfrm>
              <a:off x="3621" y="3386"/>
              <a:ext cx="595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14:54</a:t>
              </a:r>
            </a:p>
          </p:txBody>
        </p:sp>
        <p:sp>
          <p:nvSpPr>
            <p:cNvPr id="35901" name="Rectangle 57"/>
            <p:cNvSpPr>
              <a:spLocks noChangeArrowheads="1"/>
            </p:cNvSpPr>
            <p:nvPr/>
          </p:nvSpPr>
          <p:spPr bwMode="auto">
            <a:xfrm>
              <a:off x="4216" y="3386"/>
              <a:ext cx="1097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dfs</a:t>
              </a:r>
            </a:p>
          </p:txBody>
        </p:sp>
        <p:sp>
          <p:nvSpPr>
            <p:cNvPr id="35902" name="Rectangle 58"/>
            <p:cNvSpPr>
              <a:spLocks noChangeArrowheads="1"/>
            </p:cNvSpPr>
            <p:nvPr/>
          </p:nvSpPr>
          <p:spPr bwMode="auto">
            <a:xfrm>
              <a:off x="1263" y="3501"/>
              <a:ext cx="622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prw-------</a:t>
              </a:r>
            </a:p>
          </p:txBody>
        </p:sp>
        <p:sp>
          <p:nvSpPr>
            <p:cNvPr id="35903" name="Rectangle 59"/>
            <p:cNvSpPr>
              <a:spLocks noChangeArrowheads="1"/>
            </p:cNvSpPr>
            <p:nvPr/>
          </p:nvSpPr>
          <p:spPr bwMode="auto">
            <a:xfrm>
              <a:off x="1885" y="3501"/>
              <a:ext cx="176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35904" name="Rectangle 60"/>
            <p:cNvSpPr>
              <a:spLocks noChangeArrowheads="1"/>
            </p:cNvSpPr>
            <p:nvPr/>
          </p:nvSpPr>
          <p:spPr bwMode="auto">
            <a:xfrm>
              <a:off x="2061" y="3501"/>
              <a:ext cx="329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root</a:t>
              </a:r>
            </a:p>
          </p:txBody>
        </p:sp>
        <p:sp>
          <p:nvSpPr>
            <p:cNvPr id="35905" name="Rectangle 61"/>
            <p:cNvSpPr>
              <a:spLocks noChangeArrowheads="1"/>
            </p:cNvSpPr>
            <p:nvPr/>
          </p:nvSpPr>
          <p:spPr bwMode="auto">
            <a:xfrm>
              <a:off x="2390" y="3501"/>
              <a:ext cx="329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root</a:t>
              </a:r>
            </a:p>
          </p:txBody>
        </p:sp>
        <p:sp>
          <p:nvSpPr>
            <p:cNvPr id="35906" name="Rectangle 62"/>
            <p:cNvSpPr>
              <a:spLocks noChangeArrowheads="1"/>
            </p:cNvSpPr>
            <p:nvPr/>
          </p:nvSpPr>
          <p:spPr bwMode="auto">
            <a:xfrm>
              <a:off x="2719" y="3501"/>
              <a:ext cx="331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35907" name="Rectangle 63"/>
            <p:cNvSpPr>
              <a:spLocks noChangeArrowheads="1"/>
            </p:cNvSpPr>
            <p:nvPr/>
          </p:nvSpPr>
          <p:spPr bwMode="auto">
            <a:xfrm>
              <a:off x="3050" y="3501"/>
              <a:ext cx="320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Янв</a:t>
              </a:r>
            </a:p>
          </p:txBody>
        </p:sp>
        <p:sp>
          <p:nvSpPr>
            <p:cNvPr id="35908" name="Rectangle 64"/>
            <p:cNvSpPr>
              <a:spLocks noChangeArrowheads="1"/>
            </p:cNvSpPr>
            <p:nvPr/>
          </p:nvSpPr>
          <p:spPr bwMode="auto">
            <a:xfrm>
              <a:off x="3370" y="3501"/>
              <a:ext cx="251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16</a:t>
              </a:r>
            </a:p>
          </p:txBody>
        </p:sp>
        <p:sp>
          <p:nvSpPr>
            <p:cNvPr id="35909" name="Rectangle 65"/>
            <p:cNvSpPr>
              <a:spLocks noChangeArrowheads="1"/>
            </p:cNvSpPr>
            <p:nvPr/>
          </p:nvSpPr>
          <p:spPr bwMode="auto">
            <a:xfrm>
              <a:off x="3621" y="3501"/>
              <a:ext cx="595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15:50</a:t>
              </a:r>
            </a:p>
          </p:txBody>
        </p:sp>
        <p:sp>
          <p:nvSpPr>
            <p:cNvPr id="35910" name="Rectangle 66"/>
            <p:cNvSpPr>
              <a:spLocks noChangeArrowheads="1"/>
            </p:cNvSpPr>
            <p:nvPr/>
          </p:nvSpPr>
          <p:spPr bwMode="auto">
            <a:xfrm>
              <a:off x="4216" y="3501"/>
              <a:ext cx="1097" cy="115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initpipe</a:t>
              </a:r>
            </a:p>
          </p:txBody>
        </p:sp>
        <p:sp>
          <p:nvSpPr>
            <p:cNvPr id="35911" name="Rectangle 67"/>
            <p:cNvSpPr>
              <a:spLocks noChangeArrowheads="1"/>
            </p:cNvSpPr>
            <p:nvPr/>
          </p:nvSpPr>
          <p:spPr bwMode="auto">
            <a:xfrm>
              <a:off x="1263" y="3616"/>
              <a:ext cx="622" cy="116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-rw-r--r--</a:t>
              </a:r>
            </a:p>
          </p:txBody>
        </p:sp>
        <p:sp>
          <p:nvSpPr>
            <p:cNvPr id="35912" name="Rectangle 68"/>
            <p:cNvSpPr>
              <a:spLocks noChangeArrowheads="1"/>
            </p:cNvSpPr>
            <p:nvPr/>
          </p:nvSpPr>
          <p:spPr bwMode="auto">
            <a:xfrm>
              <a:off x="1885" y="3616"/>
              <a:ext cx="176" cy="116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35913" name="Rectangle 69"/>
            <p:cNvSpPr>
              <a:spLocks noChangeArrowheads="1"/>
            </p:cNvSpPr>
            <p:nvPr/>
          </p:nvSpPr>
          <p:spPr bwMode="auto">
            <a:xfrm>
              <a:off x="2061" y="3616"/>
              <a:ext cx="329" cy="116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root</a:t>
              </a:r>
            </a:p>
          </p:txBody>
        </p:sp>
        <p:sp>
          <p:nvSpPr>
            <p:cNvPr id="35914" name="Rectangle 70"/>
            <p:cNvSpPr>
              <a:spLocks noChangeArrowheads="1"/>
            </p:cNvSpPr>
            <p:nvPr/>
          </p:nvSpPr>
          <p:spPr bwMode="auto">
            <a:xfrm>
              <a:off x="2390" y="3616"/>
              <a:ext cx="329" cy="116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sys</a:t>
              </a:r>
            </a:p>
          </p:txBody>
        </p:sp>
        <p:sp>
          <p:nvSpPr>
            <p:cNvPr id="35915" name="Rectangle 71"/>
            <p:cNvSpPr>
              <a:spLocks noChangeArrowheads="1"/>
            </p:cNvSpPr>
            <p:nvPr/>
          </p:nvSpPr>
          <p:spPr bwMode="auto">
            <a:xfrm>
              <a:off x="2719" y="3616"/>
              <a:ext cx="331" cy="116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1087</a:t>
              </a:r>
            </a:p>
          </p:txBody>
        </p:sp>
        <p:sp>
          <p:nvSpPr>
            <p:cNvPr id="35916" name="Rectangle 72"/>
            <p:cNvSpPr>
              <a:spLocks noChangeArrowheads="1"/>
            </p:cNvSpPr>
            <p:nvPr/>
          </p:nvSpPr>
          <p:spPr bwMode="auto">
            <a:xfrm>
              <a:off x="3050" y="3616"/>
              <a:ext cx="320" cy="116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Янв</a:t>
              </a:r>
            </a:p>
          </p:txBody>
        </p:sp>
        <p:sp>
          <p:nvSpPr>
            <p:cNvPr id="35917" name="Rectangle 73"/>
            <p:cNvSpPr>
              <a:spLocks noChangeArrowheads="1"/>
            </p:cNvSpPr>
            <p:nvPr/>
          </p:nvSpPr>
          <p:spPr bwMode="auto">
            <a:xfrm>
              <a:off x="3370" y="3616"/>
              <a:ext cx="251" cy="116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23</a:t>
              </a:r>
            </a:p>
          </p:txBody>
        </p:sp>
        <p:sp>
          <p:nvSpPr>
            <p:cNvPr id="35918" name="Rectangle 74"/>
            <p:cNvSpPr>
              <a:spLocks noChangeArrowheads="1"/>
            </p:cNvSpPr>
            <p:nvPr/>
          </p:nvSpPr>
          <p:spPr bwMode="auto">
            <a:xfrm>
              <a:off x="3621" y="3616"/>
              <a:ext cx="595" cy="116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08:33</a:t>
              </a:r>
            </a:p>
          </p:txBody>
        </p:sp>
        <p:sp>
          <p:nvSpPr>
            <p:cNvPr id="35919" name="Rectangle 75"/>
            <p:cNvSpPr>
              <a:spLocks noChangeArrowheads="1"/>
            </p:cNvSpPr>
            <p:nvPr/>
          </p:nvSpPr>
          <p:spPr bwMode="auto">
            <a:xfrm>
              <a:off x="4216" y="3616"/>
              <a:ext cx="1097" cy="116"/>
            </a:xfrm>
            <a:prstGeom prst="rect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lIns="68760" tIns="0" rIns="68760" bIns="0"/>
            <a:lstStyle/>
            <a:p>
              <a:pPr eaLnBrk="1" hangingPunct="1"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200">
                  <a:solidFill>
                    <a:srgbClr val="FFFFFF"/>
                  </a:solidFill>
                </a:rPr>
                <a:t>inittab</a:t>
              </a:r>
            </a:p>
          </p:txBody>
        </p:sp>
      </p:grpSp>
      <p:sp>
        <p:nvSpPr>
          <p:cNvPr id="30796" name="Rectangle 76"/>
          <p:cNvSpPr>
            <a:spLocks noChangeArrowheads="1"/>
          </p:cNvSpPr>
          <p:nvPr/>
        </p:nvSpPr>
        <p:spPr bwMode="auto">
          <a:xfrm>
            <a:off x="2014538" y="4279900"/>
            <a:ext cx="155575" cy="1808163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cxnSp>
        <p:nvCxnSpPr>
          <p:cNvPr id="79" name="Прямая со стрелкой 78"/>
          <p:cNvCxnSpPr/>
          <p:nvPr/>
        </p:nvCxnSpPr>
        <p:spPr bwMode="auto">
          <a:xfrm flipV="1">
            <a:off x="857250" y="4429125"/>
            <a:ext cx="1214438" cy="785813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47" name="Прямоугольник 81"/>
          <p:cNvSpPr>
            <a:spLocks noChangeArrowheads="1"/>
          </p:cNvSpPr>
          <p:nvPr/>
        </p:nvSpPr>
        <p:spPr bwMode="auto">
          <a:xfrm>
            <a:off x="428596" y="5214950"/>
            <a:ext cx="1247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2B78"/>
                </a:solidFill>
              </a:rPr>
              <a:t>file types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num">
                                      <p:cBhvr additive="repl">
                                        <p:cTn id="6" dur="1000" fill="hold"/>
                                        <p:tgtEl>
                                          <p:spTgt spid="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num">
                                      <p:cBhvr additive="repl">
                                        <p:cTn id="9" dur="1000" fill="hold"/>
                                        <p:tgtEl>
                                          <p:spTgt spid="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6" grpId="0" animBg="1"/>
      <p:bldP spid="3079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500035" y="155575"/>
            <a:ext cx="7845454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 smtClean="0">
                <a:solidFill>
                  <a:srgbClr val="FFFFFF"/>
                </a:solidFill>
              </a:rPr>
              <a:t>File types</a:t>
            </a:r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457200" y="1214438"/>
            <a:ext cx="8229600" cy="452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8138" indent="-338138">
              <a:spcBef>
                <a:spcPts val="600"/>
              </a:spcBef>
              <a:buClr>
                <a:srgbClr val="002B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400" dirty="0" smtClean="0">
                <a:solidFill>
                  <a:srgbClr val="002B78"/>
                </a:solidFill>
              </a:rPr>
              <a:t>All objects in Linux are </a:t>
            </a:r>
            <a:r>
              <a:rPr lang="en-GB" sz="2400" b="1" dirty="0" smtClean="0">
                <a:solidFill>
                  <a:srgbClr val="002B78"/>
                </a:solidFill>
              </a:rPr>
              <a:t>files</a:t>
            </a:r>
            <a:r>
              <a:rPr lang="en-GB" sz="2400" dirty="0" smtClean="0">
                <a:solidFill>
                  <a:srgbClr val="002B78"/>
                </a:solidFill>
              </a:rPr>
              <a:t>! E.g. files itself, directories, devices, network connections, running processes, etc. </a:t>
            </a:r>
          </a:p>
          <a:p>
            <a:pPr marL="338138" indent="-338138">
              <a:spcBef>
                <a:spcPts val="600"/>
              </a:spcBef>
              <a:buClr>
                <a:srgbClr val="002B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400" dirty="0" smtClean="0">
              <a:solidFill>
                <a:srgbClr val="002B78"/>
              </a:solidFill>
            </a:endParaRPr>
          </a:p>
          <a:p>
            <a:pPr marL="338138" indent="-338138">
              <a:spcBef>
                <a:spcPts val="600"/>
              </a:spcBef>
              <a:buClr>
                <a:srgbClr val="002B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400" dirty="0" smtClean="0">
                <a:solidFill>
                  <a:srgbClr val="002B78"/>
                </a:solidFill>
              </a:rPr>
              <a:t>Unix </a:t>
            </a:r>
            <a:r>
              <a:rPr lang="en-GB" sz="2400" dirty="0">
                <a:solidFill>
                  <a:srgbClr val="002B78"/>
                </a:solidFill>
              </a:rPr>
              <a:t>recognizes the following types of files :</a:t>
            </a:r>
          </a:p>
          <a:p>
            <a:pPr marL="338138" indent="-338138">
              <a:spcBef>
                <a:spcPts val="600"/>
              </a:spcBef>
              <a:buClr>
                <a:srgbClr val="002B78"/>
              </a:buClr>
              <a:buFont typeface="Arial" pitchFamily="34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400" b="1" dirty="0" smtClean="0">
                <a:solidFill>
                  <a:srgbClr val="002B78"/>
                </a:solidFill>
              </a:rPr>
              <a:t>Regular </a:t>
            </a:r>
            <a:r>
              <a:rPr lang="en-GB" sz="2400" b="1" dirty="0">
                <a:solidFill>
                  <a:srgbClr val="002B78"/>
                </a:solidFill>
              </a:rPr>
              <a:t>file (</a:t>
            </a:r>
            <a:r>
              <a:rPr lang="en-GB" sz="2400" b="1" dirty="0">
                <a:solidFill>
                  <a:srgbClr val="FF0000"/>
                </a:solidFill>
              </a:rPr>
              <a:t>-</a:t>
            </a:r>
            <a:r>
              <a:rPr lang="en-GB" sz="2400" b="1" dirty="0">
                <a:solidFill>
                  <a:srgbClr val="002B78"/>
                </a:solidFill>
              </a:rPr>
              <a:t>) </a:t>
            </a:r>
            <a:endParaRPr lang="en-GB" sz="2400" b="1" dirty="0" smtClean="0">
              <a:solidFill>
                <a:srgbClr val="002B78"/>
              </a:solidFill>
            </a:endParaRPr>
          </a:p>
          <a:p>
            <a:pPr marL="338138" indent="-338138">
              <a:spcBef>
                <a:spcPts val="600"/>
              </a:spcBef>
              <a:buClr>
                <a:srgbClr val="002B78"/>
              </a:buClr>
              <a:buFont typeface="Arial" pitchFamily="34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400" b="1" dirty="0" smtClean="0">
                <a:solidFill>
                  <a:srgbClr val="002B78"/>
                </a:solidFill>
              </a:rPr>
              <a:t>Executable file (</a:t>
            </a:r>
            <a:r>
              <a:rPr lang="en-GB" sz="2400" b="1" dirty="0" smtClean="0">
                <a:solidFill>
                  <a:srgbClr val="FF0000"/>
                </a:solidFill>
              </a:rPr>
              <a:t>-</a:t>
            </a:r>
            <a:r>
              <a:rPr lang="en-GB" sz="2400" b="1" dirty="0" smtClean="0">
                <a:solidFill>
                  <a:srgbClr val="002B78"/>
                </a:solidFill>
              </a:rPr>
              <a:t>)</a:t>
            </a:r>
            <a:endParaRPr lang="en-GB" sz="2400" b="1" dirty="0">
              <a:solidFill>
                <a:srgbClr val="002B78"/>
              </a:solidFill>
            </a:endParaRPr>
          </a:p>
          <a:p>
            <a:pPr marL="338138" indent="-338138">
              <a:spcBef>
                <a:spcPts val="600"/>
              </a:spcBef>
              <a:buClr>
                <a:srgbClr val="002B78"/>
              </a:buClr>
              <a:buFont typeface="Arial" pitchFamily="34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400" b="1" dirty="0">
                <a:solidFill>
                  <a:srgbClr val="002B78"/>
                </a:solidFill>
              </a:rPr>
              <a:t>Directory (</a:t>
            </a:r>
            <a:r>
              <a:rPr lang="en-GB" sz="2400" b="1" dirty="0">
                <a:solidFill>
                  <a:srgbClr val="FF0000"/>
                </a:solidFill>
              </a:rPr>
              <a:t>d</a:t>
            </a:r>
            <a:r>
              <a:rPr lang="en-GB" sz="2400" b="1" dirty="0">
                <a:solidFill>
                  <a:srgbClr val="002B78"/>
                </a:solidFill>
              </a:rPr>
              <a:t>) </a:t>
            </a:r>
          </a:p>
          <a:p>
            <a:pPr marL="338138" indent="-338138">
              <a:spcBef>
                <a:spcPts val="600"/>
              </a:spcBef>
              <a:buClr>
                <a:srgbClr val="002B78"/>
              </a:buClr>
              <a:buFont typeface="Arial" pitchFamily="34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400" b="1" dirty="0">
                <a:solidFill>
                  <a:srgbClr val="002B78"/>
                </a:solidFill>
              </a:rPr>
              <a:t>Symbolic link (</a:t>
            </a:r>
            <a:r>
              <a:rPr lang="en-GB" sz="2400" b="1" dirty="0">
                <a:solidFill>
                  <a:srgbClr val="FF0000"/>
                </a:solidFill>
              </a:rPr>
              <a:t>l</a:t>
            </a:r>
            <a:r>
              <a:rPr lang="en-GB" sz="2400" b="1" dirty="0">
                <a:solidFill>
                  <a:srgbClr val="002B78"/>
                </a:solidFill>
              </a:rPr>
              <a:t>)</a:t>
            </a:r>
            <a:r>
              <a:rPr lang="ar-SA" sz="2400" b="1" dirty="0">
                <a:solidFill>
                  <a:srgbClr val="002B78"/>
                </a:solidFill>
              </a:rPr>
              <a:t>‏</a:t>
            </a:r>
            <a:endParaRPr lang="en-GB" sz="2400" b="1" dirty="0">
              <a:solidFill>
                <a:srgbClr val="002B78"/>
              </a:solidFill>
            </a:endParaRPr>
          </a:p>
          <a:p>
            <a:pPr marL="338138" indent="-338138">
              <a:spcBef>
                <a:spcPts val="600"/>
              </a:spcBef>
              <a:buClr>
                <a:srgbClr val="002B78"/>
              </a:buClr>
              <a:buFont typeface="Arial" pitchFamily="34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400" b="1" dirty="0" smtClean="0">
                <a:solidFill>
                  <a:srgbClr val="002B78"/>
                </a:solidFill>
              </a:rPr>
              <a:t>Socket (</a:t>
            </a:r>
            <a:r>
              <a:rPr lang="en-GB" sz="2400" b="1" dirty="0" smtClean="0">
                <a:solidFill>
                  <a:srgbClr val="FF0000"/>
                </a:solidFill>
              </a:rPr>
              <a:t>s</a:t>
            </a:r>
            <a:r>
              <a:rPr lang="en-GB" sz="2400" b="1" dirty="0" smtClean="0">
                <a:solidFill>
                  <a:srgbClr val="002B78"/>
                </a:solidFill>
              </a:rPr>
              <a:t>)</a:t>
            </a:r>
          </a:p>
          <a:p>
            <a:pPr marL="338138" indent="-338138">
              <a:spcBef>
                <a:spcPts val="600"/>
              </a:spcBef>
              <a:buClr>
                <a:srgbClr val="002B78"/>
              </a:buClr>
              <a:buFont typeface="Arial" pitchFamily="34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400" b="1" dirty="0" smtClean="0">
                <a:solidFill>
                  <a:srgbClr val="002B78"/>
                </a:solidFill>
              </a:rPr>
              <a:t>Device </a:t>
            </a:r>
            <a:r>
              <a:rPr lang="en-GB" sz="2400" b="1" dirty="0">
                <a:solidFill>
                  <a:srgbClr val="002B78"/>
                </a:solidFill>
              </a:rPr>
              <a:t>special </a:t>
            </a:r>
            <a:r>
              <a:rPr lang="en-GB" sz="2400" dirty="0">
                <a:solidFill>
                  <a:srgbClr val="002B78"/>
                </a:solidFill>
              </a:rPr>
              <a:t>files (</a:t>
            </a:r>
            <a:r>
              <a:rPr lang="en-GB" sz="2400" b="1" dirty="0">
                <a:solidFill>
                  <a:srgbClr val="FF0000"/>
                </a:solidFill>
              </a:rPr>
              <a:t>b</a:t>
            </a:r>
            <a:r>
              <a:rPr lang="en-GB" sz="2400" dirty="0">
                <a:solidFill>
                  <a:srgbClr val="002B78"/>
                </a:solidFill>
              </a:rPr>
              <a:t> and </a:t>
            </a:r>
            <a:r>
              <a:rPr lang="en-GB" sz="2400" b="1" dirty="0">
                <a:solidFill>
                  <a:srgbClr val="FF0000"/>
                </a:solidFill>
              </a:rPr>
              <a:t>c</a:t>
            </a:r>
            <a:r>
              <a:rPr lang="en-GB" sz="2400" dirty="0">
                <a:solidFill>
                  <a:srgbClr val="002B78"/>
                </a:solidFill>
              </a:rPr>
              <a:t>)</a:t>
            </a:r>
            <a:r>
              <a:rPr lang="ar-SA" sz="2400" dirty="0">
                <a:solidFill>
                  <a:srgbClr val="002B78"/>
                </a:solidFill>
              </a:rPr>
              <a:t>‏</a:t>
            </a:r>
            <a:endParaRPr lang="en-GB" sz="2400" dirty="0">
              <a:solidFill>
                <a:srgbClr val="002B78"/>
              </a:solidFill>
            </a:endParaRPr>
          </a:p>
          <a:p>
            <a:pPr marL="338138" indent="-338138">
              <a:spcBef>
                <a:spcPts val="600"/>
              </a:spcBef>
              <a:buClr>
                <a:srgbClr val="002B78"/>
              </a:buClr>
              <a:buFont typeface="Arial" pitchFamily="34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400" b="1" dirty="0">
                <a:solidFill>
                  <a:srgbClr val="002B78"/>
                </a:solidFill>
              </a:rPr>
              <a:t>Named pipe (</a:t>
            </a:r>
            <a:r>
              <a:rPr lang="en-GB" sz="2400" b="1" dirty="0">
                <a:solidFill>
                  <a:srgbClr val="FF0000"/>
                </a:solidFill>
              </a:rPr>
              <a:t>p</a:t>
            </a:r>
            <a:r>
              <a:rPr lang="en-GB" sz="2400" b="1" dirty="0">
                <a:solidFill>
                  <a:srgbClr val="002B78"/>
                </a:solidFill>
              </a:rPr>
              <a:t>)</a:t>
            </a:r>
            <a:r>
              <a:rPr lang="ar-SA" sz="2400" b="1" dirty="0">
                <a:solidFill>
                  <a:srgbClr val="002B78"/>
                </a:solidFill>
              </a:rPr>
              <a:t>‏</a:t>
            </a:r>
            <a:endParaRPr lang="en-GB" sz="2400" b="1" dirty="0">
              <a:solidFill>
                <a:srgbClr val="002B78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442913" y="155575"/>
            <a:ext cx="8226425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</a:rPr>
              <a:t>What is Linux? 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643438" y="1357313"/>
            <a:ext cx="3455987" cy="4600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3375" indent="-333375">
              <a:spcBef>
                <a:spcPts val="5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 dirty="0">
              <a:solidFill>
                <a:srgbClr val="002B78"/>
              </a:solidFill>
              <a:latin typeface="Arial" charset="0"/>
              <a:cs typeface="Arial" charset="0"/>
            </a:endParaRPr>
          </a:p>
          <a:p>
            <a:pPr marL="333375" indent="-333375" algn="ctr">
              <a:spcBef>
                <a:spcPts val="6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4400" b="1" dirty="0">
                <a:solidFill>
                  <a:srgbClr val="002B78"/>
                </a:solidFill>
                <a:latin typeface="Arial" charset="0"/>
                <a:cs typeface="Arial" charset="0"/>
              </a:rPr>
              <a:t>Linux</a:t>
            </a:r>
          </a:p>
          <a:p>
            <a:pPr marL="333375" indent="-333375" algn="ctr">
              <a:spcBef>
                <a:spcPts val="6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0" b="1" dirty="0">
                <a:solidFill>
                  <a:srgbClr val="002B78"/>
                </a:solidFill>
                <a:latin typeface="Arial" charset="0"/>
                <a:cs typeface="Arial" charset="0"/>
              </a:rPr>
              <a:t>?</a:t>
            </a:r>
          </a:p>
          <a:p>
            <a:pPr marL="333375" indent="-333375">
              <a:spcBef>
                <a:spcPts val="5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 b="1" dirty="0">
              <a:solidFill>
                <a:srgbClr val="002B78"/>
              </a:solidFill>
              <a:latin typeface="Arial" charset="0"/>
              <a:cs typeface="Arial" charset="0"/>
            </a:endParaRPr>
          </a:p>
          <a:p>
            <a:pPr marL="333375" indent="-333375">
              <a:spcBef>
                <a:spcPts val="5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 b="1" dirty="0">
              <a:solidFill>
                <a:srgbClr val="002B78"/>
              </a:solidFill>
              <a:latin typeface="Arial" charset="0"/>
              <a:cs typeface="Arial" charset="0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77788" y="6427788"/>
            <a:ext cx="342900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1" hangingPunct="1">
              <a:buClr>
                <a:srgbClr val="AEAEAE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DA760E1-B837-4FF5-8FEE-C4424F1E2322}" type="slidenum">
              <a:rPr lang="en-GB" sz="900" b="1">
                <a:solidFill>
                  <a:srgbClr val="AEAEAE"/>
                </a:solidFill>
                <a:latin typeface="Verdana" pitchFamily="32" charset="0"/>
              </a:rPr>
              <a:pPr algn="ctr" eaLnBrk="1" hangingPunct="1">
                <a:buClr>
                  <a:srgbClr val="AEAEAE"/>
                </a:buClr>
                <a:buFont typeface="Verdana" pitchFamily="32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n-GB" sz="900" b="1">
              <a:solidFill>
                <a:srgbClr val="AEAEAE"/>
              </a:solidFill>
              <a:latin typeface="Verdana" pitchFamily="32" charset="0"/>
            </a:endParaRPr>
          </a:p>
        </p:txBody>
      </p:sp>
      <p:cxnSp>
        <p:nvCxnSpPr>
          <p:cNvPr id="8198" name="AutoShape 7"/>
          <p:cNvCxnSpPr>
            <a:cxnSpLocks noChangeShapeType="1"/>
          </p:cNvCxnSpPr>
          <p:nvPr/>
        </p:nvCxnSpPr>
        <p:spPr bwMode="auto">
          <a:xfrm>
            <a:off x="-1619250" y="4522788"/>
            <a:ext cx="1587" cy="517525"/>
          </a:xfrm>
          <a:prstGeom prst="straightConnector1">
            <a:avLst/>
          </a:prstGeom>
          <a:noFill/>
          <a:ln w="25560">
            <a:solidFill>
              <a:srgbClr val="FF0000"/>
            </a:solidFill>
            <a:miter lim="800000"/>
            <a:headEnd/>
            <a:tailEnd type="triangle" w="med" len="med"/>
          </a:ln>
        </p:spPr>
      </p:cxnSp>
      <p:pic>
        <p:nvPicPr>
          <p:cNvPr id="8199" name="Picture 2" descr="http://bsgroups.ru/images/stories/linu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3" y="1643063"/>
            <a:ext cx="32289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57159" y="155575"/>
            <a:ext cx="7988330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FFFFFF"/>
                </a:solidFill>
              </a:rPr>
              <a:t>Names of files and </a:t>
            </a:r>
            <a:r>
              <a:rPr lang="en-GB" sz="2000" dirty="0" smtClean="0">
                <a:solidFill>
                  <a:srgbClr val="FFFFFF"/>
                </a:solidFill>
              </a:rPr>
              <a:t>directories limitations</a:t>
            </a:r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447675" y="1033463"/>
            <a:ext cx="8229600" cy="452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8138" indent="-338138">
              <a:spcBef>
                <a:spcPts val="600"/>
              </a:spcBef>
              <a:buClr>
                <a:srgbClr val="002B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400" dirty="0" smtClean="0">
                <a:solidFill>
                  <a:srgbClr val="002B78"/>
                </a:solidFill>
              </a:rPr>
              <a:t>File/directory naming </a:t>
            </a:r>
            <a:r>
              <a:rPr lang="en-GB" sz="2400" dirty="0">
                <a:solidFill>
                  <a:srgbClr val="002B78"/>
                </a:solidFill>
              </a:rPr>
              <a:t>rules:</a:t>
            </a:r>
          </a:p>
          <a:p>
            <a:pPr marL="338138" indent="-338138">
              <a:spcBef>
                <a:spcPts val="600"/>
              </a:spcBef>
              <a:buClr>
                <a:srgbClr val="002B78"/>
              </a:buClr>
              <a:buFont typeface="Wingdings" charset="2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400" dirty="0">
              <a:solidFill>
                <a:srgbClr val="002B78"/>
              </a:solidFill>
            </a:endParaRPr>
          </a:p>
          <a:p>
            <a:pPr marL="338138" indent="-338138">
              <a:spcBef>
                <a:spcPts val="900"/>
              </a:spcBef>
              <a:buClr>
                <a:srgbClr val="002B78"/>
              </a:buClr>
              <a:buFont typeface="Arial" pitchFamily="34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3600" dirty="0" smtClean="0">
                <a:solidFill>
                  <a:srgbClr val="002B78"/>
                </a:solidFill>
              </a:rPr>
              <a:t>255 </a:t>
            </a:r>
            <a:r>
              <a:rPr lang="en-GB" sz="3600" dirty="0">
                <a:solidFill>
                  <a:srgbClr val="002B78"/>
                </a:solidFill>
              </a:rPr>
              <a:t>symbols max</a:t>
            </a:r>
          </a:p>
          <a:p>
            <a:pPr marL="338138" indent="-338138">
              <a:spcBef>
                <a:spcPts val="900"/>
              </a:spcBef>
              <a:buClr>
                <a:srgbClr val="002B78"/>
              </a:buClr>
              <a:buFont typeface="Arial" pitchFamily="34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3600" dirty="0" smtClean="0">
                <a:solidFill>
                  <a:srgbClr val="002B78"/>
                </a:solidFill>
              </a:rPr>
              <a:t>Case sensitive</a:t>
            </a:r>
            <a:endParaRPr lang="en-GB" sz="3600" dirty="0">
              <a:solidFill>
                <a:srgbClr val="002B78"/>
              </a:solidFill>
            </a:endParaRPr>
          </a:p>
          <a:p>
            <a:pPr marL="338138" indent="-338138">
              <a:spcBef>
                <a:spcPts val="900"/>
              </a:spcBef>
              <a:buClr>
                <a:srgbClr val="002B78"/>
              </a:buClr>
              <a:buFont typeface="Arial" pitchFamily="34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3600" dirty="0" smtClean="0">
                <a:solidFill>
                  <a:srgbClr val="FF0000"/>
                </a:solidFill>
              </a:rPr>
              <a:t>* ? | ^ / \ ~ [ ] – { } ‘ “ </a:t>
            </a:r>
            <a:r>
              <a:rPr lang="en-GB" sz="3600" dirty="0" smtClean="0">
                <a:solidFill>
                  <a:srgbClr val="002B78"/>
                </a:solidFill>
              </a:rPr>
              <a:t> </a:t>
            </a:r>
            <a:r>
              <a:rPr lang="en-GB" sz="3600" dirty="0">
                <a:solidFill>
                  <a:srgbClr val="002B78"/>
                </a:solidFill>
              </a:rPr>
              <a:t>- do not </a:t>
            </a:r>
            <a:r>
              <a:rPr lang="en-GB" sz="3600" dirty="0" smtClean="0">
                <a:solidFill>
                  <a:srgbClr val="002B78"/>
                </a:solidFill>
              </a:rPr>
              <a:t>use this special symbols (not allowed or not recommended)</a:t>
            </a:r>
            <a:endParaRPr lang="en-GB" sz="3600" dirty="0">
              <a:solidFill>
                <a:srgbClr val="002B78"/>
              </a:solidFill>
            </a:endParaRPr>
          </a:p>
          <a:p>
            <a:pPr marL="338138" indent="-338138">
              <a:spcBef>
                <a:spcPts val="600"/>
              </a:spcBef>
              <a:buClr>
                <a:srgbClr val="002B78"/>
              </a:buClr>
              <a:buFont typeface="Wingdings" charset="2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400" dirty="0">
              <a:solidFill>
                <a:srgbClr val="002B78"/>
              </a:solidFill>
            </a:endParaRPr>
          </a:p>
          <a:p>
            <a:pPr marL="338138" indent="-338138">
              <a:spcBef>
                <a:spcPts val="600"/>
              </a:spcBef>
              <a:buClr>
                <a:srgbClr val="002B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400" dirty="0">
              <a:solidFill>
                <a:srgbClr val="002B78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842963" y="0"/>
            <a:ext cx="7502525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5400" b="1" dirty="0" err="1" smtClean="0">
                <a:solidFill>
                  <a:srgbClr val="FF0000"/>
                </a:solidFill>
              </a:rPr>
              <a:t>pwd</a:t>
            </a:r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57200" y="982663"/>
            <a:ext cx="8229600" cy="52324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8138" indent="-338138">
              <a:spcBef>
                <a:spcPts val="500"/>
              </a:spcBef>
              <a:buClr>
                <a:srgbClr val="002B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6600" b="1" dirty="0" err="1" smtClean="0">
                <a:solidFill>
                  <a:srgbClr val="002B78"/>
                </a:solidFill>
              </a:rPr>
              <a:t>pwd</a:t>
            </a:r>
            <a:r>
              <a:rPr lang="en-GB" sz="2000" b="1" dirty="0" smtClean="0">
                <a:solidFill>
                  <a:srgbClr val="002B78"/>
                </a:solidFill>
              </a:rPr>
              <a:t>– show full </a:t>
            </a:r>
            <a:r>
              <a:rPr lang="en-US" sz="2000" b="1" dirty="0" smtClean="0">
                <a:solidFill>
                  <a:srgbClr val="002B78"/>
                </a:solidFill>
              </a:rPr>
              <a:t>path for current directory</a:t>
            </a:r>
            <a:r>
              <a:rPr lang="en-GB" sz="2000" b="1" dirty="0" smtClean="0">
                <a:solidFill>
                  <a:srgbClr val="002B78"/>
                </a:solidFill>
              </a:rPr>
              <a:t>.</a:t>
            </a:r>
            <a:endParaRPr lang="en-GB" sz="2000" b="1" dirty="0">
              <a:solidFill>
                <a:srgbClr val="002B78"/>
              </a:solidFill>
            </a:endParaRPr>
          </a:p>
          <a:p>
            <a:pPr marL="338138" indent="-338138">
              <a:spcBef>
                <a:spcPts val="300"/>
              </a:spcBef>
              <a:buClr>
                <a:srgbClr val="002B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1200" b="1" dirty="0">
              <a:solidFill>
                <a:srgbClr val="002B78"/>
              </a:solidFill>
            </a:endParaRPr>
          </a:p>
          <a:p>
            <a:pPr marL="738188" lvl="1" indent="-280988" eaLnBrk="1" hangingPunct="1">
              <a:spcBef>
                <a:spcPts val="3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1200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45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45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738188" lvl="1" indent="-280988" eaLnBrk="1" hangingPunct="1">
              <a:spcBef>
                <a:spcPts val="45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2800" b="1" dirty="0" err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pwd</a:t>
            </a:r>
            <a:r>
              <a:rPr lang="en-GB" sz="2800" b="1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				</a:t>
            </a:r>
            <a:endParaRPr lang="en-US" sz="2400" dirty="0" smtClean="0">
              <a:solidFill>
                <a:srgbClr val="002B78"/>
              </a:solidFill>
            </a:endParaRPr>
          </a:p>
          <a:p>
            <a:pPr marL="338138" indent="-338138">
              <a:spcBef>
                <a:spcPts val="700"/>
              </a:spcBef>
              <a:buClr>
                <a:srgbClr val="262673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800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/home/user/music/new</a:t>
            </a:r>
            <a:endParaRPr lang="en-GB" sz="2800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500035" y="155575"/>
            <a:ext cx="7845454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5400" b="1" dirty="0" smtClean="0">
                <a:solidFill>
                  <a:srgbClr val="FF0000"/>
                </a:solidFill>
              </a:rPr>
              <a:t>c</a:t>
            </a:r>
            <a:r>
              <a:rPr lang="en-GB" sz="2400" dirty="0" smtClean="0">
                <a:solidFill>
                  <a:srgbClr val="FFFFFF"/>
                </a:solidFill>
              </a:rPr>
              <a:t>hange </a:t>
            </a:r>
            <a:r>
              <a:rPr lang="en-GB" sz="5400" b="1" dirty="0" smtClean="0">
                <a:solidFill>
                  <a:srgbClr val="FF0000"/>
                </a:solidFill>
              </a:rPr>
              <a:t>d</a:t>
            </a:r>
            <a:r>
              <a:rPr lang="en-GB" sz="2400" dirty="0" smtClean="0">
                <a:solidFill>
                  <a:srgbClr val="FFFFFF"/>
                </a:solidFill>
              </a:rPr>
              <a:t>irectory</a:t>
            </a:r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57200" y="1214438"/>
            <a:ext cx="8229600" cy="452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8138" indent="-338138">
              <a:spcBef>
                <a:spcPts val="500"/>
              </a:spcBef>
              <a:buClr>
                <a:srgbClr val="002B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6600" b="1" dirty="0" err="1">
                <a:solidFill>
                  <a:srgbClr val="002B78"/>
                </a:solidFill>
              </a:rPr>
              <a:t>cd</a:t>
            </a:r>
            <a:r>
              <a:rPr lang="en-GB" sz="6600" b="1" dirty="0">
                <a:solidFill>
                  <a:srgbClr val="002B78"/>
                </a:solidFill>
              </a:rPr>
              <a:t> </a:t>
            </a:r>
            <a:r>
              <a:rPr lang="en-GB" sz="2000" b="1" dirty="0">
                <a:solidFill>
                  <a:srgbClr val="002B78"/>
                </a:solidFill>
              </a:rPr>
              <a:t>– change directory</a:t>
            </a:r>
          </a:p>
          <a:p>
            <a:pPr marL="738188" lvl="1" indent="-280988" eaLnBrk="1" hangingPunct="1">
              <a:spcBef>
                <a:spcPts val="45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338138" indent="-338138"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dirty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 err="1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GB" sz="2800" b="1" dirty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2800" dirty="0" err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var</a:t>
            </a:r>
            <a:endParaRPr lang="en-GB" sz="2800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b="1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 err="1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GB" sz="2800" b="1" dirty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log</a:t>
            </a:r>
            <a:endParaRPr lang="en-GB" sz="2800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b="1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 err="1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GB" sz="2800" b="1" dirty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b="1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~</a:t>
            </a: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b="1" dirty="0" smtClean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 err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GB" sz="2800" b="1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- </a:t>
            </a:r>
            <a:endParaRPr lang="en-GB" sz="2800" b="1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4820" name="Group 3"/>
          <p:cNvGrpSpPr>
            <a:grpSpLocks/>
          </p:cNvGrpSpPr>
          <p:nvPr/>
        </p:nvGrpSpPr>
        <p:grpSpPr bwMode="auto">
          <a:xfrm>
            <a:off x="2714612" y="2285992"/>
            <a:ext cx="5959475" cy="944563"/>
            <a:chOff x="1740" y="1336"/>
            <a:chExt cx="3754" cy="595"/>
          </a:xfrm>
        </p:grpSpPr>
        <p:pic>
          <p:nvPicPr>
            <p:cNvPr id="348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40" y="1336"/>
              <a:ext cx="3755" cy="59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34828" name="Text Box 5"/>
            <p:cNvSpPr txBox="1">
              <a:spLocks noChangeArrowheads="1"/>
            </p:cNvSpPr>
            <p:nvPr/>
          </p:nvSpPr>
          <p:spPr bwMode="auto">
            <a:xfrm>
              <a:off x="2855" y="1415"/>
              <a:ext cx="2184" cy="35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lvl="1" eaLnBrk="1" hangingPunct="1">
                <a:buClr>
                  <a:srgbClr val="002C78"/>
                </a:buClr>
                <a:buFont typeface="Arial" charset="0"/>
                <a:buNone/>
                <a:tabLst>
                  <a:tab pos="457200" algn="l"/>
                  <a:tab pos="904875" algn="l"/>
                  <a:tab pos="1354138" algn="l"/>
                  <a:tab pos="1803400" algn="l"/>
                  <a:tab pos="2252663" algn="l"/>
                  <a:tab pos="2701925" algn="l"/>
                  <a:tab pos="3151188" algn="l"/>
                  <a:tab pos="3600450" algn="l"/>
                  <a:tab pos="4049713" algn="l"/>
                  <a:tab pos="4498975" algn="l"/>
                  <a:tab pos="4948238" algn="l"/>
                  <a:tab pos="5397500" algn="l"/>
                  <a:tab pos="5846763" algn="l"/>
                  <a:tab pos="6296025" algn="l"/>
                  <a:tab pos="6745288" algn="l"/>
                  <a:tab pos="7194550" algn="l"/>
                  <a:tab pos="7643813" algn="l"/>
                  <a:tab pos="8093075" algn="l"/>
                  <a:tab pos="8542338" algn="l"/>
                  <a:tab pos="8991600" algn="l"/>
                  <a:tab pos="9440863" algn="l"/>
                </a:tabLst>
              </a:pPr>
              <a:r>
                <a:rPr lang="en-GB" sz="2000" dirty="0">
                  <a:solidFill>
                    <a:srgbClr val="002C78"/>
                  </a:solidFill>
                  <a:latin typeface="Arial" charset="0"/>
                  <a:cs typeface="Arial" charset="0"/>
                </a:rPr>
                <a:t>Go to </a:t>
              </a:r>
              <a:r>
                <a:rPr lang="en-GB" sz="2000" dirty="0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/</a:t>
              </a:r>
              <a:r>
                <a:rPr lang="en-GB" sz="2000" dirty="0" err="1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var</a:t>
              </a:r>
              <a:r>
                <a:rPr lang="en-GB" sz="2000" dirty="0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 directory</a:t>
              </a:r>
              <a:endParaRPr lang="en-GB" sz="2000" dirty="0">
                <a:solidFill>
                  <a:srgbClr val="002C78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34821" name="Group 6"/>
          <p:cNvGrpSpPr>
            <a:grpSpLocks/>
          </p:cNvGrpSpPr>
          <p:nvPr/>
        </p:nvGrpSpPr>
        <p:grpSpPr bwMode="auto">
          <a:xfrm>
            <a:off x="2457450" y="3365500"/>
            <a:ext cx="6094413" cy="814388"/>
            <a:chOff x="1548" y="2120"/>
            <a:chExt cx="3839" cy="513"/>
          </a:xfrm>
        </p:grpSpPr>
        <p:pic>
          <p:nvPicPr>
            <p:cNvPr id="34825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48" y="2120"/>
              <a:ext cx="3840" cy="51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34826" name="Text Box 8"/>
            <p:cNvSpPr txBox="1">
              <a:spLocks noChangeArrowheads="1"/>
            </p:cNvSpPr>
            <p:nvPr/>
          </p:nvSpPr>
          <p:spPr bwMode="auto">
            <a:xfrm>
              <a:off x="2746" y="2198"/>
              <a:ext cx="2184" cy="35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lvl="1" eaLnBrk="1" hangingPunct="1">
                <a:buClr>
                  <a:srgbClr val="002C78"/>
                </a:buClr>
                <a:buFont typeface="Arial" charset="0"/>
                <a:buNone/>
                <a:tabLst>
                  <a:tab pos="457200" algn="l"/>
                  <a:tab pos="904875" algn="l"/>
                  <a:tab pos="1354138" algn="l"/>
                  <a:tab pos="1803400" algn="l"/>
                  <a:tab pos="2252663" algn="l"/>
                  <a:tab pos="2701925" algn="l"/>
                  <a:tab pos="3151188" algn="l"/>
                  <a:tab pos="3600450" algn="l"/>
                  <a:tab pos="4049713" algn="l"/>
                  <a:tab pos="4498975" algn="l"/>
                  <a:tab pos="4948238" algn="l"/>
                  <a:tab pos="5397500" algn="l"/>
                  <a:tab pos="5846763" algn="l"/>
                  <a:tab pos="6296025" algn="l"/>
                  <a:tab pos="6745288" algn="l"/>
                  <a:tab pos="7194550" algn="l"/>
                  <a:tab pos="7643813" algn="l"/>
                  <a:tab pos="8093075" algn="l"/>
                  <a:tab pos="8542338" algn="l"/>
                  <a:tab pos="8991600" algn="l"/>
                  <a:tab pos="9440863" algn="l"/>
                </a:tabLst>
              </a:pPr>
              <a:r>
                <a:rPr lang="en-GB" sz="2000" dirty="0">
                  <a:solidFill>
                    <a:srgbClr val="002C78"/>
                  </a:solidFill>
                  <a:latin typeface="Arial" charset="0"/>
                  <a:cs typeface="Arial" charset="0"/>
                </a:rPr>
                <a:t>Go to </a:t>
              </a:r>
              <a:r>
                <a:rPr lang="en-GB" sz="2000" dirty="0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log subdirectory</a:t>
              </a:r>
              <a:endParaRPr lang="en-GB" sz="2000" dirty="0">
                <a:solidFill>
                  <a:srgbClr val="002C78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34822" name="Group 9"/>
          <p:cNvGrpSpPr>
            <a:grpSpLocks/>
          </p:cNvGrpSpPr>
          <p:nvPr/>
        </p:nvGrpSpPr>
        <p:grpSpPr bwMode="auto">
          <a:xfrm>
            <a:off x="1928794" y="4243388"/>
            <a:ext cx="6348431" cy="1114438"/>
            <a:chOff x="1455" y="2673"/>
            <a:chExt cx="3759" cy="614"/>
          </a:xfrm>
        </p:grpSpPr>
        <p:pic>
          <p:nvPicPr>
            <p:cNvPr id="34823" name="Picture 1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55" y="2673"/>
              <a:ext cx="3760" cy="6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34824" name="Text Box 11"/>
            <p:cNvSpPr txBox="1">
              <a:spLocks noChangeArrowheads="1"/>
            </p:cNvSpPr>
            <p:nvPr/>
          </p:nvSpPr>
          <p:spPr bwMode="auto">
            <a:xfrm>
              <a:off x="2572" y="2753"/>
              <a:ext cx="2185" cy="3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lvl="1" eaLnBrk="1" hangingPunct="1">
                <a:buClr>
                  <a:srgbClr val="002C78"/>
                </a:buClr>
                <a:buFont typeface="Arial" charset="0"/>
                <a:buNone/>
                <a:tabLst>
                  <a:tab pos="457200" algn="l"/>
                  <a:tab pos="904875" algn="l"/>
                  <a:tab pos="1354138" algn="l"/>
                  <a:tab pos="1803400" algn="l"/>
                  <a:tab pos="2252663" algn="l"/>
                  <a:tab pos="2701925" algn="l"/>
                  <a:tab pos="3151188" algn="l"/>
                  <a:tab pos="3600450" algn="l"/>
                  <a:tab pos="4049713" algn="l"/>
                  <a:tab pos="4498975" algn="l"/>
                  <a:tab pos="4948238" algn="l"/>
                  <a:tab pos="5397500" algn="l"/>
                  <a:tab pos="5846763" algn="l"/>
                  <a:tab pos="6296025" algn="l"/>
                  <a:tab pos="6745288" algn="l"/>
                  <a:tab pos="7194550" algn="l"/>
                  <a:tab pos="7643813" algn="l"/>
                  <a:tab pos="8093075" algn="l"/>
                  <a:tab pos="8542338" algn="l"/>
                  <a:tab pos="8991600" algn="l"/>
                  <a:tab pos="9440863" algn="l"/>
                </a:tabLst>
              </a:pPr>
              <a:r>
                <a:rPr lang="en-GB" sz="2000" dirty="0">
                  <a:solidFill>
                    <a:srgbClr val="002C78"/>
                  </a:solidFill>
                  <a:latin typeface="Arial" charset="0"/>
                  <a:cs typeface="Arial" charset="0"/>
                </a:rPr>
                <a:t>Go to home directory of </a:t>
              </a:r>
              <a:r>
                <a:rPr lang="en-GB" sz="2000" dirty="0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current user</a:t>
              </a:r>
              <a:endParaRPr lang="en-GB" sz="2000" dirty="0">
                <a:solidFill>
                  <a:srgbClr val="002C78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2071670" y="5500704"/>
            <a:ext cx="6096001" cy="815976"/>
            <a:chOff x="1548" y="2120"/>
            <a:chExt cx="3840" cy="514"/>
          </a:xfrm>
        </p:grpSpPr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48" y="2120"/>
              <a:ext cx="3840" cy="51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2808" y="2165"/>
              <a:ext cx="2184" cy="4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lvl="1" eaLnBrk="1" hangingPunct="1">
                <a:buClr>
                  <a:srgbClr val="002C78"/>
                </a:buClr>
                <a:buFont typeface="Arial" charset="0"/>
                <a:buNone/>
                <a:tabLst>
                  <a:tab pos="457200" algn="l"/>
                  <a:tab pos="904875" algn="l"/>
                  <a:tab pos="1354138" algn="l"/>
                  <a:tab pos="1803400" algn="l"/>
                  <a:tab pos="2252663" algn="l"/>
                  <a:tab pos="2701925" algn="l"/>
                  <a:tab pos="3151188" algn="l"/>
                  <a:tab pos="3600450" algn="l"/>
                  <a:tab pos="4049713" algn="l"/>
                  <a:tab pos="4498975" algn="l"/>
                  <a:tab pos="4948238" algn="l"/>
                  <a:tab pos="5397500" algn="l"/>
                  <a:tab pos="5846763" algn="l"/>
                  <a:tab pos="6296025" algn="l"/>
                  <a:tab pos="6745288" algn="l"/>
                  <a:tab pos="7194550" algn="l"/>
                  <a:tab pos="7643813" algn="l"/>
                  <a:tab pos="8093075" algn="l"/>
                  <a:tab pos="8542338" algn="l"/>
                  <a:tab pos="8991600" algn="l"/>
                  <a:tab pos="9440863" algn="l"/>
                </a:tabLst>
              </a:pPr>
              <a:r>
                <a:rPr lang="en-GB" sz="2000" dirty="0">
                  <a:solidFill>
                    <a:srgbClr val="002C78"/>
                  </a:solidFill>
                  <a:latin typeface="Arial" charset="0"/>
                  <a:cs typeface="Arial" charset="0"/>
                </a:rPr>
                <a:t>Go to </a:t>
              </a:r>
              <a:r>
                <a:rPr lang="en-GB" sz="2000" dirty="0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the previous (last visited) directory </a:t>
              </a:r>
              <a:endParaRPr lang="en-GB" sz="2000" dirty="0">
                <a:solidFill>
                  <a:srgbClr val="002C78"/>
                </a:solidFill>
                <a:latin typeface="Arial" charset="0"/>
                <a:cs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428597" y="155575"/>
            <a:ext cx="7916892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FFFFFF"/>
                </a:solidFill>
              </a:rPr>
              <a:t>Create file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457200" y="1214438"/>
            <a:ext cx="8229600" cy="452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8138" indent="-338138">
              <a:spcBef>
                <a:spcPts val="500"/>
              </a:spcBef>
              <a:buClr>
                <a:srgbClr val="002B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6600" b="1" dirty="0">
                <a:solidFill>
                  <a:srgbClr val="002B78"/>
                </a:solidFill>
              </a:rPr>
              <a:t>touch </a:t>
            </a:r>
            <a:r>
              <a:rPr lang="en-GB" sz="2000" b="1" dirty="0">
                <a:solidFill>
                  <a:srgbClr val="002B78"/>
                </a:solidFill>
              </a:rPr>
              <a:t>– create an empty </a:t>
            </a:r>
            <a:r>
              <a:rPr lang="en-GB" sz="2000" b="1" dirty="0" smtClean="0">
                <a:solidFill>
                  <a:srgbClr val="002B78"/>
                </a:solidFill>
              </a:rPr>
              <a:t>file / change time label for given file</a:t>
            </a:r>
            <a:endParaRPr lang="en-GB" sz="2000" b="1" dirty="0">
              <a:solidFill>
                <a:srgbClr val="002B78"/>
              </a:solidFill>
            </a:endParaRPr>
          </a:p>
          <a:p>
            <a:pPr marL="338138" indent="-338138">
              <a:spcBef>
                <a:spcPts val="500"/>
              </a:spcBef>
              <a:buClr>
                <a:srgbClr val="00B0F0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000" b="1" dirty="0">
              <a:solidFill>
                <a:srgbClr val="00B0F0"/>
              </a:solidFill>
            </a:endParaRPr>
          </a:p>
          <a:p>
            <a:pPr marL="338138" indent="-338138">
              <a:spcBef>
                <a:spcPts val="500"/>
              </a:spcBef>
              <a:buClr>
                <a:srgbClr val="00B0F0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000" b="1" dirty="0">
              <a:solidFill>
                <a:srgbClr val="00B0F0"/>
              </a:solidFill>
            </a:endParaRPr>
          </a:p>
          <a:p>
            <a:pPr marL="738188" lvl="1" indent="-280988" eaLnBrk="1" hangingPunct="1">
              <a:spcBef>
                <a:spcPts val="45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338138" indent="-338138"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dirty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	Example:</a:t>
            </a: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touch </a:t>
            </a:r>
            <a:r>
              <a:rPr lang="en-GB" sz="2800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newfile.txt</a:t>
            </a: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b="1" dirty="0" smtClean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b="1" dirty="0" smtClean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touch</a:t>
            </a:r>
            <a:r>
              <a:rPr lang="en-GB" sz="2800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newfile.txt	</a:t>
            </a:r>
            <a:endParaRPr lang="en-GB" sz="2800" b="1" dirty="0" smtClean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b="1" dirty="0" smtClean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8916" name="Group 3"/>
          <p:cNvGrpSpPr>
            <a:grpSpLocks/>
          </p:cNvGrpSpPr>
          <p:nvPr/>
        </p:nvGrpSpPr>
        <p:grpSpPr bwMode="auto">
          <a:xfrm>
            <a:off x="2714612" y="2357430"/>
            <a:ext cx="6021387" cy="1730375"/>
            <a:chOff x="1659" y="1340"/>
            <a:chExt cx="3793" cy="1090"/>
          </a:xfrm>
        </p:grpSpPr>
        <p:pic>
          <p:nvPicPr>
            <p:cNvPr id="3891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59" y="1340"/>
              <a:ext cx="3794" cy="10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38918" name="Text Box 5"/>
            <p:cNvSpPr txBox="1">
              <a:spLocks noChangeArrowheads="1"/>
            </p:cNvSpPr>
            <p:nvPr/>
          </p:nvSpPr>
          <p:spPr bwMode="auto">
            <a:xfrm>
              <a:off x="3360" y="1479"/>
              <a:ext cx="1732" cy="6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lvl="1" eaLnBrk="1" hangingPunct="1">
                <a:buClr>
                  <a:srgbClr val="002C78"/>
                </a:buClr>
                <a:buFont typeface="Arial" charset="0"/>
                <a:buNone/>
                <a:tabLst>
                  <a:tab pos="457200" algn="l"/>
                  <a:tab pos="904875" algn="l"/>
                  <a:tab pos="1354138" algn="l"/>
                  <a:tab pos="1803400" algn="l"/>
                  <a:tab pos="2252663" algn="l"/>
                  <a:tab pos="2701925" algn="l"/>
                  <a:tab pos="3151188" algn="l"/>
                  <a:tab pos="3600450" algn="l"/>
                  <a:tab pos="4049713" algn="l"/>
                  <a:tab pos="4498975" algn="l"/>
                  <a:tab pos="4948238" algn="l"/>
                  <a:tab pos="5397500" algn="l"/>
                  <a:tab pos="5846763" algn="l"/>
                  <a:tab pos="6296025" algn="l"/>
                  <a:tab pos="6745288" algn="l"/>
                  <a:tab pos="7194550" algn="l"/>
                  <a:tab pos="7643813" algn="l"/>
                  <a:tab pos="8093075" algn="l"/>
                  <a:tab pos="8542338" algn="l"/>
                  <a:tab pos="8991600" algn="l"/>
                  <a:tab pos="9440863" algn="l"/>
                </a:tabLst>
              </a:pPr>
              <a:r>
                <a:rPr lang="en-GB" sz="2000" dirty="0">
                  <a:solidFill>
                    <a:srgbClr val="002C78"/>
                  </a:solidFill>
                  <a:latin typeface="Arial" charset="0"/>
                  <a:cs typeface="Arial" charset="0"/>
                </a:rPr>
                <a:t>Create empty file </a:t>
              </a:r>
              <a:r>
                <a:rPr lang="en-GB" sz="2000" dirty="0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“newfile.txt”</a:t>
              </a:r>
              <a:endParaRPr lang="en-GB" sz="2000" dirty="0">
                <a:solidFill>
                  <a:srgbClr val="002C78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3428992" y="4127495"/>
            <a:ext cx="5451474" cy="1566863"/>
            <a:chOff x="2103" y="2504"/>
            <a:chExt cx="3434" cy="987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03" y="2504"/>
              <a:ext cx="3434" cy="9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3273" y="2649"/>
              <a:ext cx="2182" cy="7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lvl="1" algn="ctr" eaLnBrk="1" hangingPunct="1">
                <a:buClr>
                  <a:srgbClr val="002C78"/>
                </a:buClr>
                <a:buFont typeface="Arial" charset="0"/>
                <a:buNone/>
                <a:tabLst>
                  <a:tab pos="457200" algn="l"/>
                  <a:tab pos="904875" algn="l"/>
                  <a:tab pos="1354138" algn="l"/>
                  <a:tab pos="1803400" algn="l"/>
                  <a:tab pos="2252663" algn="l"/>
                  <a:tab pos="2701925" algn="l"/>
                  <a:tab pos="3151188" algn="l"/>
                  <a:tab pos="3600450" algn="l"/>
                  <a:tab pos="4049713" algn="l"/>
                  <a:tab pos="4498975" algn="l"/>
                  <a:tab pos="4948238" algn="l"/>
                  <a:tab pos="5397500" algn="l"/>
                  <a:tab pos="5846763" algn="l"/>
                  <a:tab pos="6296025" algn="l"/>
                  <a:tab pos="6745288" algn="l"/>
                  <a:tab pos="7194550" algn="l"/>
                  <a:tab pos="7643813" algn="l"/>
                  <a:tab pos="8093075" algn="l"/>
                  <a:tab pos="8542338" algn="l"/>
                  <a:tab pos="8991600" algn="l"/>
                  <a:tab pos="9440863" algn="l"/>
                </a:tabLst>
              </a:pPr>
              <a:r>
                <a:rPr lang="en-GB" sz="2000" dirty="0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Modify creation date for “newfile.txt” for current time</a:t>
              </a:r>
              <a:endParaRPr lang="en-GB" sz="2000" dirty="0">
                <a:solidFill>
                  <a:srgbClr val="002C78"/>
                </a:solidFill>
                <a:latin typeface="Arial" charset="0"/>
                <a:cs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357159" y="155575"/>
            <a:ext cx="7988330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5400" b="1" dirty="0" smtClean="0">
                <a:solidFill>
                  <a:srgbClr val="FF0000"/>
                </a:solidFill>
              </a:rPr>
              <a:t>m</a:t>
            </a:r>
            <a:r>
              <a:rPr lang="en-GB" sz="2400" dirty="0" smtClean="0">
                <a:solidFill>
                  <a:srgbClr val="FFFFFF"/>
                </a:solidFill>
              </a:rPr>
              <a:t>a</a:t>
            </a:r>
            <a:r>
              <a:rPr lang="en-GB" sz="5400" b="1" dirty="0" smtClean="0">
                <a:solidFill>
                  <a:srgbClr val="FF0000"/>
                </a:solidFill>
              </a:rPr>
              <a:t>k</a:t>
            </a:r>
            <a:r>
              <a:rPr lang="en-GB" sz="2400" dirty="0" smtClean="0">
                <a:solidFill>
                  <a:srgbClr val="FFFFFF"/>
                </a:solidFill>
              </a:rPr>
              <a:t>e </a:t>
            </a:r>
            <a:r>
              <a:rPr lang="en-GB" sz="5400" b="1" dirty="0" smtClean="0">
                <a:solidFill>
                  <a:srgbClr val="FF0000"/>
                </a:solidFill>
              </a:rPr>
              <a:t>dir</a:t>
            </a:r>
            <a:r>
              <a:rPr lang="en-GB" sz="2400" dirty="0" smtClean="0">
                <a:solidFill>
                  <a:srgbClr val="FFFFFF"/>
                </a:solidFill>
              </a:rPr>
              <a:t>ectory</a:t>
            </a:r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457200" y="1055688"/>
            <a:ext cx="8229600" cy="452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8138" indent="-338138">
              <a:spcBef>
                <a:spcPts val="50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6600" b="1" dirty="0" err="1">
                <a:solidFill>
                  <a:srgbClr val="002C78"/>
                </a:solidFill>
              </a:rPr>
              <a:t>mkdir</a:t>
            </a:r>
            <a:r>
              <a:rPr lang="en-GB" sz="6600" b="1" dirty="0">
                <a:solidFill>
                  <a:srgbClr val="002C78"/>
                </a:solidFill>
              </a:rPr>
              <a:t> </a:t>
            </a:r>
            <a:r>
              <a:rPr lang="en-GB" sz="2000" b="1" dirty="0">
                <a:solidFill>
                  <a:srgbClr val="002C78"/>
                </a:solidFill>
              </a:rPr>
              <a:t>– creation of empty directory</a:t>
            </a:r>
          </a:p>
          <a:p>
            <a:pPr marL="338138" indent="-338138">
              <a:spcBef>
                <a:spcPts val="50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000" b="1" dirty="0">
              <a:solidFill>
                <a:srgbClr val="002C78"/>
              </a:solidFill>
            </a:endParaRPr>
          </a:p>
          <a:p>
            <a:pPr marL="738188" lvl="1" indent="-280988" eaLnBrk="1" hangingPunct="1">
              <a:spcBef>
                <a:spcPts val="45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338138" indent="-338138" eaLnBrk="1" hangingPunct="1">
              <a:spcBef>
                <a:spcPts val="45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338138" indent="-338138" eaLnBrk="1" hangingPunct="1">
              <a:spcBef>
                <a:spcPts val="45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dirty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 err="1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GB" sz="2800" b="1" dirty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dirty="0" err="1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mydirectory</a:t>
            </a:r>
            <a:endParaRPr lang="en-GB" sz="2800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801688" lvl="1" indent="-338138">
              <a:spcBef>
                <a:spcPts val="800"/>
              </a:spcBef>
              <a:buClr>
                <a:srgbClr val="002C78"/>
              </a:buClr>
              <a:tabLst>
                <a:tab pos="3635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b="1" dirty="0" smtClean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801688" lvl="1" indent="-338138">
              <a:spcBef>
                <a:spcPts val="800"/>
              </a:spcBef>
              <a:buClr>
                <a:srgbClr val="002C78"/>
              </a:buClr>
              <a:tabLst>
                <a:tab pos="3635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b="1" dirty="0" smtClean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801688" lvl="1" indent="-338138">
              <a:spcBef>
                <a:spcPts val="800"/>
              </a:spcBef>
              <a:buClr>
                <a:srgbClr val="002C78"/>
              </a:buClr>
              <a:tabLst>
                <a:tab pos="3635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b="1" dirty="0" smtClean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801688" lvl="1" indent="-338138">
              <a:spcBef>
                <a:spcPts val="800"/>
              </a:spcBef>
              <a:buClr>
                <a:srgbClr val="002C78"/>
              </a:buClr>
              <a:tabLst>
                <a:tab pos="3635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 err="1" smtClean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GB" sz="2800" b="1" dirty="0" smtClean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dirty="0" smtClean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~/</a:t>
            </a:r>
            <a:r>
              <a:rPr lang="en-GB" sz="2800" dirty="0" err="1" smtClean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tmp</a:t>
            </a:r>
            <a:endParaRPr lang="en-GB" sz="2800" dirty="0" smtClean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338138" indent="-338138">
              <a:spcBef>
                <a:spcPts val="80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b="1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084" name="Group 3"/>
          <p:cNvGrpSpPr>
            <a:grpSpLocks/>
          </p:cNvGrpSpPr>
          <p:nvPr/>
        </p:nvGrpSpPr>
        <p:grpSpPr bwMode="auto">
          <a:xfrm>
            <a:off x="2749550" y="2152650"/>
            <a:ext cx="6057900" cy="1479550"/>
            <a:chOff x="1732" y="1356"/>
            <a:chExt cx="3816" cy="932"/>
          </a:xfrm>
        </p:grpSpPr>
        <p:pic>
          <p:nvPicPr>
            <p:cNvPr id="4608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32" y="1356"/>
              <a:ext cx="3817" cy="93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701" y="1480"/>
              <a:ext cx="2358" cy="58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lvl="1" algn="ctr" eaLnBrk="1" hangingPunct="1">
                <a:buClr>
                  <a:srgbClr val="002C78"/>
                </a:buClr>
                <a:buFont typeface="Arial" charset="0"/>
                <a:buNone/>
                <a:tabLst>
                  <a:tab pos="457200" algn="l"/>
                  <a:tab pos="904875" algn="l"/>
                  <a:tab pos="1354138" algn="l"/>
                  <a:tab pos="1803400" algn="l"/>
                  <a:tab pos="2252663" algn="l"/>
                  <a:tab pos="2701925" algn="l"/>
                  <a:tab pos="3151188" algn="l"/>
                  <a:tab pos="3600450" algn="l"/>
                  <a:tab pos="4049713" algn="l"/>
                  <a:tab pos="4498975" algn="l"/>
                  <a:tab pos="4948238" algn="l"/>
                  <a:tab pos="5397500" algn="l"/>
                  <a:tab pos="5846763" algn="l"/>
                  <a:tab pos="6296025" algn="l"/>
                  <a:tab pos="6745288" algn="l"/>
                  <a:tab pos="7194550" algn="l"/>
                  <a:tab pos="7643813" algn="l"/>
                  <a:tab pos="8093075" algn="l"/>
                  <a:tab pos="8542338" algn="l"/>
                  <a:tab pos="8991600" algn="l"/>
                  <a:tab pos="9440863" algn="l"/>
                </a:tabLst>
              </a:pPr>
              <a:r>
                <a:rPr lang="en-GB" sz="2000" dirty="0">
                  <a:solidFill>
                    <a:srgbClr val="002C78"/>
                  </a:solidFill>
                  <a:latin typeface="Arial" charset="0"/>
                  <a:cs typeface="Arial" charset="0"/>
                </a:rPr>
                <a:t>Create empty </a:t>
              </a:r>
              <a:r>
                <a:rPr lang="en-GB" sz="2000" dirty="0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directory </a:t>
              </a:r>
              <a:r>
                <a:rPr lang="en-GB" sz="2000" dirty="0">
                  <a:solidFill>
                    <a:srgbClr val="002C78"/>
                  </a:solidFill>
                  <a:latin typeface="Arial" charset="0"/>
                  <a:cs typeface="Arial" charset="0"/>
                </a:rPr>
                <a:t>“</a:t>
              </a:r>
              <a:r>
                <a:rPr lang="en-GB" sz="2000" dirty="0" err="1">
                  <a:solidFill>
                    <a:srgbClr val="002C78"/>
                  </a:solidFill>
                  <a:latin typeface="Arial" charset="0"/>
                  <a:cs typeface="Arial" charset="0"/>
                </a:rPr>
                <a:t>mytestdirectory</a:t>
              </a:r>
              <a:r>
                <a:rPr lang="en-GB" sz="2000" dirty="0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” in current directory</a:t>
              </a:r>
              <a:endParaRPr lang="en-GB" sz="2000" dirty="0">
                <a:solidFill>
                  <a:srgbClr val="002C78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4143380"/>
            <a:ext cx="5988050" cy="14636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357686" y="4357694"/>
            <a:ext cx="3743325" cy="923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lvl="1" eaLnBrk="1" hangingPunct="1">
              <a:buClr>
                <a:srgbClr val="002C78"/>
              </a:buClr>
              <a:buFont typeface="Arial" charset="0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GB" sz="2000" dirty="0">
                <a:solidFill>
                  <a:srgbClr val="002C78"/>
                </a:solidFill>
                <a:latin typeface="Arial" charset="0"/>
                <a:cs typeface="Arial" charset="0"/>
              </a:rPr>
              <a:t>Create empty directory </a:t>
            </a:r>
            <a:r>
              <a:rPr lang="en-GB" sz="2000" dirty="0" smtClean="0">
                <a:solidFill>
                  <a:srgbClr val="002C78"/>
                </a:solidFill>
                <a:latin typeface="Arial" charset="0"/>
                <a:cs typeface="Arial" charset="0"/>
              </a:rPr>
              <a:t>“</a:t>
            </a:r>
            <a:r>
              <a:rPr lang="en-GB" sz="2000" dirty="0" err="1" smtClean="0">
                <a:solidFill>
                  <a:srgbClr val="002C78"/>
                </a:solidFill>
                <a:latin typeface="Arial" charset="0"/>
                <a:cs typeface="Arial" charset="0"/>
              </a:rPr>
              <a:t>tmp</a:t>
            </a:r>
            <a:r>
              <a:rPr lang="en-GB" sz="2000" dirty="0" smtClean="0">
                <a:solidFill>
                  <a:srgbClr val="002C78"/>
                </a:solidFill>
                <a:latin typeface="Arial" charset="0"/>
                <a:cs typeface="Arial" charset="0"/>
              </a:rPr>
              <a:t>” with given full path</a:t>
            </a:r>
            <a:endParaRPr lang="en-GB" sz="2000" dirty="0">
              <a:solidFill>
                <a:srgbClr val="002C78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428597" y="155575"/>
            <a:ext cx="7916892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5400" b="1" dirty="0" smtClean="0">
                <a:solidFill>
                  <a:srgbClr val="FF0000"/>
                </a:solidFill>
              </a:rPr>
              <a:t>c</a:t>
            </a:r>
            <a:r>
              <a:rPr lang="en-GB" sz="2400" dirty="0" smtClean="0">
                <a:solidFill>
                  <a:srgbClr val="FFFFFF"/>
                </a:solidFill>
              </a:rPr>
              <a:t>o</a:t>
            </a:r>
            <a:r>
              <a:rPr lang="en-GB" sz="5400" b="1" dirty="0" smtClean="0">
                <a:solidFill>
                  <a:srgbClr val="FF0000"/>
                </a:solidFill>
              </a:rPr>
              <a:t>p</a:t>
            </a:r>
            <a:r>
              <a:rPr lang="en-GB" sz="2400" dirty="0" smtClean="0">
                <a:solidFill>
                  <a:srgbClr val="FFFFFF"/>
                </a:solidFill>
              </a:rPr>
              <a:t>y file/directory</a:t>
            </a:r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74625" y="1039813"/>
            <a:ext cx="8693150" cy="452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8138" indent="-338138">
              <a:spcBef>
                <a:spcPts val="500"/>
              </a:spcBef>
              <a:buClr>
                <a:srgbClr val="002B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6600" b="1" dirty="0">
                <a:solidFill>
                  <a:srgbClr val="002B78"/>
                </a:solidFill>
              </a:rPr>
              <a:t>  cp </a:t>
            </a:r>
            <a:r>
              <a:rPr lang="en-GB" sz="2000" b="1" dirty="0">
                <a:solidFill>
                  <a:srgbClr val="002B78"/>
                </a:solidFill>
              </a:rPr>
              <a:t>– copy </a:t>
            </a:r>
            <a:r>
              <a:rPr lang="en-GB" sz="2000" b="1" dirty="0" smtClean="0">
                <a:solidFill>
                  <a:srgbClr val="002B78"/>
                </a:solidFill>
              </a:rPr>
              <a:t>file / directory </a:t>
            </a:r>
            <a:r>
              <a:rPr lang="en-GB" sz="2000" b="1" dirty="0">
                <a:solidFill>
                  <a:srgbClr val="002B78"/>
                </a:solidFill>
              </a:rPr>
              <a:t>with all subdirectories</a:t>
            </a:r>
          </a:p>
          <a:p>
            <a:pPr marL="338138" indent="-338138">
              <a:spcBef>
                <a:spcPts val="500"/>
              </a:spcBef>
              <a:buClr>
                <a:srgbClr val="002B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000" b="1" dirty="0">
              <a:solidFill>
                <a:srgbClr val="002B78"/>
              </a:solidFill>
            </a:endParaRPr>
          </a:p>
          <a:p>
            <a:pPr marL="738188" lvl="1" indent="-280988" eaLnBrk="1" hangingPunct="1">
              <a:spcBef>
                <a:spcPts val="45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338138" indent="-338138"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dirty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 Example:</a:t>
            </a:r>
          </a:p>
          <a:p>
            <a:pPr marL="338138" indent="-338138"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cp </a:t>
            </a:r>
            <a:r>
              <a:rPr lang="en-GB" sz="2800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newfile.txt ~/</a:t>
            </a:r>
            <a:r>
              <a:rPr lang="en-GB" sz="2800" dirty="0" err="1" smtClean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mydirectory</a:t>
            </a:r>
            <a:endParaRPr lang="en-GB" sz="2800" dirty="0" smtClean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b="1" dirty="0" smtClean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b="1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b="1" dirty="0" smtClean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cp –</a:t>
            </a:r>
            <a:r>
              <a:rPr lang="en-GB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GB" sz="2800" b="1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dirty="0" err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mydirectory</a:t>
            </a:r>
            <a:r>
              <a:rPr lang="en-GB" sz="2800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~/</a:t>
            </a:r>
            <a:r>
              <a:rPr lang="en-GB" sz="2800" dirty="0" err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tmp</a:t>
            </a:r>
            <a:endParaRPr lang="en-GB" sz="2800" dirty="0" smtClean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b="1" dirty="0" smtClean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338138" indent="-338138">
              <a:spcBef>
                <a:spcPts val="800"/>
              </a:spcBef>
              <a:buClr>
                <a:srgbClr val="262673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b="1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0964" name="Group 3"/>
          <p:cNvGrpSpPr>
            <a:grpSpLocks/>
          </p:cNvGrpSpPr>
          <p:nvPr/>
        </p:nvGrpSpPr>
        <p:grpSpPr bwMode="auto">
          <a:xfrm>
            <a:off x="2928924" y="4000508"/>
            <a:ext cx="5961063" cy="1463675"/>
            <a:chOff x="1920" y="1289"/>
            <a:chExt cx="3755" cy="922"/>
          </a:xfrm>
        </p:grpSpPr>
        <p:pic>
          <p:nvPicPr>
            <p:cNvPr id="4096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0" y="1289"/>
              <a:ext cx="3755" cy="9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40966" name="Text Box 5"/>
            <p:cNvSpPr txBox="1">
              <a:spLocks noChangeArrowheads="1"/>
            </p:cNvSpPr>
            <p:nvPr/>
          </p:nvSpPr>
          <p:spPr bwMode="auto">
            <a:xfrm>
              <a:off x="3045" y="1424"/>
              <a:ext cx="2184" cy="55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lvl="1" eaLnBrk="1" hangingPunct="1">
                <a:buClr>
                  <a:srgbClr val="002C78"/>
                </a:buClr>
                <a:buFont typeface="Arial" charset="0"/>
                <a:buNone/>
                <a:tabLst>
                  <a:tab pos="457200" algn="l"/>
                  <a:tab pos="904875" algn="l"/>
                  <a:tab pos="1354138" algn="l"/>
                  <a:tab pos="1803400" algn="l"/>
                  <a:tab pos="2252663" algn="l"/>
                  <a:tab pos="2701925" algn="l"/>
                  <a:tab pos="3151188" algn="l"/>
                  <a:tab pos="3600450" algn="l"/>
                  <a:tab pos="4049713" algn="l"/>
                  <a:tab pos="4498975" algn="l"/>
                  <a:tab pos="4948238" algn="l"/>
                  <a:tab pos="5397500" algn="l"/>
                  <a:tab pos="5846763" algn="l"/>
                  <a:tab pos="6296025" algn="l"/>
                  <a:tab pos="6745288" algn="l"/>
                  <a:tab pos="7194550" algn="l"/>
                  <a:tab pos="7643813" algn="l"/>
                  <a:tab pos="8093075" algn="l"/>
                  <a:tab pos="8542338" algn="l"/>
                  <a:tab pos="8991600" algn="l"/>
                  <a:tab pos="9440863" algn="l"/>
                </a:tabLst>
              </a:pPr>
              <a:r>
                <a:rPr lang="en-GB" sz="2000" dirty="0">
                  <a:solidFill>
                    <a:srgbClr val="002C78"/>
                  </a:solidFill>
                  <a:latin typeface="Arial" charset="0"/>
                  <a:cs typeface="Arial" charset="0"/>
                </a:rPr>
                <a:t>Copy directory </a:t>
              </a:r>
              <a:r>
                <a:rPr lang="en-GB" sz="2000" dirty="0" err="1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mytestdirectory</a:t>
              </a:r>
              <a:r>
                <a:rPr lang="en-GB" sz="2000" dirty="0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 </a:t>
              </a:r>
              <a:r>
                <a:rPr lang="en-GB" sz="2000" dirty="0">
                  <a:solidFill>
                    <a:srgbClr val="002C78"/>
                  </a:solidFill>
                  <a:latin typeface="Arial" charset="0"/>
                  <a:cs typeface="Arial" charset="0"/>
                </a:rPr>
                <a:t>into </a:t>
              </a:r>
              <a:r>
                <a:rPr lang="en-GB" sz="2000" dirty="0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~/</a:t>
              </a:r>
              <a:r>
                <a:rPr lang="en-GB" sz="2000" dirty="0" err="1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tmp</a:t>
              </a:r>
              <a:endParaRPr lang="en-GB" sz="2000" dirty="0">
                <a:solidFill>
                  <a:srgbClr val="002C78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2143116"/>
            <a:ext cx="5961063" cy="14636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643438" y="2428868"/>
            <a:ext cx="3467100" cy="885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lvl="1" eaLnBrk="1" hangingPunct="1">
              <a:buClr>
                <a:srgbClr val="002C78"/>
              </a:buCl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GB" sz="2000" dirty="0">
                <a:solidFill>
                  <a:srgbClr val="002C78"/>
                </a:solidFill>
                <a:latin typeface="Arial" charset="0"/>
                <a:cs typeface="Arial" charset="0"/>
              </a:rPr>
              <a:t>Copy </a:t>
            </a:r>
            <a:r>
              <a:rPr lang="en-GB" sz="2000" dirty="0" err="1" smtClean="0">
                <a:solidFill>
                  <a:srgbClr val="002C78"/>
                </a:solidFill>
                <a:latin typeface="Arial" charset="0"/>
                <a:cs typeface="Arial" charset="0"/>
              </a:rPr>
              <a:t>mytest.file</a:t>
            </a:r>
            <a:r>
              <a:rPr lang="en-GB" sz="2000" dirty="0" smtClean="0">
                <a:solidFill>
                  <a:srgbClr val="002C78"/>
                </a:solidFill>
                <a:latin typeface="Arial" charset="0"/>
                <a:cs typeface="Arial" charset="0"/>
              </a:rPr>
              <a:t> into ~/</a:t>
            </a:r>
            <a:r>
              <a:rPr lang="en-GB" sz="2000" dirty="0" err="1" smtClean="0">
                <a:solidFill>
                  <a:srgbClr val="002C78"/>
                </a:solidFill>
                <a:latin typeface="Arial" charset="0"/>
                <a:cs typeface="Arial" charset="0"/>
              </a:rPr>
              <a:t>mydirectory</a:t>
            </a:r>
            <a:endParaRPr lang="en-GB" sz="2000" dirty="0">
              <a:solidFill>
                <a:srgbClr val="002C78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428597" y="155575"/>
            <a:ext cx="7916892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rgbClr val="FFFFFF"/>
                </a:solidFill>
              </a:rPr>
              <a:t>Rename or </a:t>
            </a:r>
            <a:r>
              <a:rPr lang="en-GB" sz="5400" b="1" dirty="0">
                <a:solidFill>
                  <a:srgbClr val="FF0000"/>
                </a:solidFill>
              </a:rPr>
              <a:t>m</a:t>
            </a:r>
            <a:r>
              <a:rPr lang="en-GB" sz="2400" dirty="0">
                <a:solidFill>
                  <a:srgbClr val="FFFFFF"/>
                </a:solidFill>
              </a:rPr>
              <a:t>o</a:t>
            </a:r>
            <a:r>
              <a:rPr lang="en-GB" sz="5400" b="1" dirty="0">
                <a:solidFill>
                  <a:srgbClr val="FF0000"/>
                </a:solidFill>
              </a:rPr>
              <a:t>v</a:t>
            </a:r>
            <a:r>
              <a:rPr lang="en-GB" sz="2400" dirty="0">
                <a:solidFill>
                  <a:srgbClr val="FFFFFF"/>
                </a:solidFill>
              </a:rPr>
              <a:t>e file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457200" y="1055688"/>
            <a:ext cx="8229600" cy="5146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8138" indent="-338138">
              <a:spcBef>
                <a:spcPts val="50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6600" b="1" dirty="0">
                <a:solidFill>
                  <a:srgbClr val="002C78"/>
                </a:solidFill>
              </a:rPr>
              <a:t> </a:t>
            </a:r>
            <a:r>
              <a:rPr lang="en-GB" sz="6600" b="1" dirty="0" err="1">
                <a:solidFill>
                  <a:srgbClr val="002C78"/>
                </a:solidFill>
              </a:rPr>
              <a:t>mv</a:t>
            </a:r>
            <a:r>
              <a:rPr lang="en-GB" sz="6600" b="1" dirty="0">
                <a:solidFill>
                  <a:srgbClr val="002C78"/>
                </a:solidFill>
              </a:rPr>
              <a:t> </a:t>
            </a:r>
            <a:r>
              <a:rPr lang="en-GB" sz="2000" b="1" dirty="0">
                <a:solidFill>
                  <a:srgbClr val="002C78"/>
                </a:solidFill>
              </a:rPr>
              <a:t>– renames or moves  </a:t>
            </a:r>
            <a:r>
              <a:rPr lang="en-GB" sz="2000" b="1" dirty="0" smtClean="0">
                <a:solidFill>
                  <a:srgbClr val="002C78"/>
                </a:solidFill>
              </a:rPr>
              <a:t>file</a:t>
            </a:r>
            <a:endParaRPr lang="en-GB" sz="2000" b="1" dirty="0">
              <a:solidFill>
                <a:srgbClr val="002C78"/>
              </a:solidFill>
            </a:endParaRPr>
          </a:p>
          <a:p>
            <a:pPr marL="338138" indent="-338138">
              <a:spcBef>
                <a:spcPts val="50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000" b="1" dirty="0">
              <a:solidFill>
                <a:srgbClr val="002C78"/>
              </a:solidFill>
            </a:endParaRPr>
          </a:p>
          <a:p>
            <a:pPr marL="738188" lvl="1" indent="-280988" eaLnBrk="1" hangingPunct="1">
              <a:spcBef>
                <a:spcPts val="45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45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dirty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 err="1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mv</a:t>
            </a:r>
            <a:r>
              <a:rPr lang="en-GB" sz="2800" b="1" dirty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b="1" dirty="0" err="1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mytest.file</a:t>
            </a:r>
            <a:r>
              <a:rPr lang="en-GB" sz="2800" b="1" dirty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b="1" dirty="0" err="1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test.file</a:t>
            </a:r>
            <a:endParaRPr lang="en-GB" sz="2800" b="1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500"/>
              </a:spcBef>
              <a:buClr>
                <a:srgbClr val="002B78"/>
              </a:buClr>
              <a:buFont typeface="Arial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000" dirty="0">
              <a:solidFill>
                <a:srgbClr val="002C78"/>
              </a:solidFill>
              <a:latin typeface="Arial" charset="0"/>
              <a:cs typeface="Arial" charset="0"/>
            </a:endParaRPr>
          </a:p>
          <a:p>
            <a:pPr marL="738188" lvl="1" indent="-280988" eaLnBrk="1" hangingPunct="1">
              <a:spcBef>
                <a:spcPts val="500"/>
              </a:spcBef>
              <a:buClr>
                <a:srgbClr val="002B78"/>
              </a:buClr>
              <a:buFont typeface="Arial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000" dirty="0">
              <a:solidFill>
                <a:srgbClr val="002C78"/>
              </a:solidFill>
              <a:latin typeface="Arial" charset="0"/>
              <a:cs typeface="Arial" charset="0"/>
            </a:endParaRPr>
          </a:p>
          <a:p>
            <a:pPr marL="738188" lvl="1" indent="-280988" eaLnBrk="1" hangingPunct="1">
              <a:spcBef>
                <a:spcPts val="6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400" b="1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6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400" b="1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6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400" b="1" dirty="0" err="1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mv</a:t>
            </a:r>
            <a:r>
              <a:rPr lang="en-GB" sz="2400" b="1" dirty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 err="1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test.file</a:t>
            </a:r>
            <a:r>
              <a:rPr lang="en-GB" sz="2400" b="1" dirty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 smtClean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~</a:t>
            </a:r>
            <a:endParaRPr lang="en-GB" sz="2400" b="1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6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400" b="1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1988" name="Group 3"/>
          <p:cNvGrpSpPr>
            <a:grpSpLocks/>
          </p:cNvGrpSpPr>
          <p:nvPr/>
        </p:nvGrpSpPr>
        <p:grpSpPr bwMode="auto">
          <a:xfrm>
            <a:off x="3571875" y="2000251"/>
            <a:ext cx="5065713" cy="1468438"/>
            <a:chOff x="2250" y="1260"/>
            <a:chExt cx="3191" cy="925"/>
          </a:xfrm>
        </p:grpSpPr>
        <p:pic>
          <p:nvPicPr>
            <p:cNvPr id="419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50" y="1260"/>
              <a:ext cx="3191" cy="9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41993" name="Text Box 5"/>
            <p:cNvSpPr txBox="1">
              <a:spLocks noChangeArrowheads="1"/>
            </p:cNvSpPr>
            <p:nvPr/>
          </p:nvSpPr>
          <p:spPr bwMode="auto">
            <a:xfrm>
              <a:off x="3705" y="1347"/>
              <a:ext cx="1446" cy="65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lvl="1" eaLnBrk="1" hangingPunct="1">
                <a:buClr>
                  <a:srgbClr val="002C78"/>
                </a:buClr>
                <a:buFont typeface="Arial" charset="0"/>
                <a:buNone/>
                <a:tabLst>
                  <a:tab pos="457200" algn="l"/>
                  <a:tab pos="904875" algn="l"/>
                  <a:tab pos="1354138" algn="l"/>
                  <a:tab pos="1803400" algn="l"/>
                  <a:tab pos="2252663" algn="l"/>
                  <a:tab pos="2701925" algn="l"/>
                  <a:tab pos="3151188" algn="l"/>
                  <a:tab pos="3600450" algn="l"/>
                  <a:tab pos="4049713" algn="l"/>
                  <a:tab pos="4498975" algn="l"/>
                  <a:tab pos="4948238" algn="l"/>
                  <a:tab pos="5397500" algn="l"/>
                  <a:tab pos="5846763" algn="l"/>
                  <a:tab pos="6296025" algn="l"/>
                  <a:tab pos="6745288" algn="l"/>
                  <a:tab pos="7194550" algn="l"/>
                  <a:tab pos="7643813" algn="l"/>
                  <a:tab pos="8093075" algn="l"/>
                  <a:tab pos="8542338" algn="l"/>
                  <a:tab pos="8991600" algn="l"/>
                  <a:tab pos="9440863" algn="l"/>
                </a:tabLst>
              </a:pPr>
              <a:r>
                <a:rPr lang="en-GB" sz="2000" dirty="0">
                  <a:solidFill>
                    <a:srgbClr val="002C78"/>
                  </a:solidFill>
                  <a:latin typeface="Arial" charset="0"/>
                  <a:cs typeface="Arial" charset="0"/>
                </a:rPr>
                <a:t>Rename file “</a:t>
              </a:r>
              <a:r>
                <a:rPr lang="en-GB" sz="2000" dirty="0" err="1">
                  <a:solidFill>
                    <a:srgbClr val="002C78"/>
                  </a:solidFill>
                  <a:latin typeface="Arial" charset="0"/>
                  <a:cs typeface="Arial" charset="0"/>
                </a:rPr>
                <a:t>mytest.file</a:t>
              </a:r>
              <a:r>
                <a:rPr lang="en-GB" sz="2000" dirty="0">
                  <a:solidFill>
                    <a:srgbClr val="002C78"/>
                  </a:solidFill>
                  <a:latin typeface="Arial" charset="0"/>
                  <a:cs typeface="Arial" charset="0"/>
                </a:rPr>
                <a:t>” to “</a:t>
              </a:r>
              <a:r>
                <a:rPr lang="en-GB" sz="2000" dirty="0" err="1">
                  <a:solidFill>
                    <a:srgbClr val="002C78"/>
                  </a:solidFill>
                  <a:latin typeface="Arial" charset="0"/>
                  <a:cs typeface="Arial" charset="0"/>
                </a:rPr>
                <a:t>test.file</a:t>
              </a:r>
              <a:r>
                <a:rPr lang="en-GB" sz="2000" dirty="0">
                  <a:solidFill>
                    <a:srgbClr val="002C78"/>
                  </a:solidFill>
                  <a:latin typeface="Arial" charset="0"/>
                  <a:cs typeface="Arial" charset="0"/>
                </a:rPr>
                <a:t>”</a:t>
              </a:r>
            </a:p>
          </p:txBody>
        </p:sp>
      </p:grpSp>
      <p:grpSp>
        <p:nvGrpSpPr>
          <p:cNvPr id="41989" name="Group 6"/>
          <p:cNvGrpSpPr>
            <a:grpSpLocks/>
          </p:cNvGrpSpPr>
          <p:nvPr/>
        </p:nvGrpSpPr>
        <p:grpSpPr bwMode="auto">
          <a:xfrm>
            <a:off x="2968625" y="3779838"/>
            <a:ext cx="5710238" cy="1617662"/>
            <a:chOff x="1870" y="2381"/>
            <a:chExt cx="3597" cy="1019"/>
          </a:xfrm>
        </p:grpSpPr>
        <p:pic>
          <p:nvPicPr>
            <p:cNvPr id="41990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70" y="2381"/>
              <a:ext cx="3598" cy="10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41991" name="Text Box 8"/>
            <p:cNvSpPr txBox="1">
              <a:spLocks noChangeArrowheads="1"/>
            </p:cNvSpPr>
            <p:nvPr/>
          </p:nvSpPr>
          <p:spPr bwMode="auto">
            <a:xfrm>
              <a:off x="2983" y="2534"/>
              <a:ext cx="2057" cy="7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lvl="1" eaLnBrk="1" hangingPunct="1">
                <a:buClr>
                  <a:srgbClr val="002C78"/>
                </a:buClr>
                <a:buFont typeface="Arial" charset="0"/>
                <a:buNone/>
                <a:tabLst>
                  <a:tab pos="457200" algn="l"/>
                  <a:tab pos="904875" algn="l"/>
                  <a:tab pos="1354138" algn="l"/>
                  <a:tab pos="1803400" algn="l"/>
                  <a:tab pos="2252663" algn="l"/>
                  <a:tab pos="2701925" algn="l"/>
                  <a:tab pos="3151188" algn="l"/>
                  <a:tab pos="3600450" algn="l"/>
                  <a:tab pos="4049713" algn="l"/>
                  <a:tab pos="4498975" algn="l"/>
                  <a:tab pos="4948238" algn="l"/>
                  <a:tab pos="5397500" algn="l"/>
                  <a:tab pos="5846763" algn="l"/>
                  <a:tab pos="6296025" algn="l"/>
                  <a:tab pos="6745288" algn="l"/>
                  <a:tab pos="7194550" algn="l"/>
                  <a:tab pos="7643813" algn="l"/>
                  <a:tab pos="8093075" algn="l"/>
                  <a:tab pos="8542338" algn="l"/>
                  <a:tab pos="8991600" algn="l"/>
                  <a:tab pos="9440863" algn="l"/>
                </a:tabLst>
              </a:pPr>
              <a:r>
                <a:rPr lang="en-GB" sz="2000" dirty="0">
                  <a:solidFill>
                    <a:srgbClr val="002C78"/>
                  </a:solidFill>
                  <a:latin typeface="Arial" charset="0"/>
                  <a:cs typeface="Arial" charset="0"/>
                </a:rPr>
                <a:t>Move file “</a:t>
              </a:r>
              <a:r>
                <a:rPr lang="en-GB" sz="2000" dirty="0" err="1">
                  <a:solidFill>
                    <a:srgbClr val="002C78"/>
                  </a:solidFill>
                  <a:latin typeface="Arial" charset="0"/>
                  <a:cs typeface="Arial" charset="0"/>
                </a:rPr>
                <a:t>test.file</a:t>
              </a:r>
              <a:r>
                <a:rPr lang="en-GB" sz="2000" dirty="0">
                  <a:solidFill>
                    <a:srgbClr val="002C78"/>
                  </a:solidFill>
                  <a:latin typeface="Arial" charset="0"/>
                  <a:cs typeface="Arial" charset="0"/>
                </a:rPr>
                <a:t>” into </a:t>
              </a:r>
              <a:r>
                <a:rPr lang="en-GB" sz="2000" dirty="0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/</a:t>
              </a:r>
              <a:r>
                <a:rPr lang="en-GB" sz="2000" dirty="0" err="1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usr</a:t>
              </a:r>
              <a:r>
                <a:rPr lang="en-GB" sz="2000" dirty="0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/</a:t>
              </a:r>
              <a:r>
                <a:rPr lang="en-GB" sz="2000" dirty="0" err="1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progs</a:t>
              </a:r>
              <a:r>
                <a:rPr lang="en-GB" sz="2000" dirty="0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/useless </a:t>
              </a:r>
              <a:r>
                <a:rPr lang="en-GB" sz="2000" dirty="0">
                  <a:solidFill>
                    <a:srgbClr val="002C78"/>
                  </a:solidFill>
                  <a:latin typeface="Arial" charset="0"/>
                  <a:cs typeface="Arial" charset="0"/>
                </a:rPr>
                <a:t>directory</a:t>
              </a:r>
            </a:p>
            <a:p>
              <a:pPr lvl="1" eaLnBrk="1" hangingPunct="1">
                <a:buClr>
                  <a:srgbClr val="002C78"/>
                </a:buClr>
                <a:buFont typeface="Arial" charset="0"/>
                <a:buNone/>
                <a:tabLst>
                  <a:tab pos="457200" algn="l"/>
                  <a:tab pos="904875" algn="l"/>
                  <a:tab pos="1354138" algn="l"/>
                  <a:tab pos="1803400" algn="l"/>
                  <a:tab pos="2252663" algn="l"/>
                  <a:tab pos="2701925" algn="l"/>
                  <a:tab pos="3151188" algn="l"/>
                  <a:tab pos="3600450" algn="l"/>
                  <a:tab pos="4049713" algn="l"/>
                  <a:tab pos="4498975" algn="l"/>
                  <a:tab pos="4948238" algn="l"/>
                  <a:tab pos="5397500" algn="l"/>
                  <a:tab pos="5846763" algn="l"/>
                  <a:tab pos="6296025" algn="l"/>
                  <a:tab pos="6745288" algn="l"/>
                  <a:tab pos="7194550" algn="l"/>
                  <a:tab pos="7643813" algn="l"/>
                  <a:tab pos="8093075" algn="l"/>
                  <a:tab pos="8542338" algn="l"/>
                  <a:tab pos="8991600" algn="l"/>
                  <a:tab pos="9440863" algn="l"/>
                </a:tabLst>
              </a:pPr>
              <a:endParaRPr lang="en-GB" sz="2000" dirty="0">
                <a:solidFill>
                  <a:srgbClr val="002C78"/>
                </a:solidFill>
                <a:latin typeface="Arial" charset="0"/>
                <a:cs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571473" y="155575"/>
            <a:ext cx="7774016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rgbClr val="FFFFFF"/>
                </a:solidFill>
              </a:rPr>
              <a:t>Rename or </a:t>
            </a:r>
            <a:r>
              <a:rPr lang="en-GB" sz="5400" b="1" dirty="0">
                <a:solidFill>
                  <a:srgbClr val="FF0000"/>
                </a:solidFill>
              </a:rPr>
              <a:t>m</a:t>
            </a:r>
            <a:r>
              <a:rPr lang="en-GB" sz="2400" dirty="0">
                <a:solidFill>
                  <a:srgbClr val="FFFFFF"/>
                </a:solidFill>
              </a:rPr>
              <a:t>o</a:t>
            </a:r>
            <a:r>
              <a:rPr lang="en-GB" sz="5400" b="1" dirty="0">
                <a:solidFill>
                  <a:srgbClr val="FF0000"/>
                </a:solidFill>
              </a:rPr>
              <a:t>v</a:t>
            </a:r>
            <a:r>
              <a:rPr lang="en-GB" sz="2400" dirty="0">
                <a:solidFill>
                  <a:srgbClr val="FFFFFF"/>
                </a:solidFill>
              </a:rPr>
              <a:t>e directory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1039813"/>
            <a:ext cx="8229600" cy="5145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8138" indent="-338138">
              <a:spcBef>
                <a:spcPts val="50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6600" b="1" dirty="0" err="1">
                <a:solidFill>
                  <a:srgbClr val="002C78"/>
                </a:solidFill>
              </a:rPr>
              <a:t>mv</a:t>
            </a:r>
            <a:r>
              <a:rPr lang="en-GB" sz="2000" b="1" dirty="0">
                <a:solidFill>
                  <a:srgbClr val="002C78"/>
                </a:solidFill>
              </a:rPr>
              <a:t> – rename or move directory</a:t>
            </a:r>
          </a:p>
          <a:p>
            <a:pPr marL="338138" indent="-338138">
              <a:spcBef>
                <a:spcPts val="50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000" b="1" dirty="0">
              <a:solidFill>
                <a:srgbClr val="002C78"/>
              </a:solidFill>
            </a:endParaRPr>
          </a:p>
          <a:p>
            <a:pPr marL="738188" lvl="1" indent="-280988" eaLnBrk="1" hangingPunct="1">
              <a:spcBef>
                <a:spcPts val="45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338138" indent="-338138" eaLnBrk="1" hangingPunct="1">
              <a:spcBef>
                <a:spcPts val="45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dirty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 err="1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mv</a:t>
            </a:r>
            <a:r>
              <a:rPr lang="en-GB" sz="2800" b="1" dirty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b="1" dirty="0" err="1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mydirectory</a:t>
            </a:r>
            <a:r>
              <a:rPr lang="en-GB" sz="2800" b="1" dirty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b="1" dirty="0" err="1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mynewdir</a:t>
            </a:r>
            <a:endParaRPr lang="en-GB" sz="2800" b="1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500"/>
              </a:spcBef>
              <a:buClr>
                <a:srgbClr val="002B78"/>
              </a:buClr>
              <a:buFont typeface="Arial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000" dirty="0">
              <a:solidFill>
                <a:srgbClr val="002C78"/>
              </a:solidFill>
              <a:latin typeface="Arial" charset="0"/>
              <a:cs typeface="Arial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b="1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b="1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 err="1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mv</a:t>
            </a:r>
            <a:r>
              <a:rPr lang="en-GB" sz="2800" b="1" dirty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b="1" dirty="0" err="1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mynewdir</a:t>
            </a:r>
            <a:r>
              <a:rPr lang="en-GB" sz="2800" b="1" dirty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b="1" dirty="0" smtClean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2800" b="1" dirty="0" err="1" smtClean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tmp</a:t>
            </a:r>
            <a:endParaRPr lang="en-GB" sz="2800" b="1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338138" indent="-338138">
              <a:spcBef>
                <a:spcPts val="80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b="1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012" name="Group 3"/>
          <p:cNvGrpSpPr>
            <a:grpSpLocks/>
          </p:cNvGrpSpPr>
          <p:nvPr/>
        </p:nvGrpSpPr>
        <p:grpSpPr bwMode="auto">
          <a:xfrm>
            <a:off x="2840038" y="2036763"/>
            <a:ext cx="6021387" cy="1320800"/>
            <a:chOff x="1789" y="1283"/>
            <a:chExt cx="3793" cy="832"/>
          </a:xfrm>
        </p:grpSpPr>
        <p:pic>
          <p:nvPicPr>
            <p:cNvPr id="4301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89" y="1283"/>
              <a:ext cx="3794" cy="83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43017" name="Text Box 5"/>
            <p:cNvSpPr txBox="1">
              <a:spLocks noChangeArrowheads="1"/>
            </p:cNvSpPr>
            <p:nvPr/>
          </p:nvSpPr>
          <p:spPr bwMode="auto">
            <a:xfrm>
              <a:off x="2733" y="1388"/>
              <a:ext cx="2357" cy="4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lvl="1" eaLnBrk="1" hangingPunct="1">
                <a:buClr>
                  <a:srgbClr val="002C78"/>
                </a:buClr>
                <a:buFont typeface="Arial" charset="0"/>
                <a:buNone/>
                <a:tabLst>
                  <a:tab pos="457200" algn="l"/>
                  <a:tab pos="904875" algn="l"/>
                  <a:tab pos="1354138" algn="l"/>
                  <a:tab pos="1803400" algn="l"/>
                  <a:tab pos="2252663" algn="l"/>
                  <a:tab pos="2701925" algn="l"/>
                  <a:tab pos="3151188" algn="l"/>
                  <a:tab pos="3600450" algn="l"/>
                  <a:tab pos="4049713" algn="l"/>
                  <a:tab pos="4498975" algn="l"/>
                  <a:tab pos="4948238" algn="l"/>
                  <a:tab pos="5397500" algn="l"/>
                  <a:tab pos="5846763" algn="l"/>
                  <a:tab pos="6296025" algn="l"/>
                  <a:tab pos="6745288" algn="l"/>
                  <a:tab pos="7194550" algn="l"/>
                  <a:tab pos="7643813" algn="l"/>
                  <a:tab pos="8093075" algn="l"/>
                  <a:tab pos="8542338" algn="l"/>
                  <a:tab pos="8991600" algn="l"/>
                  <a:tab pos="9440863" algn="l"/>
                </a:tabLst>
              </a:pPr>
              <a:r>
                <a:rPr lang="en-GB" sz="2000">
                  <a:solidFill>
                    <a:srgbClr val="002C78"/>
                  </a:solidFill>
                  <a:latin typeface="Arial" charset="0"/>
                  <a:cs typeface="Arial" charset="0"/>
                </a:rPr>
                <a:t>Rename directory “mytestdirectory” to “mynewdir”</a:t>
              </a:r>
            </a:p>
          </p:txBody>
        </p:sp>
      </p:grpSp>
      <p:grpSp>
        <p:nvGrpSpPr>
          <p:cNvPr id="43013" name="Group 6"/>
          <p:cNvGrpSpPr>
            <a:grpSpLocks/>
          </p:cNvGrpSpPr>
          <p:nvPr/>
        </p:nvGrpSpPr>
        <p:grpSpPr bwMode="auto">
          <a:xfrm>
            <a:off x="3236913" y="3779838"/>
            <a:ext cx="5521325" cy="1438275"/>
            <a:chOff x="2039" y="2381"/>
            <a:chExt cx="3478" cy="906"/>
          </a:xfrm>
        </p:grpSpPr>
        <p:pic>
          <p:nvPicPr>
            <p:cNvPr id="43014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39" y="2381"/>
              <a:ext cx="3479" cy="90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43015" name="Text Box 8"/>
            <p:cNvSpPr txBox="1">
              <a:spLocks noChangeArrowheads="1"/>
            </p:cNvSpPr>
            <p:nvPr/>
          </p:nvSpPr>
          <p:spPr bwMode="auto">
            <a:xfrm>
              <a:off x="2879" y="2492"/>
              <a:ext cx="2184" cy="5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lvl="1" eaLnBrk="1" hangingPunct="1">
                <a:buClr>
                  <a:srgbClr val="002C78"/>
                </a:buClr>
                <a:buFont typeface="Arial" charset="0"/>
                <a:buNone/>
                <a:tabLst>
                  <a:tab pos="457200" algn="l"/>
                  <a:tab pos="904875" algn="l"/>
                  <a:tab pos="1354138" algn="l"/>
                  <a:tab pos="1803400" algn="l"/>
                  <a:tab pos="2252663" algn="l"/>
                  <a:tab pos="2701925" algn="l"/>
                  <a:tab pos="3151188" algn="l"/>
                  <a:tab pos="3600450" algn="l"/>
                  <a:tab pos="4049713" algn="l"/>
                  <a:tab pos="4498975" algn="l"/>
                  <a:tab pos="4948238" algn="l"/>
                  <a:tab pos="5397500" algn="l"/>
                  <a:tab pos="5846763" algn="l"/>
                  <a:tab pos="6296025" algn="l"/>
                  <a:tab pos="6745288" algn="l"/>
                  <a:tab pos="7194550" algn="l"/>
                  <a:tab pos="7643813" algn="l"/>
                  <a:tab pos="8093075" algn="l"/>
                  <a:tab pos="8542338" algn="l"/>
                  <a:tab pos="8991600" algn="l"/>
                  <a:tab pos="9440863" algn="l"/>
                </a:tabLst>
              </a:pPr>
              <a:r>
                <a:rPr lang="en-GB" sz="2000" dirty="0">
                  <a:solidFill>
                    <a:srgbClr val="002C78"/>
                  </a:solidFill>
                  <a:latin typeface="Arial" charset="0"/>
                  <a:cs typeface="Arial" charset="0"/>
                </a:rPr>
                <a:t>Move directory “</a:t>
              </a:r>
              <a:r>
                <a:rPr lang="en-GB" sz="2000" dirty="0" err="1">
                  <a:solidFill>
                    <a:srgbClr val="002C78"/>
                  </a:solidFill>
                  <a:latin typeface="Arial" charset="0"/>
                  <a:cs typeface="Arial" charset="0"/>
                </a:rPr>
                <a:t>mynewdir</a:t>
              </a:r>
              <a:r>
                <a:rPr lang="en-GB" sz="2000" dirty="0">
                  <a:solidFill>
                    <a:srgbClr val="002C78"/>
                  </a:solidFill>
                  <a:latin typeface="Arial" charset="0"/>
                  <a:cs typeface="Arial" charset="0"/>
                </a:rPr>
                <a:t>” to </a:t>
              </a:r>
              <a:r>
                <a:rPr lang="en-GB" sz="2000" dirty="0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/</a:t>
              </a:r>
              <a:r>
                <a:rPr lang="en-GB" sz="2000" dirty="0" err="1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tmp</a:t>
              </a:r>
              <a:endParaRPr lang="en-GB" sz="2000" dirty="0">
                <a:solidFill>
                  <a:srgbClr val="002C78"/>
                </a:solidFill>
                <a:latin typeface="Arial" charset="0"/>
                <a:cs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428597" y="155575"/>
            <a:ext cx="7916892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5400" b="1" dirty="0" smtClean="0">
                <a:solidFill>
                  <a:srgbClr val="FF0000"/>
                </a:solidFill>
              </a:rPr>
              <a:t>r</a:t>
            </a:r>
            <a:r>
              <a:rPr lang="en-GB" sz="2400" dirty="0" smtClean="0">
                <a:solidFill>
                  <a:srgbClr val="FFFFFF"/>
                </a:solidFill>
              </a:rPr>
              <a:t>e</a:t>
            </a:r>
            <a:r>
              <a:rPr lang="en-GB" sz="5400" b="1" dirty="0" smtClean="0">
                <a:solidFill>
                  <a:srgbClr val="FF0000"/>
                </a:solidFill>
              </a:rPr>
              <a:t>m</a:t>
            </a:r>
            <a:r>
              <a:rPr lang="en-GB" sz="2400" dirty="0" smtClean="0">
                <a:solidFill>
                  <a:srgbClr val="FFFFFF"/>
                </a:solidFill>
              </a:rPr>
              <a:t>ove </a:t>
            </a:r>
            <a:r>
              <a:rPr lang="en-GB" sz="5400" b="1" dirty="0" smtClean="0">
                <a:solidFill>
                  <a:srgbClr val="FF0000"/>
                </a:solidFill>
              </a:rPr>
              <a:t>dir</a:t>
            </a:r>
            <a:r>
              <a:rPr lang="en-GB" sz="2400" dirty="0" smtClean="0">
                <a:solidFill>
                  <a:srgbClr val="FFFFFF"/>
                </a:solidFill>
              </a:rPr>
              <a:t>ectory</a:t>
            </a:r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457200" y="1027113"/>
            <a:ext cx="8229600" cy="5329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8138" indent="-338138">
              <a:spcBef>
                <a:spcPts val="50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6600" b="1" dirty="0" smtClean="0">
                <a:solidFill>
                  <a:srgbClr val="002C78"/>
                </a:solidFill>
              </a:rPr>
              <a:t> </a:t>
            </a:r>
            <a:r>
              <a:rPr lang="en-GB" sz="6600" b="1" dirty="0" err="1" smtClean="0">
                <a:solidFill>
                  <a:srgbClr val="002C78"/>
                </a:solidFill>
              </a:rPr>
              <a:t>rmdir</a:t>
            </a:r>
            <a:r>
              <a:rPr lang="en-GB" sz="2000" b="1" dirty="0" smtClean="0">
                <a:solidFill>
                  <a:srgbClr val="002C78"/>
                </a:solidFill>
              </a:rPr>
              <a:t>– </a:t>
            </a:r>
            <a:r>
              <a:rPr lang="en-GB" sz="2000" b="1" dirty="0">
                <a:solidFill>
                  <a:srgbClr val="002C78"/>
                </a:solidFill>
              </a:rPr>
              <a:t>remove </a:t>
            </a:r>
            <a:r>
              <a:rPr lang="en-GB" sz="2000" b="1" dirty="0" smtClean="0">
                <a:solidFill>
                  <a:srgbClr val="FF0000"/>
                </a:solidFill>
              </a:rPr>
              <a:t>empty</a:t>
            </a:r>
            <a:r>
              <a:rPr lang="en-GB" sz="2000" b="1" dirty="0" smtClean="0">
                <a:solidFill>
                  <a:srgbClr val="002C78"/>
                </a:solidFill>
              </a:rPr>
              <a:t> directory</a:t>
            </a:r>
            <a:endParaRPr lang="en-GB" sz="2000" b="1" dirty="0">
              <a:solidFill>
                <a:srgbClr val="002C78"/>
              </a:solidFill>
            </a:endParaRPr>
          </a:p>
          <a:p>
            <a:pPr marL="338138" indent="-338138">
              <a:spcBef>
                <a:spcPts val="50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000" b="1" dirty="0">
              <a:solidFill>
                <a:srgbClr val="002C78"/>
              </a:solidFill>
            </a:endParaRPr>
          </a:p>
          <a:p>
            <a:pPr marL="738188" lvl="1" indent="-280988" eaLnBrk="1" hangingPunct="1">
              <a:spcBef>
                <a:spcPts val="45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338138" indent="-338138" eaLnBrk="1" hangingPunct="1">
              <a:spcBef>
                <a:spcPts val="45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dirty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338138" indent="-338138" eaLnBrk="1" hangingPunct="1">
              <a:spcBef>
                <a:spcPts val="45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dirty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	 </a:t>
            </a: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 err="1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rmdir</a:t>
            </a:r>
            <a:r>
              <a:rPr lang="en-GB" sz="2800" b="1" dirty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en-GB" sz="2800" b="1" dirty="0" err="1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GB" sz="2800" b="1" dirty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2800" b="1" dirty="0" err="1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mydir</a:t>
            </a:r>
            <a:endParaRPr lang="en-GB" sz="2800" b="1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6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400" b="1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b="1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7108" name="Group 3"/>
          <p:cNvGrpSpPr>
            <a:grpSpLocks/>
          </p:cNvGrpSpPr>
          <p:nvPr/>
        </p:nvGrpSpPr>
        <p:grpSpPr bwMode="auto">
          <a:xfrm>
            <a:off x="2840038" y="2189163"/>
            <a:ext cx="6021387" cy="1314450"/>
            <a:chOff x="1789" y="1379"/>
            <a:chExt cx="3793" cy="828"/>
          </a:xfrm>
        </p:grpSpPr>
        <p:pic>
          <p:nvPicPr>
            <p:cNvPr id="471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89" y="1379"/>
              <a:ext cx="3794" cy="8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47113" name="Text Box 5"/>
            <p:cNvSpPr txBox="1">
              <a:spLocks noChangeArrowheads="1"/>
            </p:cNvSpPr>
            <p:nvPr/>
          </p:nvSpPr>
          <p:spPr bwMode="auto">
            <a:xfrm>
              <a:off x="2733" y="1483"/>
              <a:ext cx="2357" cy="4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lvl="1" eaLnBrk="1" hangingPunct="1">
                <a:buClr>
                  <a:srgbClr val="002C78"/>
                </a:buClr>
                <a:buFont typeface="Arial" charset="0"/>
                <a:buNone/>
                <a:tabLst>
                  <a:tab pos="457200" algn="l"/>
                  <a:tab pos="904875" algn="l"/>
                  <a:tab pos="1354138" algn="l"/>
                  <a:tab pos="1803400" algn="l"/>
                  <a:tab pos="2252663" algn="l"/>
                  <a:tab pos="2701925" algn="l"/>
                  <a:tab pos="3151188" algn="l"/>
                  <a:tab pos="3600450" algn="l"/>
                  <a:tab pos="4049713" algn="l"/>
                  <a:tab pos="4498975" algn="l"/>
                  <a:tab pos="4948238" algn="l"/>
                  <a:tab pos="5397500" algn="l"/>
                  <a:tab pos="5846763" algn="l"/>
                  <a:tab pos="6296025" algn="l"/>
                  <a:tab pos="6745288" algn="l"/>
                  <a:tab pos="7194550" algn="l"/>
                  <a:tab pos="7643813" algn="l"/>
                  <a:tab pos="8093075" algn="l"/>
                  <a:tab pos="8542338" algn="l"/>
                  <a:tab pos="8991600" algn="l"/>
                  <a:tab pos="9440863" algn="l"/>
                </a:tabLst>
              </a:pPr>
              <a:r>
                <a:rPr lang="en-GB" sz="2000" dirty="0">
                  <a:solidFill>
                    <a:srgbClr val="002C78"/>
                  </a:solidFill>
                  <a:latin typeface="Arial" charset="0"/>
                  <a:cs typeface="Arial" charset="0"/>
                </a:rPr>
                <a:t>Remove </a:t>
              </a:r>
              <a:r>
                <a:rPr lang="en-GB" sz="2000" b="1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empty</a:t>
              </a:r>
              <a:r>
                <a:rPr lang="en-GB" sz="2000" dirty="0">
                  <a:solidFill>
                    <a:srgbClr val="002C78"/>
                  </a:solidFill>
                  <a:latin typeface="Arial" charset="0"/>
                  <a:cs typeface="Arial" charset="0"/>
                </a:rPr>
                <a:t> directory /</a:t>
              </a:r>
              <a:r>
                <a:rPr lang="en-GB" sz="2000" dirty="0" err="1">
                  <a:solidFill>
                    <a:srgbClr val="002C78"/>
                  </a:solidFill>
                  <a:latin typeface="Arial" charset="0"/>
                  <a:cs typeface="Arial" charset="0"/>
                </a:rPr>
                <a:t>usr</a:t>
              </a:r>
              <a:r>
                <a:rPr lang="en-GB" sz="2000" dirty="0">
                  <a:solidFill>
                    <a:srgbClr val="002C78"/>
                  </a:solidFill>
                  <a:latin typeface="Arial" charset="0"/>
                  <a:cs typeface="Arial" charset="0"/>
                </a:rPr>
                <a:t>/</a:t>
              </a:r>
              <a:r>
                <a:rPr lang="en-GB" sz="2000" dirty="0" err="1">
                  <a:solidFill>
                    <a:srgbClr val="002C78"/>
                  </a:solidFill>
                  <a:latin typeface="Arial" charset="0"/>
                  <a:cs typeface="Arial" charset="0"/>
                </a:rPr>
                <a:t>mydir</a:t>
              </a:r>
              <a:endParaRPr lang="en-GB" sz="2000" dirty="0">
                <a:solidFill>
                  <a:srgbClr val="002C78"/>
                </a:solidFill>
                <a:latin typeface="Arial" charset="0"/>
                <a:cs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428597" y="155575"/>
            <a:ext cx="7916892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5400" b="1" dirty="0" smtClean="0">
                <a:solidFill>
                  <a:srgbClr val="FF0000"/>
                </a:solidFill>
              </a:rPr>
              <a:t>r</a:t>
            </a:r>
            <a:r>
              <a:rPr lang="en-GB" sz="2400" dirty="0" smtClean="0">
                <a:solidFill>
                  <a:srgbClr val="FFFFFF"/>
                </a:solidFill>
              </a:rPr>
              <a:t>e</a:t>
            </a:r>
            <a:r>
              <a:rPr lang="en-GB" sz="5400" b="1" dirty="0" smtClean="0">
                <a:solidFill>
                  <a:srgbClr val="FF0000"/>
                </a:solidFill>
              </a:rPr>
              <a:t>m</a:t>
            </a:r>
            <a:r>
              <a:rPr lang="en-GB" sz="2400" dirty="0" smtClean="0">
                <a:solidFill>
                  <a:srgbClr val="FFFFFF"/>
                </a:solidFill>
              </a:rPr>
              <a:t>ove </a:t>
            </a:r>
            <a:r>
              <a:rPr lang="en-GB" sz="2400" dirty="0" smtClean="0"/>
              <a:t>file or directory</a:t>
            </a:r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457200" y="1027113"/>
            <a:ext cx="8229600" cy="5329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8138" indent="-338138">
              <a:spcBef>
                <a:spcPts val="50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6600" b="1" dirty="0" err="1" smtClean="0">
                <a:solidFill>
                  <a:srgbClr val="002C78"/>
                </a:solidFill>
              </a:rPr>
              <a:t>rm</a:t>
            </a:r>
            <a:r>
              <a:rPr lang="en-GB" sz="6600" b="1" dirty="0" smtClean="0">
                <a:solidFill>
                  <a:srgbClr val="002C78"/>
                </a:solidFill>
              </a:rPr>
              <a:t> </a:t>
            </a:r>
            <a:r>
              <a:rPr lang="en-GB" sz="2000" b="1" dirty="0">
                <a:solidFill>
                  <a:srgbClr val="002C78"/>
                </a:solidFill>
              </a:rPr>
              <a:t>– remove </a:t>
            </a:r>
            <a:r>
              <a:rPr lang="en-GB" sz="2000" b="1" dirty="0" smtClean="0">
                <a:solidFill>
                  <a:srgbClr val="002C78"/>
                </a:solidFill>
              </a:rPr>
              <a:t>file or directory</a:t>
            </a:r>
            <a:endParaRPr lang="en-GB" sz="2000" b="1" dirty="0">
              <a:solidFill>
                <a:srgbClr val="002C78"/>
              </a:solidFill>
            </a:endParaRPr>
          </a:p>
          <a:p>
            <a:pPr marL="338138" indent="-338138">
              <a:spcBef>
                <a:spcPts val="50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000" b="1" dirty="0">
              <a:solidFill>
                <a:srgbClr val="002C78"/>
              </a:solidFill>
            </a:endParaRPr>
          </a:p>
          <a:p>
            <a:pPr marL="738188" lvl="1" indent="-280988" eaLnBrk="1" hangingPunct="1">
              <a:spcBef>
                <a:spcPts val="45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338138" indent="-338138" eaLnBrk="1" hangingPunct="1">
              <a:spcBef>
                <a:spcPts val="45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dirty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338138" indent="-338138" eaLnBrk="1" hangingPunct="1">
              <a:spcBef>
                <a:spcPts val="45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dirty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	 </a:t>
            </a: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 err="1" smtClean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rm</a:t>
            </a:r>
            <a:r>
              <a:rPr lang="en-GB" sz="2800" b="1" dirty="0" smtClean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 ~/newfile.txt</a:t>
            </a:r>
            <a:endParaRPr lang="en-GB" sz="2400" b="1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6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400" b="1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6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400" b="1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b="1" dirty="0" smtClean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 err="1" smtClean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rm</a:t>
            </a:r>
            <a:r>
              <a:rPr lang="en-GB" sz="2800" b="1" dirty="0" smtClean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b="1" dirty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GB" sz="2800" b="1" dirty="0" err="1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rf</a:t>
            </a:r>
            <a:r>
              <a:rPr lang="en-GB" sz="2800" b="1" dirty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en-GB" sz="2800" b="1" dirty="0" err="1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GB" sz="2800" b="1" dirty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/local/squid/</a:t>
            </a: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b="1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40038" y="2189163"/>
            <a:ext cx="6021387" cy="1314450"/>
            <a:chOff x="1789" y="1379"/>
            <a:chExt cx="3793" cy="828"/>
          </a:xfrm>
        </p:grpSpPr>
        <p:pic>
          <p:nvPicPr>
            <p:cNvPr id="471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89" y="1379"/>
              <a:ext cx="3794" cy="8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47113" name="Text Box 5"/>
            <p:cNvSpPr txBox="1">
              <a:spLocks noChangeArrowheads="1"/>
            </p:cNvSpPr>
            <p:nvPr/>
          </p:nvSpPr>
          <p:spPr bwMode="auto">
            <a:xfrm>
              <a:off x="2733" y="1483"/>
              <a:ext cx="2357" cy="4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lvl="1" eaLnBrk="1" hangingPunct="1">
                <a:buClr>
                  <a:srgbClr val="002C78"/>
                </a:buClr>
                <a:buFont typeface="Arial" charset="0"/>
                <a:buNone/>
                <a:tabLst>
                  <a:tab pos="457200" algn="l"/>
                  <a:tab pos="904875" algn="l"/>
                  <a:tab pos="1354138" algn="l"/>
                  <a:tab pos="1803400" algn="l"/>
                  <a:tab pos="2252663" algn="l"/>
                  <a:tab pos="2701925" algn="l"/>
                  <a:tab pos="3151188" algn="l"/>
                  <a:tab pos="3600450" algn="l"/>
                  <a:tab pos="4049713" algn="l"/>
                  <a:tab pos="4498975" algn="l"/>
                  <a:tab pos="4948238" algn="l"/>
                  <a:tab pos="5397500" algn="l"/>
                  <a:tab pos="5846763" algn="l"/>
                  <a:tab pos="6296025" algn="l"/>
                  <a:tab pos="6745288" algn="l"/>
                  <a:tab pos="7194550" algn="l"/>
                  <a:tab pos="7643813" algn="l"/>
                  <a:tab pos="8093075" algn="l"/>
                  <a:tab pos="8542338" algn="l"/>
                  <a:tab pos="8991600" algn="l"/>
                  <a:tab pos="9440863" algn="l"/>
                </a:tabLst>
              </a:pPr>
              <a:r>
                <a:rPr lang="en-GB" sz="2000" dirty="0">
                  <a:solidFill>
                    <a:srgbClr val="002C78"/>
                  </a:solidFill>
                  <a:latin typeface="Arial" charset="0"/>
                  <a:cs typeface="Arial" charset="0"/>
                </a:rPr>
                <a:t>Remove </a:t>
              </a:r>
              <a:r>
                <a:rPr lang="en-GB" sz="2000" dirty="0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newfile.txt from home directory</a:t>
              </a:r>
              <a:r>
                <a:rPr lang="en-GB" sz="20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 </a:t>
              </a:r>
              <a:endParaRPr lang="en-GB" sz="2000" dirty="0">
                <a:solidFill>
                  <a:srgbClr val="002C78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730500" y="3865563"/>
            <a:ext cx="6027738" cy="1485900"/>
            <a:chOff x="1720" y="2435"/>
            <a:chExt cx="3797" cy="936"/>
          </a:xfrm>
        </p:grpSpPr>
        <p:pic>
          <p:nvPicPr>
            <p:cNvPr id="47110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20" y="2435"/>
              <a:ext cx="3798" cy="9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47111" name="Text Box 8"/>
            <p:cNvSpPr txBox="1">
              <a:spLocks noChangeArrowheads="1"/>
            </p:cNvSpPr>
            <p:nvPr/>
          </p:nvSpPr>
          <p:spPr bwMode="auto">
            <a:xfrm>
              <a:off x="2761" y="2571"/>
              <a:ext cx="2282" cy="64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lvl="1" eaLnBrk="1" hangingPunct="1">
                <a:buClr>
                  <a:srgbClr val="002C78"/>
                </a:buClr>
                <a:buFont typeface="Arial" charset="0"/>
                <a:buNone/>
                <a:tabLst>
                  <a:tab pos="457200" algn="l"/>
                  <a:tab pos="904875" algn="l"/>
                  <a:tab pos="1354138" algn="l"/>
                  <a:tab pos="1803400" algn="l"/>
                  <a:tab pos="2252663" algn="l"/>
                  <a:tab pos="2701925" algn="l"/>
                  <a:tab pos="3151188" algn="l"/>
                  <a:tab pos="3600450" algn="l"/>
                  <a:tab pos="4049713" algn="l"/>
                  <a:tab pos="4498975" algn="l"/>
                  <a:tab pos="4948238" algn="l"/>
                  <a:tab pos="5397500" algn="l"/>
                  <a:tab pos="5846763" algn="l"/>
                  <a:tab pos="6296025" algn="l"/>
                  <a:tab pos="6745288" algn="l"/>
                  <a:tab pos="7194550" algn="l"/>
                  <a:tab pos="7643813" algn="l"/>
                  <a:tab pos="8093075" algn="l"/>
                  <a:tab pos="8542338" algn="l"/>
                  <a:tab pos="8991600" algn="l"/>
                  <a:tab pos="9440863" algn="l"/>
                </a:tabLst>
              </a:pPr>
              <a:r>
                <a:rPr lang="en-GB" sz="2000" dirty="0">
                  <a:solidFill>
                    <a:srgbClr val="002C78"/>
                  </a:solidFill>
                  <a:latin typeface="Arial" charset="0"/>
                  <a:cs typeface="Arial" charset="0"/>
                </a:rPr>
                <a:t>Remove directory /</a:t>
              </a:r>
              <a:r>
                <a:rPr lang="en-GB" sz="2000" dirty="0" err="1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usr</a:t>
              </a:r>
              <a:r>
                <a:rPr lang="en-GB" sz="2000" dirty="0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/local/squid with </a:t>
              </a:r>
              <a:r>
                <a:rPr lang="en-GB" sz="2000" dirty="0">
                  <a:solidFill>
                    <a:srgbClr val="002C78"/>
                  </a:solidFill>
                  <a:latin typeface="Arial" charset="0"/>
                  <a:cs typeface="Arial" charset="0"/>
                </a:rPr>
                <a:t>all files and </a:t>
              </a:r>
              <a:r>
                <a:rPr lang="en-GB" sz="2000" dirty="0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subdirectories</a:t>
              </a:r>
              <a:endParaRPr lang="en-GB" sz="2000" dirty="0">
                <a:solidFill>
                  <a:srgbClr val="002C78"/>
                </a:solidFill>
                <a:latin typeface="Arial" charset="0"/>
                <a:cs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42913" y="155575"/>
            <a:ext cx="8226425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</a:rPr>
              <a:t>What is Linux? 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643438" y="1357313"/>
            <a:ext cx="3455987" cy="4600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3375" indent="-333375">
              <a:spcBef>
                <a:spcPts val="5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 dirty="0">
              <a:solidFill>
                <a:srgbClr val="002B78"/>
              </a:solidFill>
              <a:latin typeface="Arial" charset="0"/>
              <a:cs typeface="Arial" charset="0"/>
            </a:endParaRPr>
          </a:p>
          <a:p>
            <a:pPr marL="333375" indent="-333375" algn="ctr">
              <a:spcBef>
                <a:spcPts val="6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4400" b="1" dirty="0" smtClean="0">
                <a:solidFill>
                  <a:srgbClr val="002B78"/>
                </a:solidFill>
                <a:latin typeface="Arial" charset="0"/>
                <a:cs typeface="Arial" charset="0"/>
              </a:rPr>
              <a:t>GNUs</a:t>
            </a:r>
            <a:endParaRPr lang="en-GB" sz="4400" b="1" dirty="0">
              <a:solidFill>
                <a:srgbClr val="002B78"/>
              </a:solidFill>
              <a:latin typeface="Arial" charset="0"/>
              <a:cs typeface="Arial" charset="0"/>
            </a:endParaRPr>
          </a:p>
          <a:p>
            <a:pPr marL="333375" indent="-333375" algn="ctr">
              <a:spcBef>
                <a:spcPts val="6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0" b="1" dirty="0">
                <a:solidFill>
                  <a:srgbClr val="002B78"/>
                </a:solidFill>
                <a:latin typeface="Arial" charset="0"/>
                <a:cs typeface="Arial" charset="0"/>
              </a:rPr>
              <a:t>?</a:t>
            </a:r>
          </a:p>
          <a:p>
            <a:pPr marL="333375" indent="-333375">
              <a:spcBef>
                <a:spcPts val="5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 b="1" dirty="0">
              <a:solidFill>
                <a:srgbClr val="002B78"/>
              </a:solidFill>
              <a:latin typeface="Arial" charset="0"/>
              <a:cs typeface="Arial" charset="0"/>
            </a:endParaRPr>
          </a:p>
          <a:p>
            <a:pPr marL="333375" indent="-333375">
              <a:spcBef>
                <a:spcPts val="5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 b="1" dirty="0">
              <a:solidFill>
                <a:srgbClr val="002B78"/>
              </a:solidFill>
              <a:latin typeface="Arial" charset="0"/>
              <a:cs typeface="Arial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77788" y="6427788"/>
            <a:ext cx="342900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1" hangingPunct="1">
              <a:buClr>
                <a:srgbClr val="AEAEAE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3B443AC-4722-46BD-8A8F-85228EE696CB}" type="slidenum">
              <a:rPr lang="en-GB" sz="900" b="1">
                <a:solidFill>
                  <a:srgbClr val="AEAEAE"/>
                </a:solidFill>
                <a:latin typeface="Verdana" pitchFamily="32" charset="0"/>
              </a:rPr>
              <a:pPr algn="ctr" eaLnBrk="1" hangingPunct="1">
                <a:buClr>
                  <a:srgbClr val="AEAEAE"/>
                </a:buClr>
                <a:buFont typeface="Verdana" pitchFamily="32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GB" sz="900" b="1">
              <a:solidFill>
                <a:srgbClr val="AEAEAE"/>
              </a:solidFill>
              <a:latin typeface="Verdana" pitchFamily="32" charset="0"/>
            </a:endParaRP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796925" y="2487613"/>
            <a:ext cx="3951288" cy="369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cxnSp>
        <p:nvCxnSpPr>
          <p:cNvPr id="9222" name="AutoShape 7"/>
          <p:cNvCxnSpPr>
            <a:cxnSpLocks noChangeShapeType="1"/>
          </p:cNvCxnSpPr>
          <p:nvPr/>
        </p:nvCxnSpPr>
        <p:spPr bwMode="auto">
          <a:xfrm>
            <a:off x="-1619250" y="4522788"/>
            <a:ext cx="1587" cy="517525"/>
          </a:xfrm>
          <a:prstGeom prst="straightConnector1">
            <a:avLst/>
          </a:prstGeom>
          <a:noFill/>
          <a:ln w="25560">
            <a:solidFill>
              <a:srgbClr val="FF0000"/>
            </a:solidFill>
            <a:miter lim="800000"/>
            <a:headEnd/>
            <a:tailEnd type="triangle" w="med" len="med"/>
          </a:ln>
        </p:spPr>
      </p:cxnSp>
      <p:pic>
        <p:nvPicPr>
          <p:cNvPr id="9223" name="Picture 2" descr="Изображение:Portrait - Denmark DTU 2007-3-31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88" y="1785938"/>
            <a:ext cx="3509962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 bwMode="auto">
          <a:xfrm>
            <a:off x="5000628" y="5500702"/>
            <a:ext cx="3500462" cy="928694"/>
          </a:xfrm>
          <a:prstGeom prst="wedgeRoundRectCallout">
            <a:avLst>
              <a:gd name="adj1" fmla="val -85901"/>
              <a:gd name="adj2" fmla="val -141531"/>
              <a:gd name="adj3" fmla="val 16667"/>
            </a:avLst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2" charset="0"/>
              <a:buNone/>
              <a:tabLst/>
            </a:pPr>
            <a:r>
              <a:rPr lang="en-US" sz="2800" dirty="0" smtClean="0"/>
              <a:t>Richard Stallman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cs typeface="Arial Unicode M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500035" y="155575"/>
            <a:ext cx="7845454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rgbClr val="FFFFFF"/>
                </a:solidFill>
              </a:rPr>
              <a:t>Con</a:t>
            </a:r>
            <a:r>
              <a:rPr lang="en-GB" sz="5400" b="1" dirty="0">
                <a:solidFill>
                  <a:srgbClr val="FF0000"/>
                </a:solidFill>
              </a:rPr>
              <a:t>cat</a:t>
            </a:r>
            <a:r>
              <a:rPr lang="en-GB" sz="2400" dirty="0">
                <a:solidFill>
                  <a:srgbClr val="FFFFFF"/>
                </a:solidFill>
              </a:rPr>
              <a:t>enation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457200" y="974725"/>
            <a:ext cx="8229600" cy="682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8138" indent="-338138">
              <a:spcBef>
                <a:spcPts val="500"/>
              </a:spcBef>
              <a:buClr>
                <a:srgbClr val="002B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6600" b="1" dirty="0">
                <a:solidFill>
                  <a:srgbClr val="002B78"/>
                </a:solidFill>
              </a:rPr>
              <a:t>cat </a:t>
            </a:r>
            <a:r>
              <a:rPr lang="en-GB" sz="2000" b="1" dirty="0">
                <a:solidFill>
                  <a:srgbClr val="002B78"/>
                </a:solidFill>
              </a:rPr>
              <a:t>– display content of file or</a:t>
            </a:r>
            <a:r>
              <a:rPr lang="en-GB" sz="2000" b="1" dirty="0">
                <a:solidFill>
                  <a:srgbClr val="262673"/>
                </a:solidFill>
              </a:rPr>
              <a:t> combine files.</a:t>
            </a:r>
          </a:p>
          <a:p>
            <a:pPr marL="338138" indent="-338138">
              <a:spcBef>
                <a:spcPts val="500"/>
              </a:spcBef>
              <a:buClr>
                <a:srgbClr val="262673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000" b="1" dirty="0">
              <a:solidFill>
                <a:srgbClr val="262673"/>
              </a:solidFill>
            </a:endParaRPr>
          </a:p>
          <a:p>
            <a:pPr marL="338138" indent="-338138" eaLnBrk="1" hangingPunct="1">
              <a:spcBef>
                <a:spcPts val="400"/>
              </a:spcBef>
              <a:buClr>
                <a:srgbClr val="262673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1600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338138" indent="-338138" eaLnBrk="1" hangingPunct="1">
              <a:spcBef>
                <a:spcPts val="400"/>
              </a:spcBef>
              <a:buClr>
                <a:srgbClr val="262673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600" dirty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338138" indent="-338138" eaLnBrk="1" hangingPunct="1">
              <a:spcBef>
                <a:spcPts val="400"/>
              </a:spcBef>
              <a:buClr>
                <a:srgbClr val="262673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1600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cat </a:t>
            </a:r>
            <a:r>
              <a:rPr lang="en-GB" sz="2800" b="1" dirty="0" err="1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mytest.file</a:t>
            </a:r>
            <a:endParaRPr lang="en-GB" sz="2800" b="1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500"/>
              </a:spcBef>
              <a:buClr>
                <a:srgbClr val="002B78"/>
              </a:buClr>
              <a:buFont typeface="Arial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400" b="1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6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400" b="1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b="1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b="1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400" b="1" dirty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cat </a:t>
            </a:r>
            <a:r>
              <a:rPr lang="en-GB" sz="2400" b="1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/etc/</a:t>
            </a:r>
            <a:r>
              <a:rPr lang="en-GB" sz="2400" b="1" dirty="0" err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passwd</a:t>
            </a:r>
            <a:r>
              <a:rPr lang="en-GB" sz="2400" b="1" dirty="0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/etc/group </a:t>
            </a:r>
            <a:r>
              <a:rPr lang="en-GB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2400" b="1" dirty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mytest.file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endParaRPr lang="en-GB" sz="2400" dirty="0">
              <a:solidFill>
                <a:srgbClr val="000000"/>
              </a:solidFill>
            </a:endParaRPr>
          </a:p>
          <a:p>
            <a:pPr marL="738188" lvl="1" indent="-280988" eaLnBrk="1" hangingPunct="1">
              <a:spcBef>
                <a:spcPts val="500"/>
              </a:spcBef>
              <a:buClr>
                <a:srgbClr val="002B78"/>
              </a:buClr>
              <a:buFont typeface="Arial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000" b="1" dirty="0">
              <a:solidFill>
                <a:srgbClr val="00B0F0"/>
              </a:solidFill>
              <a:latin typeface="Arial" charset="0"/>
              <a:cs typeface="Arial" charset="0"/>
            </a:endParaRPr>
          </a:p>
          <a:p>
            <a:pPr marL="738188" lvl="1" indent="-280988" eaLnBrk="1" hangingPunct="1">
              <a:spcBef>
                <a:spcPts val="6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400" b="1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500"/>
              </a:spcBef>
              <a:buClr>
                <a:srgbClr val="002B78"/>
              </a:buCl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000" dirty="0">
              <a:solidFill>
                <a:srgbClr val="00B0F0"/>
              </a:solidFill>
            </a:endParaRPr>
          </a:p>
          <a:p>
            <a:pPr marL="338138" indent="-338138">
              <a:spcBef>
                <a:spcPts val="500"/>
              </a:spcBef>
              <a:buClr>
                <a:srgbClr val="00B0F0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000" dirty="0">
              <a:solidFill>
                <a:srgbClr val="00B0F0"/>
              </a:solidFill>
            </a:endParaRPr>
          </a:p>
        </p:txBody>
      </p:sp>
      <p:grpSp>
        <p:nvGrpSpPr>
          <p:cNvPr id="39940" name="Group 3"/>
          <p:cNvGrpSpPr>
            <a:grpSpLocks/>
          </p:cNvGrpSpPr>
          <p:nvPr/>
        </p:nvGrpSpPr>
        <p:grpSpPr bwMode="auto">
          <a:xfrm>
            <a:off x="3959225" y="1979613"/>
            <a:ext cx="5038725" cy="1617662"/>
            <a:chOff x="2494" y="1247"/>
            <a:chExt cx="3174" cy="1019"/>
          </a:xfrm>
        </p:grpSpPr>
        <p:pic>
          <p:nvPicPr>
            <p:cNvPr id="3994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94" y="1247"/>
              <a:ext cx="3175" cy="10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39945" name="Text Box 5"/>
            <p:cNvSpPr txBox="1">
              <a:spLocks noChangeArrowheads="1"/>
            </p:cNvSpPr>
            <p:nvPr/>
          </p:nvSpPr>
          <p:spPr bwMode="auto">
            <a:xfrm>
              <a:off x="3930" y="1399"/>
              <a:ext cx="1439" cy="71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lvl="1" eaLnBrk="1" hangingPunct="1">
                <a:buClr>
                  <a:srgbClr val="002C78"/>
                </a:buClr>
                <a:buFont typeface="Arial" charset="0"/>
                <a:buNone/>
                <a:tabLst>
                  <a:tab pos="457200" algn="l"/>
                  <a:tab pos="904875" algn="l"/>
                  <a:tab pos="1354138" algn="l"/>
                  <a:tab pos="1803400" algn="l"/>
                  <a:tab pos="2252663" algn="l"/>
                  <a:tab pos="2701925" algn="l"/>
                  <a:tab pos="3151188" algn="l"/>
                  <a:tab pos="3600450" algn="l"/>
                  <a:tab pos="4049713" algn="l"/>
                  <a:tab pos="4498975" algn="l"/>
                  <a:tab pos="4948238" algn="l"/>
                  <a:tab pos="5397500" algn="l"/>
                  <a:tab pos="5846763" algn="l"/>
                  <a:tab pos="6296025" algn="l"/>
                  <a:tab pos="6745288" algn="l"/>
                  <a:tab pos="7194550" algn="l"/>
                  <a:tab pos="7643813" algn="l"/>
                  <a:tab pos="8093075" algn="l"/>
                  <a:tab pos="8542338" algn="l"/>
                  <a:tab pos="8991600" algn="l"/>
                  <a:tab pos="9440863" algn="l"/>
                </a:tabLst>
              </a:pPr>
              <a:r>
                <a:rPr lang="en-GB" sz="2000">
                  <a:solidFill>
                    <a:srgbClr val="002C78"/>
                  </a:solidFill>
                  <a:latin typeface="Arial" charset="0"/>
                  <a:cs typeface="Arial" charset="0"/>
                </a:rPr>
                <a:t>Display content of file “mytest.file”</a:t>
              </a:r>
            </a:p>
          </p:txBody>
        </p:sp>
      </p:grpSp>
      <p:grpSp>
        <p:nvGrpSpPr>
          <p:cNvPr id="39941" name="Group 6"/>
          <p:cNvGrpSpPr>
            <a:grpSpLocks/>
          </p:cNvGrpSpPr>
          <p:nvPr/>
        </p:nvGrpSpPr>
        <p:grpSpPr bwMode="auto">
          <a:xfrm>
            <a:off x="1619250" y="3600450"/>
            <a:ext cx="7188200" cy="2159000"/>
            <a:chOff x="1020" y="2268"/>
            <a:chExt cx="4528" cy="1360"/>
          </a:xfrm>
        </p:grpSpPr>
        <p:pic>
          <p:nvPicPr>
            <p:cNvPr id="39942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20" y="2268"/>
              <a:ext cx="4529" cy="136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39943" name="Text Box 8"/>
            <p:cNvSpPr txBox="1">
              <a:spLocks noChangeArrowheads="1"/>
            </p:cNvSpPr>
            <p:nvPr/>
          </p:nvSpPr>
          <p:spPr bwMode="auto">
            <a:xfrm>
              <a:off x="2729" y="2465"/>
              <a:ext cx="2335" cy="9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lvl="1" eaLnBrk="1" hangingPunct="1">
                <a:buClr>
                  <a:srgbClr val="002C78"/>
                </a:buClr>
                <a:buFont typeface="Arial" charset="0"/>
                <a:buNone/>
                <a:tabLst>
                  <a:tab pos="457200" algn="l"/>
                  <a:tab pos="904875" algn="l"/>
                  <a:tab pos="1354138" algn="l"/>
                  <a:tab pos="1803400" algn="l"/>
                  <a:tab pos="2252663" algn="l"/>
                  <a:tab pos="2701925" algn="l"/>
                  <a:tab pos="3151188" algn="l"/>
                  <a:tab pos="3600450" algn="l"/>
                  <a:tab pos="4049713" algn="l"/>
                  <a:tab pos="4498975" algn="l"/>
                  <a:tab pos="4948238" algn="l"/>
                  <a:tab pos="5397500" algn="l"/>
                  <a:tab pos="5846763" algn="l"/>
                  <a:tab pos="6296025" algn="l"/>
                  <a:tab pos="6745288" algn="l"/>
                  <a:tab pos="7194550" algn="l"/>
                  <a:tab pos="7643813" algn="l"/>
                  <a:tab pos="8093075" algn="l"/>
                  <a:tab pos="8542338" algn="l"/>
                  <a:tab pos="8991600" algn="l"/>
                  <a:tab pos="9440863" algn="l"/>
                </a:tabLst>
              </a:pPr>
              <a:r>
                <a:rPr lang="en-GB" sz="2000" dirty="0">
                  <a:solidFill>
                    <a:srgbClr val="002C78"/>
                  </a:solidFill>
                  <a:latin typeface="Arial" charset="0"/>
                  <a:cs typeface="Arial" charset="0"/>
                </a:rPr>
                <a:t>Read </a:t>
              </a:r>
              <a:r>
                <a:rPr lang="en-GB" sz="2000" dirty="0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and combine two input files </a:t>
              </a:r>
              <a:r>
                <a:rPr lang="en-GB" sz="2000" dirty="0">
                  <a:solidFill>
                    <a:srgbClr val="002C78"/>
                  </a:solidFill>
                  <a:latin typeface="Arial" charset="0"/>
                  <a:cs typeface="Arial" charset="0"/>
                </a:rPr>
                <a:t>to </a:t>
              </a:r>
              <a:r>
                <a:rPr lang="en-GB" sz="2000" dirty="0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the </a:t>
              </a:r>
              <a:r>
                <a:rPr lang="en-GB" sz="2000" dirty="0" err="1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mytest.file</a:t>
              </a:r>
              <a:endParaRPr lang="en-GB" sz="2000" dirty="0">
                <a:solidFill>
                  <a:srgbClr val="002C78"/>
                </a:solidFill>
                <a:latin typeface="Arial" charset="0"/>
                <a:cs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428597" y="155575"/>
            <a:ext cx="7916892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 smtClean="0">
                <a:solidFill>
                  <a:srgbClr val="FFFFFF"/>
                </a:solidFill>
              </a:rPr>
              <a:t>view </a:t>
            </a:r>
            <a:r>
              <a:rPr lang="en-GB" sz="2400" dirty="0">
                <a:solidFill>
                  <a:srgbClr val="FFFFFF"/>
                </a:solidFill>
              </a:rPr>
              <a:t>file content</a:t>
            </a: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457200" y="1031875"/>
            <a:ext cx="8229600" cy="499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8138" indent="-338138">
              <a:spcBef>
                <a:spcPts val="50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6600" b="1" dirty="0" smtClean="0">
                <a:solidFill>
                  <a:srgbClr val="002C78"/>
                </a:solidFill>
              </a:rPr>
              <a:t>less </a:t>
            </a:r>
            <a:r>
              <a:rPr lang="en-GB" sz="2000" b="1" dirty="0" smtClean="0">
                <a:solidFill>
                  <a:srgbClr val="002C78"/>
                </a:solidFill>
              </a:rPr>
              <a:t>– </a:t>
            </a:r>
            <a:r>
              <a:rPr lang="en-GB" sz="2000" b="1" dirty="0">
                <a:solidFill>
                  <a:srgbClr val="002C78"/>
                </a:solidFill>
              </a:rPr>
              <a:t>display content of </a:t>
            </a:r>
            <a:r>
              <a:rPr lang="en-GB" sz="2000" b="1" dirty="0" smtClean="0">
                <a:solidFill>
                  <a:srgbClr val="002C78"/>
                </a:solidFill>
              </a:rPr>
              <a:t>file by pages </a:t>
            </a:r>
            <a:endParaRPr lang="en-GB" sz="2000" b="1" dirty="0">
              <a:solidFill>
                <a:srgbClr val="002C78"/>
              </a:solidFill>
            </a:endParaRPr>
          </a:p>
          <a:p>
            <a:pPr marL="338138" indent="-338138" eaLnBrk="1" hangingPunct="1">
              <a:spcBef>
                <a:spcPts val="45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338138" indent="-338138" eaLnBrk="1" hangingPunct="1">
              <a:spcBef>
                <a:spcPts val="45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338138" indent="-338138" eaLnBrk="1" hangingPunct="1">
              <a:spcBef>
                <a:spcPts val="45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338138" indent="-338138" eaLnBrk="1" hangingPunct="1">
              <a:spcBef>
                <a:spcPts val="45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dirty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738188" lvl="1" indent="-280988" eaLnBrk="1" hangingPunct="1">
              <a:spcBef>
                <a:spcPts val="6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400" b="1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b="1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 smtClean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less </a:t>
            </a:r>
            <a:r>
              <a:rPr lang="en-GB" sz="2800" dirty="0" err="1" smtClean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mytest.file</a:t>
            </a:r>
            <a:endParaRPr lang="en-GB" sz="2800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500"/>
              </a:spcBef>
              <a:buClr>
                <a:srgbClr val="002B78"/>
              </a:buClr>
              <a:buFont typeface="Arial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000" b="1" dirty="0">
              <a:solidFill>
                <a:srgbClr val="002C78"/>
              </a:solidFill>
              <a:latin typeface="Arial" charset="0"/>
              <a:cs typeface="Arial" charset="0"/>
            </a:endParaRPr>
          </a:p>
          <a:p>
            <a:pPr marL="738188" lvl="1" indent="-280988" eaLnBrk="1" hangingPunct="1">
              <a:spcBef>
                <a:spcPts val="500"/>
              </a:spcBef>
              <a:buClr>
                <a:srgbClr val="002B78"/>
              </a:buCl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000" dirty="0">
              <a:solidFill>
                <a:srgbClr val="002C78"/>
              </a:solidFill>
            </a:endParaRPr>
          </a:p>
          <a:p>
            <a:pPr marL="338138" indent="-338138">
              <a:spcBef>
                <a:spcPts val="50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000" dirty="0">
              <a:solidFill>
                <a:srgbClr val="002C78"/>
              </a:solidFill>
            </a:endParaRPr>
          </a:p>
        </p:txBody>
      </p:sp>
      <p:grpSp>
        <p:nvGrpSpPr>
          <p:cNvPr id="44036" name="Group 3"/>
          <p:cNvGrpSpPr>
            <a:grpSpLocks/>
          </p:cNvGrpSpPr>
          <p:nvPr/>
        </p:nvGrpSpPr>
        <p:grpSpPr bwMode="auto">
          <a:xfrm>
            <a:off x="1500188" y="2928938"/>
            <a:ext cx="7358063" cy="1554162"/>
            <a:chOff x="945" y="1845"/>
            <a:chExt cx="4635" cy="979"/>
          </a:xfrm>
        </p:grpSpPr>
        <p:pic>
          <p:nvPicPr>
            <p:cNvPr id="4403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45" y="1845"/>
              <a:ext cx="4635" cy="97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44038" name="Text Box 5"/>
            <p:cNvSpPr txBox="1">
              <a:spLocks noChangeArrowheads="1"/>
            </p:cNvSpPr>
            <p:nvPr/>
          </p:nvSpPr>
          <p:spPr bwMode="auto">
            <a:xfrm>
              <a:off x="2565" y="1890"/>
              <a:ext cx="2456" cy="7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lvl="1" eaLnBrk="1" hangingPunct="1">
                <a:buClr>
                  <a:srgbClr val="002C78"/>
                </a:buClr>
                <a:buFont typeface="Arial" charset="0"/>
                <a:buNone/>
                <a:tabLst>
                  <a:tab pos="457200" algn="l"/>
                  <a:tab pos="904875" algn="l"/>
                  <a:tab pos="1354138" algn="l"/>
                  <a:tab pos="1803400" algn="l"/>
                  <a:tab pos="2252663" algn="l"/>
                  <a:tab pos="2701925" algn="l"/>
                  <a:tab pos="3151188" algn="l"/>
                  <a:tab pos="3600450" algn="l"/>
                  <a:tab pos="4049713" algn="l"/>
                  <a:tab pos="4498975" algn="l"/>
                  <a:tab pos="4948238" algn="l"/>
                  <a:tab pos="5397500" algn="l"/>
                  <a:tab pos="5846763" algn="l"/>
                  <a:tab pos="6296025" algn="l"/>
                  <a:tab pos="6745288" algn="l"/>
                  <a:tab pos="7194550" algn="l"/>
                  <a:tab pos="7643813" algn="l"/>
                  <a:tab pos="8093075" algn="l"/>
                  <a:tab pos="8542338" algn="l"/>
                  <a:tab pos="8991600" algn="l"/>
                  <a:tab pos="9440863" algn="l"/>
                </a:tabLst>
              </a:pPr>
              <a:r>
                <a:rPr lang="en-GB" sz="2000" dirty="0">
                  <a:solidFill>
                    <a:srgbClr val="002C78"/>
                  </a:solidFill>
                  <a:latin typeface="Arial" charset="0"/>
                  <a:cs typeface="Arial" charset="0"/>
                </a:rPr>
                <a:t>Display content of file “</a:t>
              </a:r>
              <a:r>
                <a:rPr lang="en-GB" sz="2000" dirty="0" err="1">
                  <a:solidFill>
                    <a:srgbClr val="002C78"/>
                  </a:solidFill>
                  <a:latin typeface="Arial" charset="0"/>
                  <a:cs typeface="Arial" charset="0"/>
                </a:rPr>
                <a:t>mytest.file</a:t>
              </a:r>
              <a:r>
                <a:rPr lang="en-GB" sz="2000" dirty="0">
                  <a:solidFill>
                    <a:srgbClr val="002C78"/>
                  </a:solidFill>
                  <a:latin typeface="Arial" charset="0"/>
                  <a:cs typeface="Arial" charset="0"/>
                </a:rPr>
                <a:t>” by </a:t>
              </a:r>
              <a:r>
                <a:rPr lang="en-GB" sz="2000" dirty="0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pages</a:t>
              </a:r>
              <a:endParaRPr lang="en-GB" sz="2000" dirty="0">
                <a:solidFill>
                  <a:srgbClr val="002C78"/>
                </a:solidFill>
                <a:latin typeface="Arial" charset="0"/>
                <a:cs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428597" y="155575"/>
            <a:ext cx="7916892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 smtClean="0">
                <a:solidFill>
                  <a:srgbClr val="FFFFFF"/>
                </a:solidFill>
              </a:rPr>
              <a:t>view file </a:t>
            </a:r>
            <a:r>
              <a:rPr lang="en-GB" sz="5400" b="1" dirty="0" smtClean="0">
                <a:solidFill>
                  <a:srgbClr val="FF0000"/>
                </a:solidFill>
              </a:rPr>
              <a:t>head</a:t>
            </a:r>
            <a:r>
              <a:rPr lang="en-GB" sz="2400" dirty="0" smtClean="0">
                <a:solidFill>
                  <a:srgbClr val="FFFFFF"/>
                </a:solidFill>
              </a:rPr>
              <a:t>er</a:t>
            </a:r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457200" y="1031875"/>
            <a:ext cx="8229600" cy="499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8138" indent="-338138">
              <a:spcBef>
                <a:spcPts val="50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6600" b="1" dirty="0" smtClean="0">
                <a:solidFill>
                  <a:srgbClr val="002C78"/>
                </a:solidFill>
              </a:rPr>
              <a:t>head </a:t>
            </a:r>
            <a:r>
              <a:rPr lang="en-GB" sz="2000" b="1" dirty="0" smtClean="0">
                <a:solidFill>
                  <a:srgbClr val="002C78"/>
                </a:solidFill>
              </a:rPr>
              <a:t>– </a:t>
            </a:r>
            <a:r>
              <a:rPr lang="en-GB" sz="2000" b="1" dirty="0">
                <a:solidFill>
                  <a:srgbClr val="002C78"/>
                </a:solidFill>
              </a:rPr>
              <a:t>display </a:t>
            </a:r>
            <a:r>
              <a:rPr lang="en-GB" sz="2000" b="1" dirty="0" smtClean="0">
                <a:solidFill>
                  <a:srgbClr val="002C78"/>
                </a:solidFill>
              </a:rPr>
              <a:t>first 10 lines of a given file</a:t>
            </a:r>
            <a:endParaRPr lang="en-GB" sz="2000" b="1" dirty="0">
              <a:solidFill>
                <a:srgbClr val="002C78"/>
              </a:solidFill>
            </a:endParaRPr>
          </a:p>
          <a:p>
            <a:pPr marL="338138" indent="-338138" eaLnBrk="1" hangingPunct="1">
              <a:spcBef>
                <a:spcPts val="45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338138" indent="-338138" eaLnBrk="1" hangingPunct="1">
              <a:spcBef>
                <a:spcPts val="45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338138" indent="-338138" eaLnBrk="1" hangingPunct="1">
              <a:spcBef>
                <a:spcPts val="45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338138" indent="-338138" eaLnBrk="1" hangingPunct="1">
              <a:spcBef>
                <a:spcPts val="45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dirty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 smtClean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head </a:t>
            </a:r>
            <a:r>
              <a:rPr lang="en-GB" sz="2800" dirty="0" err="1" smtClean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mytest.file</a:t>
            </a:r>
            <a:endParaRPr lang="en-GB" sz="2800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500"/>
              </a:spcBef>
              <a:buClr>
                <a:srgbClr val="002B78"/>
              </a:buClr>
              <a:buFont typeface="Arial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000" b="1" dirty="0">
              <a:solidFill>
                <a:srgbClr val="002C78"/>
              </a:solidFill>
              <a:latin typeface="Arial" charset="0"/>
              <a:cs typeface="Arial" charset="0"/>
            </a:endParaRPr>
          </a:p>
          <a:p>
            <a:pPr marL="738188" lvl="1" indent="-280988" eaLnBrk="1" hangingPunct="1">
              <a:spcBef>
                <a:spcPts val="500"/>
              </a:spcBef>
              <a:buClr>
                <a:srgbClr val="002B78"/>
              </a:buCl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000" dirty="0">
              <a:solidFill>
                <a:srgbClr val="002C78"/>
              </a:solidFill>
            </a:endParaRPr>
          </a:p>
          <a:p>
            <a:pPr marL="338138" indent="-338138">
              <a:spcBef>
                <a:spcPts val="50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000" dirty="0">
              <a:solidFill>
                <a:srgbClr val="002C78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428597" y="155575"/>
            <a:ext cx="7916892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 smtClean="0">
                <a:solidFill>
                  <a:srgbClr val="FFFFFF"/>
                </a:solidFill>
              </a:rPr>
              <a:t>view </a:t>
            </a:r>
            <a:r>
              <a:rPr lang="en-GB" sz="2400" dirty="0">
                <a:solidFill>
                  <a:srgbClr val="FFFFFF"/>
                </a:solidFill>
              </a:rPr>
              <a:t>file </a:t>
            </a:r>
            <a:r>
              <a:rPr lang="en-GB" sz="2400" dirty="0" smtClean="0">
                <a:solidFill>
                  <a:srgbClr val="FFFFFF"/>
                </a:solidFill>
              </a:rPr>
              <a:t>last lines</a:t>
            </a:r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457200" y="1031874"/>
            <a:ext cx="8229600" cy="51117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8138" indent="-338138">
              <a:spcBef>
                <a:spcPts val="50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6600" b="1" dirty="0" smtClean="0">
                <a:solidFill>
                  <a:srgbClr val="002C78"/>
                </a:solidFill>
              </a:rPr>
              <a:t>tail </a:t>
            </a:r>
            <a:r>
              <a:rPr lang="en-GB" sz="2000" b="1" dirty="0" smtClean="0">
                <a:solidFill>
                  <a:srgbClr val="002C78"/>
                </a:solidFill>
              </a:rPr>
              <a:t>– display last 10 lines of a given file</a:t>
            </a:r>
            <a:endParaRPr lang="en-GB" sz="2000" b="1" dirty="0">
              <a:solidFill>
                <a:srgbClr val="002C78"/>
              </a:solidFill>
            </a:endParaRPr>
          </a:p>
          <a:p>
            <a:pPr marL="338138" indent="-338138" eaLnBrk="1" hangingPunct="1">
              <a:spcBef>
                <a:spcPts val="45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338138" indent="-338138" eaLnBrk="1" hangingPunct="1">
              <a:spcBef>
                <a:spcPts val="45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338138" indent="-338138" eaLnBrk="1" hangingPunct="1">
              <a:spcBef>
                <a:spcPts val="45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338138" indent="-338138" eaLnBrk="1" hangingPunct="1">
              <a:spcBef>
                <a:spcPts val="45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dirty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 smtClean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tail </a:t>
            </a:r>
            <a:r>
              <a:rPr lang="en-GB" sz="2800" dirty="0" err="1" smtClean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mytest.file</a:t>
            </a:r>
            <a:endParaRPr lang="en-GB" sz="2800" dirty="0" smtClean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dirty="0" smtClean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 smtClean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tail</a:t>
            </a:r>
            <a:r>
              <a:rPr lang="en-GB" sz="2800" dirty="0" smtClean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 –n 15 </a:t>
            </a:r>
            <a:r>
              <a:rPr lang="en-GB" sz="2800" dirty="0" err="1" smtClean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mytest.file</a:t>
            </a:r>
            <a:endParaRPr lang="en-GB" sz="2800" dirty="0" smtClean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dirty="0" smtClean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800" b="1" dirty="0" smtClean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b="1" dirty="0" smtClean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tail</a:t>
            </a:r>
            <a:r>
              <a:rPr lang="en-GB" sz="2800" dirty="0" smtClean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b="1" dirty="0" smtClean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–f </a:t>
            </a:r>
            <a:r>
              <a:rPr lang="en-GB" sz="2800" dirty="0" err="1" smtClean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mytest.file</a:t>
            </a:r>
            <a:endParaRPr lang="en-GB" sz="2800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500"/>
              </a:spcBef>
              <a:buClr>
                <a:srgbClr val="002B78"/>
              </a:buClr>
              <a:buFont typeface="Arial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000" b="1" dirty="0">
              <a:solidFill>
                <a:srgbClr val="002C78"/>
              </a:solidFill>
              <a:latin typeface="Arial" charset="0"/>
              <a:cs typeface="Arial" charset="0"/>
            </a:endParaRPr>
          </a:p>
          <a:p>
            <a:pPr marL="738188" lvl="1" indent="-280988" eaLnBrk="1" hangingPunct="1">
              <a:spcBef>
                <a:spcPts val="500"/>
              </a:spcBef>
              <a:buClr>
                <a:srgbClr val="002B78"/>
              </a:buCl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000" dirty="0">
              <a:solidFill>
                <a:srgbClr val="002C78"/>
              </a:solidFill>
            </a:endParaRPr>
          </a:p>
          <a:p>
            <a:pPr marL="338138" indent="-338138">
              <a:spcBef>
                <a:spcPts val="500"/>
              </a:spcBef>
              <a:buClr>
                <a:srgbClr val="002C78"/>
              </a:buClr>
              <a:buFont typeface="Verdana" pitchFamily="32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GB" sz="2000" dirty="0">
              <a:solidFill>
                <a:srgbClr val="002C78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85937" y="3857628"/>
            <a:ext cx="7358063" cy="785818"/>
            <a:chOff x="945" y="1845"/>
            <a:chExt cx="4635" cy="979"/>
          </a:xfrm>
        </p:grpSpPr>
        <p:pic>
          <p:nvPicPr>
            <p:cNvPr id="4403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45" y="1845"/>
              <a:ext cx="4635" cy="97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44038" name="Text Box 5"/>
            <p:cNvSpPr txBox="1">
              <a:spLocks noChangeArrowheads="1"/>
            </p:cNvSpPr>
            <p:nvPr/>
          </p:nvSpPr>
          <p:spPr bwMode="auto">
            <a:xfrm>
              <a:off x="2565" y="1890"/>
              <a:ext cx="2456" cy="48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lvl="1" eaLnBrk="1" hangingPunct="1">
                <a:buClr>
                  <a:srgbClr val="002C78"/>
                </a:buClr>
                <a:buFont typeface="Arial" charset="0"/>
                <a:buNone/>
                <a:tabLst>
                  <a:tab pos="457200" algn="l"/>
                  <a:tab pos="904875" algn="l"/>
                  <a:tab pos="1354138" algn="l"/>
                  <a:tab pos="1803400" algn="l"/>
                  <a:tab pos="2252663" algn="l"/>
                  <a:tab pos="2701925" algn="l"/>
                  <a:tab pos="3151188" algn="l"/>
                  <a:tab pos="3600450" algn="l"/>
                  <a:tab pos="4049713" algn="l"/>
                  <a:tab pos="4498975" algn="l"/>
                  <a:tab pos="4948238" algn="l"/>
                  <a:tab pos="5397500" algn="l"/>
                  <a:tab pos="5846763" algn="l"/>
                  <a:tab pos="6296025" algn="l"/>
                  <a:tab pos="6745288" algn="l"/>
                  <a:tab pos="7194550" algn="l"/>
                  <a:tab pos="7643813" algn="l"/>
                  <a:tab pos="8093075" algn="l"/>
                  <a:tab pos="8542338" algn="l"/>
                  <a:tab pos="8991600" algn="l"/>
                  <a:tab pos="9440863" algn="l"/>
                </a:tabLst>
              </a:pPr>
              <a:r>
                <a:rPr lang="en-GB" sz="2000" dirty="0">
                  <a:solidFill>
                    <a:srgbClr val="002C78"/>
                  </a:solidFill>
                  <a:latin typeface="Arial" charset="0"/>
                  <a:cs typeface="Arial" charset="0"/>
                </a:rPr>
                <a:t>Display </a:t>
              </a:r>
              <a:r>
                <a:rPr lang="en-GB" sz="2000" dirty="0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last 15 lines of a file</a:t>
              </a:r>
              <a:endParaRPr lang="en-GB" sz="2000" dirty="0">
                <a:solidFill>
                  <a:srgbClr val="002C78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857356" y="4929198"/>
            <a:ext cx="7072311" cy="1285884"/>
            <a:chOff x="945" y="1845"/>
            <a:chExt cx="4635" cy="1246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45" y="1845"/>
              <a:ext cx="4635" cy="124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565" y="1890"/>
              <a:ext cx="2456" cy="48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lvl="1" eaLnBrk="1" hangingPunct="1">
                <a:buClr>
                  <a:srgbClr val="002C78"/>
                </a:buClr>
                <a:buFont typeface="Arial" charset="0"/>
                <a:buNone/>
                <a:tabLst>
                  <a:tab pos="457200" algn="l"/>
                  <a:tab pos="904875" algn="l"/>
                  <a:tab pos="1354138" algn="l"/>
                  <a:tab pos="1803400" algn="l"/>
                  <a:tab pos="2252663" algn="l"/>
                  <a:tab pos="2701925" algn="l"/>
                  <a:tab pos="3151188" algn="l"/>
                  <a:tab pos="3600450" algn="l"/>
                  <a:tab pos="4049713" algn="l"/>
                  <a:tab pos="4498975" algn="l"/>
                  <a:tab pos="4948238" algn="l"/>
                  <a:tab pos="5397500" algn="l"/>
                  <a:tab pos="5846763" algn="l"/>
                  <a:tab pos="6296025" algn="l"/>
                  <a:tab pos="6745288" algn="l"/>
                  <a:tab pos="7194550" algn="l"/>
                  <a:tab pos="7643813" algn="l"/>
                  <a:tab pos="8093075" algn="l"/>
                  <a:tab pos="8542338" algn="l"/>
                  <a:tab pos="8991600" algn="l"/>
                  <a:tab pos="9440863" algn="l"/>
                </a:tabLst>
              </a:pPr>
              <a:r>
                <a:rPr lang="en-GB" sz="2000" dirty="0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follow the last 10 lines of file </a:t>
              </a:r>
              <a:r>
                <a:rPr lang="en-GB" sz="2000" dirty="0" err="1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contonuosly</a:t>
              </a:r>
              <a:r>
                <a:rPr lang="en-GB" sz="2000" dirty="0" smtClean="0">
                  <a:solidFill>
                    <a:srgbClr val="002C78"/>
                  </a:solidFill>
                  <a:latin typeface="Arial" charset="0"/>
                  <a:cs typeface="Arial" charset="0"/>
                </a:rPr>
                <a:t> </a:t>
              </a:r>
              <a:endParaRPr lang="en-GB" sz="2000" dirty="0">
                <a:solidFill>
                  <a:srgbClr val="002C78"/>
                </a:solidFill>
                <a:latin typeface="Arial" charset="0"/>
                <a:cs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428597" y="155575"/>
            <a:ext cx="7916892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 smtClean="0">
                <a:solidFill>
                  <a:srgbClr val="FFFFFF"/>
                </a:solidFill>
              </a:rPr>
              <a:t>Useful link</a:t>
            </a:r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026620"/>
            <a:ext cx="9252520" cy="119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2000" b="1" dirty="0" smtClean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sz="2000" b="1" dirty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get more </a:t>
            </a:r>
            <a:r>
              <a:rPr lang="en-US" sz="2000" b="1" dirty="0" smtClean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theoretical knowledge, refer to intuit.ru</a:t>
            </a:r>
            <a:r>
              <a:rPr lang="en-US" sz="2000" b="1" dirty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2000" b="1" dirty="0" smtClean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  <a:hlinkClick r:id="rId3"/>
              </a:rPr>
              <a:t>http</a:t>
            </a:r>
            <a:r>
              <a:rPr lang="en-US" sz="2000" b="1" dirty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  <a:hlinkClick r:id="rId3"/>
              </a:rPr>
              <a:t>://www.intuit.ru/department/os/linux/class/free</a:t>
            </a:r>
            <a:r>
              <a:rPr lang="en-US" sz="2000" b="1" dirty="0" smtClean="0">
                <a:solidFill>
                  <a:srgbClr val="002C78"/>
                </a:solidFill>
                <a:latin typeface="Courier New" pitchFamily="49" charset="0"/>
                <a:cs typeface="Courier New" pitchFamily="49" charset="0"/>
                <a:hlinkClick r:id="rId3"/>
              </a:rPr>
              <a:t>/</a:t>
            </a:r>
            <a:endParaRPr lang="en-US" sz="2000" b="1" dirty="0" smtClean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US" sz="2000" b="1" dirty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416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310" y="2636912"/>
            <a:ext cx="42672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851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90500"/>
            <a:ext cx="8216900" cy="309563"/>
          </a:xfrm>
        </p:spPr>
        <p:txBody>
          <a:bodyPr lIns="0" tIns="0" rIns="0" bIns="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Questions? </a:t>
            </a:r>
            <a:r>
              <a:rPr lang="en-GB" smtClean="0">
                <a:sym typeface="Wingdings" charset="2"/>
              </a:rPr>
              <a:t></a:t>
            </a:r>
            <a:endParaRPr lang="en-GB" smtClean="0"/>
          </a:p>
        </p:txBody>
      </p:sp>
      <p:pic>
        <p:nvPicPr>
          <p:cNvPr id="302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714488"/>
            <a:ext cx="8065776" cy="334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42913" y="155575"/>
            <a:ext cx="8226425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</a:rPr>
              <a:t>What is Linux? 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643438" y="1357313"/>
            <a:ext cx="3455987" cy="4600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3375" indent="-333375">
              <a:spcBef>
                <a:spcPts val="5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 dirty="0">
              <a:solidFill>
                <a:srgbClr val="002B78"/>
              </a:solidFill>
              <a:latin typeface="Arial" charset="0"/>
              <a:cs typeface="Arial" charset="0"/>
            </a:endParaRPr>
          </a:p>
          <a:p>
            <a:pPr marL="333375" indent="-333375" algn="ctr">
              <a:spcBef>
                <a:spcPts val="6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4400" b="1" dirty="0" err="1" smtClean="0">
                <a:solidFill>
                  <a:srgbClr val="002B78"/>
                </a:solidFill>
                <a:latin typeface="Arial" charset="0"/>
                <a:cs typeface="Arial" charset="0"/>
              </a:rPr>
              <a:t>Linus</a:t>
            </a:r>
            <a:endParaRPr lang="en-GB" sz="4400" b="1" dirty="0">
              <a:solidFill>
                <a:srgbClr val="002B78"/>
              </a:solidFill>
              <a:latin typeface="Arial" charset="0"/>
              <a:cs typeface="Arial" charset="0"/>
            </a:endParaRPr>
          </a:p>
          <a:p>
            <a:pPr marL="333375" indent="-333375" algn="ctr">
              <a:spcBef>
                <a:spcPts val="6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0000" b="1" dirty="0">
                <a:solidFill>
                  <a:srgbClr val="002B78"/>
                </a:solidFill>
                <a:latin typeface="Arial" charset="0"/>
                <a:cs typeface="Arial" charset="0"/>
              </a:rPr>
              <a:t>?</a:t>
            </a:r>
          </a:p>
          <a:p>
            <a:pPr marL="333375" indent="-333375">
              <a:spcBef>
                <a:spcPts val="5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 b="1" dirty="0">
              <a:solidFill>
                <a:srgbClr val="002B78"/>
              </a:solidFill>
              <a:latin typeface="Arial" charset="0"/>
              <a:cs typeface="Arial" charset="0"/>
            </a:endParaRPr>
          </a:p>
          <a:p>
            <a:pPr marL="333375" indent="-333375">
              <a:spcBef>
                <a:spcPts val="5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 b="1" dirty="0">
              <a:solidFill>
                <a:srgbClr val="002B78"/>
              </a:solidFill>
              <a:latin typeface="Arial" charset="0"/>
              <a:cs typeface="Arial" charset="0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77788" y="6427788"/>
            <a:ext cx="342900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1" hangingPunct="1">
              <a:buClr>
                <a:srgbClr val="AEAEAE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86ECC75-3F26-4EBC-AA43-D0E19ACE68B3}" type="slidenum">
              <a:rPr lang="en-GB" sz="900" b="1">
                <a:solidFill>
                  <a:srgbClr val="AEAEAE"/>
                </a:solidFill>
                <a:latin typeface="Verdana" pitchFamily="32" charset="0"/>
              </a:rPr>
              <a:pPr algn="ctr" eaLnBrk="1" hangingPunct="1">
                <a:buClr>
                  <a:srgbClr val="AEAEAE"/>
                </a:buClr>
                <a:buFont typeface="Verdana" pitchFamily="32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GB" sz="900" b="1">
              <a:solidFill>
                <a:srgbClr val="AEAEAE"/>
              </a:solidFill>
              <a:latin typeface="Verdana" pitchFamily="32" charset="0"/>
            </a:endParaRP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796925" y="2487613"/>
            <a:ext cx="3951288" cy="369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cxnSp>
        <p:nvCxnSpPr>
          <p:cNvPr id="10246" name="AutoShape 7"/>
          <p:cNvCxnSpPr>
            <a:cxnSpLocks noChangeShapeType="1"/>
          </p:cNvCxnSpPr>
          <p:nvPr/>
        </p:nvCxnSpPr>
        <p:spPr bwMode="auto">
          <a:xfrm>
            <a:off x="-1619250" y="4522788"/>
            <a:ext cx="1587" cy="517525"/>
          </a:xfrm>
          <a:prstGeom prst="straightConnector1">
            <a:avLst/>
          </a:prstGeom>
          <a:noFill/>
          <a:ln w="25560">
            <a:solidFill>
              <a:srgbClr val="FF0000"/>
            </a:solidFill>
            <a:miter lim="800000"/>
            <a:headEnd/>
            <a:tailEnd type="triangle" w="med" len="med"/>
          </a:ln>
        </p:spPr>
      </p:cxnSp>
      <p:pic>
        <p:nvPicPr>
          <p:cNvPr id="10247" name="Picture 2" descr="http://coldflame.in.ua/files/2008/01/linus_torvalds_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0" y="1928813"/>
            <a:ext cx="25241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 bwMode="auto">
          <a:xfrm>
            <a:off x="5000628" y="5500702"/>
            <a:ext cx="3500462" cy="928694"/>
          </a:xfrm>
          <a:prstGeom prst="wedgeRoundRectCallout">
            <a:avLst>
              <a:gd name="adj1" fmla="val -85901"/>
              <a:gd name="adj2" fmla="val -141531"/>
              <a:gd name="adj3" fmla="val 16667"/>
            </a:avLst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 err="1" smtClean="0"/>
              <a:t>Linus</a:t>
            </a:r>
            <a:r>
              <a:rPr lang="en-US" sz="2800" dirty="0" smtClean="0"/>
              <a:t> </a:t>
            </a:r>
            <a:r>
              <a:rPr lang="en-US" sz="2800" dirty="0" err="1" smtClean="0"/>
              <a:t>Torvalds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cs typeface="Arial Unicode M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442913" y="155575"/>
            <a:ext cx="8226425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</a:rPr>
              <a:t>What is Linux? 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73075" y="1042988"/>
            <a:ext cx="8213725" cy="157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3375" indent="-333375">
              <a:spcBef>
                <a:spcPts val="5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 dirty="0">
              <a:solidFill>
                <a:srgbClr val="002B78"/>
              </a:solidFill>
            </a:endParaRPr>
          </a:p>
          <a:p>
            <a:pPr marL="333375" indent="-333375" algn="ctr">
              <a:spcBef>
                <a:spcPts val="6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400" b="1" dirty="0">
                <a:solidFill>
                  <a:srgbClr val="002B78"/>
                </a:solidFill>
              </a:rPr>
              <a:t>GNU / Linux</a:t>
            </a:r>
          </a:p>
          <a:p>
            <a:pPr marL="333375" indent="-333375">
              <a:spcBef>
                <a:spcPts val="5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 b="1" dirty="0">
              <a:solidFill>
                <a:srgbClr val="002B78"/>
              </a:solidFill>
            </a:endParaRPr>
          </a:p>
          <a:p>
            <a:pPr marL="333375" indent="-333375">
              <a:spcBef>
                <a:spcPts val="5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000" b="1" dirty="0">
              <a:solidFill>
                <a:srgbClr val="002B78"/>
              </a:solidFill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77788" y="6427788"/>
            <a:ext cx="342900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1" hangingPunct="1">
              <a:buClr>
                <a:srgbClr val="AEAEAE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E53C16D-AAE6-4966-808F-CC5B83E3EBC7}" type="slidenum">
              <a:rPr lang="en-GB" sz="900" b="1">
                <a:solidFill>
                  <a:srgbClr val="AEAEAE"/>
                </a:solidFill>
                <a:latin typeface="Verdana" pitchFamily="32" charset="0"/>
              </a:rPr>
              <a:pPr algn="ctr" eaLnBrk="1" hangingPunct="1">
                <a:buClr>
                  <a:srgbClr val="AEAEAE"/>
                </a:buClr>
                <a:buFont typeface="Verdana" pitchFamily="32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GB" sz="900" b="1">
              <a:solidFill>
                <a:srgbClr val="AEAEAE"/>
              </a:solidFill>
              <a:latin typeface="Verdana" pitchFamily="32" charset="0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796925" y="2487613"/>
            <a:ext cx="3951288" cy="369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912813" y="2836863"/>
            <a:ext cx="3381375" cy="2228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buClr>
                <a:srgbClr val="002B78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2B78"/>
                </a:solidFill>
              </a:rPr>
              <a:t>GNU (GNU is Not Unix)</a:t>
            </a:r>
            <a:r>
              <a:rPr lang="ar-SA" sz="2000" dirty="0">
                <a:solidFill>
                  <a:srgbClr val="002B78"/>
                </a:solidFill>
              </a:rPr>
              <a:t>‏</a:t>
            </a:r>
            <a:endParaRPr lang="en-GB" sz="2000" dirty="0">
              <a:solidFill>
                <a:srgbClr val="002B78"/>
              </a:solidFill>
            </a:endParaRPr>
          </a:p>
          <a:p>
            <a:pPr algn="ctr">
              <a:buClr>
                <a:srgbClr val="002B78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dirty="0">
              <a:solidFill>
                <a:srgbClr val="002B78"/>
              </a:solidFill>
            </a:endParaRPr>
          </a:p>
          <a:p>
            <a:pPr algn="ctr">
              <a:buClr>
                <a:srgbClr val="002B78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dirty="0">
              <a:solidFill>
                <a:srgbClr val="002B78"/>
              </a:solidFill>
            </a:endParaRPr>
          </a:p>
          <a:p>
            <a:pPr algn="ctr">
              <a:buClr>
                <a:srgbClr val="002B78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2B78"/>
                </a:solidFill>
              </a:rPr>
              <a:t>is a computer</a:t>
            </a:r>
          </a:p>
          <a:p>
            <a:pPr algn="ctr">
              <a:buClr>
                <a:srgbClr val="002B78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2B78"/>
                </a:solidFill>
              </a:rPr>
              <a:t> </a:t>
            </a:r>
            <a:r>
              <a:rPr lang="en-GB" sz="2000" b="1" dirty="0">
                <a:solidFill>
                  <a:srgbClr val="002B78"/>
                </a:solidFill>
              </a:rPr>
              <a:t>operating system </a:t>
            </a:r>
            <a:r>
              <a:rPr lang="en-GB" sz="2000" dirty="0">
                <a:solidFill>
                  <a:srgbClr val="002B78"/>
                </a:solidFill>
              </a:rPr>
              <a:t>composed entirely of</a:t>
            </a:r>
          </a:p>
          <a:p>
            <a:pPr algn="ctr">
              <a:buClr>
                <a:srgbClr val="002B78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2B78"/>
                </a:solidFill>
              </a:rPr>
              <a:t> </a:t>
            </a:r>
            <a:r>
              <a:rPr lang="en-GB" sz="2000" b="1" dirty="0">
                <a:solidFill>
                  <a:srgbClr val="002B78"/>
                </a:solidFill>
              </a:rPr>
              <a:t>free software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4630738" y="2817813"/>
            <a:ext cx="3322637" cy="1924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buClr>
                <a:srgbClr val="002B78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2B78"/>
                </a:solidFill>
              </a:rPr>
              <a:t>Linux (kernel)</a:t>
            </a:r>
            <a:r>
              <a:rPr lang="ar-SA" sz="2000" dirty="0">
                <a:solidFill>
                  <a:srgbClr val="002B78"/>
                </a:solidFill>
              </a:rPr>
              <a:t>‏</a:t>
            </a:r>
            <a:endParaRPr lang="en-GB" sz="2000" dirty="0">
              <a:solidFill>
                <a:srgbClr val="002B78"/>
              </a:solidFill>
            </a:endParaRPr>
          </a:p>
          <a:p>
            <a:pPr algn="ctr">
              <a:buClr>
                <a:srgbClr val="002B78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dirty="0">
              <a:solidFill>
                <a:srgbClr val="002B78"/>
              </a:solidFill>
            </a:endParaRPr>
          </a:p>
          <a:p>
            <a:pPr algn="ctr">
              <a:buClr>
                <a:srgbClr val="002B78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dirty="0">
              <a:solidFill>
                <a:srgbClr val="002B78"/>
              </a:solidFill>
            </a:endParaRPr>
          </a:p>
          <a:p>
            <a:pPr algn="ctr">
              <a:buClr>
                <a:srgbClr val="002B78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dirty="0">
                <a:solidFill>
                  <a:srgbClr val="002B78"/>
                </a:solidFill>
              </a:rPr>
              <a:t>Unix-like</a:t>
            </a:r>
            <a:r>
              <a:rPr lang="en-GB" sz="2000" dirty="0">
                <a:solidFill>
                  <a:srgbClr val="002B78"/>
                </a:solidFill>
              </a:rPr>
              <a:t> </a:t>
            </a:r>
          </a:p>
          <a:p>
            <a:pPr algn="ctr">
              <a:buClr>
                <a:srgbClr val="002B78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2B78"/>
                </a:solidFill>
              </a:rPr>
              <a:t>operating system</a:t>
            </a:r>
          </a:p>
          <a:p>
            <a:pPr algn="ctr">
              <a:buClr>
                <a:srgbClr val="002B78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dirty="0">
                <a:solidFill>
                  <a:srgbClr val="002B78"/>
                </a:solidFill>
              </a:rPr>
              <a:t>kernel</a:t>
            </a:r>
          </a:p>
        </p:txBody>
      </p:sp>
      <p:cxnSp>
        <p:nvCxnSpPr>
          <p:cNvPr id="11272" name="AutoShape 7"/>
          <p:cNvCxnSpPr>
            <a:cxnSpLocks noChangeShapeType="1"/>
          </p:cNvCxnSpPr>
          <p:nvPr/>
        </p:nvCxnSpPr>
        <p:spPr bwMode="auto">
          <a:xfrm>
            <a:off x="-1619250" y="4522788"/>
            <a:ext cx="1587" cy="517525"/>
          </a:xfrm>
          <a:prstGeom prst="straightConnector1">
            <a:avLst/>
          </a:prstGeom>
          <a:noFill/>
          <a:ln w="25560">
            <a:solidFill>
              <a:srgbClr val="FF0000"/>
            </a:solidFill>
            <a:miter lim="800000"/>
            <a:headEnd/>
            <a:tailEnd type="triangle" w="med" len="med"/>
          </a:ln>
        </p:spPr>
      </p:cxnSp>
      <p:sp>
        <p:nvSpPr>
          <p:cNvPr id="11273" name="Line 8"/>
          <p:cNvSpPr>
            <a:spLocks noChangeShapeType="1"/>
          </p:cNvSpPr>
          <p:nvPr/>
        </p:nvSpPr>
        <p:spPr bwMode="auto">
          <a:xfrm>
            <a:off x="2519363" y="3240088"/>
            <a:ext cx="1587" cy="539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4" name="Line 9"/>
          <p:cNvSpPr>
            <a:spLocks noChangeShapeType="1"/>
          </p:cNvSpPr>
          <p:nvPr/>
        </p:nvSpPr>
        <p:spPr bwMode="auto">
          <a:xfrm>
            <a:off x="6300788" y="3240088"/>
            <a:ext cx="1587" cy="539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514600" y="1979613"/>
            <a:ext cx="3783013" cy="896937"/>
            <a:chOff x="1584" y="1247"/>
            <a:chExt cx="2383" cy="565"/>
          </a:xfrm>
        </p:grpSpPr>
        <p:sp>
          <p:nvSpPr>
            <p:cNvPr id="11276" name="Line 11"/>
            <p:cNvSpPr>
              <a:spLocks noChangeShapeType="1"/>
            </p:cNvSpPr>
            <p:nvPr/>
          </p:nvSpPr>
          <p:spPr bwMode="auto">
            <a:xfrm flipH="1">
              <a:off x="1583" y="1247"/>
              <a:ext cx="1258" cy="56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Line 12"/>
            <p:cNvSpPr>
              <a:spLocks noChangeShapeType="1"/>
            </p:cNvSpPr>
            <p:nvPr/>
          </p:nvSpPr>
          <p:spPr bwMode="auto">
            <a:xfrm>
              <a:off x="2835" y="1247"/>
              <a:ext cx="1133" cy="56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42913" y="155575"/>
            <a:ext cx="8226425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</a:rPr>
              <a:t>What is Linux? 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95500" y="1163638"/>
            <a:ext cx="6545263" cy="5135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3375" indent="-333375">
              <a:spcBef>
                <a:spcPts val="7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800" b="1">
                <a:solidFill>
                  <a:srgbClr val="002B78"/>
                </a:solidFill>
              </a:rPr>
              <a:t>Linux</a:t>
            </a:r>
            <a:r>
              <a:rPr lang="en-GB" sz="2800">
                <a:solidFill>
                  <a:srgbClr val="002B78"/>
                </a:solidFill>
              </a:rPr>
              <a:t> is</a:t>
            </a:r>
          </a:p>
          <a:p>
            <a:pPr marL="333375" indent="-333375">
              <a:spcBef>
                <a:spcPts val="700"/>
              </a:spcBef>
              <a:buClr>
                <a:srgbClr val="002B78"/>
              </a:buClr>
              <a:buFont typeface="Verdana" pitchFamily="32" charset="0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GB" sz="2800">
              <a:solidFill>
                <a:srgbClr val="002B78"/>
              </a:solidFill>
            </a:endParaRPr>
          </a:p>
          <a:p>
            <a:pPr marL="333375" indent="-333375">
              <a:spcBef>
                <a:spcPts val="700"/>
              </a:spcBef>
              <a:buClr>
                <a:srgbClr val="002B78"/>
              </a:buClr>
              <a:buFont typeface="Wingdings" charset="2"/>
              <a:buChar char="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800" b="1">
                <a:solidFill>
                  <a:srgbClr val="002B78"/>
                </a:solidFill>
              </a:rPr>
              <a:t>Unix-like</a:t>
            </a:r>
            <a:r>
              <a:rPr lang="en-GB" sz="2800">
                <a:solidFill>
                  <a:srgbClr val="002B78"/>
                </a:solidFill>
              </a:rPr>
              <a:t> computer </a:t>
            </a:r>
            <a:r>
              <a:rPr lang="en-GB" sz="2800" b="1">
                <a:solidFill>
                  <a:srgbClr val="002B78"/>
                </a:solidFill>
              </a:rPr>
              <a:t>operating</a:t>
            </a:r>
            <a:r>
              <a:rPr lang="en-GB" sz="2800">
                <a:solidFill>
                  <a:srgbClr val="002B78"/>
                </a:solidFill>
              </a:rPr>
              <a:t> </a:t>
            </a:r>
            <a:r>
              <a:rPr lang="en-GB" sz="2800" b="1">
                <a:solidFill>
                  <a:srgbClr val="002B78"/>
                </a:solidFill>
              </a:rPr>
              <a:t>system</a:t>
            </a:r>
          </a:p>
          <a:p>
            <a:pPr marL="333375" indent="-333375">
              <a:spcBef>
                <a:spcPts val="700"/>
              </a:spcBef>
              <a:buClr>
                <a:srgbClr val="002B78"/>
              </a:buClr>
              <a:buFont typeface="Wingdings" charset="2"/>
              <a:buChar char="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GB" sz="2800">
                <a:solidFill>
                  <a:srgbClr val="002B78"/>
                </a:solidFill>
              </a:rPr>
              <a:t>one of the most prominent examples of </a:t>
            </a:r>
            <a:r>
              <a:rPr lang="en-GB" sz="2800" b="1">
                <a:solidFill>
                  <a:srgbClr val="002B78"/>
                </a:solidFill>
              </a:rPr>
              <a:t>free software</a:t>
            </a:r>
            <a:r>
              <a:rPr lang="en-GB" sz="2800">
                <a:solidFill>
                  <a:srgbClr val="002B78"/>
                </a:solidFill>
              </a:rPr>
              <a:t> and </a:t>
            </a:r>
            <a:r>
              <a:rPr lang="en-GB" sz="2800" b="1">
                <a:solidFill>
                  <a:srgbClr val="002B78"/>
                </a:solidFill>
              </a:rPr>
              <a:t>open source</a:t>
            </a:r>
            <a:r>
              <a:rPr lang="en-GB" sz="2800">
                <a:solidFill>
                  <a:srgbClr val="002B78"/>
                </a:solidFill>
              </a:rPr>
              <a:t> development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77788" y="6427788"/>
            <a:ext cx="342900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1" hangingPunct="1">
              <a:buClr>
                <a:srgbClr val="AEAEAE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1A68118-BC4F-4BDF-AE06-73B5B551B1DC}" type="slidenum">
              <a:rPr lang="en-GB" sz="900" b="1">
                <a:solidFill>
                  <a:srgbClr val="AEAEAE"/>
                </a:solidFill>
                <a:latin typeface="Verdana" pitchFamily="32" charset="0"/>
              </a:rPr>
              <a:pPr algn="ctr" eaLnBrk="1" hangingPunct="1">
                <a:buClr>
                  <a:srgbClr val="AEAEAE"/>
                </a:buClr>
                <a:buFont typeface="Verdana" pitchFamily="32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GB" sz="900" b="1">
              <a:solidFill>
                <a:srgbClr val="AEAEAE"/>
              </a:solidFill>
              <a:latin typeface="Verdana" pitchFamily="32" charset="0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3" y="900113"/>
            <a:ext cx="1428750" cy="162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17819" dir="13500000" algn="ctr" rotWithShape="0">
              <a:srgbClr val="708688"/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42913" y="155575"/>
            <a:ext cx="8226425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 smtClean="0">
                <a:solidFill>
                  <a:srgbClr val="FFFFFF"/>
                </a:solidFill>
              </a:rPr>
              <a:t>The world of </a:t>
            </a:r>
            <a:r>
              <a:rPr lang="en-GB" sz="2000" dirty="0" err="1" smtClean="0">
                <a:solidFill>
                  <a:srgbClr val="FFFFFF"/>
                </a:solidFill>
              </a:rPr>
              <a:t>UNIXes</a:t>
            </a:r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77788" y="6427788"/>
            <a:ext cx="342900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1" hangingPunct="1">
              <a:buClr>
                <a:srgbClr val="AEAEAE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1A68118-BC4F-4BDF-AE06-73B5B551B1DC}" type="slidenum">
              <a:rPr lang="en-GB" sz="900" b="1">
                <a:solidFill>
                  <a:srgbClr val="AEAEAE"/>
                </a:solidFill>
                <a:latin typeface="Verdana" pitchFamily="32" charset="0"/>
              </a:rPr>
              <a:pPr algn="ctr" eaLnBrk="1" hangingPunct="1">
                <a:buClr>
                  <a:srgbClr val="AEAEAE"/>
                </a:buClr>
                <a:buFont typeface="Verdana" pitchFamily="32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GB" sz="900" b="1">
              <a:solidFill>
                <a:srgbClr val="AEAEAE"/>
              </a:solidFill>
              <a:latin typeface="Verdana" pitchFamily="32" charset="0"/>
            </a:endParaRPr>
          </a:p>
        </p:txBody>
      </p:sp>
      <p:pic>
        <p:nvPicPr>
          <p:cNvPr id="241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857232"/>
            <a:ext cx="7886700" cy="544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42913" y="155575"/>
            <a:ext cx="8226425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 smtClean="0">
                <a:solidFill>
                  <a:srgbClr val="FFFFFF"/>
                </a:solidFill>
              </a:rPr>
              <a:t>Linux distributions</a:t>
            </a:r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77788" y="6427788"/>
            <a:ext cx="342900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1" hangingPunct="1">
              <a:buClr>
                <a:srgbClr val="AEAEAE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1A68118-BC4F-4BDF-AE06-73B5B551B1DC}" type="slidenum">
              <a:rPr lang="en-GB" sz="900" b="1">
                <a:solidFill>
                  <a:srgbClr val="AEAEAE"/>
                </a:solidFill>
                <a:latin typeface="Verdana" pitchFamily="32" charset="0"/>
              </a:rPr>
              <a:pPr algn="ctr" eaLnBrk="1" hangingPunct="1">
                <a:buClr>
                  <a:srgbClr val="AEAEAE"/>
                </a:buClr>
                <a:buFont typeface="Verdana" pitchFamily="32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GB" sz="900" b="1">
              <a:solidFill>
                <a:srgbClr val="AEAEAE"/>
              </a:solidFill>
              <a:latin typeface="Verdana" pitchFamily="3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1000108"/>
            <a:ext cx="8572560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 Linux distribution is a member of the family of Unix-like software distributions built on top of the Linux kernel.</a:t>
            </a:r>
          </a:p>
          <a:p>
            <a:endParaRPr lang="en-US" dirty="0"/>
          </a:p>
          <a:p>
            <a:r>
              <a:rPr lang="en-US" dirty="0" smtClean="0"/>
              <a:t>There are currently over </a:t>
            </a:r>
            <a:r>
              <a:rPr lang="en-US" b="1" dirty="0" smtClean="0"/>
              <a:t>three hundred </a:t>
            </a:r>
            <a:r>
              <a:rPr lang="en-US" dirty="0" smtClean="0"/>
              <a:t>Linux distributions. Most of those are in active development, constantly being revised and improved.</a:t>
            </a:r>
            <a:endParaRPr lang="en-US" dirty="0"/>
          </a:p>
        </p:txBody>
      </p:sp>
      <p:pic>
        <p:nvPicPr>
          <p:cNvPr id="2426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2643182"/>
            <a:ext cx="5000660" cy="3037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ahoma"/>
        <a:ea typeface=""/>
        <a:cs typeface="Arial Unicode MS"/>
      </a:majorFont>
      <a:minorFont>
        <a:latin typeface="Tahoma"/>
        <a:ea typeface=""/>
        <a:cs typeface="Arial Unicode MS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ahoma" pitchFamily="32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ahoma" pitchFamily="32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cs typeface="Arial Unicode MS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ahoma"/>
        <a:ea typeface=""/>
        <a:cs typeface="Arial Unicode MS"/>
      </a:majorFont>
      <a:minorFont>
        <a:latin typeface="Tahoma"/>
        <a:ea typeface=""/>
        <a:cs typeface="Arial Unicode MS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ahoma" pitchFamily="32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ahoma" pitchFamily="32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cs typeface="Arial Unicode MS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ahoma"/>
        <a:ea typeface=""/>
        <a:cs typeface="Arial Unicode MS"/>
      </a:majorFont>
      <a:minorFont>
        <a:latin typeface="Tahoma"/>
        <a:ea typeface=""/>
        <a:cs typeface="Arial Unicode MS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ahoma" pitchFamily="32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ahoma" pitchFamily="32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cs typeface="Arial Unicode MS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51e7609-5b06-40a7-a4be-e5c8ed5bc5fe">C34HNKV52RCN-18-464</_dlc_DocId>
    <_dlc_DocIdUrl xmlns="b51e7609-5b06-40a7-a4be-e5c8ed5bc5fe">
      <Url>https://cdp.epam.com/catalog/_layouts/DocIdRedir.aspx?ID=C34HNKV52RCN-18-464</Url>
      <Description>C34HNKV52RCN-18-464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2DDDE56B25884D874D72D626DED60D" ma:contentTypeVersion="1" ma:contentTypeDescription="Create a new document." ma:contentTypeScope="" ma:versionID="a4b11164e5a106cd72a628f69bcc8eeb">
  <xsd:schema xmlns:xsd="http://www.w3.org/2001/XMLSchema" xmlns:xs="http://www.w3.org/2001/XMLSchema" xmlns:p="http://schemas.microsoft.com/office/2006/metadata/properties" xmlns:ns2="b51e7609-5b06-40a7-a4be-e5c8ed5bc5fe" targetNamespace="http://schemas.microsoft.com/office/2006/metadata/properties" ma:root="true" ma:fieldsID="bfe32b79540cb92a287943cf18cc14f1" ns2:_="">
    <xsd:import namespace="b51e7609-5b06-40a7-a4be-e5c8ed5bc5f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1e7609-5b06-40a7-a4be-e5c8ed5bc5f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3A3DA4-036D-415F-82F8-FF2C7543A123}"/>
</file>

<file path=customXml/itemProps2.xml><?xml version="1.0" encoding="utf-8"?>
<ds:datastoreItem xmlns:ds="http://schemas.openxmlformats.org/officeDocument/2006/customXml" ds:itemID="{7DC272BE-2FC0-460D-B0E6-5620A551656F}"/>
</file>

<file path=customXml/itemProps3.xml><?xml version="1.0" encoding="utf-8"?>
<ds:datastoreItem xmlns:ds="http://schemas.openxmlformats.org/officeDocument/2006/customXml" ds:itemID="{F6E38966-7B83-4821-9FA8-6B76408A4B58}"/>
</file>

<file path=customXml/itemProps4.xml><?xml version="1.0" encoding="utf-8"?>
<ds:datastoreItem xmlns:ds="http://schemas.openxmlformats.org/officeDocument/2006/customXml" ds:itemID="{0B1FBA74-9317-420F-9D9B-60ED7AA27FDF}"/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2165</Words>
  <Application>Microsoft Office PowerPoint</Application>
  <PresentationFormat>On-screen Show (4:3)</PresentationFormat>
  <Paragraphs>606</Paragraphs>
  <Slides>45</Slides>
  <Notes>44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Тема Office</vt:lpstr>
      <vt:lpstr>1_Тема Office</vt:lpstr>
      <vt:lpstr>2_Тема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Linux distros hierarchy</vt:lpstr>
      <vt:lpstr>PowerPoint Presentation</vt:lpstr>
      <vt:lpstr>Linux vs. Windows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 </vt:lpstr>
      <vt:lpstr>PowerPoint Presentation</vt:lpstr>
      <vt:lpstr>PowerPoint Presentation</vt:lpstr>
      <vt:lpstr>File system – differences in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Linux. Part 1</dc:title>
  <dc:creator>Eduard Shymkus</dc:creator>
  <dc:description>EPAM official corporate template for PowerPoint presentations</dc:description>
  <cp:lastModifiedBy>Dzmitry Kuchko</cp:lastModifiedBy>
  <cp:revision>197</cp:revision>
  <dcterms:modified xsi:type="dcterms:W3CDTF">2011-11-23T00:03:56Z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859d27e0-748b-44c2-94f2-840b282c39f3</vt:lpwstr>
  </property>
  <property fmtid="{D5CDD505-2E9C-101B-9397-08002B2CF9AE}" pid="3" name="ContentTypeId">
    <vt:lpwstr>0x010100F62DDDE56B25884D874D72D626DED60D</vt:lpwstr>
  </property>
</Properties>
</file>